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68" r:id="rId2"/>
    <p:sldId id="260" r:id="rId3"/>
    <p:sldId id="257" r:id="rId4"/>
    <p:sldId id="278" r:id="rId5"/>
    <p:sldId id="274" r:id="rId6"/>
    <p:sldId id="281" r:id="rId7"/>
    <p:sldId id="261" r:id="rId8"/>
    <p:sldId id="280" r:id="rId9"/>
    <p:sldId id="279" r:id="rId10"/>
    <p:sldId id="262" r:id="rId11"/>
    <p:sldId id="276" r:id="rId12"/>
    <p:sldId id="263" r:id="rId13"/>
    <p:sldId id="264" r:id="rId14"/>
    <p:sldId id="265" r:id="rId15"/>
    <p:sldId id="266"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94" autoAdjust="0"/>
    <p:restoredTop sz="93231" autoAdjust="0"/>
  </p:normalViewPr>
  <p:slideViewPr>
    <p:cSldViewPr>
      <p:cViewPr>
        <p:scale>
          <a:sx n="50" d="100"/>
          <a:sy n="50" d="100"/>
        </p:scale>
        <p:origin x="912" y="294"/>
      </p:cViewPr>
      <p:guideLst>
        <p:guide orient="horz" pos="2160"/>
        <p:guide pos="288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30333D-990E-4ADF-B454-300763CFDC57}"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A8BBF6D3-26C5-49BC-B4AC-014AC7F43717}" type="pres">
      <dgm:prSet presAssocID="{9030333D-990E-4ADF-B454-300763CFDC57}" presName="compositeShape" presStyleCnt="0">
        <dgm:presLayoutVars>
          <dgm:chMax val="7"/>
          <dgm:dir/>
          <dgm:resizeHandles val="exact"/>
        </dgm:presLayoutVars>
      </dgm:prSet>
      <dgm:spPr/>
    </dgm:pt>
  </dgm:ptLst>
  <dgm:cxnLst>
    <dgm:cxn modelId="{07308D34-950D-458D-9BF3-9E8AC9BB0ADA}" type="presOf" srcId="{9030333D-990E-4ADF-B454-300763CFDC57}" destId="{A8BBF6D3-26C5-49BC-B4AC-014AC7F43717}" srcOrd="0" destOrd="0" presId="urn:microsoft.com/office/officeart/2005/8/layout/char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13F41D8-D208-4BB6-8952-312C6D0BC327}" type="datetimeFigureOut">
              <a:rPr lang="en-US" smtClean="0"/>
              <a:t>4/24/2026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30A2F42-4ADC-4999-A2C3-10052E2C2909}"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stroke presentation is vital for health and social care </a:t>
            </a:r>
          </a:p>
          <a:p>
            <a:r>
              <a:rPr lang="en-GB" dirty="0"/>
              <a:t>professionals because early recognition improves outcomes, supports rapid </a:t>
            </a:r>
          </a:p>
          <a:p>
            <a:r>
              <a:rPr lang="en-GB" dirty="0"/>
              <a:t>intervention and reduces mortality (NICE, 2023). Prompt identification also </a:t>
            </a:r>
          </a:p>
          <a:p>
            <a:r>
              <a:rPr lang="en-GB" dirty="0"/>
              <a:t>ensures that individuals receive person‑centred support, reassurance and </a:t>
            </a:r>
          </a:p>
          <a:p>
            <a:r>
              <a:rPr lang="en-GB" dirty="0"/>
              <a:t>safe care during a highly distressing event (Care Quality Commission, </a:t>
            </a:r>
          </a:p>
          <a:p>
            <a:r>
              <a:rPr lang="en-GB" dirty="0"/>
              <a:t>2022). Reflecting on these symptoms reinforces the importance of vigilance, </a:t>
            </a:r>
          </a:p>
          <a:p>
            <a:r>
              <a:rPr lang="en-GB" dirty="0"/>
              <a:t>effective communication and adherence to evidence‑based guidelines in </a:t>
            </a:r>
          </a:p>
          <a:p>
            <a:r>
              <a:rPr lang="en-GB" dirty="0"/>
              <a:t>frontline practice.</a:t>
            </a:r>
          </a:p>
          <a:p>
            <a:endParaRPr lang="en-GB" dirty="0"/>
          </a:p>
        </p:txBody>
      </p:sp>
      <p:sp>
        <p:nvSpPr>
          <p:cNvPr id="4" name="Slide Number Placeholder 3"/>
          <p:cNvSpPr>
            <a:spLocks noGrp="1"/>
          </p:cNvSpPr>
          <p:nvPr>
            <p:ph type="sldNum" sz="quarter" idx="5"/>
          </p:nvPr>
        </p:nvSpPr>
        <p:spPr/>
        <p:txBody>
          <a:bodyPr/>
          <a:lstStyle/>
          <a:p>
            <a:fld id="{130A2F42-4ADC-4999-A2C3-10052E2C2909}" type="slidenum">
              <a:rPr lang="en-GB" smtClean="0"/>
              <a:t>2</a:t>
            </a:fld>
            <a:endParaRPr lang="en-GB"/>
          </a:p>
        </p:txBody>
      </p:sp>
    </p:spTree>
    <p:extLst>
      <p:ext uri="{BB962C8B-B14F-4D97-AF65-F5344CB8AC3E}">
        <p14:creationId xmlns:p14="http://schemas.microsoft.com/office/powerpoint/2010/main" val="3239401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latin typeface="Arial" pitchFamily="34" charset="0"/>
                <a:cs typeface="Arial" pitchFamily="34" charset="0"/>
              </a:rPr>
              <a:t>The </a:t>
            </a:r>
            <a:r>
              <a:rPr lang="en-GB" sz="1200" b="1" dirty="0">
                <a:latin typeface="Arial" pitchFamily="34" charset="0"/>
                <a:cs typeface="Arial" pitchFamily="34" charset="0"/>
              </a:rPr>
              <a:t>term </a:t>
            </a:r>
            <a:r>
              <a:rPr lang="en-GB" sz="1200" b="1" i="1" dirty="0">
                <a:latin typeface="Arial" pitchFamily="34" charset="0"/>
                <a:cs typeface="Arial" pitchFamily="34" charset="0"/>
              </a:rPr>
              <a:t>stroke</a:t>
            </a:r>
            <a:r>
              <a:rPr lang="en-GB" sz="1200" b="1" dirty="0">
                <a:latin typeface="Arial" pitchFamily="34" charset="0"/>
                <a:cs typeface="Arial" pitchFamily="34" charset="0"/>
              </a:rPr>
              <a:t> originates from the Old English</a:t>
            </a:r>
            <a:r>
              <a:rPr lang="en-GB" sz="1200" dirty="0">
                <a:latin typeface="Arial" pitchFamily="34" charset="0"/>
                <a:cs typeface="Arial" pitchFamily="34" charset="0"/>
              </a:rPr>
              <a:t> word </a:t>
            </a:r>
            <a:r>
              <a:rPr lang="en-GB" sz="1200" b="1" i="1" dirty="0">
                <a:latin typeface="Arial" pitchFamily="34" charset="0"/>
                <a:cs typeface="Arial" pitchFamily="34" charset="0"/>
              </a:rPr>
              <a:t>strācian</a:t>
            </a:r>
            <a:r>
              <a:rPr lang="en-GB" sz="1200" b="1" dirty="0">
                <a:latin typeface="Arial" pitchFamily="34" charset="0"/>
                <a:cs typeface="Arial" pitchFamily="34" charset="0"/>
              </a:rPr>
              <a:t>, </a:t>
            </a:r>
            <a:r>
              <a:rPr lang="en-GB" sz="1200" dirty="0">
                <a:latin typeface="Arial" pitchFamily="34" charset="0"/>
                <a:cs typeface="Arial" pitchFamily="34" charset="0"/>
              </a:rPr>
              <a:t>meaning </a:t>
            </a:r>
            <a:r>
              <a:rPr lang="en-GB" sz="1200" b="1" dirty="0">
                <a:latin typeface="Arial" pitchFamily="34" charset="0"/>
                <a:cs typeface="Arial" pitchFamily="34" charset="0"/>
              </a:rPr>
              <a:t>“to strike,” </a:t>
            </a:r>
            <a:r>
              <a:rPr lang="en-GB" sz="1200" dirty="0">
                <a:latin typeface="Arial" pitchFamily="34" charset="0"/>
                <a:cs typeface="Arial" pitchFamily="34" charset="0"/>
              </a:rPr>
              <a:t>reflecting the sudden and unexpected nature of the condition (Oxford English Dictionary, 2024). Historically, </a:t>
            </a:r>
            <a:r>
              <a:rPr lang="en-GB" sz="1200" b="1" dirty="0">
                <a:latin typeface="Arial" pitchFamily="34" charset="0"/>
                <a:cs typeface="Arial" pitchFamily="34" charset="0"/>
              </a:rPr>
              <a:t>stroke was referred to as </a:t>
            </a:r>
            <a:r>
              <a:rPr lang="en-GB" sz="1200" b="1" i="1" dirty="0">
                <a:latin typeface="Arial" pitchFamily="34" charset="0"/>
                <a:cs typeface="Arial" pitchFamily="34" charset="0"/>
              </a:rPr>
              <a:t>apoplexy</a:t>
            </a:r>
            <a:r>
              <a:rPr lang="en-GB" sz="1200" dirty="0">
                <a:latin typeface="Arial" pitchFamily="34" charset="0"/>
                <a:cs typeface="Arial" pitchFamily="34" charset="0"/>
              </a:rPr>
              <a:t>, derived from the Greek word </a:t>
            </a:r>
            <a:r>
              <a:rPr lang="en-GB" sz="1200" b="1" i="1" dirty="0" err="1">
                <a:latin typeface="Arial" pitchFamily="34" charset="0"/>
                <a:cs typeface="Arial" pitchFamily="34" charset="0"/>
              </a:rPr>
              <a:t>apoplēxia</a:t>
            </a:r>
            <a:r>
              <a:rPr lang="en-GB" sz="1200" dirty="0">
                <a:latin typeface="Arial" pitchFamily="34" charset="0"/>
                <a:cs typeface="Arial" pitchFamily="34" charset="0"/>
              </a:rPr>
              <a:t>, meaning </a:t>
            </a:r>
            <a:r>
              <a:rPr lang="en-GB" sz="1200" b="1" dirty="0">
                <a:latin typeface="Arial" pitchFamily="34" charset="0"/>
                <a:cs typeface="Arial" pitchFamily="34" charset="0"/>
              </a:rPr>
              <a:t>“a striking down with violence,” </a:t>
            </a:r>
            <a:r>
              <a:rPr lang="en-GB" sz="1200" dirty="0">
                <a:latin typeface="Arial" pitchFamily="34" charset="0"/>
                <a:cs typeface="Arial" pitchFamily="34" charset="0"/>
              </a:rPr>
              <a:t>which described the abrupt collapse or paralysis associated with the event </a:t>
            </a:r>
            <a:r>
              <a:rPr lang="en-GB" sz="1200" b="1" dirty="0">
                <a:latin typeface="Arial" pitchFamily="34" charset="0"/>
                <a:cs typeface="Arial" pitchFamily="34" charset="0"/>
              </a:rPr>
              <a:t>(Harvard Medical School, 2023).   </a:t>
            </a:r>
          </a:p>
          <a:p>
            <a:r>
              <a:rPr lang="en-GB" sz="1200" b="1" dirty="0">
                <a:solidFill>
                  <a:schemeClr val="accent1"/>
                </a:solidFill>
                <a:highlight>
                  <a:srgbClr val="FF0000"/>
                </a:highlight>
                <a:latin typeface="Arial" pitchFamily="34" charset="0"/>
                <a:cs typeface="Arial" pitchFamily="34" charset="0"/>
              </a:rPr>
              <a:t>CAUSES of STROKE</a:t>
            </a:r>
          </a:p>
          <a:p>
            <a:r>
              <a:rPr lang="en-GB" sz="1200" dirty="0">
                <a:latin typeface="Arial" pitchFamily="34" charset="0"/>
                <a:cs typeface="Arial" pitchFamily="34" charset="0"/>
              </a:rPr>
              <a:t>Severe Anaemia</a:t>
            </a:r>
          </a:p>
          <a:p>
            <a:r>
              <a:rPr lang="en-GB" sz="1200" dirty="0">
                <a:latin typeface="Arial" pitchFamily="34" charset="0"/>
                <a:cs typeface="Arial" pitchFamily="34" charset="0"/>
              </a:rPr>
              <a:t>Metabolic and Medical Conditions</a:t>
            </a:r>
          </a:p>
          <a:p>
            <a:r>
              <a:rPr lang="en-GB" sz="1200" dirty="0">
                <a:latin typeface="Arial" pitchFamily="34" charset="0"/>
                <a:cs typeface="Arial" pitchFamily="34" charset="0"/>
              </a:rPr>
              <a:t>Diabetes</a:t>
            </a:r>
          </a:p>
          <a:p>
            <a:r>
              <a:rPr lang="en-GB" sz="1200" dirty="0">
                <a:latin typeface="Arial" pitchFamily="34" charset="0"/>
                <a:cs typeface="Arial" pitchFamily="34" charset="0"/>
              </a:rPr>
              <a:t>High blood glucose damages blood vessels and accelerates atherosclerosis (NHS, 2024).</a:t>
            </a:r>
          </a:p>
          <a:p>
            <a:r>
              <a:rPr lang="en-GB" sz="1200" dirty="0">
                <a:latin typeface="Arial" pitchFamily="34" charset="0"/>
                <a:cs typeface="Arial" pitchFamily="34" charset="0"/>
              </a:rPr>
              <a:t>High Blood Pressure (Hypertension)</a:t>
            </a:r>
          </a:p>
          <a:p>
            <a:r>
              <a:rPr lang="en-GB" sz="1200" dirty="0">
                <a:latin typeface="Arial" pitchFamily="34" charset="0"/>
                <a:cs typeface="Arial" pitchFamily="34" charset="0"/>
              </a:rPr>
              <a:t>Substance misuse: drug &amp; alcohol</a:t>
            </a:r>
          </a:p>
          <a:p>
            <a:endParaRPr lang="en-GB" sz="1200" dirty="0">
              <a:latin typeface="Arial" pitchFamily="34" charset="0"/>
              <a:cs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itchFamily="34" charset="0"/>
              <a:cs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130A2F42-4ADC-4999-A2C3-10052E2C2909}"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According to the Stroke Association (2023), stroke is classified into two main types: ischaemic stroke, caused by a blockage in a blood vessel, and haemorrhagic stroke, caused by bleeding within or around the brain. NICE (2023) emphasises that stroke is a medical emergency requiring immediate assessment and treatment to minimise long‑term disability and improve survival outcomes.</a:t>
            </a:r>
          </a:p>
          <a:p>
            <a:endParaRPr lang="en-GB" dirty="0"/>
          </a:p>
        </p:txBody>
      </p:sp>
      <p:sp>
        <p:nvSpPr>
          <p:cNvPr id="4" name="Slide Number Placeholder 3"/>
          <p:cNvSpPr>
            <a:spLocks noGrp="1"/>
          </p:cNvSpPr>
          <p:nvPr>
            <p:ph type="sldNum" sz="quarter" idx="5"/>
          </p:nvPr>
        </p:nvSpPr>
        <p:spPr/>
        <p:txBody>
          <a:bodyPr/>
          <a:lstStyle/>
          <a:p>
            <a:fld id="{130A2F42-4ADC-4999-A2C3-10052E2C2909}" type="slidenum">
              <a:rPr lang="en-GB" smtClean="0"/>
              <a:t>4</a:t>
            </a:fld>
            <a:endParaRPr lang="en-GB"/>
          </a:p>
        </p:txBody>
      </p:sp>
    </p:spTree>
    <p:extLst>
      <p:ext uri="{BB962C8B-B14F-4D97-AF65-F5344CB8AC3E}">
        <p14:creationId xmlns:p14="http://schemas.microsoft.com/office/powerpoint/2010/main" val="576390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dirty="0"/>
          </a:p>
          <a:p>
            <a:r>
              <a:rPr lang="en-GB" dirty="0"/>
              <a:t>Stroke occurs when blood flow to the brain is disrupted, but many factors can trigger it. These causes can be grouped into medical conditions, lifestyle factors, and rare or secondary causes.</a:t>
            </a:r>
          </a:p>
          <a:p>
            <a:r>
              <a:rPr lang="en-GB" dirty="0"/>
              <a:t>1. Cardiovascular Causes</a:t>
            </a:r>
          </a:p>
          <a:p>
            <a:r>
              <a:rPr lang="en-GB" dirty="0"/>
              <a:t>     Atrial Fibrillation (AF)</a:t>
            </a:r>
          </a:p>
          <a:p>
            <a:r>
              <a:rPr lang="en-GB" dirty="0"/>
              <a:t>   AF is one of the strongest causes of ischaemic stroke because irregular heartbeats allow blood clots to form in the heart and travel to the brain (AHA, 2022).</a:t>
            </a:r>
          </a:p>
          <a:p>
            <a:r>
              <a:rPr lang="en-GB" dirty="0"/>
              <a:t>Atherosclerosis</a:t>
            </a:r>
          </a:p>
          <a:p>
            <a:r>
              <a:rPr lang="en-GB" dirty="0"/>
              <a:t>    Fatty plaque builds up in arteries, narrowing them and increasing the risk of clot formation (NICE, 2023).</a:t>
            </a:r>
          </a:p>
          <a:p>
            <a:r>
              <a:rPr lang="en-GB" dirty="0"/>
              <a:t>Heart Attack</a:t>
            </a:r>
          </a:p>
          <a:p>
            <a:r>
              <a:rPr lang="en-GB" dirty="0"/>
              <a:t>   A recent myocardial infarction increases stroke risk due to weakened heart function and clot formation (Feigin et al., 2022).</a:t>
            </a:r>
          </a:p>
          <a:p>
            <a:r>
              <a:rPr lang="en-GB" dirty="0"/>
              <a:t>2. Blood Vessel Disorders</a:t>
            </a:r>
          </a:p>
          <a:p>
            <a:r>
              <a:rPr lang="en-GB" dirty="0"/>
              <a:t>Carotid Artery Disease</a:t>
            </a:r>
          </a:p>
          <a:p>
            <a:r>
              <a:rPr lang="en-GB" dirty="0"/>
              <a:t>Narrowing of the carotid arteries reduces blood flow to the brain and can lead to clot formation (Stroke Association, 2023).</a:t>
            </a:r>
          </a:p>
          <a:p>
            <a:r>
              <a:rPr lang="en-GB" dirty="0"/>
              <a:t>Aneurysm Rupture</a:t>
            </a:r>
          </a:p>
          <a:p>
            <a:r>
              <a:rPr lang="en-GB" dirty="0"/>
              <a:t>A burst aneurysm causes a haemorrhagic stroke, especially a subarachnoid haemorrhage (WHO, 2023).</a:t>
            </a:r>
          </a:p>
          <a:p>
            <a:r>
              <a:rPr lang="en-GB" dirty="0"/>
              <a:t>3. Blood Disorders</a:t>
            </a:r>
          </a:p>
          <a:p>
            <a:r>
              <a:rPr lang="en-GB" dirty="0"/>
              <a:t>Hypercoagulable States</a:t>
            </a:r>
          </a:p>
          <a:p>
            <a:r>
              <a:rPr lang="en-GB" dirty="0"/>
              <a:t>Conditions that make the blood “too sticky,” such as:</a:t>
            </a:r>
          </a:p>
          <a:p>
            <a:r>
              <a:rPr lang="en-GB" dirty="0"/>
              <a:t>Sickle cell disease</a:t>
            </a:r>
          </a:p>
          <a:p>
            <a:r>
              <a:rPr lang="en-GB" dirty="0"/>
              <a:t>Antiphospholipid syndrome</a:t>
            </a:r>
          </a:p>
          <a:p>
            <a:r>
              <a:rPr lang="en-GB" dirty="0"/>
              <a:t>Genetic clotting disorders  </a:t>
            </a:r>
          </a:p>
          <a:p>
            <a:r>
              <a:rPr lang="en-GB" dirty="0"/>
              <a:t>Arteriovenous Malformations (AVMs)</a:t>
            </a:r>
          </a:p>
          <a:p>
            <a:r>
              <a:rPr lang="en-GB" dirty="0"/>
              <a:t>    Abnormal tangles of blood vessels can rupture, causing bleeding in the brain.</a:t>
            </a:r>
          </a:p>
          <a:p>
            <a:endParaRPr lang="en-GB" dirty="0"/>
          </a:p>
          <a:p>
            <a:endParaRPr lang="en-GB" dirty="0"/>
          </a:p>
        </p:txBody>
      </p:sp>
      <p:sp>
        <p:nvSpPr>
          <p:cNvPr id="4" name="Slide Number Placeholder 3"/>
          <p:cNvSpPr>
            <a:spLocks noGrp="1"/>
          </p:cNvSpPr>
          <p:nvPr>
            <p:ph type="sldNum" sz="quarter" idx="5"/>
          </p:nvPr>
        </p:nvSpPr>
        <p:spPr/>
        <p:txBody>
          <a:bodyPr/>
          <a:lstStyle/>
          <a:p>
            <a:fld id="{130A2F42-4ADC-4999-A2C3-10052E2C2909}" type="slidenum">
              <a:rPr lang="en-GB" smtClean="0"/>
              <a:t>5</a:t>
            </a:fld>
            <a:endParaRPr lang="en-GB"/>
          </a:p>
        </p:txBody>
      </p:sp>
    </p:spTree>
    <p:extLst>
      <p:ext uri="{BB962C8B-B14F-4D97-AF65-F5344CB8AC3E}">
        <p14:creationId xmlns:p14="http://schemas.microsoft.com/office/powerpoint/2010/main" val="1188934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following NHS and NICE guidelines include regular monitoring of blood pressure, mobility assessments, medication adherence checks, and physiotherapy to support neuro‑rehabilitation (NICE, 2023). Communication should be adapted to potential speech or cognitive impairments, ensuring information is delivered slowly, clearly, and with supported decision‑making in line with the Mental Capacity Act 2005. Ethical considerations include maintaining confidentiality, promoting autonomy, and involving the patient in all care decisions to ensure person‑centred, safe, and dignified care (NHS, 2024).</a:t>
            </a:r>
          </a:p>
        </p:txBody>
      </p:sp>
      <p:sp>
        <p:nvSpPr>
          <p:cNvPr id="4" name="Slide Number Placeholder 3"/>
          <p:cNvSpPr>
            <a:spLocks noGrp="1"/>
          </p:cNvSpPr>
          <p:nvPr>
            <p:ph type="sldNum" sz="quarter" idx="5"/>
          </p:nvPr>
        </p:nvSpPr>
        <p:spPr/>
        <p:txBody>
          <a:bodyPr/>
          <a:lstStyle/>
          <a:p>
            <a:fld id="{130A2F42-4ADC-4999-A2C3-10052E2C2909}" type="slidenum">
              <a:rPr lang="en-GB" smtClean="0"/>
              <a:t>8</a:t>
            </a:fld>
            <a:endParaRPr lang="en-GB"/>
          </a:p>
        </p:txBody>
      </p:sp>
    </p:spTree>
    <p:extLst>
      <p:ext uri="{BB962C8B-B14F-4D97-AF65-F5344CB8AC3E}">
        <p14:creationId xmlns:p14="http://schemas.microsoft.com/office/powerpoint/2010/main" val="3076348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John, a 68‑year‑old man living alone, requires a care plan that addresses both his stroke‑related needs and his lifestyle risks. Key priorities include </a:t>
            </a:r>
            <a:r>
              <a:rPr lang="en-GB" sz="1200" b="1" dirty="0">
                <a:latin typeface="Arial" panose="020B0604020202020204" pitchFamily="34" charset="0"/>
                <a:cs typeface="Arial" panose="020B0604020202020204" pitchFamily="34" charset="0"/>
              </a:rPr>
              <a:t>regular blood pressure monitoring</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medication adherence</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physiotherapy</a:t>
            </a:r>
            <a:r>
              <a:rPr lang="en-GB" sz="1200" dirty="0">
                <a:latin typeface="Arial" panose="020B0604020202020204" pitchFamily="34" charset="0"/>
                <a:cs typeface="Arial" panose="020B0604020202020204" pitchFamily="34" charset="0"/>
              </a:rPr>
              <a:t>, and </a:t>
            </a:r>
            <a:r>
              <a:rPr lang="en-GB" sz="1200" b="1" dirty="0">
                <a:latin typeface="Arial" panose="020B0604020202020204" pitchFamily="34" charset="0"/>
                <a:cs typeface="Arial" panose="020B0604020202020204" pitchFamily="34" charset="0"/>
              </a:rPr>
              <a:t>occupational therapy</a:t>
            </a:r>
            <a:r>
              <a:rPr lang="en-GB" sz="1200" dirty="0">
                <a:latin typeface="Arial" panose="020B0604020202020204" pitchFamily="34" charset="0"/>
                <a:cs typeface="Arial" panose="020B0604020202020204" pitchFamily="34" charset="0"/>
              </a:rPr>
              <a:t> to support mobility and independence at home. Because he may experience speech or cognitive difficulties, communication should be adapted using clear, slow explanations and supported decision‑making in line with the </a:t>
            </a:r>
            <a:r>
              <a:rPr lang="en-GB" sz="1200" b="1" dirty="0">
                <a:latin typeface="Arial" panose="020B0604020202020204" pitchFamily="34" charset="0"/>
                <a:cs typeface="Arial" panose="020B0604020202020204" pitchFamily="34" charset="0"/>
              </a:rPr>
              <a:t>Mental Capacity Act 2005</a:t>
            </a:r>
            <a:r>
              <a:rPr lang="en-GB" sz="1200" dirty="0">
                <a:latin typeface="Arial" panose="020B0604020202020204" pitchFamily="34" charset="0"/>
                <a:cs typeface="Arial" panose="020B0604020202020204" pitchFamily="34" charset="0"/>
              </a:rPr>
              <a:t> (NHS, 2024). As he lives alone, he also needs </a:t>
            </a:r>
            <a:r>
              <a:rPr lang="en-GB" sz="1200" b="1" dirty="0">
                <a:latin typeface="Arial" panose="020B0604020202020204" pitchFamily="34" charset="0"/>
                <a:cs typeface="Arial" panose="020B0604020202020204" pitchFamily="34" charset="0"/>
              </a:rPr>
              <a:t>home‑based assessments</a:t>
            </a:r>
            <a:r>
              <a:rPr lang="en-GB" sz="1200" dirty="0">
                <a:latin typeface="Arial" panose="020B0604020202020204" pitchFamily="34" charset="0"/>
                <a:cs typeface="Arial" panose="020B0604020202020204" pitchFamily="34" charset="0"/>
              </a:rPr>
              <a:t>, safety checks, and coordinated support from community services</a:t>
            </a:r>
            <a:r>
              <a:rPr lang="en-GB" dirty="0"/>
              <a:t>.</a:t>
            </a:r>
          </a:p>
        </p:txBody>
      </p:sp>
      <p:sp>
        <p:nvSpPr>
          <p:cNvPr id="4" name="Slide Number Placeholder 3"/>
          <p:cNvSpPr>
            <a:spLocks noGrp="1"/>
          </p:cNvSpPr>
          <p:nvPr>
            <p:ph type="sldNum" sz="quarter" idx="5"/>
          </p:nvPr>
        </p:nvSpPr>
        <p:spPr/>
        <p:txBody>
          <a:bodyPr/>
          <a:lstStyle/>
          <a:p>
            <a:fld id="{130A2F42-4ADC-4999-A2C3-10052E2C2909}" type="slidenum">
              <a:rPr lang="en-GB" smtClean="0"/>
              <a:t>9</a:t>
            </a:fld>
            <a:endParaRPr lang="en-GB"/>
          </a:p>
        </p:txBody>
      </p:sp>
    </p:spTree>
    <p:extLst>
      <p:ext uri="{BB962C8B-B14F-4D97-AF65-F5344CB8AC3E}">
        <p14:creationId xmlns:p14="http://schemas.microsoft.com/office/powerpoint/2010/main" val="1500198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0A2F42-4ADC-4999-A2C3-10052E2C2909}" type="slidenum">
              <a:rPr lang="en-GB" smtClean="0"/>
              <a:t>11</a:t>
            </a:fld>
            <a:endParaRPr lang="en-GB"/>
          </a:p>
        </p:txBody>
      </p:sp>
    </p:spTree>
    <p:extLst>
      <p:ext uri="{BB962C8B-B14F-4D97-AF65-F5344CB8AC3E}">
        <p14:creationId xmlns:p14="http://schemas.microsoft.com/office/powerpoint/2010/main" val="3808266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0A2F42-4ADC-4999-A2C3-10052E2C2909}" type="slidenum">
              <a:rPr lang="en-GB" smtClean="0"/>
              <a:t>13</a:t>
            </a:fld>
            <a:endParaRPr lang="en-GB"/>
          </a:p>
        </p:txBody>
      </p:sp>
    </p:spTree>
    <p:extLst>
      <p:ext uri="{BB962C8B-B14F-4D97-AF65-F5344CB8AC3E}">
        <p14:creationId xmlns:p14="http://schemas.microsoft.com/office/powerpoint/2010/main" val="3523234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451" name="Group 450"/>
          <p:cNvGrpSpPr/>
          <p:nvPr/>
        </p:nvGrpSpPr>
        <p:grpSpPr>
          <a:xfrm>
            <a:off x="0" y="0"/>
            <a:ext cx="9555163" cy="6853238"/>
            <a:chOff x="1524000" y="0"/>
            <a:chExt cx="9555163" cy="6853238"/>
          </a:xfrm>
        </p:grpSpPr>
        <p:sp>
          <p:nvSpPr>
            <p:cNvPr id="452"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3"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4"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5"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6"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7"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8"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9"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0"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1"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62"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3"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4"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5"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6"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7"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1283114" y="1168329"/>
            <a:ext cx="6586124" cy="4537816"/>
            <a:chOff x="1283114" y="1168329"/>
            <a:chExt cx="6586124" cy="4537816"/>
          </a:xfrm>
        </p:grpSpPr>
        <p:sp>
          <p:nvSpPr>
            <p:cNvPr id="39" name="Rectangle 38"/>
            <p:cNvSpPr/>
            <p:nvPr/>
          </p:nvSpPr>
          <p:spPr>
            <a:xfrm>
              <a:off x="1283114" y="1168329"/>
              <a:ext cx="658612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283114" y="1973001"/>
              <a:ext cx="658612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1" name="Isosceles Triangle 39"/>
            <p:cNvSpPr/>
            <p:nvPr/>
          </p:nvSpPr>
          <p:spPr>
            <a:xfrm rot="10800000">
              <a:off x="4362524" y="5355082"/>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359091" y="2055278"/>
            <a:ext cx="6428445" cy="1810636"/>
          </a:xfrm>
        </p:spPr>
        <p:txBody>
          <a:bodyPr bIns="0" anchor="b">
            <a:normAutofit/>
          </a:bodyPr>
          <a:lstStyle>
            <a:lvl1pPr algn="ctr">
              <a:lnSpc>
                <a:spcPct val="80000"/>
              </a:lnSpc>
              <a:defRPr sz="4800" spc="-113">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359091" y="3941492"/>
            <a:ext cx="6428445" cy="1334120"/>
          </a:xfrm>
        </p:spPr>
        <p:txBody>
          <a:bodyPr tIns="0">
            <a:normAutofit/>
          </a:bodyPr>
          <a:lstStyle>
            <a:lvl1pPr marL="0" indent="0" algn="ctr">
              <a:lnSpc>
                <a:spcPct val="100000"/>
              </a:lnSpc>
              <a:buNone/>
              <a:defRPr sz="1800" b="0">
                <a:solidFill>
                  <a:srgbClr val="FFFEFF"/>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640080" y="320040"/>
            <a:ext cx="2743200" cy="320040"/>
          </a:xfrm>
        </p:spPr>
        <p:txBody>
          <a:bodyPr vert="horz" lIns="91440" tIns="45720" rIns="91440" bIns="45720" rtlCol="0" anchor="ctr"/>
          <a:lstStyle>
            <a:lvl1pPr>
              <a:defRPr lang="en-US"/>
            </a:lvl1pPr>
          </a:lstStyle>
          <a:p>
            <a:fld id="{BCA9871D-3F59-4F65-A5F3-18D1DE614728}" type="datetimeFigureOut">
              <a:rPr lang="en-US" smtClean="0"/>
              <a:t>4/24/2026</a:t>
            </a:fld>
            <a:endParaRPr lang="en-GB"/>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7808976" y="320040"/>
            <a:ext cx="685800" cy="320040"/>
          </a:xfrm>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218690362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5" name="Group 64"/>
          <p:cNvGrpSpPr/>
          <p:nvPr/>
        </p:nvGrpSpPr>
        <p:grpSpPr>
          <a:xfrm>
            <a:off x="-286226" y="0"/>
            <a:ext cx="9421759" cy="6858001"/>
            <a:chOff x="1243013" y="0"/>
            <a:chExt cx="9402763" cy="6858001"/>
          </a:xfrm>
        </p:grpSpPr>
        <p:sp>
          <p:nvSpPr>
            <p:cNvPr id="6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20" name="Group 19"/>
          <p:cNvGrpSpPr/>
          <p:nvPr/>
        </p:nvGrpSpPr>
        <p:grpSpPr>
          <a:xfrm>
            <a:off x="640080" y="1699589"/>
            <a:ext cx="3286552" cy="3470421"/>
            <a:chOff x="640080" y="1699589"/>
            <a:chExt cx="3286552" cy="3470421"/>
          </a:xfrm>
        </p:grpSpPr>
        <p:sp>
          <p:nvSpPr>
            <p:cNvPr id="21" name="Rectangle 2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725554" y="2349924"/>
            <a:ext cx="3112048" cy="246495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4415687" y="803186"/>
            <a:ext cx="4091410"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A9871D-3F59-4F65-A5F3-18D1DE614728}" type="datetimeFigureOut">
              <a:rPr lang="en-US" smtClean="0"/>
              <a:t>4/24/2026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1125039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4" name="Group 773"/>
          <p:cNvGrpSpPr/>
          <p:nvPr/>
        </p:nvGrpSpPr>
        <p:grpSpPr>
          <a:xfrm>
            <a:off x="0" y="0"/>
            <a:ext cx="9555163" cy="6853238"/>
            <a:chOff x="1524000" y="0"/>
            <a:chExt cx="9555163" cy="6853238"/>
          </a:xfrm>
        </p:grpSpPr>
        <p:sp>
          <p:nvSpPr>
            <p:cNvPr id="775"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6"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7"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8"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9"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0"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1"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2"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3"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4"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85"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6"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7"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8"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9"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0"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2403476" y="1158902"/>
            <a:ext cx="4317684" cy="4537816"/>
            <a:chOff x="2403476" y="1158902"/>
            <a:chExt cx="4317684" cy="4537816"/>
          </a:xfrm>
        </p:grpSpPr>
        <p:sp>
          <p:nvSpPr>
            <p:cNvPr id="28" name="Rectangle 27"/>
            <p:cNvSpPr/>
            <p:nvPr/>
          </p:nvSpPr>
          <p:spPr>
            <a:xfrm>
              <a:off x="2403476" y="1158902"/>
              <a:ext cx="431768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2403476" y="1963574"/>
              <a:ext cx="431768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Isosceles Triangle 28"/>
            <p:cNvSpPr/>
            <p:nvPr/>
          </p:nvSpPr>
          <p:spPr>
            <a:xfrm rot="10800000">
              <a:off x="4358702" y="5345655"/>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2479148" y="2028827"/>
            <a:ext cx="4162952" cy="1732474"/>
          </a:xfrm>
        </p:spPr>
        <p:txBody>
          <a:bodyPr bIns="0" anchor="b">
            <a:normAutofit/>
          </a:bodyPr>
          <a:lstStyle>
            <a:lvl1pPr algn="ctr">
              <a:defRPr sz="36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2479148" y="3843338"/>
            <a:ext cx="4162952" cy="1426097"/>
          </a:xfrm>
        </p:spPr>
        <p:txBody>
          <a:bodyPr tIns="0">
            <a:normAutofit/>
          </a:bodyPr>
          <a:lstStyle>
            <a:lvl1pPr marL="0" indent="0" algn="ctr">
              <a:buNone/>
              <a:defRPr sz="1600">
                <a:solidFill>
                  <a:srgbClr val="FFFEFF"/>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40080" y="320040"/>
            <a:ext cx="2743200" cy="320040"/>
          </a:xfrm>
        </p:spPr>
        <p:txBody>
          <a:bodyPr/>
          <a:lstStyle/>
          <a:p>
            <a:fld id="{BCA9871D-3F59-4F65-A5F3-18D1DE614728}" type="datetimeFigureOut">
              <a:rPr lang="en-US" smtClean="0"/>
              <a:t>4/24/2026</a:t>
            </a:fld>
            <a:endParaRPr lang="en-GB"/>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7808976" y="320040"/>
            <a:ext cx="685800" cy="320040"/>
          </a:xfrm>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2604078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41" name="Group 40"/>
          <p:cNvGrpSpPr/>
          <p:nvPr/>
        </p:nvGrpSpPr>
        <p:grpSpPr>
          <a:xfrm>
            <a:off x="-286226" y="0"/>
            <a:ext cx="9421759" cy="6858001"/>
            <a:chOff x="1243013" y="0"/>
            <a:chExt cx="9402763" cy="6858001"/>
          </a:xfrm>
        </p:grpSpPr>
        <p:sp>
          <p:nvSpPr>
            <p:cNvPr id="4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2" name="Group 61"/>
          <p:cNvGrpSpPr/>
          <p:nvPr/>
        </p:nvGrpSpPr>
        <p:grpSpPr>
          <a:xfrm>
            <a:off x="640080" y="1699589"/>
            <a:ext cx="3286552" cy="3470421"/>
            <a:chOff x="640080" y="1699589"/>
            <a:chExt cx="3286552" cy="3470421"/>
          </a:xfrm>
        </p:grpSpPr>
        <p:sp>
          <p:nvSpPr>
            <p:cNvPr id="63" name="Rectangle 6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6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068"/>
            <a:ext cx="3122163" cy="2459808"/>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4423014" y="804029"/>
            <a:ext cx="4091674" cy="24593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20283" y="3585104"/>
            <a:ext cx="4094404" cy="24706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640080" y="320040"/>
            <a:ext cx="2743200" cy="320040"/>
          </a:xfrm>
        </p:spPr>
        <p:txBody>
          <a:bodyPr/>
          <a:lstStyle/>
          <a:p>
            <a:fld id="{BCA9871D-3F59-4F65-A5F3-18D1DE614728}" type="datetimeFigureOut">
              <a:rPr lang="en-US" smtClean="0"/>
              <a:t>4/24/2026</a:t>
            </a:fld>
            <a:endParaRPr lang="en-GB"/>
          </a:p>
        </p:txBody>
      </p:sp>
      <p:sp>
        <p:nvSpPr>
          <p:cNvPr id="6" name="Footer Placeholder 5"/>
          <p:cNvSpPr>
            <a:spLocks noGrp="1"/>
          </p:cNvSpPr>
          <p:nvPr>
            <p:ph type="ftr" sz="quarter" idx="11"/>
          </p:nvPr>
        </p:nvSpPr>
        <p:spPr>
          <a:xfrm>
            <a:off x="640080" y="6227064"/>
            <a:ext cx="7854696" cy="320040"/>
          </a:xfrm>
        </p:spPr>
        <p:txBody>
          <a:bodyPr/>
          <a:lstStyle/>
          <a:p>
            <a:endParaRPr lang="en-GB"/>
          </a:p>
        </p:txBody>
      </p:sp>
      <p:sp>
        <p:nvSpPr>
          <p:cNvPr id="7" name="Slide Number Placeholder 6"/>
          <p:cNvSpPr>
            <a:spLocks noGrp="1"/>
          </p:cNvSpPr>
          <p:nvPr>
            <p:ph type="sldNum" sz="quarter" idx="12"/>
          </p:nvPr>
        </p:nvSpPr>
        <p:spPr>
          <a:xfrm>
            <a:off x="7808976" y="320040"/>
            <a:ext cx="685800" cy="320040"/>
          </a:xfrm>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2680558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8" name="Group 37"/>
          <p:cNvGrpSpPr/>
          <p:nvPr/>
        </p:nvGrpSpPr>
        <p:grpSpPr>
          <a:xfrm>
            <a:off x="-286226" y="0"/>
            <a:ext cx="9421759" cy="6858001"/>
            <a:chOff x="1243013" y="0"/>
            <a:chExt cx="9402763" cy="6858001"/>
          </a:xfrm>
        </p:grpSpPr>
        <p:sp>
          <p:nvSpPr>
            <p:cNvPr id="39"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6"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640080" y="1699589"/>
            <a:ext cx="3286552" cy="3470421"/>
            <a:chOff x="640080" y="1699589"/>
            <a:chExt cx="3286552" cy="3470421"/>
          </a:xfrm>
        </p:grpSpPr>
        <p:sp>
          <p:nvSpPr>
            <p:cNvPr id="60" name="Rectangle 59"/>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848"/>
            <a:ext cx="3122163" cy="2459028"/>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4706612" y="802200"/>
            <a:ext cx="3805123"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06636" y="1487999"/>
            <a:ext cx="3804674" cy="1775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95010" y="3585518"/>
            <a:ext cx="3819675"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95010" y="4270332"/>
            <a:ext cx="3819675" cy="1785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640080" y="320040"/>
            <a:ext cx="2743200" cy="320040"/>
          </a:xfrm>
        </p:spPr>
        <p:txBody>
          <a:bodyPr/>
          <a:lstStyle/>
          <a:p>
            <a:fld id="{BCA9871D-3F59-4F65-A5F3-18D1DE614728}" type="datetimeFigureOut">
              <a:rPr lang="en-US" smtClean="0"/>
              <a:t>4/24/2026</a:t>
            </a:fld>
            <a:endParaRPr lang="en-GB"/>
          </a:p>
        </p:txBody>
      </p:sp>
      <p:sp>
        <p:nvSpPr>
          <p:cNvPr id="8" name="Footer Placeholder 7"/>
          <p:cNvSpPr>
            <a:spLocks noGrp="1"/>
          </p:cNvSpPr>
          <p:nvPr>
            <p:ph type="ftr" sz="quarter" idx="11"/>
          </p:nvPr>
        </p:nvSpPr>
        <p:spPr>
          <a:xfrm>
            <a:off x="640080" y="6227064"/>
            <a:ext cx="7854696" cy="320040"/>
          </a:xfrm>
        </p:spPr>
        <p:txBody>
          <a:bodyPr/>
          <a:lstStyle/>
          <a:p>
            <a:endParaRPr lang="en-GB"/>
          </a:p>
        </p:txBody>
      </p:sp>
      <p:sp>
        <p:nvSpPr>
          <p:cNvPr id="9" name="Slide Number Placeholder 8"/>
          <p:cNvSpPr>
            <a:spLocks noGrp="1"/>
          </p:cNvSpPr>
          <p:nvPr>
            <p:ph type="sldNum" sz="quarter" idx="12"/>
          </p:nvPr>
        </p:nvSpPr>
        <p:spPr>
          <a:xfrm>
            <a:off x="7808976" y="320040"/>
            <a:ext cx="685800" cy="320040"/>
          </a:xfrm>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2340577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6" name="Group 75"/>
          <p:cNvGrpSpPr/>
          <p:nvPr/>
        </p:nvGrpSpPr>
        <p:grpSpPr>
          <a:xfrm>
            <a:off x="-286226" y="0"/>
            <a:ext cx="9421759" cy="6858001"/>
            <a:chOff x="1243013" y="0"/>
            <a:chExt cx="9402763" cy="6858001"/>
          </a:xfrm>
        </p:grpSpPr>
        <p:sp>
          <p:nvSpPr>
            <p:cNvPr id="77"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p:cNvGrpSpPr/>
          <p:nvPr/>
        </p:nvGrpSpPr>
        <p:grpSpPr>
          <a:xfrm>
            <a:off x="640080" y="1699589"/>
            <a:ext cx="3286552" cy="3470421"/>
            <a:chOff x="640080" y="1699589"/>
            <a:chExt cx="3286552" cy="3470421"/>
          </a:xfrm>
        </p:grpSpPr>
        <p:sp>
          <p:nvSpPr>
            <p:cNvPr id="41" name="Rectangle 4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246495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A9871D-3F59-4F65-A5F3-18D1DE614728}" type="datetimeFigureOut">
              <a:rPr lang="en-US" smtClean="0"/>
              <a:t>4/24/2026</a:t>
            </a:fld>
            <a:endParaRPr lang="en-GB"/>
          </a:p>
        </p:txBody>
      </p:sp>
      <p:sp>
        <p:nvSpPr>
          <p:cNvPr id="4" name="Footer Placeholder 3"/>
          <p:cNvSpPr>
            <a:spLocks noGrp="1"/>
          </p:cNvSpPr>
          <p:nvPr>
            <p:ph type="ftr" sz="quarter" idx="11"/>
          </p:nvPr>
        </p:nvSpPr>
        <p:spPr>
          <a:xfrm>
            <a:off x="640080" y="6227064"/>
            <a:ext cx="7854696" cy="320040"/>
          </a:xfrm>
        </p:spPr>
        <p:txBody>
          <a:bodyPr/>
          <a:lstStyle/>
          <a:p>
            <a:endParaRPr lang="en-GB"/>
          </a:p>
        </p:txBody>
      </p:sp>
      <p:sp>
        <p:nvSpPr>
          <p:cNvPr id="5" name="Slide Number Placeholder 4"/>
          <p:cNvSpPr>
            <a:spLocks noGrp="1"/>
          </p:cNvSpPr>
          <p:nvPr>
            <p:ph type="sldNum" sz="quarter" idx="12"/>
          </p:nvPr>
        </p:nvSpPr>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1638150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40080" y="320040"/>
            <a:ext cx="2743200" cy="320040"/>
          </a:xfrm>
        </p:spPr>
        <p:txBody>
          <a:bodyPr/>
          <a:lstStyle/>
          <a:p>
            <a:fld id="{BCA9871D-3F59-4F65-A5F3-18D1DE614728}" type="datetimeFigureOut">
              <a:rPr lang="en-US" smtClean="0"/>
              <a:t>4/24/2026</a:t>
            </a:fld>
            <a:endParaRPr lang="en-GB"/>
          </a:p>
        </p:txBody>
      </p:sp>
      <p:sp>
        <p:nvSpPr>
          <p:cNvPr id="3" name="Footer Placeholder 2"/>
          <p:cNvSpPr>
            <a:spLocks noGrp="1"/>
          </p:cNvSpPr>
          <p:nvPr>
            <p:ph type="ftr" sz="quarter" idx="11"/>
          </p:nvPr>
        </p:nvSpPr>
        <p:spPr>
          <a:xfrm>
            <a:off x="640080" y="6227064"/>
            <a:ext cx="7854696" cy="320040"/>
          </a:xfrm>
        </p:spPr>
        <p:txBody>
          <a:bodyPr/>
          <a:lstStyle/>
          <a:p>
            <a:endParaRPr lang="en-GB"/>
          </a:p>
        </p:txBody>
      </p:sp>
      <p:sp>
        <p:nvSpPr>
          <p:cNvPr id="4" name="Slide Number Placeholder 3"/>
          <p:cNvSpPr>
            <a:spLocks noGrp="1"/>
          </p:cNvSpPr>
          <p:nvPr>
            <p:ph type="sldNum" sz="quarter" idx="12"/>
          </p:nvPr>
        </p:nvSpPr>
        <p:spPr>
          <a:xfrm>
            <a:off x="7808976" y="320040"/>
            <a:ext cx="685800" cy="320040"/>
          </a:xfrm>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2272917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7" name="Group 86"/>
          <p:cNvGrpSpPr/>
          <p:nvPr/>
        </p:nvGrpSpPr>
        <p:grpSpPr>
          <a:xfrm>
            <a:off x="-286226" y="0"/>
            <a:ext cx="9421759" cy="6858001"/>
            <a:chOff x="1243013" y="0"/>
            <a:chExt cx="9402763" cy="6858001"/>
          </a:xfrm>
        </p:grpSpPr>
        <p:sp>
          <p:nvSpPr>
            <p:cNvPr id="88"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5"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2" name="Group 41"/>
          <p:cNvGrpSpPr/>
          <p:nvPr/>
        </p:nvGrpSpPr>
        <p:grpSpPr>
          <a:xfrm>
            <a:off x="640080" y="1699589"/>
            <a:ext cx="3286552" cy="3470421"/>
            <a:chOff x="640080" y="1699589"/>
            <a:chExt cx="3286552" cy="3470421"/>
          </a:xfrm>
        </p:grpSpPr>
        <p:sp>
          <p:nvSpPr>
            <p:cNvPr id="43" name="Rectangle 4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1225399"/>
          </a:xfrm>
        </p:spPr>
        <p:txBody>
          <a:bodyPr bIns="0" anchor="b">
            <a:noAutofit/>
          </a:bodyPr>
          <a:lstStyle>
            <a:lvl1pPr algn="ctr">
              <a:defRPr sz="28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4415686" y="801390"/>
            <a:ext cx="4095643" cy="524949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5554" y="3575324"/>
            <a:ext cx="3112047" cy="1239552"/>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CA9871D-3F59-4F65-A5F3-18D1DE614728}" type="datetimeFigureOut">
              <a:rPr lang="en-US" smtClean="0"/>
              <a:t>4/24/2026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3034913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29" name="Group 428"/>
          <p:cNvGrpSpPr/>
          <p:nvPr/>
        </p:nvGrpSpPr>
        <p:grpSpPr>
          <a:xfrm>
            <a:off x="0" y="0"/>
            <a:ext cx="9555163" cy="6853238"/>
            <a:chOff x="1524000" y="0"/>
            <a:chExt cx="9555163" cy="6853238"/>
          </a:xfrm>
        </p:grpSpPr>
        <p:sp>
          <p:nvSpPr>
            <p:cNvPr id="430"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1"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2"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3"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4"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5"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6"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7"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8"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9"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40"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1"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2"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3"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4"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5"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644463" y="1698332"/>
            <a:ext cx="4357752" cy="3470420"/>
            <a:chOff x="644463" y="1698332"/>
            <a:chExt cx="4357752" cy="3470420"/>
          </a:xfrm>
        </p:grpSpPr>
        <p:sp>
          <p:nvSpPr>
            <p:cNvPr id="77" name="Rectangle 76"/>
            <p:cNvSpPr/>
            <p:nvPr/>
          </p:nvSpPr>
          <p:spPr>
            <a:xfrm>
              <a:off x="644463" y="1698332"/>
              <a:ext cx="4357752"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644463" y="2274404"/>
              <a:ext cx="43577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7" name="Isosceles Triangle 9"/>
            <p:cNvSpPr/>
            <p:nvPr/>
          </p:nvSpPr>
          <p:spPr>
            <a:xfrm rot="10800000">
              <a:off x="2665346"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5654676" y="0"/>
            <a:ext cx="3489324" cy="6858000"/>
          </a:xfrm>
          <a:solidFill>
            <a:schemeClr val="bg1">
              <a:lumMod val="65000"/>
              <a:lumOff val="3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2" name="Title 1"/>
          <p:cNvSpPr>
            <a:spLocks noGrp="1"/>
          </p:cNvSpPr>
          <p:nvPr>
            <p:ph type="title"/>
          </p:nvPr>
        </p:nvSpPr>
        <p:spPr>
          <a:xfrm>
            <a:off x="723585" y="2336402"/>
            <a:ext cx="4197666" cy="1265539"/>
          </a:xfrm>
        </p:spPr>
        <p:txBody>
          <a:bodyPr bIns="0" anchor="b">
            <a:normAutofit/>
          </a:bodyPr>
          <a:lstStyle>
            <a:lvl1pPr>
              <a:defRPr sz="32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722314" y="3601941"/>
            <a:ext cx="4199254" cy="1214535"/>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640080" y="320040"/>
            <a:ext cx="2743200" cy="320040"/>
          </a:xfrm>
        </p:spPr>
        <p:txBody>
          <a:bodyPr/>
          <a:lstStyle/>
          <a:p>
            <a:fld id="{BCA9871D-3F59-4F65-A5F3-18D1DE614728}" type="datetimeFigureOut">
              <a:rPr lang="en-US" smtClean="0"/>
              <a:t>4/24/2026</a:t>
            </a:fld>
            <a:endParaRPr lang="en-GB"/>
          </a:p>
        </p:txBody>
      </p:sp>
      <p:sp>
        <p:nvSpPr>
          <p:cNvPr id="6" name="Footer Placeholder 5"/>
          <p:cNvSpPr>
            <a:spLocks noGrp="1"/>
          </p:cNvSpPr>
          <p:nvPr>
            <p:ph type="ftr" sz="quarter" idx="11"/>
          </p:nvPr>
        </p:nvSpPr>
        <p:spPr>
          <a:xfrm>
            <a:off x="640080" y="6227064"/>
            <a:ext cx="4358641" cy="320040"/>
          </a:xfrm>
        </p:spPr>
        <p:txBody>
          <a:bodyPr/>
          <a:lstStyle/>
          <a:p>
            <a:endParaRPr lang="en-GB"/>
          </a:p>
        </p:txBody>
      </p:sp>
      <p:sp>
        <p:nvSpPr>
          <p:cNvPr id="7" name="Slide Number Placeholder 6"/>
          <p:cNvSpPr>
            <a:spLocks noGrp="1"/>
          </p:cNvSpPr>
          <p:nvPr>
            <p:ph type="sldNum" sz="quarter" idx="12"/>
          </p:nvPr>
        </p:nvSpPr>
        <p:spPr>
          <a:xfrm>
            <a:off x="4315463" y="320040"/>
            <a:ext cx="685800" cy="320040"/>
          </a:xfrm>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1924467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85" name="Group 84"/>
          <p:cNvGrpSpPr/>
          <p:nvPr/>
        </p:nvGrpSpPr>
        <p:grpSpPr>
          <a:xfrm>
            <a:off x="-286226" y="0"/>
            <a:ext cx="9421759" cy="6858001"/>
            <a:chOff x="1243013" y="0"/>
            <a:chExt cx="9402763" cy="6858001"/>
          </a:xfrm>
        </p:grpSpPr>
        <p:sp>
          <p:nvSpPr>
            <p:cNvPr id="8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3"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p:cNvGrpSpPr/>
          <p:nvPr/>
        </p:nvGrpSpPr>
        <p:grpSpPr>
          <a:xfrm>
            <a:off x="640080" y="1699589"/>
            <a:ext cx="3286552" cy="3470421"/>
            <a:chOff x="640080" y="1699589"/>
            <a:chExt cx="3286552" cy="3470421"/>
          </a:xfrm>
        </p:grpSpPr>
        <p:sp>
          <p:nvSpPr>
            <p:cNvPr id="42" name="Rectangle 41"/>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3786" y="2349926"/>
            <a:ext cx="3113815" cy="2472774"/>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415686" y="794719"/>
            <a:ext cx="4095643"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A9871D-3F59-4F65-A5F3-18D1DE614728}" type="datetimeFigureOut">
              <a:rPr lang="en-US" smtClean="0"/>
              <a:t>4/24/2026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615108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51" name="Group 50"/>
          <p:cNvGrpSpPr/>
          <p:nvPr/>
        </p:nvGrpSpPr>
        <p:grpSpPr>
          <a:xfrm flipH="1">
            <a:off x="0" y="0"/>
            <a:ext cx="9421759" cy="6858001"/>
            <a:chOff x="1243013" y="0"/>
            <a:chExt cx="9402763" cy="6858001"/>
          </a:xfrm>
        </p:grpSpPr>
        <p:sp>
          <p:nvSpPr>
            <p:cNvPr id="5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5" name="Group 84"/>
          <p:cNvGrpSpPr/>
          <p:nvPr/>
        </p:nvGrpSpPr>
        <p:grpSpPr>
          <a:xfrm>
            <a:off x="5228134" y="1699589"/>
            <a:ext cx="3286552" cy="3470421"/>
            <a:chOff x="640080" y="1699589"/>
            <a:chExt cx="3286552" cy="3470421"/>
          </a:xfrm>
        </p:grpSpPr>
        <p:sp>
          <p:nvSpPr>
            <p:cNvPr id="86" name="Rectangle 85"/>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313609" y="2349924"/>
            <a:ext cx="3112047" cy="2464951"/>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43258" y="802808"/>
            <a:ext cx="4118291" cy="52548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40080" y="320040"/>
            <a:ext cx="2743200" cy="320040"/>
          </a:xfrm>
        </p:spPr>
        <p:txBody>
          <a:bodyPr/>
          <a:lstStyle/>
          <a:p>
            <a:fld id="{BCA9871D-3F59-4F65-A5F3-18D1DE614728}" type="datetimeFigureOut">
              <a:rPr lang="en-US" smtClean="0"/>
              <a:t>4/24/2026</a:t>
            </a:fld>
            <a:endParaRPr lang="en-GB"/>
          </a:p>
        </p:txBody>
      </p:sp>
      <p:sp>
        <p:nvSpPr>
          <p:cNvPr id="5" name="Footer Placeholder 4"/>
          <p:cNvSpPr>
            <a:spLocks noGrp="1"/>
          </p:cNvSpPr>
          <p:nvPr>
            <p:ph type="ftr" sz="quarter" idx="11"/>
          </p:nvPr>
        </p:nvSpPr>
        <p:spPr>
          <a:xfrm>
            <a:off x="640080" y="6227064"/>
            <a:ext cx="7854696" cy="320040"/>
          </a:xfrm>
        </p:spPr>
        <p:txBody>
          <a:bodyPr/>
          <a:lstStyle/>
          <a:p>
            <a:endParaRPr lang="en-GB"/>
          </a:p>
        </p:txBody>
      </p:sp>
      <p:sp>
        <p:nvSpPr>
          <p:cNvPr id="6" name="Slide Number Placeholder 5"/>
          <p:cNvSpPr>
            <a:spLocks noGrp="1"/>
          </p:cNvSpPr>
          <p:nvPr>
            <p:ph type="sldNum" sz="quarter" idx="12"/>
          </p:nvPr>
        </p:nvSpPr>
        <p:spPr>
          <a:xfrm>
            <a:off x="7808976" y="320040"/>
            <a:ext cx="685800" cy="320040"/>
          </a:xfrm>
        </p:spPr>
        <p:txBody>
          <a:bodyPr/>
          <a:lstStyle/>
          <a:p>
            <a:fld id="{8FB501F8-5DAC-4C5A-828A-7F58F8BC4E31}" type="slidenum">
              <a:rPr lang="en-GB" smtClean="0"/>
              <a:t>‹#›</a:t>
            </a:fld>
            <a:endParaRPr lang="en-GB"/>
          </a:p>
        </p:txBody>
      </p:sp>
    </p:spTree>
    <p:extLst>
      <p:ext uri="{BB962C8B-B14F-4D97-AF65-F5344CB8AC3E}">
        <p14:creationId xmlns:p14="http://schemas.microsoft.com/office/powerpoint/2010/main" val="1038112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5554" y="2349925"/>
            <a:ext cx="3112047" cy="2464952"/>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415687" y="794719"/>
            <a:ext cx="4079089"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0080" y="320040"/>
            <a:ext cx="27432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BCA9871D-3F59-4F65-A5F3-18D1DE614728}" type="datetimeFigureOut">
              <a:rPr lang="en-US" smtClean="0"/>
              <a:t>4/24/2026</a:t>
            </a:fld>
            <a:endParaRPr lang="en-GB"/>
          </a:p>
        </p:txBody>
      </p:sp>
      <p:sp>
        <p:nvSpPr>
          <p:cNvPr id="5" name="Footer Placeholder 4"/>
          <p:cNvSpPr>
            <a:spLocks noGrp="1"/>
          </p:cNvSpPr>
          <p:nvPr>
            <p:ph type="ftr" sz="quarter" idx="3"/>
          </p:nvPr>
        </p:nvSpPr>
        <p:spPr>
          <a:xfrm>
            <a:off x="640080" y="6227064"/>
            <a:ext cx="7854696"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808976" y="320040"/>
            <a:ext cx="6858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8FB501F8-5DAC-4C5A-828A-7F58F8BC4E31}" type="slidenum">
              <a:rPr lang="en-GB" smtClean="0"/>
              <a:t>‹#›</a:t>
            </a:fld>
            <a:endParaRPr lang="en-GB"/>
          </a:p>
        </p:txBody>
      </p:sp>
    </p:spTree>
    <p:extLst>
      <p:ext uri="{BB962C8B-B14F-4D97-AF65-F5344CB8AC3E}">
        <p14:creationId xmlns:p14="http://schemas.microsoft.com/office/powerpoint/2010/main" val="7289090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685800" rtl="0" eaLnBrk="1" latinLnBrk="0" hangingPunct="1">
        <a:lnSpc>
          <a:spcPct val="85000"/>
        </a:lnSpc>
        <a:spcBef>
          <a:spcPct val="0"/>
        </a:spcBef>
        <a:buNone/>
        <a:defRPr sz="3200" b="0" i="0" kern="1200" cap="none" spc="-113">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47560"/>
            <a:ext cx="3754760" cy="1757504"/>
          </a:xfrm>
        </p:spPr>
        <p:txBody>
          <a:bodyPr>
            <a:normAutofit/>
          </a:bodyPr>
          <a:lstStyle/>
          <a:p>
            <a:r>
              <a:rPr kumimoji="0" lang="en-GB" sz="2800" b="1" i="0" u="none" strike="noStrike" kern="1200" cap="none" spc="-113" normalizeH="0" baseline="0" noProof="0" dirty="0">
                <a:ln>
                  <a:noFill/>
                </a:ln>
                <a:solidFill>
                  <a:srgbClr val="FFFEFF"/>
                </a:solidFill>
                <a:effectLst/>
                <a:uLnTx/>
                <a:uFillTx/>
                <a:latin typeface="Arial" pitchFamily="34" charset="0"/>
                <a:ea typeface="+mj-ea"/>
                <a:cs typeface="Arial" pitchFamily="34" charset="0"/>
              </a:rPr>
              <a:t>Introduction to Physiology</a:t>
            </a:r>
            <a:endParaRPr lang="en-GB" sz="2800" dirty="0"/>
          </a:p>
        </p:txBody>
      </p:sp>
      <p:pic>
        <p:nvPicPr>
          <p:cNvPr id="4" name="Picture 2" descr="University of wales Logos">
            <a:extLst>
              <a:ext uri="{FF2B5EF4-FFF2-40B4-BE49-F238E27FC236}">
                <a16:creationId xmlns:a16="http://schemas.microsoft.com/office/drawing/2014/main" id="{EB2DB8C7-FBDE-53E9-BABD-14CE3F53CB2E}"/>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14282" y="0"/>
            <a:ext cx="4786314" cy="214311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6531312-8C1C-27E0-56B4-976FFD445A47}"/>
              </a:ext>
            </a:extLst>
          </p:cNvPr>
          <p:cNvSpPr txBox="1"/>
          <p:nvPr/>
        </p:nvSpPr>
        <p:spPr>
          <a:xfrm>
            <a:off x="4716016" y="2113273"/>
            <a:ext cx="4213702" cy="3336554"/>
          </a:xfrm>
          <a:prstGeom prst="rect">
            <a:avLst/>
          </a:prstGeom>
          <a:noFill/>
        </p:spPr>
        <p:txBody>
          <a:bodyPr wrap="square">
            <a:spAutoFit/>
          </a:bodyPr>
          <a:lstStyle/>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b="1" i="0" u="none" strike="noStrike" kern="1200" cap="none" spc="0" normalizeH="0" baseline="0" noProof="0" dirty="0">
                <a:ln>
                  <a:noFill/>
                </a:ln>
                <a:solidFill>
                  <a:prstClr val="black"/>
                </a:solidFill>
                <a:effectLst/>
                <a:uLnTx/>
                <a:uFillTx/>
                <a:latin typeface="Arial" pitchFamily="34" charset="0"/>
                <a:ea typeface="+mn-ea"/>
                <a:cs typeface="Arial" pitchFamily="34" charset="0"/>
              </a:rPr>
              <a:t>Student name: </a:t>
            </a:r>
            <a:r>
              <a:rPr kumimoji="0" lang="en-GB"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Bolo Viviane </a:t>
            </a:r>
            <a:r>
              <a:rPr kumimoji="0" lang="en-GB" b="0" i="0" u="none" strike="noStrike" kern="1200" cap="none" spc="0" normalizeH="0" baseline="0" noProof="0" dirty="0" err="1">
                <a:ln>
                  <a:noFill/>
                </a:ln>
                <a:solidFill>
                  <a:prstClr val="black"/>
                </a:solidFill>
                <a:effectLst/>
                <a:uLnTx/>
                <a:uFillTx/>
                <a:latin typeface="Arial" pitchFamily="34" charset="0"/>
                <a:ea typeface="+mn-ea"/>
                <a:cs typeface="Arial" pitchFamily="34" charset="0"/>
              </a:rPr>
              <a:t>Goubo</a:t>
            </a:r>
            <a:endParaRPr kumimoji="0" lang="en-GB"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endParaRPr kumimoji="0" lang="en-GB"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b="1" i="0" u="none" strike="noStrike" kern="1200" cap="none" spc="0" normalizeH="0" baseline="0" noProof="0" dirty="0">
                <a:ln>
                  <a:noFill/>
                </a:ln>
                <a:solidFill>
                  <a:prstClr val="black"/>
                </a:solidFill>
                <a:effectLst/>
                <a:uLnTx/>
                <a:uFillTx/>
                <a:latin typeface="Arial" pitchFamily="34" charset="0"/>
                <a:ea typeface="+mn-ea"/>
                <a:cs typeface="Arial" pitchFamily="34" charset="0"/>
              </a:rPr>
              <a:t>Student ID number: </a:t>
            </a:r>
            <a:r>
              <a:rPr kumimoji="0" lang="en-GB"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2424588</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endParaRPr kumimoji="0" lang="en-GB"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b="1" i="0" u="none" strike="noStrike" kern="1200" cap="none" spc="0" normalizeH="0" baseline="0" noProof="0" dirty="0">
                <a:ln>
                  <a:noFill/>
                </a:ln>
                <a:solidFill>
                  <a:prstClr val="black"/>
                </a:solidFill>
                <a:effectLst/>
                <a:uLnTx/>
                <a:uFillTx/>
                <a:latin typeface="Arial" pitchFamily="34" charset="0"/>
                <a:ea typeface="+mn-ea"/>
                <a:cs typeface="Arial" pitchFamily="34" charset="0"/>
              </a:rPr>
              <a:t>Programme: BSc Health and Social Care</a:t>
            </a:r>
            <a:endParaRPr kumimoji="0" lang="en-GB"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endParaRPr kumimoji="0" lang="en-GB"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b="1" i="0" u="none" strike="noStrike" kern="1200" cap="none" spc="0" normalizeH="0" baseline="0" noProof="0" dirty="0">
                <a:ln>
                  <a:noFill/>
                </a:ln>
                <a:solidFill>
                  <a:prstClr val="black"/>
                </a:solidFill>
                <a:effectLst/>
                <a:uLnTx/>
                <a:uFillTx/>
                <a:latin typeface="Arial" pitchFamily="34" charset="0"/>
                <a:ea typeface="+mn-ea"/>
                <a:cs typeface="Arial" pitchFamily="34" charset="0"/>
              </a:rPr>
              <a:t>Module code: BMHP5023 </a:t>
            </a:r>
            <a:endParaRPr kumimoji="0" lang="en-GB"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pic>
        <p:nvPicPr>
          <p:cNvPr id="37" name="Video 36">
            <a:hlinkClick r:id="" action="ppaction://media"/>
            <a:extLst>
              <a:ext uri="{FF2B5EF4-FFF2-40B4-BE49-F238E27FC236}">
                <a16:creationId xmlns:a16="http://schemas.microsoft.com/office/drawing/2014/main" id="{0D7B9972-AEDF-7BFA-31F1-0DAC6DA6B89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8656"/>
    </mc:Choice>
    <mc:Fallback>
      <p:transition spd="slow" advTm="28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7"/>
                </p:tgtEl>
              </p:cMediaNode>
            </p:video>
            <p:seq concurrent="1" nextAc="seek">
              <p:cTn id="8" restart="whenNotActive" fill="hold" evtFilter="cancelBubble" nodeType="interactiveSeq">
                <p:stCondLst>
                  <p:cond evt="onClick" delay="0">
                    <p:tgtEl>
                      <p:spTgt spid="3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554" y="332656"/>
            <a:ext cx="3112048" cy="4482220"/>
          </a:xfrm>
        </p:spPr>
        <p:txBody>
          <a:bodyPr/>
          <a:lstStyle/>
          <a:p>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p>
        </p:txBody>
      </p:sp>
      <p:graphicFrame>
        <p:nvGraphicFramePr>
          <p:cNvPr id="5" name="Content Placeholder 2">
            <a:extLst>
              <a:ext uri="{FF2B5EF4-FFF2-40B4-BE49-F238E27FC236}">
                <a16:creationId xmlns:a16="http://schemas.microsoft.com/office/drawing/2014/main" id="{1049465D-5880-D1F2-2421-1C17DACCBF28}"/>
              </a:ext>
            </a:extLst>
          </p:cNvPr>
          <p:cNvGraphicFramePr>
            <a:graphicFrameLocks noGrp="1"/>
          </p:cNvGraphicFramePr>
          <p:nvPr>
            <p:ph idx="1"/>
            <p:extLst>
              <p:ext uri="{D42A27DB-BD31-4B8C-83A1-F6EECF244321}">
                <p14:modId xmlns:p14="http://schemas.microsoft.com/office/powerpoint/2010/main" val="3962822704"/>
              </p:ext>
            </p:extLst>
          </p:nvPr>
        </p:nvGraphicFramePr>
        <p:xfrm>
          <a:off x="4415687" y="803186"/>
          <a:ext cx="4091410" cy="52486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260DA02A-386D-7BB6-4A3D-87A1CEC20AA1}"/>
              </a:ext>
            </a:extLst>
          </p:cNvPr>
          <p:cNvSpPr txBox="1"/>
          <p:nvPr/>
        </p:nvSpPr>
        <p:spPr>
          <a:xfrm>
            <a:off x="4500367" y="476672"/>
            <a:ext cx="3703701" cy="5228354"/>
          </a:xfrm>
          <a:prstGeom prst="rect">
            <a:avLst/>
          </a:prstGeom>
          <a:noFill/>
        </p:spPr>
        <p:txBody>
          <a:bodyPr wrap="square">
            <a:spAutoFit/>
          </a:bodyPr>
          <a:lstStyle/>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stroke is a serious medical</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 condition that occurs when </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The blood supply to part of the brain is </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dirty="0">
                <a:solidFill>
                  <a:prstClr val="black"/>
                </a:solidFill>
                <a:latin typeface="Arial" panose="020B0604020202020204" pitchFamily="34" charset="0"/>
                <a:cs typeface="Arial" panose="020B0604020202020204" pitchFamily="34" charset="0"/>
              </a:rPr>
              <a:t>I</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nterrupt</a:t>
            </a:r>
            <a:r>
              <a:rPr lang="en-GB" dirty="0">
                <a:solidFill>
                  <a:prstClr val="black"/>
                </a:solidFill>
                <a:latin typeface="Arial" panose="020B0604020202020204" pitchFamily="34" charset="0"/>
                <a:cs typeface="Arial" panose="020B0604020202020204" pitchFamily="34" charset="0"/>
              </a:rPr>
              <a:t>ion or reduction of blood</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dirty="0">
                <a:solidFill>
                  <a:prstClr val="black"/>
                </a:solidFill>
                <a:latin typeface="Arial" panose="020B0604020202020204" pitchFamily="34" charset="0"/>
                <a:cs typeface="Arial" panose="020B0604020202020204" pitchFamily="34" charset="0"/>
              </a:rPr>
              <a:t>P</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reventing</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brain tissue from receiving oxygen and nutrients (NHS, 2024). </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This disruption leads to the rapid death of brain cells and results in sudden neurological deficits such as weakness, speech difficulties or loss of coordination (WHO, 2023). </a:t>
            </a:r>
          </a:p>
        </p:txBody>
      </p:sp>
      <p:sp>
        <p:nvSpPr>
          <p:cNvPr id="13" name="TextBox 12">
            <a:extLst>
              <a:ext uri="{FF2B5EF4-FFF2-40B4-BE49-F238E27FC236}">
                <a16:creationId xmlns:a16="http://schemas.microsoft.com/office/drawing/2014/main" id="{0C858BCA-464A-CEC7-3EE5-29A810DEB80E}"/>
              </a:ext>
            </a:extLst>
          </p:cNvPr>
          <p:cNvSpPr txBox="1"/>
          <p:nvPr/>
        </p:nvSpPr>
        <p:spPr>
          <a:xfrm>
            <a:off x="939932" y="2642667"/>
            <a:ext cx="2982350" cy="1446550"/>
          </a:xfrm>
          <a:prstGeom prst="rect">
            <a:avLst/>
          </a:prstGeom>
          <a:noFill/>
        </p:spPr>
        <p:txBody>
          <a:bodyPr wrap="square">
            <a:spAutoFit/>
          </a:bodyPr>
          <a:lstStyle/>
          <a:p>
            <a:r>
              <a:rPr kumimoji="0" lang="en-GB" sz="3200" b="1" i="0" u="none" strike="noStrike" kern="1200" cap="none" spc="-113" normalizeH="0" baseline="0" noProof="0" dirty="0">
                <a:ln>
                  <a:noFill/>
                </a:ln>
                <a:solidFill>
                  <a:srgbClr val="FFFEFF"/>
                </a:solidFill>
                <a:effectLst/>
                <a:uLnTx/>
                <a:uFillTx/>
                <a:latin typeface="Arial" pitchFamily="34" charset="0"/>
                <a:ea typeface="+mj-ea"/>
                <a:cs typeface="Arial" pitchFamily="34" charset="0"/>
              </a:rPr>
              <a:t>   </a:t>
            </a:r>
            <a:r>
              <a:rPr kumimoji="0" lang="en-GB" sz="2800" b="1" i="0" u="none" strike="noStrike" kern="1200" cap="none" spc="-113" normalizeH="0" baseline="0" noProof="0" dirty="0">
                <a:ln>
                  <a:noFill/>
                </a:ln>
                <a:solidFill>
                  <a:srgbClr val="FFFEFF"/>
                </a:solidFill>
                <a:effectLst/>
                <a:uLnTx/>
                <a:uFillTx/>
                <a:latin typeface="Arial" pitchFamily="34" charset="0"/>
                <a:ea typeface="+mj-ea"/>
                <a:cs typeface="Arial" pitchFamily="34" charset="0"/>
              </a:rPr>
              <a:t>STROKE </a:t>
            </a:r>
            <a:br>
              <a:rPr kumimoji="0" lang="en-GB" sz="2800" b="1" i="0" u="none" strike="noStrike" kern="1200" cap="none" spc="-113" normalizeH="0" baseline="0" noProof="0" dirty="0">
                <a:ln>
                  <a:noFill/>
                </a:ln>
                <a:solidFill>
                  <a:srgbClr val="FFFEFF"/>
                </a:solidFill>
                <a:effectLst/>
                <a:uLnTx/>
                <a:uFillTx/>
                <a:latin typeface="Arial" pitchFamily="34" charset="0"/>
                <a:ea typeface="+mj-ea"/>
                <a:cs typeface="Arial" pitchFamily="34" charset="0"/>
              </a:rPr>
            </a:br>
            <a:br>
              <a:rPr kumimoji="0" lang="en-GB" sz="2800" b="1" i="0" u="none" strike="noStrike" kern="1200" cap="none" spc="-113" normalizeH="0" baseline="0" noProof="0" dirty="0">
                <a:ln>
                  <a:noFill/>
                </a:ln>
                <a:solidFill>
                  <a:srgbClr val="FFFEFF"/>
                </a:solidFill>
                <a:effectLst/>
                <a:uLnTx/>
                <a:uFillTx/>
                <a:latin typeface="Arial" pitchFamily="34" charset="0"/>
                <a:ea typeface="+mj-ea"/>
                <a:cs typeface="Arial" pitchFamily="34" charset="0"/>
              </a:rPr>
            </a:br>
            <a:r>
              <a:rPr kumimoji="0" lang="en-GB" sz="2800" b="1" i="0" u="none" strike="noStrike" kern="1200" cap="none" spc="-113" normalizeH="0" baseline="0" noProof="0" dirty="0">
                <a:ln>
                  <a:noFill/>
                </a:ln>
                <a:solidFill>
                  <a:srgbClr val="FFFEFF"/>
                </a:solidFill>
                <a:effectLst/>
                <a:uLnTx/>
                <a:uFillTx/>
                <a:latin typeface="Arial" pitchFamily="34" charset="0"/>
                <a:ea typeface="+mj-ea"/>
                <a:cs typeface="Arial" pitchFamily="34" charset="0"/>
              </a:rPr>
              <a:t>1 Definition</a:t>
            </a:r>
            <a:endParaRPr lang="en-GB" sz="2800" dirty="0"/>
          </a:p>
        </p:txBody>
      </p:sp>
      <p:pic>
        <p:nvPicPr>
          <p:cNvPr id="34" name="Video 33">
            <a:hlinkClick r:id="" action="ppaction://media"/>
            <a:extLst>
              <a:ext uri="{FF2B5EF4-FFF2-40B4-BE49-F238E27FC236}">
                <a16:creationId xmlns:a16="http://schemas.microsoft.com/office/drawing/2014/main" id="{BD15498D-8083-0F51-5638-3645D40931C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3988"/>
    </mc:Choice>
    <mc:Fallback>
      <p:transition spd="slow" advTm="113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554" y="759619"/>
            <a:ext cx="3112048" cy="2957413"/>
          </a:xfrm>
        </p:spPr>
        <p:txBody>
          <a:bodyPr/>
          <a:lstStyle/>
          <a:p>
            <a:pPr lvl="0" defTabSz="457200">
              <a:lnSpc>
                <a:spcPct val="100000"/>
              </a:lnSpc>
              <a:spcBef>
                <a:spcPts val="0"/>
              </a:spcBef>
              <a:defRPr/>
            </a:pPr>
            <a:r>
              <a:rPr lang="en-GB" sz="2800" b="1" dirty="0">
                <a:latin typeface="Arial" pitchFamily="34" charset="0"/>
                <a:cs typeface="Arial" pitchFamily="34" charset="0"/>
              </a:rPr>
              <a:t>What is brain</a:t>
            </a:r>
            <a:r>
              <a:rPr kumimoji="0" lang="en-GB" sz="2800" b="1" i="0" u="none" strike="noStrike" kern="1200" cap="none" spc="-113" normalizeH="0" baseline="0" noProof="0" dirty="0">
                <a:ln>
                  <a:noFill/>
                </a:ln>
                <a:solidFill>
                  <a:srgbClr val="FFFEFF"/>
                </a:solidFill>
                <a:effectLst/>
                <a:uLnTx/>
                <a:uFillTx/>
                <a:latin typeface="Arial" pitchFamily="34" charset="0"/>
                <a:ea typeface="+mj-ea"/>
                <a:cs typeface="Arial" pitchFamily="34" charset="0"/>
              </a:rPr>
              <a:t>?</a:t>
            </a:r>
            <a:br>
              <a:rPr kumimoji="0" lang="en-GB" sz="3200" b="1" i="0" u="none" strike="noStrike" kern="1200" cap="none" spc="-113" normalizeH="0" baseline="0" noProof="0" dirty="0">
                <a:ln>
                  <a:noFill/>
                </a:ln>
                <a:solidFill>
                  <a:srgbClr val="FFFEFF"/>
                </a:solidFill>
                <a:effectLst/>
                <a:uLnTx/>
                <a:uFillTx/>
                <a:latin typeface="Arial" pitchFamily="34" charset="0"/>
                <a:ea typeface="+mj-ea"/>
                <a:cs typeface="Arial" pitchFamily="34" charset="0"/>
              </a:rPr>
            </a:br>
            <a:endParaRPr lang="en-GB" dirty="0"/>
          </a:p>
        </p:txBody>
      </p:sp>
      <p:sp>
        <p:nvSpPr>
          <p:cNvPr id="3" name="Content Placeholder 2"/>
          <p:cNvSpPr>
            <a:spLocks noGrp="1"/>
          </p:cNvSpPr>
          <p:nvPr>
            <p:ph idx="1"/>
          </p:nvPr>
        </p:nvSpPr>
        <p:spPr>
          <a:xfrm>
            <a:off x="4416425" y="548680"/>
            <a:ext cx="4090988" cy="4536504"/>
          </a:xfrm>
        </p:spPr>
        <p:txBody>
          <a:bodyPr>
            <a:normAutofit/>
          </a:bodyPr>
          <a:lstStyle/>
          <a:p>
            <a:endParaRPr lang="en-GB" dirty="0"/>
          </a:p>
          <a:p>
            <a:pPr marL="0" indent="0">
              <a:buNone/>
            </a:pPr>
            <a:endParaRPr lang="en-GB" dirty="0"/>
          </a:p>
          <a:p>
            <a:endParaRPr lang="en-GB" dirty="0"/>
          </a:p>
        </p:txBody>
      </p:sp>
      <p:pic>
        <p:nvPicPr>
          <p:cNvPr id="9" name="Picture 8">
            <a:extLst>
              <a:ext uri="{FF2B5EF4-FFF2-40B4-BE49-F238E27FC236}">
                <a16:creationId xmlns:a16="http://schemas.microsoft.com/office/drawing/2014/main" id="{0B73F04E-F83A-B38D-D56B-D21E66520EDA}"/>
              </a:ext>
            </a:extLst>
          </p:cNvPr>
          <p:cNvPicPr>
            <a:picLocks noChangeAspect="1"/>
          </p:cNvPicPr>
          <p:nvPr/>
        </p:nvPicPr>
        <p:blipFill>
          <a:blip r:embed="rId5"/>
          <a:stretch>
            <a:fillRect/>
          </a:stretch>
        </p:blipFill>
        <p:spPr>
          <a:xfrm>
            <a:off x="4655939" y="368660"/>
            <a:ext cx="3611959" cy="936104"/>
          </a:xfrm>
          <a:prstGeom prst="rect">
            <a:avLst/>
          </a:prstGeom>
        </p:spPr>
      </p:pic>
      <p:pic>
        <p:nvPicPr>
          <p:cNvPr id="11" name="Picture 10">
            <a:extLst>
              <a:ext uri="{FF2B5EF4-FFF2-40B4-BE49-F238E27FC236}">
                <a16:creationId xmlns:a16="http://schemas.microsoft.com/office/drawing/2014/main" id="{8CBE8C7B-EF45-A033-F74D-E611C8A4174A}"/>
              </a:ext>
            </a:extLst>
          </p:cNvPr>
          <p:cNvPicPr>
            <a:picLocks noChangeAspect="1"/>
          </p:cNvPicPr>
          <p:nvPr/>
        </p:nvPicPr>
        <p:blipFill>
          <a:blip r:embed="rId5"/>
          <a:stretch>
            <a:fillRect/>
          </a:stretch>
        </p:blipFill>
        <p:spPr>
          <a:xfrm>
            <a:off x="3282584" y="1052736"/>
            <a:ext cx="4090988" cy="504056"/>
          </a:xfrm>
          <a:prstGeom prst="rect">
            <a:avLst/>
          </a:prstGeom>
        </p:spPr>
      </p:pic>
      <p:pic>
        <p:nvPicPr>
          <p:cNvPr id="13" name="Picture 12">
            <a:extLst>
              <a:ext uri="{FF2B5EF4-FFF2-40B4-BE49-F238E27FC236}">
                <a16:creationId xmlns:a16="http://schemas.microsoft.com/office/drawing/2014/main" id="{8ACE22DF-5966-4D38-3618-0D13EBA840C4}"/>
              </a:ext>
            </a:extLst>
          </p:cNvPr>
          <p:cNvPicPr>
            <a:picLocks noChangeAspect="1"/>
          </p:cNvPicPr>
          <p:nvPr/>
        </p:nvPicPr>
        <p:blipFill>
          <a:blip r:embed="rId6"/>
          <a:stretch>
            <a:fillRect/>
          </a:stretch>
        </p:blipFill>
        <p:spPr>
          <a:xfrm rot="11399916" flipV="1">
            <a:off x="3633945" y="556120"/>
            <a:ext cx="6366662" cy="1114246"/>
          </a:xfrm>
          <a:prstGeom prst="rect">
            <a:avLst/>
          </a:prstGeom>
        </p:spPr>
      </p:pic>
      <p:sp>
        <p:nvSpPr>
          <p:cNvPr id="15" name="TextBox 14">
            <a:extLst>
              <a:ext uri="{FF2B5EF4-FFF2-40B4-BE49-F238E27FC236}">
                <a16:creationId xmlns:a16="http://schemas.microsoft.com/office/drawing/2014/main" id="{3DAEC0C1-2A99-55EB-EDC9-44DF6FDB8C6C}"/>
              </a:ext>
            </a:extLst>
          </p:cNvPr>
          <p:cNvSpPr txBox="1"/>
          <p:nvPr/>
        </p:nvSpPr>
        <p:spPr>
          <a:xfrm>
            <a:off x="4140581" y="-99392"/>
            <a:ext cx="4823906" cy="6811673"/>
          </a:xfrm>
          <a:prstGeom prst="rect">
            <a:avLst/>
          </a:prstGeom>
          <a:noFill/>
        </p:spPr>
        <p:txBody>
          <a:bodyPr wrap="square">
            <a:spAutoFit/>
          </a:bodyPr>
          <a:lstStyle/>
          <a:p>
            <a:pPr defTabSz="914400">
              <a:defRPr/>
            </a:pPr>
            <a:endParaRPr lang="en-GB" dirty="0"/>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dirty="0">
                <a:latin typeface="Arial" panose="020B0604020202020204" pitchFamily="34" charset="0"/>
                <a:cs typeface="Arial" panose="020B0604020202020204" pitchFamily="34" charset="0"/>
              </a:rPr>
              <a:t>The brain is composed: </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dirty="0">
                <a:latin typeface="Arial" panose="020B0604020202020204" pitchFamily="34" charset="0"/>
                <a:cs typeface="Arial" panose="020B0604020202020204" pitchFamily="34" charset="0"/>
              </a:rPr>
              <a:t>Billions of specialised nerve cells called </a:t>
            </a:r>
            <a:r>
              <a:rPr lang="en-GB" b="1" dirty="0">
                <a:latin typeface="Arial" panose="020B0604020202020204" pitchFamily="34" charset="0"/>
                <a:cs typeface="Arial" panose="020B0604020202020204" pitchFamily="34" charset="0"/>
              </a:rPr>
              <a:t>neurons</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b="1" dirty="0">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upported by glial cells that protect, nourish, and maintain neural function.</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dirty="0">
                <a:latin typeface="Arial" panose="020B0604020202020204" pitchFamily="34" charset="0"/>
                <a:cs typeface="Arial" panose="020B0604020202020204" pitchFamily="34" charset="0"/>
              </a:rPr>
              <a:t>Structure: </a:t>
            </a:r>
            <a:r>
              <a:rPr lang="en-GB" b="1" dirty="0">
                <a:latin typeface="Arial" panose="020B0604020202020204" pitchFamily="34" charset="0"/>
                <a:cs typeface="Arial" panose="020B0604020202020204" pitchFamily="34" charset="0"/>
              </a:rPr>
              <a:t>cerebrum</a:t>
            </a:r>
            <a:r>
              <a:rPr lang="en-GB" dirty="0">
                <a:latin typeface="Arial" panose="020B0604020202020204" pitchFamily="34" charset="0"/>
                <a:cs typeface="Arial" panose="020B0604020202020204" pitchFamily="34" charset="0"/>
              </a:rPr>
              <a:t>, responsible for thoughts &amp; mobility</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b="1" dirty="0">
                <a:latin typeface="Arial" panose="020B0604020202020204" pitchFamily="34" charset="0"/>
                <a:cs typeface="Arial" panose="020B0604020202020204" pitchFamily="34" charset="0"/>
              </a:rPr>
              <a:t>Cerebellum</a:t>
            </a:r>
            <a:r>
              <a:rPr lang="en-GB" dirty="0">
                <a:latin typeface="Arial" panose="020B0604020202020204" pitchFamily="34" charset="0"/>
                <a:cs typeface="Arial" panose="020B0604020202020204" pitchFamily="34" charset="0"/>
              </a:rPr>
              <a:t>, which coordinates balance and motor control</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Brainstem</a:t>
            </a:r>
            <a:r>
              <a:rPr lang="en-GB" dirty="0">
                <a:latin typeface="Arial" panose="020B0604020202020204" pitchFamily="34" charset="0"/>
                <a:cs typeface="Arial" panose="020B0604020202020204" pitchFamily="34" charset="0"/>
              </a:rPr>
              <a:t> controls vital automatic functions such as breathing and heart rate. </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dirty="0">
                <a:latin typeface="Arial" panose="020B0604020202020204" pitchFamily="34" charset="0"/>
                <a:cs typeface="Arial" panose="020B0604020202020204" pitchFamily="34" charset="0"/>
              </a:rPr>
              <a:t>The brain functions by </a:t>
            </a:r>
            <a:r>
              <a:rPr lang="en-GB" b="1" dirty="0">
                <a:latin typeface="Arial" panose="020B0604020202020204" pitchFamily="34" charset="0"/>
                <a:cs typeface="Arial" panose="020B0604020202020204" pitchFamily="34" charset="0"/>
              </a:rPr>
              <a:t>transmitting </a:t>
            </a:r>
            <a:r>
              <a:rPr lang="en-GB" dirty="0">
                <a:latin typeface="Arial" panose="020B0604020202020204" pitchFamily="34" charset="0"/>
                <a:cs typeface="Arial" panose="020B0604020202020204" pitchFamily="34" charset="0"/>
              </a:rPr>
              <a:t>electrical and chemical signals across neural networks, </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dirty="0">
                <a:latin typeface="Arial" panose="020B0604020202020204" pitchFamily="34" charset="0"/>
                <a:cs typeface="Arial" panose="020B0604020202020204" pitchFamily="34" charset="0"/>
              </a:rPr>
              <a:t>Process sensory information, (National Institute of Neurological Disorders and Stroke, 2025).</a:t>
            </a:r>
            <a:endParaRPr lang="en-US" sz="1600" dirty="0">
              <a:latin typeface="Arial" panose="020B0604020202020204" pitchFamily="34" charset="0"/>
              <a:cs typeface="Arial" panose="020B0604020202020204" pitchFamily="34" charset="0"/>
            </a:endParaRPr>
          </a:p>
        </p:txBody>
      </p:sp>
      <p:pic>
        <p:nvPicPr>
          <p:cNvPr id="24" name="Video 23">
            <a:hlinkClick r:id="" action="ppaction://media"/>
            <a:extLst>
              <a:ext uri="{FF2B5EF4-FFF2-40B4-BE49-F238E27FC236}">
                <a16:creationId xmlns:a16="http://schemas.microsoft.com/office/drawing/2014/main" id="{934CFB95-BDE1-BB4B-081F-2F597BA7438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6239"/>
    </mc:Choice>
    <mc:Fallback>
      <p:transition spd="slow" advTm="86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09079-3BED-EB98-7627-779E661FE102}"/>
              </a:ext>
            </a:extLst>
          </p:cNvPr>
          <p:cNvSpPr>
            <a:spLocks noGrp="1"/>
          </p:cNvSpPr>
          <p:nvPr>
            <p:ph type="title"/>
          </p:nvPr>
        </p:nvSpPr>
        <p:spPr>
          <a:xfrm>
            <a:off x="725554" y="548680"/>
            <a:ext cx="3112048" cy="4266196"/>
          </a:xfrm>
        </p:spPr>
        <p:txBody>
          <a:bodyPr>
            <a:normAutofit/>
          </a:bodyPr>
          <a:lstStyle/>
          <a:p>
            <a:r>
              <a:rPr kumimoji="0" lang="en-GB" sz="3200" b="1" i="0" u="none" strike="noStrike" kern="1200" cap="none" spc="-113" normalizeH="0" baseline="0" noProof="0" dirty="0">
                <a:ln>
                  <a:noFill/>
                </a:ln>
                <a:solidFill>
                  <a:srgbClr val="FFFEFF"/>
                </a:solidFill>
                <a:effectLst/>
                <a:uLnTx/>
                <a:uFillTx/>
                <a:latin typeface="Arial" panose="020B0604020202020204" pitchFamily="34" charset="0"/>
                <a:cs typeface="Arial" pitchFamily="34" charset="0"/>
              </a:rPr>
              <a:t>2 </a:t>
            </a:r>
            <a:r>
              <a:rPr kumimoji="0" lang="en-GB" sz="2800" b="1" i="0" u="none" strike="noStrike" kern="1200" cap="none" spc="-113" normalizeH="0" baseline="0" noProof="0" dirty="0">
                <a:ln>
                  <a:noFill/>
                </a:ln>
                <a:solidFill>
                  <a:srgbClr val="FFFEFF"/>
                </a:solidFill>
                <a:effectLst/>
                <a:uLnTx/>
                <a:uFillTx/>
                <a:latin typeface="Arial" panose="020B0604020202020204" pitchFamily="34" charset="0"/>
                <a:cs typeface="Arial" pitchFamily="34" charset="0"/>
              </a:rPr>
              <a:t>Ischaemic</a:t>
            </a:r>
            <a:br>
              <a:rPr kumimoji="0" lang="en-GB" sz="2800" b="1" i="0" u="none" strike="noStrike" kern="1200" cap="none" spc="-113" normalizeH="0" baseline="0" noProof="0" dirty="0">
                <a:ln>
                  <a:noFill/>
                </a:ln>
                <a:solidFill>
                  <a:srgbClr val="FFFEFF"/>
                </a:solidFill>
                <a:effectLst/>
                <a:uLnTx/>
                <a:uFillTx/>
                <a:latin typeface="Arial" panose="020B0604020202020204" pitchFamily="34" charset="0"/>
                <a:cs typeface="Arial" pitchFamily="34" charset="0"/>
              </a:rPr>
            </a:br>
            <a:br>
              <a:rPr kumimoji="0" lang="en-GB" sz="2800" b="1" i="0" u="none" strike="noStrike" kern="1200" cap="none" spc="-113" normalizeH="0" baseline="0" noProof="0" dirty="0">
                <a:ln>
                  <a:noFill/>
                </a:ln>
                <a:solidFill>
                  <a:srgbClr val="FFFEFF"/>
                </a:solidFill>
                <a:effectLst/>
                <a:uLnTx/>
                <a:uFillTx/>
                <a:latin typeface="Arial" panose="020B0604020202020204" pitchFamily="34" charset="0"/>
                <a:cs typeface="Arial" pitchFamily="34" charset="0"/>
              </a:rPr>
            </a:br>
            <a:r>
              <a:rPr kumimoji="0" lang="en-GB" sz="2800" b="1" i="0" u="none" strike="noStrike" kern="1200" cap="none" spc="-113" normalizeH="0" baseline="0" noProof="0" dirty="0">
                <a:ln>
                  <a:noFill/>
                </a:ln>
                <a:solidFill>
                  <a:srgbClr val="FFFEFF"/>
                </a:solidFill>
                <a:effectLst/>
                <a:uLnTx/>
                <a:uFillTx/>
                <a:latin typeface="Arial" panose="020B0604020202020204" pitchFamily="34" charset="0"/>
                <a:cs typeface="Arial" pitchFamily="34" charset="0"/>
              </a:rPr>
              <a:t>&amp;</a:t>
            </a:r>
            <a:br>
              <a:rPr kumimoji="0" lang="en-GB" sz="2800" b="1" i="0" u="none" strike="noStrike" kern="1200" cap="none" spc="-113" normalizeH="0" baseline="0" noProof="0" dirty="0">
                <a:ln>
                  <a:noFill/>
                </a:ln>
                <a:solidFill>
                  <a:srgbClr val="FFFEFF"/>
                </a:solidFill>
                <a:effectLst/>
                <a:uLnTx/>
                <a:uFillTx/>
                <a:latin typeface="Arial" panose="020B0604020202020204" pitchFamily="34" charset="0"/>
                <a:cs typeface="Arial" pitchFamily="34" charset="0"/>
              </a:rPr>
            </a:br>
            <a:r>
              <a:rPr kumimoji="0" lang="en-GB" sz="2800" b="1" i="0" u="none" strike="noStrike" kern="1200" cap="none" spc="-113" normalizeH="0" baseline="0" noProof="0" dirty="0">
                <a:ln>
                  <a:noFill/>
                </a:ln>
                <a:solidFill>
                  <a:srgbClr val="FFFEFF"/>
                </a:solidFill>
                <a:effectLst/>
                <a:uLnTx/>
                <a:uFillTx/>
                <a:latin typeface="Arial" panose="020B0604020202020204" pitchFamily="34" charset="0"/>
                <a:cs typeface="Arial" pitchFamily="34" charset="0"/>
              </a:rPr>
              <a:t>Haemorrhagic Stroke</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AD80774-8AB0-09CE-A38A-C84AE883D406}"/>
              </a:ext>
            </a:extLst>
          </p:cNvPr>
          <p:cNvSpPr>
            <a:spLocks noGrp="1"/>
          </p:cNvSpPr>
          <p:nvPr>
            <p:ph idx="1"/>
          </p:nvPr>
        </p:nvSpPr>
        <p:spPr>
          <a:xfrm>
            <a:off x="4572000" y="0"/>
            <a:ext cx="3456384" cy="5877272"/>
          </a:xfrm>
        </p:spPr>
        <p:txBody>
          <a:bodyPr>
            <a:normAutofit/>
          </a:bodyPr>
          <a:lstStyle/>
          <a:p>
            <a:r>
              <a:rPr lang="en-GB" sz="1800" b="1" dirty="0">
                <a:latin typeface="Arial" panose="020B0604020202020204" pitchFamily="34" charset="0"/>
                <a:cs typeface="Arial" panose="020B0604020202020204" pitchFamily="34" charset="0"/>
              </a:rPr>
              <a:t>1 Ischaemic stroke</a:t>
            </a:r>
            <a:r>
              <a:rPr lang="en-GB" sz="1800" dirty="0">
                <a:latin typeface="Arial" panose="020B0604020202020204" pitchFamily="34" charset="0"/>
                <a:cs typeface="Arial" panose="020B0604020202020204" pitchFamily="34" charset="0"/>
              </a:rPr>
              <a:t>, which is caused by the blockage of a cerebral artery, 85% of all cases (Stroke Association, 2023).</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sz="1800" dirty="0">
                <a:latin typeface="Arial" panose="020B0604020202020204" pitchFamily="34" charset="0"/>
                <a:cs typeface="Arial" panose="020B0604020202020204" pitchFamily="34" charset="0"/>
              </a:rPr>
              <a:t>Transient Ischaemic Attack (TIA) is a warning for a later.  </a:t>
            </a:r>
          </a:p>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A haemorrhagic stroke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happens when a blood vessel in or near the brain ruptures, and it’s commonly linked to high blood pressure or a burst aneurysm (Feigin et al., 2022). </a:t>
            </a:r>
          </a:p>
        </p:txBody>
      </p:sp>
      <p:pic>
        <p:nvPicPr>
          <p:cNvPr id="26" name="Video 25">
            <a:hlinkClick r:id="" action="ppaction://media"/>
            <a:extLst>
              <a:ext uri="{FF2B5EF4-FFF2-40B4-BE49-F238E27FC236}">
                <a16:creationId xmlns:a16="http://schemas.microsoft.com/office/drawing/2014/main" id="{9AD234DC-7779-F0BB-EAC3-FA10C568116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685167959"/>
      </p:ext>
    </p:extLst>
  </p:cSld>
  <p:clrMapOvr>
    <a:masterClrMapping/>
  </p:clrMapOvr>
  <mc:AlternateContent xmlns:mc="http://schemas.openxmlformats.org/markup-compatibility/2006">
    <mc:Choice xmlns:p14="http://schemas.microsoft.com/office/powerpoint/2010/main" Requires="p14">
      <p:transition spd="slow" p14:dur="2000" advTm="41851"/>
    </mc:Choice>
    <mc:Fallback>
      <p:transition spd="slow" advTm="41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590" y="-531440"/>
            <a:ext cx="3515346" cy="5688632"/>
          </a:xfrm>
        </p:spPr>
        <p:txBody>
          <a:bodyPr>
            <a:normAutofit/>
          </a:bodyPr>
          <a:lstStyle/>
          <a:p>
            <a:r>
              <a:rPr lang="en-GB" sz="2800" b="1" dirty="0">
                <a:latin typeface="Arial" panose="020B0604020202020204" pitchFamily="34" charset="0"/>
                <a:cs typeface="Arial" panose="020B0604020202020204" pitchFamily="34" charset="0"/>
              </a:rPr>
              <a:t>3 causes of </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Stroke </a:t>
            </a:r>
          </a:p>
        </p:txBody>
      </p:sp>
      <p:sp>
        <p:nvSpPr>
          <p:cNvPr id="3" name="Content Placeholder 2"/>
          <p:cNvSpPr>
            <a:spLocks noGrp="1"/>
          </p:cNvSpPr>
          <p:nvPr>
            <p:ph idx="1"/>
          </p:nvPr>
        </p:nvSpPr>
        <p:spPr>
          <a:xfrm>
            <a:off x="4572000" y="-531440"/>
            <a:ext cx="4091410" cy="7389440"/>
          </a:xfrm>
        </p:spPr>
        <p:txBody>
          <a:bodyPr>
            <a:normAutofit/>
          </a:bodyPr>
          <a:lstStyle/>
          <a:p>
            <a:endParaRPr lang="en-GB" dirty="0"/>
          </a:p>
          <a:p>
            <a:endParaRPr lang="en-GB" dirty="0"/>
          </a:p>
          <a:p>
            <a:r>
              <a:rPr lang="en-GB" sz="1800" dirty="0">
                <a:latin typeface="Arial" panose="020B0604020202020204" pitchFamily="34" charset="0"/>
                <a:cs typeface="Arial" panose="020B0604020202020204" pitchFamily="34" charset="0"/>
              </a:rPr>
              <a:t>Medical conditions </a:t>
            </a:r>
          </a:p>
          <a:p>
            <a:r>
              <a:rPr lang="en-GB" sz="1800" dirty="0">
                <a:latin typeface="Arial" panose="020B0604020202020204" pitchFamily="34" charset="0"/>
                <a:cs typeface="Arial" panose="020B0604020202020204" pitchFamily="34" charset="0"/>
              </a:rPr>
              <a:t>Cardiovascular leads to  Atrial Fibrillation, which is the main cause of ISCHAEMIC stroke.</a:t>
            </a:r>
          </a:p>
          <a:p>
            <a:r>
              <a:rPr lang="en-GB" sz="1800" dirty="0">
                <a:latin typeface="Arial" panose="020B0604020202020204" pitchFamily="34" charset="0"/>
                <a:cs typeface="Arial" panose="020B0604020202020204" pitchFamily="34" charset="0"/>
              </a:rPr>
              <a:t>Aneurysm Rupture</a:t>
            </a:r>
          </a:p>
          <a:p>
            <a:r>
              <a:rPr lang="en-GB" sz="1800" dirty="0">
                <a:latin typeface="Arial" panose="020B0604020202020204" pitchFamily="34" charset="0"/>
                <a:cs typeface="Arial" panose="020B0604020202020204" pitchFamily="34" charset="0"/>
              </a:rPr>
              <a:t>Blood vessel disorders</a:t>
            </a:r>
          </a:p>
          <a:p>
            <a:r>
              <a:rPr lang="en-GB" sz="1800" dirty="0">
                <a:latin typeface="Arial" panose="020B0604020202020204" pitchFamily="34" charset="0"/>
                <a:cs typeface="Arial" panose="020B0604020202020204" pitchFamily="34" charset="0"/>
              </a:rPr>
              <a:t>Myocardial infarction</a:t>
            </a:r>
          </a:p>
          <a:p>
            <a:r>
              <a:rPr lang="en-GB" sz="1800" dirty="0">
                <a:latin typeface="Arial" panose="020B0604020202020204" pitchFamily="34" charset="0"/>
                <a:cs typeface="Arial" panose="020B0604020202020204" pitchFamily="34" charset="0"/>
              </a:rPr>
              <a:t>Family history</a:t>
            </a:r>
          </a:p>
          <a:p>
            <a:r>
              <a:rPr lang="en-GB" sz="1800" dirty="0">
                <a:latin typeface="Arial" panose="020B0604020202020204" pitchFamily="34" charset="0"/>
                <a:cs typeface="Arial" panose="020B0604020202020204" pitchFamily="34" charset="0"/>
              </a:rPr>
              <a:t>Lifestyle</a:t>
            </a:r>
          </a:p>
          <a:p>
            <a:r>
              <a:rPr lang="en-GB" sz="1800" dirty="0">
                <a:latin typeface="Arial" panose="020B0604020202020204" pitchFamily="34" charset="0"/>
                <a:cs typeface="Arial" panose="020B0604020202020204" pitchFamily="34" charset="0"/>
              </a:rPr>
              <a:t>Heavy smoking &amp; binge drink</a:t>
            </a:r>
          </a:p>
          <a:p>
            <a:r>
              <a:rPr lang="en-GB" sz="1800" dirty="0">
                <a:latin typeface="Arial" panose="020B0604020202020204" pitchFamily="34" charset="0"/>
                <a:cs typeface="Arial" panose="020B0604020202020204" pitchFamily="34" charset="0"/>
              </a:rPr>
              <a:t>Substance misuse</a:t>
            </a:r>
          </a:p>
          <a:p>
            <a:r>
              <a:rPr lang="en-GB" sz="1800" dirty="0">
                <a:latin typeface="Arial" panose="020B0604020202020204" pitchFamily="34" charset="0"/>
                <a:cs typeface="Arial" panose="020B0604020202020204" pitchFamily="34" charset="0"/>
              </a:rPr>
              <a:t> Cholesterol</a:t>
            </a:r>
          </a:p>
          <a:p>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42563-5350-FC78-7155-56741C157127}"/>
              </a:ext>
            </a:extLst>
          </p:cNvPr>
          <p:cNvSpPr>
            <a:spLocks noGrp="1"/>
          </p:cNvSpPr>
          <p:nvPr>
            <p:ph type="title"/>
          </p:nvPr>
        </p:nvSpPr>
        <p:spPr>
          <a:xfrm>
            <a:off x="725554" y="-433746"/>
            <a:ext cx="3112048" cy="6167002"/>
          </a:xfrm>
        </p:spPr>
        <p:txBody>
          <a:bodyPr>
            <a:normAutofit/>
          </a:bodyPr>
          <a:lstStyle/>
          <a:p>
            <a:r>
              <a:rPr lang="en-GB" sz="2800" b="1" dirty="0">
                <a:latin typeface="Arial" panose="020B0604020202020204" pitchFamily="34" charset="0"/>
                <a:cs typeface="Arial" panose="020B0604020202020204" pitchFamily="34" charset="0"/>
              </a:rPr>
              <a:t>4. Signs </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&amp;</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Symptoms</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189E1B-8532-74CF-0A59-2A973CA36553}"/>
              </a:ext>
            </a:extLst>
          </p:cNvPr>
          <p:cNvSpPr>
            <a:spLocks noGrp="1"/>
          </p:cNvSpPr>
          <p:nvPr>
            <p:ph idx="1"/>
          </p:nvPr>
        </p:nvSpPr>
        <p:spPr>
          <a:xfrm>
            <a:off x="4283968" y="-99392"/>
            <a:ext cx="4536504" cy="7416824"/>
          </a:xfrm>
        </p:spPr>
        <p:txBody>
          <a:bodyPr>
            <a:normAutofit/>
          </a:bodyPr>
          <a:lstStyle/>
          <a:p>
            <a:r>
              <a:rPr lang="en-GB" sz="1800" dirty="0">
                <a:latin typeface="Arial" panose="020B0604020202020204" pitchFamily="34" charset="0"/>
                <a:cs typeface="Arial" panose="020B0604020202020204" pitchFamily="34" charset="0"/>
              </a:rPr>
              <a:t>The FAST tool </a:t>
            </a:r>
          </a:p>
          <a:p>
            <a:r>
              <a:rPr lang="en-GB" sz="1800" dirty="0">
                <a:latin typeface="Arial" panose="020B0604020202020204" pitchFamily="34" charset="0"/>
                <a:cs typeface="Arial" panose="020B0604020202020204" pitchFamily="34" charset="0"/>
              </a:rPr>
              <a:t>Face </a:t>
            </a:r>
          </a:p>
          <a:p>
            <a:r>
              <a:rPr lang="en-GB" sz="1800" dirty="0">
                <a:latin typeface="Arial" panose="020B0604020202020204" pitchFamily="34" charset="0"/>
                <a:cs typeface="Arial" panose="020B0604020202020204" pitchFamily="34" charset="0"/>
              </a:rPr>
              <a:t>Arms </a:t>
            </a:r>
          </a:p>
          <a:p>
            <a:r>
              <a:rPr lang="en-GB" sz="1800" dirty="0">
                <a:latin typeface="Arial" panose="020B0604020202020204" pitchFamily="34" charset="0"/>
                <a:cs typeface="Arial" panose="020B0604020202020204" pitchFamily="34" charset="0"/>
              </a:rPr>
              <a:t>Speech</a:t>
            </a:r>
          </a:p>
          <a:p>
            <a:r>
              <a:rPr lang="en-GB" sz="1800" dirty="0">
                <a:latin typeface="Arial" panose="020B0604020202020204" pitchFamily="34" charset="0"/>
                <a:cs typeface="Arial" panose="020B0604020202020204" pitchFamily="34" charset="0"/>
              </a:rPr>
              <a:t>Time </a:t>
            </a:r>
          </a:p>
          <a:p>
            <a:r>
              <a:rPr lang="en-GB" sz="1800" dirty="0">
                <a:latin typeface="Arial" panose="020B0604020202020204" pitchFamily="34" charset="0"/>
                <a:cs typeface="Arial" panose="020B0604020202020204" pitchFamily="34" charset="0"/>
              </a:rPr>
              <a:t>Rapid recognition in community and clinical settings (Stroke Association, 2023).</a:t>
            </a:r>
          </a:p>
          <a:p>
            <a:r>
              <a:rPr lang="en-GB" sz="1800" dirty="0">
                <a:latin typeface="Arial" panose="020B0604020202020204" pitchFamily="34" charset="0"/>
                <a:cs typeface="Arial" panose="020B0604020202020204" pitchFamily="34" charset="0"/>
              </a:rPr>
              <a:t>Common clinical features include</a:t>
            </a:r>
          </a:p>
          <a:p>
            <a:r>
              <a:rPr lang="en-GB" sz="1800" dirty="0">
                <a:latin typeface="Arial" panose="020B0604020202020204" pitchFamily="34" charset="0"/>
                <a:cs typeface="Arial" panose="020B0604020202020204" pitchFamily="34" charset="0"/>
              </a:rPr>
              <a:t>sudden facial drooping </a:t>
            </a:r>
          </a:p>
          <a:p>
            <a:r>
              <a:rPr lang="en-GB" sz="1800" dirty="0">
                <a:latin typeface="Arial" panose="020B0604020202020204" pitchFamily="34" charset="0"/>
                <a:cs typeface="Arial" panose="020B0604020202020204" pitchFamily="34" charset="0"/>
              </a:rPr>
              <a:t>Arm weakness </a:t>
            </a:r>
          </a:p>
          <a:p>
            <a:r>
              <a:rPr lang="en-GB" sz="1800" dirty="0">
                <a:latin typeface="Arial" panose="020B0604020202020204" pitchFamily="34" charset="0"/>
                <a:cs typeface="Arial" panose="020B0604020202020204" pitchFamily="34" charset="0"/>
              </a:rPr>
              <a:t>Speech difficulties</a:t>
            </a:r>
          </a:p>
          <a:p>
            <a:r>
              <a:rPr lang="en-GB" sz="1800" dirty="0">
                <a:latin typeface="Arial" panose="020B0604020202020204" pitchFamily="34" charset="0"/>
                <a:cs typeface="Arial" panose="020B0604020202020204" pitchFamily="34" charset="0"/>
              </a:rPr>
              <a:t>Visual disturbances </a:t>
            </a:r>
          </a:p>
          <a:p>
            <a:r>
              <a:rPr lang="en-GB" sz="1800" dirty="0">
                <a:latin typeface="Arial" panose="020B0604020202020204" pitchFamily="34" charset="0"/>
                <a:cs typeface="Arial" panose="020B0604020202020204" pitchFamily="34" charset="0"/>
              </a:rPr>
              <a:t>Severe headache</a:t>
            </a:r>
          </a:p>
          <a:p>
            <a:r>
              <a:rPr lang="en-GB" sz="1800" dirty="0">
                <a:latin typeface="Arial" panose="020B0604020202020204" pitchFamily="34" charset="0"/>
                <a:cs typeface="Arial" panose="020B0604020202020204" pitchFamily="34" charset="0"/>
              </a:rPr>
              <a:t>Loss of coordination (NHS, 2024). </a:t>
            </a:r>
          </a:p>
          <a:p>
            <a:endParaRPr lang="en-GB" dirty="0"/>
          </a:p>
          <a:p>
            <a:endParaRPr lang="en-GB" dirty="0"/>
          </a:p>
        </p:txBody>
      </p:sp>
      <p:pic>
        <p:nvPicPr>
          <p:cNvPr id="17" name="Video 16">
            <a:hlinkClick r:id="" action="ppaction://media"/>
            <a:extLst>
              <a:ext uri="{FF2B5EF4-FFF2-40B4-BE49-F238E27FC236}">
                <a16:creationId xmlns:a16="http://schemas.microsoft.com/office/drawing/2014/main" id="{0732BE04-DA1E-1FE0-81EF-0A09C8E1547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3636511"/>
      </p:ext>
    </p:extLst>
  </p:cSld>
  <p:clrMapOvr>
    <a:masterClrMapping/>
  </p:clrMapOvr>
  <mc:AlternateContent xmlns:mc="http://schemas.openxmlformats.org/markup-compatibility/2006">
    <mc:Choice xmlns:p14="http://schemas.microsoft.com/office/powerpoint/2010/main" Requires="p14">
      <p:transition spd="slow" p14:dur="2000" advTm="29288"/>
    </mc:Choice>
    <mc:Fallback>
      <p:transition spd="slow" advTm="29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554" y="-603448"/>
            <a:ext cx="3112048" cy="5112568"/>
          </a:xfrm>
        </p:spPr>
        <p:txBody>
          <a:bodyPr/>
          <a:lstStyle/>
          <a:p>
            <a:r>
              <a:rPr lang="en-GB" b="1" dirty="0">
                <a:latin typeface="Arial" panose="020B0604020202020204" pitchFamily="34" charset="0"/>
                <a:cs typeface="Arial" panose="020B0604020202020204" pitchFamily="34" charset="0"/>
              </a:rPr>
              <a:t>5. </a:t>
            </a:r>
            <a:r>
              <a:rPr lang="en-GB" sz="2800" b="1" dirty="0">
                <a:latin typeface="Arial" panose="020B0604020202020204" pitchFamily="34" charset="0"/>
                <a:cs typeface="Arial" panose="020B0604020202020204" pitchFamily="34" charset="0"/>
              </a:rPr>
              <a:t>Diagnosis</a:t>
            </a:r>
          </a:p>
        </p:txBody>
      </p:sp>
      <p:sp>
        <p:nvSpPr>
          <p:cNvPr id="3" name="Content Placeholder 2"/>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Diagnosis involves rapid neurological assessment</a:t>
            </a:r>
          </a:p>
          <a:p>
            <a:r>
              <a:rPr lang="en-GB" sz="1800" dirty="0">
                <a:latin typeface="Arial" panose="020B0604020202020204" pitchFamily="34" charset="0"/>
                <a:cs typeface="Arial" panose="020B0604020202020204" pitchFamily="34" charset="0"/>
              </a:rPr>
              <a:t>Blood tests </a:t>
            </a:r>
          </a:p>
          <a:p>
            <a:r>
              <a:rPr lang="en-GB" sz="1800" dirty="0">
                <a:latin typeface="Arial" panose="020B0604020202020204" pitchFamily="34" charset="0"/>
                <a:cs typeface="Arial" panose="020B0604020202020204" pitchFamily="34" charset="0"/>
              </a:rPr>
              <a:t>Urgent neuroimaging.</a:t>
            </a:r>
          </a:p>
          <a:p>
            <a:r>
              <a:rPr lang="en-GB" sz="1800" b="1" dirty="0">
                <a:latin typeface="Arial" panose="020B0604020202020204" pitchFamily="34" charset="0"/>
                <a:cs typeface="Arial" panose="020B0604020202020204" pitchFamily="34" charset="0"/>
              </a:rPr>
              <a:t>CT scans</a:t>
            </a:r>
            <a:r>
              <a:rPr lang="en-GB" sz="1800" dirty="0">
                <a:latin typeface="Arial" panose="020B0604020202020204" pitchFamily="34" charset="0"/>
                <a:cs typeface="Arial" panose="020B0604020202020204" pitchFamily="34" charset="0"/>
              </a:rPr>
              <a:t> differentiate ischaemic from haemorrhagic stroke.</a:t>
            </a:r>
          </a:p>
          <a:p>
            <a:r>
              <a:rPr lang="en-GB" sz="1800" b="1" dirty="0">
                <a:latin typeface="Arial" panose="020B0604020202020204" pitchFamily="34" charset="0"/>
                <a:cs typeface="Arial" panose="020B0604020202020204" pitchFamily="34" charset="0"/>
              </a:rPr>
              <a:t>MRI</a:t>
            </a:r>
            <a:r>
              <a:rPr lang="en-GB" sz="1800" dirty="0">
                <a:latin typeface="Arial" panose="020B0604020202020204" pitchFamily="34" charset="0"/>
                <a:cs typeface="Arial" panose="020B0604020202020204" pitchFamily="34" charset="0"/>
              </a:rPr>
              <a:t> provides detailed imaging of brain tissue and early ischaemic changes (Campbell et al., 2023). </a:t>
            </a:r>
          </a:p>
          <a:p>
            <a:r>
              <a:rPr lang="en-GB" sz="1800" dirty="0">
                <a:latin typeface="Arial" panose="020B0604020202020204" pitchFamily="34" charset="0"/>
                <a:cs typeface="Arial" panose="020B0604020202020204" pitchFamily="34" charset="0"/>
              </a:rPr>
              <a:t>Timely imaging is essential because treatment pathways differ significantly between stroke types.</a:t>
            </a:r>
          </a:p>
          <a:p>
            <a:endParaRPr lang="en-GB" dirty="0"/>
          </a:p>
        </p:txBody>
      </p:sp>
      <p:pic>
        <p:nvPicPr>
          <p:cNvPr id="15" name="Video 14">
            <a:hlinkClick r:id="" action="ppaction://media"/>
            <a:extLst>
              <a:ext uri="{FF2B5EF4-FFF2-40B4-BE49-F238E27FC236}">
                <a16:creationId xmlns:a16="http://schemas.microsoft.com/office/drawing/2014/main" id="{FAF0265F-C6DC-9B32-9892-D28F0E1F82E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7328"/>
    </mc:Choice>
    <mc:Fallback>
      <p:transition spd="slow" advTm="37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D4B8-F7DE-F66E-EFD2-3881B1BBEF50}"/>
              </a:ext>
            </a:extLst>
          </p:cNvPr>
          <p:cNvSpPr>
            <a:spLocks noGrp="1"/>
          </p:cNvSpPr>
          <p:nvPr>
            <p:ph type="title"/>
          </p:nvPr>
        </p:nvSpPr>
        <p:spPr>
          <a:xfrm>
            <a:off x="725554" y="-547242"/>
            <a:ext cx="3054358" cy="5704434"/>
          </a:xfrm>
        </p:spPr>
        <p:txBody>
          <a:bodyPr>
            <a:normAutofit/>
          </a:bodyPr>
          <a:lstStyle/>
          <a:p>
            <a:r>
              <a:rPr lang="en-GB" sz="2800" b="1" dirty="0">
                <a:latin typeface="Arial" panose="020B0604020202020204" pitchFamily="34" charset="0"/>
                <a:cs typeface="Arial" panose="020B0604020202020204" pitchFamily="34" charset="0"/>
              </a:rPr>
              <a:t>7 EVIDENCE</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BASED</a:t>
            </a:r>
          </a:p>
        </p:txBody>
      </p:sp>
      <p:sp>
        <p:nvSpPr>
          <p:cNvPr id="3" name="Content Placeholder 2">
            <a:extLst>
              <a:ext uri="{FF2B5EF4-FFF2-40B4-BE49-F238E27FC236}">
                <a16:creationId xmlns:a16="http://schemas.microsoft.com/office/drawing/2014/main" id="{613F2185-92D1-0FE3-72E7-A2A5CE20A9AE}"/>
              </a:ext>
            </a:extLst>
          </p:cNvPr>
          <p:cNvSpPr>
            <a:spLocks noGrp="1"/>
          </p:cNvSpPr>
          <p:nvPr>
            <p:ph idx="1"/>
          </p:nvPr>
        </p:nvSpPr>
        <p:spPr>
          <a:xfrm>
            <a:off x="4415686" y="803186"/>
            <a:ext cx="4332777" cy="5362118"/>
          </a:xfrm>
        </p:spPr>
        <p:txBody>
          <a:bodyPr>
            <a:noAutofit/>
          </a:bodyPr>
          <a:lstStyle/>
          <a:p>
            <a:r>
              <a:rPr lang="en-GB" sz="1800" dirty="0">
                <a:latin typeface="Arial" panose="020B0604020202020204" pitchFamily="34" charset="0"/>
                <a:cs typeface="Arial" panose="020B0604020202020204" pitchFamily="34" charset="0"/>
              </a:rPr>
              <a:t>John, a 68‑year‑old man </a:t>
            </a:r>
          </a:p>
          <a:p>
            <a:r>
              <a:rPr lang="en-GB" sz="1800" dirty="0">
                <a:latin typeface="Arial" panose="020B0604020202020204" pitchFamily="34" charset="0"/>
                <a:cs typeface="Arial" panose="020B0604020202020204" pitchFamily="34" charset="0"/>
              </a:rPr>
              <a:t>Living alone, </a:t>
            </a:r>
          </a:p>
          <a:p>
            <a:r>
              <a:rPr lang="en-GB" sz="1800" dirty="0">
                <a:latin typeface="Arial" panose="020B0604020202020204" pitchFamily="34" charset="0"/>
                <a:cs typeface="Arial" panose="020B0604020202020204" pitchFamily="34" charset="0"/>
              </a:rPr>
              <a:t>Multiple lifestyle‑related risk factors</a:t>
            </a:r>
          </a:p>
          <a:p>
            <a:r>
              <a:rPr lang="en-GB" sz="1800" dirty="0">
                <a:latin typeface="Arial" panose="020B0604020202020204" pitchFamily="34" charset="0"/>
                <a:cs typeface="Arial" panose="020B0604020202020204" pitchFamily="34" charset="0"/>
              </a:rPr>
              <a:t>Smoking </a:t>
            </a:r>
          </a:p>
          <a:p>
            <a:r>
              <a:rPr lang="en-GB" sz="1800" dirty="0">
                <a:latin typeface="Arial" panose="020B0604020202020204" pitchFamily="34" charset="0"/>
                <a:cs typeface="Arial" panose="020B0604020202020204" pitchFamily="34" charset="0"/>
              </a:rPr>
              <a:t>Excessive alcohol intake</a:t>
            </a:r>
          </a:p>
          <a:p>
            <a:r>
              <a:rPr lang="en-GB" sz="1800" dirty="0">
                <a:latin typeface="Arial" panose="020B0604020202020204" pitchFamily="34" charset="0"/>
                <a:cs typeface="Arial" panose="020B0604020202020204" pitchFamily="34" charset="0"/>
              </a:rPr>
              <a:t>high‑fat diet </a:t>
            </a:r>
          </a:p>
          <a:p>
            <a:r>
              <a:rPr lang="en-GB" sz="1800" dirty="0">
                <a:latin typeface="Arial" panose="020B0604020202020204" pitchFamily="34" charset="0"/>
                <a:cs typeface="Arial" panose="020B0604020202020204" pitchFamily="34" charset="0"/>
              </a:rPr>
              <a:t>significantly increase the likelihood of recurrent stroke and cardiovascular complications (Stroke Association, 2023)</a:t>
            </a:r>
          </a:p>
          <a:p>
            <a:r>
              <a:rPr lang="en-GB" sz="1800" dirty="0">
                <a:latin typeface="Arial" panose="020B0604020202020204" pitchFamily="34" charset="0"/>
                <a:cs typeface="Arial" panose="020B0604020202020204" pitchFamily="34" charset="0"/>
              </a:rPr>
              <a:t>All the above-listed increase stroke risk by damaging blood vessels and raising blood pressure (Stroke Association, 2023). </a:t>
            </a:r>
          </a:p>
        </p:txBody>
      </p:sp>
      <p:pic>
        <p:nvPicPr>
          <p:cNvPr id="13" name="Video 12">
            <a:hlinkClick r:id="" action="ppaction://media"/>
            <a:extLst>
              <a:ext uri="{FF2B5EF4-FFF2-40B4-BE49-F238E27FC236}">
                <a16:creationId xmlns:a16="http://schemas.microsoft.com/office/drawing/2014/main" id="{C40EC9B5-ABEA-D6AF-BF85-1B3088DC5F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437959961"/>
      </p:ext>
    </p:extLst>
  </p:cSld>
  <p:clrMapOvr>
    <a:masterClrMapping/>
  </p:clrMapOvr>
  <mc:AlternateContent xmlns:mc="http://schemas.openxmlformats.org/markup-compatibility/2006">
    <mc:Choice xmlns:p14="http://schemas.microsoft.com/office/powerpoint/2010/main" Requires="p14">
      <p:transition spd="slow" p14:dur="2000" advTm="49686"/>
    </mc:Choice>
    <mc:Fallback>
      <p:transition spd="slow" advTm="49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3451F-7359-6E8E-628E-7BC598EF26E3}"/>
              </a:ext>
            </a:extLst>
          </p:cNvPr>
          <p:cNvSpPr>
            <a:spLocks noGrp="1"/>
          </p:cNvSpPr>
          <p:nvPr>
            <p:ph type="title"/>
          </p:nvPr>
        </p:nvSpPr>
        <p:spPr>
          <a:xfrm>
            <a:off x="725554" y="1340768"/>
            <a:ext cx="3112048" cy="3474108"/>
          </a:xfrm>
        </p:spPr>
        <p:txBody>
          <a:bodyPr>
            <a:normAutofit fontScale="90000"/>
          </a:bodyPr>
          <a:lstStyle/>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sz="3100" b="1" dirty="0">
                <a:latin typeface="Arial" panose="020B0604020202020204" pitchFamily="34" charset="0"/>
                <a:cs typeface="Arial" panose="020B0604020202020204" pitchFamily="34" charset="0"/>
              </a:rPr>
              <a:t>6 Care Plan</a:t>
            </a: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kumimoji="0" lang="en-GB" sz="3100" b="1" i="0" u="none" strike="noStrike" kern="1200" cap="none" spc="-113" normalizeH="0" baseline="0" noProof="0" dirty="0">
                <a:ln>
                  <a:noFill/>
                </a:ln>
                <a:solidFill>
                  <a:srgbClr val="FFFEFF"/>
                </a:solidFill>
                <a:effectLst/>
                <a:uLnTx/>
                <a:uFillTx/>
                <a:latin typeface="Arial" panose="020B0604020202020204" pitchFamily="34" charset="0"/>
                <a:ea typeface="+mj-ea"/>
                <a:cs typeface="Arial" panose="020B0604020202020204" pitchFamily="34" charset="0"/>
              </a:rPr>
              <a:t>John</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68‑year‑old </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Male</a:t>
            </a: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06E53B-9074-3723-80E4-FE1997B944D9}"/>
              </a:ext>
            </a:extLst>
          </p:cNvPr>
          <p:cNvSpPr>
            <a:spLocks noGrp="1"/>
          </p:cNvSpPr>
          <p:nvPr>
            <p:ph idx="1"/>
          </p:nvPr>
        </p:nvSpPr>
        <p:spPr>
          <a:xfrm>
            <a:off x="4557505" y="1196752"/>
            <a:ext cx="4091410" cy="5661248"/>
          </a:xfrm>
        </p:spPr>
        <p:txBody>
          <a:bodyPr>
            <a:noAutofit/>
          </a:bodyPr>
          <a:lstStyle/>
          <a:p>
            <a:r>
              <a:rPr lang="en-GB" sz="1800" dirty="0">
                <a:latin typeface="Arial" panose="020B0604020202020204" pitchFamily="34" charset="0"/>
                <a:cs typeface="Arial" panose="020B0604020202020204" pitchFamily="34" charset="0"/>
              </a:rPr>
              <a:t>Living alone </a:t>
            </a:r>
          </a:p>
          <a:p>
            <a:r>
              <a:rPr lang="en-GB" sz="1800" dirty="0">
                <a:latin typeface="Arial" panose="020B0604020202020204" pitchFamily="34" charset="0"/>
                <a:cs typeface="Arial" panose="020B0604020202020204" pitchFamily="34" charset="0"/>
              </a:rPr>
              <a:t>Regular blood pressure monitoring, </a:t>
            </a:r>
          </a:p>
          <a:p>
            <a:r>
              <a:rPr lang="en-GB" sz="1800" dirty="0">
                <a:latin typeface="Arial" panose="020B0604020202020204" pitchFamily="34" charset="0"/>
                <a:cs typeface="Arial" panose="020B0604020202020204" pitchFamily="34" charset="0"/>
              </a:rPr>
              <a:t>Medication adherence</a:t>
            </a:r>
          </a:p>
          <a:p>
            <a:r>
              <a:rPr lang="en-GB" sz="1800" dirty="0">
                <a:latin typeface="Arial" panose="020B0604020202020204" pitchFamily="34" charset="0"/>
                <a:cs typeface="Arial" panose="020B0604020202020204" pitchFamily="34" charset="0"/>
              </a:rPr>
              <a:t>Physiotherapy</a:t>
            </a:r>
          </a:p>
          <a:p>
            <a:r>
              <a:rPr lang="en-GB" sz="1800" dirty="0">
                <a:latin typeface="Arial" panose="020B0604020202020204" pitchFamily="34" charset="0"/>
                <a:cs typeface="Arial" panose="020B0604020202020204" pitchFamily="34" charset="0"/>
              </a:rPr>
              <a:t>Healthy diet</a:t>
            </a:r>
          </a:p>
          <a:p>
            <a:r>
              <a:rPr lang="en-GB" sz="1800" dirty="0">
                <a:latin typeface="Arial" panose="020B0604020202020204" pitchFamily="34" charset="0"/>
                <a:cs typeface="Arial" panose="020B0604020202020204" pitchFamily="34" charset="0"/>
              </a:rPr>
              <a:t>Mental Capacity Act 2005 (NHS, 2024). </a:t>
            </a:r>
          </a:p>
          <a:p>
            <a:r>
              <a:rPr lang="en-GB" sz="1800" dirty="0">
                <a:latin typeface="Arial" panose="020B0604020202020204" pitchFamily="34" charset="0"/>
                <a:cs typeface="Arial" panose="020B0604020202020204" pitchFamily="34" charset="0"/>
              </a:rPr>
              <a:t>Home‑based assessments</a:t>
            </a:r>
          </a:p>
          <a:p>
            <a:r>
              <a:rPr lang="en-GB" sz="1800" dirty="0">
                <a:latin typeface="Arial" panose="020B0604020202020204" pitchFamily="34" charset="0"/>
                <a:cs typeface="Arial" panose="020B0604020202020204" pitchFamily="34" charset="0"/>
              </a:rPr>
              <a:t>Safety checks,  Coordinated support  </a:t>
            </a:r>
          </a:p>
          <a:p>
            <a:r>
              <a:rPr lang="en-GB" sz="1800" dirty="0">
                <a:latin typeface="Arial" panose="020B0604020202020204" pitchFamily="34" charset="0"/>
                <a:cs typeface="Arial" panose="020B0604020202020204" pitchFamily="34" charset="0"/>
              </a:rPr>
              <a:t>Community services outreach</a:t>
            </a:r>
          </a:p>
          <a:p>
            <a:pPr marL="0" indent="0">
              <a:buNone/>
            </a:pPr>
            <a:r>
              <a:rPr lang="en-GB" sz="1800" i="1" dirty="0">
                <a:latin typeface="Arial" panose="020B0604020202020204" pitchFamily="34" charset="0"/>
                <a:cs typeface="Arial" panose="020B0604020202020204" pitchFamily="34" charset="0"/>
              </a:rPr>
              <a:t>(NHS, 2024; Stroke Association, 2023)</a:t>
            </a:r>
            <a:endParaRPr lang="en-GB" sz="1800"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endParaRPr lang="en-GB" sz="1800" dirty="0"/>
          </a:p>
        </p:txBody>
      </p:sp>
      <p:pic>
        <p:nvPicPr>
          <p:cNvPr id="13" name="Video 12">
            <a:hlinkClick r:id="" action="ppaction://media"/>
            <a:extLst>
              <a:ext uri="{FF2B5EF4-FFF2-40B4-BE49-F238E27FC236}">
                <a16:creationId xmlns:a16="http://schemas.microsoft.com/office/drawing/2014/main" id="{105B706C-CE6C-3778-7F02-1E9C88D2AFF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4815262"/>
      </p:ext>
    </p:extLst>
  </p:cSld>
  <p:clrMapOvr>
    <a:masterClrMapping/>
  </p:clrMapOvr>
  <mc:AlternateContent xmlns:mc="http://schemas.openxmlformats.org/markup-compatibility/2006">
    <mc:Choice xmlns:p14="http://schemas.microsoft.com/office/powerpoint/2010/main" Requires="p14">
      <p:transition spd="slow" p14:dur="2000" advTm="54226"/>
    </mc:Choice>
    <mc:Fallback>
      <p:transition spd="slow" advTm="54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554" y="-1107504"/>
            <a:ext cx="3112048" cy="6768752"/>
          </a:xfrm>
        </p:spPr>
        <p:txBody>
          <a:bodyPr>
            <a:normAutofit/>
          </a:bodyPr>
          <a:lstStyle/>
          <a:p>
            <a:r>
              <a:rPr lang="en-GB" sz="2800" b="1" dirty="0">
                <a:latin typeface="Arial" panose="020B0604020202020204" pitchFamily="34" charset="0"/>
                <a:cs typeface="Arial" panose="020B0604020202020204" pitchFamily="34" charset="0"/>
              </a:rPr>
              <a:t>6. Management</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 and Treatment</a:t>
            </a:r>
          </a:p>
        </p:txBody>
      </p:sp>
      <p:sp>
        <p:nvSpPr>
          <p:cNvPr id="3" name="Content Placeholder 2"/>
          <p:cNvSpPr>
            <a:spLocks noGrp="1"/>
          </p:cNvSpPr>
          <p:nvPr>
            <p:ph idx="1"/>
          </p:nvPr>
        </p:nvSpPr>
        <p:spPr/>
        <p:txBody>
          <a:bodyPr>
            <a:normAutofit lnSpcReduction="10000"/>
          </a:bodyPr>
          <a:lstStyle/>
          <a:p>
            <a:pPr>
              <a:buNone/>
            </a:pPr>
            <a:r>
              <a:rPr lang="en-GB" sz="1800" b="1" dirty="0">
                <a:latin typeface="Arial" panose="020B0604020202020204" pitchFamily="34" charset="0"/>
                <a:cs typeface="Arial" panose="020B0604020202020204" pitchFamily="34" charset="0"/>
              </a:rPr>
              <a:t>Acute Management</a:t>
            </a:r>
          </a:p>
          <a:p>
            <a:r>
              <a:rPr lang="en-GB" sz="1800" b="1" u="sng" dirty="0">
                <a:latin typeface="Arial" panose="020B0604020202020204" pitchFamily="34" charset="0"/>
                <a:cs typeface="Arial" panose="020B0604020202020204" pitchFamily="34" charset="0"/>
              </a:rPr>
              <a:t>Ischaemic stroke:</a:t>
            </a:r>
            <a:endParaRPr lang="en-GB" sz="1800" u="sng" dirty="0">
              <a:latin typeface="Arial" panose="020B0604020202020204" pitchFamily="34" charset="0"/>
              <a:cs typeface="Arial" panose="020B0604020202020204" pitchFamily="34" charset="0"/>
            </a:endParaRPr>
          </a:p>
          <a:p>
            <a:pPr lvl="1"/>
            <a:r>
              <a:rPr lang="en-GB" sz="1800" dirty="0">
                <a:latin typeface="Arial" panose="020B0604020202020204" pitchFamily="34" charset="0"/>
                <a:cs typeface="Arial" panose="020B0604020202020204" pitchFamily="34" charset="0"/>
              </a:rPr>
              <a:t>Intravenous thrombolysis with alteplase within 4.5 hours of symptom onset (NICE, 2023).</a:t>
            </a:r>
          </a:p>
          <a:p>
            <a:pPr lvl="1"/>
            <a:r>
              <a:rPr lang="en-GB" sz="1800" dirty="0">
                <a:latin typeface="Arial" panose="020B0604020202020204" pitchFamily="34" charset="0"/>
                <a:cs typeface="Arial" panose="020B0604020202020204" pitchFamily="34" charset="0"/>
              </a:rPr>
              <a:t>Mechanical thrombectomy for large‑vessel occlusion up to 24 hours in selected patients (Campbell et al., 2023).</a:t>
            </a:r>
          </a:p>
          <a:p>
            <a:r>
              <a:rPr lang="en-GB" sz="1800" b="1" u="sng" dirty="0">
                <a:latin typeface="Arial" panose="020B0604020202020204" pitchFamily="34" charset="0"/>
                <a:cs typeface="Arial" panose="020B0604020202020204" pitchFamily="34" charset="0"/>
              </a:rPr>
              <a:t>Haemorrhagic stroke:</a:t>
            </a:r>
            <a:endParaRPr lang="en-GB" sz="1800" u="sng" dirty="0">
              <a:latin typeface="Arial" panose="020B0604020202020204" pitchFamily="34" charset="0"/>
              <a:cs typeface="Arial" panose="020B0604020202020204" pitchFamily="34" charset="0"/>
            </a:endParaRPr>
          </a:p>
          <a:p>
            <a:pPr lvl="1"/>
            <a:r>
              <a:rPr lang="en-GB" sz="1800" dirty="0">
                <a:latin typeface="Arial" panose="020B0604020202020204" pitchFamily="34" charset="0"/>
                <a:cs typeface="Arial" panose="020B0604020202020204" pitchFamily="34" charset="0"/>
              </a:rPr>
              <a:t>Blood pressure control,</a:t>
            </a:r>
          </a:p>
          <a:p>
            <a:pPr lvl="1"/>
            <a:r>
              <a:rPr lang="en-GB" sz="1800" dirty="0">
                <a:latin typeface="Arial" panose="020B0604020202020204" pitchFamily="34" charset="0"/>
                <a:cs typeface="Arial" panose="020B0604020202020204" pitchFamily="34" charset="0"/>
              </a:rPr>
              <a:t>Neurosurgical intervention</a:t>
            </a:r>
          </a:p>
          <a:p>
            <a:pPr lvl="1"/>
            <a:r>
              <a:rPr lang="en-GB" sz="1800" dirty="0">
                <a:latin typeface="Arial" panose="020B0604020202020204" pitchFamily="34" charset="0"/>
                <a:cs typeface="Arial" panose="020B0604020202020204" pitchFamily="34" charset="0"/>
              </a:rPr>
              <a:t>Reversal of anticoagulation where appropriate (Feigin et al., 2022).</a:t>
            </a:r>
          </a:p>
          <a:p>
            <a:endParaRPr lang="en-GB" dirty="0"/>
          </a:p>
        </p:txBody>
      </p:sp>
      <p:pic>
        <p:nvPicPr>
          <p:cNvPr id="17" name="Video 16">
            <a:hlinkClick r:id="" action="ppaction://media"/>
            <a:extLst>
              <a:ext uri="{FF2B5EF4-FFF2-40B4-BE49-F238E27FC236}">
                <a16:creationId xmlns:a16="http://schemas.microsoft.com/office/drawing/2014/main" id="{2B79F89D-C39E-E881-0F8B-D0E9CE61F8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167"/>
    </mc:Choice>
    <mc:Fallback>
      <p:transition spd="slow" advTm="48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554" y="764704"/>
            <a:ext cx="3112048" cy="2464952"/>
          </a:xfrm>
        </p:spPr>
        <p:txBody>
          <a:bodyPr>
            <a:normAutofit/>
          </a:bodyPr>
          <a:lstStyle/>
          <a:p>
            <a:r>
              <a:rPr lang="en-GB" sz="2800" b="1" dirty="0">
                <a:latin typeface="Arial" panose="020B0604020202020204" pitchFamily="34" charset="0"/>
                <a:cs typeface="Arial" panose="020B0604020202020204" pitchFamily="34" charset="0"/>
              </a:rPr>
              <a:t>7 Rehabilitation</a:t>
            </a:r>
          </a:p>
        </p:txBody>
      </p:sp>
      <p:sp>
        <p:nvSpPr>
          <p:cNvPr id="3" name="Content Placeholder 2"/>
          <p:cNvSpPr>
            <a:spLocks noGrp="1"/>
          </p:cNvSpPr>
          <p:nvPr>
            <p:ph idx="1"/>
          </p:nvPr>
        </p:nvSpPr>
        <p:spPr>
          <a:xfrm>
            <a:off x="4327036" y="-1666222"/>
            <a:ext cx="4925484" cy="9271686"/>
          </a:xfrm>
        </p:spPr>
        <p:txBody>
          <a:bodyPr>
            <a:normAutofit/>
          </a:bodyPr>
          <a:lstStyle/>
          <a:p>
            <a:r>
              <a:rPr lang="en-GB" sz="1800" b="1" dirty="0">
                <a:latin typeface="Arial" panose="020B0604020202020204" pitchFamily="34" charset="0"/>
                <a:cs typeface="Arial" panose="020B0604020202020204" pitchFamily="34" charset="0"/>
              </a:rPr>
              <a:t>Rehabilitation</a:t>
            </a:r>
          </a:p>
          <a:p>
            <a:r>
              <a:rPr lang="en-GB" sz="1800" dirty="0">
                <a:latin typeface="Arial" panose="020B0604020202020204" pitchFamily="34" charset="0"/>
                <a:cs typeface="Arial" panose="020B0604020202020204" pitchFamily="34" charset="0"/>
              </a:rPr>
              <a:t> Physiotherapy </a:t>
            </a:r>
          </a:p>
          <a:p>
            <a:r>
              <a:rPr lang="en-GB" sz="1800" dirty="0">
                <a:latin typeface="Arial" panose="020B0604020202020204" pitchFamily="34" charset="0"/>
                <a:cs typeface="Arial" panose="020B0604020202020204" pitchFamily="34" charset="0"/>
              </a:rPr>
              <a:t>Psychological support</a:t>
            </a:r>
          </a:p>
          <a:p>
            <a:r>
              <a:rPr lang="en-GB" sz="1800" dirty="0">
                <a:latin typeface="Arial" panose="020B0604020202020204" pitchFamily="34" charset="0"/>
                <a:cs typeface="Arial" panose="020B0604020202020204" pitchFamily="34" charset="0"/>
              </a:rPr>
              <a:t>Occupational therapy</a:t>
            </a:r>
          </a:p>
          <a:p>
            <a:r>
              <a:rPr lang="en-GB" sz="1800" dirty="0">
                <a:latin typeface="Arial" panose="020B0604020202020204" pitchFamily="34" charset="0"/>
                <a:cs typeface="Arial" panose="020B0604020202020204" pitchFamily="34" charset="0"/>
              </a:rPr>
              <a:t>Speech and language therapy, psychological support. </a:t>
            </a:r>
          </a:p>
          <a:p>
            <a:r>
              <a:rPr lang="en-GB" sz="1800" dirty="0">
                <a:latin typeface="Arial" panose="020B0604020202020204" pitchFamily="34" charset="0"/>
                <a:cs typeface="Arial" panose="020B0604020202020204" pitchFamily="34" charset="0"/>
              </a:rPr>
              <a:t>Early rehabilitation </a:t>
            </a:r>
          </a:p>
          <a:p>
            <a:r>
              <a:rPr lang="en-GB" sz="1800" dirty="0">
                <a:latin typeface="Arial" panose="020B0604020202020204" pitchFamily="34" charset="0"/>
                <a:cs typeface="Arial" panose="020B0604020202020204" pitchFamily="34" charset="0"/>
              </a:rPr>
              <a:t>Improves functional outcomes </a:t>
            </a:r>
          </a:p>
          <a:p>
            <a:r>
              <a:rPr lang="en-GB" sz="1800" dirty="0">
                <a:latin typeface="Arial" panose="020B0604020202020204" pitchFamily="34" charset="0"/>
                <a:cs typeface="Arial" panose="020B0604020202020204" pitchFamily="34" charset="0"/>
              </a:rPr>
              <a:t>Reduces long‑term disability (Pollock et al., 2022).</a:t>
            </a:r>
          </a:p>
        </p:txBody>
      </p:sp>
      <p:pic>
        <p:nvPicPr>
          <p:cNvPr id="16" name="Video 15">
            <a:hlinkClick r:id="" action="ppaction://media"/>
            <a:extLst>
              <a:ext uri="{FF2B5EF4-FFF2-40B4-BE49-F238E27FC236}">
                <a16:creationId xmlns:a16="http://schemas.microsoft.com/office/drawing/2014/main" id="{4FED6BFF-ADB3-2203-B6CC-13CBE7792D2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8017"/>
    </mc:Choice>
    <mc:Fallback>
      <p:transition spd="slow" advTm="28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63488"/>
            <a:ext cx="3744416" cy="5760640"/>
          </a:xfrm>
        </p:spPr>
        <p:txBody>
          <a:bodyPr>
            <a:normAutofit/>
          </a:bodyPr>
          <a:lstStyle/>
          <a:p>
            <a:r>
              <a:rPr lang="en-GB" sz="2800" b="1" dirty="0">
                <a:latin typeface="Arial" panose="020B0604020202020204" pitchFamily="34" charset="0"/>
                <a:cs typeface="Arial" panose="020B0604020202020204" pitchFamily="34" charset="0"/>
              </a:rPr>
              <a:t>8 </a:t>
            </a:r>
            <a:r>
              <a:rPr lang="en-GB" sz="2400" b="1" dirty="0">
                <a:latin typeface="Arial" panose="020B0604020202020204" pitchFamily="34" charset="0"/>
                <a:cs typeface="Arial" panose="020B0604020202020204" pitchFamily="34" charset="0"/>
              </a:rPr>
              <a:t>Recommendations</a:t>
            </a:r>
          </a:p>
        </p:txBody>
      </p:sp>
      <p:sp>
        <p:nvSpPr>
          <p:cNvPr id="3" name="Content Placeholder 2"/>
          <p:cNvSpPr>
            <a:spLocks noGrp="1"/>
          </p:cNvSpPr>
          <p:nvPr>
            <p:ph idx="1"/>
          </p:nvPr>
        </p:nvSpPr>
        <p:spPr>
          <a:xfrm>
            <a:off x="4415687" y="-819472"/>
            <a:ext cx="4002759" cy="6871280"/>
          </a:xfrm>
        </p:spPr>
        <p:txBody>
          <a:bodyPr>
            <a:normAutofit/>
          </a:bodyPr>
          <a:lstStyle/>
          <a:p>
            <a:r>
              <a:rPr lang="en-GB" sz="1800" dirty="0">
                <a:latin typeface="Arial" panose="020B0604020202020204" pitchFamily="34" charset="0"/>
                <a:cs typeface="Arial" panose="020B0604020202020204" pitchFamily="34" charset="0"/>
              </a:rPr>
              <a:t>Primary prevention focuses on lifestyle modification</a:t>
            </a:r>
          </a:p>
          <a:p>
            <a:r>
              <a:rPr lang="en-GB" sz="1800" dirty="0">
                <a:latin typeface="Arial" panose="020B0604020202020204" pitchFamily="34" charset="0"/>
                <a:cs typeface="Arial" panose="020B0604020202020204" pitchFamily="34" charset="0"/>
              </a:rPr>
              <a:t>Blood pressure control</a:t>
            </a:r>
          </a:p>
          <a:p>
            <a:r>
              <a:rPr lang="en-GB" sz="1800" dirty="0">
                <a:latin typeface="Arial" panose="020B0604020202020204" pitchFamily="34" charset="0"/>
                <a:cs typeface="Arial" panose="020B0604020202020204" pitchFamily="34" charset="0"/>
              </a:rPr>
              <a:t>Smoking cessation </a:t>
            </a:r>
          </a:p>
          <a:p>
            <a:r>
              <a:rPr lang="en-GB" sz="1800" dirty="0">
                <a:latin typeface="Arial" panose="020B0604020202020204" pitchFamily="34" charset="0"/>
                <a:cs typeface="Arial" panose="020B0604020202020204" pitchFamily="34" charset="0"/>
              </a:rPr>
              <a:t>Physical exercise</a:t>
            </a:r>
          </a:p>
          <a:p>
            <a:r>
              <a:rPr lang="en-GB" sz="1800" dirty="0">
                <a:latin typeface="Arial" panose="020B0604020202020204" pitchFamily="34" charset="0"/>
                <a:cs typeface="Arial" panose="020B0604020202020204" pitchFamily="34" charset="0"/>
              </a:rPr>
              <a:t>Management of cardiovascular risk factors (AHA, 2022).</a:t>
            </a:r>
          </a:p>
          <a:p>
            <a:r>
              <a:rPr lang="en-GB" sz="1800" dirty="0">
                <a:latin typeface="Arial" panose="020B0604020202020204" pitchFamily="34" charset="0"/>
                <a:cs typeface="Arial" panose="020B0604020202020204" pitchFamily="34" charset="0"/>
              </a:rPr>
              <a:t> Secondary prevention includes antiplatelet therapy</a:t>
            </a:r>
          </a:p>
          <a:p>
            <a:r>
              <a:rPr lang="en-GB" sz="1800" dirty="0">
                <a:latin typeface="Arial" panose="020B0604020202020204" pitchFamily="34" charset="0"/>
                <a:cs typeface="Arial" panose="020B0604020202020204" pitchFamily="34" charset="0"/>
              </a:rPr>
              <a:t>Anticoagulation for atrial fibrillation, and lipid‑lowering medication (NICE, 2023).</a:t>
            </a:r>
          </a:p>
        </p:txBody>
      </p:sp>
      <p:pic>
        <p:nvPicPr>
          <p:cNvPr id="13" name="Video 12">
            <a:hlinkClick r:id="" action="ppaction://media"/>
            <a:extLst>
              <a:ext uri="{FF2B5EF4-FFF2-40B4-BE49-F238E27FC236}">
                <a16:creationId xmlns:a16="http://schemas.microsoft.com/office/drawing/2014/main" id="{294777E4-54E3-4F59-22E0-FF2B573C5B0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2695"/>
    </mc:Choice>
    <mc:Fallback>
      <p:transition spd="slow" advTm="52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903" y="692696"/>
            <a:ext cx="3112048" cy="2464952"/>
          </a:xfrm>
        </p:spPr>
        <p:txBody>
          <a:bodyPr>
            <a:normAutofit/>
          </a:bodyPr>
          <a:lstStyle/>
          <a:p>
            <a:r>
              <a:rPr lang="en-GB" sz="2800" b="1" dirty="0">
                <a:latin typeface="Arial" panose="020B0604020202020204" pitchFamily="34" charset="0"/>
                <a:cs typeface="Arial" panose="020B0604020202020204" pitchFamily="34" charset="0"/>
              </a:rPr>
              <a:t>9. Conclusion</a:t>
            </a:r>
          </a:p>
        </p:txBody>
      </p:sp>
      <p:sp>
        <p:nvSpPr>
          <p:cNvPr id="3" name="Content Placeholder 2"/>
          <p:cNvSpPr>
            <a:spLocks noGrp="1"/>
          </p:cNvSpPr>
          <p:nvPr>
            <p:ph idx="1"/>
          </p:nvPr>
        </p:nvSpPr>
        <p:spPr>
          <a:xfrm>
            <a:off x="4355976" y="692696"/>
            <a:ext cx="4151121" cy="5832648"/>
          </a:xfrm>
        </p:spPr>
        <p:txBody>
          <a:bodyPr>
            <a:noAutofit/>
          </a:bodyPr>
          <a:lstStyle/>
          <a:p>
            <a:r>
              <a:rPr lang="en-GB" sz="1800" dirty="0">
                <a:latin typeface="Arial" panose="020B0604020202020204" pitchFamily="34" charset="0"/>
                <a:cs typeface="Arial" panose="020B0604020202020204" pitchFamily="34" charset="0"/>
              </a:rPr>
              <a:t>Stroke remains a major public health challenge, </a:t>
            </a:r>
          </a:p>
          <a:p>
            <a:r>
              <a:rPr lang="en-GB" sz="1800" dirty="0">
                <a:latin typeface="Arial" panose="020B0604020202020204" pitchFamily="34" charset="0"/>
                <a:cs typeface="Arial" panose="020B0604020202020204" pitchFamily="34" charset="0"/>
              </a:rPr>
              <a:t>Early recognition, rapid treatment, and evidence‑based rehabilitation</a:t>
            </a:r>
          </a:p>
          <a:p>
            <a:r>
              <a:rPr lang="en-GB" sz="1800" dirty="0">
                <a:latin typeface="Arial" panose="020B0604020202020204" pitchFamily="34" charset="0"/>
                <a:cs typeface="Arial" panose="020B0604020202020204" pitchFamily="34" charset="0"/>
              </a:rPr>
              <a:t>significantly improve outcomes. Understanding the anatomy, physiology</a:t>
            </a:r>
          </a:p>
          <a:p>
            <a:r>
              <a:rPr lang="en-GB" sz="1800" dirty="0">
                <a:latin typeface="Arial" panose="020B0604020202020204" pitchFamily="34" charset="0"/>
                <a:cs typeface="Arial" panose="020B0604020202020204" pitchFamily="34" charset="0"/>
              </a:rPr>
              <a:t> risk factors, and management strategies </a:t>
            </a:r>
          </a:p>
          <a:p>
            <a:r>
              <a:rPr lang="en-GB" sz="1800" dirty="0">
                <a:latin typeface="Arial" panose="020B0604020202020204" pitchFamily="34" charset="0"/>
                <a:cs typeface="Arial" panose="020B0604020202020204" pitchFamily="34" charset="0"/>
              </a:rPr>
              <a:t>Essential for effective clinical practice </a:t>
            </a:r>
          </a:p>
          <a:p>
            <a:r>
              <a:rPr lang="en-GB" sz="1800" dirty="0">
                <a:latin typeface="Arial" panose="020B0604020202020204" pitchFamily="34" charset="0"/>
                <a:cs typeface="Arial" panose="020B0604020202020204" pitchFamily="34" charset="0"/>
              </a:rPr>
              <a:t>Health promotion. </a:t>
            </a:r>
          </a:p>
          <a:p>
            <a:r>
              <a:rPr lang="en-GB" sz="1800" dirty="0">
                <a:latin typeface="Arial" panose="020B0604020202020204" pitchFamily="34" charset="0"/>
                <a:cs typeface="Arial" panose="020B0604020202020204" pitchFamily="34" charset="0"/>
              </a:rPr>
              <a:t>Continued research  </a:t>
            </a:r>
          </a:p>
          <a:p>
            <a:r>
              <a:rPr lang="en-GB" sz="1800" dirty="0">
                <a:latin typeface="Arial" panose="020B0604020202020204" pitchFamily="34" charset="0"/>
                <a:cs typeface="Arial" panose="020B0604020202020204" pitchFamily="34" charset="0"/>
              </a:rPr>
              <a:t>Public awareness campaigns </a:t>
            </a:r>
          </a:p>
          <a:p>
            <a:r>
              <a:rPr lang="en-GB" sz="1800" dirty="0">
                <a:latin typeface="Arial" panose="020B0604020202020204" pitchFamily="34" charset="0"/>
                <a:cs typeface="Arial" panose="020B0604020202020204" pitchFamily="34" charset="0"/>
              </a:rPr>
              <a:t>vital to reducing the global burden of stroke (WHO, 2023).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554" y="-891480"/>
            <a:ext cx="3112048" cy="5706356"/>
          </a:xfrm>
        </p:spPr>
        <p:txBody>
          <a:bodyPr>
            <a:normAutofit/>
          </a:bodyPr>
          <a:lstStyle/>
          <a:p>
            <a:r>
              <a:rPr lang="en-GB" sz="2800" b="1"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4415687" y="116632"/>
            <a:ext cx="4091410" cy="6741368"/>
          </a:xfrm>
        </p:spPr>
        <p:txBody>
          <a:bodyPr>
            <a:normAutofit/>
          </a:bodyPr>
          <a:lstStyle/>
          <a:p>
            <a:endParaRPr lang="en-GB" dirty="0"/>
          </a:p>
        </p:txBody>
      </p:sp>
      <p:sp>
        <p:nvSpPr>
          <p:cNvPr id="10" name="TextBox 9">
            <a:extLst>
              <a:ext uri="{FF2B5EF4-FFF2-40B4-BE49-F238E27FC236}">
                <a16:creationId xmlns:a16="http://schemas.microsoft.com/office/drawing/2014/main" id="{3D4B1669-4625-8C57-B919-28721DD9CE64}"/>
              </a:ext>
            </a:extLst>
          </p:cNvPr>
          <p:cNvSpPr txBox="1"/>
          <p:nvPr/>
        </p:nvSpPr>
        <p:spPr>
          <a:xfrm>
            <a:off x="4415688" y="116632"/>
            <a:ext cx="4091410" cy="7017306"/>
          </a:xfrm>
          <a:prstGeom prst="rect">
            <a:avLst/>
          </a:prstGeom>
          <a:noFill/>
        </p:spPr>
        <p:txBody>
          <a:bodyPr wrap="square">
            <a:spAutoFit/>
          </a:bodyPr>
          <a:lstStyle/>
          <a:p>
            <a:r>
              <a:rPr lang="en-GB" i="1" dirty="0">
                <a:latin typeface="Times New Roman" panose="02020603050405020304" pitchFamily="18" charset="0"/>
                <a:cs typeface="Times New Roman" panose="02020603050405020304" pitchFamily="18" charset="0"/>
              </a:rPr>
              <a:t>AHA (2022) Heart Disease and Stroke Statistics 2022 Update. American Heart Association. Available at: https://www.heart.org (Accessed: 20 April 2026).</a:t>
            </a:r>
          </a:p>
          <a:p>
            <a:r>
              <a:rPr lang="en-GB" i="1" dirty="0">
                <a:latin typeface="Times New Roman" panose="02020603050405020304" pitchFamily="18" charset="0"/>
                <a:cs typeface="Times New Roman" panose="02020603050405020304" pitchFamily="18" charset="0"/>
              </a:rPr>
              <a:t>Campbell, B.C.V. et al. (2023) ‘Advances in acute ischaemic stroke treatment’, The Lancet Neurology, 22(4), pp. 301–314.</a:t>
            </a:r>
          </a:p>
          <a:p>
            <a:r>
              <a:rPr lang="en-GB" i="1" dirty="0">
                <a:latin typeface="Times New Roman" panose="02020603050405020304" pitchFamily="18" charset="0"/>
                <a:cs typeface="Times New Roman" panose="02020603050405020304" pitchFamily="18" charset="0"/>
              </a:rPr>
              <a:t>Crow, L. (1996) Including All of Our Lives: Renewing the Social </a:t>
            </a:r>
            <a:r>
              <a:rPr lang="en-GB" sz="1100" i="1" dirty="0">
                <a:latin typeface="Times New Roman" panose="02020603050405020304" pitchFamily="18" charset="0"/>
                <a:cs typeface="Times New Roman" panose="02020603050405020304" pitchFamily="18" charset="0"/>
              </a:rPr>
              <a:t>Model</a:t>
            </a:r>
            <a:r>
              <a:rPr lang="en-GB" i="1" dirty="0">
                <a:latin typeface="Times New Roman" panose="02020603050405020304" pitchFamily="18" charset="0"/>
                <a:cs typeface="Times New Roman" panose="02020603050405020304" pitchFamily="18" charset="0"/>
              </a:rPr>
              <a:t> of Disability. Available at: https://disability-studies.leeds.ac.uk (Accessed: 22 April 2026).</a:t>
            </a:r>
          </a:p>
          <a:p>
            <a:r>
              <a:rPr lang="en-GB" i="1" dirty="0">
                <a:latin typeface="Times New Roman" panose="02020603050405020304" pitchFamily="18" charset="0"/>
                <a:cs typeface="Times New Roman" panose="02020603050405020304" pitchFamily="18" charset="0"/>
              </a:rPr>
              <a:t>Feigin, V.L. et al. (2022) ‘Global burden of stroke: recent trends and future projections’, Nature Reviews Neurology, 18(5), pp. 269–280.</a:t>
            </a:r>
          </a:p>
          <a:p>
            <a:r>
              <a:rPr lang="en-GB" i="1" dirty="0">
                <a:latin typeface="Times New Roman" panose="02020603050405020304" pitchFamily="18" charset="0"/>
                <a:cs typeface="Times New Roman" panose="02020603050405020304" pitchFamily="18" charset="0"/>
              </a:rPr>
              <a:t>Johnston, S.C. et al. (2021) ‘Diagnosis and management of transient ischaemic attack’, New England Journal of Medicine, 385(3), pp. 207–216.</a:t>
            </a:r>
          </a:p>
          <a:p>
            <a:r>
              <a:rPr lang="en-GB" i="1" dirty="0">
                <a:latin typeface="Times New Roman" panose="02020603050405020304" pitchFamily="18" charset="0"/>
                <a:cs typeface="Times New Roman" panose="02020603050405020304" pitchFamily="18" charset="0"/>
              </a:rPr>
              <a:t>Kings Fund (2023) The State of Health and Social Care in England. Available at: https://www.kingsfund.org.uk (Accessed: 22 April 2026).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554" y="-963488"/>
            <a:ext cx="3112048" cy="8352928"/>
          </a:xfrm>
        </p:spPr>
        <p:txBody>
          <a:bodyPr/>
          <a:lstStyle/>
          <a:p>
            <a:pPr marL="171450" marR="0" lvl="0" indent="-171450" algn="l" defTabSz="685800" rtl="0" eaLnBrk="1" fontAlgn="auto" latinLnBrk="0" hangingPunct="1">
              <a:lnSpc>
                <a:spcPct val="120000"/>
              </a:lnSpc>
              <a:spcBef>
                <a:spcPts val="750"/>
              </a:spcBef>
              <a:spcAft>
                <a:spcPts val="0"/>
              </a:spcAft>
              <a:buClr>
                <a:srgbClr val="F81B02"/>
              </a:buClr>
              <a:buSzPct val="110000"/>
              <a:buFont typeface="Wingdings" panose="05000000000000000000" pitchFamily="2" charset="2"/>
              <a:buChar char="§"/>
              <a:tabLst/>
              <a:defRPr/>
            </a:pPr>
            <a:r>
              <a:rPr lang="en-GB" b="1" dirty="0"/>
              <a:t>Reference </a:t>
            </a:r>
            <a:br>
              <a:rPr lang="en-GB" b="1" dirty="0"/>
            </a:br>
            <a:br>
              <a:rPr lang="en-GB" b="1" dirty="0"/>
            </a:br>
            <a:br>
              <a:rPr kumimoji="0" lang="en-GB" sz="800" b="0" i="0" u="none" strike="noStrike" kern="1200" cap="none" spc="0" normalizeH="0" baseline="0" noProof="0" dirty="0">
                <a:ln>
                  <a:noFill/>
                </a:ln>
                <a:solidFill>
                  <a:prstClr val="black"/>
                </a:solidFill>
                <a:effectLst/>
                <a:uLnTx/>
                <a:uFillTx/>
                <a:latin typeface="Rockwell" panose="02060603020205020403"/>
                <a:ea typeface="+mn-ea"/>
                <a:cs typeface="+mn-cs"/>
              </a:rPr>
            </a:br>
            <a:endParaRPr lang="en-GB" b="1" dirty="0"/>
          </a:p>
        </p:txBody>
      </p:sp>
      <p:sp>
        <p:nvSpPr>
          <p:cNvPr id="3" name="Content Placeholder 2"/>
          <p:cNvSpPr>
            <a:spLocks noGrp="1"/>
          </p:cNvSpPr>
          <p:nvPr>
            <p:ph idx="1"/>
          </p:nvPr>
        </p:nvSpPr>
        <p:spPr>
          <a:xfrm>
            <a:off x="4283968" y="-99392"/>
            <a:ext cx="4860032" cy="6957392"/>
          </a:xfrm>
        </p:spPr>
        <p:txBody>
          <a:bodyPr>
            <a:noAutofit/>
          </a:bodyPr>
          <a:lstStyle/>
          <a:p>
            <a:pPr marL="0" indent="0">
              <a:buNone/>
            </a:pPr>
            <a:r>
              <a:rPr lang="en-GB" sz="1100" i="1" dirty="0">
                <a:latin typeface="Times New Roman" panose="02020603050405020304" pitchFamily="18" charset="0"/>
                <a:cs typeface="Times New Roman" panose="02020603050405020304" pitchFamily="18" charset="0"/>
              </a:rPr>
              <a:t>National Institute of Neurological Disorders and Stroke (2025) Brain Basics: Know Your Brain. Available at: https://www.ninds.nih.gov (Accessed: 24 April 2026).</a:t>
            </a:r>
          </a:p>
          <a:p>
            <a:pPr marL="0" indent="0">
              <a:buNone/>
            </a:pPr>
            <a:r>
              <a:rPr lang="en-GB" sz="1100" i="1" dirty="0">
                <a:latin typeface="Times New Roman" panose="02020603050405020304" pitchFamily="18" charset="0"/>
                <a:cs typeface="Times New Roman" panose="02020603050405020304" pitchFamily="18" charset="0"/>
              </a:rPr>
              <a:t>NHS (2024) Stroke. Available at: https://www.nhs.uk/conditions/stroke/ (Accessed: 20 April 2026).</a:t>
            </a:r>
          </a:p>
          <a:p>
            <a:pPr marL="0" indent="0">
              <a:buNone/>
            </a:pPr>
            <a:r>
              <a:rPr lang="en-GB" sz="1100" i="1" dirty="0">
                <a:latin typeface="Times New Roman" panose="02020603050405020304" pitchFamily="18" charset="0"/>
                <a:cs typeface="Times New Roman" panose="02020603050405020304" pitchFamily="18" charset="0"/>
              </a:rPr>
              <a:t>NHS (2024) Stroke – Treatment and Support. Available at: https://www.nhs.uk/conditions/stroke/ (Accessed: 22 April 2026).NHS England (2024) Personalised Care. Available at: https://www.england.nhs.uk/personalisedcare (Accessed: 22 April 2026).NICE (2023) Stroke Rehabilitation and Long‑Term Care Guidelines. Available at: https://www.nice.org.uk/guidance (Accessed: 22 April 2026).Oliver, M. (1990) The Politics of Disablement. London: </a:t>
            </a:r>
            <a:r>
              <a:rPr lang="en-GB" sz="1100" i="1" dirty="0" err="1">
                <a:latin typeface="Times New Roman" panose="02020603050405020304" pitchFamily="18" charset="0"/>
                <a:cs typeface="Times New Roman" panose="02020603050405020304" pitchFamily="18" charset="0"/>
              </a:rPr>
              <a:t>Macmillan.Oliver</a:t>
            </a:r>
            <a:r>
              <a:rPr lang="en-GB" sz="1100" i="1" dirty="0">
                <a:latin typeface="Times New Roman" panose="02020603050405020304" pitchFamily="18" charset="0"/>
                <a:cs typeface="Times New Roman" panose="02020603050405020304" pitchFamily="18" charset="0"/>
              </a:rPr>
              <a:t>, M. (2013) The Social Model of Disability: Thirty Years On. Available at: https://www.leeds.ac.uk/disability-studies (Accessed: 22 April 2026).Shakespeare, T. (2013) Disability Rights and Wrongs Revisited. London: </a:t>
            </a:r>
            <a:r>
              <a:rPr lang="en-GB" sz="1100" i="1" dirty="0" err="1">
                <a:latin typeface="Times New Roman" panose="02020603050405020304" pitchFamily="18" charset="0"/>
                <a:cs typeface="Times New Roman" panose="02020603050405020304" pitchFamily="18" charset="0"/>
              </a:rPr>
              <a:t>Routledge.Stroke</a:t>
            </a:r>
            <a:r>
              <a:rPr lang="en-GB" sz="1100" i="1" dirty="0">
                <a:latin typeface="Times New Roman" panose="02020603050405020304" pitchFamily="18" charset="0"/>
                <a:cs typeface="Times New Roman" panose="02020603050405020304" pitchFamily="18" charset="0"/>
              </a:rPr>
              <a:t> Association (2023) Stroke Risk Factors and Prevention. Available at: https://www.stroke.org.uk (Accessed: 22 April 2026).Thomas, C. (2004) ‘How is disability understood?’, Disability &amp; Society, 19(6), pp. 569–583.UN (2006) Convention on the Rights of Persons with Disabilities. Available at: https://www.un.org (Accessed: 22 April 2026).UPIAS (1976) Fundamental Principles of Disability. Available at: https://www.leeds.ac.uk/disability-studies (Accessed: 22 April 2026).WHO (2023) International Classification of Functioning, Disability and Health. Available at: https://www.who.int (Accessed: 22 April 2026).</a:t>
            </a:r>
          </a:p>
        </p:txBody>
      </p:sp>
    </p:spTree>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TM16401371[[fn=Atlas]]</Template>
  <TotalTime>4833</TotalTime>
  <Words>2042</Words>
  <Application>Microsoft Office PowerPoint</Application>
  <PresentationFormat>On-screen Show (4:3)</PresentationFormat>
  <Paragraphs>183</Paragraphs>
  <Slides>15</Slides>
  <Notes>8</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Rockwell</vt:lpstr>
      <vt:lpstr>Times New Roman</vt:lpstr>
      <vt:lpstr>Wingdings</vt:lpstr>
      <vt:lpstr>Atlas</vt:lpstr>
      <vt:lpstr>Introduction to Physiology</vt:lpstr>
      <vt:lpstr>    </vt:lpstr>
      <vt:lpstr>What is brain? </vt:lpstr>
      <vt:lpstr>2 Ischaemic  &amp; Haemorrhagic Stroke</vt:lpstr>
      <vt:lpstr>3 causes of   Stroke </vt:lpstr>
      <vt:lpstr>4. Signs   &amp; Symptoms</vt:lpstr>
      <vt:lpstr>5. Diagnosis</vt:lpstr>
      <vt:lpstr>7 EVIDENCE  BASED</vt:lpstr>
      <vt:lpstr>6 Care Plan  John 68‑year‑old  Male </vt:lpstr>
      <vt:lpstr>6. Management   and Treatment</vt:lpstr>
      <vt:lpstr>7 Rehabilitation</vt:lpstr>
      <vt:lpstr>8 Recommendations</vt:lpstr>
      <vt:lpstr>9. Conclusion</vt:lpstr>
      <vt:lpstr>Reference List</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STROKE PRESENTATION</dc:title>
  <dc:creator>user</dc:creator>
  <cp:lastModifiedBy>Viviane GOUBO Irihari</cp:lastModifiedBy>
  <cp:revision>46</cp:revision>
  <dcterms:created xsi:type="dcterms:W3CDTF">2026-04-20T17:17:36Z</dcterms:created>
  <dcterms:modified xsi:type="dcterms:W3CDTF">2026-04-24T21:24:34Z</dcterms:modified>
</cp:coreProperties>
</file>