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2.xml" ContentType="application/vnd.openxmlformats-officedocument.theme+xml"/>
  <Override PartName="/ppt/slideLayouts/slideLayout23.xml" ContentType="application/vnd.openxmlformats-officedocument.presentationml.slideLayout+xml"/>
  <Override PartName="/ppt/theme/theme13.xml" ContentType="application/vnd.openxmlformats-officedocument.theme+xml"/>
  <Override PartName="/ppt/slideLayouts/slideLayout24.xml" ContentType="application/vnd.openxmlformats-officedocument.presentationml.slideLayout+xml"/>
  <Override PartName="/ppt/theme/theme14.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authors.xml" ContentType="application/vnd.ms-powerpoint.author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723" r:id="rId5"/>
    <p:sldMasterId id="2147483724" r:id="rId6"/>
    <p:sldMasterId id="2147483725" r:id="rId7"/>
    <p:sldMasterId id="2147483726" r:id="rId8"/>
    <p:sldMasterId id="2147483727" r:id="rId9"/>
    <p:sldMasterId id="2147483708" r:id="rId10"/>
    <p:sldMasterId id="2147483712" r:id="rId11"/>
    <p:sldMasterId id="2147483714" r:id="rId12"/>
    <p:sldMasterId id="2147483716" r:id="rId13"/>
    <p:sldMasterId id="2147483720" r:id="rId14"/>
    <p:sldMasterId id="2147483728" r:id="rId15"/>
    <p:sldMasterId id="2147483729" r:id="rId16"/>
    <p:sldMasterId id="2147483662" r:id="rId17"/>
    <p:sldMasterId id="2147483666" r:id="rId18"/>
  </p:sldMasterIdLst>
  <p:notesMasterIdLst>
    <p:notesMasterId r:id="rId50"/>
  </p:notesMasterIdLst>
  <p:sldIdLst>
    <p:sldId id="325" r:id="rId19"/>
    <p:sldId id="326" r:id="rId20"/>
    <p:sldId id="343" r:id="rId21"/>
    <p:sldId id="279" r:id="rId22"/>
    <p:sldId id="280" r:id="rId23"/>
    <p:sldId id="281" r:id="rId24"/>
    <p:sldId id="282" r:id="rId25"/>
    <p:sldId id="270" r:id="rId26"/>
    <p:sldId id="285" r:id="rId27"/>
    <p:sldId id="287" r:id="rId28"/>
    <p:sldId id="288" r:id="rId29"/>
    <p:sldId id="344" r:id="rId30"/>
    <p:sldId id="345" r:id="rId31"/>
    <p:sldId id="346" r:id="rId32"/>
    <p:sldId id="349" r:id="rId33"/>
    <p:sldId id="347" r:id="rId34"/>
    <p:sldId id="348" r:id="rId35"/>
    <p:sldId id="328" r:id="rId36"/>
    <p:sldId id="350" r:id="rId37"/>
    <p:sldId id="330" r:id="rId38"/>
    <p:sldId id="333" r:id="rId39"/>
    <p:sldId id="332" r:id="rId40"/>
    <p:sldId id="327" r:id="rId41"/>
    <p:sldId id="334" r:id="rId42"/>
    <p:sldId id="351" r:id="rId43"/>
    <p:sldId id="336" r:id="rId44"/>
    <p:sldId id="339" r:id="rId45"/>
    <p:sldId id="337" r:id="rId46"/>
    <p:sldId id="341" r:id="rId47"/>
    <p:sldId id="342" r:id="rId48"/>
    <p:sldId id="335"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D9F28CB-CBE9-2CAC-2597-D676662A255C}" name="Lilian Martin" initials="LM" userId="S::l.martin@uwtsd.ac.uk::865a25aa-5d86-405e-9b5c-e4f83f7b7fb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004B90"/>
    <a:srgbClr val="66CCFF"/>
    <a:srgbClr val="05C3DE"/>
    <a:srgbClr val="003B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26" autoAdjust="0"/>
    <p:restoredTop sz="51860" autoAdjust="0"/>
  </p:normalViewPr>
  <p:slideViewPr>
    <p:cSldViewPr snapToGrid="0">
      <p:cViewPr varScale="1">
        <p:scale>
          <a:sx n="62" d="100"/>
          <a:sy n="62" d="100"/>
        </p:scale>
        <p:origin x="2232" y="184"/>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notesMaster" Target="notesMasters/notesMaster1.xml"/><Relationship Id="rId55" Type="http://schemas.microsoft.com/office/2018/10/relationships/authors" Target="author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A1DD0C-CA8F-4874-AC9A-B2F1F84152D7}" type="doc">
      <dgm:prSet loTypeId="urn:microsoft.com/office/officeart/2009/layout/CircleArrowProcess" loCatId="process" qsTypeId="urn:microsoft.com/office/officeart/2005/8/quickstyle/simple1" qsCatId="simple" csTypeId="urn:microsoft.com/office/officeart/2005/8/colors/accent1_2" csCatId="accent1" phldr="1"/>
      <dgm:spPr/>
      <dgm:t>
        <a:bodyPr/>
        <a:lstStyle/>
        <a:p>
          <a:endParaRPr lang="cy-GB"/>
        </a:p>
      </dgm:t>
    </dgm:pt>
    <dgm:pt modelId="{E9184FD6-EF61-48D2-9895-9F36CAACF781}">
      <dgm:prSet phldrT="[Testun]"/>
      <dgm:spPr/>
      <dgm:t>
        <a:bodyPr/>
        <a:lstStyle/>
        <a:p>
          <a:r>
            <a:rPr lang="cy-GB" dirty="0"/>
            <a:t>Access</a:t>
          </a:r>
        </a:p>
      </dgm:t>
    </dgm:pt>
    <dgm:pt modelId="{F39F5536-F169-4723-8643-8FF70FD559F5}" type="parTrans" cxnId="{D1E70214-311A-4F44-B3C8-84E72FB93C4A}">
      <dgm:prSet/>
      <dgm:spPr/>
      <dgm:t>
        <a:bodyPr/>
        <a:lstStyle/>
        <a:p>
          <a:endParaRPr lang="cy-GB"/>
        </a:p>
      </dgm:t>
    </dgm:pt>
    <dgm:pt modelId="{5F8459C5-A4A2-4B57-BF4E-48DCA1D6E8AB}" type="sibTrans" cxnId="{D1E70214-311A-4F44-B3C8-84E72FB93C4A}">
      <dgm:prSet/>
      <dgm:spPr/>
      <dgm:t>
        <a:bodyPr/>
        <a:lstStyle/>
        <a:p>
          <a:endParaRPr lang="cy-GB"/>
        </a:p>
      </dgm:t>
    </dgm:pt>
    <dgm:pt modelId="{C6DCB193-AA6B-4EEF-8930-D7D5907C150C}">
      <dgm:prSet phldrT="[Testun]"/>
      <dgm:spPr/>
      <dgm:t>
        <a:bodyPr/>
        <a:lstStyle/>
        <a:p>
          <a:r>
            <a:rPr lang="en-GB" noProof="0" dirty="0"/>
            <a:t>Participation</a:t>
          </a:r>
        </a:p>
      </dgm:t>
    </dgm:pt>
    <dgm:pt modelId="{66672EA4-D035-46AE-8739-9A1450A3E535}" type="parTrans" cxnId="{94304521-F85C-4BF7-AA3D-C5590DCEE908}">
      <dgm:prSet/>
      <dgm:spPr/>
      <dgm:t>
        <a:bodyPr/>
        <a:lstStyle/>
        <a:p>
          <a:endParaRPr lang="cy-GB"/>
        </a:p>
      </dgm:t>
    </dgm:pt>
    <dgm:pt modelId="{8DD283DF-B058-4AB0-8B8D-35AADB857290}" type="sibTrans" cxnId="{94304521-F85C-4BF7-AA3D-C5590DCEE908}">
      <dgm:prSet/>
      <dgm:spPr/>
      <dgm:t>
        <a:bodyPr/>
        <a:lstStyle/>
        <a:p>
          <a:endParaRPr lang="cy-GB"/>
        </a:p>
      </dgm:t>
    </dgm:pt>
    <dgm:pt modelId="{D15ABDF8-A0C8-49C1-A405-1F2C1E106698}">
      <dgm:prSet phldrT="[Testun]"/>
      <dgm:spPr/>
      <dgm:t>
        <a:bodyPr/>
        <a:lstStyle/>
        <a:p>
          <a:r>
            <a:rPr lang="en-GB" noProof="0" dirty="0"/>
            <a:t>Progress</a:t>
          </a:r>
        </a:p>
      </dgm:t>
    </dgm:pt>
    <dgm:pt modelId="{E029A7CD-6FC3-4B8A-9C80-6FD47706DECA}" type="parTrans" cxnId="{8AA1A555-2652-436A-B47F-D30CD1C48C66}">
      <dgm:prSet/>
      <dgm:spPr/>
      <dgm:t>
        <a:bodyPr/>
        <a:lstStyle/>
        <a:p>
          <a:endParaRPr lang="cy-GB"/>
        </a:p>
      </dgm:t>
    </dgm:pt>
    <dgm:pt modelId="{5C4C9D03-5BD9-4738-9D4C-67D091BA8A13}" type="sibTrans" cxnId="{8AA1A555-2652-436A-B47F-D30CD1C48C66}">
      <dgm:prSet/>
      <dgm:spPr/>
      <dgm:t>
        <a:bodyPr/>
        <a:lstStyle/>
        <a:p>
          <a:endParaRPr lang="cy-GB"/>
        </a:p>
      </dgm:t>
    </dgm:pt>
    <dgm:pt modelId="{1A85F3E8-FA79-4BA3-9227-6F933D9BD47E}" type="pres">
      <dgm:prSet presAssocID="{78A1DD0C-CA8F-4874-AC9A-B2F1F84152D7}" presName="Name0" presStyleCnt="0">
        <dgm:presLayoutVars>
          <dgm:chMax val="7"/>
          <dgm:chPref val="7"/>
          <dgm:dir/>
          <dgm:animLvl val="lvl"/>
        </dgm:presLayoutVars>
      </dgm:prSet>
      <dgm:spPr/>
    </dgm:pt>
    <dgm:pt modelId="{96640F67-C163-4D02-A029-CCE474320506}" type="pres">
      <dgm:prSet presAssocID="{E9184FD6-EF61-48D2-9895-9F36CAACF781}" presName="Accent1" presStyleCnt="0"/>
      <dgm:spPr/>
    </dgm:pt>
    <dgm:pt modelId="{B4F46999-448D-4F96-9BAC-5FCCAF1EAED1}" type="pres">
      <dgm:prSet presAssocID="{E9184FD6-EF61-48D2-9895-9F36CAACF781}" presName="Accent" presStyleLbl="node1" presStyleIdx="0" presStyleCnt="3"/>
      <dgm:spPr/>
    </dgm:pt>
    <dgm:pt modelId="{751E9478-1C81-470A-8171-9DB9FC51A85B}" type="pres">
      <dgm:prSet presAssocID="{E9184FD6-EF61-48D2-9895-9F36CAACF781}" presName="Parent1" presStyleLbl="revTx" presStyleIdx="0" presStyleCnt="3">
        <dgm:presLayoutVars>
          <dgm:chMax val="1"/>
          <dgm:chPref val="1"/>
          <dgm:bulletEnabled val="1"/>
        </dgm:presLayoutVars>
      </dgm:prSet>
      <dgm:spPr/>
    </dgm:pt>
    <dgm:pt modelId="{B26D53D6-EFE3-4957-84E2-47F0F2091AE9}" type="pres">
      <dgm:prSet presAssocID="{C6DCB193-AA6B-4EEF-8930-D7D5907C150C}" presName="Accent2" presStyleCnt="0"/>
      <dgm:spPr/>
    </dgm:pt>
    <dgm:pt modelId="{75209EFA-E8B7-4733-A307-629C6249BE24}" type="pres">
      <dgm:prSet presAssocID="{C6DCB193-AA6B-4EEF-8930-D7D5907C150C}" presName="Accent" presStyleLbl="node1" presStyleIdx="1" presStyleCnt="3"/>
      <dgm:spPr/>
    </dgm:pt>
    <dgm:pt modelId="{D9C233F6-7308-4018-AE4A-B9A77F180D7C}" type="pres">
      <dgm:prSet presAssocID="{C6DCB193-AA6B-4EEF-8930-D7D5907C150C}" presName="Parent2" presStyleLbl="revTx" presStyleIdx="1" presStyleCnt="3">
        <dgm:presLayoutVars>
          <dgm:chMax val="1"/>
          <dgm:chPref val="1"/>
          <dgm:bulletEnabled val="1"/>
        </dgm:presLayoutVars>
      </dgm:prSet>
      <dgm:spPr/>
    </dgm:pt>
    <dgm:pt modelId="{BD6B69BF-D168-4C7B-902E-74A86BFDC5C8}" type="pres">
      <dgm:prSet presAssocID="{D15ABDF8-A0C8-49C1-A405-1F2C1E106698}" presName="Accent3" presStyleCnt="0"/>
      <dgm:spPr/>
    </dgm:pt>
    <dgm:pt modelId="{F02AC034-0A89-4081-A593-C57106A6E422}" type="pres">
      <dgm:prSet presAssocID="{D15ABDF8-A0C8-49C1-A405-1F2C1E106698}" presName="Accent" presStyleLbl="node1" presStyleIdx="2" presStyleCnt="3"/>
      <dgm:spPr/>
    </dgm:pt>
    <dgm:pt modelId="{EBA29800-B35A-4013-B5C6-ACA44400E077}" type="pres">
      <dgm:prSet presAssocID="{D15ABDF8-A0C8-49C1-A405-1F2C1E106698}" presName="Parent3" presStyleLbl="revTx" presStyleIdx="2" presStyleCnt="3">
        <dgm:presLayoutVars>
          <dgm:chMax val="1"/>
          <dgm:chPref val="1"/>
          <dgm:bulletEnabled val="1"/>
        </dgm:presLayoutVars>
      </dgm:prSet>
      <dgm:spPr/>
    </dgm:pt>
  </dgm:ptLst>
  <dgm:cxnLst>
    <dgm:cxn modelId="{D1E70214-311A-4F44-B3C8-84E72FB93C4A}" srcId="{78A1DD0C-CA8F-4874-AC9A-B2F1F84152D7}" destId="{E9184FD6-EF61-48D2-9895-9F36CAACF781}" srcOrd="0" destOrd="0" parTransId="{F39F5536-F169-4723-8643-8FF70FD559F5}" sibTransId="{5F8459C5-A4A2-4B57-BF4E-48DCA1D6E8AB}"/>
    <dgm:cxn modelId="{8EFE091F-9767-43E4-8290-F44DC767EAA3}" type="presOf" srcId="{E9184FD6-EF61-48D2-9895-9F36CAACF781}" destId="{751E9478-1C81-470A-8171-9DB9FC51A85B}" srcOrd="0" destOrd="0" presId="urn:microsoft.com/office/officeart/2009/layout/CircleArrowProcess"/>
    <dgm:cxn modelId="{94304521-F85C-4BF7-AA3D-C5590DCEE908}" srcId="{78A1DD0C-CA8F-4874-AC9A-B2F1F84152D7}" destId="{C6DCB193-AA6B-4EEF-8930-D7D5907C150C}" srcOrd="1" destOrd="0" parTransId="{66672EA4-D035-46AE-8739-9A1450A3E535}" sibTransId="{8DD283DF-B058-4AB0-8B8D-35AADB857290}"/>
    <dgm:cxn modelId="{A2F3792A-C8A4-41A7-BF2D-2EC96C0A0210}" type="presOf" srcId="{78A1DD0C-CA8F-4874-AC9A-B2F1F84152D7}" destId="{1A85F3E8-FA79-4BA3-9227-6F933D9BD47E}" srcOrd="0" destOrd="0" presId="urn:microsoft.com/office/officeart/2009/layout/CircleArrowProcess"/>
    <dgm:cxn modelId="{8AA1A555-2652-436A-B47F-D30CD1C48C66}" srcId="{78A1DD0C-CA8F-4874-AC9A-B2F1F84152D7}" destId="{D15ABDF8-A0C8-49C1-A405-1F2C1E106698}" srcOrd="2" destOrd="0" parTransId="{E029A7CD-6FC3-4B8A-9C80-6FD47706DECA}" sibTransId="{5C4C9D03-5BD9-4738-9D4C-67D091BA8A13}"/>
    <dgm:cxn modelId="{D38BD770-34ED-4DA0-ADA6-B94DE2CCAFAD}" type="presOf" srcId="{C6DCB193-AA6B-4EEF-8930-D7D5907C150C}" destId="{D9C233F6-7308-4018-AE4A-B9A77F180D7C}" srcOrd="0" destOrd="0" presId="urn:microsoft.com/office/officeart/2009/layout/CircleArrowProcess"/>
    <dgm:cxn modelId="{E9DB8B77-6AF0-49DC-AE8E-997DDC87D7D8}" type="presOf" srcId="{D15ABDF8-A0C8-49C1-A405-1F2C1E106698}" destId="{EBA29800-B35A-4013-B5C6-ACA44400E077}" srcOrd="0" destOrd="0" presId="urn:microsoft.com/office/officeart/2009/layout/CircleArrowProcess"/>
    <dgm:cxn modelId="{7EDFC06C-7E44-4B97-8571-B0FE2415A943}" type="presParOf" srcId="{1A85F3E8-FA79-4BA3-9227-6F933D9BD47E}" destId="{96640F67-C163-4D02-A029-CCE474320506}" srcOrd="0" destOrd="0" presId="urn:microsoft.com/office/officeart/2009/layout/CircleArrowProcess"/>
    <dgm:cxn modelId="{4F0392E1-D2E7-4626-ABF4-33BE0525FA21}" type="presParOf" srcId="{96640F67-C163-4D02-A029-CCE474320506}" destId="{B4F46999-448D-4F96-9BAC-5FCCAF1EAED1}" srcOrd="0" destOrd="0" presId="urn:microsoft.com/office/officeart/2009/layout/CircleArrowProcess"/>
    <dgm:cxn modelId="{1E1C7071-0E97-47E5-84AD-77AB15630CDA}" type="presParOf" srcId="{1A85F3E8-FA79-4BA3-9227-6F933D9BD47E}" destId="{751E9478-1C81-470A-8171-9DB9FC51A85B}" srcOrd="1" destOrd="0" presId="urn:microsoft.com/office/officeart/2009/layout/CircleArrowProcess"/>
    <dgm:cxn modelId="{30F84AD2-684E-4A41-A76E-3CAA0354D992}" type="presParOf" srcId="{1A85F3E8-FA79-4BA3-9227-6F933D9BD47E}" destId="{B26D53D6-EFE3-4957-84E2-47F0F2091AE9}" srcOrd="2" destOrd="0" presId="urn:microsoft.com/office/officeart/2009/layout/CircleArrowProcess"/>
    <dgm:cxn modelId="{FD7F8441-99EF-4FD8-AC3A-DB6D110E1B4F}" type="presParOf" srcId="{B26D53D6-EFE3-4957-84E2-47F0F2091AE9}" destId="{75209EFA-E8B7-4733-A307-629C6249BE24}" srcOrd="0" destOrd="0" presId="urn:microsoft.com/office/officeart/2009/layout/CircleArrowProcess"/>
    <dgm:cxn modelId="{24EF564E-9A6E-407B-B30B-C867AE6ADE6B}" type="presParOf" srcId="{1A85F3E8-FA79-4BA3-9227-6F933D9BD47E}" destId="{D9C233F6-7308-4018-AE4A-B9A77F180D7C}" srcOrd="3" destOrd="0" presId="urn:microsoft.com/office/officeart/2009/layout/CircleArrowProcess"/>
    <dgm:cxn modelId="{36534900-1466-4B9C-B6D4-67998CA1FB86}" type="presParOf" srcId="{1A85F3E8-FA79-4BA3-9227-6F933D9BD47E}" destId="{BD6B69BF-D168-4C7B-902E-74A86BFDC5C8}" srcOrd="4" destOrd="0" presId="urn:microsoft.com/office/officeart/2009/layout/CircleArrowProcess"/>
    <dgm:cxn modelId="{C1DF895B-7595-4EBE-BC78-A983CBDF52F9}" type="presParOf" srcId="{BD6B69BF-D168-4C7B-902E-74A86BFDC5C8}" destId="{F02AC034-0A89-4081-A593-C57106A6E422}" srcOrd="0" destOrd="0" presId="urn:microsoft.com/office/officeart/2009/layout/CircleArrowProcess"/>
    <dgm:cxn modelId="{05FE35AC-2298-4298-8A4B-BEF60ABFBC39}" type="presParOf" srcId="{1A85F3E8-FA79-4BA3-9227-6F933D9BD47E}" destId="{EBA29800-B35A-4013-B5C6-ACA44400E077}"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FF44F5-636C-4797-91EA-B80C18D533F8}" type="doc">
      <dgm:prSet loTypeId="urn:microsoft.com/office/officeart/2005/8/layout/rings+Icon" loCatId="relationship" qsTypeId="urn:microsoft.com/office/officeart/2005/8/quickstyle/simple1" qsCatId="simple" csTypeId="urn:microsoft.com/office/officeart/2005/8/colors/accent1_2" csCatId="accent1" phldr="1"/>
      <dgm:spPr/>
    </dgm:pt>
    <dgm:pt modelId="{173598B9-2F31-4843-8742-D81EEB2C3834}">
      <dgm:prSet phldrT="[Testun]"/>
      <dgm:spPr/>
      <dgm:t>
        <a:bodyPr/>
        <a:lstStyle/>
        <a:p>
          <a:r>
            <a:rPr lang="en-GB" noProof="0" dirty="0"/>
            <a:t>Physical</a:t>
          </a:r>
        </a:p>
        <a:p>
          <a:endParaRPr lang="en-GB" noProof="0" dirty="0"/>
        </a:p>
      </dgm:t>
    </dgm:pt>
    <dgm:pt modelId="{61808A34-94E8-4089-BB4A-10F899D8BF1E}" type="parTrans" cxnId="{DB1C431D-A583-40C9-A8D9-FF2C59895588}">
      <dgm:prSet/>
      <dgm:spPr/>
      <dgm:t>
        <a:bodyPr/>
        <a:lstStyle/>
        <a:p>
          <a:endParaRPr lang="en-GB" noProof="0" dirty="0"/>
        </a:p>
      </dgm:t>
    </dgm:pt>
    <dgm:pt modelId="{929B185F-C51E-44F9-A606-371EE5A62578}" type="sibTrans" cxnId="{DB1C431D-A583-40C9-A8D9-FF2C59895588}">
      <dgm:prSet/>
      <dgm:spPr/>
      <dgm:t>
        <a:bodyPr/>
        <a:lstStyle/>
        <a:p>
          <a:endParaRPr lang="en-GB" noProof="0" dirty="0"/>
        </a:p>
      </dgm:t>
    </dgm:pt>
    <dgm:pt modelId="{D229686A-28C8-4472-B3E6-A3F574A4DDB9}">
      <dgm:prSet phldrT="[Testun]"/>
      <dgm:spPr/>
      <dgm:t>
        <a:bodyPr/>
        <a:lstStyle/>
        <a:p>
          <a:r>
            <a:rPr lang="en-GB" noProof="0" dirty="0"/>
            <a:t>Cultural</a:t>
          </a:r>
        </a:p>
        <a:p>
          <a:endParaRPr lang="en-GB" noProof="0" dirty="0"/>
        </a:p>
      </dgm:t>
    </dgm:pt>
    <dgm:pt modelId="{0720C42E-4EA4-4379-ADA0-9E44D442641D}" type="parTrans" cxnId="{93E141F5-3D4B-4343-961E-B4FB08584D5A}">
      <dgm:prSet/>
      <dgm:spPr/>
      <dgm:t>
        <a:bodyPr/>
        <a:lstStyle/>
        <a:p>
          <a:endParaRPr lang="en-GB" noProof="0" dirty="0"/>
        </a:p>
      </dgm:t>
    </dgm:pt>
    <dgm:pt modelId="{A2D9E106-3BBD-4491-A947-5B10386492E5}" type="sibTrans" cxnId="{93E141F5-3D4B-4343-961E-B4FB08584D5A}">
      <dgm:prSet/>
      <dgm:spPr/>
      <dgm:t>
        <a:bodyPr/>
        <a:lstStyle/>
        <a:p>
          <a:endParaRPr lang="en-GB" noProof="0" dirty="0"/>
        </a:p>
      </dgm:t>
    </dgm:pt>
    <dgm:pt modelId="{5D9E0B74-A2E8-4EDF-909C-3582DEA2BB9D}">
      <dgm:prSet phldrT="[Testun]"/>
      <dgm:spPr/>
      <dgm:t>
        <a:bodyPr/>
        <a:lstStyle/>
        <a:p>
          <a:r>
            <a:rPr lang="en-GB" noProof="0" dirty="0"/>
            <a:t>Cognitive</a:t>
          </a:r>
        </a:p>
        <a:p>
          <a:endParaRPr lang="en-GB" noProof="0" dirty="0"/>
        </a:p>
      </dgm:t>
    </dgm:pt>
    <dgm:pt modelId="{C25E40D6-C775-4894-818D-A6EA20A27DAF}" type="parTrans" cxnId="{83B2D529-0B67-4B1D-8074-EFB5BE380C50}">
      <dgm:prSet/>
      <dgm:spPr/>
      <dgm:t>
        <a:bodyPr/>
        <a:lstStyle/>
        <a:p>
          <a:endParaRPr lang="en-GB" noProof="0" dirty="0"/>
        </a:p>
      </dgm:t>
    </dgm:pt>
    <dgm:pt modelId="{8E9EF30D-CD74-41F4-98E5-D05EBFBECE54}" type="sibTrans" cxnId="{83B2D529-0B67-4B1D-8074-EFB5BE380C50}">
      <dgm:prSet/>
      <dgm:spPr/>
      <dgm:t>
        <a:bodyPr/>
        <a:lstStyle/>
        <a:p>
          <a:endParaRPr lang="en-GB" noProof="0" dirty="0"/>
        </a:p>
      </dgm:t>
    </dgm:pt>
    <dgm:pt modelId="{9ECD1843-280E-4F8F-9034-EE6F1B7E2007}" type="pres">
      <dgm:prSet presAssocID="{A5FF44F5-636C-4797-91EA-B80C18D533F8}" presName="Name0" presStyleCnt="0">
        <dgm:presLayoutVars>
          <dgm:chMax val="7"/>
          <dgm:dir/>
          <dgm:resizeHandles val="exact"/>
        </dgm:presLayoutVars>
      </dgm:prSet>
      <dgm:spPr/>
    </dgm:pt>
    <dgm:pt modelId="{582D07F9-872D-41B0-9946-4D620627F9FB}" type="pres">
      <dgm:prSet presAssocID="{A5FF44F5-636C-4797-91EA-B80C18D533F8}" presName="ellipse1" presStyleLbl="vennNode1" presStyleIdx="0" presStyleCnt="3">
        <dgm:presLayoutVars>
          <dgm:bulletEnabled val="1"/>
        </dgm:presLayoutVars>
      </dgm:prSet>
      <dgm:spPr/>
    </dgm:pt>
    <dgm:pt modelId="{A918D3E0-FDC8-4E53-A080-0617F4D97944}" type="pres">
      <dgm:prSet presAssocID="{A5FF44F5-636C-4797-91EA-B80C18D533F8}" presName="ellipse2" presStyleLbl="vennNode1" presStyleIdx="1" presStyleCnt="3">
        <dgm:presLayoutVars>
          <dgm:bulletEnabled val="1"/>
        </dgm:presLayoutVars>
      </dgm:prSet>
      <dgm:spPr/>
    </dgm:pt>
    <dgm:pt modelId="{90AF7450-CAA0-475A-A226-1F177CBCB0C2}" type="pres">
      <dgm:prSet presAssocID="{A5FF44F5-636C-4797-91EA-B80C18D533F8}" presName="ellipse3" presStyleLbl="vennNode1" presStyleIdx="2" presStyleCnt="3">
        <dgm:presLayoutVars>
          <dgm:bulletEnabled val="1"/>
        </dgm:presLayoutVars>
      </dgm:prSet>
      <dgm:spPr/>
    </dgm:pt>
  </dgm:ptLst>
  <dgm:cxnLst>
    <dgm:cxn modelId="{DB1C431D-A583-40C9-A8D9-FF2C59895588}" srcId="{A5FF44F5-636C-4797-91EA-B80C18D533F8}" destId="{173598B9-2F31-4843-8742-D81EEB2C3834}" srcOrd="0" destOrd="0" parTransId="{61808A34-94E8-4089-BB4A-10F899D8BF1E}" sibTransId="{929B185F-C51E-44F9-A606-371EE5A62578}"/>
    <dgm:cxn modelId="{83B2D529-0B67-4B1D-8074-EFB5BE380C50}" srcId="{A5FF44F5-636C-4797-91EA-B80C18D533F8}" destId="{5D9E0B74-A2E8-4EDF-909C-3582DEA2BB9D}" srcOrd="2" destOrd="0" parTransId="{C25E40D6-C775-4894-818D-A6EA20A27DAF}" sibTransId="{8E9EF30D-CD74-41F4-98E5-D05EBFBECE54}"/>
    <dgm:cxn modelId="{BB578E30-BE80-401A-998A-86E76CB5E00E}" type="presOf" srcId="{D229686A-28C8-4472-B3E6-A3F574A4DDB9}" destId="{A918D3E0-FDC8-4E53-A080-0617F4D97944}" srcOrd="0" destOrd="0" presId="urn:microsoft.com/office/officeart/2005/8/layout/rings+Icon"/>
    <dgm:cxn modelId="{8C25A13C-F87B-4D8C-BB19-43D1BFCD9A03}" type="presOf" srcId="{173598B9-2F31-4843-8742-D81EEB2C3834}" destId="{582D07F9-872D-41B0-9946-4D620627F9FB}" srcOrd="0" destOrd="0" presId="urn:microsoft.com/office/officeart/2005/8/layout/rings+Icon"/>
    <dgm:cxn modelId="{D31AE681-0945-43B9-802D-0F38A54F435A}" type="presOf" srcId="{A5FF44F5-636C-4797-91EA-B80C18D533F8}" destId="{9ECD1843-280E-4F8F-9034-EE6F1B7E2007}" srcOrd="0" destOrd="0" presId="urn:microsoft.com/office/officeart/2005/8/layout/rings+Icon"/>
    <dgm:cxn modelId="{4382629B-BD02-4305-859C-B1E72FFC0B9D}" type="presOf" srcId="{5D9E0B74-A2E8-4EDF-909C-3582DEA2BB9D}" destId="{90AF7450-CAA0-475A-A226-1F177CBCB0C2}" srcOrd="0" destOrd="0" presId="urn:microsoft.com/office/officeart/2005/8/layout/rings+Icon"/>
    <dgm:cxn modelId="{93E141F5-3D4B-4343-961E-B4FB08584D5A}" srcId="{A5FF44F5-636C-4797-91EA-B80C18D533F8}" destId="{D229686A-28C8-4472-B3E6-A3F574A4DDB9}" srcOrd="1" destOrd="0" parTransId="{0720C42E-4EA4-4379-ADA0-9E44D442641D}" sibTransId="{A2D9E106-3BBD-4491-A947-5B10386492E5}"/>
    <dgm:cxn modelId="{9B18F8BC-DAD4-4231-B52B-CE13A135DE15}" type="presParOf" srcId="{9ECD1843-280E-4F8F-9034-EE6F1B7E2007}" destId="{582D07F9-872D-41B0-9946-4D620627F9FB}" srcOrd="0" destOrd="0" presId="urn:microsoft.com/office/officeart/2005/8/layout/rings+Icon"/>
    <dgm:cxn modelId="{62919174-568E-45BB-851C-CCAF18DB62D6}" type="presParOf" srcId="{9ECD1843-280E-4F8F-9034-EE6F1B7E2007}" destId="{A918D3E0-FDC8-4E53-A080-0617F4D97944}" srcOrd="1" destOrd="0" presId="urn:microsoft.com/office/officeart/2005/8/layout/rings+Icon"/>
    <dgm:cxn modelId="{3DA15E14-B739-409A-A0F0-19489D95DD23}" type="presParOf" srcId="{9ECD1843-280E-4F8F-9034-EE6F1B7E2007}" destId="{90AF7450-CAA0-475A-A226-1F177CBCB0C2}"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492C2E-2A53-466B-9158-B12AB6EDEAD2}"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cy-GB"/>
        </a:p>
      </dgm:t>
    </dgm:pt>
    <dgm:pt modelId="{93E762CC-9FAA-406F-808A-2DC22FFA9AAC}">
      <dgm:prSet phldrT="[Testun]"/>
      <dgm:spPr/>
      <dgm:t>
        <a:bodyPr/>
        <a:lstStyle/>
        <a:p>
          <a:r>
            <a:rPr lang="en-GB" noProof="0" dirty="0"/>
            <a:t>Identify barriers</a:t>
          </a:r>
        </a:p>
      </dgm:t>
    </dgm:pt>
    <dgm:pt modelId="{02BBA323-9862-4DBA-8904-2831EBCF4B08}" type="parTrans" cxnId="{2B7671C1-8749-41B9-95A5-827B755CF72A}">
      <dgm:prSet/>
      <dgm:spPr/>
      <dgm:t>
        <a:bodyPr/>
        <a:lstStyle/>
        <a:p>
          <a:endParaRPr lang="en-GB" noProof="0" dirty="0"/>
        </a:p>
      </dgm:t>
    </dgm:pt>
    <dgm:pt modelId="{C0422566-1184-4AE2-A01E-0DEFDB40367B}" type="sibTrans" cxnId="{2B7671C1-8749-41B9-95A5-827B755CF72A}">
      <dgm:prSet/>
      <dgm:spPr/>
      <dgm:t>
        <a:bodyPr/>
        <a:lstStyle/>
        <a:p>
          <a:endParaRPr lang="en-GB" noProof="0" dirty="0"/>
        </a:p>
      </dgm:t>
    </dgm:pt>
    <dgm:pt modelId="{2A6B601C-CE00-406B-AA67-6A45AE8EB01F}">
      <dgm:prSet phldrT="[Testun]"/>
      <dgm:spPr/>
      <dgm:t>
        <a:bodyPr/>
        <a:lstStyle/>
        <a:p>
          <a:r>
            <a:rPr lang="en-GB" noProof="0" dirty="0"/>
            <a:t>Focus on the impact of the barrier on learning</a:t>
          </a:r>
        </a:p>
      </dgm:t>
    </dgm:pt>
    <dgm:pt modelId="{5FEDCE7B-4E92-4BF7-9EBC-666852E8098F}" type="parTrans" cxnId="{DD889355-0CA5-4307-B578-8795F800EAFD}">
      <dgm:prSet/>
      <dgm:spPr/>
      <dgm:t>
        <a:bodyPr/>
        <a:lstStyle/>
        <a:p>
          <a:endParaRPr lang="en-GB" noProof="0" dirty="0"/>
        </a:p>
      </dgm:t>
    </dgm:pt>
    <dgm:pt modelId="{ED79E009-9350-4003-A96D-9043DED5BFA6}" type="sibTrans" cxnId="{DD889355-0CA5-4307-B578-8795F800EAFD}">
      <dgm:prSet/>
      <dgm:spPr/>
      <dgm:t>
        <a:bodyPr/>
        <a:lstStyle/>
        <a:p>
          <a:endParaRPr lang="en-GB" noProof="0" dirty="0"/>
        </a:p>
      </dgm:t>
    </dgm:pt>
    <dgm:pt modelId="{7C712D50-1C00-4BD1-A426-4B3C46D50218}">
      <dgm:prSet phldrT="[Testun]"/>
      <dgm:spPr/>
      <dgm:t>
        <a:bodyPr/>
        <a:lstStyle/>
        <a:p>
          <a:r>
            <a:rPr lang="en-GB" noProof="0" dirty="0"/>
            <a:t>Remove, reduce and/or rethink the impact of the barrier</a:t>
          </a:r>
        </a:p>
      </dgm:t>
    </dgm:pt>
    <dgm:pt modelId="{708C23DD-7121-4A44-B11D-1A3418A852F8}" type="parTrans" cxnId="{ADEE8662-4871-4C1C-ABE6-799F949FDD88}">
      <dgm:prSet/>
      <dgm:spPr/>
      <dgm:t>
        <a:bodyPr/>
        <a:lstStyle/>
        <a:p>
          <a:endParaRPr lang="en-GB" noProof="0" dirty="0"/>
        </a:p>
      </dgm:t>
    </dgm:pt>
    <dgm:pt modelId="{46A7047A-54EC-409D-9154-86EB280903DC}" type="sibTrans" cxnId="{ADEE8662-4871-4C1C-ABE6-799F949FDD88}">
      <dgm:prSet/>
      <dgm:spPr/>
      <dgm:t>
        <a:bodyPr/>
        <a:lstStyle/>
        <a:p>
          <a:endParaRPr lang="en-GB" noProof="0" dirty="0"/>
        </a:p>
      </dgm:t>
    </dgm:pt>
    <dgm:pt modelId="{F353CE20-1E2F-4508-8C98-D999BAC7C069}">
      <dgm:prSet phldrT="[Testun]"/>
      <dgm:spPr/>
      <dgm:t>
        <a:bodyPr/>
        <a:lstStyle/>
        <a:p>
          <a:r>
            <a:rPr lang="en-GB" noProof="0" dirty="0"/>
            <a:t>Embed strategies, evaluate and adjust</a:t>
          </a:r>
        </a:p>
      </dgm:t>
    </dgm:pt>
    <dgm:pt modelId="{3E6B3978-D0AE-4782-A507-229F561B2F97}" type="parTrans" cxnId="{167684D8-7ADF-4383-BE5A-8640C6D3DECA}">
      <dgm:prSet/>
      <dgm:spPr/>
      <dgm:t>
        <a:bodyPr/>
        <a:lstStyle/>
        <a:p>
          <a:endParaRPr lang="en-GB" noProof="0" dirty="0"/>
        </a:p>
      </dgm:t>
    </dgm:pt>
    <dgm:pt modelId="{3F4AB48A-6546-48D1-930D-71DE22E342B6}" type="sibTrans" cxnId="{167684D8-7ADF-4383-BE5A-8640C6D3DECA}">
      <dgm:prSet/>
      <dgm:spPr/>
      <dgm:t>
        <a:bodyPr/>
        <a:lstStyle/>
        <a:p>
          <a:endParaRPr lang="en-GB" noProof="0" dirty="0"/>
        </a:p>
      </dgm:t>
    </dgm:pt>
    <dgm:pt modelId="{4E43340A-473E-4BD6-BF3C-662AD6BF43B4}">
      <dgm:prSet phldrT="[Testun]"/>
      <dgm:spPr/>
      <dgm:t>
        <a:bodyPr/>
        <a:lstStyle/>
        <a:p>
          <a:r>
            <a:rPr lang="en-GB" noProof="0" dirty="0"/>
            <a:t>Transfer/apply impactful strategies in other contexts</a:t>
          </a:r>
        </a:p>
      </dgm:t>
    </dgm:pt>
    <dgm:pt modelId="{EDE40EFC-0166-4A16-B906-0722EA07F339}" type="parTrans" cxnId="{16C1FEBE-D19B-435B-9EB4-503D2370A0D5}">
      <dgm:prSet/>
      <dgm:spPr/>
      <dgm:t>
        <a:bodyPr/>
        <a:lstStyle/>
        <a:p>
          <a:endParaRPr lang="en-GB" noProof="0" dirty="0"/>
        </a:p>
      </dgm:t>
    </dgm:pt>
    <dgm:pt modelId="{E3386BB1-659E-44F5-9DA4-8D058DBE457D}" type="sibTrans" cxnId="{16C1FEBE-D19B-435B-9EB4-503D2370A0D5}">
      <dgm:prSet/>
      <dgm:spPr/>
      <dgm:t>
        <a:bodyPr/>
        <a:lstStyle/>
        <a:p>
          <a:endParaRPr lang="en-GB" noProof="0" dirty="0"/>
        </a:p>
      </dgm:t>
    </dgm:pt>
    <dgm:pt modelId="{8A384854-90E9-4E6A-BF9D-431708DE8252}" type="pres">
      <dgm:prSet presAssocID="{19492C2E-2A53-466B-9158-B12AB6EDEAD2}" presName="Name0" presStyleCnt="0">
        <dgm:presLayoutVars>
          <dgm:dir/>
          <dgm:resizeHandles val="exact"/>
        </dgm:presLayoutVars>
      </dgm:prSet>
      <dgm:spPr/>
    </dgm:pt>
    <dgm:pt modelId="{A2F4CE69-92D4-40CD-88CB-AFCAFE324EF1}" type="pres">
      <dgm:prSet presAssocID="{19492C2E-2A53-466B-9158-B12AB6EDEAD2}" presName="cycle" presStyleCnt="0"/>
      <dgm:spPr/>
    </dgm:pt>
    <dgm:pt modelId="{E1FE4CEB-7E5D-4FCD-9487-DD4F6B68EF3B}" type="pres">
      <dgm:prSet presAssocID="{93E762CC-9FAA-406F-808A-2DC22FFA9AAC}" presName="nodeFirstNode" presStyleLbl="node1" presStyleIdx="0" presStyleCnt="5">
        <dgm:presLayoutVars>
          <dgm:bulletEnabled val="1"/>
        </dgm:presLayoutVars>
      </dgm:prSet>
      <dgm:spPr/>
    </dgm:pt>
    <dgm:pt modelId="{FFE3D1B6-DEAA-4C3C-B4F6-4018EE2F83E7}" type="pres">
      <dgm:prSet presAssocID="{C0422566-1184-4AE2-A01E-0DEFDB40367B}" presName="sibTransFirstNode" presStyleLbl="bgShp" presStyleIdx="0" presStyleCnt="1"/>
      <dgm:spPr/>
    </dgm:pt>
    <dgm:pt modelId="{7993FE22-39EA-4C28-9CFC-5F99ACB8A172}" type="pres">
      <dgm:prSet presAssocID="{2A6B601C-CE00-406B-AA67-6A45AE8EB01F}" presName="nodeFollowingNodes" presStyleLbl="node1" presStyleIdx="1" presStyleCnt="5">
        <dgm:presLayoutVars>
          <dgm:bulletEnabled val="1"/>
        </dgm:presLayoutVars>
      </dgm:prSet>
      <dgm:spPr/>
    </dgm:pt>
    <dgm:pt modelId="{A9B036EF-B5C7-45BE-B8CE-285E290DBEEF}" type="pres">
      <dgm:prSet presAssocID="{7C712D50-1C00-4BD1-A426-4B3C46D50218}" presName="nodeFollowingNodes" presStyleLbl="node1" presStyleIdx="2" presStyleCnt="5">
        <dgm:presLayoutVars>
          <dgm:bulletEnabled val="1"/>
        </dgm:presLayoutVars>
      </dgm:prSet>
      <dgm:spPr/>
    </dgm:pt>
    <dgm:pt modelId="{751101E1-8B21-4A2F-9D2A-33A183349C34}" type="pres">
      <dgm:prSet presAssocID="{F353CE20-1E2F-4508-8C98-D999BAC7C069}" presName="nodeFollowingNodes" presStyleLbl="node1" presStyleIdx="3" presStyleCnt="5">
        <dgm:presLayoutVars>
          <dgm:bulletEnabled val="1"/>
        </dgm:presLayoutVars>
      </dgm:prSet>
      <dgm:spPr/>
    </dgm:pt>
    <dgm:pt modelId="{3A2B2843-AA73-43AA-9FA4-B545B7FC8353}" type="pres">
      <dgm:prSet presAssocID="{4E43340A-473E-4BD6-BF3C-662AD6BF43B4}" presName="nodeFollowingNodes" presStyleLbl="node1" presStyleIdx="4" presStyleCnt="5">
        <dgm:presLayoutVars>
          <dgm:bulletEnabled val="1"/>
        </dgm:presLayoutVars>
      </dgm:prSet>
      <dgm:spPr/>
    </dgm:pt>
  </dgm:ptLst>
  <dgm:cxnLst>
    <dgm:cxn modelId="{194F1406-82E6-42A1-95BA-3786C7F07F5E}" type="presOf" srcId="{F353CE20-1E2F-4508-8C98-D999BAC7C069}" destId="{751101E1-8B21-4A2F-9D2A-33A183349C34}" srcOrd="0" destOrd="0" presId="urn:microsoft.com/office/officeart/2005/8/layout/cycle3"/>
    <dgm:cxn modelId="{BBFA0B12-4AC2-48B1-A6E2-F57201492C1E}" type="presOf" srcId="{4E43340A-473E-4BD6-BF3C-662AD6BF43B4}" destId="{3A2B2843-AA73-43AA-9FA4-B545B7FC8353}" srcOrd="0" destOrd="0" presId="urn:microsoft.com/office/officeart/2005/8/layout/cycle3"/>
    <dgm:cxn modelId="{A7099114-4536-43BC-B5F7-8C1B8BFDDE44}" type="presOf" srcId="{93E762CC-9FAA-406F-808A-2DC22FFA9AAC}" destId="{E1FE4CEB-7E5D-4FCD-9487-DD4F6B68EF3B}" srcOrd="0" destOrd="0" presId="urn:microsoft.com/office/officeart/2005/8/layout/cycle3"/>
    <dgm:cxn modelId="{E1945F22-C262-4E26-B4D1-8596612DF1FA}" type="presOf" srcId="{19492C2E-2A53-466B-9158-B12AB6EDEAD2}" destId="{8A384854-90E9-4E6A-BF9D-431708DE8252}" srcOrd="0" destOrd="0" presId="urn:microsoft.com/office/officeart/2005/8/layout/cycle3"/>
    <dgm:cxn modelId="{DD889355-0CA5-4307-B578-8795F800EAFD}" srcId="{19492C2E-2A53-466B-9158-B12AB6EDEAD2}" destId="{2A6B601C-CE00-406B-AA67-6A45AE8EB01F}" srcOrd="1" destOrd="0" parTransId="{5FEDCE7B-4E92-4BF7-9EBC-666852E8098F}" sibTransId="{ED79E009-9350-4003-A96D-9043DED5BFA6}"/>
    <dgm:cxn modelId="{E78C6956-8B96-4524-B2C0-FB2A801CD34B}" type="presOf" srcId="{7C712D50-1C00-4BD1-A426-4B3C46D50218}" destId="{A9B036EF-B5C7-45BE-B8CE-285E290DBEEF}" srcOrd="0" destOrd="0" presId="urn:microsoft.com/office/officeart/2005/8/layout/cycle3"/>
    <dgm:cxn modelId="{ADEE8662-4871-4C1C-ABE6-799F949FDD88}" srcId="{19492C2E-2A53-466B-9158-B12AB6EDEAD2}" destId="{7C712D50-1C00-4BD1-A426-4B3C46D50218}" srcOrd="2" destOrd="0" parTransId="{708C23DD-7121-4A44-B11D-1A3418A852F8}" sibTransId="{46A7047A-54EC-409D-9154-86EB280903DC}"/>
    <dgm:cxn modelId="{16C1FEBE-D19B-435B-9EB4-503D2370A0D5}" srcId="{19492C2E-2A53-466B-9158-B12AB6EDEAD2}" destId="{4E43340A-473E-4BD6-BF3C-662AD6BF43B4}" srcOrd="4" destOrd="0" parTransId="{EDE40EFC-0166-4A16-B906-0722EA07F339}" sibTransId="{E3386BB1-659E-44F5-9DA4-8D058DBE457D}"/>
    <dgm:cxn modelId="{2B7671C1-8749-41B9-95A5-827B755CF72A}" srcId="{19492C2E-2A53-466B-9158-B12AB6EDEAD2}" destId="{93E762CC-9FAA-406F-808A-2DC22FFA9AAC}" srcOrd="0" destOrd="0" parTransId="{02BBA323-9862-4DBA-8904-2831EBCF4B08}" sibTransId="{C0422566-1184-4AE2-A01E-0DEFDB40367B}"/>
    <dgm:cxn modelId="{F02D51CD-C082-4092-8A89-859D4FC96A38}" type="presOf" srcId="{2A6B601C-CE00-406B-AA67-6A45AE8EB01F}" destId="{7993FE22-39EA-4C28-9CFC-5F99ACB8A172}" srcOrd="0" destOrd="0" presId="urn:microsoft.com/office/officeart/2005/8/layout/cycle3"/>
    <dgm:cxn modelId="{EFC29BD5-52A6-4E38-9470-3457C56688AF}" type="presOf" srcId="{C0422566-1184-4AE2-A01E-0DEFDB40367B}" destId="{FFE3D1B6-DEAA-4C3C-B4F6-4018EE2F83E7}" srcOrd="0" destOrd="0" presId="urn:microsoft.com/office/officeart/2005/8/layout/cycle3"/>
    <dgm:cxn modelId="{167684D8-7ADF-4383-BE5A-8640C6D3DECA}" srcId="{19492C2E-2A53-466B-9158-B12AB6EDEAD2}" destId="{F353CE20-1E2F-4508-8C98-D999BAC7C069}" srcOrd="3" destOrd="0" parTransId="{3E6B3978-D0AE-4782-A507-229F561B2F97}" sibTransId="{3F4AB48A-6546-48D1-930D-71DE22E342B6}"/>
    <dgm:cxn modelId="{9256EA6F-07BE-4131-BFBA-EF170163BF92}" type="presParOf" srcId="{8A384854-90E9-4E6A-BF9D-431708DE8252}" destId="{A2F4CE69-92D4-40CD-88CB-AFCAFE324EF1}" srcOrd="0" destOrd="0" presId="urn:microsoft.com/office/officeart/2005/8/layout/cycle3"/>
    <dgm:cxn modelId="{EB2AAB47-7AF9-4D23-B79E-E7151B525C66}" type="presParOf" srcId="{A2F4CE69-92D4-40CD-88CB-AFCAFE324EF1}" destId="{E1FE4CEB-7E5D-4FCD-9487-DD4F6B68EF3B}" srcOrd="0" destOrd="0" presId="urn:microsoft.com/office/officeart/2005/8/layout/cycle3"/>
    <dgm:cxn modelId="{32B52C0B-4D41-4A33-8702-96C08B694249}" type="presParOf" srcId="{A2F4CE69-92D4-40CD-88CB-AFCAFE324EF1}" destId="{FFE3D1B6-DEAA-4C3C-B4F6-4018EE2F83E7}" srcOrd="1" destOrd="0" presId="urn:microsoft.com/office/officeart/2005/8/layout/cycle3"/>
    <dgm:cxn modelId="{A2244077-71BA-42C9-9C2D-84CEBB38531C}" type="presParOf" srcId="{A2F4CE69-92D4-40CD-88CB-AFCAFE324EF1}" destId="{7993FE22-39EA-4C28-9CFC-5F99ACB8A172}" srcOrd="2" destOrd="0" presId="urn:microsoft.com/office/officeart/2005/8/layout/cycle3"/>
    <dgm:cxn modelId="{8C74C182-601A-438B-AA46-B35706E3C829}" type="presParOf" srcId="{A2F4CE69-92D4-40CD-88CB-AFCAFE324EF1}" destId="{A9B036EF-B5C7-45BE-B8CE-285E290DBEEF}" srcOrd="3" destOrd="0" presId="urn:microsoft.com/office/officeart/2005/8/layout/cycle3"/>
    <dgm:cxn modelId="{AC5248B5-A43A-4419-975E-C7CBD66A364A}" type="presParOf" srcId="{A2F4CE69-92D4-40CD-88CB-AFCAFE324EF1}" destId="{751101E1-8B21-4A2F-9D2A-33A183349C34}" srcOrd="4" destOrd="0" presId="urn:microsoft.com/office/officeart/2005/8/layout/cycle3"/>
    <dgm:cxn modelId="{DC9CAD75-BCC5-49F2-B24F-4230E3197C88}" type="presParOf" srcId="{A2F4CE69-92D4-40CD-88CB-AFCAFE324EF1}" destId="{3A2B2843-AA73-43AA-9FA4-B545B7FC8353}"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6999-448D-4F96-9BAC-5FCCAF1EAED1}">
      <dsp:nvSpPr>
        <dsp:cNvPr id="0" name=""/>
        <dsp:cNvSpPr/>
      </dsp:nvSpPr>
      <dsp:spPr>
        <a:xfrm>
          <a:off x="2613979" y="0"/>
          <a:ext cx="2595708" cy="2596103"/>
        </a:xfrm>
        <a:prstGeom prst="circularArrow">
          <a:avLst>
            <a:gd name="adj1" fmla="val 10980"/>
            <a:gd name="adj2" fmla="val 1142322"/>
            <a:gd name="adj3" fmla="val 4500000"/>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1E9478-1C81-470A-8171-9DB9FC51A85B}">
      <dsp:nvSpPr>
        <dsp:cNvPr id="0" name=""/>
        <dsp:cNvSpPr/>
      </dsp:nvSpPr>
      <dsp:spPr>
        <a:xfrm>
          <a:off x="3187716" y="937271"/>
          <a:ext cx="1442384" cy="72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cy-GB" sz="2100" kern="1200" dirty="0"/>
            <a:t>Access</a:t>
          </a:r>
        </a:p>
      </dsp:txBody>
      <dsp:txXfrm>
        <a:off x="3187716" y="937271"/>
        <a:ext cx="1442384" cy="721019"/>
      </dsp:txXfrm>
    </dsp:sp>
    <dsp:sp modelId="{75209EFA-E8B7-4733-A307-629C6249BE24}">
      <dsp:nvSpPr>
        <dsp:cNvPr id="0" name=""/>
        <dsp:cNvSpPr/>
      </dsp:nvSpPr>
      <dsp:spPr>
        <a:xfrm>
          <a:off x="1893031" y="1491653"/>
          <a:ext cx="2595708" cy="2596103"/>
        </a:xfrm>
        <a:prstGeom prst="leftCircularArrow">
          <a:avLst>
            <a:gd name="adj1" fmla="val 10980"/>
            <a:gd name="adj2" fmla="val 1142322"/>
            <a:gd name="adj3" fmla="val 6300000"/>
            <a:gd name="adj4" fmla="val 189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C233F6-7308-4018-AE4A-B9A77F180D7C}">
      <dsp:nvSpPr>
        <dsp:cNvPr id="0" name=""/>
        <dsp:cNvSpPr/>
      </dsp:nvSpPr>
      <dsp:spPr>
        <a:xfrm>
          <a:off x="2469692" y="2437554"/>
          <a:ext cx="1442384" cy="72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noProof="0" dirty="0"/>
            <a:t>Participation</a:t>
          </a:r>
        </a:p>
      </dsp:txBody>
      <dsp:txXfrm>
        <a:off x="2469692" y="2437554"/>
        <a:ext cx="1442384" cy="721019"/>
      </dsp:txXfrm>
    </dsp:sp>
    <dsp:sp modelId="{F02AC034-0A89-4081-A593-C57106A6E422}">
      <dsp:nvSpPr>
        <dsp:cNvPr id="0" name=""/>
        <dsp:cNvSpPr/>
      </dsp:nvSpPr>
      <dsp:spPr>
        <a:xfrm>
          <a:off x="2798726" y="3161809"/>
          <a:ext cx="2230115" cy="2231009"/>
        </a:xfrm>
        <a:prstGeom prst="blockArc">
          <a:avLst>
            <a:gd name="adj1" fmla="val 13500000"/>
            <a:gd name="adj2" fmla="val 10800000"/>
            <a:gd name="adj3" fmla="val 1274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A29800-B35A-4013-B5C6-ACA44400E077}">
      <dsp:nvSpPr>
        <dsp:cNvPr id="0" name=""/>
        <dsp:cNvSpPr/>
      </dsp:nvSpPr>
      <dsp:spPr>
        <a:xfrm>
          <a:off x="3191128" y="3939993"/>
          <a:ext cx="1442384" cy="72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noProof="0" dirty="0"/>
            <a:t>Progress</a:t>
          </a:r>
        </a:p>
      </dsp:txBody>
      <dsp:txXfrm>
        <a:off x="3191128" y="3939993"/>
        <a:ext cx="1442384" cy="7210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2D07F9-872D-41B0-9946-4D620627F9FB}">
      <dsp:nvSpPr>
        <dsp:cNvPr id="0" name=""/>
        <dsp:cNvSpPr/>
      </dsp:nvSpPr>
      <dsp:spPr>
        <a:xfrm>
          <a:off x="1189850" y="0"/>
          <a:ext cx="2744735" cy="274469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noProof="0" dirty="0"/>
            <a:t>Physical</a:t>
          </a:r>
        </a:p>
        <a:p>
          <a:pPr marL="0" lvl="0" indent="0" algn="ctr" defTabSz="1511300">
            <a:lnSpc>
              <a:spcPct val="90000"/>
            </a:lnSpc>
            <a:spcBef>
              <a:spcPct val="0"/>
            </a:spcBef>
            <a:spcAft>
              <a:spcPct val="35000"/>
            </a:spcAft>
            <a:buNone/>
          </a:pPr>
          <a:endParaRPr lang="en-GB" sz="3400" kern="1200" noProof="0" dirty="0"/>
        </a:p>
      </dsp:txBody>
      <dsp:txXfrm>
        <a:off x="1591807" y="401951"/>
        <a:ext cx="1940821" cy="1940794"/>
      </dsp:txXfrm>
    </dsp:sp>
    <dsp:sp modelId="{A918D3E0-FDC8-4E53-A080-0617F4D97944}">
      <dsp:nvSpPr>
        <dsp:cNvPr id="0" name=""/>
        <dsp:cNvSpPr/>
      </dsp:nvSpPr>
      <dsp:spPr>
        <a:xfrm>
          <a:off x="2602590" y="1830559"/>
          <a:ext cx="2744735" cy="274469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noProof="0" dirty="0"/>
            <a:t>Cultural</a:t>
          </a:r>
        </a:p>
        <a:p>
          <a:pPr marL="0" lvl="0" indent="0" algn="ctr" defTabSz="1511300">
            <a:lnSpc>
              <a:spcPct val="90000"/>
            </a:lnSpc>
            <a:spcBef>
              <a:spcPct val="0"/>
            </a:spcBef>
            <a:spcAft>
              <a:spcPct val="35000"/>
            </a:spcAft>
            <a:buNone/>
          </a:pPr>
          <a:endParaRPr lang="en-GB" sz="3400" kern="1200" noProof="0" dirty="0"/>
        </a:p>
      </dsp:txBody>
      <dsp:txXfrm>
        <a:off x="3004547" y="2232510"/>
        <a:ext cx="1940821" cy="1940794"/>
      </dsp:txXfrm>
    </dsp:sp>
    <dsp:sp modelId="{90AF7450-CAA0-475A-A226-1F177CBCB0C2}">
      <dsp:nvSpPr>
        <dsp:cNvPr id="0" name=""/>
        <dsp:cNvSpPr/>
      </dsp:nvSpPr>
      <dsp:spPr>
        <a:xfrm>
          <a:off x="4013659" y="0"/>
          <a:ext cx="2744735" cy="274469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noProof="0" dirty="0"/>
            <a:t>Cognitive</a:t>
          </a:r>
        </a:p>
        <a:p>
          <a:pPr marL="0" lvl="0" indent="0" algn="ctr" defTabSz="1511300">
            <a:lnSpc>
              <a:spcPct val="90000"/>
            </a:lnSpc>
            <a:spcBef>
              <a:spcPct val="0"/>
            </a:spcBef>
            <a:spcAft>
              <a:spcPct val="35000"/>
            </a:spcAft>
            <a:buNone/>
          </a:pPr>
          <a:endParaRPr lang="en-GB" sz="3400" kern="1200" noProof="0" dirty="0"/>
        </a:p>
      </dsp:txBody>
      <dsp:txXfrm>
        <a:off x="4415616" y="401951"/>
        <a:ext cx="1940821" cy="19407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E3D1B6-DEAA-4C3C-B4F6-4018EE2F83E7}">
      <dsp:nvSpPr>
        <dsp:cNvPr id="0" name=""/>
        <dsp:cNvSpPr/>
      </dsp:nvSpPr>
      <dsp:spPr>
        <a:xfrm>
          <a:off x="1374164" y="-32039"/>
          <a:ext cx="5379671" cy="5379671"/>
        </a:xfrm>
        <a:prstGeom prst="circularArrow">
          <a:avLst>
            <a:gd name="adj1" fmla="val 5544"/>
            <a:gd name="adj2" fmla="val 330680"/>
            <a:gd name="adj3" fmla="val 13767645"/>
            <a:gd name="adj4" fmla="val 17391005"/>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FE4CEB-7E5D-4FCD-9487-DD4F6B68EF3B}">
      <dsp:nvSpPr>
        <dsp:cNvPr id="0" name=""/>
        <dsp:cNvSpPr/>
      </dsp:nvSpPr>
      <dsp:spPr>
        <a:xfrm>
          <a:off x="2799953" y="2274"/>
          <a:ext cx="2528093" cy="12640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noProof="0" dirty="0"/>
            <a:t>Identify barriers</a:t>
          </a:r>
        </a:p>
      </dsp:txBody>
      <dsp:txXfrm>
        <a:off x="2861659" y="63980"/>
        <a:ext cx="2404681" cy="1140634"/>
      </dsp:txXfrm>
    </dsp:sp>
    <dsp:sp modelId="{7993FE22-39EA-4C28-9CFC-5F99ACB8A172}">
      <dsp:nvSpPr>
        <dsp:cNvPr id="0" name=""/>
        <dsp:cNvSpPr/>
      </dsp:nvSpPr>
      <dsp:spPr>
        <a:xfrm>
          <a:off x="4981774" y="1587460"/>
          <a:ext cx="2528093" cy="12640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noProof="0" dirty="0"/>
            <a:t>Focus on the impact of the barrier on learning</a:t>
          </a:r>
        </a:p>
      </dsp:txBody>
      <dsp:txXfrm>
        <a:off x="5043480" y="1649166"/>
        <a:ext cx="2404681" cy="1140634"/>
      </dsp:txXfrm>
    </dsp:sp>
    <dsp:sp modelId="{A9B036EF-B5C7-45BE-B8CE-285E290DBEEF}">
      <dsp:nvSpPr>
        <dsp:cNvPr id="0" name=""/>
        <dsp:cNvSpPr/>
      </dsp:nvSpPr>
      <dsp:spPr>
        <a:xfrm>
          <a:off x="4148393" y="4152345"/>
          <a:ext cx="2528093" cy="12640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noProof="0" dirty="0"/>
            <a:t>Remove, reduce and/or rethink the impact of the barrier</a:t>
          </a:r>
        </a:p>
      </dsp:txBody>
      <dsp:txXfrm>
        <a:off x="4210099" y="4214051"/>
        <a:ext cx="2404681" cy="1140634"/>
      </dsp:txXfrm>
    </dsp:sp>
    <dsp:sp modelId="{751101E1-8B21-4A2F-9D2A-33A183349C34}">
      <dsp:nvSpPr>
        <dsp:cNvPr id="0" name=""/>
        <dsp:cNvSpPr/>
      </dsp:nvSpPr>
      <dsp:spPr>
        <a:xfrm>
          <a:off x="1451513" y="4152345"/>
          <a:ext cx="2528093" cy="12640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noProof="0" dirty="0"/>
            <a:t>Embed strategies, evaluate and adjust</a:t>
          </a:r>
        </a:p>
      </dsp:txBody>
      <dsp:txXfrm>
        <a:off x="1513219" y="4214051"/>
        <a:ext cx="2404681" cy="1140634"/>
      </dsp:txXfrm>
    </dsp:sp>
    <dsp:sp modelId="{3A2B2843-AA73-43AA-9FA4-B545B7FC8353}">
      <dsp:nvSpPr>
        <dsp:cNvPr id="0" name=""/>
        <dsp:cNvSpPr/>
      </dsp:nvSpPr>
      <dsp:spPr>
        <a:xfrm>
          <a:off x="618131" y="1587460"/>
          <a:ext cx="2528093" cy="12640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noProof="0" dirty="0"/>
            <a:t>Transfer/apply impactful strategies in other contexts</a:t>
          </a:r>
        </a:p>
      </dsp:txBody>
      <dsp:txXfrm>
        <a:off x="679837" y="1649166"/>
        <a:ext cx="2404681" cy="1140634"/>
      </dsp:txXfrm>
    </dsp:sp>
  </dsp:spTree>
</dsp:drawing>
</file>

<file path=ppt/diagrams/layout1.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08/01/2025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ed.ac.uk/sites/default/files/atoms/files/neurodiversity_glossary.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ed.ac.uk/sites/default/files/atoms/files/neurodiversity_glossary.pdf"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ed.ac.uk/sites/default/files/atoms/files/neurodiversity_glossary.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dirty="0"/>
          </a:p>
          <a:p>
            <a:r>
              <a:rPr lang="en-GB" dirty="0"/>
              <a:t>After posing each question and allowing the class to indicate answers, follow up with a small number of pupils about their reasoning and feeling: </a:t>
            </a:r>
          </a:p>
          <a:p>
            <a:pPr marL="228600" indent="-228600">
              <a:buAutoNum type="arabicPeriod"/>
            </a:pPr>
            <a:r>
              <a:rPr lang="en-GB" dirty="0"/>
              <a:t>Why would you rather do [X]? </a:t>
            </a:r>
          </a:p>
          <a:p>
            <a:pPr marL="0" indent="0">
              <a:buNone/>
            </a:pPr>
            <a:r>
              <a:rPr lang="en-GB" dirty="0"/>
              <a:t>2. How would it make you feel to do that? / How would it affect you to do that? </a:t>
            </a:r>
          </a:p>
          <a:p>
            <a:pPr marL="0" indent="0">
              <a:buNone/>
            </a:pPr>
            <a:r>
              <a:rPr lang="en-GB" dirty="0"/>
              <a:t>3. Why do you think you would feel that way? If not already answered Use the same pattern of follow-up across questions to keep the activity predictable, as students encounter successively harder choices. </a:t>
            </a:r>
          </a:p>
          <a:p>
            <a:pPr marL="0" indent="0">
              <a:buNone/>
            </a:pPr>
            <a:r>
              <a:rPr lang="en-GB" dirty="0"/>
              <a:t>Encourage students to be specific and try to explain how their choice would impact them. For example, if option B is “gross”, you could ask what is gross about it. If a student says she doesn’t like something because it’s “too hot”, you could ask why it’s a problem when things are too hot. If people get stuck on the discussion, keep going! There are other questions to try, and you don't want the activity to drag.</a:t>
            </a:r>
            <a:endParaRPr lang="cy-GB" dirty="0"/>
          </a:p>
          <a:p>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3</a:t>
            </a:fld>
            <a:endParaRPr lang="en-GB"/>
          </a:p>
        </p:txBody>
      </p:sp>
    </p:spTree>
    <p:extLst>
      <p:ext uri="{BB962C8B-B14F-4D97-AF65-F5344CB8AC3E}">
        <p14:creationId xmlns:p14="http://schemas.microsoft.com/office/powerpoint/2010/main" val="27716539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4</a:t>
            </a:fld>
            <a:endParaRPr lang="en-GB"/>
          </a:p>
        </p:txBody>
      </p:sp>
    </p:spTree>
    <p:extLst>
      <p:ext uri="{BB962C8B-B14F-4D97-AF65-F5344CB8AC3E}">
        <p14:creationId xmlns:p14="http://schemas.microsoft.com/office/powerpoint/2010/main" val="3922410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dirty="0"/>
          </a:p>
          <a:p>
            <a:r>
              <a:rPr lang="en-GB" dirty="0"/>
              <a:t>Recommended follow-up topics: • Sensory sensitivities and preferences (smell, texture, touch) • What affects when are we able to concentrate and do our work? • Differing extent to which sensory environment may affect us (e.g. annoying but bearable, vs. painful, unable to work at all).</a:t>
            </a:r>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6</a:t>
            </a:fld>
            <a:endParaRPr lang="en-GB"/>
          </a:p>
        </p:txBody>
      </p:sp>
    </p:spTree>
    <p:extLst>
      <p:ext uri="{BB962C8B-B14F-4D97-AF65-F5344CB8AC3E}">
        <p14:creationId xmlns:p14="http://schemas.microsoft.com/office/powerpoint/2010/main" val="3166604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dirty="0"/>
          </a:p>
          <a:p>
            <a:pPr marL="228600" indent="-228600">
              <a:buAutoNum type="arabicPeriod"/>
            </a:pPr>
            <a:r>
              <a:rPr lang="en-GB" dirty="0"/>
              <a:t>Discuss whether some of the differences we noticed may affect people to varying extents. Some people will be more impacted than others (e.g. one student says they don’t like something much, and another says they cannot focus and work if that thing is happening). </a:t>
            </a:r>
          </a:p>
          <a:p>
            <a:pPr marL="0" indent="0">
              <a:buNone/>
            </a:pPr>
            <a:r>
              <a:rPr lang="en-GB" dirty="0"/>
              <a:t>2. Ask class to consider whether all differences are things we choose or could change if we wanted to. Are there differences that are part of us? Challenge students to think of examples. In relation to question 2, students may quickly conclude that there are differences we don’t choose and can’t change—but focus on differences like height or cultural background. This is a good start but encourage them to go further and think about “inside differences” like those highlighted in the game questions (e.g. sensory experiences, preferences about information, how we work, or interacting with others).</a:t>
            </a:r>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11</a:t>
            </a:fld>
            <a:endParaRPr lang="en-GB"/>
          </a:p>
        </p:txBody>
      </p:sp>
    </p:spTree>
    <p:extLst>
      <p:ext uri="{BB962C8B-B14F-4D97-AF65-F5344CB8AC3E}">
        <p14:creationId xmlns:p14="http://schemas.microsoft.com/office/powerpoint/2010/main" val="24792003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dirty="0"/>
          </a:p>
          <a:p>
            <a:pPr marL="228600" indent="-228600">
              <a:buAutoNum type="arabicPeriod"/>
            </a:pPr>
            <a:r>
              <a:rPr lang="en-GB" dirty="0"/>
              <a:t>Discuss whether some of the differences we noticed may affect people to varying extents. Some people will be more impacted than others (e.g. one student says they don’t like something much, and another says they cannot focus and work if that thing is happening). </a:t>
            </a:r>
          </a:p>
          <a:p>
            <a:pPr marL="0" indent="0">
              <a:buNone/>
            </a:pPr>
            <a:r>
              <a:rPr lang="en-GB" dirty="0"/>
              <a:t>2. Ask class to consider whether all differences are things we choose or could change if we wanted to. Are there differences that are part of us? Challenge students to think of examples. In relation to question 2, students may quickly conclude that there are differences we don’t choose and can’t change—but focus on differences like height or cultural background. This is a good start but encourage them to go further and think about “inside differences” like those highlighted in the game questions (e.g. sensory experiences, preferences about information, how we work, or interacting with others).</a:t>
            </a:r>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12</a:t>
            </a:fld>
            <a:endParaRPr lang="en-GB"/>
          </a:p>
        </p:txBody>
      </p:sp>
    </p:spTree>
    <p:extLst>
      <p:ext uri="{BB962C8B-B14F-4D97-AF65-F5344CB8AC3E}">
        <p14:creationId xmlns:p14="http://schemas.microsoft.com/office/powerpoint/2010/main" val="2527781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dirty="0"/>
          </a:p>
          <a:p>
            <a:pPr marL="228600" indent="-228600">
              <a:buAutoNum type="arabicPeriod"/>
            </a:pPr>
            <a:r>
              <a:rPr lang="en-GB" dirty="0"/>
              <a:t>Discuss whether some of the differences we noticed may affect people to varying extents. Some people will be more impacted than others (e.g. one student says they don’t like something much, and another says they cannot focus and work if that thing is happening). </a:t>
            </a:r>
          </a:p>
          <a:p>
            <a:pPr marL="0" indent="0">
              <a:buNone/>
            </a:pPr>
            <a:r>
              <a:rPr lang="en-GB" dirty="0"/>
              <a:t>2. Ask class to consider whether all differences are things we choose or could change if we wanted to. Are there differences that are part of us? Challenge students to think of examples. In relation to question 2, students may quickly conclude that there are differences we don’t choose and can’t change—but focus on differences like height or cultural background. This is a good start but encourage them to go further and think about “inside differences” like those highlighted in the game questions (e.g. sensory experiences, preferences about information, how we work, or interacting with others).</a:t>
            </a:r>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13</a:t>
            </a:fld>
            <a:endParaRPr lang="en-GB"/>
          </a:p>
        </p:txBody>
      </p:sp>
    </p:spTree>
    <p:extLst>
      <p:ext uri="{BB962C8B-B14F-4D97-AF65-F5344CB8AC3E}">
        <p14:creationId xmlns:p14="http://schemas.microsoft.com/office/powerpoint/2010/main" val="15885282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dirty="0"/>
          </a:p>
          <a:p>
            <a:pPr marL="228600" indent="-228600">
              <a:buAutoNum type="arabicPeriod"/>
            </a:pPr>
            <a:r>
              <a:rPr lang="en-GB" dirty="0"/>
              <a:t>Discuss whether some of the differences we noticed may affect people to varying extents. Some people will be more impacted than others (e.g. one student says they don’t like something much, and another says they cannot focus and work if that thing is happening). </a:t>
            </a:r>
          </a:p>
          <a:p>
            <a:pPr marL="0" indent="0">
              <a:buNone/>
            </a:pPr>
            <a:r>
              <a:rPr lang="en-GB" dirty="0"/>
              <a:t>2. Ask class to consider whether all differences are things we choose or could change if we wanted to. Are there differences that are part of us? Challenge students to think of examples. In relation to question 2, students may quickly conclude that there are differences we don’t choose and can’t change—but focus on differences like height or cultural background. This is a good start but encourage them to go further and think about “inside differences” like those highlighted in the game questions (e.g. sensory experiences, preferences about information, how we work, or interacting with others).</a:t>
            </a:r>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14</a:t>
            </a:fld>
            <a:endParaRPr lang="en-GB"/>
          </a:p>
        </p:txBody>
      </p:sp>
    </p:spTree>
    <p:extLst>
      <p:ext uri="{BB962C8B-B14F-4D97-AF65-F5344CB8AC3E}">
        <p14:creationId xmlns:p14="http://schemas.microsoft.com/office/powerpoint/2010/main" val="897358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sz="1200" dirty="0">
                <a:solidFill>
                  <a:srgbClr val="3A3A3A"/>
                </a:solidFill>
                <a:latin typeface="Source Sans Pro" panose="020B0503030403020204" pitchFamily="34" charset="0"/>
              </a:rPr>
              <a:t>Yn syml, </a:t>
            </a:r>
            <a:r>
              <a:rPr lang="cy-GB" sz="1200" dirty="0" err="1">
                <a:solidFill>
                  <a:srgbClr val="3A3A3A"/>
                </a:solidFill>
                <a:latin typeface="Source Sans Pro" panose="020B0503030403020204" pitchFamily="34" charset="0"/>
              </a:rPr>
              <a:t>niwroamrywiaeth</a:t>
            </a:r>
            <a:r>
              <a:rPr lang="cy-GB" sz="1200" dirty="0">
                <a:solidFill>
                  <a:srgbClr val="3A3A3A"/>
                </a:solidFill>
                <a:latin typeface="Source Sans Pro" panose="020B0503030403020204" pitchFamily="34" charset="0"/>
              </a:rPr>
              <a:t> yw'r ffaith bod ein holl ymennydd yn prosesu gwybodaeth mewn gwahanol ffyrdd. Mae hyn yn golygu bod gwahaniaethau yn y ffordd yr ydym yn cymryd gwybodaeth o'r byd o'n cwmpas a sut rydym yn rhoi'r wybodaeth honno at ei gilydd yn ein hymennydd. Yn eu tro, mae'r gwahaniaethau "prosesu gwybodaeth" hyn yn arwain at wahaniaethau o ran sut rydym yn gweithredu, a sut yr ydym.</a:t>
            </a:r>
          </a:p>
          <a:p>
            <a:endParaRPr lang="cy-GB" sz="1200" dirty="0">
              <a:solidFill>
                <a:srgbClr val="3A3A3A"/>
              </a:solidFill>
              <a:latin typeface="Source Sans Pro" panose="020B05030304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A3A3A"/>
                </a:solidFill>
                <a:effectLst/>
                <a:latin typeface="Source Sans Pro" panose="020B0503030403020204" pitchFamily="34" charset="0"/>
              </a:rPr>
              <a:t>Put simply, </a:t>
            </a:r>
            <a:r>
              <a:rPr lang="en-GB" sz="1200" b="0" i="0" u="none" strike="noStrike" dirty="0">
                <a:solidFill>
                  <a:srgbClr val="3A3A3A"/>
                </a:solidFill>
                <a:effectLst/>
                <a:latin typeface="Source Sans Pro" panose="020B0503030403020204" pitchFamily="34" charset="0"/>
                <a:hlinkClick r:id="rId3"/>
              </a:rPr>
              <a:t>neurodiversity</a:t>
            </a:r>
            <a:r>
              <a:rPr lang="en-GB" sz="1200" b="0" i="0" dirty="0">
                <a:solidFill>
                  <a:srgbClr val="3A3A3A"/>
                </a:solidFill>
                <a:effectLst/>
                <a:latin typeface="Source Sans Pro" panose="020B0503030403020204" pitchFamily="34" charset="0"/>
              </a:rPr>
              <a:t> is the fact that all our brains process information in different ways. This means there are differences in how we take in information from the world around us and in how we put that information together in our brains. In turn, these “</a:t>
            </a:r>
            <a:r>
              <a:rPr lang="en-GB" sz="1200" b="0" i="0" u="none" strike="noStrike" dirty="0">
                <a:solidFill>
                  <a:srgbClr val="3A3A3A"/>
                </a:solidFill>
                <a:effectLst/>
                <a:latin typeface="Source Sans Pro" panose="020B0503030403020204" pitchFamily="34" charset="0"/>
                <a:hlinkClick r:id="rId3"/>
              </a:rPr>
              <a:t>information processing</a:t>
            </a:r>
            <a:r>
              <a:rPr lang="en-GB" sz="1200" b="0" i="0" dirty="0">
                <a:solidFill>
                  <a:srgbClr val="3A3A3A"/>
                </a:solidFill>
                <a:effectLst/>
                <a:latin typeface="Source Sans Pro" panose="020B0503030403020204" pitchFamily="34" charset="0"/>
              </a:rPr>
              <a:t>” differences lead to differences in how we act, and how we are.</a:t>
            </a:r>
          </a:p>
          <a:p>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15</a:t>
            </a:fld>
            <a:endParaRPr lang="en-GB"/>
          </a:p>
        </p:txBody>
      </p:sp>
    </p:spTree>
    <p:extLst>
      <p:ext uri="{BB962C8B-B14F-4D97-AF65-F5344CB8AC3E}">
        <p14:creationId xmlns:p14="http://schemas.microsoft.com/office/powerpoint/2010/main" val="22050899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sz="1200" dirty="0">
                <a:solidFill>
                  <a:srgbClr val="3A3A3A"/>
                </a:solidFill>
                <a:latin typeface="Source Sans Pro" panose="020B0503030403020204" pitchFamily="34" charset="0"/>
              </a:rPr>
              <a:t>Yn syml, </a:t>
            </a:r>
            <a:r>
              <a:rPr lang="cy-GB" sz="1200" dirty="0" err="1">
                <a:solidFill>
                  <a:srgbClr val="3A3A3A"/>
                </a:solidFill>
                <a:latin typeface="Source Sans Pro" panose="020B0503030403020204" pitchFamily="34" charset="0"/>
              </a:rPr>
              <a:t>niwroamrywiaeth</a:t>
            </a:r>
            <a:r>
              <a:rPr lang="cy-GB" sz="1200" dirty="0">
                <a:solidFill>
                  <a:srgbClr val="3A3A3A"/>
                </a:solidFill>
                <a:latin typeface="Source Sans Pro" panose="020B0503030403020204" pitchFamily="34" charset="0"/>
              </a:rPr>
              <a:t> yw'r ffaith bod ein holl ymennydd yn prosesu gwybodaeth mewn gwahanol ffyrdd. Mae hyn yn golygu bod gwahaniaethau yn y ffordd yr ydym yn cymryd gwybodaeth o'r byd o'n cwmpas a sut rydym yn rhoi'r wybodaeth honno at ei gilydd yn ein hymennydd. Yn eu tro, mae'r gwahaniaethau "prosesu gwybodaeth" hyn yn arwain at wahaniaethau o ran sut rydym yn gweithredu, a sut yr ydym.</a:t>
            </a:r>
          </a:p>
          <a:p>
            <a:endParaRPr lang="cy-GB" sz="1200" dirty="0">
              <a:solidFill>
                <a:srgbClr val="3A3A3A"/>
              </a:solidFill>
              <a:latin typeface="Source Sans Pro" panose="020B05030304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A3A3A"/>
                </a:solidFill>
                <a:effectLst/>
                <a:latin typeface="Source Sans Pro" panose="020B0503030403020204" pitchFamily="34" charset="0"/>
              </a:rPr>
              <a:t>Put simply, </a:t>
            </a:r>
            <a:r>
              <a:rPr lang="en-GB" sz="1200" b="0" i="0" u="none" strike="noStrike" dirty="0">
                <a:solidFill>
                  <a:srgbClr val="3A3A3A"/>
                </a:solidFill>
                <a:effectLst/>
                <a:latin typeface="Source Sans Pro" panose="020B0503030403020204" pitchFamily="34" charset="0"/>
                <a:hlinkClick r:id="rId3"/>
              </a:rPr>
              <a:t>neurodiversity</a:t>
            </a:r>
            <a:r>
              <a:rPr lang="en-GB" sz="1200" b="0" i="0" dirty="0">
                <a:solidFill>
                  <a:srgbClr val="3A3A3A"/>
                </a:solidFill>
                <a:effectLst/>
                <a:latin typeface="Source Sans Pro" panose="020B0503030403020204" pitchFamily="34" charset="0"/>
              </a:rPr>
              <a:t> is the fact that all our brains process information in different ways. This means there are differences in how we take in information from the world around us and in how we put that information together in our brains. In turn, these “</a:t>
            </a:r>
            <a:r>
              <a:rPr lang="en-GB" sz="1200" b="0" i="0" u="none" strike="noStrike" dirty="0">
                <a:solidFill>
                  <a:srgbClr val="3A3A3A"/>
                </a:solidFill>
                <a:effectLst/>
                <a:latin typeface="Source Sans Pro" panose="020B0503030403020204" pitchFamily="34" charset="0"/>
                <a:hlinkClick r:id="rId3"/>
              </a:rPr>
              <a:t>information processing</a:t>
            </a:r>
            <a:r>
              <a:rPr lang="en-GB" sz="1200" b="0" i="0" dirty="0">
                <a:solidFill>
                  <a:srgbClr val="3A3A3A"/>
                </a:solidFill>
                <a:effectLst/>
                <a:latin typeface="Source Sans Pro" panose="020B0503030403020204" pitchFamily="34" charset="0"/>
              </a:rPr>
              <a:t>” differences lead to differences in how we act, and how we are.</a:t>
            </a:r>
          </a:p>
          <a:p>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16</a:t>
            </a:fld>
            <a:endParaRPr lang="en-GB"/>
          </a:p>
        </p:txBody>
      </p:sp>
    </p:spTree>
    <p:extLst>
      <p:ext uri="{BB962C8B-B14F-4D97-AF65-F5344CB8AC3E}">
        <p14:creationId xmlns:p14="http://schemas.microsoft.com/office/powerpoint/2010/main" val="220502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sz="1200" dirty="0">
                <a:solidFill>
                  <a:srgbClr val="3A3A3A"/>
                </a:solidFill>
                <a:latin typeface="Source Sans Pro" panose="020B0503030403020204" pitchFamily="34" charset="0"/>
              </a:rPr>
              <a:t>Yn syml, </a:t>
            </a:r>
            <a:r>
              <a:rPr lang="cy-GB" sz="1200" dirty="0" err="1">
                <a:solidFill>
                  <a:srgbClr val="3A3A3A"/>
                </a:solidFill>
                <a:latin typeface="Source Sans Pro" panose="020B0503030403020204" pitchFamily="34" charset="0"/>
              </a:rPr>
              <a:t>niwroamrywiaeth</a:t>
            </a:r>
            <a:r>
              <a:rPr lang="cy-GB" sz="1200" dirty="0">
                <a:solidFill>
                  <a:srgbClr val="3A3A3A"/>
                </a:solidFill>
                <a:latin typeface="Source Sans Pro" panose="020B0503030403020204" pitchFamily="34" charset="0"/>
              </a:rPr>
              <a:t> yw'r ffaith bod ein holl ymennydd yn prosesu gwybodaeth mewn gwahanol ffyrdd. Mae hyn yn golygu bod gwahaniaethau yn y ffordd yr ydym yn cymryd gwybodaeth o'r byd o'n cwmpas a sut rydym yn rhoi'r wybodaeth honno at ei gilydd yn ein hymennydd. Yn eu tro, mae'r gwahaniaethau "prosesu gwybodaeth" hyn yn arwain at wahaniaethau o ran sut rydym yn gweithredu, a sut yr ydym.</a:t>
            </a:r>
          </a:p>
          <a:p>
            <a:endParaRPr lang="cy-GB" sz="1200" dirty="0">
              <a:solidFill>
                <a:srgbClr val="3A3A3A"/>
              </a:solidFill>
              <a:latin typeface="Source Sans Pro" panose="020B05030304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A3A3A"/>
                </a:solidFill>
                <a:effectLst/>
                <a:latin typeface="Source Sans Pro" panose="020B0503030403020204" pitchFamily="34" charset="0"/>
              </a:rPr>
              <a:t>Put simply, </a:t>
            </a:r>
            <a:r>
              <a:rPr lang="en-GB" sz="1200" b="0" i="0" u="none" strike="noStrike" dirty="0">
                <a:solidFill>
                  <a:srgbClr val="3A3A3A"/>
                </a:solidFill>
                <a:effectLst/>
                <a:latin typeface="Source Sans Pro" panose="020B0503030403020204" pitchFamily="34" charset="0"/>
                <a:hlinkClick r:id="rId3"/>
              </a:rPr>
              <a:t>neurodiversity</a:t>
            </a:r>
            <a:r>
              <a:rPr lang="en-GB" sz="1200" b="0" i="0" dirty="0">
                <a:solidFill>
                  <a:srgbClr val="3A3A3A"/>
                </a:solidFill>
                <a:effectLst/>
                <a:latin typeface="Source Sans Pro" panose="020B0503030403020204" pitchFamily="34" charset="0"/>
              </a:rPr>
              <a:t> is the fact that all our brains process information in different ways. This means there are differences in how we take in information from the world around us and in how we put that information together in our brains. In turn, these “</a:t>
            </a:r>
            <a:r>
              <a:rPr lang="en-GB" sz="1200" b="0" i="0" u="none" strike="noStrike" dirty="0">
                <a:solidFill>
                  <a:srgbClr val="3A3A3A"/>
                </a:solidFill>
                <a:effectLst/>
                <a:latin typeface="Source Sans Pro" panose="020B0503030403020204" pitchFamily="34" charset="0"/>
                <a:hlinkClick r:id="rId3"/>
              </a:rPr>
              <a:t>information processing</a:t>
            </a:r>
            <a:r>
              <a:rPr lang="en-GB" sz="1200" b="0" i="0" dirty="0">
                <a:solidFill>
                  <a:srgbClr val="3A3A3A"/>
                </a:solidFill>
                <a:effectLst/>
                <a:latin typeface="Source Sans Pro" panose="020B0503030403020204" pitchFamily="34" charset="0"/>
              </a:rPr>
              <a:t>” differences lead to differences in how we act, and how we are.</a:t>
            </a:r>
          </a:p>
          <a:p>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17</a:t>
            </a:fld>
            <a:endParaRPr lang="en-GB"/>
          </a:p>
        </p:txBody>
      </p:sp>
    </p:spTree>
    <p:extLst>
      <p:ext uri="{BB962C8B-B14F-4D97-AF65-F5344CB8AC3E}">
        <p14:creationId xmlns:p14="http://schemas.microsoft.com/office/powerpoint/2010/main" val="3698142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9:43 munud / </a:t>
            </a:r>
            <a:r>
              <a:rPr lang="cy-GB" dirty="0" err="1"/>
              <a:t>minutes</a:t>
            </a:r>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18</a:t>
            </a:fld>
            <a:endParaRPr lang="en-GB"/>
          </a:p>
        </p:txBody>
      </p:sp>
    </p:spTree>
    <p:extLst>
      <p:ext uri="{BB962C8B-B14F-4D97-AF65-F5344CB8AC3E}">
        <p14:creationId xmlns:p14="http://schemas.microsoft.com/office/powerpoint/2010/main" val="42377570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https://www.linkedin.com/in/profamandakirby/?lipi=urn%3Ali%3Apage%3Ad_flagship3_profile_verification_details%3BHL1TiWypQNeswE49UqJySg%3D%3D</a:t>
            </a:r>
          </a:p>
          <a:p>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19</a:t>
            </a:fld>
            <a:endParaRPr lang="en-GB"/>
          </a:p>
        </p:txBody>
      </p:sp>
    </p:spTree>
    <p:extLst>
      <p:ext uri="{BB962C8B-B14F-4D97-AF65-F5344CB8AC3E}">
        <p14:creationId xmlns:p14="http://schemas.microsoft.com/office/powerpoint/2010/main" val="13327027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https://www.linkedin.com/in/profamandakirby/?lipi=urn%3Ali%3Apage%3Ad_flagship3_profile_verification_details%3BHL1TiWypQNeswE49UqJySg%3D%3D</a:t>
            </a:r>
          </a:p>
          <a:p>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20</a:t>
            </a:fld>
            <a:endParaRPr lang="en-GB"/>
          </a:p>
        </p:txBody>
      </p:sp>
    </p:spTree>
    <p:extLst>
      <p:ext uri="{BB962C8B-B14F-4D97-AF65-F5344CB8AC3E}">
        <p14:creationId xmlns:p14="http://schemas.microsoft.com/office/powerpoint/2010/main" val="21939580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22</a:t>
            </a:fld>
            <a:endParaRPr lang="en-GB"/>
          </a:p>
        </p:txBody>
      </p:sp>
    </p:spTree>
    <p:extLst>
      <p:ext uri="{BB962C8B-B14F-4D97-AF65-F5344CB8AC3E}">
        <p14:creationId xmlns:p14="http://schemas.microsoft.com/office/powerpoint/2010/main" val="38471604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23</a:t>
            </a:fld>
            <a:endParaRPr lang="en-GB"/>
          </a:p>
        </p:txBody>
      </p:sp>
    </p:spTree>
    <p:extLst>
      <p:ext uri="{BB962C8B-B14F-4D97-AF65-F5344CB8AC3E}">
        <p14:creationId xmlns:p14="http://schemas.microsoft.com/office/powerpoint/2010/main" val="40926213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Ask the students to read Amanda Kirby’s blog and note what they have done in their PTE2 classroom to support a neurodiverse pupil/s.</a:t>
            </a:r>
          </a:p>
        </p:txBody>
      </p:sp>
      <p:sp>
        <p:nvSpPr>
          <p:cNvPr id="4" name="Dalfan Rhif y Sleid 3"/>
          <p:cNvSpPr>
            <a:spLocks noGrp="1"/>
          </p:cNvSpPr>
          <p:nvPr>
            <p:ph type="sldNum" sz="quarter" idx="5"/>
          </p:nvPr>
        </p:nvSpPr>
        <p:spPr/>
        <p:txBody>
          <a:bodyPr/>
          <a:lstStyle/>
          <a:p>
            <a:fld id="{5FB824EF-40B7-4B64-AAF9-A45E704C992E}" type="slidenum">
              <a:rPr lang="en-GB" smtClean="0"/>
              <a:t>24</a:t>
            </a:fld>
            <a:endParaRPr lang="en-GB"/>
          </a:p>
        </p:txBody>
      </p:sp>
    </p:spTree>
    <p:extLst>
      <p:ext uri="{BB962C8B-B14F-4D97-AF65-F5344CB8AC3E}">
        <p14:creationId xmlns:p14="http://schemas.microsoft.com/office/powerpoint/2010/main" val="13456658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Ask the students to read Amanda Kirby’s blog and note what they have done in their PTE2 classroom to support a neurodiverse pupil/s.</a:t>
            </a:r>
          </a:p>
        </p:txBody>
      </p:sp>
      <p:sp>
        <p:nvSpPr>
          <p:cNvPr id="4" name="Dalfan Rhif y Sleid 3"/>
          <p:cNvSpPr>
            <a:spLocks noGrp="1"/>
          </p:cNvSpPr>
          <p:nvPr>
            <p:ph type="sldNum" sz="quarter" idx="5"/>
          </p:nvPr>
        </p:nvSpPr>
        <p:spPr/>
        <p:txBody>
          <a:bodyPr/>
          <a:lstStyle/>
          <a:p>
            <a:fld id="{5FB824EF-40B7-4B64-AAF9-A45E704C992E}" type="slidenum">
              <a:rPr lang="en-GB" smtClean="0"/>
              <a:t>25</a:t>
            </a:fld>
            <a:endParaRPr lang="en-GB"/>
          </a:p>
        </p:txBody>
      </p:sp>
    </p:spTree>
    <p:extLst>
      <p:ext uri="{BB962C8B-B14F-4D97-AF65-F5344CB8AC3E}">
        <p14:creationId xmlns:p14="http://schemas.microsoft.com/office/powerpoint/2010/main" val="41897432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noProof="0" dirty="0"/>
          </a:p>
          <a:p>
            <a:r>
              <a:rPr lang="en-GB" noProof="0" dirty="0"/>
              <a:t>The inclusive classroom approach helps to remind us that, in order truly to support and harness everyone’s talents, we should not only give</a:t>
            </a:r>
            <a:r>
              <a:rPr lang="en-GB" i="1" noProof="0" dirty="0"/>
              <a:t> </a:t>
            </a:r>
            <a:r>
              <a:rPr lang="en-GB" b="1" i="1" noProof="0" dirty="0"/>
              <a:t>access</a:t>
            </a:r>
            <a:r>
              <a:rPr lang="en-GB" i="1" noProof="0" dirty="0"/>
              <a:t> </a:t>
            </a:r>
            <a:r>
              <a:rPr lang="en-GB" noProof="0" dirty="0"/>
              <a:t>to all students in the physical sense but also enable them to </a:t>
            </a:r>
            <a:r>
              <a:rPr lang="en-GB" b="1" i="1" noProof="0" dirty="0"/>
              <a:t>participate</a:t>
            </a:r>
            <a:r>
              <a:rPr lang="en-GB" noProof="0" dirty="0"/>
              <a:t> fully in the learning experience and </a:t>
            </a:r>
            <a:r>
              <a:rPr lang="en-GB" b="1" i="1" noProof="0" dirty="0"/>
              <a:t>progress</a:t>
            </a:r>
            <a:r>
              <a:rPr lang="en-GB" noProof="0" dirty="0"/>
              <a:t> their learning in order to meet their full potential.</a:t>
            </a:r>
          </a:p>
        </p:txBody>
      </p:sp>
      <p:sp>
        <p:nvSpPr>
          <p:cNvPr id="4" name="Dalfan Rhif y Sleid 3"/>
          <p:cNvSpPr>
            <a:spLocks noGrp="1"/>
          </p:cNvSpPr>
          <p:nvPr>
            <p:ph type="sldNum" sz="quarter" idx="5"/>
          </p:nvPr>
        </p:nvSpPr>
        <p:spPr/>
        <p:txBody>
          <a:bodyPr/>
          <a:lstStyle/>
          <a:p>
            <a:fld id="{5FB824EF-40B7-4B64-AAF9-A45E704C992E}" type="slidenum">
              <a:rPr lang="en-GB" smtClean="0"/>
              <a:t>26</a:t>
            </a:fld>
            <a:endParaRPr lang="en-GB"/>
          </a:p>
        </p:txBody>
      </p:sp>
    </p:spTree>
    <p:extLst>
      <p:ext uri="{BB962C8B-B14F-4D97-AF65-F5344CB8AC3E}">
        <p14:creationId xmlns:p14="http://schemas.microsoft.com/office/powerpoint/2010/main" val="690098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en-GB" noProof="0" dirty="0"/>
              <a:t>Patterns beyond labels is a model which helps teachers to support their students in a way that is sustainable but is also impactful in delivering the inclusive classroom approach (access, participation, progress).</a:t>
            </a:r>
          </a:p>
          <a:p>
            <a:endParaRPr lang="en-GB" noProof="0" dirty="0"/>
          </a:p>
          <a:p>
            <a:r>
              <a:rPr lang="en-GB" noProof="0" dirty="0"/>
              <a:t>The physical Lens</a:t>
            </a:r>
          </a:p>
          <a:p>
            <a:r>
              <a:rPr lang="en-GB" noProof="0" dirty="0"/>
              <a:t>Focuses on the teaching and learning environment or where learning takes place. It enables us to think about access to both the physical environment such as buildings, classroom or </a:t>
            </a:r>
            <a:r>
              <a:rPr lang="en-GB" noProof="0" dirty="0" err="1"/>
              <a:t>playgorund</a:t>
            </a:r>
            <a:r>
              <a:rPr lang="en-GB" noProof="0" dirty="0"/>
              <a:t>, as well as the physical resources we provide.  It also includes Access to digital learning spaces and resources.  This tends to be the lens that is most associated with ensuring inclusion and increasing accessibility.</a:t>
            </a:r>
          </a:p>
          <a:p>
            <a:endParaRPr lang="en-GB" noProof="0" dirty="0"/>
          </a:p>
          <a:p>
            <a:r>
              <a:rPr lang="en-GB" noProof="0" dirty="0"/>
              <a:t>The Cultural Lens</a:t>
            </a:r>
          </a:p>
          <a:p>
            <a:r>
              <a:rPr lang="en-GB" noProof="0" dirty="0"/>
              <a:t>The cultural lens helps us focus on the </a:t>
            </a:r>
            <a:r>
              <a:rPr lang="en-GB" i="1" noProof="0" dirty="0"/>
              <a:t>what</a:t>
            </a:r>
            <a:r>
              <a:rPr lang="en-GB" noProof="0" dirty="0"/>
              <a:t> of learning. It enables us to consider the relevance of the examples and resources we use to effectively engage a diverse cohort of learners, such as the importance of teachers providing clear and explicit guidance and not making assumptions about what learners know.</a:t>
            </a:r>
          </a:p>
          <a:p>
            <a:endParaRPr lang="en-GB" noProof="0" dirty="0"/>
          </a:p>
          <a:p>
            <a:r>
              <a:rPr lang="en-GB" noProof="0" dirty="0"/>
              <a:t>The Cognitive Lens</a:t>
            </a:r>
          </a:p>
          <a:p>
            <a:r>
              <a:rPr lang="en-GB" noProof="0" dirty="0"/>
              <a:t>The cognitive lens encourages us to consider how students learn.  It focuses on the nuts and bolts of teaching and learning; how students Process, assimilate, organise, recall and synthesise information.  It enables us to facilitate flexible modes of teaching delivery, and to build in choice and flexibility when designing learning activities and assessments.  It also encourages us to explore metacognitive strategies with our learners.</a:t>
            </a:r>
          </a:p>
          <a:p>
            <a:endParaRPr lang="cy-GB" dirty="0"/>
          </a:p>
          <a:p>
            <a:endParaRPr lang="cy-GB" dirty="0"/>
          </a:p>
          <a:p>
            <a:endParaRPr lang="cy-GB" dirty="0"/>
          </a:p>
          <a:p>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27</a:t>
            </a:fld>
            <a:endParaRPr lang="en-GB"/>
          </a:p>
        </p:txBody>
      </p:sp>
    </p:spTree>
    <p:extLst>
      <p:ext uri="{BB962C8B-B14F-4D97-AF65-F5344CB8AC3E}">
        <p14:creationId xmlns:p14="http://schemas.microsoft.com/office/powerpoint/2010/main" val="12547055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en-GB" noProof="0" dirty="0"/>
              <a:t>Above are practical and achievable steps which help the busy teacher engage in inclusive practice in a way that is </a:t>
            </a:r>
            <a:r>
              <a:rPr lang="en-GB" noProof="0" dirty="0" err="1"/>
              <a:t>meanigful</a:t>
            </a:r>
            <a:r>
              <a:rPr lang="en-GB" noProof="0" dirty="0"/>
              <a:t> and impactful as possible.  Here are a series of steps that we can take to remove barriers to learning. Rather than seeing this as a Process that you can engage in only once, think of it as a cycle you can repeat multiple times.</a:t>
            </a:r>
          </a:p>
          <a:p>
            <a:endParaRPr lang="en-GB" noProof="0" dirty="0"/>
          </a:p>
          <a:p>
            <a:pPr marL="228600" indent="-228600">
              <a:buAutoNum type="arabicPeriod"/>
            </a:pPr>
            <a:r>
              <a:rPr lang="en-GB" noProof="0" dirty="0"/>
              <a:t>Identify ac range of barriers to learning across the learner cohort.</a:t>
            </a:r>
          </a:p>
          <a:p>
            <a:pPr marL="228600" indent="-228600">
              <a:buAutoNum type="arabicPeriod"/>
            </a:pPr>
            <a:r>
              <a:rPr lang="en-GB" noProof="0" dirty="0"/>
              <a:t>Focus on the impact of the barrier on learning and the ‘interference’ it may generate, rather than cause associated with a specific label.</a:t>
            </a:r>
          </a:p>
          <a:p>
            <a:pPr marL="228600" indent="-228600">
              <a:buAutoNum type="arabicPeriod"/>
            </a:pPr>
            <a:r>
              <a:rPr lang="en-GB" noProof="0" dirty="0"/>
              <a:t>Work with learners to introduce strategies to remove, reduce and/or rethink the impact of the barrier. Embed these within your whole class teaching sessions, learning activities and assessments.</a:t>
            </a:r>
          </a:p>
          <a:p>
            <a:pPr marL="228600" indent="-228600">
              <a:buAutoNum type="arabicPeriod"/>
            </a:pPr>
            <a:r>
              <a:rPr lang="en-GB" noProof="0" dirty="0"/>
              <a:t>Work with the learners to evaluate the impact  of the strategy on removing the barrier and make necessary adjustments.</a:t>
            </a:r>
          </a:p>
          <a:p>
            <a:pPr marL="228600" indent="-228600">
              <a:buAutoNum type="arabicPeriod"/>
            </a:pPr>
            <a:r>
              <a:rPr lang="en-GB" noProof="0" dirty="0"/>
              <a:t>Work with the learners and colleagues to transfer and apply the most impactful strategies to the other contexts within and beyond the classroom.</a:t>
            </a:r>
          </a:p>
        </p:txBody>
      </p:sp>
      <p:sp>
        <p:nvSpPr>
          <p:cNvPr id="4" name="Dalfan Rhif y Sleid 3"/>
          <p:cNvSpPr>
            <a:spLocks noGrp="1"/>
          </p:cNvSpPr>
          <p:nvPr>
            <p:ph type="sldNum" sz="quarter" idx="5"/>
          </p:nvPr>
        </p:nvSpPr>
        <p:spPr/>
        <p:txBody>
          <a:bodyPr/>
          <a:lstStyle/>
          <a:p>
            <a:fld id="{5FB824EF-40B7-4B64-AAF9-A45E704C992E}" type="slidenum">
              <a:rPr lang="en-GB" smtClean="0"/>
              <a:t>28</a:t>
            </a:fld>
            <a:endParaRPr lang="en-GB"/>
          </a:p>
        </p:txBody>
      </p:sp>
    </p:spTree>
    <p:extLst>
      <p:ext uri="{BB962C8B-B14F-4D97-AF65-F5344CB8AC3E}">
        <p14:creationId xmlns:p14="http://schemas.microsoft.com/office/powerpoint/2010/main" val="7403814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en-GB" noProof="0" dirty="0"/>
              <a:t>Have a discussion, if time allows about Idris, if he’s neurodivergent?  </a:t>
            </a:r>
          </a:p>
          <a:p>
            <a:r>
              <a:rPr lang="en-GB" noProof="0" dirty="0"/>
              <a:t>What makes the students think so? </a:t>
            </a:r>
          </a:p>
          <a:p>
            <a:r>
              <a:rPr lang="en-GB" noProof="0" dirty="0"/>
              <a:t>What are the barriers he has, what should they do as his teacher to ensure access, participation and progress?</a:t>
            </a:r>
          </a:p>
        </p:txBody>
      </p:sp>
      <p:sp>
        <p:nvSpPr>
          <p:cNvPr id="4" name="Dalfan Rhif y Sleid 3"/>
          <p:cNvSpPr>
            <a:spLocks noGrp="1"/>
          </p:cNvSpPr>
          <p:nvPr>
            <p:ph type="sldNum" sz="quarter" idx="5"/>
          </p:nvPr>
        </p:nvSpPr>
        <p:spPr/>
        <p:txBody>
          <a:bodyPr/>
          <a:lstStyle/>
          <a:p>
            <a:fld id="{5FB824EF-40B7-4B64-AAF9-A45E704C992E}" type="slidenum">
              <a:rPr lang="en-GB" smtClean="0"/>
              <a:t>29</a:t>
            </a:fld>
            <a:endParaRPr lang="en-GB"/>
          </a:p>
        </p:txBody>
      </p:sp>
    </p:spTree>
    <p:extLst>
      <p:ext uri="{BB962C8B-B14F-4D97-AF65-F5344CB8AC3E}">
        <p14:creationId xmlns:p14="http://schemas.microsoft.com/office/powerpoint/2010/main" val="24042598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31</a:t>
            </a:fld>
            <a:endParaRPr lang="en-GB"/>
          </a:p>
        </p:txBody>
      </p:sp>
    </p:spTree>
    <p:extLst>
      <p:ext uri="{BB962C8B-B14F-4D97-AF65-F5344CB8AC3E}">
        <p14:creationId xmlns:p14="http://schemas.microsoft.com/office/powerpoint/2010/main" val="20514572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ynllun Personol">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cy-GB"/>
              <a:t>Cliciwch i olygu'r arddulliau testun Meistr</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marL="0" indent="0">
              <a:buNone/>
              <a:defRPr>
                <a:solidFill>
                  <a:schemeClr val="bg1"/>
                </a:solidFill>
                <a:latin typeface="Century Gothic" panose="020B0502020202020204" pitchFamily="34" charset="0"/>
              </a:defRPr>
            </a:lvl1pPr>
          </a:lstStyle>
          <a:p>
            <a:pPr lvl="0"/>
            <a:r>
              <a:rPr lang="en-GB" dirty="0"/>
              <a:t>Click to edit Master </a:t>
            </a:r>
          </a:p>
          <a:p>
            <a:pPr lvl="0"/>
            <a:r>
              <a:rPr lang="en-GB" dirty="0"/>
              <a:t>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lvl1pPr>
              <a:defRPr>
                <a:solidFill>
                  <a:srgbClr val="003B5C"/>
                </a:solidFill>
                <a:latin typeface="Century Gothic" panose="020B0502020202020204" pitchFamily="34" charset="0"/>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lvl1pPr>
              <a:defRPr>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lvl1pPr>
              <a:defRPr>
                <a:solidFill>
                  <a:srgbClr val="003B5C"/>
                </a:solidFill>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6579708D-E5FF-4816-80A5-D4439A333A7A}"/>
              </a:ext>
            </a:extLst>
          </p:cNvPr>
          <p:cNvSpPr>
            <a:spLocks noGrp="1"/>
          </p:cNvSpPr>
          <p:nvPr>
            <p:ph type="pic" sz="quarter" idx="13"/>
          </p:nvPr>
        </p:nvSpPr>
        <p:spPr>
          <a:xfrm>
            <a:off x="404447" y="3429001"/>
            <a:ext cx="4870938" cy="3019427"/>
          </a:xfrm>
        </p:spPr>
        <p:txBody>
          <a:bodyPr/>
          <a:lstStyle/>
          <a:p>
            <a:endParaRPr lang="en-GB"/>
          </a:p>
        </p:txBody>
      </p:sp>
      <p:sp>
        <p:nvSpPr>
          <p:cNvPr id="8" name="Picture Placeholder 6">
            <a:extLst>
              <a:ext uri="{FF2B5EF4-FFF2-40B4-BE49-F238E27FC236}">
                <a16:creationId xmlns:a16="http://schemas.microsoft.com/office/drawing/2014/main" id="{270D4FCD-869D-473E-A3A9-B46971CBBD70}"/>
              </a:ext>
            </a:extLst>
          </p:cNvPr>
          <p:cNvSpPr>
            <a:spLocks noGrp="1"/>
          </p:cNvSpPr>
          <p:nvPr>
            <p:ph type="pic" sz="quarter" idx="14"/>
          </p:nvPr>
        </p:nvSpPr>
        <p:spPr>
          <a:xfrm>
            <a:off x="6787661" y="3429001"/>
            <a:ext cx="4999892" cy="3019426"/>
          </a:xfrm>
        </p:spPr>
        <p:txBody>
          <a:bodyPr/>
          <a:lstStyle/>
          <a:p>
            <a:endParaRPr lang="en-GB" dirty="0"/>
          </a:p>
        </p:txBody>
      </p:sp>
      <p:sp>
        <p:nvSpPr>
          <p:cNvPr id="10" name="Text Placeholder 9">
            <a:extLst>
              <a:ext uri="{FF2B5EF4-FFF2-40B4-BE49-F238E27FC236}">
                <a16:creationId xmlns:a16="http://schemas.microsoft.com/office/drawing/2014/main" id="{EBBC2F55-885D-4489-A564-279C44117439}"/>
              </a:ext>
            </a:extLst>
          </p:cNvPr>
          <p:cNvSpPr>
            <a:spLocks noGrp="1"/>
          </p:cNvSpPr>
          <p:nvPr>
            <p:ph type="body" sz="quarter" idx="15"/>
          </p:nvPr>
        </p:nvSpPr>
        <p:spPr>
          <a:xfrm>
            <a:off x="818270" y="769936"/>
            <a:ext cx="10775854" cy="1973264"/>
          </a:xfrm>
        </p:spPr>
        <p:txBody>
          <a:bodyPr>
            <a:noAutofit/>
          </a:bodyPr>
          <a:lstStyle>
            <a:lvl1pPr>
              <a:defRPr sz="2800"/>
            </a:lvl1pPr>
            <a:lvl2pPr>
              <a:defRPr sz="2800"/>
            </a:lvl2pPr>
            <a:lvl3pPr>
              <a:defRPr sz="2800"/>
            </a:lvl3pPr>
            <a:lvl4pPr>
              <a:defRPr sz="2800"/>
            </a:lvl4pPr>
            <a:lvl5pPr>
              <a:defRPr sz="2800"/>
            </a:lvl5pPr>
          </a:lstStyle>
          <a:p>
            <a:pPr lvl="0"/>
            <a:r>
              <a:rPr lang="en-US" dirty="0"/>
              <a:t>Click to edit Master text styles</a:t>
            </a:r>
          </a:p>
        </p:txBody>
      </p:sp>
      <p:sp>
        <p:nvSpPr>
          <p:cNvPr id="11" name="Rectangle 10">
            <a:extLst>
              <a:ext uri="{FF2B5EF4-FFF2-40B4-BE49-F238E27FC236}">
                <a16:creationId xmlns:a16="http://schemas.microsoft.com/office/drawing/2014/main" id="{1D28CE45-44BF-4A46-9554-2FD9D2D452D7}"/>
              </a:ext>
            </a:extLst>
          </p:cNvPr>
          <p:cNvSpPr/>
          <p:nvPr userDrawn="1"/>
        </p:nvSpPr>
        <p:spPr>
          <a:xfrm>
            <a:off x="-28135" y="0"/>
            <a:ext cx="56270" cy="6858000"/>
          </a:xfrm>
          <a:prstGeom prst="rect">
            <a:avLst/>
          </a:prstGeom>
          <a:solidFill>
            <a:srgbClr val="1E1EB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 name="Text Placeholder 12">
            <a:extLst>
              <a:ext uri="{FF2B5EF4-FFF2-40B4-BE49-F238E27FC236}">
                <a16:creationId xmlns:a16="http://schemas.microsoft.com/office/drawing/2014/main" id="{AD4F5F5A-E7B9-4077-A8BE-7995C097D9B8}"/>
              </a:ext>
            </a:extLst>
          </p:cNvPr>
          <p:cNvSpPr>
            <a:spLocks noGrp="1"/>
          </p:cNvSpPr>
          <p:nvPr>
            <p:ph type="body" sz="quarter" idx="16"/>
          </p:nvPr>
        </p:nvSpPr>
        <p:spPr>
          <a:xfrm>
            <a:off x="246184" y="114301"/>
            <a:ext cx="3001108" cy="314325"/>
          </a:xfrm>
        </p:spPr>
        <p:txBody>
          <a:bodyPr>
            <a:noAutofit/>
          </a:bodyPr>
          <a:lstStyle>
            <a:lvl1pPr>
              <a:defRPr sz="1200"/>
            </a:lvl1pPr>
            <a:lvl2pPr>
              <a:defRPr sz="12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6392913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6579708D-E5FF-4816-80A5-D4439A333A7A}"/>
              </a:ext>
            </a:extLst>
          </p:cNvPr>
          <p:cNvSpPr>
            <a:spLocks noGrp="1"/>
          </p:cNvSpPr>
          <p:nvPr>
            <p:ph type="pic" sz="quarter" idx="13"/>
          </p:nvPr>
        </p:nvSpPr>
        <p:spPr>
          <a:xfrm>
            <a:off x="404447" y="3429001"/>
            <a:ext cx="4870938" cy="3019427"/>
          </a:xfrm>
        </p:spPr>
        <p:txBody>
          <a:bodyPr/>
          <a:lstStyle/>
          <a:p>
            <a:endParaRPr lang="en-GB"/>
          </a:p>
        </p:txBody>
      </p:sp>
      <p:sp>
        <p:nvSpPr>
          <p:cNvPr id="8" name="Picture Placeholder 6">
            <a:extLst>
              <a:ext uri="{FF2B5EF4-FFF2-40B4-BE49-F238E27FC236}">
                <a16:creationId xmlns:a16="http://schemas.microsoft.com/office/drawing/2014/main" id="{270D4FCD-869D-473E-A3A9-B46971CBBD70}"/>
              </a:ext>
            </a:extLst>
          </p:cNvPr>
          <p:cNvSpPr>
            <a:spLocks noGrp="1"/>
          </p:cNvSpPr>
          <p:nvPr>
            <p:ph type="pic" sz="quarter" idx="14"/>
          </p:nvPr>
        </p:nvSpPr>
        <p:spPr>
          <a:xfrm>
            <a:off x="6787661" y="3429001"/>
            <a:ext cx="4999892" cy="3019426"/>
          </a:xfrm>
        </p:spPr>
        <p:txBody>
          <a:bodyPr/>
          <a:lstStyle/>
          <a:p>
            <a:endParaRPr lang="en-GB" dirty="0"/>
          </a:p>
        </p:txBody>
      </p:sp>
      <p:sp>
        <p:nvSpPr>
          <p:cNvPr id="10" name="Text Placeholder 9">
            <a:extLst>
              <a:ext uri="{FF2B5EF4-FFF2-40B4-BE49-F238E27FC236}">
                <a16:creationId xmlns:a16="http://schemas.microsoft.com/office/drawing/2014/main" id="{EBBC2F55-885D-4489-A564-279C44117439}"/>
              </a:ext>
            </a:extLst>
          </p:cNvPr>
          <p:cNvSpPr>
            <a:spLocks noGrp="1"/>
          </p:cNvSpPr>
          <p:nvPr>
            <p:ph type="body" sz="quarter" idx="15"/>
          </p:nvPr>
        </p:nvSpPr>
        <p:spPr>
          <a:xfrm>
            <a:off x="818270" y="769936"/>
            <a:ext cx="10775854" cy="1973264"/>
          </a:xfrm>
        </p:spPr>
        <p:txBody>
          <a:bodyPr>
            <a:noAutofit/>
          </a:bodyPr>
          <a:lstStyle>
            <a:lvl1pPr>
              <a:defRPr sz="2800"/>
            </a:lvl1pPr>
            <a:lvl2pPr>
              <a:defRPr sz="2800"/>
            </a:lvl2pPr>
            <a:lvl3pPr>
              <a:defRPr sz="2800"/>
            </a:lvl3pPr>
            <a:lvl4pPr>
              <a:defRPr sz="2800"/>
            </a:lvl4pPr>
            <a:lvl5pPr>
              <a:defRPr sz="2800"/>
            </a:lvl5pPr>
          </a:lstStyle>
          <a:p>
            <a:pPr lvl="0"/>
            <a:r>
              <a:rPr lang="en-US" dirty="0"/>
              <a:t>Click to edit Master text styles</a:t>
            </a:r>
          </a:p>
        </p:txBody>
      </p:sp>
      <p:sp>
        <p:nvSpPr>
          <p:cNvPr id="11" name="Rectangle 10">
            <a:extLst>
              <a:ext uri="{FF2B5EF4-FFF2-40B4-BE49-F238E27FC236}">
                <a16:creationId xmlns:a16="http://schemas.microsoft.com/office/drawing/2014/main" id="{1D28CE45-44BF-4A46-9554-2FD9D2D452D7}"/>
              </a:ext>
            </a:extLst>
          </p:cNvPr>
          <p:cNvSpPr/>
          <p:nvPr userDrawn="1"/>
        </p:nvSpPr>
        <p:spPr>
          <a:xfrm>
            <a:off x="-28135" y="0"/>
            <a:ext cx="56270" cy="6858000"/>
          </a:xfrm>
          <a:prstGeom prst="rect">
            <a:avLst/>
          </a:prstGeom>
          <a:solidFill>
            <a:srgbClr val="1E1EB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 name="Text Placeholder 12">
            <a:extLst>
              <a:ext uri="{FF2B5EF4-FFF2-40B4-BE49-F238E27FC236}">
                <a16:creationId xmlns:a16="http://schemas.microsoft.com/office/drawing/2014/main" id="{AD4F5F5A-E7B9-4077-A8BE-7995C097D9B8}"/>
              </a:ext>
            </a:extLst>
          </p:cNvPr>
          <p:cNvSpPr>
            <a:spLocks noGrp="1"/>
          </p:cNvSpPr>
          <p:nvPr>
            <p:ph type="body" sz="quarter" idx="16"/>
          </p:nvPr>
        </p:nvSpPr>
        <p:spPr>
          <a:xfrm>
            <a:off x="246184" y="114301"/>
            <a:ext cx="3001108" cy="314325"/>
          </a:xfrm>
        </p:spPr>
        <p:txBody>
          <a:bodyPr>
            <a:noAutofit/>
          </a:bodyPr>
          <a:lstStyle>
            <a:lvl1pPr>
              <a:defRPr sz="1200"/>
            </a:lvl1pPr>
            <a:lvl2pPr>
              <a:defRPr sz="12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1722850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6579708D-E5FF-4816-80A5-D4439A333A7A}"/>
              </a:ext>
            </a:extLst>
          </p:cNvPr>
          <p:cNvSpPr>
            <a:spLocks noGrp="1"/>
          </p:cNvSpPr>
          <p:nvPr>
            <p:ph type="pic" sz="quarter" idx="13"/>
          </p:nvPr>
        </p:nvSpPr>
        <p:spPr>
          <a:xfrm>
            <a:off x="404447" y="3429001"/>
            <a:ext cx="4870938" cy="3019427"/>
          </a:xfrm>
        </p:spPr>
        <p:txBody>
          <a:bodyPr/>
          <a:lstStyle/>
          <a:p>
            <a:endParaRPr lang="en-GB"/>
          </a:p>
        </p:txBody>
      </p:sp>
      <p:sp>
        <p:nvSpPr>
          <p:cNvPr id="8" name="Picture Placeholder 6">
            <a:extLst>
              <a:ext uri="{FF2B5EF4-FFF2-40B4-BE49-F238E27FC236}">
                <a16:creationId xmlns:a16="http://schemas.microsoft.com/office/drawing/2014/main" id="{270D4FCD-869D-473E-A3A9-B46971CBBD70}"/>
              </a:ext>
            </a:extLst>
          </p:cNvPr>
          <p:cNvSpPr>
            <a:spLocks noGrp="1"/>
          </p:cNvSpPr>
          <p:nvPr>
            <p:ph type="pic" sz="quarter" idx="14"/>
          </p:nvPr>
        </p:nvSpPr>
        <p:spPr>
          <a:xfrm>
            <a:off x="6787661" y="3429001"/>
            <a:ext cx="4999892" cy="3019426"/>
          </a:xfrm>
        </p:spPr>
        <p:txBody>
          <a:bodyPr/>
          <a:lstStyle/>
          <a:p>
            <a:endParaRPr lang="en-GB" dirty="0"/>
          </a:p>
        </p:txBody>
      </p:sp>
      <p:sp>
        <p:nvSpPr>
          <p:cNvPr id="10" name="Text Placeholder 9">
            <a:extLst>
              <a:ext uri="{FF2B5EF4-FFF2-40B4-BE49-F238E27FC236}">
                <a16:creationId xmlns:a16="http://schemas.microsoft.com/office/drawing/2014/main" id="{EBBC2F55-885D-4489-A564-279C44117439}"/>
              </a:ext>
            </a:extLst>
          </p:cNvPr>
          <p:cNvSpPr>
            <a:spLocks noGrp="1"/>
          </p:cNvSpPr>
          <p:nvPr>
            <p:ph type="body" sz="quarter" idx="15"/>
          </p:nvPr>
        </p:nvSpPr>
        <p:spPr>
          <a:xfrm>
            <a:off x="818270" y="769936"/>
            <a:ext cx="10775854" cy="1973264"/>
          </a:xfrm>
        </p:spPr>
        <p:txBody>
          <a:bodyPr>
            <a:noAutofit/>
          </a:bodyPr>
          <a:lstStyle>
            <a:lvl1pPr>
              <a:defRPr sz="2800"/>
            </a:lvl1pPr>
            <a:lvl2pPr>
              <a:defRPr sz="2800"/>
            </a:lvl2pPr>
            <a:lvl3pPr>
              <a:defRPr sz="2800"/>
            </a:lvl3pPr>
            <a:lvl4pPr>
              <a:defRPr sz="2800"/>
            </a:lvl4pPr>
            <a:lvl5pPr>
              <a:defRPr sz="2800"/>
            </a:lvl5pPr>
          </a:lstStyle>
          <a:p>
            <a:pPr lvl="0"/>
            <a:r>
              <a:rPr lang="en-US" dirty="0"/>
              <a:t>Click to edit Master text styles</a:t>
            </a:r>
          </a:p>
        </p:txBody>
      </p:sp>
      <p:sp>
        <p:nvSpPr>
          <p:cNvPr id="11" name="Rectangle 10">
            <a:extLst>
              <a:ext uri="{FF2B5EF4-FFF2-40B4-BE49-F238E27FC236}">
                <a16:creationId xmlns:a16="http://schemas.microsoft.com/office/drawing/2014/main" id="{1D28CE45-44BF-4A46-9554-2FD9D2D452D7}"/>
              </a:ext>
            </a:extLst>
          </p:cNvPr>
          <p:cNvSpPr/>
          <p:nvPr userDrawn="1"/>
        </p:nvSpPr>
        <p:spPr>
          <a:xfrm>
            <a:off x="-28135" y="0"/>
            <a:ext cx="56270" cy="6858000"/>
          </a:xfrm>
          <a:prstGeom prst="rect">
            <a:avLst/>
          </a:prstGeom>
          <a:solidFill>
            <a:srgbClr val="1E1EB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 name="Text Placeholder 12">
            <a:extLst>
              <a:ext uri="{FF2B5EF4-FFF2-40B4-BE49-F238E27FC236}">
                <a16:creationId xmlns:a16="http://schemas.microsoft.com/office/drawing/2014/main" id="{AD4F5F5A-E7B9-4077-A8BE-7995C097D9B8}"/>
              </a:ext>
            </a:extLst>
          </p:cNvPr>
          <p:cNvSpPr>
            <a:spLocks noGrp="1"/>
          </p:cNvSpPr>
          <p:nvPr>
            <p:ph type="body" sz="quarter" idx="16"/>
          </p:nvPr>
        </p:nvSpPr>
        <p:spPr>
          <a:xfrm>
            <a:off x="246184" y="114301"/>
            <a:ext cx="3001108" cy="314325"/>
          </a:xfrm>
        </p:spPr>
        <p:txBody>
          <a:bodyPr>
            <a:noAutofit/>
          </a:bodyPr>
          <a:lstStyle>
            <a:lvl1pPr>
              <a:defRPr sz="1200"/>
            </a:lvl1pPr>
            <a:lvl2pPr>
              <a:defRPr sz="12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42299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6579708D-E5FF-4816-80A5-D4439A333A7A}"/>
              </a:ext>
            </a:extLst>
          </p:cNvPr>
          <p:cNvSpPr>
            <a:spLocks noGrp="1"/>
          </p:cNvSpPr>
          <p:nvPr>
            <p:ph type="pic" sz="quarter" idx="13"/>
          </p:nvPr>
        </p:nvSpPr>
        <p:spPr>
          <a:xfrm>
            <a:off x="404447" y="3429001"/>
            <a:ext cx="4870938" cy="3019427"/>
          </a:xfrm>
        </p:spPr>
        <p:txBody>
          <a:bodyPr/>
          <a:lstStyle/>
          <a:p>
            <a:endParaRPr lang="en-GB"/>
          </a:p>
        </p:txBody>
      </p:sp>
      <p:sp>
        <p:nvSpPr>
          <p:cNvPr id="8" name="Picture Placeholder 6">
            <a:extLst>
              <a:ext uri="{FF2B5EF4-FFF2-40B4-BE49-F238E27FC236}">
                <a16:creationId xmlns:a16="http://schemas.microsoft.com/office/drawing/2014/main" id="{270D4FCD-869D-473E-A3A9-B46971CBBD70}"/>
              </a:ext>
            </a:extLst>
          </p:cNvPr>
          <p:cNvSpPr>
            <a:spLocks noGrp="1"/>
          </p:cNvSpPr>
          <p:nvPr>
            <p:ph type="pic" sz="quarter" idx="14"/>
          </p:nvPr>
        </p:nvSpPr>
        <p:spPr>
          <a:xfrm>
            <a:off x="6787661" y="3429001"/>
            <a:ext cx="4999892" cy="3019426"/>
          </a:xfrm>
        </p:spPr>
        <p:txBody>
          <a:bodyPr/>
          <a:lstStyle/>
          <a:p>
            <a:endParaRPr lang="en-GB" dirty="0"/>
          </a:p>
        </p:txBody>
      </p:sp>
      <p:sp>
        <p:nvSpPr>
          <p:cNvPr id="10" name="Text Placeholder 9">
            <a:extLst>
              <a:ext uri="{FF2B5EF4-FFF2-40B4-BE49-F238E27FC236}">
                <a16:creationId xmlns:a16="http://schemas.microsoft.com/office/drawing/2014/main" id="{EBBC2F55-885D-4489-A564-279C44117439}"/>
              </a:ext>
            </a:extLst>
          </p:cNvPr>
          <p:cNvSpPr>
            <a:spLocks noGrp="1"/>
          </p:cNvSpPr>
          <p:nvPr>
            <p:ph type="body" sz="quarter" idx="15"/>
          </p:nvPr>
        </p:nvSpPr>
        <p:spPr>
          <a:xfrm>
            <a:off x="818270" y="769936"/>
            <a:ext cx="10775854" cy="1973264"/>
          </a:xfrm>
        </p:spPr>
        <p:txBody>
          <a:bodyPr>
            <a:noAutofit/>
          </a:bodyPr>
          <a:lstStyle>
            <a:lvl1pPr>
              <a:defRPr sz="2800"/>
            </a:lvl1pPr>
            <a:lvl2pPr>
              <a:defRPr sz="2800"/>
            </a:lvl2pPr>
            <a:lvl3pPr>
              <a:defRPr sz="2800"/>
            </a:lvl3pPr>
            <a:lvl4pPr>
              <a:defRPr sz="2800"/>
            </a:lvl4pPr>
            <a:lvl5pPr>
              <a:defRPr sz="2800"/>
            </a:lvl5pPr>
          </a:lstStyle>
          <a:p>
            <a:pPr lvl="0"/>
            <a:r>
              <a:rPr lang="en-US" dirty="0"/>
              <a:t>Click to edit Master text styles</a:t>
            </a:r>
          </a:p>
        </p:txBody>
      </p:sp>
      <p:sp>
        <p:nvSpPr>
          <p:cNvPr id="11" name="Rectangle 10">
            <a:extLst>
              <a:ext uri="{FF2B5EF4-FFF2-40B4-BE49-F238E27FC236}">
                <a16:creationId xmlns:a16="http://schemas.microsoft.com/office/drawing/2014/main" id="{1D28CE45-44BF-4A46-9554-2FD9D2D452D7}"/>
              </a:ext>
            </a:extLst>
          </p:cNvPr>
          <p:cNvSpPr/>
          <p:nvPr userDrawn="1"/>
        </p:nvSpPr>
        <p:spPr>
          <a:xfrm>
            <a:off x="-28135" y="0"/>
            <a:ext cx="56270" cy="6858000"/>
          </a:xfrm>
          <a:prstGeom prst="rect">
            <a:avLst/>
          </a:prstGeom>
          <a:solidFill>
            <a:srgbClr val="1E1EB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 name="Text Placeholder 12">
            <a:extLst>
              <a:ext uri="{FF2B5EF4-FFF2-40B4-BE49-F238E27FC236}">
                <a16:creationId xmlns:a16="http://schemas.microsoft.com/office/drawing/2014/main" id="{AD4F5F5A-E7B9-4077-A8BE-7995C097D9B8}"/>
              </a:ext>
            </a:extLst>
          </p:cNvPr>
          <p:cNvSpPr>
            <a:spLocks noGrp="1"/>
          </p:cNvSpPr>
          <p:nvPr>
            <p:ph type="body" sz="quarter" idx="16"/>
          </p:nvPr>
        </p:nvSpPr>
        <p:spPr>
          <a:xfrm>
            <a:off x="246184" y="114301"/>
            <a:ext cx="3001108" cy="314325"/>
          </a:xfrm>
        </p:spPr>
        <p:txBody>
          <a:bodyPr>
            <a:noAutofit/>
          </a:bodyPr>
          <a:lstStyle>
            <a:lvl1pPr>
              <a:defRPr sz="1200"/>
            </a:lvl1pPr>
            <a:lvl2pPr>
              <a:defRPr sz="12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610079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6579708D-E5FF-4816-80A5-D4439A333A7A}"/>
              </a:ext>
            </a:extLst>
          </p:cNvPr>
          <p:cNvSpPr>
            <a:spLocks noGrp="1"/>
          </p:cNvSpPr>
          <p:nvPr>
            <p:ph type="pic" sz="quarter" idx="13"/>
          </p:nvPr>
        </p:nvSpPr>
        <p:spPr>
          <a:xfrm>
            <a:off x="404447" y="3429001"/>
            <a:ext cx="4870938" cy="3019427"/>
          </a:xfrm>
        </p:spPr>
        <p:txBody>
          <a:bodyPr/>
          <a:lstStyle/>
          <a:p>
            <a:endParaRPr lang="en-GB"/>
          </a:p>
        </p:txBody>
      </p:sp>
      <p:sp>
        <p:nvSpPr>
          <p:cNvPr id="8" name="Picture Placeholder 6">
            <a:extLst>
              <a:ext uri="{FF2B5EF4-FFF2-40B4-BE49-F238E27FC236}">
                <a16:creationId xmlns:a16="http://schemas.microsoft.com/office/drawing/2014/main" id="{270D4FCD-869D-473E-A3A9-B46971CBBD70}"/>
              </a:ext>
            </a:extLst>
          </p:cNvPr>
          <p:cNvSpPr>
            <a:spLocks noGrp="1"/>
          </p:cNvSpPr>
          <p:nvPr>
            <p:ph type="pic" sz="quarter" idx="14"/>
          </p:nvPr>
        </p:nvSpPr>
        <p:spPr>
          <a:xfrm>
            <a:off x="6787661" y="3429001"/>
            <a:ext cx="4999892" cy="3019426"/>
          </a:xfrm>
        </p:spPr>
        <p:txBody>
          <a:bodyPr/>
          <a:lstStyle/>
          <a:p>
            <a:endParaRPr lang="en-GB" dirty="0"/>
          </a:p>
        </p:txBody>
      </p:sp>
      <p:sp>
        <p:nvSpPr>
          <p:cNvPr id="10" name="Text Placeholder 9">
            <a:extLst>
              <a:ext uri="{FF2B5EF4-FFF2-40B4-BE49-F238E27FC236}">
                <a16:creationId xmlns:a16="http://schemas.microsoft.com/office/drawing/2014/main" id="{EBBC2F55-885D-4489-A564-279C44117439}"/>
              </a:ext>
            </a:extLst>
          </p:cNvPr>
          <p:cNvSpPr>
            <a:spLocks noGrp="1"/>
          </p:cNvSpPr>
          <p:nvPr>
            <p:ph type="body" sz="quarter" idx="15"/>
          </p:nvPr>
        </p:nvSpPr>
        <p:spPr>
          <a:xfrm>
            <a:off x="818270" y="769936"/>
            <a:ext cx="10775854" cy="1973264"/>
          </a:xfrm>
        </p:spPr>
        <p:txBody>
          <a:bodyPr>
            <a:noAutofit/>
          </a:bodyPr>
          <a:lstStyle>
            <a:lvl1pPr>
              <a:defRPr sz="2800"/>
            </a:lvl1pPr>
            <a:lvl2pPr>
              <a:defRPr sz="2800"/>
            </a:lvl2pPr>
            <a:lvl3pPr>
              <a:defRPr sz="2800"/>
            </a:lvl3pPr>
            <a:lvl4pPr>
              <a:defRPr sz="2800"/>
            </a:lvl4pPr>
            <a:lvl5pPr>
              <a:defRPr sz="2800"/>
            </a:lvl5pPr>
          </a:lstStyle>
          <a:p>
            <a:pPr lvl="0"/>
            <a:r>
              <a:rPr lang="en-US" dirty="0"/>
              <a:t>Click to edit Master text styles</a:t>
            </a:r>
          </a:p>
        </p:txBody>
      </p:sp>
      <p:sp>
        <p:nvSpPr>
          <p:cNvPr id="11" name="Rectangle 10">
            <a:extLst>
              <a:ext uri="{FF2B5EF4-FFF2-40B4-BE49-F238E27FC236}">
                <a16:creationId xmlns:a16="http://schemas.microsoft.com/office/drawing/2014/main" id="{1D28CE45-44BF-4A46-9554-2FD9D2D452D7}"/>
              </a:ext>
            </a:extLst>
          </p:cNvPr>
          <p:cNvSpPr/>
          <p:nvPr userDrawn="1"/>
        </p:nvSpPr>
        <p:spPr>
          <a:xfrm>
            <a:off x="-28135" y="0"/>
            <a:ext cx="56270" cy="6858000"/>
          </a:xfrm>
          <a:prstGeom prst="rect">
            <a:avLst/>
          </a:prstGeom>
          <a:solidFill>
            <a:srgbClr val="1E1EB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 name="Text Placeholder 12">
            <a:extLst>
              <a:ext uri="{FF2B5EF4-FFF2-40B4-BE49-F238E27FC236}">
                <a16:creationId xmlns:a16="http://schemas.microsoft.com/office/drawing/2014/main" id="{AD4F5F5A-E7B9-4077-A8BE-7995C097D9B8}"/>
              </a:ext>
            </a:extLst>
          </p:cNvPr>
          <p:cNvSpPr>
            <a:spLocks noGrp="1"/>
          </p:cNvSpPr>
          <p:nvPr>
            <p:ph type="body" sz="quarter" idx="16"/>
          </p:nvPr>
        </p:nvSpPr>
        <p:spPr>
          <a:xfrm>
            <a:off x="246184" y="114301"/>
            <a:ext cx="3001108" cy="314325"/>
          </a:xfrm>
        </p:spPr>
        <p:txBody>
          <a:bodyPr>
            <a:noAutofit/>
          </a:bodyPr>
          <a:lstStyle>
            <a:lvl1pPr>
              <a:defRPr sz="1200"/>
            </a:lvl1pPr>
            <a:lvl2pPr>
              <a:defRPr sz="12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0573470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9_Custom Layou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6579708D-E5FF-4816-80A5-D4439A333A7A}"/>
              </a:ext>
            </a:extLst>
          </p:cNvPr>
          <p:cNvSpPr>
            <a:spLocks noGrp="1"/>
          </p:cNvSpPr>
          <p:nvPr>
            <p:ph type="pic" sz="quarter" idx="13"/>
          </p:nvPr>
        </p:nvSpPr>
        <p:spPr>
          <a:xfrm>
            <a:off x="404447" y="3429001"/>
            <a:ext cx="4870938" cy="3019427"/>
          </a:xfrm>
        </p:spPr>
        <p:txBody>
          <a:bodyPr/>
          <a:lstStyle/>
          <a:p>
            <a:endParaRPr lang="en-GB"/>
          </a:p>
        </p:txBody>
      </p:sp>
      <p:sp>
        <p:nvSpPr>
          <p:cNvPr id="8" name="Picture Placeholder 6">
            <a:extLst>
              <a:ext uri="{FF2B5EF4-FFF2-40B4-BE49-F238E27FC236}">
                <a16:creationId xmlns:a16="http://schemas.microsoft.com/office/drawing/2014/main" id="{270D4FCD-869D-473E-A3A9-B46971CBBD70}"/>
              </a:ext>
            </a:extLst>
          </p:cNvPr>
          <p:cNvSpPr>
            <a:spLocks noGrp="1"/>
          </p:cNvSpPr>
          <p:nvPr>
            <p:ph type="pic" sz="quarter" idx="14"/>
          </p:nvPr>
        </p:nvSpPr>
        <p:spPr>
          <a:xfrm>
            <a:off x="6787661" y="3429001"/>
            <a:ext cx="4999892" cy="3019426"/>
          </a:xfrm>
        </p:spPr>
        <p:txBody>
          <a:bodyPr/>
          <a:lstStyle/>
          <a:p>
            <a:endParaRPr lang="en-GB" dirty="0"/>
          </a:p>
        </p:txBody>
      </p:sp>
      <p:sp>
        <p:nvSpPr>
          <p:cNvPr id="10" name="Text Placeholder 9">
            <a:extLst>
              <a:ext uri="{FF2B5EF4-FFF2-40B4-BE49-F238E27FC236}">
                <a16:creationId xmlns:a16="http://schemas.microsoft.com/office/drawing/2014/main" id="{EBBC2F55-885D-4489-A564-279C44117439}"/>
              </a:ext>
            </a:extLst>
          </p:cNvPr>
          <p:cNvSpPr>
            <a:spLocks noGrp="1"/>
          </p:cNvSpPr>
          <p:nvPr>
            <p:ph type="body" sz="quarter" idx="15"/>
          </p:nvPr>
        </p:nvSpPr>
        <p:spPr>
          <a:xfrm>
            <a:off x="818270" y="769936"/>
            <a:ext cx="10775854" cy="1973264"/>
          </a:xfrm>
        </p:spPr>
        <p:txBody>
          <a:bodyPr>
            <a:noAutofit/>
          </a:bodyPr>
          <a:lstStyle>
            <a:lvl1pPr>
              <a:defRPr sz="2800"/>
            </a:lvl1pPr>
            <a:lvl2pPr>
              <a:defRPr sz="2800"/>
            </a:lvl2pPr>
            <a:lvl3pPr>
              <a:defRPr sz="2800"/>
            </a:lvl3pPr>
            <a:lvl4pPr>
              <a:defRPr sz="2800"/>
            </a:lvl4pPr>
            <a:lvl5pPr>
              <a:defRPr sz="2800"/>
            </a:lvl5pPr>
          </a:lstStyle>
          <a:p>
            <a:pPr lvl="0"/>
            <a:r>
              <a:rPr lang="en-US" dirty="0"/>
              <a:t>Click to edit Master text styles</a:t>
            </a:r>
          </a:p>
        </p:txBody>
      </p:sp>
      <p:sp>
        <p:nvSpPr>
          <p:cNvPr id="11" name="Rectangle 10">
            <a:extLst>
              <a:ext uri="{FF2B5EF4-FFF2-40B4-BE49-F238E27FC236}">
                <a16:creationId xmlns:a16="http://schemas.microsoft.com/office/drawing/2014/main" id="{1D28CE45-44BF-4A46-9554-2FD9D2D452D7}"/>
              </a:ext>
            </a:extLst>
          </p:cNvPr>
          <p:cNvSpPr/>
          <p:nvPr userDrawn="1"/>
        </p:nvSpPr>
        <p:spPr>
          <a:xfrm>
            <a:off x="-28135" y="0"/>
            <a:ext cx="56270" cy="6858000"/>
          </a:xfrm>
          <a:prstGeom prst="rect">
            <a:avLst/>
          </a:prstGeom>
          <a:solidFill>
            <a:srgbClr val="1E1EB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 name="Text Placeholder 12">
            <a:extLst>
              <a:ext uri="{FF2B5EF4-FFF2-40B4-BE49-F238E27FC236}">
                <a16:creationId xmlns:a16="http://schemas.microsoft.com/office/drawing/2014/main" id="{AD4F5F5A-E7B9-4077-A8BE-7995C097D9B8}"/>
              </a:ext>
            </a:extLst>
          </p:cNvPr>
          <p:cNvSpPr>
            <a:spLocks noGrp="1"/>
          </p:cNvSpPr>
          <p:nvPr>
            <p:ph type="body" sz="quarter" idx="16"/>
          </p:nvPr>
        </p:nvSpPr>
        <p:spPr>
          <a:xfrm>
            <a:off x="246184" y="114301"/>
            <a:ext cx="3001108" cy="314325"/>
          </a:xfrm>
        </p:spPr>
        <p:txBody>
          <a:bodyPr>
            <a:noAutofit/>
          </a:bodyPr>
          <a:lstStyle>
            <a:lvl1pPr>
              <a:defRPr sz="1200"/>
            </a:lvl1pPr>
            <a:lvl2pPr>
              <a:defRPr sz="12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437479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0_Custom Layou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6579708D-E5FF-4816-80A5-D4439A333A7A}"/>
              </a:ext>
            </a:extLst>
          </p:cNvPr>
          <p:cNvSpPr>
            <a:spLocks noGrp="1"/>
          </p:cNvSpPr>
          <p:nvPr>
            <p:ph type="pic" sz="quarter" idx="13"/>
          </p:nvPr>
        </p:nvSpPr>
        <p:spPr>
          <a:xfrm>
            <a:off x="404447" y="3429001"/>
            <a:ext cx="4870938" cy="3019427"/>
          </a:xfrm>
        </p:spPr>
        <p:txBody>
          <a:bodyPr/>
          <a:lstStyle/>
          <a:p>
            <a:endParaRPr lang="en-GB"/>
          </a:p>
        </p:txBody>
      </p:sp>
      <p:sp>
        <p:nvSpPr>
          <p:cNvPr id="8" name="Picture Placeholder 6">
            <a:extLst>
              <a:ext uri="{FF2B5EF4-FFF2-40B4-BE49-F238E27FC236}">
                <a16:creationId xmlns:a16="http://schemas.microsoft.com/office/drawing/2014/main" id="{270D4FCD-869D-473E-A3A9-B46971CBBD70}"/>
              </a:ext>
            </a:extLst>
          </p:cNvPr>
          <p:cNvSpPr>
            <a:spLocks noGrp="1"/>
          </p:cNvSpPr>
          <p:nvPr>
            <p:ph type="pic" sz="quarter" idx="14"/>
          </p:nvPr>
        </p:nvSpPr>
        <p:spPr>
          <a:xfrm>
            <a:off x="6787661" y="3429001"/>
            <a:ext cx="4999892" cy="3019426"/>
          </a:xfrm>
        </p:spPr>
        <p:txBody>
          <a:bodyPr/>
          <a:lstStyle/>
          <a:p>
            <a:endParaRPr lang="en-GB" dirty="0"/>
          </a:p>
        </p:txBody>
      </p:sp>
      <p:sp>
        <p:nvSpPr>
          <p:cNvPr id="10" name="Text Placeholder 9">
            <a:extLst>
              <a:ext uri="{FF2B5EF4-FFF2-40B4-BE49-F238E27FC236}">
                <a16:creationId xmlns:a16="http://schemas.microsoft.com/office/drawing/2014/main" id="{EBBC2F55-885D-4489-A564-279C44117439}"/>
              </a:ext>
            </a:extLst>
          </p:cNvPr>
          <p:cNvSpPr>
            <a:spLocks noGrp="1"/>
          </p:cNvSpPr>
          <p:nvPr>
            <p:ph type="body" sz="quarter" idx="15"/>
          </p:nvPr>
        </p:nvSpPr>
        <p:spPr>
          <a:xfrm>
            <a:off x="818270" y="769936"/>
            <a:ext cx="10775854" cy="1973264"/>
          </a:xfrm>
        </p:spPr>
        <p:txBody>
          <a:bodyPr>
            <a:noAutofit/>
          </a:bodyPr>
          <a:lstStyle>
            <a:lvl1pPr>
              <a:defRPr sz="2800"/>
            </a:lvl1pPr>
            <a:lvl2pPr>
              <a:defRPr sz="2800"/>
            </a:lvl2pPr>
            <a:lvl3pPr>
              <a:defRPr sz="2800"/>
            </a:lvl3pPr>
            <a:lvl4pPr>
              <a:defRPr sz="2800"/>
            </a:lvl4pPr>
            <a:lvl5pPr>
              <a:defRPr sz="2800"/>
            </a:lvl5pPr>
          </a:lstStyle>
          <a:p>
            <a:pPr lvl="0"/>
            <a:r>
              <a:rPr lang="en-US" dirty="0"/>
              <a:t>Click to edit Master text styles</a:t>
            </a:r>
          </a:p>
        </p:txBody>
      </p:sp>
      <p:sp>
        <p:nvSpPr>
          <p:cNvPr id="11" name="Rectangle 10">
            <a:extLst>
              <a:ext uri="{FF2B5EF4-FFF2-40B4-BE49-F238E27FC236}">
                <a16:creationId xmlns:a16="http://schemas.microsoft.com/office/drawing/2014/main" id="{1D28CE45-44BF-4A46-9554-2FD9D2D452D7}"/>
              </a:ext>
            </a:extLst>
          </p:cNvPr>
          <p:cNvSpPr/>
          <p:nvPr userDrawn="1"/>
        </p:nvSpPr>
        <p:spPr>
          <a:xfrm>
            <a:off x="-28135" y="0"/>
            <a:ext cx="56270" cy="6858000"/>
          </a:xfrm>
          <a:prstGeom prst="rect">
            <a:avLst/>
          </a:prstGeom>
          <a:solidFill>
            <a:srgbClr val="1E1EB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 name="Text Placeholder 12">
            <a:extLst>
              <a:ext uri="{FF2B5EF4-FFF2-40B4-BE49-F238E27FC236}">
                <a16:creationId xmlns:a16="http://schemas.microsoft.com/office/drawing/2014/main" id="{AD4F5F5A-E7B9-4077-A8BE-7995C097D9B8}"/>
              </a:ext>
            </a:extLst>
          </p:cNvPr>
          <p:cNvSpPr>
            <a:spLocks noGrp="1"/>
          </p:cNvSpPr>
          <p:nvPr>
            <p:ph type="body" sz="quarter" idx="16"/>
          </p:nvPr>
        </p:nvSpPr>
        <p:spPr>
          <a:xfrm>
            <a:off x="246184" y="114301"/>
            <a:ext cx="3001108" cy="314325"/>
          </a:xfrm>
        </p:spPr>
        <p:txBody>
          <a:bodyPr>
            <a:noAutofit/>
          </a:bodyPr>
          <a:lstStyle>
            <a:lvl1pPr>
              <a:defRPr sz="1200"/>
            </a:lvl1pPr>
            <a:lvl2pPr>
              <a:defRPr sz="12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5751882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1_Custom Layou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6579708D-E5FF-4816-80A5-D4439A333A7A}"/>
              </a:ext>
            </a:extLst>
          </p:cNvPr>
          <p:cNvSpPr>
            <a:spLocks noGrp="1"/>
          </p:cNvSpPr>
          <p:nvPr>
            <p:ph type="pic" sz="quarter" idx="13"/>
          </p:nvPr>
        </p:nvSpPr>
        <p:spPr>
          <a:xfrm>
            <a:off x="404447" y="3429001"/>
            <a:ext cx="4870938" cy="3019427"/>
          </a:xfrm>
        </p:spPr>
        <p:txBody>
          <a:bodyPr/>
          <a:lstStyle/>
          <a:p>
            <a:endParaRPr lang="en-GB"/>
          </a:p>
        </p:txBody>
      </p:sp>
      <p:sp>
        <p:nvSpPr>
          <p:cNvPr id="8" name="Picture Placeholder 6">
            <a:extLst>
              <a:ext uri="{FF2B5EF4-FFF2-40B4-BE49-F238E27FC236}">
                <a16:creationId xmlns:a16="http://schemas.microsoft.com/office/drawing/2014/main" id="{270D4FCD-869D-473E-A3A9-B46971CBBD70}"/>
              </a:ext>
            </a:extLst>
          </p:cNvPr>
          <p:cNvSpPr>
            <a:spLocks noGrp="1"/>
          </p:cNvSpPr>
          <p:nvPr>
            <p:ph type="pic" sz="quarter" idx="14"/>
          </p:nvPr>
        </p:nvSpPr>
        <p:spPr>
          <a:xfrm>
            <a:off x="6787661" y="3429001"/>
            <a:ext cx="4999892" cy="3019426"/>
          </a:xfrm>
        </p:spPr>
        <p:txBody>
          <a:bodyPr/>
          <a:lstStyle/>
          <a:p>
            <a:endParaRPr lang="en-GB" dirty="0"/>
          </a:p>
        </p:txBody>
      </p:sp>
      <p:sp>
        <p:nvSpPr>
          <p:cNvPr id="10" name="Text Placeholder 9">
            <a:extLst>
              <a:ext uri="{FF2B5EF4-FFF2-40B4-BE49-F238E27FC236}">
                <a16:creationId xmlns:a16="http://schemas.microsoft.com/office/drawing/2014/main" id="{EBBC2F55-885D-4489-A564-279C44117439}"/>
              </a:ext>
            </a:extLst>
          </p:cNvPr>
          <p:cNvSpPr>
            <a:spLocks noGrp="1"/>
          </p:cNvSpPr>
          <p:nvPr>
            <p:ph type="body" sz="quarter" idx="15"/>
          </p:nvPr>
        </p:nvSpPr>
        <p:spPr>
          <a:xfrm>
            <a:off x="818270" y="769936"/>
            <a:ext cx="10775854" cy="1973264"/>
          </a:xfrm>
        </p:spPr>
        <p:txBody>
          <a:bodyPr>
            <a:noAutofit/>
          </a:bodyPr>
          <a:lstStyle>
            <a:lvl1pPr>
              <a:defRPr sz="2800"/>
            </a:lvl1pPr>
            <a:lvl2pPr>
              <a:defRPr sz="2800"/>
            </a:lvl2pPr>
            <a:lvl3pPr>
              <a:defRPr sz="2800"/>
            </a:lvl3pPr>
            <a:lvl4pPr>
              <a:defRPr sz="2800"/>
            </a:lvl4pPr>
            <a:lvl5pPr>
              <a:defRPr sz="2800"/>
            </a:lvl5pPr>
          </a:lstStyle>
          <a:p>
            <a:pPr lvl="0"/>
            <a:r>
              <a:rPr lang="en-US" dirty="0"/>
              <a:t>Click to edit Master text styles</a:t>
            </a:r>
          </a:p>
        </p:txBody>
      </p:sp>
      <p:sp>
        <p:nvSpPr>
          <p:cNvPr id="11" name="Rectangle 10">
            <a:extLst>
              <a:ext uri="{FF2B5EF4-FFF2-40B4-BE49-F238E27FC236}">
                <a16:creationId xmlns:a16="http://schemas.microsoft.com/office/drawing/2014/main" id="{1D28CE45-44BF-4A46-9554-2FD9D2D452D7}"/>
              </a:ext>
            </a:extLst>
          </p:cNvPr>
          <p:cNvSpPr/>
          <p:nvPr userDrawn="1"/>
        </p:nvSpPr>
        <p:spPr>
          <a:xfrm>
            <a:off x="-28135" y="0"/>
            <a:ext cx="56270" cy="6858000"/>
          </a:xfrm>
          <a:prstGeom prst="rect">
            <a:avLst/>
          </a:prstGeom>
          <a:solidFill>
            <a:srgbClr val="1E1EB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3" name="Text Placeholder 12">
            <a:extLst>
              <a:ext uri="{FF2B5EF4-FFF2-40B4-BE49-F238E27FC236}">
                <a16:creationId xmlns:a16="http://schemas.microsoft.com/office/drawing/2014/main" id="{AD4F5F5A-E7B9-4077-A8BE-7995C097D9B8}"/>
              </a:ext>
            </a:extLst>
          </p:cNvPr>
          <p:cNvSpPr>
            <a:spLocks noGrp="1"/>
          </p:cNvSpPr>
          <p:nvPr>
            <p:ph type="body" sz="quarter" idx="16"/>
          </p:nvPr>
        </p:nvSpPr>
        <p:spPr>
          <a:xfrm>
            <a:off x="246184" y="114301"/>
            <a:ext cx="3001108" cy="314325"/>
          </a:xfrm>
        </p:spPr>
        <p:txBody>
          <a:bodyPr>
            <a:noAutofit/>
          </a:bodyPr>
          <a:lstStyle>
            <a:lvl1pPr>
              <a:defRPr sz="1200"/>
            </a:lvl1pPr>
            <a:lvl2pPr>
              <a:defRPr sz="12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3595633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336131" y="365125"/>
            <a:ext cx="840023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336131" y="1825625"/>
            <a:ext cx="8400239"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4.xml"/><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5.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6.xml"/><Relationship Id="rId1" Type="http://schemas.openxmlformats.org/officeDocument/2006/relationships/slideLayout" Target="../slideLayouts/slideLayout6.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7.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8.xml"/><Relationship Id="rId1" Type="http://schemas.openxmlformats.org/officeDocument/2006/relationships/slideLayout" Target="../slideLayouts/slideLayout8.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9.xml"/><Relationship Id="rId1" Type="http://schemas.openxmlformats.org/officeDocument/2006/relationships/slideLayout" Target="../slideLayouts/slideLayout9.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0.xml"/><Relationship Id="rId1" Type="http://schemas.openxmlformats.org/officeDocument/2006/relationships/slideLayout" Target="../slideLayouts/slideLayout10.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1.xml"/><Relationship Id="rId1" Type="http://schemas.openxmlformats.org/officeDocument/2006/relationships/slideLayout" Target="../slideLayouts/slideLayout11.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4.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1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7.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3.xml"/><Relationship Id="rId1" Type="http://schemas.openxmlformats.org/officeDocument/2006/relationships/slideLayout" Target="../slideLayouts/slideLayout23.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4.xml"/><Relationship Id="rId1" Type="http://schemas.openxmlformats.org/officeDocument/2006/relationships/slideLayout" Target="../slideLayouts/slideLayout24.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5.xml.rels><?xml version="1.0" encoding="UTF-8" standalone="yes"?>
<Relationships xmlns="http://schemas.openxmlformats.org/package/2006/relationships"><Relationship Id="rId3" Type="http://schemas.openxmlformats.org/officeDocument/2006/relationships/theme" Target="../theme/theme15.xml"/><Relationship Id="rId2" Type="http://schemas.openxmlformats.org/officeDocument/2006/relationships/slideLayout" Target="../slideLayouts/slideLayout26.xml"/><Relationship Id="rId1"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22D0618-B0BE-700D-9C08-D06395A1822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rotWithShape="1">
          <a:blip r:embed="rId3"/>
          <a:srcRect r="50000"/>
          <a:stretch/>
        </p:blipFill>
        <p:spPr>
          <a:xfrm>
            <a:off x="0" y="0"/>
            <a:ext cx="6096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1C6A61DE-6947-B2AA-1753-5558884D147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8F76C337-0FE7-3CA8-C716-0C46E9CC2FEE}"/>
              </a:ext>
            </a:extLst>
          </p:cNvPr>
          <p:cNvPicPr>
            <a:picLocks noChangeAspect="1"/>
          </p:cNvPicPr>
          <p:nvPr userDrawn="1"/>
        </p:nvPicPr>
        <p:blipFill rotWithShape="1">
          <a:blip r:embed="rId5"/>
          <a:srcRect l="2410" t="1207" r="2110" b="46813"/>
          <a:stretch/>
        </p:blipFill>
        <p:spPr>
          <a:xfrm>
            <a:off x="547364" y="5649924"/>
            <a:ext cx="1644143" cy="893721"/>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287409CA-2DB8-0BB7-36B2-FFD3571CCEDC}"/>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51425A74-C981-E9C6-8FF7-937AD154BD7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5" name="Picture 4" descr="A close-up of a logo&#10;&#10;Description automatically generated">
            <a:extLst>
              <a:ext uri="{FF2B5EF4-FFF2-40B4-BE49-F238E27FC236}">
                <a16:creationId xmlns:a16="http://schemas.microsoft.com/office/drawing/2014/main" id="{2226E111-1AA5-89EE-F9DF-D6350F1A7F3E}"/>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84145D66-E734-373E-5B42-4592A20B6C4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4" name="Picture 3" descr="A close-up of a logo&#10;&#10;Description automatically generated">
            <a:extLst>
              <a:ext uri="{FF2B5EF4-FFF2-40B4-BE49-F238E27FC236}">
                <a16:creationId xmlns:a16="http://schemas.microsoft.com/office/drawing/2014/main" id="{8C4C02B2-C259-8CCF-4DFD-CF0070F709CF}"/>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656239FE-37DC-D45F-58B4-A147940CE12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18CC06FC-E825-3502-8523-4A41E2CD3EB0}"/>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E62D25CC-879F-3D3E-D7CA-D72201F52C27}"/>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rotWithShape="1">
          <a:blip r:embed="rId13"/>
          <a:srcRect t="83646"/>
          <a:stretch/>
        </p:blipFill>
        <p:spPr>
          <a:xfrm>
            <a:off x="0" y="5736430"/>
            <a:ext cx="12192000" cy="1121569"/>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14"/>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15"/>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722"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defTabSz="914400" rtl="0" eaLnBrk="1" latinLnBrk="0" hangingPunct="1">
        <a:lnSpc>
          <a:spcPct val="90000"/>
        </a:lnSpc>
        <a:spcBef>
          <a:spcPct val="0"/>
        </a:spcBef>
        <a:buNone/>
        <a:defRPr sz="4400" kern="1200">
          <a:solidFill>
            <a:schemeClr val="tx1"/>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rotWithShape="1">
          <a:blip r:embed="rId3"/>
          <a:srcRect b="83542"/>
          <a:stretch/>
        </p:blipFill>
        <p:spPr>
          <a:xfrm>
            <a:off x="0" y="0"/>
            <a:ext cx="12192000" cy="1128713"/>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4"/>
          <a:srcRect l="51836" r="-5866"/>
          <a:stretch/>
        </p:blipFill>
        <p:spPr>
          <a:xfrm>
            <a:off x="2030811" y="315798"/>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C9C148F-B86A-70E7-1539-0A27556C3D85}"/>
              </a:ext>
            </a:extLst>
          </p:cNvPr>
          <p:cNvPicPr>
            <a:picLocks noChangeAspect="1"/>
          </p:cNvPicPr>
          <p:nvPr userDrawn="1"/>
        </p:nvPicPr>
        <p:blipFill rotWithShape="1">
          <a:blip r:embed="rId5"/>
          <a:srcRect l="2410" t="1207" r="2110" b="46813"/>
          <a:stretch/>
        </p:blipFill>
        <p:spPr>
          <a:xfrm>
            <a:off x="3872354" y="315798"/>
            <a:ext cx="1097385" cy="596515"/>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364706" y="365125"/>
            <a:ext cx="837166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364706" y="1825625"/>
            <a:ext cx="8371664"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rotWithShape="1">
          <a:blip r:embed="rId3"/>
          <a:srcRect r="76621"/>
          <a:stretch/>
        </p:blipFill>
        <p:spPr>
          <a:xfrm>
            <a:off x="0" y="0"/>
            <a:ext cx="2850356"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5"/>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19.png"/></Relationships>
</file>

<file path=ppt/slides/_rels/slide5.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svg"/><Relationship Id="rId7" Type="http://schemas.openxmlformats.org/officeDocument/2006/relationships/image" Target="../media/image25.svg"/><Relationship Id="rId2" Type="http://schemas.openxmlformats.org/officeDocument/2006/relationships/image" Target="../media/image20.png"/><Relationship Id="rId1" Type="http://schemas.openxmlformats.org/officeDocument/2006/relationships/slideLayout" Target="../slideLayouts/slideLayout16.xml"/><Relationship Id="rId6" Type="http://schemas.openxmlformats.org/officeDocument/2006/relationships/image" Target="../media/image24.png"/><Relationship Id="rId5" Type="http://schemas.openxmlformats.org/officeDocument/2006/relationships/image" Target="../media/image23.svg"/><Relationship Id="rId4" Type="http://schemas.openxmlformats.org/officeDocument/2006/relationships/image" Target="../media/image22.png"/><Relationship Id="rId9" Type="http://schemas.openxmlformats.org/officeDocument/2006/relationships/image" Target="../media/image27.svg"/></Relationships>
</file>

<file path=ppt/slides/_rels/slide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17.xml"/><Relationship Id="rId4" Type="http://schemas.openxmlformats.org/officeDocument/2006/relationships/image" Target="../media/image29.png"/></Relationships>
</file>

<file path=ppt/slides/_rels/slide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18.xml"/><Relationship Id="rId5" Type="http://schemas.openxmlformats.org/officeDocument/2006/relationships/image" Target="../media/image33.svg"/><Relationship Id="rId4" Type="http://schemas.openxmlformats.org/officeDocument/2006/relationships/image" Target="../media/image32.png"/></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xml"/><Relationship Id="rId1" Type="http://schemas.openxmlformats.org/officeDocument/2006/relationships/slideLayout" Target="../slideLayouts/slideLayout22.xml"/><Relationship Id="rId5" Type="http://schemas.openxmlformats.org/officeDocument/2006/relationships/image" Target="../media/image42.png"/><Relationship Id="rId4" Type="http://schemas.openxmlformats.org/officeDocument/2006/relationships/image" Target="../media/image41.png"/></Relationships>
</file>

<file path=ppt/slides/_rels/slide12.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40.png"/><Relationship Id="rId7" Type="http://schemas.openxmlformats.org/officeDocument/2006/relationships/image" Target="../media/image39.png"/><Relationship Id="rId2" Type="http://schemas.openxmlformats.org/officeDocument/2006/relationships/notesSlide" Target="../notesSlides/notesSlide5.xml"/><Relationship Id="rId1" Type="http://schemas.openxmlformats.org/officeDocument/2006/relationships/slideLayout" Target="../slideLayouts/slideLayout22.xml"/><Relationship Id="rId6" Type="http://schemas.openxmlformats.org/officeDocument/2006/relationships/image" Target="../media/image38.png"/><Relationship Id="rId5" Type="http://schemas.openxmlformats.org/officeDocument/2006/relationships/image" Target="../media/image42.png"/><Relationship Id="rId4" Type="http://schemas.openxmlformats.org/officeDocument/2006/relationships/image" Target="../media/image41.png"/><Relationship Id="rId9" Type="http://schemas.openxmlformats.org/officeDocument/2006/relationships/image" Target="../media/image29.png"/></Relationships>
</file>

<file path=ppt/slides/_rels/slide13.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image" Target="../media/image37.png"/><Relationship Id="rId3" Type="http://schemas.openxmlformats.org/officeDocument/2006/relationships/image" Target="../media/image40.png"/><Relationship Id="rId7" Type="http://schemas.openxmlformats.org/officeDocument/2006/relationships/image" Target="../media/image39.png"/><Relationship Id="rId12" Type="http://schemas.openxmlformats.org/officeDocument/2006/relationships/image" Target="../media/image36.png"/><Relationship Id="rId2" Type="http://schemas.openxmlformats.org/officeDocument/2006/relationships/notesSlide" Target="../notesSlides/notesSlide6.xml"/><Relationship Id="rId1" Type="http://schemas.openxmlformats.org/officeDocument/2006/relationships/slideLayout" Target="../slideLayouts/slideLayout22.xml"/><Relationship Id="rId6" Type="http://schemas.openxmlformats.org/officeDocument/2006/relationships/image" Target="../media/image38.png"/><Relationship Id="rId11" Type="http://schemas.openxmlformats.org/officeDocument/2006/relationships/image" Target="../media/image19.png"/><Relationship Id="rId5" Type="http://schemas.openxmlformats.org/officeDocument/2006/relationships/image" Target="../media/image42.png"/><Relationship Id="rId10" Type="http://schemas.openxmlformats.org/officeDocument/2006/relationships/image" Target="../media/image18.png"/><Relationship Id="rId4" Type="http://schemas.openxmlformats.org/officeDocument/2006/relationships/image" Target="../media/image41.png"/><Relationship Id="rId9" Type="http://schemas.openxmlformats.org/officeDocument/2006/relationships/image" Target="../media/image29.png"/></Relationships>
</file>

<file path=ppt/slides/_rels/slide14.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40.png"/><Relationship Id="rId7" Type="http://schemas.openxmlformats.org/officeDocument/2006/relationships/image" Target="../media/image39.png"/><Relationship Id="rId2" Type="http://schemas.openxmlformats.org/officeDocument/2006/relationships/notesSlide" Target="../notesSlides/notesSlide7.xml"/><Relationship Id="rId1" Type="http://schemas.openxmlformats.org/officeDocument/2006/relationships/slideLayout" Target="../slideLayouts/slideLayout22.xml"/><Relationship Id="rId6" Type="http://schemas.openxmlformats.org/officeDocument/2006/relationships/image" Target="../media/image38.png"/><Relationship Id="rId5" Type="http://schemas.openxmlformats.org/officeDocument/2006/relationships/image" Target="../media/image42.png"/><Relationship Id="rId4" Type="http://schemas.openxmlformats.org/officeDocument/2006/relationships/image" Target="../media/image41.png"/><Relationship Id="rId9" Type="http://schemas.openxmlformats.org/officeDocument/2006/relationships/image" Target="../media/image2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s://www.ed.ac.uk/sites/default/files/atoms/files/neurodiversity_glossary.pdf" TargetMode="External"/><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hyperlink" Target="https://media.ed.ac.uk/media/1_t9x6udrg"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hyperlink" Target="https://www.linkedin.com/pulse/neurodiversity-5-ways-make-learning-all-prof-amanda-kirby/"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hyperlink" Target="https://www.linkedin.com/pulse/neurodiversity-5-ways-make-learning-all-prof-amanda-kirby/" TargetMode="Externa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8" Type="http://schemas.openxmlformats.org/officeDocument/2006/relationships/image" Target="../media/image50.png"/><Relationship Id="rId13" Type="http://schemas.openxmlformats.org/officeDocument/2006/relationships/image" Target="../media/image55.sv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54.png"/><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diagramColors" Target="../diagrams/colors2.xml"/><Relationship Id="rId11" Type="http://schemas.openxmlformats.org/officeDocument/2006/relationships/image" Target="../media/image53.svg"/><Relationship Id="rId5" Type="http://schemas.openxmlformats.org/officeDocument/2006/relationships/diagramQuickStyle" Target="../diagrams/quickStyle2.xml"/><Relationship Id="rId10" Type="http://schemas.openxmlformats.org/officeDocument/2006/relationships/image" Target="../media/image52.png"/><Relationship Id="rId4" Type="http://schemas.openxmlformats.org/officeDocument/2006/relationships/diagramLayout" Target="../diagrams/layout2.xml"/><Relationship Id="rId9" Type="http://schemas.openxmlformats.org/officeDocument/2006/relationships/image" Target="../media/image51.svg"/></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56.emf"/><Relationship Id="rId2" Type="http://schemas.openxmlformats.org/officeDocument/2006/relationships/notesSlide" Target="../notesSlides/notesSlide21.xml"/><Relationship Id="rId1" Type="http://schemas.openxmlformats.org/officeDocument/2006/relationships/slideLayout" Target="../slideLayouts/slideLayout13.xml"/><Relationship Id="rId4" Type="http://schemas.openxmlformats.org/officeDocument/2006/relationships/hyperlink" Target="https://uowtsd-my.sharepoint.com/:w:/g/personal/m_bowen_uwtsd_ac_uk/Ebyz1g0C8FJMoWBJcJe9hjgB3eqiF7YZhagFpd9fohVYng?e=wl6vQe" TargetMode="External"/></Relationships>
</file>

<file path=ppt/slides/_rels/slide30.xml.rels><?xml version="1.0" encoding="UTF-8" standalone="yes"?>
<Relationships xmlns="http://schemas.openxmlformats.org/package/2006/relationships"><Relationship Id="rId2" Type="http://schemas.openxmlformats.org/officeDocument/2006/relationships/hyperlink" Target="https://www.ed.ac.uk/sites/default/files/atoms/files/neurodiversity_glossary.pdf" TargetMode="Externa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www.linkedin.com/pulse/neurodiversity-5-ways-make-learning-all-prof-amanda-kirby/" TargetMode="External"/><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hyperlink" Target="https://salvesen-research.ed.ac.uk/about/about-neurodivers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5" descr="A close-up of a logo&#10;&#10;Description automatically generated">
            <a:extLst>
              <a:ext uri="{FF2B5EF4-FFF2-40B4-BE49-F238E27FC236}">
                <a16:creationId xmlns:a16="http://schemas.microsoft.com/office/drawing/2014/main" id="{DB6B4C16-9F5C-8152-D7FF-A2C2701B717F}"/>
              </a:ext>
            </a:extLst>
          </p:cNvPr>
          <p:cNvPicPr>
            <a:picLocks noGrp="1" noChangeAspect="1"/>
          </p:cNvPicPr>
          <p:nvPr>
            <p:ph idx="1"/>
          </p:nvPr>
        </p:nvPicPr>
        <p:blipFill rotWithShape="1">
          <a:blip r:embed="rId2"/>
          <a:srcRect b="34516"/>
          <a:stretch/>
        </p:blipFill>
        <p:spPr>
          <a:xfrm>
            <a:off x="630810" y="1925752"/>
            <a:ext cx="4598210" cy="3006495"/>
          </a:xfrm>
        </p:spPr>
      </p:pic>
      <p:sp>
        <p:nvSpPr>
          <p:cNvPr id="3" name="Blwch Testun 2">
            <a:extLst>
              <a:ext uri="{FF2B5EF4-FFF2-40B4-BE49-F238E27FC236}">
                <a16:creationId xmlns:a16="http://schemas.microsoft.com/office/drawing/2014/main" id="{82978502-7273-E1BC-8CC1-1D09C185861C}"/>
              </a:ext>
            </a:extLst>
          </p:cNvPr>
          <p:cNvSpPr txBox="1"/>
          <p:nvPr/>
        </p:nvSpPr>
        <p:spPr>
          <a:xfrm>
            <a:off x="6096000" y="1966698"/>
            <a:ext cx="5978769" cy="1384995"/>
          </a:xfrm>
          <a:prstGeom prst="rect">
            <a:avLst/>
          </a:prstGeom>
          <a:noFill/>
        </p:spPr>
        <p:txBody>
          <a:bodyPr wrap="square">
            <a:spAutoFit/>
          </a:bodyPr>
          <a:lstStyle/>
          <a:p>
            <a:pPr algn="ctr"/>
            <a:r>
              <a:rPr lang="cy-GB" sz="2800" b="0" i="0" dirty="0">
                <a:solidFill>
                  <a:srgbClr val="3A3A3A"/>
                </a:solidFill>
                <a:effectLst/>
                <a:latin typeface="Source Sans Pro" panose="020B0503030403020204" pitchFamily="34" charset="0"/>
              </a:rPr>
              <a:t> </a:t>
            </a:r>
            <a:endParaRPr lang="en-GB" sz="2800" dirty="0">
              <a:solidFill>
                <a:srgbClr val="3A3A3A"/>
              </a:solidFill>
              <a:latin typeface="Source Sans Pro" panose="020B0503030403020204" pitchFamily="34" charset="0"/>
            </a:endParaRPr>
          </a:p>
          <a:p>
            <a:pPr algn="ctr"/>
            <a:r>
              <a:rPr lang="en-GB" sz="2800" b="0" i="0" dirty="0">
                <a:solidFill>
                  <a:srgbClr val="3A3A3A"/>
                </a:solidFill>
                <a:effectLst/>
                <a:latin typeface="Source Sans Pro" panose="020B0503030403020204" pitchFamily="34" charset="0"/>
              </a:rPr>
              <a:t>Neurodiversity </a:t>
            </a:r>
          </a:p>
          <a:p>
            <a:pPr algn="ctr"/>
            <a:r>
              <a:rPr lang="en-GB" sz="2800" b="0" i="0" dirty="0">
                <a:solidFill>
                  <a:srgbClr val="3A3A3A"/>
                </a:solidFill>
                <a:effectLst/>
                <a:latin typeface="Source Sans Pro" panose="020B0503030403020204" pitchFamily="34" charset="0"/>
              </a:rPr>
              <a:t>at School </a:t>
            </a:r>
          </a:p>
        </p:txBody>
      </p:sp>
    </p:spTree>
    <p:extLst>
      <p:ext uri="{BB962C8B-B14F-4D97-AF65-F5344CB8AC3E}">
        <p14:creationId xmlns:p14="http://schemas.microsoft.com/office/powerpoint/2010/main" val="90343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6B631-D6AF-C6EE-7899-EE86BD9C471D}"/>
              </a:ext>
            </a:extLst>
          </p:cNvPr>
          <p:cNvSpPr>
            <a:spLocks noGrp="1"/>
          </p:cNvSpPr>
          <p:nvPr>
            <p:ph type="title"/>
          </p:nvPr>
        </p:nvSpPr>
        <p:spPr>
          <a:xfrm>
            <a:off x="1667066" y="472702"/>
            <a:ext cx="11481847" cy="790497"/>
          </a:xfrm>
        </p:spPr>
        <p:txBody>
          <a:bodyPr/>
          <a:lstStyle/>
          <a:p>
            <a:r>
              <a:rPr lang="en-GB" dirty="0"/>
              <a:t>                    Intention</a:t>
            </a:r>
          </a:p>
        </p:txBody>
      </p:sp>
      <p:sp>
        <p:nvSpPr>
          <p:cNvPr id="11" name="Blwch Testun 10">
            <a:extLst>
              <a:ext uri="{FF2B5EF4-FFF2-40B4-BE49-F238E27FC236}">
                <a16:creationId xmlns:a16="http://schemas.microsoft.com/office/drawing/2014/main" id="{D4AABA62-DFB2-6EC5-3BD6-BB335DDCD805}"/>
              </a:ext>
            </a:extLst>
          </p:cNvPr>
          <p:cNvSpPr txBox="1"/>
          <p:nvPr/>
        </p:nvSpPr>
        <p:spPr>
          <a:xfrm>
            <a:off x="873670" y="1795181"/>
            <a:ext cx="10780447" cy="3323987"/>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GB" altLang="cy-GB" sz="3200" b="0" i="0" u="none" strike="noStrike" cap="none" normalizeH="0" baseline="0" dirty="0">
                <a:ln>
                  <a:noFill/>
                </a:ln>
                <a:solidFill>
                  <a:srgbClr val="3A3A3A"/>
                </a:solidFill>
                <a:effectLst/>
                <a:latin typeface="Source Sans Pro" panose="020B0503030403020204" pitchFamily="34" charset="0"/>
              </a:rPr>
              <a:t>To </a:t>
            </a:r>
            <a:r>
              <a:rPr lang="en-GB" altLang="cy-GB" sz="3200" dirty="0">
                <a:solidFill>
                  <a:srgbClr val="3A3A3A"/>
                </a:solidFill>
                <a:latin typeface="Source Sans Pro" panose="020B0503030403020204" pitchFamily="34" charset="0"/>
              </a:rPr>
              <a:t>e</a:t>
            </a:r>
            <a:r>
              <a:rPr kumimoji="0" lang="en-GB" altLang="cy-GB" sz="3200" b="0" i="0" u="none" strike="noStrike" cap="none" normalizeH="0" baseline="0" dirty="0">
                <a:ln>
                  <a:noFill/>
                </a:ln>
                <a:solidFill>
                  <a:srgbClr val="3A3A3A"/>
                </a:solidFill>
                <a:effectLst/>
                <a:latin typeface="Source Sans Pro" panose="020B0503030403020204" pitchFamily="34" charset="0"/>
              </a:rPr>
              <a:t>xplain neurodiversity terms and how concepts fit together with terms you may already know, like  ALN. </a:t>
            </a:r>
          </a:p>
          <a:p>
            <a:pPr marL="0" marR="0" lvl="0" indent="0" algn="l" defTabSz="914400" rtl="0" eaLnBrk="0" fontAlgn="base" latinLnBrk="0" hangingPunct="0">
              <a:lnSpc>
                <a:spcPct val="100000"/>
              </a:lnSpc>
              <a:spcBef>
                <a:spcPct val="0"/>
              </a:spcBef>
              <a:spcAft>
                <a:spcPct val="0"/>
              </a:spcAft>
              <a:buClrTx/>
              <a:buSzTx/>
              <a:tabLst/>
            </a:pPr>
            <a:endParaRPr kumimoji="0" lang="en-GB" altLang="cy-GB" sz="3200" b="0" i="0" u="none" strike="noStrike" cap="none" normalizeH="0" baseline="0" dirty="0">
              <a:ln>
                <a:noFill/>
              </a:ln>
              <a:solidFill>
                <a:srgbClr val="3A3A3A"/>
              </a:solidFill>
              <a:effectLst/>
              <a:latin typeface="Source Sans Pro" panose="020B0503030403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altLang="cy-GB" sz="3200" b="0" i="0" u="none" strike="noStrike" cap="none" normalizeH="0" baseline="0" dirty="0">
                <a:ln>
                  <a:noFill/>
                </a:ln>
                <a:solidFill>
                  <a:srgbClr val="3A3A3A"/>
                </a:solidFill>
                <a:effectLst/>
                <a:latin typeface="Source Sans Pro" panose="020B0503030403020204" pitchFamily="34" charset="0"/>
              </a:rPr>
              <a:t>Signpost possible ethics and introduce inclusive </a:t>
            </a:r>
            <a:r>
              <a:rPr lang="en-GB" altLang="cy-GB" sz="3200" dirty="0">
                <a:solidFill>
                  <a:srgbClr val="3A3A3A"/>
                </a:solidFill>
                <a:latin typeface="Source Sans Pro" panose="020B0503030403020204" pitchFamily="34" charset="0"/>
              </a:rPr>
              <a:t>strategies</a:t>
            </a:r>
            <a:r>
              <a:rPr kumimoji="0" lang="en-GB" altLang="cy-GB" sz="3200" b="0" i="0" u="none" strike="noStrike" cap="none" normalizeH="0" baseline="0" dirty="0">
                <a:ln>
                  <a:noFill/>
                </a:ln>
                <a:solidFill>
                  <a:srgbClr val="3A3A3A"/>
                </a:solidFill>
                <a:effectLst/>
                <a:latin typeface="Source Sans Pro" panose="020B0503030403020204" pitchFamily="34" charset="0"/>
              </a:rPr>
              <a:t> to </a:t>
            </a:r>
            <a:r>
              <a:rPr lang="en-GB" altLang="cy-GB" sz="3200" dirty="0">
                <a:solidFill>
                  <a:srgbClr val="3A3A3A"/>
                </a:solidFill>
                <a:latin typeface="Source Sans Pro" panose="020B0503030403020204" pitchFamily="34" charset="0"/>
              </a:rPr>
              <a:t>support the </a:t>
            </a:r>
            <a:r>
              <a:rPr kumimoji="0" lang="en-GB" altLang="cy-GB" sz="3200" b="0" i="0" u="none" strike="noStrike" cap="none" normalizeH="0" baseline="0" dirty="0">
                <a:ln>
                  <a:noFill/>
                </a:ln>
                <a:solidFill>
                  <a:srgbClr val="3A3A3A"/>
                </a:solidFill>
                <a:effectLst/>
                <a:latin typeface="Source Sans Pro" panose="020B0503030403020204" pitchFamily="34" charset="0"/>
              </a:rPr>
              <a:t>wellbeing and  progression for neurodiverse learners. </a:t>
            </a:r>
          </a:p>
          <a:p>
            <a:endParaRPr lang="cy-GB" dirty="0"/>
          </a:p>
        </p:txBody>
      </p:sp>
    </p:spTree>
    <p:extLst>
      <p:ext uri="{BB962C8B-B14F-4D97-AF65-F5344CB8AC3E}">
        <p14:creationId xmlns:p14="http://schemas.microsoft.com/office/powerpoint/2010/main" val="3689861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37965232-98B6-40D9-90FA-5B4C5D4AF404}"/>
              </a:ext>
            </a:extLst>
          </p:cNvPr>
          <p:cNvSpPr>
            <a:spLocks noGrp="1"/>
          </p:cNvSpPr>
          <p:nvPr>
            <p:ph type="title"/>
          </p:nvPr>
        </p:nvSpPr>
        <p:spPr>
          <a:xfrm>
            <a:off x="355076" y="1904755"/>
            <a:ext cx="11481847" cy="1325563"/>
          </a:xfrm>
        </p:spPr>
        <p:txBody>
          <a:bodyPr>
            <a:normAutofit/>
          </a:bodyPr>
          <a:lstStyle/>
          <a:p>
            <a:pPr algn="ctr"/>
            <a:br>
              <a:rPr lang="cy-GB" dirty="0"/>
            </a:br>
            <a:r>
              <a:rPr lang="en-GB" dirty="0"/>
              <a:t>Would you </a:t>
            </a:r>
            <a:r>
              <a:rPr lang="cy-GB" dirty="0"/>
              <a:t>rather...?</a:t>
            </a:r>
          </a:p>
        </p:txBody>
      </p:sp>
    </p:spTree>
    <p:extLst>
      <p:ext uri="{BB962C8B-B14F-4D97-AF65-F5344CB8AC3E}">
        <p14:creationId xmlns:p14="http://schemas.microsoft.com/office/powerpoint/2010/main" val="1576246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picture containing text&#10;&#10;Description automatically generated">
            <a:extLst>
              <a:ext uri="{FF2B5EF4-FFF2-40B4-BE49-F238E27FC236}">
                <a16:creationId xmlns:a16="http://schemas.microsoft.com/office/drawing/2014/main" id="{0A77DA10-8F18-4B2E-8E30-28A6852FEC4A}"/>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t="7512" b="-798"/>
          <a:stretch/>
        </p:blipFill>
        <p:spPr>
          <a:xfrm>
            <a:off x="1471613" y="2057411"/>
            <a:ext cx="4129087" cy="3458297"/>
          </a:xfrm>
        </p:spPr>
      </p:pic>
      <p:pic>
        <p:nvPicPr>
          <p:cNvPr id="9" name="Picture Placeholder 8" descr="Logo&#10;&#10;Description automatically generated">
            <a:extLst>
              <a:ext uri="{FF2B5EF4-FFF2-40B4-BE49-F238E27FC236}">
                <a16:creationId xmlns:a16="http://schemas.microsoft.com/office/drawing/2014/main" id="{DA14D68B-F626-4FC2-AA77-B25935C8143E}"/>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Lst>
          </a:blip>
          <a:srcRect t="11677" b="-2230"/>
          <a:stretch/>
        </p:blipFill>
        <p:spPr>
          <a:xfrm>
            <a:off x="6952922" y="1611069"/>
            <a:ext cx="4420808" cy="4210049"/>
          </a:xfrm>
        </p:spPr>
      </p:pic>
      <p:sp>
        <p:nvSpPr>
          <p:cNvPr id="4" name="Text Placeholder 3">
            <a:extLst>
              <a:ext uri="{FF2B5EF4-FFF2-40B4-BE49-F238E27FC236}">
                <a16:creationId xmlns:a16="http://schemas.microsoft.com/office/drawing/2014/main" id="{9C21586F-2D53-4097-A2C3-477C7DF10E37}"/>
              </a:ext>
            </a:extLst>
          </p:cNvPr>
          <p:cNvSpPr>
            <a:spLocks noGrp="1"/>
          </p:cNvSpPr>
          <p:nvPr>
            <p:ph type="body" sz="quarter" idx="15"/>
          </p:nvPr>
        </p:nvSpPr>
        <p:spPr>
          <a:xfrm>
            <a:off x="818270" y="591216"/>
            <a:ext cx="10775854" cy="668095"/>
          </a:xfrm>
        </p:spPr>
        <p:txBody>
          <a:bodyPr/>
          <a:lstStyle/>
          <a:p>
            <a:pPr marL="0" indent="0">
              <a:buNone/>
            </a:pPr>
            <a:r>
              <a:rPr lang="en-GB" sz="3600" i="1" dirty="0"/>
              <a:t>Would you rather have a pet koala or a pet dinosaur?</a:t>
            </a:r>
          </a:p>
        </p:txBody>
      </p:sp>
      <p:sp>
        <p:nvSpPr>
          <p:cNvPr id="5" name="Text Placeholder 4">
            <a:extLst>
              <a:ext uri="{FF2B5EF4-FFF2-40B4-BE49-F238E27FC236}">
                <a16:creationId xmlns:a16="http://schemas.microsoft.com/office/drawing/2014/main" id="{FAC9A4DD-7714-4F80-B2BD-D2C3E5B57D22}"/>
              </a:ext>
            </a:extLst>
          </p:cNvPr>
          <p:cNvSpPr>
            <a:spLocks noGrp="1"/>
          </p:cNvSpPr>
          <p:nvPr>
            <p:ph type="body" sz="quarter" idx="16"/>
          </p:nvPr>
        </p:nvSpPr>
        <p:spPr/>
        <p:txBody>
          <a:bodyPr/>
          <a:lstStyle/>
          <a:p>
            <a:pPr marL="0" indent="0">
              <a:buNone/>
            </a:pPr>
            <a:r>
              <a:rPr lang="en-GB" b="1" dirty="0"/>
              <a:t>PHASE 1</a:t>
            </a:r>
          </a:p>
        </p:txBody>
      </p:sp>
      <p:sp>
        <p:nvSpPr>
          <p:cNvPr id="2" name="Text Placeholder 3">
            <a:extLst>
              <a:ext uri="{FF2B5EF4-FFF2-40B4-BE49-F238E27FC236}">
                <a16:creationId xmlns:a16="http://schemas.microsoft.com/office/drawing/2014/main" id="{F25C3CC5-BA23-BAB8-81A7-1482E99194E9}"/>
              </a:ext>
            </a:extLst>
          </p:cNvPr>
          <p:cNvSpPr txBox="1">
            <a:spLocks/>
          </p:cNvSpPr>
          <p:nvPr/>
        </p:nvSpPr>
        <p:spPr>
          <a:xfrm>
            <a:off x="818270" y="685800"/>
            <a:ext cx="10775854" cy="66809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a:p>
        </p:txBody>
      </p:sp>
    </p:spTree>
    <p:extLst>
      <p:ext uri="{BB962C8B-B14F-4D97-AF65-F5344CB8AC3E}">
        <p14:creationId xmlns:p14="http://schemas.microsoft.com/office/powerpoint/2010/main" val="1063473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Sun with solid fill">
            <a:extLst>
              <a:ext uri="{FF2B5EF4-FFF2-40B4-BE49-F238E27FC236}">
                <a16:creationId xmlns:a16="http://schemas.microsoft.com/office/drawing/2014/main" id="{A1B79563-DC96-4C85-B337-29BE182E41E6}"/>
              </a:ext>
            </a:extLst>
          </p:cNvPr>
          <p:cNvPicPr>
            <a:picLocks noGrp="1" noChangeAspect="1"/>
          </p:cNvPicPr>
          <p:nvPr>
            <p:ph type="pic" sz="quarter" idx="14"/>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466" b="-294"/>
          <a:stretch/>
        </p:blipFill>
        <p:spPr>
          <a:xfrm>
            <a:off x="9154617" y="1939521"/>
            <a:ext cx="1577226" cy="1604962"/>
          </a:xfrm>
        </p:spPr>
      </p:pic>
      <p:sp>
        <p:nvSpPr>
          <p:cNvPr id="4" name="Text Placeholder 3">
            <a:extLst>
              <a:ext uri="{FF2B5EF4-FFF2-40B4-BE49-F238E27FC236}">
                <a16:creationId xmlns:a16="http://schemas.microsoft.com/office/drawing/2014/main" id="{9C21586F-2D53-4097-A2C3-477C7DF10E37}"/>
              </a:ext>
            </a:extLst>
          </p:cNvPr>
          <p:cNvSpPr>
            <a:spLocks noGrp="1"/>
          </p:cNvSpPr>
          <p:nvPr>
            <p:ph type="body" sz="quarter" idx="15"/>
          </p:nvPr>
        </p:nvSpPr>
        <p:spPr>
          <a:xfrm>
            <a:off x="1807844" y="626771"/>
            <a:ext cx="8755381" cy="622912"/>
          </a:xfrm>
        </p:spPr>
        <p:txBody>
          <a:bodyPr/>
          <a:lstStyle/>
          <a:p>
            <a:pPr marL="0" indent="0">
              <a:buNone/>
            </a:pPr>
            <a:r>
              <a:rPr lang="en-GB" sz="3600" i="1" dirty="0">
                <a:ea typeface="Calibri" panose="020F0502020204030204" pitchFamily="34" charset="0"/>
              </a:rPr>
              <a:t>Would you rather go live in Antarctica or in the Sahara desert?</a:t>
            </a:r>
            <a:endParaRPr lang="en-GB" sz="3600" i="1" dirty="0"/>
          </a:p>
        </p:txBody>
      </p:sp>
      <p:sp>
        <p:nvSpPr>
          <p:cNvPr id="5" name="Text Placeholder 4">
            <a:extLst>
              <a:ext uri="{FF2B5EF4-FFF2-40B4-BE49-F238E27FC236}">
                <a16:creationId xmlns:a16="http://schemas.microsoft.com/office/drawing/2014/main" id="{FAC9A4DD-7714-4F80-B2BD-D2C3E5B57D22}"/>
              </a:ext>
            </a:extLst>
          </p:cNvPr>
          <p:cNvSpPr>
            <a:spLocks noGrp="1"/>
          </p:cNvSpPr>
          <p:nvPr>
            <p:ph type="body" sz="quarter" idx="16"/>
          </p:nvPr>
        </p:nvSpPr>
        <p:spPr/>
        <p:txBody>
          <a:bodyPr/>
          <a:lstStyle/>
          <a:p>
            <a:pPr marL="0" indent="0">
              <a:buNone/>
            </a:pPr>
            <a:r>
              <a:rPr lang="en-GB" b="1" dirty="0"/>
              <a:t>PHASE 2</a:t>
            </a:r>
          </a:p>
        </p:txBody>
      </p:sp>
      <p:pic>
        <p:nvPicPr>
          <p:cNvPr id="11" name="Graphic 10" descr="Camel outline">
            <a:extLst>
              <a:ext uri="{FF2B5EF4-FFF2-40B4-BE49-F238E27FC236}">
                <a16:creationId xmlns:a16="http://schemas.microsoft.com/office/drawing/2014/main" id="{10CB22AA-55E5-4502-8C54-D269F648A54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789887" y="3216255"/>
            <a:ext cx="2525191" cy="2525191"/>
          </a:xfrm>
          <a:prstGeom prst="rect">
            <a:avLst/>
          </a:prstGeom>
        </p:spPr>
      </p:pic>
      <p:pic>
        <p:nvPicPr>
          <p:cNvPr id="15" name="Picture Placeholder 14" descr="Snow outline">
            <a:extLst>
              <a:ext uri="{FF2B5EF4-FFF2-40B4-BE49-F238E27FC236}">
                <a16:creationId xmlns:a16="http://schemas.microsoft.com/office/drawing/2014/main" id="{77ED6FE3-DDED-4A65-AAD8-BABB78056EA9}"/>
              </a:ext>
            </a:extLst>
          </p:cNvPr>
          <p:cNvPicPr>
            <a:picLocks noGrp="1" noChangeAspect="1"/>
          </p:cNvPicPr>
          <p:nvPr>
            <p:ph type="pic" sz="quarter" idx="13"/>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t="11853" b="11853"/>
          <a:stretch>
            <a:fillRect/>
          </a:stretch>
        </p:blipFill>
        <p:spPr>
          <a:xfrm>
            <a:off x="1107084" y="2017279"/>
            <a:ext cx="2140208" cy="1632843"/>
          </a:xfrm>
        </p:spPr>
      </p:pic>
      <p:pic>
        <p:nvPicPr>
          <p:cNvPr id="17" name="Graphic 16" descr="Penguin outline">
            <a:extLst>
              <a:ext uri="{FF2B5EF4-FFF2-40B4-BE49-F238E27FC236}">
                <a16:creationId xmlns:a16="http://schemas.microsoft.com/office/drawing/2014/main" id="{2DA116A5-EDD0-4500-8A4F-5F301068FB4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flipH="1">
            <a:off x="3038719" y="3396956"/>
            <a:ext cx="1603895" cy="1973264"/>
          </a:xfrm>
          <a:prstGeom prst="rect">
            <a:avLst/>
          </a:prstGeom>
        </p:spPr>
      </p:pic>
      <p:sp>
        <p:nvSpPr>
          <p:cNvPr id="2" name="Text Placeholder 3">
            <a:extLst>
              <a:ext uri="{FF2B5EF4-FFF2-40B4-BE49-F238E27FC236}">
                <a16:creationId xmlns:a16="http://schemas.microsoft.com/office/drawing/2014/main" id="{581D1268-B42B-A458-7BA5-A5FD99566BBA}"/>
              </a:ext>
            </a:extLst>
          </p:cNvPr>
          <p:cNvSpPr txBox="1">
            <a:spLocks/>
          </p:cNvSpPr>
          <p:nvPr/>
        </p:nvSpPr>
        <p:spPr>
          <a:xfrm>
            <a:off x="1807845" y="760411"/>
            <a:ext cx="8755381" cy="62291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cy-GB" sz="2000" dirty="0"/>
          </a:p>
        </p:txBody>
      </p:sp>
    </p:spTree>
    <p:extLst>
      <p:ext uri="{BB962C8B-B14F-4D97-AF65-F5344CB8AC3E}">
        <p14:creationId xmlns:p14="http://schemas.microsoft.com/office/powerpoint/2010/main" val="2394591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1263CAC6-8101-4E72-BBDA-638B8F63291B}"/>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b="505"/>
          <a:stretch/>
        </p:blipFill>
        <p:spPr>
          <a:xfrm>
            <a:off x="1878013" y="1902193"/>
            <a:ext cx="3957637" cy="3705227"/>
          </a:xfrm>
        </p:spPr>
      </p:pic>
      <p:pic>
        <p:nvPicPr>
          <p:cNvPr id="9" name="Picture Placeholder 8" descr="A picture containing text&#10;&#10;Description automatically generated">
            <a:extLst>
              <a:ext uri="{FF2B5EF4-FFF2-40B4-BE49-F238E27FC236}">
                <a16:creationId xmlns:a16="http://schemas.microsoft.com/office/drawing/2014/main" id="{11AF99B0-9314-4D91-B776-80E0D79B583E}"/>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Lst>
          </a:blip>
          <a:srcRect t="3750" b="1870"/>
          <a:stretch/>
        </p:blipFill>
        <p:spPr>
          <a:xfrm>
            <a:off x="6683681" y="2241122"/>
            <a:ext cx="4062412" cy="3363916"/>
          </a:xfrm>
        </p:spPr>
      </p:pic>
      <p:sp>
        <p:nvSpPr>
          <p:cNvPr id="4" name="Text Placeholder 3">
            <a:extLst>
              <a:ext uri="{FF2B5EF4-FFF2-40B4-BE49-F238E27FC236}">
                <a16:creationId xmlns:a16="http://schemas.microsoft.com/office/drawing/2014/main" id="{9C21586F-2D53-4097-A2C3-477C7DF10E37}"/>
              </a:ext>
            </a:extLst>
          </p:cNvPr>
          <p:cNvSpPr>
            <a:spLocks noGrp="1"/>
          </p:cNvSpPr>
          <p:nvPr>
            <p:ph type="body" sz="quarter" idx="15"/>
          </p:nvPr>
        </p:nvSpPr>
        <p:spPr>
          <a:xfrm>
            <a:off x="782509" y="428626"/>
            <a:ext cx="10775854" cy="800956"/>
          </a:xfrm>
        </p:spPr>
        <p:txBody>
          <a:bodyPr/>
          <a:lstStyle/>
          <a:p>
            <a:pPr marL="0" indent="0">
              <a:buNone/>
            </a:pPr>
            <a:r>
              <a:rPr lang="en-GB" sz="3600" i="1" dirty="0">
                <a:ea typeface="Calibri" panose="020F0502020204030204" pitchFamily="34" charset="0"/>
                <a:cs typeface="Times New Roman" panose="02020603050405020304" pitchFamily="18" charset="0"/>
              </a:rPr>
              <a:t>Would you rather write an assignment while smelling a mouldy cheese or while wearing a scratchy jumper?</a:t>
            </a:r>
          </a:p>
        </p:txBody>
      </p:sp>
      <p:sp>
        <p:nvSpPr>
          <p:cNvPr id="5" name="Text Placeholder 4">
            <a:extLst>
              <a:ext uri="{FF2B5EF4-FFF2-40B4-BE49-F238E27FC236}">
                <a16:creationId xmlns:a16="http://schemas.microsoft.com/office/drawing/2014/main" id="{FAC9A4DD-7714-4F80-B2BD-D2C3E5B57D22}"/>
              </a:ext>
            </a:extLst>
          </p:cNvPr>
          <p:cNvSpPr>
            <a:spLocks noGrp="1"/>
          </p:cNvSpPr>
          <p:nvPr>
            <p:ph type="body" sz="quarter" idx="16"/>
          </p:nvPr>
        </p:nvSpPr>
        <p:spPr/>
        <p:txBody>
          <a:bodyPr/>
          <a:lstStyle/>
          <a:p>
            <a:pPr marL="0" indent="0">
              <a:buNone/>
            </a:pPr>
            <a:r>
              <a:rPr lang="en-GB" b="1" dirty="0"/>
              <a:t>PHASE 2</a:t>
            </a:r>
          </a:p>
        </p:txBody>
      </p:sp>
      <p:sp>
        <p:nvSpPr>
          <p:cNvPr id="2" name="Text Placeholder 3">
            <a:extLst>
              <a:ext uri="{FF2B5EF4-FFF2-40B4-BE49-F238E27FC236}">
                <a16:creationId xmlns:a16="http://schemas.microsoft.com/office/drawing/2014/main" id="{83AD59E7-C2A4-A5F9-9CE6-6246A7DAB983}"/>
              </a:ext>
            </a:extLst>
          </p:cNvPr>
          <p:cNvSpPr txBox="1">
            <a:spLocks/>
          </p:cNvSpPr>
          <p:nvPr/>
        </p:nvSpPr>
        <p:spPr>
          <a:xfrm>
            <a:off x="818270" y="769936"/>
            <a:ext cx="10775854" cy="197326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cy-GB" sz="2000" dirty="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C6BB927C-EA34-F24B-8CB3-60DF829102CC}"/>
              </a:ext>
            </a:extLst>
          </p:cNvPr>
          <p:cNvSpPr txBox="1"/>
          <p:nvPr/>
        </p:nvSpPr>
        <p:spPr>
          <a:xfrm>
            <a:off x="6029056" y="1701135"/>
            <a:ext cx="5600829" cy="369332"/>
          </a:xfrm>
          <a:prstGeom prst="rect">
            <a:avLst/>
          </a:prstGeom>
          <a:noFill/>
        </p:spPr>
        <p:txBody>
          <a:bodyPr wrap="none" rtlCol="0">
            <a:spAutoFit/>
          </a:bodyPr>
          <a:lstStyle/>
          <a:p>
            <a:r>
              <a:rPr lang="en-GB" dirty="0"/>
              <a:t>(Annoying but bearable, vs. painful, unable to work at all)</a:t>
            </a:r>
            <a:endParaRPr lang="en-US" dirty="0"/>
          </a:p>
        </p:txBody>
      </p:sp>
    </p:spTree>
    <p:extLst>
      <p:ext uri="{BB962C8B-B14F-4D97-AF65-F5344CB8AC3E}">
        <p14:creationId xmlns:p14="http://schemas.microsoft.com/office/powerpoint/2010/main" val="3890481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Puzzle with solid fill">
            <a:extLst>
              <a:ext uri="{FF2B5EF4-FFF2-40B4-BE49-F238E27FC236}">
                <a16:creationId xmlns:a16="http://schemas.microsoft.com/office/drawing/2014/main" id="{9C1B87DE-350B-46D2-B7F8-7D3A76820A7B}"/>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2226" b="9446"/>
          <a:stretch/>
        </p:blipFill>
        <p:spPr>
          <a:xfrm>
            <a:off x="1623665" y="1875572"/>
            <a:ext cx="3877859" cy="3425209"/>
          </a:xfrm>
        </p:spPr>
      </p:pic>
      <p:pic>
        <p:nvPicPr>
          <p:cNvPr id="9" name="Picture Placeholder 8" descr="Mathematics with solid fill">
            <a:extLst>
              <a:ext uri="{FF2B5EF4-FFF2-40B4-BE49-F238E27FC236}">
                <a16:creationId xmlns:a16="http://schemas.microsoft.com/office/drawing/2014/main" id="{337D7720-7897-44C0-AB16-8DD0ABB2E175}"/>
              </a:ext>
            </a:extLst>
          </p:cNvPr>
          <p:cNvPicPr>
            <a:picLocks noGrp="1" noChangeAspect="1"/>
          </p:cNvPicPr>
          <p:nvPr>
            <p:ph type="pic" sz="quarter" idx="14"/>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t="12837" b="12837"/>
          <a:stretch>
            <a:fillRect/>
          </a:stretch>
        </p:blipFill>
        <p:spPr>
          <a:xfrm>
            <a:off x="7097737" y="2248264"/>
            <a:ext cx="3877860" cy="2882254"/>
          </a:xfrm>
        </p:spPr>
      </p:pic>
      <p:sp>
        <p:nvSpPr>
          <p:cNvPr id="4" name="Text Placeholder 3">
            <a:extLst>
              <a:ext uri="{FF2B5EF4-FFF2-40B4-BE49-F238E27FC236}">
                <a16:creationId xmlns:a16="http://schemas.microsoft.com/office/drawing/2014/main" id="{9C21586F-2D53-4097-A2C3-477C7DF10E37}"/>
              </a:ext>
            </a:extLst>
          </p:cNvPr>
          <p:cNvSpPr>
            <a:spLocks noGrp="1"/>
          </p:cNvSpPr>
          <p:nvPr>
            <p:ph type="body" sz="quarter" idx="15"/>
          </p:nvPr>
        </p:nvSpPr>
        <p:spPr>
          <a:xfrm>
            <a:off x="836441" y="614972"/>
            <a:ext cx="10775854" cy="543049"/>
          </a:xfrm>
        </p:spPr>
        <p:txBody>
          <a:bodyPr/>
          <a:lstStyle/>
          <a:p>
            <a:pPr marL="0" indent="0">
              <a:buNone/>
            </a:pPr>
            <a:r>
              <a:rPr lang="en-GB" sz="3600" i="1" dirty="0">
                <a:ea typeface="Calibri" panose="020F0502020204030204" pitchFamily="34" charset="0"/>
              </a:rPr>
              <a:t>Would you rather solve a big jigsaw puzzle or a big math problem?</a:t>
            </a:r>
            <a:endParaRPr lang="en-GB" sz="3600" i="1" dirty="0"/>
          </a:p>
        </p:txBody>
      </p:sp>
      <p:sp>
        <p:nvSpPr>
          <p:cNvPr id="5" name="Text Placeholder 4">
            <a:extLst>
              <a:ext uri="{FF2B5EF4-FFF2-40B4-BE49-F238E27FC236}">
                <a16:creationId xmlns:a16="http://schemas.microsoft.com/office/drawing/2014/main" id="{FAC9A4DD-7714-4F80-B2BD-D2C3E5B57D22}"/>
              </a:ext>
            </a:extLst>
          </p:cNvPr>
          <p:cNvSpPr>
            <a:spLocks noGrp="1"/>
          </p:cNvSpPr>
          <p:nvPr>
            <p:ph type="body" sz="quarter" idx="16"/>
          </p:nvPr>
        </p:nvSpPr>
        <p:spPr/>
        <p:txBody>
          <a:bodyPr/>
          <a:lstStyle/>
          <a:p>
            <a:pPr marL="0" indent="0">
              <a:buNone/>
            </a:pPr>
            <a:r>
              <a:rPr lang="en-GB" b="1" dirty="0"/>
              <a:t>PHASE 2</a:t>
            </a:r>
          </a:p>
        </p:txBody>
      </p:sp>
      <p:sp>
        <p:nvSpPr>
          <p:cNvPr id="2" name="Text Placeholder 3">
            <a:extLst>
              <a:ext uri="{FF2B5EF4-FFF2-40B4-BE49-F238E27FC236}">
                <a16:creationId xmlns:a16="http://schemas.microsoft.com/office/drawing/2014/main" id="{46688CCF-F8B7-57F5-359D-418F48525C05}"/>
              </a:ext>
            </a:extLst>
          </p:cNvPr>
          <p:cNvSpPr txBox="1">
            <a:spLocks/>
          </p:cNvSpPr>
          <p:nvPr/>
        </p:nvSpPr>
        <p:spPr>
          <a:xfrm>
            <a:off x="959533" y="789474"/>
            <a:ext cx="10775854" cy="54304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cy-GB" sz="2000" dirty="0"/>
          </a:p>
        </p:txBody>
      </p:sp>
    </p:spTree>
    <p:extLst>
      <p:ext uri="{BB962C8B-B14F-4D97-AF65-F5344CB8AC3E}">
        <p14:creationId xmlns:p14="http://schemas.microsoft.com/office/powerpoint/2010/main" val="1086896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picture containing text&#10;&#10;Description automatically generated">
            <a:extLst>
              <a:ext uri="{FF2B5EF4-FFF2-40B4-BE49-F238E27FC236}">
                <a16:creationId xmlns:a16="http://schemas.microsoft.com/office/drawing/2014/main" id="{DD77783E-5D2A-4934-9D46-13D1AC4DD370}"/>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l="1" t="5666" r="-4266" b="1400"/>
          <a:stretch/>
        </p:blipFill>
        <p:spPr>
          <a:xfrm>
            <a:off x="1839107" y="2491155"/>
            <a:ext cx="3957637" cy="3019427"/>
          </a:xfrm>
        </p:spPr>
      </p:pic>
      <p:pic>
        <p:nvPicPr>
          <p:cNvPr id="9" name="Picture Placeholder 8">
            <a:extLst>
              <a:ext uri="{FF2B5EF4-FFF2-40B4-BE49-F238E27FC236}">
                <a16:creationId xmlns:a16="http://schemas.microsoft.com/office/drawing/2014/main" id="{B9FB46DA-CF3E-4EE0-8EFC-8BC3079A147F}"/>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t="9635" b="9635"/>
          <a:stretch>
            <a:fillRect/>
          </a:stretch>
        </p:blipFill>
        <p:spPr>
          <a:xfrm>
            <a:off x="7063472" y="2650272"/>
            <a:ext cx="3742030" cy="2781299"/>
          </a:xfrm>
        </p:spPr>
      </p:pic>
      <p:sp>
        <p:nvSpPr>
          <p:cNvPr id="4" name="Text Placeholder 3">
            <a:extLst>
              <a:ext uri="{FF2B5EF4-FFF2-40B4-BE49-F238E27FC236}">
                <a16:creationId xmlns:a16="http://schemas.microsoft.com/office/drawing/2014/main" id="{9C21586F-2D53-4097-A2C3-477C7DF10E37}"/>
              </a:ext>
            </a:extLst>
          </p:cNvPr>
          <p:cNvSpPr>
            <a:spLocks noGrp="1"/>
          </p:cNvSpPr>
          <p:nvPr>
            <p:ph type="body" sz="quarter" idx="15"/>
          </p:nvPr>
        </p:nvSpPr>
        <p:spPr>
          <a:xfrm>
            <a:off x="777240" y="690195"/>
            <a:ext cx="10775854" cy="769695"/>
          </a:xfrm>
        </p:spPr>
        <p:txBody>
          <a:bodyPr/>
          <a:lstStyle/>
          <a:p>
            <a:pPr marL="0" indent="0">
              <a:buNone/>
            </a:pPr>
            <a:r>
              <a:rPr lang="en-GB" sz="3600" i="1" dirty="0">
                <a:ea typeface="Calibri" panose="020F0502020204030204" pitchFamily="34" charset="0"/>
              </a:rPr>
              <a:t>Would you rather listen to someone else read an instruction manual for lawn mowers, or write your own report about earthworms?</a:t>
            </a:r>
            <a:endParaRPr lang="en-GB" sz="3600" i="1" dirty="0"/>
          </a:p>
        </p:txBody>
      </p:sp>
      <p:sp>
        <p:nvSpPr>
          <p:cNvPr id="5" name="Text Placeholder 4">
            <a:extLst>
              <a:ext uri="{FF2B5EF4-FFF2-40B4-BE49-F238E27FC236}">
                <a16:creationId xmlns:a16="http://schemas.microsoft.com/office/drawing/2014/main" id="{FAC9A4DD-7714-4F80-B2BD-D2C3E5B57D22}"/>
              </a:ext>
            </a:extLst>
          </p:cNvPr>
          <p:cNvSpPr>
            <a:spLocks noGrp="1"/>
          </p:cNvSpPr>
          <p:nvPr>
            <p:ph type="body" sz="quarter" idx="16"/>
          </p:nvPr>
        </p:nvSpPr>
        <p:spPr/>
        <p:txBody>
          <a:bodyPr/>
          <a:lstStyle/>
          <a:p>
            <a:pPr marL="0" indent="0">
              <a:buNone/>
            </a:pPr>
            <a:r>
              <a:rPr lang="en-GB" b="1" dirty="0"/>
              <a:t>PHASE 3</a:t>
            </a:r>
          </a:p>
        </p:txBody>
      </p:sp>
    </p:spTree>
    <p:extLst>
      <p:ext uri="{BB962C8B-B14F-4D97-AF65-F5344CB8AC3E}">
        <p14:creationId xmlns:p14="http://schemas.microsoft.com/office/powerpoint/2010/main" val="2007588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C21586F-2D53-4097-A2C3-477C7DF10E37}"/>
              </a:ext>
            </a:extLst>
          </p:cNvPr>
          <p:cNvSpPr>
            <a:spLocks noGrp="1"/>
          </p:cNvSpPr>
          <p:nvPr>
            <p:ph type="body" sz="quarter" idx="15"/>
          </p:nvPr>
        </p:nvSpPr>
        <p:spPr>
          <a:xfrm>
            <a:off x="246184" y="338548"/>
            <a:ext cx="11816862" cy="1973264"/>
          </a:xfrm>
        </p:spPr>
        <p:txBody>
          <a:bodyPr/>
          <a:lstStyle/>
          <a:p>
            <a:pPr marL="0" indent="0">
              <a:buNone/>
            </a:pPr>
            <a:r>
              <a:rPr lang="en-GB" sz="3600" i="1" dirty="0">
                <a:ea typeface="Calibri" panose="020F0502020204030204" pitchFamily="34" charset="0"/>
              </a:rPr>
              <a:t>Would you rather go to a school where no students or teachers were allowed to talk (even at lunchtime!), or a school where everyone could talk, shout, and sing as much as they wanted, all the time?</a:t>
            </a:r>
            <a:endParaRPr lang="en-GB" sz="3600" i="1" dirty="0"/>
          </a:p>
        </p:txBody>
      </p:sp>
      <p:sp>
        <p:nvSpPr>
          <p:cNvPr id="5" name="Text Placeholder 4">
            <a:extLst>
              <a:ext uri="{FF2B5EF4-FFF2-40B4-BE49-F238E27FC236}">
                <a16:creationId xmlns:a16="http://schemas.microsoft.com/office/drawing/2014/main" id="{FAC9A4DD-7714-4F80-B2BD-D2C3E5B57D22}"/>
              </a:ext>
            </a:extLst>
          </p:cNvPr>
          <p:cNvSpPr>
            <a:spLocks noGrp="1"/>
          </p:cNvSpPr>
          <p:nvPr>
            <p:ph type="body" sz="quarter" idx="16"/>
          </p:nvPr>
        </p:nvSpPr>
        <p:spPr/>
        <p:txBody>
          <a:bodyPr/>
          <a:lstStyle/>
          <a:p>
            <a:pPr marL="0" indent="0">
              <a:buNone/>
            </a:pPr>
            <a:r>
              <a:rPr lang="en-GB" b="1" dirty="0"/>
              <a:t>PHASE 3</a:t>
            </a:r>
          </a:p>
        </p:txBody>
      </p:sp>
      <p:pic>
        <p:nvPicPr>
          <p:cNvPr id="7" name="Picture 6" descr="Shape, arrow&#10;&#10;Description automatically generated">
            <a:extLst>
              <a:ext uri="{FF2B5EF4-FFF2-40B4-BE49-F238E27FC236}">
                <a16:creationId xmlns:a16="http://schemas.microsoft.com/office/drawing/2014/main" id="{97A430C0-A6E5-4E4F-B8CC-448A0B8B36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65505" y="2929295"/>
            <a:ext cx="3610942" cy="3025738"/>
          </a:xfrm>
          <a:prstGeom prst="rect">
            <a:avLst/>
          </a:prstGeom>
        </p:spPr>
      </p:pic>
      <p:pic>
        <p:nvPicPr>
          <p:cNvPr id="9" name="Picture 8" descr="A picture containing application&#10;&#10;Description automatically generated">
            <a:extLst>
              <a:ext uri="{FF2B5EF4-FFF2-40B4-BE49-F238E27FC236}">
                <a16:creationId xmlns:a16="http://schemas.microsoft.com/office/drawing/2014/main" id="{F171F7D7-0FD6-4B5E-9C10-0FE35A0E6C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3509" y="2636531"/>
            <a:ext cx="3970692" cy="3318501"/>
          </a:xfrm>
          <a:prstGeom prst="rect">
            <a:avLst/>
          </a:prstGeom>
        </p:spPr>
      </p:pic>
      <p:sp>
        <p:nvSpPr>
          <p:cNvPr id="2" name="Text Placeholder 3">
            <a:extLst>
              <a:ext uri="{FF2B5EF4-FFF2-40B4-BE49-F238E27FC236}">
                <a16:creationId xmlns:a16="http://schemas.microsoft.com/office/drawing/2014/main" id="{BDD499A5-5C98-E7CF-3FD2-02E93B27C47F}"/>
              </a:ext>
            </a:extLst>
          </p:cNvPr>
          <p:cNvSpPr txBox="1">
            <a:spLocks/>
          </p:cNvSpPr>
          <p:nvPr/>
        </p:nvSpPr>
        <p:spPr>
          <a:xfrm>
            <a:off x="869070" y="380711"/>
            <a:ext cx="10775854" cy="197326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cy-GB" sz="2000" dirty="0"/>
          </a:p>
        </p:txBody>
      </p:sp>
    </p:spTree>
    <p:extLst>
      <p:ext uri="{BB962C8B-B14F-4D97-AF65-F5344CB8AC3E}">
        <p14:creationId xmlns:p14="http://schemas.microsoft.com/office/powerpoint/2010/main" val="2769709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Icon&#10;&#10;Description automatically generated with medium confidence">
            <a:extLst>
              <a:ext uri="{FF2B5EF4-FFF2-40B4-BE49-F238E27FC236}">
                <a16:creationId xmlns:a16="http://schemas.microsoft.com/office/drawing/2014/main" id="{EA68601E-D603-426C-A7D2-D22971FDDEE4}"/>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l="-5091" t="9654" r="4364" b="-3861"/>
          <a:stretch/>
        </p:blipFill>
        <p:spPr>
          <a:xfrm>
            <a:off x="1463799" y="2212242"/>
            <a:ext cx="3957637" cy="3448050"/>
          </a:xfrm>
        </p:spPr>
      </p:pic>
      <p:pic>
        <p:nvPicPr>
          <p:cNvPr id="9" name="Picture Placeholder 8" descr="Logo&#10;&#10;Description automatically generated">
            <a:extLst>
              <a:ext uri="{FF2B5EF4-FFF2-40B4-BE49-F238E27FC236}">
                <a16:creationId xmlns:a16="http://schemas.microsoft.com/office/drawing/2014/main" id="{D0BD1CA1-E49D-443D-91DB-83142784F845}"/>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t="2087" b="2087"/>
          <a:stretch>
            <a:fillRect/>
          </a:stretch>
        </p:blipFill>
        <p:spPr>
          <a:xfrm>
            <a:off x="6883400" y="2212242"/>
            <a:ext cx="4293087" cy="3190877"/>
          </a:xfrm>
        </p:spPr>
      </p:pic>
      <p:sp>
        <p:nvSpPr>
          <p:cNvPr id="4" name="Text Placeholder 3">
            <a:extLst>
              <a:ext uri="{FF2B5EF4-FFF2-40B4-BE49-F238E27FC236}">
                <a16:creationId xmlns:a16="http://schemas.microsoft.com/office/drawing/2014/main" id="{9C21586F-2D53-4097-A2C3-477C7DF10E37}"/>
              </a:ext>
            </a:extLst>
          </p:cNvPr>
          <p:cNvSpPr>
            <a:spLocks noGrp="1"/>
          </p:cNvSpPr>
          <p:nvPr>
            <p:ph type="body" sz="quarter" idx="15"/>
          </p:nvPr>
        </p:nvSpPr>
        <p:spPr>
          <a:xfrm>
            <a:off x="422763" y="633044"/>
            <a:ext cx="11435131" cy="1973264"/>
          </a:xfrm>
        </p:spPr>
        <p:txBody>
          <a:bodyPr/>
          <a:lstStyle/>
          <a:p>
            <a:pPr marL="0" indent="0">
              <a:buNone/>
            </a:pPr>
            <a:r>
              <a:rPr lang="en-GB" sz="3600" i="1" dirty="0">
                <a:latin typeface="+mj-lt"/>
                <a:ea typeface="Calibri" panose="020F0502020204030204" pitchFamily="34" charset="0"/>
              </a:rPr>
              <a:t>Would you rather spend the night alone in the forest, or take the train on your own to a new city?</a:t>
            </a:r>
            <a:endParaRPr lang="en-GB" sz="3600" i="1" dirty="0">
              <a:latin typeface="+mj-lt"/>
            </a:endParaRPr>
          </a:p>
        </p:txBody>
      </p:sp>
      <p:sp>
        <p:nvSpPr>
          <p:cNvPr id="5" name="Text Placeholder 4">
            <a:extLst>
              <a:ext uri="{FF2B5EF4-FFF2-40B4-BE49-F238E27FC236}">
                <a16:creationId xmlns:a16="http://schemas.microsoft.com/office/drawing/2014/main" id="{FAC9A4DD-7714-4F80-B2BD-D2C3E5B57D22}"/>
              </a:ext>
            </a:extLst>
          </p:cNvPr>
          <p:cNvSpPr>
            <a:spLocks noGrp="1"/>
          </p:cNvSpPr>
          <p:nvPr>
            <p:ph type="body" sz="quarter" idx="16"/>
          </p:nvPr>
        </p:nvSpPr>
        <p:spPr/>
        <p:txBody>
          <a:bodyPr/>
          <a:lstStyle/>
          <a:p>
            <a:pPr marL="0" indent="0">
              <a:buNone/>
            </a:pPr>
            <a:r>
              <a:rPr lang="en-GB" b="1" dirty="0"/>
              <a:t>PHASE 3</a:t>
            </a:r>
          </a:p>
        </p:txBody>
      </p:sp>
      <p:sp>
        <p:nvSpPr>
          <p:cNvPr id="2" name="Text Placeholder 3">
            <a:extLst>
              <a:ext uri="{FF2B5EF4-FFF2-40B4-BE49-F238E27FC236}">
                <a16:creationId xmlns:a16="http://schemas.microsoft.com/office/drawing/2014/main" id="{D2A7BF95-0F6A-29F4-BF51-51200DAE5C13}"/>
              </a:ext>
            </a:extLst>
          </p:cNvPr>
          <p:cNvSpPr txBox="1">
            <a:spLocks/>
          </p:cNvSpPr>
          <p:nvPr/>
        </p:nvSpPr>
        <p:spPr>
          <a:xfrm>
            <a:off x="545855" y="633044"/>
            <a:ext cx="10794268" cy="197326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cy-GB" sz="2400" dirty="0">
              <a:latin typeface="+mj-lt"/>
            </a:endParaRPr>
          </a:p>
        </p:txBody>
      </p:sp>
    </p:spTree>
    <p:extLst>
      <p:ext uri="{BB962C8B-B14F-4D97-AF65-F5344CB8AC3E}">
        <p14:creationId xmlns:p14="http://schemas.microsoft.com/office/powerpoint/2010/main" val="3747576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Shape&#10;&#10;Description automatically generated with medium confidence">
            <a:extLst>
              <a:ext uri="{FF2B5EF4-FFF2-40B4-BE49-F238E27FC236}">
                <a16:creationId xmlns:a16="http://schemas.microsoft.com/office/drawing/2014/main" id="{42AADDF2-C0BC-4AA5-8CC1-72355D3345FF}"/>
              </a:ext>
            </a:extLst>
          </p:cNvPr>
          <p:cNvPicPr>
            <a:picLocks noGrp="1" noChangeAspect="1"/>
          </p:cNvPicPr>
          <p:nvPr>
            <p:ph type="pic" sz="quarter" idx="13"/>
          </p:nvPr>
        </p:nvPicPr>
        <p:blipFill rotWithShape="1">
          <a:blip r:embed="rId3">
            <a:duotone>
              <a:schemeClr val="accent6">
                <a:shade val="45000"/>
                <a:satMod val="135000"/>
              </a:schemeClr>
              <a:prstClr val="white"/>
            </a:duotone>
            <a:extLst>
              <a:ext uri="{28A0092B-C50C-407E-A947-70E740481C1C}">
                <a14:useLocalDpi xmlns:a14="http://schemas.microsoft.com/office/drawing/2010/main" val="0"/>
              </a:ext>
            </a:extLst>
          </a:blip>
          <a:srcRect l="-122881" t="-29387" r="-4042" b="-1"/>
          <a:stretch/>
        </p:blipFill>
        <p:spPr>
          <a:xfrm>
            <a:off x="1417092" y="2269433"/>
            <a:ext cx="3957637" cy="3019427"/>
          </a:xfrm>
        </p:spPr>
      </p:pic>
      <p:pic>
        <p:nvPicPr>
          <p:cNvPr id="9" name="Picture Placeholder 8" descr="Shape&#10;&#10;Description automatically generated with medium confidence">
            <a:extLst>
              <a:ext uri="{FF2B5EF4-FFF2-40B4-BE49-F238E27FC236}">
                <a16:creationId xmlns:a16="http://schemas.microsoft.com/office/drawing/2014/main" id="{B06E1BF6-5FC5-42C0-9078-87ADB6744CF8}"/>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Lst>
          </a:blip>
          <a:srcRect l="-12356" t="-9432" r="-14467" b="-5039"/>
          <a:stretch/>
        </p:blipFill>
        <p:spPr>
          <a:xfrm rot="20540693" flipH="1">
            <a:off x="1341270" y="2073133"/>
            <a:ext cx="2441910" cy="2281680"/>
          </a:xfrm>
        </p:spPr>
      </p:pic>
      <p:sp>
        <p:nvSpPr>
          <p:cNvPr id="4" name="Text Placeholder 3">
            <a:extLst>
              <a:ext uri="{FF2B5EF4-FFF2-40B4-BE49-F238E27FC236}">
                <a16:creationId xmlns:a16="http://schemas.microsoft.com/office/drawing/2014/main" id="{9C21586F-2D53-4097-A2C3-477C7DF10E37}"/>
              </a:ext>
            </a:extLst>
          </p:cNvPr>
          <p:cNvSpPr>
            <a:spLocks noGrp="1"/>
          </p:cNvSpPr>
          <p:nvPr>
            <p:ph type="body" sz="quarter" idx="15"/>
          </p:nvPr>
        </p:nvSpPr>
        <p:spPr>
          <a:xfrm>
            <a:off x="716670" y="827146"/>
            <a:ext cx="10775854" cy="578713"/>
          </a:xfrm>
        </p:spPr>
        <p:txBody>
          <a:bodyPr/>
          <a:lstStyle/>
          <a:p>
            <a:pPr marL="0" indent="0">
              <a:buNone/>
            </a:pPr>
            <a:r>
              <a:rPr lang="en-GB" sz="3600" i="1" dirty="0">
                <a:ea typeface="Calibri" panose="020F0502020204030204" pitchFamily="34" charset="0"/>
                <a:cs typeface="Times New Roman" panose="02020603050405020304" pitchFamily="18" charset="0"/>
              </a:rPr>
              <a:t>Would you rather give a surprise presentation to the class, or take a surprise test?</a:t>
            </a:r>
          </a:p>
          <a:p>
            <a:pPr marL="0" indent="0">
              <a:buNone/>
            </a:pPr>
            <a:endParaRPr lang="en-GB" sz="4000" dirty="0"/>
          </a:p>
        </p:txBody>
      </p:sp>
      <p:sp>
        <p:nvSpPr>
          <p:cNvPr id="5" name="Text Placeholder 4">
            <a:extLst>
              <a:ext uri="{FF2B5EF4-FFF2-40B4-BE49-F238E27FC236}">
                <a16:creationId xmlns:a16="http://schemas.microsoft.com/office/drawing/2014/main" id="{FAC9A4DD-7714-4F80-B2BD-D2C3E5B57D22}"/>
              </a:ext>
            </a:extLst>
          </p:cNvPr>
          <p:cNvSpPr>
            <a:spLocks noGrp="1"/>
          </p:cNvSpPr>
          <p:nvPr>
            <p:ph type="body" sz="quarter" idx="16"/>
          </p:nvPr>
        </p:nvSpPr>
        <p:spPr/>
        <p:txBody>
          <a:bodyPr/>
          <a:lstStyle/>
          <a:p>
            <a:pPr marL="0" indent="0">
              <a:buNone/>
            </a:pPr>
            <a:r>
              <a:rPr lang="en-GB" b="1" dirty="0"/>
              <a:t>PHASE 3</a:t>
            </a:r>
          </a:p>
        </p:txBody>
      </p:sp>
      <p:pic>
        <p:nvPicPr>
          <p:cNvPr id="11" name="Picture 10" descr="A close-up of a clock&#10;&#10;Description automatically generated with medium confidence">
            <a:extLst>
              <a:ext uri="{FF2B5EF4-FFF2-40B4-BE49-F238E27FC236}">
                <a16:creationId xmlns:a16="http://schemas.microsoft.com/office/drawing/2014/main" id="{36255E40-B9DB-44AF-8751-800C2BCFAD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22125" y="1756568"/>
            <a:ext cx="3752783" cy="3752783"/>
          </a:xfrm>
          <a:prstGeom prst="rect">
            <a:avLst/>
          </a:prstGeom>
        </p:spPr>
      </p:pic>
      <p:sp>
        <p:nvSpPr>
          <p:cNvPr id="2" name="TextBox 1">
            <a:extLst>
              <a:ext uri="{FF2B5EF4-FFF2-40B4-BE49-F238E27FC236}">
                <a16:creationId xmlns:a16="http://schemas.microsoft.com/office/drawing/2014/main" id="{BF9B9242-BFA9-4982-961E-CE05623DCD15}"/>
              </a:ext>
            </a:extLst>
          </p:cNvPr>
          <p:cNvSpPr txBox="1"/>
          <p:nvPr/>
        </p:nvSpPr>
        <p:spPr>
          <a:xfrm>
            <a:off x="2319948" y="3340571"/>
            <a:ext cx="676788" cy="584775"/>
          </a:xfrm>
          <a:prstGeom prst="rect">
            <a:avLst/>
          </a:prstGeom>
          <a:noFill/>
        </p:spPr>
        <p:txBody>
          <a:bodyPr wrap="none" rtlCol="0">
            <a:spAutoFit/>
          </a:bodyPr>
          <a:lstStyle/>
          <a:p>
            <a:r>
              <a:rPr lang="en-GB" sz="3200" dirty="0"/>
              <a:t>…..</a:t>
            </a:r>
          </a:p>
        </p:txBody>
      </p:sp>
      <p:sp>
        <p:nvSpPr>
          <p:cNvPr id="3" name="Text Placeholder 3">
            <a:extLst>
              <a:ext uri="{FF2B5EF4-FFF2-40B4-BE49-F238E27FC236}">
                <a16:creationId xmlns:a16="http://schemas.microsoft.com/office/drawing/2014/main" id="{00AB845B-AD5C-4AF9-4ABA-B7AABA92CA9C}"/>
              </a:ext>
            </a:extLst>
          </p:cNvPr>
          <p:cNvSpPr txBox="1">
            <a:spLocks/>
          </p:cNvSpPr>
          <p:nvPr/>
        </p:nvSpPr>
        <p:spPr>
          <a:xfrm>
            <a:off x="857347" y="779334"/>
            <a:ext cx="10775854" cy="57871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cy-GB" sz="4000" dirty="0"/>
          </a:p>
        </p:txBody>
      </p:sp>
    </p:spTree>
    <p:extLst>
      <p:ext uri="{BB962C8B-B14F-4D97-AF65-F5344CB8AC3E}">
        <p14:creationId xmlns:p14="http://schemas.microsoft.com/office/powerpoint/2010/main" val="2635455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Shape&#10;&#10;Description automatically generated with medium confidence">
            <a:extLst>
              <a:ext uri="{FF2B5EF4-FFF2-40B4-BE49-F238E27FC236}">
                <a16:creationId xmlns:a16="http://schemas.microsoft.com/office/drawing/2014/main" id="{42AADDF2-C0BC-4AA5-8CC1-72355D3345FF}"/>
              </a:ext>
            </a:extLst>
          </p:cNvPr>
          <p:cNvPicPr>
            <a:picLocks noGrp="1" noChangeAspect="1"/>
          </p:cNvPicPr>
          <p:nvPr>
            <p:ph type="pic" sz="quarter" idx="13"/>
          </p:nvPr>
        </p:nvPicPr>
        <p:blipFill rotWithShape="1">
          <a:blip r:embed="rId3">
            <a:duotone>
              <a:schemeClr val="accent6">
                <a:shade val="45000"/>
                <a:satMod val="135000"/>
              </a:schemeClr>
              <a:prstClr val="white"/>
            </a:duotone>
            <a:extLst>
              <a:ext uri="{28A0092B-C50C-407E-A947-70E740481C1C}">
                <a14:useLocalDpi xmlns:a14="http://schemas.microsoft.com/office/drawing/2010/main" val="0"/>
              </a:ext>
            </a:extLst>
          </a:blip>
          <a:srcRect l="-122881" t="-29387" r="-4042" b="-1"/>
          <a:stretch/>
        </p:blipFill>
        <p:spPr>
          <a:xfrm>
            <a:off x="-29964" y="3930790"/>
            <a:ext cx="2069058" cy="1578561"/>
          </a:xfrm>
        </p:spPr>
      </p:pic>
      <p:pic>
        <p:nvPicPr>
          <p:cNvPr id="9" name="Picture Placeholder 8" descr="Shape&#10;&#10;Description automatically generated with medium confidence">
            <a:extLst>
              <a:ext uri="{FF2B5EF4-FFF2-40B4-BE49-F238E27FC236}">
                <a16:creationId xmlns:a16="http://schemas.microsoft.com/office/drawing/2014/main" id="{B06E1BF6-5FC5-42C0-9078-87ADB6744CF8}"/>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Lst>
          </a:blip>
          <a:srcRect l="-12356" t="-9432" r="-14467" b="-5039"/>
          <a:stretch/>
        </p:blipFill>
        <p:spPr>
          <a:xfrm rot="20540693" flipH="1">
            <a:off x="108321" y="3784699"/>
            <a:ext cx="1170487" cy="1093684"/>
          </a:xfrm>
        </p:spPr>
      </p:pic>
      <p:sp>
        <p:nvSpPr>
          <p:cNvPr id="4" name="Text Placeholder 3">
            <a:extLst>
              <a:ext uri="{FF2B5EF4-FFF2-40B4-BE49-F238E27FC236}">
                <a16:creationId xmlns:a16="http://schemas.microsoft.com/office/drawing/2014/main" id="{9C21586F-2D53-4097-A2C3-477C7DF10E37}"/>
              </a:ext>
            </a:extLst>
          </p:cNvPr>
          <p:cNvSpPr>
            <a:spLocks noGrp="1"/>
          </p:cNvSpPr>
          <p:nvPr>
            <p:ph type="body" sz="quarter" idx="15"/>
          </p:nvPr>
        </p:nvSpPr>
        <p:spPr>
          <a:xfrm>
            <a:off x="693564" y="599627"/>
            <a:ext cx="10775854" cy="578713"/>
          </a:xfrm>
        </p:spPr>
        <p:txBody>
          <a:bodyPr/>
          <a:lstStyle/>
          <a:p>
            <a:pPr marL="0" indent="0">
              <a:buNone/>
            </a:pPr>
            <a:r>
              <a:rPr lang="en-GB" sz="3600" i="1" dirty="0">
                <a:solidFill>
                  <a:srgbClr val="00B050"/>
                </a:solidFill>
                <a:ea typeface="Calibri" panose="020F0502020204030204" pitchFamily="34" charset="0"/>
                <a:cs typeface="Times New Roman" panose="02020603050405020304" pitchFamily="18" charset="0"/>
              </a:rPr>
              <a:t>Would </a:t>
            </a:r>
            <a:r>
              <a:rPr lang="en-GB" sz="3600" dirty="0">
                <a:solidFill>
                  <a:srgbClr val="00B050"/>
                </a:solidFill>
              </a:rPr>
              <a:t>some of the differences we noticed affect people to varying extents? </a:t>
            </a:r>
          </a:p>
          <a:p>
            <a:pPr marL="0" indent="0">
              <a:buNone/>
            </a:pPr>
            <a:r>
              <a:rPr lang="en-GB" sz="3600" dirty="0">
                <a:solidFill>
                  <a:srgbClr val="0070C0"/>
                </a:solidFill>
              </a:rPr>
              <a:t>Are some people more impacted than others (e.g. one student says they don’t like something much, and another says they cannot focus and work if that thing is happening)?</a:t>
            </a:r>
            <a:endParaRPr lang="en-GB" sz="3600" i="1" dirty="0">
              <a:solidFill>
                <a:srgbClr val="0070C0"/>
              </a:solidFill>
              <a:ea typeface="Calibri" panose="020F0502020204030204" pitchFamily="34" charset="0"/>
              <a:cs typeface="Times New Roman" panose="02020603050405020304" pitchFamily="18" charset="0"/>
            </a:endParaRPr>
          </a:p>
          <a:p>
            <a:pPr marL="0" indent="0">
              <a:buNone/>
            </a:pPr>
            <a:endParaRPr lang="en-GB" sz="4000" dirty="0"/>
          </a:p>
        </p:txBody>
      </p:sp>
      <p:sp>
        <p:nvSpPr>
          <p:cNvPr id="5" name="Text Placeholder 4">
            <a:extLst>
              <a:ext uri="{FF2B5EF4-FFF2-40B4-BE49-F238E27FC236}">
                <a16:creationId xmlns:a16="http://schemas.microsoft.com/office/drawing/2014/main" id="{FAC9A4DD-7714-4F80-B2BD-D2C3E5B57D22}"/>
              </a:ext>
            </a:extLst>
          </p:cNvPr>
          <p:cNvSpPr>
            <a:spLocks noGrp="1"/>
          </p:cNvSpPr>
          <p:nvPr>
            <p:ph type="body" sz="quarter" idx="16"/>
          </p:nvPr>
        </p:nvSpPr>
        <p:spPr/>
        <p:txBody>
          <a:bodyPr/>
          <a:lstStyle/>
          <a:p>
            <a:pPr marL="0" indent="0">
              <a:buNone/>
            </a:pPr>
            <a:r>
              <a:rPr lang="en-GB" b="1" dirty="0"/>
              <a:t>PHASE 3</a:t>
            </a:r>
          </a:p>
        </p:txBody>
      </p:sp>
      <p:pic>
        <p:nvPicPr>
          <p:cNvPr id="11" name="Picture 10" descr="A close-up of a clock&#10;&#10;Description automatically generated with medium confidence">
            <a:extLst>
              <a:ext uri="{FF2B5EF4-FFF2-40B4-BE49-F238E27FC236}">
                <a16:creationId xmlns:a16="http://schemas.microsoft.com/office/drawing/2014/main" id="{36255E40-B9DB-44AF-8751-800C2BCFAD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19948" y="3770127"/>
            <a:ext cx="1739224" cy="1739224"/>
          </a:xfrm>
          <a:prstGeom prst="rect">
            <a:avLst/>
          </a:prstGeom>
        </p:spPr>
      </p:pic>
      <p:sp>
        <p:nvSpPr>
          <p:cNvPr id="3" name="Text Placeholder 3">
            <a:extLst>
              <a:ext uri="{FF2B5EF4-FFF2-40B4-BE49-F238E27FC236}">
                <a16:creationId xmlns:a16="http://schemas.microsoft.com/office/drawing/2014/main" id="{00AB845B-AD5C-4AF9-4ABA-B7AABA92CA9C}"/>
              </a:ext>
            </a:extLst>
          </p:cNvPr>
          <p:cNvSpPr txBox="1">
            <a:spLocks/>
          </p:cNvSpPr>
          <p:nvPr/>
        </p:nvSpPr>
        <p:spPr>
          <a:xfrm>
            <a:off x="857347" y="779334"/>
            <a:ext cx="10775854" cy="57871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cy-GB" sz="4000" dirty="0"/>
          </a:p>
        </p:txBody>
      </p:sp>
      <p:pic>
        <p:nvPicPr>
          <p:cNvPr id="12" name="Picture Placeholder 6" descr="Icon&#10;&#10;Description automatically generated with medium confidence">
            <a:extLst>
              <a:ext uri="{FF2B5EF4-FFF2-40B4-BE49-F238E27FC236}">
                <a16:creationId xmlns:a16="http://schemas.microsoft.com/office/drawing/2014/main" id="{777F696F-BDA3-2A48-8D8D-B34CEFB22B8A}"/>
              </a:ext>
            </a:extLst>
          </p:cNvPr>
          <p:cNvPicPr>
            <a:picLocks noChangeAspect="1"/>
          </p:cNvPicPr>
          <p:nvPr/>
        </p:nvPicPr>
        <p:blipFill rotWithShape="1">
          <a:blip r:embed="rId6">
            <a:extLst>
              <a:ext uri="{28A0092B-C50C-407E-A947-70E740481C1C}">
                <a14:useLocalDpi xmlns:a14="http://schemas.microsoft.com/office/drawing/2010/main" val="0"/>
              </a:ext>
            </a:extLst>
          </a:blip>
          <a:srcRect l="-5091" t="9654" r="4364" b="-3861"/>
          <a:stretch/>
        </p:blipFill>
        <p:spPr>
          <a:xfrm>
            <a:off x="3916060" y="3751081"/>
            <a:ext cx="2224390" cy="1937977"/>
          </a:xfrm>
          <a:prstGeom prst="rect">
            <a:avLst/>
          </a:prstGeom>
        </p:spPr>
      </p:pic>
      <p:pic>
        <p:nvPicPr>
          <p:cNvPr id="13" name="Picture Placeholder 8" descr="Logo&#10;&#10;Description automatically generated">
            <a:extLst>
              <a:ext uri="{FF2B5EF4-FFF2-40B4-BE49-F238E27FC236}">
                <a16:creationId xmlns:a16="http://schemas.microsoft.com/office/drawing/2014/main" id="{5752040F-F2A5-5540-8529-59C3E444747E}"/>
              </a:ext>
            </a:extLst>
          </p:cNvPr>
          <p:cNvPicPr>
            <a:picLocks noChangeAspect="1"/>
          </p:cNvPicPr>
          <p:nvPr/>
        </p:nvPicPr>
        <p:blipFill>
          <a:blip r:embed="rId7">
            <a:extLst>
              <a:ext uri="{28A0092B-C50C-407E-A947-70E740481C1C}">
                <a14:useLocalDpi xmlns:a14="http://schemas.microsoft.com/office/drawing/2010/main" val="0"/>
              </a:ext>
            </a:extLst>
          </a:blip>
          <a:srcRect t="2087" b="2087"/>
          <a:stretch>
            <a:fillRect/>
          </a:stretch>
        </p:blipFill>
        <p:spPr>
          <a:xfrm>
            <a:off x="6245274" y="3770127"/>
            <a:ext cx="2260600" cy="1680212"/>
          </a:xfrm>
          <a:prstGeom prst="rect">
            <a:avLst/>
          </a:prstGeom>
        </p:spPr>
      </p:pic>
      <p:pic>
        <p:nvPicPr>
          <p:cNvPr id="14" name="Picture Placeholder 6">
            <a:extLst>
              <a:ext uri="{FF2B5EF4-FFF2-40B4-BE49-F238E27FC236}">
                <a16:creationId xmlns:a16="http://schemas.microsoft.com/office/drawing/2014/main" id="{38DE393D-5CF5-4748-84A2-7CB1E7EFB2C5}"/>
              </a:ext>
            </a:extLst>
          </p:cNvPr>
          <p:cNvPicPr>
            <a:picLocks noChangeAspect="1"/>
          </p:cNvPicPr>
          <p:nvPr/>
        </p:nvPicPr>
        <p:blipFill rotWithShape="1">
          <a:blip r:embed="rId8">
            <a:extLst>
              <a:ext uri="{28A0092B-C50C-407E-A947-70E740481C1C}">
                <a14:useLocalDpi xmlns:a14="http://schemas.microsoft.com/office/drawing/2010/main" val="0"/>
              </a:ext>
            </a:extLst>
          </a:blip>
          <a:srcRect b="505"/>
          <a:stretch/>
        </p:blipFill>
        <p:spPr>
          <a:xfrm>
            <a:off x="8348441" y="3632958"/>
            <a:ext cx="1794673" cy="1680212"/>
          </a:xfrm>
          <a:prstGeom prst="rect">
            <a:avLst/>
          </a:prstGeom>
        </p:spPr>
      </p:pic>
      <p:pic>
        <p:nvPicPr>
          <p:cNvPr id="15" name="Picture Placeholder 8" descr="A picture containing text&#10;&#10;Description automatically generated">
            <a:extLst>
              <a:ext uri="{FF2B5EF4-FFF2-40B4-BE49-F238E27FC236}">
                <a16:creationId xmlns:a16="http://schemas.microsoft.com/office/drawing/2014/main" id="{F3FFBA13-5EDB-2841-BCBA-2531E6251A2B}"/>
              </a:ext>
            </a:extLst>
          </p:cNvPr>
          <p:cNvPicPr>
            <a:picLocks noChangeAspect="1"/>
          </p:cNvPicPr>
          <p:nvPr/>
        </p:nvPicPr>
        <p:blipFill rotWithShape="1">
          <a:blip r:embed="rId9">
            <a:extLst>
              <a:ext uri="{28A0092B-C50C-407E-A947-70E740481C1C}">
                <a14:useLocalDpi xmlns:a14="http://schemas.microsoft.com/office/drawing/2010/main" val="0"/>
              </a:ext>
            </a:extLst>
          </a:blip>
          <a:srcRect t="3750" b="1870"/>
          <a:stretch/>
        </p:blipFill>
        <p:spPr>
          <a:xfrm>
            <a:off x="9985681" y="3854656"/>
            <a:ext cx="1927017" cy="1595683"/>
          </a:xfrm>
          <a:prstGeom prst="rect">
            <a:avLst/>
          </a:prstGeom>
        </p:spPr>
      </p:pic>
    </p:spTree>
    <p:extLst>
      <p:ext uri="{BB962C8B-B14F-4D97-AF65-F5344CB8AC3E}">
        <p14:creationId xmlns:p14="http://schemas.microsoft.com/office/powerpoint/2010/main" val="1610964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Shape&#10;&#10;Description automatically generated with medium confidence">
            <a:extLst>
              <a:ext uri="{FF2B5EF4-FFF2-40B4-BE49-F238E27FC236}">
                <a16:creationId xmlns:a16="http://schemas.microsoft.com/office/drawing/2014/main" id="{42AADDF2-C0BC-4AA5-8CC1-72355D3345FF}"/>
              </a:ext>
            </a:extLst>
          </p:cNvPr>
          <p:cNvPicPr>
            <a:picLocks noGrp="1" noChangeAspect="1"/>
          </p:cNvPicPr>
          <p:nvPr>
            <p:ph type="pic" sz="quarter" idx="13"/>
          </p:nvPr>
        </p:nvPicPr>
        <p:blipFill rotWithShape="1">
          <a:blip r:embed="rId3">
            <a:duotone>
              <a:schemeClr val="accent6">
                <a:shade val="45000"/>
                <a:satMod val="135000"/>
              </a:schemeClr>
              <a:prstClr val="white"/>
            </a:duotone>
            <a:extLst>
              <a:ext uri="{28A0092B-C50C-407E-A947-70E740481C1C}">
                <a14:useLocalDpi xmlns:a14="http://schemas.microsoft.com/office/drawing/2010/main" val="0"/>
              </a:ext>
            </a:extLst>
          </a:blip>
          <a:srcRect l="-122881" t="-29387" r="-4042" b="-1"/>
          <a:stretch/>
        </p:blipFill>
        <p:spPr>
          <a:xfrm>
            <a:off x="-29964" y="3930790"/>
            <a:ext cx="2069058" cy="1578561"/>
          </a:xfrm>
        </p:spPr>
      </p:pic>
      <p:pic>
        <p:nvPicPr>
          <p:cNvPr id="9" name="Picture Placeholder 8" descr="Shape&#10;&#10;Description automatically generated with medium confidence">
            <a:extLst>
              <a:ext uri="{FF2B5EF4-FFF2-40B4-BE49-F238E27FC236}">
                <a16:creationId xmlns:a16="http://schemas.microsoft.com/office/drawing/2014/main" id="{B06E1BF6-5FC5-42C0-9078-87ADB6744CF8}"/>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Lst>
          </a:blip>
          <a:srcRect l="-12356" t="-9432" r="-14467" b="-5039"/>
          <a:stretch/>
        </p:blipFill>
        <p:spPr>
          <a:xfrm rot="20540693" flipH="1">
            <a:off x="108321" y="3784699"/>
            <a:ext cx="1170487" cy="1093684"/>
          </a:xfrm>
        </p:spPr>
      </p:pic>
      <p:sp>
        <p:nvSpPr>
          <p:cNvPr id="4" name="Text Placeholder 3">
            <a:extLst>
              <a:ext uri="{FF2B5EF4-FFF2-40B4-BE49-F238E27FC236}">
                <a16:creationId xmlns:a16="http://schemas.microsoft.com/office/drawing/2014/main" id="{9C21586F-2D53-4097-A2C3-477C7DF10E37}"/>
              </a:ext>
            </a:extLst>
          </p:cNvPr>
          <p:cNvSpPr>
            <a:spLocks noGrp="1"/>
          </p:cNvSpPr>
          <p:nvPr>
            <p:ph type="body" sz="quarter" idx="15"/>
          </p:nvPr>
        </p:nvSpPr>
        <p:spPr>
          <a:xfrm>
            <a:off x="3469419" y="925054"/>
            <a:ext cx="5551710" cy="1000573"/>
          </a:xfrm>
        </p:spPr>
        <p:txBody>
          <a:bodyPr/>
          <a:lstStyle/>
          <a:p>
            <a:pPr marL="0" indent="0" algn="ctr">
              <a:buNone/>
            </a:pPr>
            <a:r>
              <a:rPr lang="en-GB" sz="3600" i="1" dirty="0">
                <a:solidFill>
                  <a:srgbClr val="00B050"/>
                </a:solidFill>
                <a:ea typeface="Calibri" panose="020F0502020204030204" pitchFamily="34" charset="0"/>
                <a:cs typeface="Times New Roman" panose="02020603050405020304" pitchFamily="18" charset="0"/>
              </a:rPr>
              <a:t>Are these differences between us something we could change if we wanted to?</a:t>
            </a:r>
            <a:endParaRPr lang="en-GB" sz="3600" i="1" dirty="0">
              <a:solidFill>
                <a:srgbClr val="0070C0"/>
              </a:solidFill>
              <a:ea typeface="Calibri" panose="020F0502020204030204" pitchFamily="34" charset="0"/>
              <a:cs typeface="Times New Roman" panose="02020603050405020304" pitchFamily="18" charset="0"/>
            </a:endParaRPr>
          </a:p>
          <a:p>
            <a:pPr marL="0" indent="0" algn="ctr">
              <a:buNone/>
            </a:pPr>
            <a:endParaRPr lang="en-GB" sz="4000" dirty="0"/>
          </a:p>
        </p:txBody>
      </p:sp>
      <p:sp>
        <p:nvSpPr>
          <p:cNvPr id="5" name="Text Placeholder 4">
            <a:extLst>
              <a:ext uri="{FF2B5EF4-FFF2-40B4-BE49-F238E27FC236}">
                <a16:creationId xmlns:a16="http://schemas.microsoft.com/office/drawing/2014/main" id="{FAC9A4DD-7714-4F80-B2BD-D2C3E5B57D22}"/>
              </a:ext>
            </a:extLst>
          </p:cNvPr>
          <p:cNvSpPr>
            <a:spLocks noGrp="1"/>
          </p:cNvSpPr>
          <p:nvPr>
            <p:ph type="body" sz="quarter" idx="16"/>
          </p:nvPr>
        </p:nvSpPr>
        <p:spPr/>
        <p:txBody>
          <a:bodyPr/>
          <a:lstStyle/>
          <a:p>
            <a:pPr marL="0" indent="0">
              <a:buNone/>
            </a:pPr>
            <a:r>
              <a:rPr lang="en-GB" b="1" dirty="0"/>
              <a:t>PHASE 3</a:t>
            </a:r>
          </a:p>
        </p:txBody>
      </p:sp>
      <p:pic>
        <p:nvPicPr>
          <p:cNvPr id="11" name="Picture 10" descr="A close-up of a clock&#10;&#10;Description automatically generated with medium confidence">
            <a:extLst>
              <a:ext uri="{FF2B5EF4-FFF2-40B4-BE49-F238E27FC236}">
                <a16:creationId xmlns:a16="http://schemas.microsoft.com/office/drawing/2014/main" id="{36255E40-B9DB-44AF-8751-800C2BCFAD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19948" y="3770127"/>
            <a:ext cx="1739224" cy="1739224"/>
          </a:xfrm>
          <a:prstGeom prst="rect">
            <a:avLst/>
          </a:prstGeom>
        </p:spPr>
      </p:pic>
      <p:sp>
        <p:nvSpPr>
          <p:cNvPr id="3" name="Text Placeholder 3">
            <a:extLst>
              <a:ext uri="{FF2B5EF4-FFF2-40B4-BE49-F238E27FC236}">
                <a16:creationId xmlns:a16="http://schemas.microsoft.com/office/drawing/2014/main" id="{00AB845B-AD5C-4AF9-4ABA-B7AABA92CA9C}"/>
              </a:ext>
            </a:extLst>
          </p:cNvPr>
          <p:cNvSpPr txBox="1">
            <a:spLocks/>
          </p:cNvSpPr>
          <p:nvPr/>
        </p:nvSpPr>
        <p:spPr>
          <a:xfrm>
            <a:off x="857347" y="779334"/>
            <a:ext cx="10775854" cy="57871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cy-GB" sz="4000" dirty="0"/>
          </a:p>
        </p:txBody>
      </p:sp>
      <p:pic>
        <p:nvPicPr>
          <p:cNvPr id="12" name="Picture Placeholder 6" descr="Icon&#10;&#10;Description automatically generated with medium confidence">
            <a:extLst>
              <a:ext uri="{FF2B5EF4-FFF2-40B4-BE49-F238E27FC236}">
                <a16:creationId xmlns:a16="http://schemas.microsoft.com/office/drawing/2014/main" id="{777F696F-BDA3-2A48-8D8D-B34CEFB22B8A}"/>
              </a:ext>
            </a:extLst>
          </p:cNvPr>
          <p:cNvPicPr>
            <a:picLocks noChangeAspect="1"/>
          </p:cNvPicPr>
          <p:nvPr/>
        </p:nvPicPr>
        <p:blipFill rotWithShape="1">
          <a:blip r:embed="rId6">
            <a:extLst>
              <a:ext uri="{28A0092B-C50C-407E-A947-70E740481C1C}">
                <a14:useLocalDpi xmlns:a14="http://schemas.microsoft.com/office/drawing/2010/main" val="0"/>
              </a:ext>
            </a:extLst>
          </a:blip>
          <a:srcRect l="-5091" t="9654" r="4364" b="-3861"/>
          <a:stretch/>
        </p:blipFill>
        <p:spPr>
          <a:xfrm>
            <a:off x="3916060" y="3751081"/>
            <a:ext cx="2224390" cy="1937977"/>
          </a:xfrm>
          <a:prstGeom prst="rect">
            <a:avLst/>
          </a:prstGeom>
        </p:spPr>
      </p:pic>
      <p:pic>
        <p:nvPicPr>
          <p:cNvPr id="13" name="Picture Placeholder 8" descr="Logo&#10;&#10;Description automatically generated">
            <a:extLst>
              <a:ext uri="{FF2B5EF4-FFF2-40B4-BE49-F238E27FC236}">
                <a16:creationId xmlns:a16="http://schemas.microsoft.com/office/drawing/2014/main" id="{5752040F-F2A5-5540-8529-59C3E444747E}"/>
              </a:ext>
            </a:extLst>
          </p:cNvPr>
          <p:cNvPicPr>
            <a:picLocks noChangeAspect="1"/>
          </p:cNvPicPr>
          <p:nvPr/>
        </p:nvPicPr>
        <p:blipFill>
          <a:blip r:embed="rId7">
            <a:extLst>
              <a:ext uri="{28A0092B-C50C-407E-A947-70E740481C1C}">
                <a14:useLocalDpi xmlns:a14="http://schemas.microsoft.com/office/drawing/2010/main" val="0"/>
              </a:ext>
            </a:extLst>
          </a:blip>
          <a:srcRect t="2087" b="2087"/>
          <a:stretch>
            <a:fillRect/>
          </a:stretch>
        </p:blipFill>
        <p:spPr>
          <a:xfrm>
            <a:off x="6245274" y="3770127"/>
            <a:ext cx="2260600" cy="1680212"/>
          </a:xfrm>
          <a:prstGeom prst="rect">
            <a:avLst/>
          </a:prstGeom>
        </p:spPr>
      </p:pic>
      <p:pic>
        <p:nvPicPr>
          <p:cNvPr id="14" name="Picture Placeholder 6">
            <a:extLst>
              <a:ext uri="{FF2B5EF4-FFF2-40B4-BE49-F238E27FC236}">
                <a16:creationId xmlns:a16="http://schemas.microsoft.com/office/drawing/2014/main" id="{38DE393D-5CF5-4748-84A2-7CB1E7EFB2C5}"/>
              </a:ext>
            </a:extLst>
          </p:cNvPr>
          <p:cNvPicPr>
            <a:picLocks noChangeAspect="1"/>
          </p:cNvPicPr>
          <p:nvPr/>
        </p:nvPicPr>
        <p:blipFill rotWithShape="1">
          <a:blip r:embed="rId8">
            <a:extLst>
              <a:ext uri="{28A0092B-C50C-407E-A947-70E740481C1C}">
                <a14:useLocalDpi xmlns:a14="http://schemas.microsoft.com/office/drawing/2010/main" val="0"/>
              </a:ext>
            </a:extLst>
          </a:blip>
          <a:srcRect b="505"/>
          <a:stretch/>
        </p:blipFill>
        <p:spPr>
          <a:xfrm>
            <a:off x="8348441" y="3632958"/>
            <a:ext cx="1794673" cy="1680212"/>
          </a:xfrm>
          <a:prstGeom prst="rect">
            <a:avLst/>
          </a:prstGeom>
        </p:spPr>
      </p:pic>
      <p:pic>
        <p:nvPicPr>
          <p:cNvPr id="15" name="Picture Placeholder 8" descr="A picture containing text&#10;&#10;Description automatically generated">
            <a:extLst>
              <a:ext uri="{FF2B5EF4-FFF2-40B4-BE49-F238E27FC236}">
                <a16:creationId xmlns:a16="http://schemas.microsoft.com/office/drawing/2014/main" id="{F3FFBA13-5EDB-2841-BCBA-2531E6251A2B}"/>
              </a:ext>
            </a:extLst>
          </p:cNvPr>
          <p:cNvPicPr>
            <a:picLocks noChangeAspect="1"/>
          </p:cNvPicPr>
          <p:nvPr/>
        </p:nvPicPr>
        <p:blipFill rotWithShape="1">
          <a:blip r:embed="rId9">
            <a:extLst>
              <a:ext uri="{28A0092B-C50C-407E-A947-70E740481C1C}">
                <a14:useLocalDpi xmlns:a14="http://schemas.microsoft.com/office/drawing/2010/main" val="0"/>
              </a:ext>
            </a:extLst>
          </a:blip>
          <a:srcRect t="3750" b="1870"/>
          <a:stretch/>
        </p:blipFill>
        <p:spPr>
          <a:xfrm>
            <a:off x="9985681" y="3854656"/>
            <a:ext cx="1927017" cy="1595683"/>
          </a:xfrm>
          <a:prstGeom prst="rect">
            <a:avLst/>
          </a:prstGeom>
        </p:spPr>
      </p:pic>
      <p:pic>
        <p:nvPicPr>
          <p:cNvPr id="16" name="Picture Placeholder 6" descr="A picture containing text&#10;&#10;Description automatically generated">
            <a:extLst>
              <a:ext uri="{FF2B5EF4-FFF2-40B4-BE49-F238E27FC236}">
                <a16:creationId xmlns:a16="http://schemas.microsoft.com/office/drawing/2014/main" id="{A460376B-ED9F-7948-8E46-3B8062178AA0}"/>
              </a:ext>
            </a:extLst>
          </p:cNvPr>
          <p:cNvPicPr>
            <a:picLocks noChangeAspect="1"/>
          </p:cNvPicPr>
          <p:nvPr/>
        </p:nvPicPr>
        <p:blipFill rotWithShape="1">
          <a:blip r:embed="rId10">
            <a:extLst>
              <a:ext uri="{28A0092B-C50C-407E-A947-70E740481C1C}">
                <a14:useLocalDpi xmlns:a14="http://schemas.microsoft.com/office/drawing/2010/main" val="0"/>
              </a:ext>
            </a:extLst>
          </a:blip>
          <a:srcRect t="7512" b="-798"/>
          <a:stretch/>
        </p:blipFill>
        <p:spPr>
          <a:xfrm>
            <a:off x="9951440" y="2127485"/>
            <a:ext cx="1961258" cy="1642642"/>
          </a:xfrm>
          <a:prstGeom prst="rect">
            <a:avLst/>
          </a:prstGeom>
        </p:spPr>
      </p:pic>
      <p:pic>
        <p:nvPicPr>
          <p:cNvPr id="17" name="Picture Placeholder 8" descr="Logo&#10;&#10;Description automatically generated">
            <a:extLst>
              <a:ext uri="{FF2B5EF4-FFF2-40B4-BE49-F238E27FC236}">
                <a16:creationId xmlns:a16="http://schemas.microsoft.com/office/drawing/2014/main" id="{8DD05F60-4DE1-234E-A36B-ED43F1D119C0}"/>
              </a:ext>
            </a:extLst>
          </p:cNvPr>
          <p:cNvPicPr>
            <a:picLocks noChangeAspect="1"/>
          </p:cNvPicPr>
          <p:nvPr/>
        </p:nvPicPr>
        <p:blipFill rotWithShape="1">
          <a:blip r:embed="rId11">
            <a:extLst>
              <a:ext uri="{28A0092B-C50C-407E-A947-70E740481C1C}">
                <a14:useLocalDpi xmlns:a14="http://schemas.microsoft.com/office/drawing/2010/main" val="0"/>
              </a:ext>
            </a:extLst>
          </a:blip>
          <a:srcRect t="11677" b="-2230"/>
          <a:stretch/>
        </p:blipFill>
        <p:spPr>
          <a:xfrm>
            <a:off x="10143114" y="169885"/>
            <a:ext cx="1908361" cy="1817381"/>
          </a:xfrm>
          <a:prstGeom prst="rect">
            <a:avLst/>
          </a:prstGeom>
        </p:spPr>
      </p:pic>
      <p:pic>
        <p:nvPicPr>
          <p:cNvPr id="18" name="Picture 17" descr="Shape, arrow&#10;&#10;Description automatically generated">
            <a:extLst>
              <a:ext uri="{FF2B5EF4-FFF2-40B4-BE49-F238E27FC236}">
                <a16:creationId xmlns:a16="http://schemas.microsoft.com/office/drawing/2014/main" id="{E70D6CB1-425A-4E43-972B-E279524FB92D}"/>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32283" y="2016887"/>
            <a:ext cx="2069602" cy="1734194"/>
          </a:xfrm>
          <a:prstGeom prst="rect">
            <a:avLst/>
          </a:prstGeom>
        </p:spPr>
      </p:pic>
      <p:pic>
        <p:nvPicPr>
          <p:cNvPr id="19" name="Picture 18" descr="A picture containing application&#10;&#10;Description automatically generated">
            <a:extLst>
              <a:ext uri="{FF2B5EF4-FFF2-40B4-BE49-F238E27FC236}">
                <a16:creationId xmlns:a16="http://schemas.microsoft.com/office/drawing/2014/main" id="{87B4FB98-D299-FA43-BEEB-326EA1E57085}"/>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83438" y="201281"/>
            <a:ext cx="2167291" cy="1811311"/>
          </a:xfrm>
          <a:prstGeom prst="rect">
            <a:avLst/>
          </a:prstGeom>
        </p:spPr>
      </p:pic>
    </p:spTree>
    <p:extLst>
      <p:ext uri="{BB962C8B-B14F-4D97-AF65-F5344CB8AC3E}">
        <p14:creationId xmlns:p14="http://schemas.microsoft.com/office/powerpoint/2010/main" val="1273475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Shape&#10;&#10;Description automatically generated with medium confidence">
            <a:extLst>
              <a:ext uri="{FF2B5EF4-FFF2-40B4-BE49-F238E27FC236}">
                <a16:creationId xmlns:a16="http://schemas.microsoft.com/office/drawing/2014/main" id="{42AADDF2-C0BC-4AA5-8CC1-72355D3345FF}"/>
              </a:ext>
            </a:extLst>
          </p:cNvPr>
          <p:cNvPicPr>
            <a:picLocks noGrp="1" noChangeAspect="1"/>
          </p:cNvPicPr>
          <p:nvPr>
            <p:ph type="pic" sz="quarter" idx="13"/>
          </p:nvPr>
        </p:nvPicPr>
        <p:blipFill rotWithShape="1">
          <a:blip r:embed="rId3">
            <a:duotone>
              <a:schemeClr val="accent6">
                <a:shade val="45000"/>
                <a:satMod val="135000"/>
              </a:schemeClr>
              <a:prstClr val="white"/>
            </a:duotone>
            <a:extLst>
              <a:ext uri="{28A0092B-C50C-407E-A947-70E740481C1C}">
                <a14:useLocalDpi xmlns:a14="http://schemas.microsoft.com/office/drawing/2010/main" val="0"/>
              </a:ext>
            </a:extLst>
          </a:blip>
          <a:srcRect l="-122881" t="-29387" r="-4042" b="-1"/>
          <a:stretch/>
        </p:blipFill>
        <p:spPr>
          <a:xfrm>
            <a:off x="-29964" y="3930790"/>
            <a:ext cx="2069058" cy="1578561"/>
          </a:xfrm>
        </p:spPr>
      </p:pic>
      <p:pic>
        <p:nvPicPr>
          <p:cNvPr id="9" name="Picture Placeholder 8" descr="Shape&#10;&#10;Description automatically generated with medium confidence">
            <a:extLst>
              <a:ext uri="{FF2B5EF4-FFF2-40B4-BE49-F238E27FC236}">
                <a16:creationId xmlns:a16="http://schemas.microsoft.com/office/drawing/2014/main" id="{B06E1BF6-5FC5-42C0-9078-87ADB6744CF8}"/>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Lst>
          </a:blip>
          <a:srcRect l="-12356" t="-9432" r="-14467" b="-5039"/>
          <a:stretch/>
        </p:blipFill>
        <p:spPr>
          <a:xfrm rot="20540693" flipH="1">
            <a:off x="108321" y="3784699"/>
            <a:ext cx="1170487" cy="1093684"/>
          </a:xfrm>
        </p:spPr>
      </p:pic>
      <p:sp>
        <p:nvSpPr>
          <p:cNvPr id="4" name="Text Placeholder 3">
            <a:extLst>
              <a:ext uri="{FF2B5EF4-FFF2-40B4-BE49-F238E27FC236}">
                <a16:creationId xmlns:a16="http://schemas.microsoft.com/office/drawing/2014/main" id="{9C21586F-2D53-4097-A2C3-477C7DF10E37}"/>
              </a:ext>
            </a:extLst>
          </p:cNvPr>
          <p:cNvSpPr>
            <a:spLocks noGrp="1"/>
          </p:cNvSpPr>
          <p:nvPr>
            <p:ph type="body" sz="quarter" idx="15"/>
          </p:nvPr>
        </p:nvSpPr>
        <p:spPr>
          <a:xfrm>
            <a:off x="693564" y="599627"/>
            <a:ext cx="10775854" cy="578713"/>
          </a:xfrm>
        </p:spPr>
        <p:txBody>
          <a:bodyPr/>
          <a:lstStyle/>
          <a:p>
            <a:pPr marL="0" indent="0">
              <a:buNone/>
            </a:pPr>
            <a:r>
              <a:rPr lang="en-GB" sz="3600" i="1" dirty="0">
                <a:solidFill>
                  <a:srgbClr val="00B050"/>
                </a:solidFill>
                <a:ea typeface="Calibri" panose="020F0502020204030204" pitchFamily="34" charset="0"/>
                <a:cs typeface="Times New Roman" panose="02020603050405020304" pitchFamily="18" charset="0"/>
              </a:rPr>
              <a:t>Would </a:t>
            </a:r>
            <a:r>
              <a:rPr lang="en-GB" sz="3600" dirty="0">
                <a:solidFill>
                  <a:srgbClr val="00B050"/>
                </a:solidFill>
              </a:rPr>
              <a:t>some of the differences we noticed affect people to varying extents? </a:t>
            </a:r>
          </a:p>
          <a:p>
            <a:pPr marL="0" indent="0">
              <a:buNone/>
            </a:pPr>
            <a:r>
              <a:rPr lang="en-GB" sz="3600" dirty="0">
                <a:solidFill>
                  <a:srgbClr val="0070C0"/>
                </a:solidFill>
              </a:rPr>
              <a:t>Are some people more impacted than others (e.g. one student says they don’t like something much, and another says they cannot focus and work if that thing is happening)?</a:t>
            </a:r>
            <a:endParaRPr lang="en-GB" sz="3600" i="1" dirty="0">
              <a:solidFill>
                <a:srgbClr val="0070C0"/>
              </a:solidFill>
              <a:ea typeface="Calibri" panose="020F0502020204030204" pitchFamily="34" charset="0"/>
              <a:cs typeface="Times New Roman" panose="02020603050405020304" pitchFamily="18" charset="0"/>
            </a:endParaRPr>
          </a:p>
          <a:p>
            <a:pPr marL="0" indent="0">
              <a:buNone/>
            </a:pPr>
            <a:endParaRPr lang="en-GB" sz="4000" dirty="0"/>
          </a:p>
        </p:txBody>
      </p:sp>
      <p:sp>
        <p:nvSpPr>
          <p:cNvPr id="5" name="Text Placeholder 4">
            <a:extLst>
              <a:ext uri="{FF2B5EF4-FFF2-40B4-BE49-F238E27FC236}">
                <a16:creationId xmlns:a16="http://schemas.microsoft.com/office/drawing/2014/main" id="{FAC9A4DD-7714-4F80-B2BD-D2C3E5B57D22}"/>
              </a:ext>
            </a:extLst>
          </p:cNvPr>
          <p:cNvSpPr>
            <a:spLocks noGrp="1"/>
          </p:cNvSpPr>
          <p:nvPr>
            <p:ph type="body" sz="quarter" idx="16"/>
          </p:nvPr>
        </p:nvSpPr>
        <p:spPr/>
        <p:txBody>
          <a:bodyPr/>
          <a:lstStyle/>
          <a:p>
            <a:pPr marL="0" indent="0">
              <a:buNone/>
            </a:pPr>
            <a:r>
              <a:rPr lang="en-GB" b="1" dirty="0"/>
              <a:t>PHASE 3</a:t>
            </a:r>
          </a:p>
        </p:txBody>
      </p:sp>
      <p:pic>
        <p:nvPicPr>
          <p:cNvPr id="11" name="Picture 10" descr="A close-up of a clock&#10;&#10;Description automatically generated with medium confidence">
            <a:extLst>
              <a:ext uri="{FF2B5EF4-FFF2-40B4-BE49-F238E27FC236}">
                <a16:creationId xmlns:a16="http://schemas.microsoft.com/office/drawing/2014/main" id="{36255E40-B9DB-44AF-8751-800C2BCFAD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19948" y="3770127"/>
            <a:ext cx="1739224" cy="1739224"/>
          </a:xfrm>
          <a:prstGeom prst="rect">
            <a:avLst/>
          </a:prstGeom>
        </p:spPr>
      </p:pic>
      <p:sp>
        <p:nvSpPr>
          <p:cNvPr id="3" name="Text Placeholder 3">
            <a:extLst>
              <a:ext uri="{FF2B5EF4-FFF2-40B4-BE49-F238E27FC236}">
                <a16:creationId xmlns:a16="http://schemas.microsoft.com/office/drawing/2014/main" id="{00AB845B-AD5C-4AF9-4ABA-B7AABA92CA9C}"/>
              </a:ext>
            </a:extLst>
          </p:cNvPr>
          <p:cNvSpPr txBox="1">
            <a:spLocks/>
          </p:cNvSpPr>
          <p:nvPr/>
        </p:nvSpPr>
        <p:spPr>
          <a:xfrm>
            <a:off x="857347" y="779334"/>
            <a:ext cx="10775854" cy="57871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cy-GB" sz="4000" dirty="0"/>
          </a:p>
        </p:txBody>
      </p:sp>
      <p:pic>
        <p:nvPicPr>
          <p:cNvPr id="12" name="Picture Placeholder 6" descr="Icon&#10;&#10;Description automatically generated with medium confidence">
            <a:extLst>
              <a:ext uri="{FF2B5EF4-FFF2-40B4-BE49-F238E27FC236}">
                <a16:creationId xmlns:a16="http://schemas.microsoft.com/office/drawing/2014/main" id="{777F696F-BDA3-2A48-8D8D-B34CEFB22B8A}"/>
              </a:ext>
            </a:extLst>
          </p:cNvPr>
          <p:cNvPicPr>
            <a:picLocks noChangeAspect="1"/>
          </p:cNvPicPr>
          <p:nvPr/>
        </p:nvPicPr>
        <p:blipFill rotWithShape="1">
          <a:blip r:embed="rId6">
            <a:extLst>
              <a:ext uri="{28A0092B-C50C-407E-A947-70E740481C1C}">
                <a14:useLocalDpi xmlns:a14="http://schemas.microsoft.com/office/drawing/2010/main" val="0"/>
              </a:ext>
            </a:extLst>
          </a:blip>
          <a:srcRect l="-5091" t="9654" r="4364" b="-3861"/>
          <a:stretch/>
        </p:blipFill>
        <p:spPr>
          <a:xfrm>
            <a:off x="3916060" y="3751081"/>
            <a:ext cx="2224390" cy="1937977"/>
          </a:xfrm>
          <a:prstGeom prst="rect">
            <a:avLst/>
          </a:prstGeom>
        </p:spPr>
      </p:pic>
      <p:pic>
        <p:nvPicPr>
          <p:cNvPr id="13" name="Picture Placeholder 8" descr="Logo&#10;&#10;Description automatically generated">
            <a:extLst>
              <a:ext uri="{FF2B5EF4-FFF2-40B4-BE49-F238E27FC236}">
                <a16:creationId xmlns:a16="http://schemas.microsoft.com/office/drawing/2014/main" id="{5752040F-F2A5-5540-8529-59C3E444747E}"/>
              </a:ext>
            </a:extLst>
          </p:cNvPr>
          <p:cNvPicPr>
            <a:picLocks noChangeAspect="1"/>
          </p:cNvPicPr>
          <p:nvPr/>
        </p:nvPicPr>
        <p:blipFill>
          <a:blip r:embed="rId7">
            <a:extLst>
              <a:ext uri="{28A0092B-C50C-407E-A947-70E740481C1C}">
                <a14:useLocalDpi xmlns:a14="http://schemas.microsoft.com/office/drawing/2010/main" val="0"/>
              </a:ext>
            </a:extLst>
          </a:blip>
          <a:srcRect t="2087" b="2087"/>
          <a:stretch>
            <a:fillRect/>
          </a:stretch>
        </p:blipFill>
        <p:spPr>
          <a:xfrm>
            <a:off x="6245274" y="3770127"/>
            <a:ext cx="2260600" cy="1680212"/>
          </a:xfrm>
          <a:prstGeom prst="rect">
            <a:avLst/>
          </a:prstGeom>
        </p:spPr>
      </p:pic>
      <p:pic>
        <p:nvPicPr>
          <p:cNvPr id="14" name="Picture Placeholder 6">
            <a:extLst>
              <a:ext uri="{FF2B5EF4-FFF2-40B4-BE49-F238E27FC236}">
                <a16:creationId xmlns:a16="http://schemas.microsoft.com/office/drawing/2014/main" id="{38DE393D-5CF5-4748-84A2-7CB1E7EFB2C5}"/>
              </a:ext>
            </a:extLst>
          </p:cNvPr>
          <p:cNvPicPr>
            <a:picLocks noChangeAspect="1"/>
          </p:cNvPicPr>
          <p:nvPr/>
        </p:nvPicPr>
        <p:blipFill rotWithShape="1">
          <a:blip r:embed="rId8">
            <a:extLst>
              <a:ext uri="{28A0092B-C50C-407E-A947-70E740481C1C}">
                <a14:useLocalDpi xmlns:a14="http://schemas.microsoft.com/office/drawing/2010/main" val="0"/>
              </a:ext>
            </a:extLst>
          </a:blip>
          <a:srcRect b="505"/>
          <a:stretch/>
        </p:blipFill>
        <p:spPr>
          <a:xfrm>
            <a:off x="8348441" y="3632958"/>
            <a:ext cx="1794673" cy="1680212"/>
          </a:xfrm>
          <a:prstGeom prst="rect">
            <a:avLst/>
          </a:prstGeom>
        </p:spPr>
      </p:pic>
      <p:pic>
        <p:nvPicPr>
          <p:cNvPr id="15" name="Picture Placeholder 8" descr="A picture containing text&#10;&#10;Description automatically generated">
            <a:extLst>
              <a:ext uri="{FF2B5EF4-FFF2-40B4-BE49-F238E27FC236}">
                <a16:creationId xmlns:a16="http://schemas.microsoft.com/office/drawing/2014/main" id="{F3FFBA13-5EDB-2841-BCBA-2531E6251A2B}"/>
              </a:ext>
            </a:extLst>
          </p:cNvPr>
          <p:cNvPicPr>
            <a:picLocks noChangeAspect="1"/>
          </p:cNvPicPr>
          <p:nvPr/>
        </p:nvPicPr>
        <p:blipFill rotWithShape="1">
          <a:blip r:embed="rId9">
            <a:extLst>
              <a:ext uri="{28A0092B-C50C-407E-A947-70E740481C1C}">
                <a14:useLocalDpi xmlns:a14="http://schemas.microsoft.com/office/drawing/2010/main" val="0"/>
              </a:ext>
            </a:extLst>
          </a:blip>
          <a:srcRect t="3750" b="1870"/>
          <a:stretch/>
        </p:blipFill>
        <p:spPr>
          <a:xfrm>
            <a:off x="9985681" y="3854656"/>
            <a:ext cx="1927017" cy="1595683"/>
          </a:xfrm>
          <a:prstGeom prst="rect">
            <a:avLst/>
          </a:prstGeom>
        </p:spPr>
      </p:pic>
    </p:spTree>
    <p:extLst>
      <p:ext uri="{BB962C8B-B14F-4D97-AF65-F5344CB8AC3E}">
        <p14:creationId xmlns:p14="http://schemas.microsoft.com/office/powerpoint/2010/main" val="275520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635B8556-594E-2D99-DB35-95D4B957795C}"/>
              </a:ext>
            </a:extLst>
          </p:cNvPr>
          <p:cNvSpPr>
            <a:spLocks noGrp="1"/>
          </p:cNvSpPr>
          <p:nvPr>
            <p:ph type="title"/>
          </p:nvPr>
        </p:nvSpPr>
        <p:spPr>
          <a:xfrm>
            <a:off x="358219" y="0"/>
            <a:ext cx="11481847" cy="1325563"/>
          </a:xfrm>
        </p:spPr>
        <p:txBody>
          <a:bodyPr/>
          <a:lstStyle/>
          <a:p>
            <a:br>
              <a:rPr lang="cy-GB" dirty="0"/>
            </a:br>
            <a:r>
              <a:rPr lang="cy-GB" dirty="0"/>
              <a:t>What is neurodiversity?</a:t>
            </a:r>
          </a:p>
        </p:txBody>
      </p:sp>
    </p:spTree>
    <p:extLst>
      <p:ext uri="{BB962C8B-B14F-4D97-AF65-F5344CB8AC3E}">
        <p14:creationId xmlns:p14="http://schemas.microsoft.com/office/powerpoint/2010/main" val="22637484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635B8556-594E-2D99-DB35-95D4B957795C}"/>
              </a:ext>
            </a:extLst>
          </p:cNvPr>
          <p:cNvSpPr>
            <a:spLocks noGrp="1"/>
          </p:cNvSpPr>
          <p:nvPr>
            <p:ph type="title"/>
          </p:nvPr>
        </p:nvSpPr>
        <p:spPr>
          <a:xfrm>
            <a:off x="358219" y="0"/>
            <a:ext cx="11481847" cy="1325563"/>
          </a:xfrm>
        </p:spPr>
        <p:txBody>
          <a:bodyPr/>
          <a:lstStyle/>
          <a:p>
            <a:br>
              <a:rPr lang="cy-GB" dirty="0"/>
            </a:br>
            <a:r>
              <a:rPr lang="cy-GB" dirty="0" err="1"/>
              <a:t>What</a:t>
            </a:r>
            <a:r>
              <a:rPr lang="cy-GB" dirty="0"/>
              <a:t> is </a:t>
            </a:r>
            <a:r>
              <a:rPr lang="cy-GB" dirty="0" err="1"/>
              <a:t>neurodiversity</a:t>
            </a:r>
            <a:r>
              <a:rPr lang="cy-GB" dirty="0"/>
              <a:t>?</a:t>
            </a:r>
          </a:p>
        </p:txBody>
      </p:sp>
      <p:sp>
        <p:nvSpPr>
          <p:cNvPr id="4" name="Rectangle 3">
            <a:extLst>
              <a:ext uri="{FF2B5EF4-FFF2-40B4-BE49-F238E27FC236}">
                <a16:creationId xmlns:a16="http://schemas.microsoft.com/office/drawing/2014/main" id="{E8C5876C-EA00-8F49-B860-9E9E31BAD982}"/>
              </a:ext>
            </a:extLst>
          </p:cNvPr>
          <p:cNvSpPr/>
          <p:nvPr/>
        </p:nvSpPr>
        <p:spPr>
          <a:xfrm>
            <a:off x="655811" y="1775026"/>
            <a:ext cx="10886661" cy="2677656"/>
          </a:xfrm>
          <a:prstGeom prst="rect">
            <a:avLst/>
          </a:prstGeom>
        </p:spPr>
        <p:txBody>
          <a:bodyPr wrap="square">
            <a:spAutoFit/>
          </a:bodyPr>
          <a:lstStyle/>
          <a:p>
            <a:pPr lvl="0">
              <a:defRPr/>
            </a:pPr>
            <a:r>
              <a:rPr lang="en-GB" sz="2800" dirty="0">
                <a:solidFill>
                  <a:srgbClr val="3A3A3A"/>
                </a:solidFill>
                <a:latin typeface="Source Sans Pro" panose="020B0503030403020204" pitchFamily="34" charset="0"/>
              </a:rPr>
              <a:t>Put simply, </a:t>
            </a:r>
            <a:r>
              <a:rPr lang="en-GB" sz="2800" dirty="0">
                <a:solidFill>
                  <a:srgbClr val="3A3A3A"/>
                </a:solidFill>
                <a:latin typeface="Source Sans Pro" panose="020B0503030403020204" pitchFamily="34" charset="0"/>
                <a:hlinkClick r:id="rId3"/>
              </a:rPr>
              <a:t>neurodiversity</a:t>
            </a:r>
            <a:r>
              <a:rPr lang="en-GB" sz="2800" dirty="0">
                <a:solidFill>
                  <a:srgbClr val="3A3A3A"/>
                </a:solidFill>
                <a:latin typeface="Source Sans Pro" panose="020B0503030403020204" pitchFamily="34" charset="0"/>
              </a:rPr>
              <a:t> is the fact that all our brains process information in different ways. This means there are differences in how we take in information from the world around us and in how we put that information together in our brains. In turn, these “</a:t>
            </a:r>
            <a:r>
              <a:rPr lang="en-GB" sz="2800" dirty="0">
                <a:solidFill>
                  <a:srgbClr val="3A3A3A"/>
                </a:solidFill>
                <a:latin typeface="Source Sans Pro" panose="020B0503030403020204" pitchFamily="34" charset="0"/>
                <a:hlinkClick r:id="rId3"/>
              </a:rPr>
              <a:t>information processing</a:t>
            </a:r>
            <a:r>
              <a:rPr lang="en-GB" sz="2800" dirty="0">
                <a:solidFill>
                  <a:srgbClr val="3A3A3A"/>
                </a:solidFill>
                <a:latin typeface="Source Sans Pro" panose="020B0503030403020204" pitchFamily="34" charset="0"/>
              </a:rPr>
              <a:t>” differences lead to differences in how we act, and how we are.</a:t>
            </a:r>
          </a:p>
        </p:txBody>
      </p:sp>
    </p:spTree>
    <p:extLst>
      <p:ext uri="{BB962C8B-B14F-4D97-AF65-F5344CB8AC3E}">
        <p14:creationId xmlns:p14="http://schemas.microsoft.com/office/powerpoint/2010/main" val="20692007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635B8556-594E-2D99-DB35-95D4B957795C}"/>
              </a:ext>
            </a:extLst>
          </p:cNvPr>
          <p:cNvSpPr>
            <a:spLocks noGrp="1"/>
          </p:cNvSpPr>
          <p:nvPr>
            <p:ph type="title"/>
          </p:nvPr>
        </p:nvSpPr>
        <p:spPr>
          <a:xfrm>
            <a:off x="332819" y="-203200"/>
            <a:ext cx="11481847" cy="1325563"/>
          </a:xfrm>
        </p:spPr>
        <p:txBody>
          <a:bodyPr>
            <a:normAutofit fontScale="90000"/>
          </a:bodyPr>
          <a:lstStyle/>
          <a:p>
            <a:br>
              <a:rPr lang="cy-GB" dirty="0"/>
            </a:br>
            <a:r>
              <a:rPr lang="cy-GB" sz="3100" dirty="0"/>
              <a:t>Let’s pretend the trees in this picture are children and the woodland is a school...discuss neurodiversity.</a:t>
            </a:r>
          </a:p>
        </p:txBody>
      </p:sp>
      <p:pic>
        <p:nvPicPr>
          <p:cNvPr id="5" name="Picture 4">
            <a:extLst>
              <a:ext uri="{FF2B5EF4-FFF2-40B4-BE49-F238E27FC236}">
                <a16:creationId xmlns:a16="http://schemas.microsoft.com/office/drawing/2014/main" id="{A11E0D69-4E1F-F64E-8955-C9C1F861F7BD}"/>
              </a:ext>
            </a:extLst>
          </p:cNvPr>
          <p:cNvPicPr>
            <a:picLocks noChangeAspect="1"/>
          </p:cNvPicPr>
          <p:nvPr/>
        </p:nvPicPr>
        <p:blipFill>
          <a:blip r:embed="rId3"/>
          <a:stretch>
            <a:fillRect/>
          </a:stretch>
        </p:blipFill>
        <p:spPr>
          <a:xfrm>
            <a:off x="1746250" y="1427163"/>
            <a:ext cx="8235950" cy="4082864"/>
          </a:xfrm>
          <a:prstGeom prst="rect">
            <a:avLst/>
          </a:prstGeom>
        </p:spPr>
      </p:pic>
    </p:spTree>
    <p:extLst>
      <p:ext uri="{BB962C8B-B14F-4D97-AF65-F5344CB8AC3E}">
        <p14:creationId xmlns:p14="http://schemas.microsoft.com/office/powerpoint/2010/main" val="37119600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D298572C-B80F-F738-EEC5-DB4D0248A4B0}"/>
              </a:ext>
            </a:extLst>
          </p:cNvPr>
          <p:cNvSpPr>
            <a:spLocks noGrp="1"/>
          </p:cNvSpPr>
          <p:nvPr>
            <p:ph type="title"/>
          </p:nvPr>
        </p:nvSpPr>
        <p:spPr>
          <a:xfrm>
            <a:off x="315999" y="138479"/>
            <a:ext cx="11481847" cy="1325563"/>
          </a:xfrm>
        </p:spPr>
        <p:txBody>
          <a:bodyPr/>
          <a:lstStyle/>
          <a:p>
            <a:r>
              <a:rPr lang="cy-GB" dirty="0"/>
              <a:t>Fideo LEANS </a:t>
            </a:r>
            <a:r>
              <a:rPr lang="cy-GB" dirty="0" err="1"/>
              <a:t>Video</a:t>
            </a:r>
            <a:endParaRPr lang="cy-GB" dirty="0"/>
          </a:p>
        </p:txBody>
      </p:sp>
      <p:sp>
        <p:nvSpPr>
          <p:cNvPr id="4" name="Blwch Testun 3">
            <a:hlinkClick r:id="rId3"/>
            <a:extLst>
              <a:ext uri="{FF2B5EF4-FFF2-40B4-BE49-F238E27FC236}">
                <a16:creationId xmlns:a16="http://schemas.microsoft.com/office/drawing/2014/main" id="{9A9985DC-8012-F270-16CC-B84A6DE2D0E4}"/>
              </a:ext>
            </a:extLst>
          </p:cNvPr>
          <p:cNvSpPr txBox="1"/>
          <p:nvPr/>
        </p:nvSpPr>
        <p:spPr>
          <a:xfrm>
            <a:off x="3008923" y="5046005"/>
            <a:ext cx="6096000" cy="646331"/>
          </a:xfrm>
          <a:prstGeom prst="rect">
            <a:avLst/>
          </a:prstGeom>
          <a:noFill/>
        </p:spPr>
        <p:txBody>
          <a:bodyPr wrap="square">
            <a:spAutoFit/>
          </a:bodyPr>
          <a:lstStyle/>
          <a:p>
            <a:r>
              <a:rPr lang="en-GB" dirty="0">
                <a:hlinkClick r:id="rId3"/>
              </a:rPr>
              <a:t>Introducing Neurodiversity (LEANS resource 1.3) - Media Hopper Create</a:t>
            </a:r>
            <a:endParaRPr lang="cy-GB" dirty="0"/>
          </a:p>
        </p:txBody>
      </p:sp>
      <p:pic>
        <p:nvPicPr>
          <p:cNvPr id="8" name="Llun 7">
            <a:hlinkClick r:id="rId3"/>
            <a:extLst>
              <a:ext uri="{FF2B5EF4-FFF2-40B4-BE49-F238E27FC236}">
                <a16:creationId xmlns:a16="http://schemas.microsoft.com/office/drawing/2014/main" id="{DF7B403A-E132-9E16-EB24-8F921D0EC315}"/>
              </a:ext>
            </a:extLst>
          </p:cNvPr>
          <p:cNvPicPr>
            <a:picLocks noChangeAspect="1"/>
          </p:cNvPicPr>
          <p:nvPr/>
        </p:nvPicPr>
        <p:blipFill>
          <a:blip r:embed="rId4"/>
          <a:srcRect l="13988" t="17778" r="14445" b="22621"/>
          <a:stretch/>
        </p:blipFill>
        <p:spPr>
          <a:xfrm>
            <a:off x="3087077" y="1297354"/>
            <a:ext cx="6017846" cy="334111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314494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29E9D5D-81F6-7EEE-6E3A-2CCEFA82A973}"/>
              </a:ext>
            </a:extLst>
          </p:cNvPr>
          <p:cNvSpPr>
            <a:spLocks noGrp="1"/>
          </p:cNvSpPr>
          <p:nvPr>
            <p:ph type="title"/>
          </p:nvPr>
        </p:nvSpPr>
        <p:spPr>
          <a:xfrm>
            <a:off x="355076" y="0"/>
            <a:ext cx="11481847" cy="1325563"/>
          </a:xfrm>
        </p:spPr>
        <p:txBody>
          <a:bodyPr>
            <a:normAutofit/>
          </a:bodyPr>
          <a:lstStyle/>
          <a:p>
            <a:r>
              <a:rPr lang="cy-GB" sz="4000" b="1" dirty="0" err="1"/>
              <a:t>Prof</a:t>
            </a:r>
            <a:r>
              <a:rPr lang="cy-GB" sz="4000" b="1" dirty="0"/>
              <a:t> Amanda </a:t>
            </a:r>
            <a:r>
              <a:rPr lang="cy-GB" sz="4000" b="1" dirty="0" err="1"/>
              <a:t>Kirby</a:t>
            </a:r>
            <a:r>
              <a:rPr lang="cy-GB" sz="4000" b="1" dirty="0"/>
              <a:t> MBBS MRCGP PhD FCGI</a:t>
            </a:r>
            <a:endParaRPr lang="cy-GB" sz="4000" dirty="0"/>
          </a:p>
        </p:txBody>
      </p:sp>
      <p:sp>
        <p:nvSpPr>
          <p:cNvPr id="4" name="Blwch Testun 3">
            <a:extLst>
              <a:ext uri="{FF2B5EF4-FFF2-40B4-BE49-F238E27FC236}">
                <a16:creationId xmlns:a16="http://schemas.microsoft.com/office/drawing/2014/main" id="{9904EE35-0927-B228-5811-3369E38C3AED}"/>
              </a:ext>
            </a:extLst>
          </p:cNvPr>
          <p:cNvSpPr txBox="1"/>
          <p:nvPr/>
        </p:nvSpPr>
        <p:spPr>
          <a:xfrm>
            <a:off x="355076" y="1325563"/>
            <a:ext cx="5825008" cy="4801314"/>
          </a:xfrm>
          <a:prstGeom prst="rect">
            <a:avLst/>
          </a:prstGeom>
          <a:noFill/>
        </p:spPr>
        <p:txBody>
          <a:bodyPr wrap="square">
            <a:spAutoFit/>
          </a:bodyPr>
          <a:lstStyle/>
          <a:p>
            <a:r>
              <a:rPr lang="en-GB" b="0" i="0" dirty="0">
                <a:effectLst/>
                <a:latin typeface="-apple-system"/>
              </a:rPr>
              <a:t>Diagnosis of conditions is still associated with challenges in specific areas despite conditions co-occurring and some traits being seen in more than one condition.</a:t>
            </a:r>
            <a:br>
              <a:rPr lang="en-GB" b="0" i="0" dirty="0">
                <a:effectLst/>
                <a:latin typeface="-apple-system"/>
              </a:rPr>
            </a:br>
            <a:br>
              <a:rPr lang="en-GB" b="0" i="0" dirty="0">
                <a:effectLst/>
                <a:latin typeface="-apple-system"/>
              </a:rPr>
            </a:br>
            <a:r>
              <a:rPr lang="en-GB" b="0" i="0" dirty="0">
                <a:effectLst/>
                <a:latin typeface="-apple-system"/>
              </a:rPr>
              <a:t>Dys = difficulties</a:t>
            </a:r>
          </a:p>
          <a:p>
            <a:br>
              <a:rPr lang="en-GB" b="0" i="0" dirty="0">
                <a:effectLst/>
                <a:latin typeface="-apple-system"/>
              </a:rPr>
            </a:br>
            <a:r>
              <a:rPr lang="en-GB" b="0" i="0" dirty="0">
                <a:effectLst/>
                <a:latin typeface="-apple-system"/>
              </a:rPr>
              <a:t>This a deficit model that can lead us to feel shame, othered and different!</a:t>
            </a:r>
            <a:br>
              <a:rPr lang="en-GB" b="0" i="0" dirty="0">
                <a:effectLst/>
                <a:latin typeface="-apple-system"/>
              </a:rPr>
            </a:br>
            <a:br>
              <a:rPr lang="en-GB" b="0" i="0" dirty="0">
                <a:effectLst/>
                <a:latin typeface="-apple-system"/>
              </a:rPr>
            </a:br>
            <a:r>
              <a:rPr lang="en-GB" b="0" i="0" dirty="0">
                <a:effectLst/>
                <a:latin typeface="-apple-system"/>
              </a:rPr>
              <a:t>We are all neurodiverse but some of us don't fit within the social construct of education and employment settings (and society) and as a consequence find it harder to showcase their skills and abilities as a consequence. This can have a secondary impact on confidence, self esteem, relationships and wellbeing.</a:t>
            </a:r>
            <a:br>
              <a:rPr lang="en-GB" b="0" i="0" dirty="0">
                <a:effectLst/>
                <a:latin typeface="-apple-system"/>
              </a:rPr>
            </a:br>
            <a:br>
              <a:rPr lang="en-GB" b="0" i="0" dirty="0">
                <a:effectLst/>
                <a:latin typeface="-apple-system"/>
              </a:rPr>
            </a:br>
            <a:endParaRPr lang="cy-GB" dirty="0"/>
          </a:p>
        </p:txBody>
      </p:sp>
      <p:pic>
        <p:nvPicPr>
          <p:cNvPr id="5" name="Picture 4">
            <a:extLst>
              <a:ext uri="{FF2B5EF4-FFF2-40B4-BE49-F238E27FC236}">
                <a16:creationId xmlns:a16="http://schemas.microsoft.com/office/drawing/2014/main" id="{E67069B4-BFB8-1448-A0A6-25F12CD62E00}"/>
              </a:ext>
            </a:extLst>
          </p:cNvPr>
          <p:cNvPicPr>
            <a:picLocks noChangeAspect="1"/>
          </p:cNvPicPr>
          <p:nvPr/>
        </p:nvPicPr>
        <p:blipFill>
          <a:blip r:embed="rId3"/>
          <a:stretch>
            <a:fillRect/>
          </a:stretch>
        </p:blipFill>
        <p:spPr>
          <a:xfrm>
            <a:off x="6783813" y="1004861"/>
            <a:ext cx="8508738" cy="4467087"/>
          </a:xfrm>
          <a:prstGeom prst="rect">
            <a:avLst/>
          </a:prstGeom>
        </p:spPr>
      </p:pic>
    </p:spTree>
    <p:extLst>
      <p:ext uri="{BB962C8B-B14F-4D97-AF65-F5344CB8AC3E}">
        <p14:creationId xmlns:p14="http://schemas.microsoft.com/office/powerpoint/2010/main" val="3235798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29E9D5D-81F6-7EEE-6E3A-2CCEFA82A973}"/>
              </a:ext>
            </a:extLst>
          </p:cNvPr>
          <p:cNvSpPr>
            <a:spLocks noGrp="1"/>
          </p:cNvSpPr>
          <p:nvPr>
            <p:ph type="title"/>
          </p:nvPr>
        </p:nvSpPr>
        <p:spPr>
          <a:xfrm>
            <a:off x="355076" y="0"/>
            <a:ext cx="11481847" cy="1325563"/>
          </a:xfrm>
        </p:spPr>
        <p:txBody>
          <a:bodyPr>
            <a:normAutofit/>
          </a:bodyPr>
          <a:lstStyle/>
          <a:p>
            <a:r>
              <a:rPr lang="cy-GB" sz="4000" b="1" dirty="0" err="1"/>
              <a:t>Prof</a:t>
            </a:r>
            <a:r>
              <a:rPr lang="cy-GB" sz="4000" b="1" dirty="0"/>
              <a:t> Amanda </a:t>
            </a:r>
            <a:r>
              <a:rPr lang="cy-GB" sz="4000" b="1" dirty="0" err="1"/>
              <a:t>Kirby</a:t>
            </a:r>
            <a:r>
              <a:rPr lang="cy-GB" sz="4000" b="1" dirty="0"/>
              <a:t> MBBS MRCGP PhD FCGI</a:t>
            </a:r>
            <a:endParaRPr lang="cy-GB" sz="4000" dirty="0"/>
          </a:p>
        </p:txBody>
      </p:sp>
      <p:sp>
        <p:nvSpPr>
          <p:cNvPr id="4" name="Blwch Testun 3">
            <a:extLst>
              <a:ext uri="{FF2B5EF4-FFF2-40B4-BE49-F238E27FC236}">
                <a16:creationId xmlns:a16="http://schemas.microsoft.com/office/drawing/2014/main" id="{9904EE35-0927-B228-5811-3369E38C3AED}"/>
              </a:ext>
            </a:extLst>
          </p:cNvPr>
          <p:cNvSpPr txBox="1"/>
          <p:nvPr/>
        </p:nvSpPr>
        <p:spPr>
          <a:xfrm>
            <a:off x="4650828" y="1107159"/>
            <a:ext cx="7047185" cy="4154984"/>
          </a:xfrm>
          <a:prstGeom prst="rect">
            <a:avLst/>
          </a:prstGeom>
          <a:noFill/>
        </p:spPr>
        <p:txBody>
          <a:bodyPr wrap="square">
            <a:spAutoFit/>
          </a:bodyPr>
          <a:lstStyle/>
          <a:p>
            <a:r>
              <a:rPr lang="en-GB" sz="2400" b="0" i="0" dirty="0">
                <a:effectLst/>
                <a:latin typeface="-apple-system"/>
              </a:rPr>
              <a:t>Some people also have multiple areas of adversity in their lives and this can reduce the opportunity to gain support, recognition and where needed/wanted a diagnosis of one or more conditions.</a:t>
            </a:r>
            <a:br>
              <a:rPr lang="en-GB" sz="2400" b="0" i="0" dirty="0">
                <a:effectLst/>
                <a:latin typeface="-apple-system"/>
              </a:rPr>
            </a:br>
            <a:br>
              <a:rPr lang="en-GB" sz="2400" b="0" i="0" dirty="0">
                <a:effectLst/>
                <a:latin typeface="-apple-system"/>
              </a:rPr>
            </a:br>
            <a:r>
              <a:rPr lang="en-GB" sz="2400" b="0" i="0" dirty="0">
                <a:effectLst/>
                <a:latin typeface="-apple-system"/>
              </a:rPr>
              <a:t>Services are often operating in silos resulting in people at times being misunderstood, misdiagnosed or diagnoses being missed. </a:t>
            </a:r>
            <a:br>
              <a:rPr lang="en-GB" sz="2400" b="0" i="0" dirty="0">
                <a:effectLst/>
                <a:latin typeface="-apple-system"/>
              </a:rPr>
            </a:br>
            <a:br>
              <a:rPr lang="en-GB" sz="2400" b="0" i="0" dirty="0">
                <a:effectLst/>
                <a:latin typeface="-apple-system"/>
              </a:rPr>
            </a:br>
            <a:r>
              <a:rPr lang="en-GB" sz="2400" b="0" i="0" dirty="0">
                <a:effectLst/>
                <a:latin typeface="-apple-system"/>
              </a:rPr>
              <a:t>We too often operate a tight medical model which is not the actual reality!</a:t>
            </a:r>
            <a:endParaRPr lang="cy-GB" sz="2400" dirty="0"/>
          </a:p>
        </p:txBody>
      </p:sp>
      <p:pic>
        <p:nvPicPr>
          <p:cNvPr id="5" name="Picture 4">
            <a:extLst>
              <a:ext uri="{FF2B5EF4-FFF2-40B4-BE49-F238E27FC236}">
                <a16:creationId xmlns:a16="http://schemas.microsoft.com/office/drawing/2014/main" id="{EBB5ED78-A7B1-C049-A69F-7246B3555F5B}"/>
              </a:ext>
            </a:extLst>
          </p:cNvPr>
          <p:cNvPicPr>
            <a:picLocks noChangeAspect="1"/>
          </p:cNvPicPr>
          <p:nvPr/>
        </p:nvPicPr>
        <p:blipFill rotWithShape="1">
          <a:blip r:embed="rId3"/>
          <a:srcRect t="12802"/>
          <a:stretch/>
        </p:blipFill>
        <p:spPr>
          <a:xfrm>
            <a:off x="481725" y="1107159"/>
            <a:ext cx="3885324" cy="4514412"/>
          </a:xfrm>
          <a:prstGeom prst="rect">
            <a:avLst/>
          </a:prstGeom>
        </p:spPr>
      </p:pic>
    </p:spTree>
    <p:extLst>
      <p:ext uri="{BB962C8B-B14F-4D97-AF65-F5344CB8AC3E}">
        <p14:creationId xmlns:p14="http://schemas.microsoft.com/office/powerpoint/2010/main" val="24916658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1CE8EAB8-C0E5-A010-0E9B-4F0C27A719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426" y="62523"/>
            <a:ext cx="11683148" cy="660790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07143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Blwch Testun 3">
            <a:extLst>
              <a:ext uri="{FF2B5EF4-FFF2-40B4-BE49-F238E27FC236}">
                <a16:creationId xmlns:a16="http://schemas.microsoft.com/office/drawing/2014/main" id="{D00C4B8E-BE44-F4CE-CED2-F4EAF4E021F6}"/>
              </a:ext>
            </a:extLst>
          </p:cNvPr>
          <p:cNvSpPr txBox="1"/>
          <p:nvPr/>
        </p:nvSpPr>
        <p:spPr>
          <a:xfrm>
            <a:off x="3276601" y="736507"/>
            <a:ext cx="5410199" cy="4524315"/>
          </a:xfrm>
          <a:prstGeom prst="rect">
            <a:avLst/>
          </a:prstGeom>
          <a:noFill/>
        </p:spPr>
        <p:txBody>
          <a:bodyPr wrap="square">
            <a:spAutoFit/>
          </a:bodyPr>
          <a:lstStyle/>
          <a:p>
            <a:r>
              <a:rPr lang="cy-GB" b="0" i="0" dirty="0">
                <a:effectLst/>
                <a:latin typeface="-apple-system"/>
              </a:rPr>
              <a:t>•ADHD - </a:t>
            </a:r>
            <a:r>
              <a:rPr lang="en-GB" b="0" i="0" dirty="0">
                <a:effectLst/>
                <a:latin typeface="-apple-system"/>
              </a:rPr>
              <a:t>Attention Deficit Hyperactivity Disorder</a:t>
            </a:r>
            <a:br>
              <a:rPr lang="en-GB" b="0" i="0" dirty="0">
                <a:effectLst/>
                <a:latin typeface="-apple-system"/>
              </a:rPr>
            </a:br>
            <a:r>
              <a:rPr lang="en-GB" b="0" i="0" dirty="0">
                <a:effectLst/>
                <a:latin typeface="-apple-system"/>
              </a:rPr>
              <a:t>•APD - Auditory Processing Disorder</a:t>
            </a:r>
            <a:br>
              <a:rPr lang="en-GB" b="0" i="0" dirty="0">
                <a:effectLst/>
                <a:latin typeface="-apple-system"/>
              </a:rPr>
            </a:br>
            <a:r>
              <a:rPr lang="en-GB" b="0" i="0" dirty="0">
                <a:effectLst/>
                <a:latin typeface="-apple-system"/>
              </a:rPr>
              <a:t>ASC- Autism Spectrum Conditions/ Disorders </a:t>
            </a:r>
            <a:br>
              <a:rPr lang="en-GB" b="0" i="0" dirty="0">
                <a:effectLst/>
                <a:latin typeface="-apple-system"/>
              </a:rPr>
            </a:br>
            <a:r>
              <a:rPr lang="en-GB" b="0" i="0" dirty="0">
                <a:effectLst/>
                <a:latin typeface="-apple-system"/>
              </a:rPr>
              <a:t>•ARFID - Avoidant Restrictive Food Intake Disorder</a:t>
            </a:r>
            <a:br>
              <a:rPr lang="en-GB" b="0" i="0" dirty="0">
                <a:effectLst/>
                <a:latin typeface="-apple-system"/>
              </a:rPr>
            </a:br>
            <a:r>
              <a:rPr lang="en-GB" b="0" i="0" dirty="0">
                <a:effectLst/>
                <a:latin typeface="-apple-system"/>
              </a:rPr>
              <a:t>•ASD - Autism Spectrum Disorder</a:t>
            </a:r>
            <a:br>
              <a:rPr lang="en-GB" b="0" i="0" dirty="0">
                <a:effectLst/>
                <a:latin typeface="-apple-system"/>
              </a:rPr>
            </a:br>
            <a:r>
              <a:rPr lang="en-GB" b="0" i="0" dirty="0">
                <a:effectLst/>
                <a:latin typeface="-apple-system"/>
              </a:rPr>
              <a:t>•BD - Bipolar Disorder</a:t>
            </a:r>
            <a:br>
              <a:rPr lang="en-GB" b="0" i="0" dirty="0">
                <a:effectLst/>
                <a:latin typeface="-apple-system"/>
              </a:rPr>
            </a:br>
            <a:r>
              <a:rPr lang="en-GB" b="0" i="0" dirty="0">
                <a:effectLst/>
                <a:latin typeface="-apple-system"/>
              </a:rPr>
              <a:t>•BECTS - Benign Epilepsy with Centrotemporal Spikes</a:t>
            </a:r>
            <a:br>
              <a:rPr lang="en-GB" b="0" i="0" dirty="0">
                <a:effectLst/>
                <a:latin typeface="-apple-system"/>
              </a:rPr>
            </a:br>
            <a:r>
              <a:rPr lang="en-GB" b="0" i="0" dirty="0">
                <a:effectLst/>
                <a:latin typeface="-apple-system"/>
              </a:rPr>
              <a:t>•BPD - Borderline Personality Disorder</a:t>
            </a:r>
            <a:br>
              <a:rPr lang="en-GB" b="0" i="0" dirty="0">
                <a:effectLst/>
                <a:latin typeface="-apple-system"/>
              </a:rPr>
            </a:br>
            <a:r>
              <a:rPr lang="en-GB" b="0" i="0" dirty="0">
                <a:effectLst/>
                <a:latin typeface="-apple-system"/>
              </a:rPr>
              <a:t>•CP - Cerebral Palsy</a:t>
            </a:r>
            <a:br>
              <a:rPr lang="en-GB" b="0" i="0" dirty="0">
                <a:effectLst/>
                <a:latin typeface="-apple-system"/>
              </a:rPr>
            </a:br>
            <a:r>
              <a:rPr lang="en-GB" b="0" i="0" dirty="0">
                <a:effectLst/>
                <a:latin typeface="-apple-system"/>
              </a:rPr>
              <a:t>•DCD - Developmental Coordination Disorder</a:t>
            </a:r>
            <a:br>
              <a:rPr lang="en-GB" b="0" i="0" dirty="0">
                <a:effectLst/>
                <a:latin typeface="-apple-system"/>
              </a:rPr>
            </a:br>
            <a:r>
              <a:rPr lang="en-GB" b="0" i="0" dirty="0">
                <a:effectLst/>
                <a:latin typeface="-apple-system"/>
              </a:rPr>
              <a:t>DLD - Developmental Language Disorder</a:t>
            </a:r>
            <a:br>
              <a:rPr lang="en-GB" b="0" i="0" dirty="0">
                <a:effectLst/>
                <a:latin typeface="-apple-system"/>
              </a:rPr>
            </a:br>
            <a:r>
              <a:rPr lang="en-GB" b="0" i="0" dirty="0">
                <a:effectLst/>
                <a:latin typeface="-apple-system"/>
              </a:rPr>
              <a:t>•HI - Hearing Impairment</a:t>
            </a:r>
            <a:br>
              <a:rPr lang="en-GB" b="0" i="0" dirty="0">
                <a:effectLst/>
                <a:latin typeface="-apple-system"/>
              </a:rPr>
            </a:br>
            <a:r>
              <a:rPr lang="en-GB" b="0" i="0" dirty="0">
                <a:effectLst/>
                <a:latin typeface="-apple-system"/>
              </a:rPr>
              <a:t>•JHS - Joint Hypermobility Syndrome</a:t>
            </a:r>
            <a:br>
              <a:rPr lang="en-GB" b="0" i="0" dirty="0">
                <a:effectLst/>
                <a:latin typeface="-apple-system"/>
              </a:rPr>
            </a:br>
            <a:r>
              <a:rPr lang="en-GB" b="0" i="0" dirty="0">
                <a:effectLst/>
                <a:latin typeface="-apple-system"/>
              </a:rPr>
              <a:t>•OCD - Obsessive-Compulsive Disorder</a:t>
            </a:r>
            <a:br>
              <a:rPr lang="en-GB" b="0" i="0" dirty="0">
                <a:effectLst/>
                <a:latin typeface="-apple-system"/>
              </a:rPr>
            </a:br>
            <a:r>
              <a:rPr lang="en-GB" b="0" i="0" dirty="0">
                <a:effectLst/>
                <a:latin typeface="-apple-system"/>
              </a:rPr>
              <a:t>•TBI - Traumatic Brain Injury</a:t>
            </a:r>
            <a:br>
              <a:rPr lang="en-GB" b="0" i="0" dirty="0">
                <a:effectLst/>
                <a:latin typeface="-apple-system"/>
              </a:rPr>
            </a:br>
            <a:r>
              <a:rPr lang="en-GB" b="0" i="0" dirty="0">
                <a:effectLst/>
                <a:latin typeface="-apple-system"/>
              </a:rPr>
              <a:t>•VI - Visual Impairment</a:t>
            </a:r>
            <a:endParaRPr lang="en-GB" dirty="0"/>
          </a:p>
        </p:txBody>
      </p:sp>
    </p:spTree>
    <p:extLst>
      <p:ext uri="{BB962C8B-B14F-4D97-AF65-F5344CB8AC3E}">
        <p14:creationId xmlns:p14="http://schemas.microsoft.com/office/powerpoint/2010/main" val="31724156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E458ACA9-8E2C-6CD9-D030-A8FFBF13E793}"/>
              </a:ext>
            </a:extLst>
          </p:cNvPr>
          <p:cNvSpPr>
            <a:spLocks noGrp="1"/>
          </p:cNvSpPr>
          <p:nvPr>
            <p:ph type="title"/>
          </p:nvPr>
        </p:nvSpPr>
        <p:spPr>
          <a:xfrm>
            <a:off x="2324100" y="293874"/>
            <a:ext cx="11481847" cy="711219"/>
          </a:xfrm>
        </p:spPr>
        <p:txBody>
          <a:bodyPr>
            <a:normAutofit/>
          </a:bodyPr>
          <a:lstStyle/>
          <a:p>
            <a:r>
              <a:rPr lang="cy-GB" sz="3600" dirty="0"/>
              <a:t>                </a:t>
            </a:r>
            <a:r>
              <a:rPr lang="en-GB" sz="3600" dirty="0"/>
              <a:t>Neurodiversity</a:t>
            </a:r>
            <a:endParaRPr lang="cy-GB" sz="3600" dirty="0"/>
          </a:p>
        </p:txBody>
      </p:sp>
      <p:sp>
        <p:nvSpPr>
          <p:cNvPr id="4" name="Blwch Testun 3">
            <a:extLst>
              <a:ext uri="{FF2B5EF4-FFF2-40B4-BE49-F238E27FC236}">
                <a16:creationId xmlns:a16="http://schemas.microsoft.com/office/drawing/2014/main" id="{4A0D791F-8C37-B202-CAE7-A95FEE49F89E}"/>
              </a:ext>
            </a:extLst>
          </p:cNvPr>
          <p:cNvSpPr txBox="1"/>
          <p:nvPr/>
        </p:nvSpPr>
        <p:spPr>
          <a:xfrm>
            <a:off x="609600" y="1277398"/>
            <a:ext cx="11101753" cy="3108543"/>
          </a:xfrm>
          <a:prstGeom prst="rect">
            <a:avLst/>
          </a:prstGeom>
          <a:noFill/>
        </p:spPr>
        <p:txBody>
          <a:bodyPr wrap="square">
            <a:spAutoFit/>
          </a:bodyPr>
          <a:lstStyle/>
          <a:p>
            <a:r>
              <a:rPr lang="en-GB" sz="2800" dirty="0"/>
              <a:t>By thinking about our differences through the lens of neurodiversity, we can promote </a:t>
            </a:r>
            <a:r>
              <a:rPr lang="en-GB" sz="2800" b="1" dirty="0"/>
              <a:t>acceptance, understanding, and equality of opportunity </a:t>
            </a:r>
            <a:r>
              <a:rPr lang="en-GB" sz="2800" dirty="0"/>
              <a:t>for all children, but particularly those with documented or undocumented additional support needs (Scotland), special educational needs and disabilities (England, NI), or additional learning needs (Wales). They are a sizeable and growing proportion of all school pupils—as you may know perfectly well from your own classroom. </a:t>
            </a:r>
            <a:endParaRPr lang="cy-GB" sz="2800" dirty="0"/>
          </a:p>
        </p:txBody>
      </p:sp>
    </p:spTree>
    <p:extLst>
      <p:ext uri="{BB962C8B-B14F-4D97-AF65-F5344CB8AC3E}">
        <p14:creationId xmlns:p14="http://schemas.microsoft.com/office/powerpoint/2010/main" val="29309718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D85F6C53-334E-8133-83FB-3B8411A283D1}"/>
              </a:ext>
            </a:extLst>
          </p:cNvPr>
          <p:cNvSpPr>
            <a:spLocks noGrp="1"/>
          </p:cNvSpPr>
          <p:nvPr>
            <p:ph type="title"/>
          </p:nvPr>
        </p:nvSpPr>
        <p:spPr/>
        <p:txBody>
          <a:bodyPr/>
          <a:lstStyle/>
          <a:p>
            <a:r>
              <a:rPr lang="cy-GB" dirty="0"/>
              <a:t>What can we do?</a:t>
            </a:r>
          </a:p>
        </p:txBody>
      </p:sp>
      <p:pic>
        <p:nvPicPr>
          <p:cNvPr id="4" name="Llun 3" descr="Thought squiggles of little boy">
            <a:extLst>
              <a:ext uri="{FF2B5EF4-FFF2-40B4-BE49-F238E27FC236}">
                <a16:creationId xmlns:a16="http://schemas.microsoft.com/office/drawing/2014/main" id="{CEE2E1AD-1EFB-E8B0-ECAC-9FD34C8A1FA4}"/>
              </a:ext>
            </a:extLst>
          </p:cNvPr>
          <p:cNvPicPr>
            <a:picLocks noChangeAspect="1"/>
          </p:cNvPicPr>
          <p:nvPr/>
        </p:nvPicPr>
        <p:blipFill>
          <a:blip r:embed="rId3"/>
          <a:stretch>
            <a:fillRect/>
          </a:stretch>
        </p:blipFill>
        <p:spPr>
          <a:xfrm>
            <a:off x="565123" y="1690688"/>
            <a:ext cx="4303862" cy="3268736"/>
          </a:xfrm>
          <a:prstGeom prst="rect">
            <a:avLst/>
          </a:prstGeom>
          <a:ln>
            <a:noFill/>
          </a:ln>
          <a:effectLst>
            <a:outerShdw blurRad="292100" dist="139700" dir="2700000" algn="tl" rotWithShape="0">
              <a:srgbClr val="333333">
                <a:alpha val="65000"/>
              </a:srgbClr>
            </a:outerShdw>
          </a:effectLst>
        </p:spPr>
      </p:pic>
      <p:sp>
        <p:nvSpPr>
          <p:cNvPr id="6" name="Blwch Testun 5">
            <a:extLst>
              <a:ext uri="{FF2B5EF4-FFF2-40B4-BE49-F238E27FC236}">
                <a16:creationId xmlns:a16="http://schemas.microsoft.com/office/drawing/2014/main" id="{2571697E-93DF-D1CE-B0D0-A148F904B0FD}"/>
              </a:ext>
            </a:extLst>
          </p:cNvPr>
          <p:cNvSpPr txBox="1"/>
          <p:nvPr/>
        </p:nvSpPr>
        <p:spPr>
          <a:xfrm>
            <a:off x="5530877" y="2300627"/>
            <a:ext cx="6096000" cy="954107"/>
          </a:xfrm>
          <a:prstGeom prst="rect">
            <a:avLst/>
          </a:prstGeom>
          <a:noFill/>
        </p:spPr>
        <p:txBody>
          <a:bodyPr wrap="square">
            <a:spAutoFit/>
          </a:bodyPr>
          <a:lstStyle/>
          <a:p>
            <a:r>
              <a:rPr lang="en-GB" sz="2800" dirty="0">
                <a:hlinkClick r:id="rId4"/>
              </a:rPr>
              <a:t>(4) Neurodiversity - 5 ways to make learning for all | LinkedIn</a:t>
            </a:r>
            <a:endParaRPr lang="cy-GB" sz="2800" dirty="0"/>
          </a:p>
        </p:txBody>
      </p:sp>
      <p:sp>
        <p:nvSpPr>
          <p:cNvPr id="8" name="Blwch Testun 7">
            <a:extLst>
              <a:ext uri="{FF2B5EF4-FFF2-40B4-BE49-F238E27FC236}">
                <a16:creationId xmlns:a16="http://schemas.microsoft.com/office/drawing/2014/main" id="{B75D1F02-AED8-C472-1B17-25231D72C3E9}"/>
              </a:ext>
            </a:extLst>
          </p:cNvPr>
          <p:cNvSpPr txBox="1"/>
          <p:nvPr/>
        </p:nvSpPr>
        <p:spPr>
          <a:xfrm>
            <a:off x="5372874" y="4363821"/>
            <a:ext cx="6550988" cy="923330"/>
          </a:xfrm>
          <a:prstGeom prst="rect">
            <a:avLst/>
          </a:prstGeom>
          <a:solidFill>
            <a:schemeClr val="accent5">
              <a:lumMod val="40000"/>
              <a:lumOff val="60000"/>
            </a:schemeClr>
          </a:solidFill>
          <a:ln>
            <a:solidFill>
              <a:schemeClr val="accent1"/>
            </a:solidFill>
          </a:ln>
        </p:spPr>
        <p:txBody>
          <a:bodyPr wrap="square">
            <a:spAutoFit/>
          </a:bodyPr>
          <a:lstStyle/>
          <a:p>
            <a:r>
              <a:rPr lang="en-GB" dirty="0">
                <a:hlinkClick r:id="rId4"/>
              </a:rPr>
              <a:t>(4) Neurodiversity - 5 ways to make learning for all | LinkedIn</a:t>
            </a:r>
            <a:endParaRPr lang="en-GB" dirty="0"/>
          </a:p>
          <a:p>
            <a:endParaRPr lang="en-GB" dirty="0"/>
          </a:p>
          <a:p>
            <a:r>
              <a:rPr lang="en-GB" dirty="0" err="1"/>
              <a:t>Mae’r</a:t>
            </a:r>
            <a:r>
              <a:rPr lang="en-GB" dirty="0"/>
              <a:t> </a:t>
            </a:r>
            <a:r>
              <a:rPr lang="en-GB" dirty="0" err="1"/>
              <a:t>ddolen</a:t>
            </a:r>
            <a:r>
              <a:rPr lang="en-GB" dirty="0"/>
              <a:t> </a:t>
            </a:r>
            <a:r>
              <a:rPr lang="en-GB" dirty="0" err="1"/>
              <a:t>yma</a:t>
            </a:r>
            <a:r>
              <a:rPr lang="en-GB" dirty="0"/>
              <a:t> </a:t>
            </a:r>
            <a:r>
              <a:rPr lang="en-GB" dirty="0" err="1"/>
              <a:t>yn</a:t>
            </a:r>
            <a:r>
              <a:rPr lang="en-GB" dirty="0"/>
              <a:t> un </a:t>
            </a:r>
            <a:r>
              <a:rPr lang="en-GB" dirty="0" err="1"/>
              <a:t>ymdrochi</a:t>
            </a:r>
            <a:r>
              <a:rPr lang="en-GB" dirty="0"/>
              <a:t>. This link is an immersive one</a:t>
            </a:r>
            <a:endParaRPr lang="cy-GB" dirty="0"/>
          </a:p>
        </p:txBody>
      </p:sp>
    </p:spTree>
    <p:extLst>
      <p:ext uri="{BB962C8B-B14F-4D97-AF65-F5344CB8AC3E}">
        <p14:creationId xmlns:p14="http://schemas.microsoft.com/office/powerpoint/2010/main" val="1502486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6426855-448D-EF48-8BF9-FF61B2D34393}"/>
              </a:ext>
            </a:extLst>
          </p:cNvPr>
          <p:cNvPicPr>
            <a:picLocks noChangeAspect="1"/>
          </p:cNvPicPr>
          <p:nvPr/>
        </p:nvPicPr>
        <p:blipFill>
          <a:blip r:embed="rId3"/>
          <a:stretch>
            <a:fillRect/>
          </a:stretch>
        </p:blipFill>
        <p:spPr>
          <a:xfrm>
            <a:off x="1" y="-239993"/>
            <a:ext cx="12191999" cy="6008400"/>
          </a:xfrm>
          <a:prstGeom prst="rect">
            <a:avLst/>
          </a:prstGeom>
        </p:spPr>
      </p:pic>
      <p:sp>
        <p:nvSpPr>
          <p:cNvPr id="2" name="Teitl 1">
            <a:extLst>
              <a:ext uri="{FF2B5EF4-FFF2-40B4-BE49-F238E27FC236}">
                <a16:creationId xmlns:a16="http://schemas.microsoft.com/office/drawing/2014/main" id="{D85F6C53-334E-8133-83FB-3B8411A283D1}"/>
              </a:ext>
            </a:extLst>
          </p:cNvPr>
          <p:cNvSpPr>
            <a:spLocks noGrp="1"/>
          </p:cNvSpPr>
          <p:nvPr>
            <p:ph type="title"/>
          </p:nvPr>
        </p:nvSpPr>
        <p:spPr>
          <a:xfrm>
            <a:off x="6096000" y="-239993"/>
            <a:ext cx="11481847" cy="1325563"/>
          </a:xfrm>
        </p:spPr>
        <p:txBody>
          <a:bodyPr/>
          <a:lstStyle/>
          <a:p>
            <a:r>
              <a:rPr lang="cy-GB" dirty="0">
                <a:solidFill>
                  <a:schemeClr val="bg1"/>
                </a:solidFill>
              </a:rPr>
              <a:t>What can we do?</a:t>
            </a:r>
          </a:p>
        </p:txBody>
      </p:sp>
      <p:sp>
        <p:nvSpPr>
          <p:cNvPr id="6" name="Blwch Testun 5">
            <a:extLst>
              <a:ext uri="{FF2B5EF4-FFF2-40B4-BE49-F238E27FC236}">
                <a16:creationId xmlns:a16="http://schemas.microsoft.com/office/drawing/2014/main" id="{2571697E-93DF-D1CE-B0D0-A148F904B0FD}"/>
              </a:ext>
            </a:extLst>
          </p:cNvPr>
          <p:cNvSpPr txBox="1"/>
          <p:nvPr/>
        </p:nvSpPr>
        <p:spPr>
          <a:xfrm>
            <a:off x="6096000" y="1348127"/>
            <a:ext cx="6096000" cy="954107"/>
          </a:xfrm>
          <a:prstGeom prst="rect">
            <a:avLst/>
          </a:prstGeom>
          <a:noFill/>
        </p:spPr>
        <p:txBody>
          <a:bodyPr wrap="square">
            <a:spAutoFit/>
          </a:bodyPr>
          <a:lstStyle/>
          <a:p>
            <a:r>
              <a:rPr lang="en-GB" sz="2800" dirty="0">
                <a:solidFill>
                  <a:schemeClr val="bg1"/>
                </a:solidFill>
                <a:hlinkClick r:id="rId4">
                  <a:extLst>
                    <a:ext uri="{A12FA001-AC4F-418D-AE19-62706E023703}">
                      <ahyp:hlinkClr xmlns:ahyp="http://schemas.microsoft.com/office/drawing/2018/hyperlinkcolor" val="tx"/>
                    </a:ext>
                  </a:extLst>
                </a:hlinkClick>
              </a:rPr>
              <a:t>Neurodiversity - 5 ways to make learning for all | LinkedIn</a:t>
            </a:r>
            <a:endParaRPr lang="cy-GB" sz="2800" dirty="0">
              <a:solidFill>
                <a:schemeClr val="bg1"/>
              </a:solidFill>
            </a:endParaRPr>
          </a:p>
        </p:txBody>
      </p:sp>
      <p:sp>
        <p:nvSpPr>
          <p:cNvPr id="7" name="TextBox 6">
            <a:extLst>
              <a:ext uri="{FF2B5EF4-FFF2-40B4-BE49-F238E27FC236}">
                <a16:creationId xmlns:a16="http://schemas.microsoft.com/office/drawing/2014/main" id="{348AFD29-7C7A-BA4B-9DE8-4D22B8F1112E}"/>
              </a:ext>
            </a:extLst>
          </p:cNvPr>
          <p:cNvSpPr txBox="1"/>
          <p:nvPr/>
        </p:nvSpPr>
        <p:spPr>
          <a:xfrm>
            <a:off x="7981950" y="3158157"/>
            <a:ext cx="3409950" cy="1938992"/>
          </a:xfrm>
          <a:prstGeom prst="rect">
            <a:avLst/>
          </a:prstGeom>
          <a:noFill/>
        </p:spPr>
        <p:txBody>
          <a:bodyPr wrap="square" rtlCol="0">
            <a:spAutoFit/>
          </a:bodyPr>
          <a:lstStyle/>
          <a:p>
            <a:r>
              <a:rPr lang="cy-GB" sz="2400" dirty="0">
                <a:solidFill>
                  <a:schemeClr val="bg1"/>
                </a:solidFill>
              </a:rPr>
              <a:t>Read Amanda Kirby’s blog and note what you have done / seen on PTE2 to support  neurodiverse pupils</a:t>
            </a:r>
            <a:endParaRPr lang="en-US" dirty="0"/>
          </a:p>
        </p:txBody>
      </p:sp>
    </p:spTree>
    <p:extLst>
      <p:ext uri="{BB962C8B-B14F-4D97-AF65-F5344CB8AC3E}">
        <p14:creationId xmlns:p14="http://schemas.microsoft.com/office/powerpoint/2010/main" val="39209266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47904F0D-010C-7E74-0084-898A42BF1298}"/>
              </a:ext>
            </a:extLst>
          </p:cNvPr>
          <p:cNvSpPr>
            <a:spLocks noGrp="1"/>
          </p:cNvSpPr>
          <p:nvPr>
            <p:ph type="title"/>
          </p:nvPr>
        </p:nvSpPr>
        <p:spPr>
          <a:xfrm>
            <a:off x="355076" y="159360"/>
            <a:ext cx="11481847" cy="1325563"/>
          </a:xfrm>
        </p:spPr>
        <p:txBody>
          <a:bodyPr>
            <a:normAutofit/>
          </a:bodyPr>
          <a:lstStyle/>
          <a:p>
            <a:r>
              <a:rPr lang="cy-GB" sz="3600" dirty="0"/>
              <a:t>The inclusive classroom</a:t>
            </a:r>
          </a:p>
        </p:txBody>
      </p:sp>
      <p:graphicFrame>
        <p:nvGraphicFramePr>
          <p:cNvPr id="3" name="Diagram 2">
            <a:extLst>
              <a:ext uri="{FF2B5EF4-FFF2-40B4-BE49-F238E27FC236}">
                <a16:creationId xmlns:a16="http://schemas.microsoft.com/office/drawing/2014/main" id="{CBFF57C4-8168-D5FA-FDFE-7F9F4BD04956}"/>
              </a:ext>
            </a:extLst>
          </p:cNvPr>
          <p:cNvGraphicFramePr/>
          <p:nvPr>
            <p:extLst>
              <p:ext uri="{D42A27DB-BD31-4B8C-83A1-F6EECF244321}">
                <p14:modId xmlns:p14="http://schemas.microsoft.com/office/powerpoint/2010/main" val="1445388645"/>
              </p:ext>
            </p:extLst>
          </p:nvPr>
        </p:nvGraphicFramePr>
        <p:xfrm>
          <a:off x="4879731" y="159360"/>
          <a:ext cx="7102719" cy="53928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207F2289-D80B-A34B-A038-DA307F9929F2}"/>
              </a:ext>
            </a:extLst>
          </p:cNvPr>
          <p:cNvSpPr txBox="1"/>
          <p:nvPr/>
        </p:nvSpPr>
        <p:spPr>
          <a:xfrm>
            <a:off x="355076" y="1707075"/>
            <a:ext cx="5486400" cy="3323987"/>
          </a:xfrm>
          <a:prstGeom prst="rect">
            <a:avLst/>
          </a:prstGeom>
          <a:noFill/>
        </p:spPr>
        <p:txBody>
          <a:bodyPr wrap="square" rtlCol="0">
            <a:spAutoFit/>
          </a:bodyPr>
          <a:lstStyle/>
          <a:p>
            <a:r>
              <a:rPr lang="en-GB" sz="2400" dirty="0"/>
              <a:t>The inclusive classroom approach helps to remind us that, in order truly to support and harness everyone’s talents, we should not only give</a:t>
            </a:r>
            <a:r>
              <a:rPr lang="en-GB" sz="2400" i="1" dirty="0"/>
              <a:t> </a:t>
            </a:r>
            <a:r>
              <a:rPr lang="en-GB" sz="2400" b="1" i="1" dirty="0"/>
              <a:t>access</a:t>
            </a:r>
            <a:r>
              <a:rPr lang="en-GB" sz="2400" i="1" dirty="0"/>
              <a:t> </a:t>
            </a:r>
            <a:r>
              <a:rPr lang="en-GB" sz="2400" dirty="0"/>
              <a:t>to all students in the physical sense but also enable them to </a:t>
            </a:r>
            <a:r>
              <a:rPr lang="en-GB" sz="2400" b="1" i="1" dirty="0"/>
              <a:t>participate</a:t>
            </a:r>
            <a:r>
              <a:rPr lang="en-GB" sz="2400" dirty="0"/>
              <a:t> fully in the learning experience and </a:t>
            </a:r>
            <a:r>
              <a:rPr lang="en-GB" sz="2400" b="1" i="1" dirty="0"/>
              <a:t>progress</a:t>
            </a:r>
            <a:r>
              <a:rPr lang="en-GB" sz="2400" dirty="0"/>
              <a:t> their learning in order to meet their full potential.</a:t>
            </a:r>
          </a:p>
          <a:p>
            <a:endParaRPr lang="en-US" dirty="0"/>
          </a:p>
        </p:txBody>
      </p:sp>
    </p:spTree>
    <p:extLst>
      <p:ext uri="{BB962C8B-B14F-4D97-AF65-F5344CB8AC3E}">
        <p14:creationId xmlns:p14="http://schemas.microsoft.com/office/powerpoint/2010/main" val="5146348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8A730270-3270-EB92-EFDF-56DC5CC78C0B}"/>
              </a:ext>
            </a:extLst>
          </p:cNvPr>
          <p:cNvSpPr>
            <a:spLocks noGrp="1"/>
          </p:cNvSpPr>
          <p:nvPr>
            <p:ph type="title"/>
          </p:nvPr>
        </p:nvSpPr>
        <p:spPr>
          <a:xfrm>
            <a:off x="558276" y="-4763"/>
            <a:ext cx="11481847" cy="1325563"/>
          </a:xfrm>
        </p:spPr>
        <p:txBody>
          <a:bodyPr>
            <a:normAutofit/>
          </a:bodyPr>
          <a:lstStyle/>
          <a:p>
            <a:r>
              <a:rPr lang="en-GB" sz="3200" dirty="0"/>
              <a:t>‘Patterns beyond labels’ (Eaton and Osborne, 2019)</a:t>
            </a:r>
          </a:p>
        </p:txBody>
      </p:sp>
      <p:graphicFrame>
        <p:nvGraphicFramePr>
          <p:cNvPr id="3" name="Diagram 2">
            <a:extLst>
              <a:ext uri="{FF2B5EF4-FFF2-40B4-BE49-F238E27FC236}">
                <a16:creationId xmlns:a16="http://schemas.microsoft.com/office/drawing/2014/main" id="{C1870781-D113-29F3-493D-8DAAAD9EE875}"/>
              </a:ext>
            </a:extLst>
          </p:cNvPr>
          <p:cNvGraphicFramePr/>
          <p:nvPr>
            <p:extLst>
              <p:ext uri="{D42A27DB-BD31-4B8C-83A1-F6EECF244321}">
                <p14:modId xmlns:p14="http://schemas.microsoft.com/office/powerpoint/2010/main" val="1241240144"/>
              </p:ext>
            </p:extLst>
          </p:nvPr>
        </p:nvGraphicFramePr>
        <p:xfrm>
          <a:off x="-851877" y="1141372"/>
          <a:ext cx="7948246" cy="4575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raffigyn 4" descr="Books with solid fill">
            <a:extLst>
              <a:ext uri="{FF2B5EF4-FFF2-40B4-BE49-F238E27FC236}">
                <a16:creationId xmlns:a16="http://schemas.microsoft.com/office/drawing/2014/main" id="{BDE63A78-F180-7BB3-63F9-15C80C16B77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665046" y="4558324"/>
            <a:ext cx="914400" cy="914400"/>
          </a:xfrm>
          <a:prstGeom prst="rect">
            <a:avLst/>
          </a:prstGeom>
        </p:spPr>
      </p:pic>
      <p:pic>
        <p:nvPicPr>
          <p:cNvPr id="7" name="Graffigyn 6" descr="Brain outline">
            <a:extLst>
              <a:ext uri="{FF2B5EF4-FFF2-40B4-BE49-F238E27FC236}">
                <a16:creationId xmlns:a16="http://schemas.microsoft.com/office/drawing/2014/main" id="{49959854-A68F-DE7B-956B-CEB3D97600AE}"/>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106865" y="2568310"/>
            <a:ext cx="914400" cy="914400"/>
          </a:xfrm>
          <a:prstGeom prst="rect">
            <a:avLst/>
          </a:prstGeom>
        </p:spPr>
      </p:pic>
      <p:pic>
        <p:nvPicPr>
          <p:cNvPr id="9" name="Graffigyn 8" descr="Schoolhouse with solid fill">
            <a:extLst>
              <a:ext uri="{FF2B5EF4-FFF2-40B4-BE49-F238E27FC236}">
                <a16:creationId xmlns:a16="http://schemas.microsoft.com/office/drawing/2014/main" id="{CD310AE2-F890-4324-E29E-F239A6C81BAA}"/>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277817" y="2514600"/>
            <a:ext cx="914400" cy="914400"/>
          </a:xfrm>
          <a:prstGeom prst="rect">
            <a:avLst/>
          </a:prstGeom>
        </p:spPr>
      </p:pic>
      <p:sp>
        <p:nvSpPr>
          <p:cNvPr id="10" name="Blwch Testun 9">
            <a:extLst>
              <a:ext uri="{FF2B5EF4-FFF2-40B4-BE49-F238E27FC236}">
                <a16:creationId xmlns:a16="http://schemas.microsoft.com/office/drawing/2014/main" id="{F38C8824-4215-BD8A-2642-687F8E06875B}"/>
              </a:ext>
            </a:extLst>
          </p:cNvPr>
          <p:cNvSpPr txBox="1"/>
          <p:nvPr/>
        </p:nvSpPr>
        <p:spPr>
          <a:xfrm>
            <a:off x="6096000" y="1239044"/>
            <a:ext cx="5783385" cy="4154984"/>
          </a:xfrm>
          <a:prstGeom prst="rect">
            <a:avLst/>
          </a:prstGeom>
          <a:noFill/>
        </p:spPr>
        <p:txBody>
          <a:bodyPr wrap="square" rtlCol="0">
            <a:spAutoFit/>
          </a:bodyPr>
          <a:lstStyle/>
          <a:p>
            <a:r>
              <a:rPr lang="en-GB" sz="2400" b="1" dirty="0"/>
              <a:t>The Physical Lens</a:t>
            </a:r>
          </a:p>
          <a:p>
            <a:r>
              <a:rPr lang="en-GB" sz="2400" dirty="0"/>
              <a:t>Focuses on the teaching and learning environment or where learning takes place. </a:t>
            </a:r>
          </a:p>
          <a:p>
            <a:endParaRPr lang="en-GB" sz="2400" dirty="0"/>
          </a:p>
          <a:p>
            <a:r>
              <a:rPr lang="en-GB" sz="2400" b="1" dirty="0"/>
              <a:t>The Cultural Lens</a:t>
            </a:r>
          </a:p>
          <a:p>
            <a:r>
              <a:rPr lang="en-GB" sz="2400" dirty="0"/>
              <a:t>The cultural lens helps us focus on the </a:t>
            </a:r>
            <a:r>
              <a:rPr lang="en-GB" sz="2400" i="1" dirty="0"/>
              <a:t>what</a:t>
            </a:r>
            <a:r>
              <a:rPr lang="en-GB" sz="2400" dirty="0"/>
              <a:t> of learning.</a:t>
            </a:r>
          </a:p>
          <a:p>
            <a:endParaRPr lang="en-GB" sz="2400" dirty="0"/>
          </a:p>
          <a:p>
            <a:r>
              <a:rPr lang="en-GB" sz="2400" b="1" dirty="0"/>
              <a:t>The Cognitive Lens</a:t>
            </a:r>
          </a:p>
          <a:p>
            <a:r>
              <a:rPr lang="en-GB" sz="2400" dirty="0"/>
              <a:t>The cognitive lens encourages us to consider </a:t>
            </a:r>
            <a:r>
              <a:rPr lang="en-GB" sz="2400" i="1" dirty="0"/>
              <a:t>how</a:t>
            </a:r>
            <a:r>
              <a:rPr lang="en-GB" sz="2400" dirty="0"/>
              <a:t> students learn. </a:t>
            </a:r>
          </a:p>
        </p:txBody>
      </p:sp>
    </p:spTree>
    <p:extLst>
      <p:ext uri="{BB962C8B-B14F-4D97-AF65-F5344CB8AC3E}">
        <p14:creationId xmlns:p14="http://schemas.microsoft.com/office/powerpoint/2010/main" val="36928319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4C7D2CDE-E376-D8D1-A043-29291451248F}"/>
              </a:ext>
            </a:extLst>
          </p:cNvPr>
          <p:cNvGraphicFramePr/>
          <p:nvPr>
            <p:extLst>
              <p:ext uri="{D42A27DB-BD31-4B8C-83A1-F6EECF244321}">
                <p14:modId xmlns:p14="http://schemas.microsoft.com/office/powerpoint/2010/main" val="4191108534"/>
              </p:ext>
            </p:extLst>
          </p:nvPr>
        </p:nvGraphicFramePr>
        <p:xfrm>
          <a:off x="1961661" y="321082"/>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Blwch Testun 3">
            <a:extLst>
              <a:ext uri="{FF2B5EF4-FFF2-40B4-BE49-F238E27FC236}">
                <a16:creationId xmlns:a16="http://schemas.microsoft.com/office/drawing/2014/main" id="{3809AA4D-7777-D100-71E1-454A0BE50D9F}"/>
              </a:ext>
            </a:extLst>
          </p:cNvPr>
          <p:cNvSpPr txBox="1"/>
          <p:nvPr/>
        </p:nvSpPr>
        <p:spPr>
          <a:xfrm>
            <a:off x="250092" y="234461"/>
            <a:ext cx="4267200" cy="954107"/>
          </a:xfrm>
          <a:prstGeom prst="rect">
            <a:avLst/>
          </a:prstGeom>
          <a:noFill/>
        </p:spPr>
        <p:txBody>
          <a:bodyPr wrap="square" rtlCol="0">
            <a:spAutoFit/>
          </a:bodyPr>
          <a:lstStyle/>
          <a:p>
            <a:r>
              <a:rPr lang="en-GB" sz="2800" dirty="0"/>
              <a:t>Five-step cycle to impactful inclusive practice.</a:t>
            </a:r>
          </a:p>
        </p:txBody>
      </p:sp>
      <p:sp>
        <p:nvSpPr>
          <p:cNvPr id="2" name="TextBox 1">
            <a:extLst>
              <a:ext uri="{FF2B5EF4-FFF2-40B4-BE49-F238E27FC236}">
                <a16:creationId xmlns:a16="http://schemas.microsoft.com/office/drawing/2014/main" id="{AD17D66A-E61F-EC4F-9FA9-096849FB03C6}"/>
              </a:ext>
            </a:extLst>
          </p:cNvPr>
          <p:cNvSpPr txBox="1"/>
          <p:nvPr/>
        </p:nvSpPr>
        <p:spPr>
          <a:xfrm>
            <a:off x="8425543" y="3690257"/>
            <a:ext cx="1885388" cy="369332"/>
          </a:xfrm>
          <a:prstGeom prst="rect">
            <a:avLst/>
          </a:prstGeom>
          <a:noFill/>
        </p:spPr>
        <p:txBody>
          <a:bodyPr wrap="none" rtlCol="0">
            <a:spAutoFit/>
          </a:bodyPr>
          <a:lstStyle/>
          <a:p>
            <a:r>
              <a:rPr lang="en-US" dirty="0"/>
              <a:t>Work with learner</a:t>
            </a:r>
          </a:p>
        </p:txBody>
      </p:sp>
      <p:sp>
        <p:nvSpPr>
          <p:cNvPr id="5" name="TextBox 4">
            <a:extLst>
              <a:ext uri="{FF2B5EF4-FFF2-40B4-BE49-F238E27FC236}">
                <a16:creationId xmlns:a16="http://schemas.microsoft.com/office/drawing/2014/main" id="{96E0C91F-353F-8349-A505-19FA5710620A}"/>
              </a:ext>
            </a:extLst>
          </p:cNvPr>
          <p:cNvSpPr txBox="1"/>
          <p:nvPr/>
        </p:nvSpPr>
        <p:spPr>
          <a:xfrm>
            <a:off x="1235065" y="4968239"/>
            <a:ext cx="1885388" cy="369332"/>
          </a:xfrm>
          <a:prstGeom prst="rect">
            <a:avLst/>
          </a:prstGeom>
          <a:noFill/>
        </p:spPr>
        <p:txBody>
          <a:bodyPr wrap="none" rtlCol="0">
            <a:spAutoFit/>
          </a:bodyPr>
          <a:lstStyle/>
          <a:p>
            <a:r>
              <a:rPr lang="en-US" dirty="0"/>
              <a:t>Work with learner</a:t>
            </a:r>
          </a:p>
        </p:txBody>
      </p:sp>
      <p:sp>
        <p:nvSpPr>
          <p:cNvPr id="6" name="TextBox 5">
            <a:extLst>
              <a:ext uri="{FF2B5EF4-FFF2-40B4-BE49-F238E27FC236}">
                <a16:creationId xmlns:a16="http://schemas.microsoft.com/office/drawing/2014/main" id="{82F36A7B-C28C-7240-A433-7CBCC27A5028}"/>
              </a:ext>
            </a:extLst>
          </p:cNvPr>
          <p:cNvSpPr txBox="1"/>
          <p:nvPr/>
        </p:nvSpPr>
        <p:spPr>
          <a:xfrm>
            <a:off x="8757461" y="4968239"/>
            <a:ext cx="1885388" cy="369332"/>
          </a:xfrm>
          <a:prstGeom prst="rect">
            <a:avLst/>
          </a:prstGeom>
          <a:noFill/>
        </p:spPr>
        <p:txBody>
          <a:bodyPr wrap="none" rtlCol="0">
            <a:spAutoFit/>
          </a:bodyPr>
          <a:lstStyle/>
          <a:p>
            <a:r>
              <a:rPr lang="en-US" dirty="0"/>
              <a:t>Work with learner</a:t>
            </a:r>
          </a:p>
        </p:txBody>
      </p:sp>
      <p:sp>
        <p:nvSpPr>
          <p:cNvPr id="7" name="TextBox 6">
            <a:extLst>
              <a:ext uri="{FF2B5EF4-FFF2-40B4-BE49-F238E27FC236}">
                <a16:creationId xmlns:a16="http://schemas.microsoft.com/office/drawing/2014/main" id="{EA966802-4277-5248-BA19-D21CDC4B5B45}"/>
              </a:ext>
            </a:extLst>
          </p:cNvPr>
          <p:cNvSpPr txBox="1"/>
          <p:nvPr/>
        </p:nvSpPr>
        <p:spPr>
          <a:xfrm>
            <a:off x="197138" y="3320925"/>
            <a:ext cx="3330976" cy="369332"/>
          </a:xfrm>
          <a:prstGeom prst="rect">
            <a:avLst/>
          </a:prstGeom>
          <a:noFill/>
        </p:spPr>
        <p:txBody>
          <a:bodyPr wrap="none" rtlCol="0">
            <a:spAutoFit/>
          </a:bodyPr>
          <a:lstStyle/>
          <a:p>
            <a:r>
              <a:rPr lang="en-US" dirty="0"/>
              <a:t>Work with learner and colleagues</a:t>
            </a:r>
          </a:p>
        </p:txBody>
      </p:sp>
      <p:sp>
        <p:nvSpPr>
          <p:cNvPr id="8" name="TextBox 7">
            <a:extLst>
              <a:ext uri="{FF2B5EF4-FFF2-40B4-BE49-F238E27FC236}">
                <a16:creationId xmlns:a16="http://schemas.microsoft.com/office/drawing/2014/main" id="{82660D38-2231-BB4A-AF22-0970C837AE4F}"/>
              </a:ext>
            </a:extLst>
          </p:cNvPr>
          <p:cNvSpPr txBox="1"/>
          <p:nvPr/>
        </p:nvSpPr>
        <p:spPr>
          <a:xfrm>
            <a:off x="7879759" y="834604"/>
            <a:ext cx="1885388" cy="369332"/>
          </a:xfrm>
          <a:prstGeom prst="rect">
            <a:avLst/>
          </a:prstGeom>
          <a:noFill/>
        </p:spPr>
        <p:txBody>
          <a:bodyPr wrap="none" rtlCol="0">
            <a:spAutoFit/>
          </a:bodyPr>
          <a:lstStyle/>
          <a:p>
            <a:r>
              <a:rPr lang="en-US" dirty="0"/>
              <a:t>Work with learner</a:t>
            </a:r>
          </a:p>
        </p:txBody>
      </p:sp>
    </p:spTree>
    <p:extLst>
      <p:ext uri="{BB962C8B-B14F-4D97-AF65-F5344CB8AC3E}">
        <p14:creationId xmlns:p14="http://schemas.microsoft.com/office/powerpoint/2010/main" val="6941080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A23BFE47-9795-70B9-95D9-5A81757A9BE6}"/>
              </a:ext>
            </a:extLst>
          </p:cNvPr>
          <p:cNvSpPr>
            <a:spLocks noGrp="1"/>
          </p:cNvSpPr>
          <p:nvPr>
            <p:ph type="title"/>
          </p:nvPr>
        </p:nvSpPr>
        <p:spPr>
          <a:xfrm>
            <a:off x="316655" y="0"/>
            <a:ext cx="11481847" cy="1325563"/>
          </a:xfrm>
        </p:spPr>
        <p:txBody>
          <a:bodyPr/>
          <a:lstStyle/>
          <a:p>
            <a:r>
              <a:rPr lang="en-GB" dirty="0"/>
              <a:t>What about </a:t>
            </a:r>
            <a:r>
              <a:rPr lang="cy-GB" dirty="0"/>
              <a:t>Idris?</a:t>
            </a:r>
          </a:p>
        </p:txBody>
      </p:sp>
      <p:pic>
        <p:nvPicPr>
          <p:cNvPr id="3" name="Picture 6">
            <a:extLst>
              <a:ext uri="{FF2B5EF4-FFF2-40B4-BE49-F238E27FC236}">
                <a16:creationId xmlns:a16="http://schemas.microsoft.com/office/drawing/2014/main" id="{3B79A1E5-374F-1D74-E8C5-2CB4AB747CE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45170" y="1154541"/>
            <a:ext cx="3282461" cy="423863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8" name="Blwch Testun 7">
            <a:extLst>
              <a:ext uri="{FF2B5EF4-FFF2-40B4-BE49-F238E27FC236}">
                <a16:creationId xmlns:a16="http://schemas.microsoft.com/office/drawing/2014/main" id="{A81558D0-8688-28B1-DABA-52B2586AFA56}"/>
              </a:ext>
            </a:extLst>
          </p:cNvPr>
          <p:cNvSpPr txBox="1"/>
          <p:nvPr/>
        </p:nvSpPr>
        <p:spPr>
          <a:xfrm>
            <a:off x="8198338" y="4947696"/>
            <a:ext cx="2969847" cy="461665"/>
          </a:xfrm>
          <a:prstGeom prst="rect">
            <a:avLst/>
          </a:prstGeom>
          <a:noFill/>
        </p:spPr>
        <p:txBody>
          <a:bodyPr wrap="square">
            <a:spAutoFit/>
          </a:bodyPr>
          <a:lstStyle/>
          <a:p>
            <a:r>
              <a:rPr lang="cy-GB" sz="2400" dirty="0" err="1">
                <a:hlinkClick r:id="rId4"/>
              </a:rPr>
              <a:t>Profile</a:t>
            </a:r>
            <a:r>
              <a:rPr lang="cy-GB" sz="2400" dirty="0">
                <a:hlinkClick r:id="rId4"/>
              </a:rPr>
              <a:t> of Idris.docx</a:t>
            </a:r>
            <a:endParaRPr lang="cy-GB" sz="2400" dirty="0"/>
          </a:p>
        </p:txBody>
      </p:sp>
    </p:spTree>
    <p:extLst>
      <p:ext uri="{BB962C8B-B14F-4D97-AF65-F5344CB8AC3E}">
        <p14:creationId xmlns:p14="http://schemas.microsoft.com/office/powerpoint/2010/main" val="15510315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Blwch Testun 6">
            <a:extLst>
              <a:ext uri="{FF2B5EF4-FFF2-40B4-BE49-F238E27FC236}">
                <a16:creationId xmlns:a16="http://schemas.microsoft.com/office/drawing/2014/main" id="{6C3B333D-6AA5-F565-696F-A0DF8AC410D9}"/>
              </a:ext>
            </a:extLst>
          </p:cNvPr>
          <p:cNvSpPr txBox="1"/>
          <p:nvPr/>
        </p:nvSpPr>
        <p:spPr>
          <a:xfrm>
            <a:off x="561110" y="1162742"/>
            <a:ext cx="11216676" cy="304698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200" dirty="0">
                <a:solidFill>
                  <a:srgbClr val="3A3A3A"/>
                </a:solidFill>
                <a:latin typeface="Calibri" panose="020F0502020204030204" pitchFamily="34" charset="0"/>
                <a:cs typeface="Calibri" panose="020F0502020204030204" pitchFamily="34" charset="0"/>
              </a:rPr>
              <a:t>To conclude</a:t>
            </a:r>
            <a:r>
              <a:rPr lang="en-GB" sz="3200" b="0" i="0" dirty="0">
                <a:solidFill>
                  <a:srgbClr val="3A3A3A"/>
                </a:solidFill>
                <a:effectLst/>
                <a:latin typeface="Calibri" panose="020F0502020204030204" pitchFamily="34" charset="0"/>
                <a:cs typeface="Calibri" panose="020F0502020204030204" pitchFamily="34" charset="0"/>
              </a:rPr>
              <a:t>, </a:t>
            </a:r>
            <a:r>
              <a:rPr lang="en-GB" sz="3200" b="0" i="0" u="none" strike="noStrike" dirty="0">
                <a:solidFill>
                  <a:srgbClr val="3A3A3A"/>
                </a:solidFill>
                <a:effectLst/>
                <a:latin typeface="Calibri" panose="020F0502020204030204" pitchFamily="34" charset="0"/>
                <a:cs typeface="Calibri" panose="020F0502020204030204" pitchFamily="34" charset="0"/>
                <a:hlinkClick r:id="rId2"/>
              </a:rPr>
              <a:t>neurodiversity</a:t>
            </a:r>
            <a:r>
              <a:rPr lang="en-GB" sz="3200" b="0" i="0" dirty="0">
                <a:solidFill>
                  <a:srgbClr val="3A3A3A"/>
                </a:solidFill>
                <a:effectLst/>
                <a:latin typeface="Calibri" panose="020F0502020204030204" pitchFamily="34" charset="0"/>
                <a:cs typeface="Calibri" panose="020F0502020204030204" pitchFamily="34" charset="0"/>
              </a:rPr>
              <a:t> is the fact that all our brains process information in different ways. This means there are differences in how we take in information from the world around us and in how we put that information together in our brains. In turn, these “</a:t>
            </a:r>
            <a:r>
              <a:rPr lang="en-GB" sz="3200" b="0" i="0" u="none" strike="noStrike" dirty="0">
                <a:solidFill>
                  <a:srgbClr val="3A3A3A"/>
                </a:solidFill>
                <a:effectLst/>
                <a:latin typeface="Calibri" panose="020F0502020204030204" pitchFamily="34" charset="0"/>
                <a:cs typeface="Calibri" panose="020F0502020204030204" pitchFamily="34" charset="0"/>
                <a:hlinkClick r:id="rId2"/>
              </a:rPr>
              <a:t>information processing</a:t>
            </a:r>
            <a:r>
              <a:rPr lang="en-GB" sz="3200" b="0" i="0" dirty="0">
                <a:solidFill>
                  <a:srgbClr val="3A3A3A"/>
                </a:solidFill>
                <a:effectLst/>
                <a:latin typeface="Calibri" panose="020F0502020204030204" pitchFamily="34" charset="0"/>
                <a:cs typeface="Calibri" panose="020F0502020204030204" pitchFamily="34" charset="0"/>
              </a:rPr>
              <a:t>” differences lead to differences in how we act, and how we are</a:t>
            </a:r>
            <a:r>
              <a:rPr lang="en-GB" sz="2400" b="0" i="0" dirty="0">
                <a:solidFill>
                  <a:srgbClr val="3A3A3A"/>
                </a:solidFill>
                <a:effectLst/>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19619550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298691C-4BB2-74D1-59D4-A0D6E0AB35EE}"/>
              </a:ext>
            </a:extLst>
          </p:cNvPr>
          <p:cNvSpPr>
            <a:spLocks noGrp="1"/>
          </p:cNvSpPr>
          <p:nvPr>
            <p:ph type="title"/>
          </p:nvPr>
        </p:nvSpPr>
        <p:spPr/>
        <p:txBody>
          <a:bodyPr/>
          <a:lstStyle/>
          <a:p>
            <a:r>
              <a:rPr lang="cy-GB" dirty="0"/>
              <a:t>Cyfeiriadau </a:t>
            </a:r>
            <a:r>
              <a:rPr lang="en-GB" dirty="0"/>
              <a:t>References</a:t>
            </a:r>
          </a:p>
        </p:txBody>
      </p:sp>
      <p:sp>
        <p:nvSpPr>
          <p:cNvPr id="6" name="Blwch Testun 5">
            <a:extLst>
              <a:ext uri="{FF2B5EF4-FFF2-40B4-BE49-F238E27FC236}">
                <a16:creationId xmlns:a16="http://schemas.microsoft.com/office/drawing/2014/main" id="{8C59258A-DD8E-4528-8335-CAF881BE36F1}"/>
              </a:ext>
            </a:extLst>
          </p:cNvPr>
          <p:cNvSpPr txBox="1"/>
          <p:nvPr/>
        </p:nvSpPr>
        <p:spPr>
          <a:xfrm>
            <a:off x="531446" y="1428452"/>
            <a:ext cx="10816492" cy="4001095"/>
          </a:xfrm>
          <a:prstGeom prst="rect">
            <a:avLst/>
          </a:prstGeom>
          <a:noFill/>
        </p:spPr>
        <p:txBody>
          <a:bodyPr wrap="square" rtlCol="0">
            <a:spAutoFit/>
          </a:bodyPr>
          <a:lstStyle/>
          <a:p>
            <a:endParaRPr lang="en-GB" i="0" dirty="0">
              <a:effectLst/>
              <a:latin typeface="var(--artdeco-reset-typography-font-family-sans)"/>
            </a:endParaRPr>
          </a:p>
          <a:p>
            <a:r>
              <a:rPr lang="en-GB" sz="2000" dirty="0">
                <a:latin typeface="var(--artdeco-reset-typography-font-family-sans)"/>
              </a:rPr>
              <a:t>Eaton, R. and Osborne, A. 2019. </a:t>
            </a:r>
            <a:r>
              <a:rPr lang="en-GB" sz="2000" i="1" dirty="0">
                <a:latin typeface="var(--artdeco-reset-typography-font-family-sans)"/>
              </a:rPr>
              <a:t>Going Beyond the Label: Reframing the Narrative of Disability Support and Inclusive Practice</a:t>
            </a:r>
            <a:r>
              <a:rPr lang="en-GB" sz="2000" dirty="0">
                <a:latin typeface="var(--artdeco-reset-typography-font-family-sans)"/>
              </a:rPr>
              <a:t>. Swansea University.  SAILS conference</a:t>
            </a:r>
            <a:endParaRPr lang="en-GB" sz="2000" i="0" dirty="0">
              <a:effectLst/>
              <a:latin typeface="var(--artdeco-reset-typography-font-family-sans)"/>
            </a:endParaRPr>
          </a:p>
          <a:p>
            <a:endParaRPr lang="en-GB" sz="2000" dirty="0">
              <a:latin typeface="var(--artdeco-reset-typography-font-family-sans)"/>
            </a:endParaRPr>
          </a:p>
          <a:p>
            <a:r>
              <a:rPr lang="en-GB" sz="2000" b="0" i="0" dirty="0">
                <a:solidFill>
                  <a:srgbClr val="222222"/>
                </a:solidFill>
                <a:effectLst/>
                <a:latin typeface="Arial" panose="020B0604020202020204" pitchFamily="34" charset="0"/>
              </a:rPr>
              <a:t>Ellis, P., Kirby, A. and Osborne, A., 2023. </a:t>
            </a:r>
            <a:r>
              <a:rPr lang="en-GB" sz="2000" b="0" i="1" dirty="0">
                <a:solidFill>
                  <a:srgbClr val="222222"/>
                </a:solidFill>
                <a:effectLst/>
                <a:latin typeface="Arial" panose="020B0604020202020204" pitchFamily="34" charset="0"/>
              </a:rPr>
              <a:t>Neurodiversity and education</a:t>
            </a:r>
            <a:r>
              <a:rPr lang="en-GB" sz="2000" b="0" i="0" dirty="0">
                <a:solidFill>
                  <a:srgbClr val="222222"/>
                </a:solidFill>
                <a:effectLst/>
                <a:latin typeface="Arial" panose="020B0604020202020204" pitchFamily="34" charset="0"/>
              </a:rPr>
              <a:t>. Sage Publications UK.</a:t>
            </a:r>
          </a:p>
          <a:p>
            <a:endParaRPr lang="en-GB" sz="2000" dirty="0">
              <a:solidFill>
                <a:srgbClr val="222222"/>
              </a:solidFill>
              <a:latin typeface="Arial" panose="020B0604020202020204" pitchFamily="34" charset="0"/>
            </a:endParaRPr>
          </a:p>
          <a:p>
            <a:r>
              <a:rPr lang="cy-GB" sz="2000" dirty="0" err="1"/>
              <a:t>Kirby</a:t>
            </a:r>
            <a:r>
              <a:rPr lang="cy-GB" sz="2000" dirty="0"/>
              <a:t>, A. </a:t>
            </a:r>
            <a:r>
              <a:rPr lang="en-GB" sz="2000" i="0" dirty="0">
                <a:effectLst/>
                <a:latin typeface="var(--artdeco-reset-typography-font-family-sans)"/>
              </a:rPr>
              <a:t>Neurodiversity - 5 ways to make learning </a:t>
            </a:r>
            <a:r>
              <a:rPr lang="en-GB" sz="2000" i="0">
                <a:effectLst/>
                <a:latin typeface="var(--artdeco-reset-typography-font-family-sans)"/>
              </a:rPr>
              <a:t>for all. </a:t>
            </a:r>
            <a:r>
              <a:rPr lang="en-GB" sz="2000" i="0" dirty="0">
                <a:effectLst/>
                <a:latin typeface="var(--artdeco-reset-typography-font-family-sans)"/>
              </a:rPr>
              <a:t>Available at: </a:t>
            </a:r>
            <a:r>
              <a:rPr lang="en-GB" sz="2000" dirty="0">
                <a:hlinkClick r:id="rId3"/>
              </a:rPr>
              <a:t>(4) Neurodiversity - 5 ways to make learning for all | LinkedIn</a:t>
            </a:r>
            <a:r>
              <a:rPr lang="en-GB" sz="2000" dirty="0"/>
              <a:t> Accessed : December 30</a:t>
            </a:r>
          </a:p>
          <a:p>
            <a:endParaRPr lang="en-GB" sz="2000" dirty="0"/>
          </a:p>
          <a:p>
            <a:r>
              <a:rPr lang="en-GB" sz="2000" dirty="0"/>
              <a:t>The University of Edinburgh 2023. </a:t>
            </a:r>
            <a:r>
              <a:rPr lang="en-GB" sz="2000" dirty="0" err="1"/>
              <a:t>Salveseen</a:t>
            </a:r>
            <a:r>
              <a:rPr lang="en-GB" sz="2000" dirty="0"/>
              <a:t> </a:t>
            </a:r>
            <a:r>
              <a:rPr lang="en-GB" sz="2000" dirty="0" err="1"/>
              <a:t>Mindroom</a:t>
            </a:r>
            <a:r>
              <a:rPr lang="en-GB" sz="2000" dirty="0"/>
              <a:t> Research Centre Available at:</a:t>
            </a:r>
          </a:p>
          <a:p>
            <a:r>
              <a:rPr lang="en-GB" sz="2000" dirty="0">
                <a:hlinkClick r:id="rId4"/>
              </a:rPr>
              <a:t>About Neurodiversity | Salvesen </a:t>
            </a:r>
            <a:r>
              <a:rPr lang="en-GB" sz="2000" dirty="0" err="1">
                <a:hlinkClick r:id="rId4"/>
              </a:rPr>
              <a:t>Mindroom</a:t>
            </a:r>
            <a:r>
              <a:rPr lang="en-GB" sz="2000" dirty="0">
                <a:hlinkClick r:id="rId4"/>
              </a:rPr>
              <a:t> Research Centre</a:t>
            </a:r>
            <a:r>
              <a:rPr lang="en-GB" sz="2000" dirty="0"/>
              <a:t> Accessed: December 30</a:t>
            </a:r>
          </a:p>
          <a:p>
            <a:endParaRPr lang="en-GB" i="0" dirty="0">
              <a:effectLst/>
              <a:latin typeface="-apple-system"/>
            </a:endParaRPr>
          </a:p>
          <a:p>
            <a:endParaRPr lang="cy-GB" dirty="0"/>
          </a:p>
        </p:txBody>
      </p:sp>
    </p:spTree>
    <p:extLst>
      <p:ext uri="{BB962C8B-B14F-4D97-AF65-F5344CB8AC3E}">
        <p14:creationId xmlns:p14="http://schemas.microsoft.com/office/powerpoint/2010/main" val="330965947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70E3979E-ED76-42C5-A57F-A5F1841E1BED}"/>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AB13C628-E64C-4338-9E2D-7E2C0AB7259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8BDF297-BAC4-4A6A-828E-F0020B0E9F1C}"/>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705887B3-B5E5-4747-BA4F-DBAF9BD9BA0C}"/>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B5AD004F-2CE7-46A6-8456-E8EE21EFA7C8}"/>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FAC362AA-00F7-4C51-985E-7B77CF175B86}"/>
    </a:ext>
  </a:extLst>
</a:theme>
</file>

<file path=ppt/theme/theme7.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905979A7-D8AB-48C3-8CB1-00B5D989A923}"/>
    </a:ext>
  </a:extLst>
</a:theme>
</file>

<file path=ppt/theme/theme8.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CF13A138-C489-4144-8A42-89B957CB8685}"/>
    </a:ext>
  </a:extLst>
</a:theme>
</file>

<file path=ppt/theme/theme9.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2BD65A20-5BBC-450F-96A5-6A8CC1562BDF}"/>
    </a:ext>
  </a:extLst>
</a:theme>
</file>

<file path=ppt/theme/theme10.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146ED57-523A-4A3D-9989-747FD39448D2}"/>
    </a:ext>
  </a:extLst>
</a:theme>
</file>

<file path=ppt/theme/theme11.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37F8BE8-395A-4781-835E-358AE9D452AC}"/>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3BFA540C-AF14-4650-813B-0F3DF2FD9181}"/>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6DD06C3E-B6DD-47EA-9873-F65B8778CA7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3266B271-5563-447E-909E-4EAA6790ECCF}"/>
    </a:ext>
  </a:extLst>
</a:theme>
</file>

<file path=ppt/theme/theme1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D3C9D65B-A09C-45D6-B818-4985C8CCFE80}"/>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86807d6d-212c-47c2-9ccb-06e47adbafa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18" ma:contentTypeDescription="Create a new document." ma:contentTypeScope="" ma:versionID="ee3ed059c831c9461e33263aefa4673f">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373be48840f0a0a99b794ace41f5c1ef"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element ref="ns3:MediaServiceLocatio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C0EDD0EC-C1BD-41A2-ABCB-96065693B41B}">
  <ds:schemaRefs>
    <ds:schemaRef ds:uri="http://schemas.microsoft.com/office/2006/documentManagement/types"/>
    <ds:schemaRef ds:uri="http://purl.org/dc/dcmitype/"/>
    <ds:schemaRef ds:uri="http://schemas.microsoft.com/office/infopath/2007/PartnerControls"/>
    <ds:schemaRef ds:uri="http://www.w3.org/XML/1998/namespace"/>
    <ds:schemaRef ds:uri="http://purl.org/dc/terms/"/>
    <ds:schemaRef ds:uri="http://purl.org/dc/elements/1.1/"/>
    <ds:schemaRef ds:uri="b0eec7eb-90c5-4dfa-b4c7-29fb51310a23"/>
    <ds:schemaRef ds:uri="86807d6d-212c-47c2-9ccb-06e47adbafa4"/>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98C81893-C85C-4C2D-AC72-641F5AE20C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APLP Template yellow</Template>
  <TotalTime>72</TotalTime>
  <Words>3330</Words>
  <Application>Microsoft Macintosh PowerPoint</Application>
  <PresentationFormat>Widescreen</PresentationFormat>
  <Paragraphs>177</Paragraphs>
  <Slides>31</Slides>
  <Notes>22</Notes>
  <HiddenSlides>0</HiddenSlides>
  <MMClips>0</MMClips>
  <ScaleCrop>false</ScaleCrop>
  <HeadingPairs>
    <vt:vector size="6" baseType="variant">
      <vt:variant>
        <vt:lpstr>Fonts Used</vt:lpstr>
      </vt:variant>
      <vt:variant>
        <vt:i4>8</vt:i4>
      </vt:variant>
      <vt:variant>
        <vt:lpstr>Theme</vt:lpstr>
      </vt:variant>
      <vt:variant>
        <vt:i4>15</vt:i4>
      </vt:variant>
      <vt:variant>
        <vt:lpstr>Slide Titles</vt:lpstr>
      </vt:variant>
      <vt:variant>
        <vt:i4>31</vt:i4>
      </vt:variant>
    </vt:vector>
  </HeadingPairs>
  <TitlesOfParts>
    <vt:vector size="54" baseType="lpstr">
      <vt:lpstr>-apple-system</vt:lpstr>
      <vt:lpstr>Arial</vt:lpstr>
      <vt:lpstr>Calibri</vt:lpstr>
      <vt:lpstr>Calibri Light</vt:lpstr>
      <vt:lpstr>Century Gothic</vt:lpstr>
      <vt:lpstr>Source Sans Pro</vt:lpstr>
      <vt:lpstr>Times New Roman</vt:lpstr>
      <vt:lpstr>var(--artdeco-reset-typography-font-family-sans)</vt:lpstr>
      <vt:lpstr>UWTSD 200_Title Page</vt:lpstr>
      <vt:lpstr>UWTSD 200_Title Page 1</vt:lpstr>
      <vt:lpstr>UWTSD 200_Title Page 2</vt:lpstr>
      <vt:lpstr>UWTSD 200_Title Page 3</vt:lpstr>
      <vt:lpstr>UWTSD 200_Subtitle 1</vt:lpstr>
      <vt:lpstr>UWTSD 200_Subtitle 3</vt:lpstr>
      <vt:lpstr>2_UWTSD 200_Subtitle 3</vt:lpstr>
      <vt:lpstr>4_UWTSD 200_Subtitle 3</vt:lpstr>
      <vt:lpstr>5_UWTSD 200_Subtitle 3</vt:lpstr>
      <vt:lpstr>6_UWTSD 200_Subtitle 3</vt:lpstr>
      <vt:lpstr>8_UWTSD 200_Subtitle 3</vt:lpstr>
      <vt:lpstr>UWTSD 200_Text 1</vt:lpstr>
      <vt:lpstr>UWTSD 200_Text 3</vt:lpstr>
      <vt:lpstr>UWTSD 200_Text 5</vt:lpstr>
      <vt:lpstr>UWTSD Logo Variations with Image Behind</vt:lpstr>
      <vt:lpstr>PowerPoint Presentation</vt:lpstr>
      <vt:lpstr>                    Intention</vt:lpstr>
      <vt:lpstr> Would you rather...?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What is neurodiversity?</vt:lpstr>
      <vt:lpstr> What is neurodiversity?</vt:lpstr>
      <vt:lpstr> Let’s pretend the trees in this picture are children and the woodland is a school...discuss neurodiversity.</vt:lpstr>
      <vt:lpstr>Fideo LEANS Video</vt:lpstr>
      <vt:lpstr>Prof Amanda Kirby MBBS MRCGP PhD FCGI</vt:lpstr>
      <vt:lpstr>Prof Amanda Kirby MBBS MRCGP PhD FCGI</vt:lpstr>
      <vt:lpstr>PowerPoint Presentation</vt:lpstr>
      <vt:lpstr>PowerPoint Presentation</vt:lpstr>
      <vt:lpstr>                Neurodiversity</vt:lpstr>
      <vt:lpstr>What can we do?</vt:lpstr>
      <vt:lpstr>What can we do?</vt:lpstr>
      <vt:lpstr>The inclusive classroom</vt:lpstr>
      <vt:lpstr>‘Patterns beyond labels’ (Eaton and Osborne, 2019)</vt:lpstr>
      <vt:lpstr>PowerPoint Presentation</vt:lpstr>
      <vt:lpstr>What about Idris?</vt:lpstr>
      <vt:lpstr>PowerPoint Presentation</vt:lpstr>
      <vt:lpstr>Cyfeiriadau 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PowerPoint</dc:title>
  <dc:creator>Meryl Bowen</dc:creator>
  <cp:lastModifiedBy>Microsoft Office User</cp:lastModifiedBy>
  <cp:revision>16</cp:revision>
  <dcterms:created xsi:type="dcterms:W3CDTF">2023-11-30T10:14:11Z</dcterms:created>
  <dcterms:modified xsi:type="dcterms:W3CDTF">2025-01-08T16:28:50Z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y fmtid="{D5CDD505-2E9C-101B-9397-08002B2CF9AE}" pid="3" name="MediaServiceImageTags">
    <vt:lpwstr/>
  </property>
</Properties>
</file>