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9" d="100"/>
          <a:sy n="119" d="100"/>
        </p:scale>
        <p:origin x="13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ownload/attachmentlossvo00john/attachmentlossvo00john.pdf?utm_source=chatgpt.com" TargetMode="External"/><Relationship Id="rId7" Type="http://schemas.openxmlformats.org/officeDocument/2006/relationships/hyperlink" Target="https://books.google.com/books/about/Attachment_in_the_Classroom.html?id=xT2LOwAACAAJ&amp;utm_source=chatgpt.com" TargetMode="External"/><Relationship Id="rId2" Type="http://schemas.openxmlformats.org/officeDocument/2006/relationships/hyperlink" Target="https://www.taylorfrancis.com/books/mono/10.4324/9780203758045/patterns-attachment-mary-salter-ainsworth-mary-blehar-everett-waters-sally-wall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publications/early-years-foundation-stage-framework--2?utm_source=chatgpt.com" TargetMode="External"/><Relationship Id="rId5" Type="http://schemas.openxmlformats.org/officeDocument/2006/relationships/hyperlink" Target="https://psychology.psy.sunysb.edu/attachment/online/inge_origins%20DP1992.pdf?utm_source=chatgpt.com" TargetMode="External"/><Relationship Id="rId4" Type="http://schemas.openxmlformats.org/officeDocument/2006/relationships/hyperlink" Target="https://archive.org/details/securebase00john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5484" y="205372"/>
            <a:ext cx="7772400" cy="1470025"/>
          </a:xfrm>
        </p:spPr>
        <p:txBody>
          <a:bodyPr/>
          <a:lstStyle/>
          <a:p>
            <a:r>
              <a:rPr dirty="0"/>
              <a:t>Supporting Emotional and Social Development in Early Years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9095" y="2324267"/>
            <a:ext cx="6400800" cy="2911641"/>
          </a:xfrm>
        </p:spPr>
        <p:txBody>
          <a:bodyPr>
            <a:normAutofit fontScale="25000" lnSpcReduction="20000"/>
          </a:bodyPr>
          <a:lstStyle/>
          <a:p>
            <a:r>
              <a:rPr sz="4800" dirty="0"/>
              <a:t>Applying Bowlby’s Attachment Theory to Support a 3-Year-Old Child, Amira</a:t>
            </a:r>
          </a:p>
          <a:p>
            <a:endParaRPr sz="4800" dirty="0"/>
          </a:p>
          <a:p>
            <a:r>
              <a:rPr lang="en-GB" sz="6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Module Title: </a:t>
            </a:r>
            <a:r>
              <a:rPr lang="en-GB" sz="6400" dirty="0"/>
              <a:t>Psychology in Health and Social Care</a:t>
            </a:r>
          </a:p>
          <a:p>
            <a:r>
              <a:rPr lang="en-GB" sz="6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Module Number: </a:t>
            </a:r>
            <a:r>
              <a:rPr lang="en-GB" sz="6400" dirty="0"/>
              <a:t>LCHS4010_LON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rPr lang="en-GB" sz="6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Assignment No: ASSIGNMENT 1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rPr lang="en-GB" sz="6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Student Name: Khatera Omari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rPr lang="en-GB" sz="6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Student ID: 2428550</a:t>
            </a:r>
          </a:p>
          <a:p>
            <a:pPr>
              <a:defRPr sz="2000">
                <a:solidFill>
                  <a:srgbClr val="003366"/>
                </a:solidFill>
              </a:defRPr>
            </a:pPr>
            <a:r>
              <a:rPr lang="en-GB" sz="6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Lecturer’s Name: Peace </a:t>
            </a:r>
            <a:r>
              <a:rPr lang="en-GB" sz="6400">
                <a:solidFill>
                  <a:schemeClr val="tx1">
                    <a:lumMod val="50000"/>
                    <a:lumOff val="50000"/>
                  </a:schemeClr>
                </a:solidFill>
              </a:rPr>
              <a:t>Ukachukwu</a:t>
            </a:r>
            <a:endParaRPr lang="en-GB" sz="6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>
              <a:defRPr sz="2000">
                <a:solidFill>
                  <a:srgbClr val="003366"/>
                </a:solidFill>
              </a:defRPr>
            </a:pPr>
            <a:r>
              <a:rPr lang="en-GB" sz="6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University: University of Wales Trinity Saint David (UWTSD)</a:t>
            </a:r>
            <a:endParaRPr sz="6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Picture 3" descr="3dd1f2bc-daca-4786-bc89-5c3761d81176.png">
            <a:extLst>
              <a:ext uri="{FF2B5EF4-FFF2-40B4-BE49-F238E27FC236}">
                <a16:creationId xmlns:a16="http://schemas.microsoft.com/office/drawing/2014/main" id="{39865262-899D-421F-8FCE-AAC72AFBCB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7264" y="5258244"/>
            <a:ext cx="2286000" cy="125306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1" y="274320"/>
            <a:ext cx="78638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3600" b="1" dirty="0">
                <a:solidFill>
                  <a:srgbClr val="FFFFFF"/>
                </a:solidFill>
              </a:rPr>
              <a:t>Supporting Amira’s Development through Bowlby’s Attachment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14926" y="2326105"/>
            <a:ext cx="7284720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Early Years Practitioner | Individual Presentation | 2025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A case-based exploration of emotional, social, cognitive, and physical development</a:t>
            </a:r>
            <a:r>
              <a:rPr lang="en-GB" dirty="0"/>
              <a:t>. </a:t>
            </a:r>
            <a:r>
              <a:rPr lang="en-GB" sz="2000" dirty="0"/>
              <a:t>(Ainsworth et al., 1978)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>
                <a:solidFill>
                  <a:srgbClr val="FFFFFF"/>
                </a:solidFill>
              </a:rPr>
              <a:t>Case Overview: Amira (Age 3)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836" y="1483895"/>
            <a:ext cx="8940268" cy="221599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Recently joined nursery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Shows anxiety when left by </a:t>
            </a:r>
            <a:r>
              <a:rPr dirty="0" err="1"/>
              <a:t>carers</a:t>
            </a: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Limited verbal communication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Struggles to join group play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Goal: Promote her overall wellbeing and confidence</a:t>
            </a:r>
            <a:r>
              <a:rPr lang="en-GB" dirty="0"/>
              <a:t>. (</a:t>
            </a:r>
            <a:r>
              <a:rPr lang="en-GB" sz="2000" dirty="0"/>
              <a:t>Bowlby, 1969; Bowlby, 1988)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0" y="274320"/>
            <a:ext cx="7772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3600" b="1" dirty="0">
                <a:solidFill>
                  <a:srgbClr val="FFFFFF"/>
                </a:solidFill>
              </a:rPr>
              <a:t>Chosen Lifespan Theory: Bowlby’s Attachment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8569" y="1957137"/>
            <a:ext cx="6843562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Lifespan psychological theory of emotional development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Secure attachment = foundation for healthy emotional, social, and cognitive growth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A ‘secure base’ supports exploration and resilience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Separation or inconsistent care may cause anxiety.</a:t>
            </a:r>
            <a:r>
              <a:rPr lang="en-GB" sz="2000" dirty="0"/>
              <a:t> (Ainsworth et al., 1978)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>
                <a:solidFill>
                  <a:srgbClr val="FFFFFF"/>
                </a:solidFill>
              </a:rPr>
              <a:t>Key Concepts of Attachment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62443" y="1556084"/>
            <a:ext cx="8424357" cy="25237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Secure Attachment – child feels safe, explores freely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Insecure-Avoidant – avoids closeness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Insecure-Ambivalent – clings, resists separation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Disorganized – confused, fearful reactions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Early years relevance: Forms foundation for social and emotional development</a:t>
            </a:r>
            <a:r>
              <a:rPr lang="en-GB" dirty="0"/>
              <a:t>.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lang="en-GB" sz="2000" dirty="0"/>
              <a:t>(Bretherton, 1992)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>
                <a:solidFill>
                  <a:srgbClr val="FFFFFF"/>
                </a:solidFill>
              </a:rPr>
              <a:t>Applying Theory to Amira’s Case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0257" y="1443790"/>
            <a:ext cx="8299708" cy="221599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Anxiety at separation → possible insecure attachment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Limited speech → difficulty seeking reassurance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Avoids group play → emotional insecurity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Sensitive, consistent care can rebuild trust and promote social engagement.</a:t>
            </a:r>
            <a:r>
              <a:rPr lang="en-GB" sz="2000" dirty="0"/>
              <a:t> 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lang="en-GB" sz="2000" dirty="0"/>
              <a:t>(DfE, 2024; Geddes, 2006)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>
                <a:solidFill>
                  <a:srgbClr val="FFFFFF"/>
                </a:solidFill>
              </a:rPr>
              <a:t>Practical Strategies to Support Amira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371600"/>
            <a:ext cx="6686126" cy="437042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Build a Secure Base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   - Assign a key person for consistency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   - Predictable routines and reassurance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Support Communication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   - Use gestures, tone, and modeling language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lang="en-GB"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 Encourage Social Interaction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   - Begin with parallel play, praise success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 Collaborate with </a:t>
            </a:r>
            <a:r>
              <a:rPr dirty="0" err="1"/>
              <a:t>Carers</a:t>
            </a: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   - Share strategies for attachment consistency.</a:t>
            </a:r>
            <a:r>
              <a:rPr lang="en-GB" sz="2000" dirty="0"/>
              <a:t> (Bowlby, 1988)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 dirty="0">
                <a:solidFill>
                  <a:srgbClr val="FFFFFF"/>
                </a:solidFill>
              </a:rPr>
              <a:t>Nature and Nurture in 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1311" y="1411705"/>
            <a:ext cx="8541377" cy="31393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Biological (Nature):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Temperament and natural sensitivity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Possible genetic influence on anxiety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Environmental (Nurture):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Quality of early attachment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Nursery environment, caregiver responses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Consistency between home and setting.</a:t>
            </a:r>
            <a:r>
              <a:rPr lang="en-GB" sz="2000" dirty="0"/>
              <a:t> (Bowlby, 1969; Ainsworth et al., 1978)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>
                <a:solidFill>
                  <a:srgbClr val="FFFFFF"/>
                </a:solidFill>
              </a:rPr>
              <a:t>Critical Evaluation of Bowlby’s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371600"/>
            <a:ext cx="7088800" cy="344709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Strengths: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✅ Evidence-based (Ainsworth’s Strange Situation)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✅ Influential in early years practice (EYFS key person)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✅ Explains emotional patterns and </a:t>
            </a:r>
            <a:r>
              <a:rPr dirty="0" err="1"/>
              <a:t>behaviour</a:t>
            </a: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Limitations: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⚠️ Underestimates cultural variations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⚠️ Focus on mother-child bond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⚠️ Lacks emphasis on cognitive/language growth.</a:t>
            </a:r>
            <a:r>
              <a:rPr lang="en-GB" dirty="0"/>
              <a:t> (</a:t>
            </a:r>
            <a:r>
              <a:rPr lang="en-GB" sz="2000" dirty="0"/>
              <a:t>Geddes, 2006)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>
                <a:solidFill>
                  <a:srgbClr val="FFFFFF"/>
                </a:solidFill>
              </a:rPr>
              <a:t>Integrating Theory into Practice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7717" y="1387641"/>
            <a:ext cx="8808565" cy="25237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Combine Bowlby’s ideas with: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Vygotsky’s scaffolding – social learning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Language support for communication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Physical and creative play for holistic wellbeing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Outcome: Secure, confident, communicative child</a:t>
            </a:r>
            <a:r>
              <a:rPr lang="en-GB" dirty="0"/>
              <a:t>. </a:t>
            </a:r>
            <a:r>
              <a:rPr lang="en-GB" sz="2000" dirty="0"/>
              <a:t>Vygotsky (cited in Geddes, 2006)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793" y="1371600"/>
            <a:ext cx="8318880" cy="190821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Bowlby’s theory explains Amira’s anxiety and social withdrawal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Secure attachment supports emotional stability and confidence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dirty="0"/>
              <a:t>• Consistent, sensitive care nurtures lifelong wellbeing and learning readiness.</a:t>
            </a:r>
            <a:endParaRPr lang="en-GB" sz="2000" dirty="0"/>
          </a:p>
          <a:p>
            <a:pPr>
              <a:defRPr sz="2000">
                <a:solidFill>
                  <a:srgbClr val="E6E6FA"/>
                </a:solidFill>
              </a:defRPr>
            </a:pPr>
            <a:r>
              <a:rPr lang="en-GB" sz="2000" dirty="0"/>
              <a:t>(Bowlby, 1988)</a:t>
            </a:r>
          </a:p>
          <a:p>
            <a:pPr>
              <a:defRPr sz="2000">
                <a:solidFill>
                  <a:srgbClr val="E6E6FA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37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600" b="1">
                <a:solidFill>
                  <a:srgbClr val="FFFFFF"/>
                </a:solidFill>
              </a:rPr>
              <a:t>References (Harvard Style)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1" y="1371600"/>
            <a:ext cx="755522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Ainsworth, M.D.S., </a:t>
            </a:r>
            <a:r>
              <a:rPr lang="en-GB" sz="1400" b="1" dirty="0" err="1">
                <a:solidFill>
                  <a:schemeClr val="bg1"/>
                </a:solidFill>
              </a:rPr>
              <a:t>Blehar</a:t>
            </a:r>
            <a:r>
              <a:rPr lang="en-GB" sz="1400" b="1" dirty="0">
                <a:solidFill>
                  <a:schemeClr val="bg1"/>
                </a:solidFill>
              </a:rPr>
              <a:t>, M.C., Waters, E. &amp; Wall, S.</a:t>
            </a:r>
            <a:r>
              <a:rPr lang="en-GB" sz="1400" dirty="0">
                <a:solidFill>
                  <a:schemeClr val="bg1"/>
                </a:solidFill>
              </a:rPr>
              <a:t> (1978) </a:t>
            </a:r>
            <a:r>
              <a:rPr lang="en-GB" sz="1400" i="1" dirty="0">
                <a:solidFill>
                  <a:schemeClr val="bg1"/>
                </a:solidFill>
              </a:rPr>
              <a:t>Patterns of Attachment: A Psychological Study of the Strange Situation.</a:t>
            </a:r>
            <a:r>
              <a:rPr lang="en-GB" sz="1400" dirty="0">
                <a:solidFill>
                  <a:schemeClr val="bg1"/>
                </a:solidFill>
              </a:rPr>
              <a:t> Hillsdale, NJ: Erlbaum. Available at: </a:t>
            </a:r>
            <a:r>
              <a:rPr lang="en-GB" sz="14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https://www.taylorfrancis.com/books/mono/10.4324/9780203758045/patterns-attachment-mary-salter-ainsworth-mary-blehar-everett-waters-sally-wall</a:t>
            </a:r>
            <a:r>
              <a:rPr lang="en-GB" sz="1400" dirty="0">
                <a:solidFill>
                  <a:schemeClr val="bg1"/>
                </a:solidFill>
              </a:rPr>
              <a:t> (Accessed: 10/11/2025).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Bowlby, J.</a:t>
            </a:r>
            <a:r>
              <a:rPr lang="en-GB" sz="1400" dirty="0">
                <a:solidFill>
                  <a:schemeClr val="bg1"/>
                </a:solidFill>
              </a:rPr>
              <a:t> (1969) </a:t>
            </a:r>
            <a:r>
              <a:rPr lang="en-GB" sz="1400" i="1" dirty="0">
                <a:solidFill>
                  <a:schemeClr val="bg1"/>
                </a:solidFill>
              </a:rPr>
              <a:t>Attachment and Loss: Vol. 1. Attachment.</a:t>
            </a:r>
            <a:r>
              <a:rPr lang="en-GB" sz="1400" dirty="0">
                <a:solidFill>
                  <a:schemeClr val="bg1"/>
                </a:solidFill>
              </a:rPr>
              <a:t> New York: Basic Books. Available at: </a:t>
            </a:r>
            <a:r>
              <a:rPr lang="en-GB" sz="14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https://archive.org/download/attachmentlossvo00john/attachmentlossvo00john.pdf</a:t>
            </a:r>
            <a:r>
              <a:rPr lang="en-GB" sz="1400" dirty="0">
                <a:solidFill>
                  <a:schemeClr val="bg1"/>
                </a:solidFill>
              </a:rPr>
              <a:t> (Accessed: 10/11/2025).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Bowlby, J.</a:t>
            </a:r>
            <a:r>
              <a:rPr lang="en-GB" sz="1400" dirty="0">
                <a:solidFill>
                  <a:schemeClr val="bg1"/>
                </a:solidFill>
              </a:rPr>
              <a:t> (1988) </a:t>
            </a:r>
            <a:r>
              <a:rPr lang="en-GB" sz="1400" i="1" dirty="0">
                <a:solidFill>
                  <a:schemeClr val="bg1"/>
                </a:solidFill>
              </a:rPr>
              <a:t>A Secure Base: Parent–Child Attachment and Healthy Human Development.</a:t>
            </a:r>
            <a:r>
              <a:rPr lang="en-GB" sz="1400" dirty="0">
                <a:solidFill>
                  <a:schemeClr val="bg1"/>
                </a:solidFill>
              </a:rPr>
              <a:t> London: Routledge. Available at: </a:t>
            </a:r>
            <a:r>
              <a:rPr lang="en-GB" sz="14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https://archive.org/details/securebase00john</a:t>
            </a:r>
            <a:r>
              <a:rPr lang="en-GB" sz="1400" dirty="0">
                <a:solidFill>
                  <a:schemeClr val="bg1"/>
                </a:solidFill>
              </a:rPr>
              <a:t> (Accessed: 10/11/2025).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Bretherton, I.</a:t>
            </a:r>
            <a:r>
              <a:rPr lang="en-GB" sz="1400" dirty="0">
                <a:solidFill>
                  <a:schemeClr val="bg1"/>
                </a:solidFill>
              </a:rPr>
              <a:t> (1992) ‘The origins of attachment theory: John Bowlby and Mary Ainsworth.’ </a:t>
            </a:r>
            <a:r>
              <a:rPr lang="en-GB" sz="1400" i="1" dirty="0">
                <a:solidFill>
                  <a:schemeClr val="bg1"/>
                </a:solidFill>
              </a:rPr>
              <a:t>Developmental Psychology,</a:t>
            </a:r>
            <a:r>
              <a:rPr lang="en-GB" sz="1400" dirty="0">
                <a:solidFill>
                  <a:schemeClr val="bg1"/>
                </a:solidFill>
              </a:rPr>
              <a:t> 28(5), pp. 759–775. Available at: </a:t>
            </a:r>
            <a:r>
              <a:rPr lang="en-GB" sz="14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https://psychology.psy.sunysb.edu/attachment/online/inge_origins%20DP1992.pdf</a:t>
            </a:r>
            <a:r>
              <a:rPr lang="en-GB" sz="1400" dirty="0">
                <a:solidFill>
                  <a:schemeClr val="bg1"/>
                </a:solidFill>
              </a:rPr>
              <a:t> (Accessed: 10/11/2025).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Department for Education (DfE).</a:t>
            </a:r>
            <a:r>
              <a:rPr lang="en-GB" sz="1400" dirty="0">
                <a:solidFill>
                  <a:schemeClr val="bg1"/>
                </a:solidFill>
              </a:rPr>
              <a:t> (2024) </a:t>
            </a:r>
            <a:r>
              <a:rPr lang="en-GB" sz="1400" i="1" dirty="0">
                <a:solidFill>
                  <a:schemeClr val="bg1"/>
                </a:solidFill>
              </a:rPr>
              <a:t>Statutory Framework for the Early Years Foundation Stage (EYFS).</a:t>
            </a:r>
            <a:r>
              <a:rPr lang="en-GB" sz="1400" dirty="0">
                <a:solidFill>
                  <a:schemeClr val="bg1"/>
                </a:solidFill>
              </a:rPr>
              <a:t> London: DfE. Available at: </a:t>
            </a:r>
            <a:r>
              <a:rPr lang="en-GB" sz="14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https://www.gov.uk/government/publications/early-years-foundation-stage-framework--2</a:t>
            </a:r>
            <a:r>
              <a:rPr lang="en-GB" sz="1400" dirty="0">
                <a:solidFill>
                  <a:schemeClr val="bg1"/>
                </a:solidFill>
              </a:rPr>
              <a:t> (Accessed: 10/11/2025).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Geddes, H.</a:t>
            </a:r>
            <a:r>
              <a:rPr lang="en-GB" sz="1400" dirty="0">
                <a:solidFill>
                  <a:schemeClr val="bg1"/>
                </a:solidFill>
              </a:rPr>
              <a:t> (2006) </a:t>
            </a:r>
            <a:r>
              <a:rPr lang="en-GB" sz="1400" i="1" dirty="0">
                <a:solidFill>
                  <a:schemeClr val="bg1"/>
                </a:solidFill>
              </a:rPr>
              <a:t>Attachment in the Classroom: The Links Between Children’s Early Experience, Emotional Well-being and Performance in School.</a:t>
            </a:r>
            <a:r>
              <a:rPr lang="en-GB" sz="1400" dirty="0">
                <a:solidFill>
                  <a:schemeClr val="bg1"/>
                </a:solidFill>
              </a:rPr>
              <a:t> London: Worth Publishing. Available at: </a:t>
            </a:r>
            <a:r>
              <a:rPr lang="en-GB" sz="14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https://books.google.com/books/about/Attachment_in_the_Classroom.html?id=xT2LOwAACAAJ</a:t>
            </a:r>
            <a:r>
              <a:rPr lang="en-GB" sz="1400" dirty="0">
                <a:solidFill>
                  <a:schemeClr val="bg1">
                    <a:lumMod val="85000"/>
                  </a:schemeClr>
                </a:solidFill>
              </a:rPr>
              <a:t> (Accessed: 10/11/2025).</a:t>
            </a:r>
            <a:endParaRPr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122</TotalTime>
  <Words>883</Words>
  <Application>Microsoft Office PowerPoint</Application>
  <PresentationFormat>On-screen Show (4:3)</PresentationFormat>
  <Paragraphs>102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Supporting Emotional and Social Development in Early Years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Khatera Omari</dc:creator>
  <cp:keywords/>
  <dc:description>generated using python-pptx</dc:description>
  <cp:lastModifiedBy>Khatera Omari</cp:lastModifiedBy>
  <cp:revision>9</cp:revision>
  <dcterms:created xsi:type="dcterms:W3CDTF">2013-01-27T09:14:16Z</dcterms:created>
  <dcterms:modified xsi:type="dcterms:W3CDTF">2025-11-17T09:11:30Z</dcterms:modified>
  <cp:category/>
</cp:coreProperties>
</file>