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6851" autoAdjust="0"/>
  </p:normalViewPr>
  <p:slideViewPr>
    <p:cSldViewPr snapToGrid="0">
      <p:cViewPr varScale="1">
        <p:scale>
          <a:sx n="82" d="100"/>
          <a:sy n="82" d="100"/>
        </p:scale>
        <p:origin x="69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7D75F2-41F4-4FB7-ADC3-32C3F65E9AC0}"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5D3B21D0-808B-4CB9-894E-D9CDA5977686}">
      <dgm:prSet/>
      <dgm:spPr/>
      <dgm:t>
        <a:bodyPr/>
        <a:lstStyle/>
        <a:p>
          <a:r>
            <a:rPr lang="en-GB"/>
            <a:t>Describe what constitutes prostitution and the differing types. </a:t>
          </a:r>
          <a:endParaRPr lang="en-US"/>
        </a:p>
      </dgm:t>
    </dgm:pt>
    <dgm:pt modelId="{255F88B3-0152-4120-94EB-E63F1AC957E5}" type="parTrans" cxnId="{F99E7693-6262-4BDB-8CC2-91B83D643E8E}">
      <dgm:prSet/>
      <dgm:spPr/>
      <dgm:t>
        <a:bodyPr/>
        <a:lstStyle/>
        <a:p>
          <a:endParaRPr lang="en-US"/>
        </a:p>
      </dgm:t>
    </dgm:pt>
    <dgm:pt modelId="{3FC3EF27-4634-4125-9509-0451D58CB107}" type="sibTrans" cxnId="{F99E7693-6262-4BDB-8CC2-91B83D643E8E}">
      <dgm:prSet/>
      <dgm:spPr/>
      <dgm:t>
        <a:bodyPr/>
        <a:lstStyle/>
        <a:p>
          <a:endParaRPr lang="en-US"/>
        </a:p>
      </dgm:t>
    </dgm:pt>
    <dgm:pt modelId="{2F7BC90B-7032-4C13-9D0D-5350662DAB4D}">
      <dgm:prSet/>
      <dgm:spPr/>
      <dgm:t>
        <a:bodyPr/>
        <a:lstStyle/>
        <a:p>
          <a:r>
            <a:rPr lang="en-GB"/>
            <a:t>2. Describe the risks that communities face as a result of prostitution. 3. Identify the offences linked to prostitution. </a:t>
          </a:r>
          <a:endParaRPr lang="en-US"/>
        </a:p>
      </dgm:t>
    </dgm:pt>
    <dgm:pt modelId="{6E625ECB-97A4-4295-9F40-E59E197D718F}" type="parTrans" cxnId="{6536D202-400B-46F9-8A69-7FE2A0A8536F}">
      <dgm:prSet/>
      <dgm:spPr/>
      <dgm:t>
        <a:bodyPr/>
        <a:lstStyle/>
        <a:p>
          <a:endParaRPr lang="en-US"/>
        </a:p>
      </dgm:t>
    </dgm:pt>
    <dgm:pt modelId="{316874B2-B1A4-4FD0-82CC-17C443EDD156}" type="sibTrans" cxnId="{6536D202-400B-46F9-8A69-7FE2A0A8536F}">
      <dgm:prSet/>
      <dgm:spPr/>
      <dgm:t>
        <a:bodyPr/>
        <a:lstStyle/>
        <a:p>
          <a:endParaRPr lang="en-US"/>
        </a:p>
      </dgm:t>
    </dgm:pt>
    <dgm:pt modelId="{6CEFAAE7-ED20-4012-A4CB-165FF76455F5}">
      <dgm:prSet/>
      <dgm:spPr/>
      <dgm:t>
        <a:bodyPr/>
        <a:lstStyle/>
        <a:p>
          <a:r>
            <a:rPr lang="en-GB"/>
            <a:t>4. Explain the policing response to prostitution including the treatment of sex workers. </a:t>
          </a:r>
          <a:endParaRPr lang="en-US"/>
        </a:p>
      </dgm:t>
    </dgm:pt>
    <dgm:pt modelId="{EB719DC4-C9C0-496E-8475-9AE1DE0FC576}" type="parTrans" cxnId="{70E67214-9E56-4D31-B198-0C73F6ACD15D}">
      <dgm:prSet/>
      <dgm:spPr/>
      <dgm:t>
        <a:bodyPr/>
        <a:lstStyle/>
        <a:p>
          <a:endParaRPr lang="en-US"/>
        </a:p>
      </dgm:t>
    </dgm:pt>
    <dgm:pt modelId="{6D5A8720-0A97-483A-B042-F40940DA1591}" type="sibTrans" cxnId="{70E67214-9E56-4D31-B198-0C73F6ACD15D}">
      <dgm:prSet/>
      <dgm:spPr/>
      <dgm:t>
        <a:bodyPr/>
        <a:lstStyle/>
        <a:p>
          <a:endParaRPr lang="en-US"/>
        </a:p>
      </dgm:t>
    </dgm:pt>
    <dgm:pt modelId="{9B83F5A8-4362-4B53-B482-B499851FE23A}" type="pres">
      <dgm:prSet presAssocID="{367D75F2-41F4-4FB7-ADC3-32C3F65E9AC0}" presName="outerComposite" presStyleCnt="0">
        <dgm:presLayoutVars>
          <dgm:chMax val="5"/>
          <dgm:dir/>
          <dgm:resizeHandles val="exact"/>
        </dgm:presLayoutVars>
      </dgm:prSet>
      <dgm:spPr/>
    </dgm:pt>
    <dgm:pt modelId="{58843B68-729B-4A3A-BC62-5FFE05018827}" type="pres">
      <dgm:prSet presAssocID="{367D75F2-41F4-4FB7-ADC3-32C3F65E9AC0}" presName="dummyMaxCanvas" presStyleCnt="0">
        <dgm:presLayoutVars/>
      </dgm:prSet>
      <dgm:spPr/>
    </dgm:pt>
    <dgm:pt modelId="{1D2D62D8-1EE8-4569-9B3D-09C557449159}" type="pres">
      <dgm:prSet presAssocID="{367D75F2-41F4-4FB7-ADC3-32C3F65E9AC0}" presName="ThreeNodes_1" presStyleLbl="node1" presStyleIdx="0" presStyleCnt="3">
        <dgm:presLayoutVars>
          <dgm:bulletEnabled val="1"/>
        </dgm:presLayoutVars>
      </dgm:prSet>
      <dgm:spPr/>
    </dgm:pt>
    <dgm:pt modelId="{39C4BB60-07F4-4D78-A94A-888C58742AE6}" type="pres">
      <dgm:prSet presAssocID="{367D75F2-41F4-4FB7-ADC3-32C3F65E9AC0}" presName="ThreeNodes_2" presStyleLbl="node1" presStyleIdx="1" presStyleCnt="3">
        <dgm:presLayoutVars>
          <dgm:bulletEnabled val="1"/>
        </dgm:presLayoutVars>
      </dgm:prSet>
      <dgm:spPr/>
    </dgm:pt>
    <dgm:pt modelId="{8B9D5528-CFCC-41C4-A2E6-B756797C2479}" type="pres">
      <dgm:prSet presAssocID="{367D75F2-41F4-4FB7-ADC3-32C3F65E9AC0}" presName="ThreeNodes_3" presStyleLbl="node1" presStyleIdx="2" presStyleCnt="3">
        <dgm:presLayoutVars>
          <dgm:bulletEnabled val="1"/>
        </dgm:presLayoutVars>
      </dgm:prSet>
      <dgm:spPr/>
    </dgm:pt>
    <dgm:pt modelId="{4E27D530-F139-43AA-81BA-FBBE5F9D52B9}" type="pres">
      <dgm:prSet presAssocID="{367D75F2-41F4-4FB7-ADC3-32C3F65E9AC0}" presName="ThreeConn_1-2" presStyleLbl="fgAccFollowNode1" presStyleIdx="0" presStyleCnt="2">
        <dgm:presLayoutVars>
          <dgm:bulletEnabled val="1"/>
        </dgm:presLayoutVars>
      </dgm:prSet>
      <dgm:spPr/>
    </dgm:pt>
    <dgm:pt modelId="{4C638BC0-8951-4524-8D29-41008A104AD6}" type="pres">
      <dgm:prSet presAssocID="{367D75F2-41F4-4FB7-ADC3-32C3F65E9AC0}" presName="ThreeConn_2-3" presStyleLbl="fgAccFollowNode1" presStyleIdx="1" presStyleCnt="2">
        <dgm:presLayoutVars>
          <dgm:bulletEnabled val="1"/>
        </dgm:presLayoutVars>
      </dgm:prSet>
      <dgm:spPr/>
    </dgm:pt>
    <dgm:pt modelId="{BDC815A9-F149-4A77-A75B-731894A5A6A9}" type="pres">
      <dgm:prSet presAssocID="{367D75F2-41F4-4FB7-ADC3-32C3F65E9AC0}" presName="ThreeNodes_1_text" presStyleLbl="node1" presStyleIdx="2" presStyleCnt="3">
        <dgm:presLayoutVars>
          <dgm:bulletEnabled val="1"/>
        </dgm:presLayoutVars>
      </dgm:prSet>
      <dgm:spPr/>
    </dgm:pt>
    <dgm:pt modelId="{4250F592-20F9-4C9E-A238-798FCC474941}" type="pres">
      <dgm:prSet presAssocID="{367D75F2-41F4-4FB7-ADC3-32C3F65E9AC0}" presName="ThreeNodes_2_text" presStyleLbl="node1" presStyleIdx="2" presStyleCnt="3">
        <dgm:presLayoutVars>
          <dgm:bulletEnabled val="1"/>
        </dgm:presLayoutVars>
      </dgm:prSet>
      <dgm:spPr/>
    </dgm:pt>
    <dgm:pt modelId="{BA9B8425-3397-4503-B2D0-6894B5A7CF5C}" type="pres">
      <dgm:prSet presAssocID="{367D75F2-41F4-4FB7-ADC3-32C3F65E9AC0}" presName="ThreeNodes_3_text" presStyleLbl="node1" presStyleIdx="2" presStyleCnt="3">
        <dgm:presLayoutVars>
          <dgm:bulletEnabled val="1"/>
        </dgm:presLayoutVars>
      </dgm:prSet>
      <dgm:spPr/>
    </dgm:pt>
  </dgm:ptLst>
  <dgm:cxnLst>
    <dgm:cxn modelId="{6536D202-400B-46F9-8A69-7FE2A0A8536F}" srcId="{367D75F2-41F4-4FB7-ADC3-32C3F65E9AC0}" destId="{2F7BC90B-7032-4C13-9D0D-5350662DAB4D}" srcOrd="1" destOrd="0" parTransId="{6E625ECB-97A4-4295-9F40-E59E197D718F}" sibTransId="{316874B2-B1A4-4FD0-82CC-17C443EDD156}"/>
    <dgm:cxn modelId="{70E67214-9E56-4D31-B198-0C73F6ACD15D}" srcId="{367D75F2-41F4-4FB7-ADC3-32C3F65E9AC0}" destId="{6CEFAAE7-ED20-4012-A4CB-165FF76455F5}" srcOrd="2" destOrd="0" parTransId="{EB719DC4-C9C0-496E-8475-9AE1DE0FC576}" sibTransId="{6D5A8720-0A97-483A-B042-F40940DA1591}"/>
    <dgm:cxn modelId="{1C925342-3CD9-4D32-8264-F7F873269B9C}" type="presOf" srcId="{316874B2-B1A4-4FD0-82CC-17C443EDD156}" destId="{4C638BC0-8951-4524-8D29-41008A104AD6}" srcOrd="0" destOrd="0" presId="urn:microsoft.com/office/officeart/2005/8/layout/vProcess5"/>
    <dgm:cxn modelId="{6727EF4C-1F92-4F39-B8DF-D8DD76139A1A}" type="presOf" srcId="{5D3B21D0-808B-4CB9-894E-D9CDA5977686}" destId="{BDC815A9-F149-4A77-A75B-731894A5A6A9}" srcOrd="1" destOrd="0" presId="urn:microsoft.com/office/officeart/2005/8/layout/vProcess5"/>
    <dgm:cxn modelId="{8FFE0E6D-56BA-48EA-8F70-1817693C9F4B}" type="presOf" srcId="{5D3B21D0-808B-4CB9-894E-D9CDA5977686}" destId="{1D2D62D8-1EE8-4569-9B3D-09C557449159}" srcOrd="0" destOrd="0" presId="urn:microsoft.com/office/officeart/2005/8/layout/vProcess5"/>
    <dgm:cxn modelId="{F649A254-EE56-4EAC-A274-0CB5852496B6}" type="presOf" srcId="{6CEFAAE7-ED20-4012-A4CB-165FF76455F5}" destId="{BA9B8425-3397-4503-B2D0-6894B5A7CF5C}" srcOrd="1" destOrd="0" presId="urn:microsoft.com/office/officeart/2005/8/layout/vProcess5"/>
    <dgm:cxn modelId="{FD043D83-9CCB-4D30-82DC-356DFB5431DE}" type="presOf" srcId="{367D75F2-41F4-4FB7-ADC3-32C3F65E9AC0}" destId="{9B83F5A8-4362-4B53-B482-B499851FE23A}" srcOrd="0" destOrd="0" presId="urn:microsoft.com/office/officeart/2005/8/layout/vProcess5"/>
    <dgm:cxn modelId="{29D43B8C-3F2D-4517-AB1C-E60C39E79E2E}" type="presOf" srcId="{3FC3EF27-4634-4125-9509-0451D58CB107}" destId="{4E27D530-F139-43AA-81BA-FBBE5F9D52B9}" srcOrd="0" destOrd="0" presId="urn:microsoft.com/office/officeart/2005/8/layout/vProcess5"/>
    <dgm:cxn modelId="{F99E7693-6262-4BDB-8CC2-91B83D643E8E}" srcId="{367D75F2-41F4-4FB7-ADC3-32C3F65E9AC0}" destId="{5D3B21D0-808B-4CB9-894E-D9CDA5977686}" srcOrd="0" destOrd="0" parTransId="{255F88B3-0152-4120-94EB-E63F1AC957E5}" sibTransId="{3FC3EF27-4634-4125-9509-0451D58CB107}"/>
    <dgm:cxn modelId="{307BDD95-0D8C-4A69-88DC-95204CCD4218}" type="presOf" srcId="{2F7BC90B-7032-4C13-9D0D-5350662DAB4D}" destId="{4250F592-20F9-4C9E-A238-798FCC474941}" srcOrd="1" destOrd="0" presId="urn:microsoft.com/office/officeart/2005/8/layout/vProcess5"/>
    <dgm:cxn modelId="{7E4F63A7-3010-4842-A90F-CF8A7286CAB6}" type="presOf" srcId="{6CEFAAE7-ED20-4012-A4CB-165FF76455F5}" destId="{8B9D5528-CFCC-41C4-A2E6-B756797C2479}" srcOrd="0" destOrd="0" presId="urn:microsoft.com/office/officeart/2005/8/layout/vProcess5"/>
    <dgm:cxn modelId="{FCA651DB-5449-44B7-9972-6409C763584F}" type="presOf" srcId="{2F7BC90B-7032-4C13-9D0D-5350662DAB4D}" destId="{39C4BB60-07F4-4D78-A94A-888C58742AE6}" srcOrd="0" destOrd="0" presId="urn:microsoft.com/office/officeart/2005/8/layout/vProcess5"/>
    <dgm:cxn modelId="{CFF2CEFE-A637-439B-BD2F-36960E4C5F58}" type="presParOf" srcId="{9B83F5A8-4362-4B53-B482-B499851FE23A}" destId="{58843B68-729B-4A3A-BC62-5FFE05018827}" srcOrd="0" destOrd="0" presId="urn:microsoft.com/office/officeart/2005/8/layout/vProcess5"/>
    <dgm:cxn modelId="{9172A51F-C46B-44B8-B8CE-DBAB0346662C}" type="presParOf" srcId="{9B83F5A8-4362-4B53-B482-B499851FE23A}" destId="{1D2D62D8-1EE8-4569-9B3D-09C557449159}" srcOrd="1" destOrd="0" presId="urn:microsoft.com/office/officeart/2005/8/layout/vProcess5"/>
    <dgm:cxn modelId="{BB4C2DB3-2461-4C22-B273-32B2BED42F22}" type="presParOf" srcId="{9B83F5A8-4362-4B53-B482-B499851FE23A}" destId="{39C4BB60-07F4-4D78-A94A-888C58742AE6}" srcOrd="2" destOrd="0" presId="urn:microsoft.com/office/officeart/2005/8/layout/vProcess5"/>
    <dgm:cxn modelId="{E402DB4C-91C4-4691-AB05-587E22529158}" type="presParOf" srcId="{9B83F5A8-4362-4B53-B482-B499851FE23A}" destId="{8B9D5528-CFCC-41C4-A2E6-B756797C2479}" srcOrd="3" destOrd="0" presId="urn:microsoft.com/office/officeart/2005/8/layout/vProcess5"/>
    <dgm:cxn modelId="{207D70AB-981C-4CA6-A231-EDB018EEBEBD}" type="presParOf" srcId="{9B83F5A8-4362-4B53-B482-B499851FE23A}" destId="{4E27D530-F139-43AA-81BA-FBBE5F9D52B9}" srcOrd="4" destOrd="0" presId="urn:microsoft.com/office/officeart/2005/8/layout/vProcess5"/>
    <dgm:cxn modelId="{1798FA16-C90E-4F43-A987-98E8376ABBB4}" type="presParOf" srcId="{9B83F5A8-4362-4B53-B482-B499851FE23A}" destId="{4C638BC0-8951-4524-8D29-41008A104AD6}" srcOrd="5" destOrd="0" presId="urn:microsoft.com/office/officeart/2005/8/layout/vProcess5"/>
    <dgm:cxn modelId="{974E64BC-635C-4C5F-BB42-C13B32D934E2}" type="presParOf" srcId="{9B83F5A8-4362-4B53-B482-B499851FE23A}" destId="{BDC815A9-F149-4A77-A75B-731894A5A6A9}" srcOrd="6" destOrd="0" presId="urn:microsoft.com/office/officeart/2005/8/layout/vProcess5"/>
    <dgm:cxn modelId="{CEF30B37-E8EC-48CE-9369-F1AC25C80A89}" type="presParOf" srcId="{9B83F5A8-4362-4B53-B482-B499851FE23A}" destId="{4250F592-20F9-4C9E-A238-798FCC474941}" srcOrd="7" destOrd="0" presId="urn:microsoft.com/office/officeart/2005/8/layout/vProcess5"/>
    <dgm:cxn modelId="{D33E4191-277E-4FAE-8CDC-083A3594EAA6}" type="presParOf" srcId="{9B83F5A8-4362-4B53-B482-B499851FE23A}" destId="{BA9B8425-3397-4503-B2D0-6894B5A7CF5C}"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47C0FCA-162C-4EBF-A29D-1E3055B7A444}"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US"/>
        </a:p>
      </dgm:t>
    </dgm:pt>
    <dgm:pt modelId="{267BAEA1-D0FF-48F9-AA7D-646FC7F29013}">
      <dgm:prSet/>
      <dgm:spPr/>
      <dgm:t>
        <a:bodyPr/>
        <a:lstStyle/>
        <a:p>
          <a:r>
            <a:rPr lang="en-GB" dirty="0">
              <a:latin typeface="Aptos" panose="020B0004020202020204" pitchFamily="34" charset="0"/>
            </a:rPr>
            <a:t>However, there are some offences, which are linked to prostitution:-</a:t>
          </a:r>
          <a:endParaRPr lang="en-US" dirty="0">
            <a:latin typeface="Aptos" panose="020B0004020202020204" pitchFamily="34" charset="0"/>
          </a:endParaRPr>
        </a:p>
      </dgm:t>
    </dgm:pt>
    <dgm:pt modelId="{185A46BC-89E4-4573-A3F4-F801BC833119}" type="parTrans" cxnId="{B3ACE92F-08C5-4E49-A856-1E000D6D3E52}">
      <dgm:prSet/>
      <dgm:spPr/>
      <dgm:t>
        <a:bodyPr/>
        <a:lstStyle/>
        <a:p>
          <a:endParaRPr lang="en-US"/>
        </a:p>
      </dgm:t>
    </dgm:pt>
    <dgm:pt modelId="{11347493-9F5B-4D8C-A021-86FF4B322A88}" type="sibTrans" cxnId="{B3ACE92F-08C5-4E49-A856-1E000D6D3E52}">
      <dgm:prSet/>
      <dgm:spPr/>
      <dgm:t>
        <a:bodyPr/>
        <a:lstStyle/>
        <a:p>
          <a:endParaRPr lang="en-US"/>
        </a:p>
      </dgm:t>
    </dgm:pt>
    <dgm:pt modelId="{88D68B87-5538-44B4-B755-2F1D51352B6F}">
      <dgm:prSet/>
      <dgm:spPr/>
      <dgm:t>
        <a:bodyPr/>
        <a:lstStyle/>
        <a:p>
          <a:r>
            <a:rPr lang="en-GB" dirty="0">
              <a:latin typeface="Aptos" panose="020B0004020202020204" pitchFamily="34" charset="0"/>
            </a:rPr>
            <a:t>Loitering or Soliciting S1 of the Street Offences Act 1959</a:t>
          </a:r>
          <a:endParaRPr lang="en-US" dirty="0">
            <a:latin typeface="Aptos" panose="020B0004020202020204" pitchFamily="34" charset="0"/>
          </a:endParaRPr>
        </a:p>
      </dgm:t>
    </dgm:pt>
    <dgm:pt modelId="{AB4B9B6C-297C-4F4D-81D9-E5617D0FBE4F}" type="parTrans" cxnId="{F56DCCDB-9CD6-481C-990D-6B24CC28E896}">
      <dgm:prSet/>
      <dgm:spPr/>
      <dgm:t>
        <a:bodyPr/>
        <a:lstStyle/>
        <a:p>
          <a:endParaRPr lang="en-US"/>
        </a:p>
      </dgm:t>
    </dgm:pt>
    <dgm:pt modelId="{024A897F-B61E-4302-8A5C-E3AFE1396986}" type="sibTrans" cxnId="{F56DCCDB-9CD6-481C-990D-6B24CC28E896}">
      <dgm:prSet/>
      <dgm:spPr/>
      <dgm:t>
        <a:bodyPr/>
        <a:lstStyle/>
        <a:p>
          <a:endParaRPr lang="en-US"/>
        </a:p>
      </dgm:t>
    </dgm:pt>
    <dgm:pt modelId="{6D8DA8BD-F0C2-4465-A6D7-12A84AD6A560}">
      <dgm:prSet/>
      <dgm:spPr/>
      <dgm:t>
        <a:bodyPr/>
        <a:lstStyle/>
        <a:p>
          <a:r>
            <a:rPr lang="en-GB" dirty="0">
              <a:latin typeface="Aptos" panose="020B0004020202020204" pitchFamily="34" charset="0"/>
            </a:rPr>
            <a:t>Soliciting Another Person for Sexual Services as a Prostitute S51A of the Sexual Offences Act 2003</a:t>
          </a:r>
          <a:endParaRPr lang="en-US" dirty="0">
            <a:latin typeface="Aptos" panose="020B0004020202020204" pitchFamily="34" charset="0"/>
          </a:endParaRPr>
        </a:p>
      </dgm:t>
    </dgm:pt>
    <dgm:pt modelId="{F53FFFF4-EF69-4B99-9D4E-9E3E91D0A84D}" type="parTrans" cxnId="{9C29DDF8-BAFE-40DC-9449-63AA241C53CC}">
      <dgm:prSet/>
      <dgm:spPr/>
      <dgm:t>
        <a:bodyPr/>
        <a:lstStyle/>
        <a:p>
          <a:endParaRPr lang="en-US"/>
        </a:p>
      </dgm:t>
    </dgm:pt>
    <dgm:pt modelId="{184E69A0-E277-43F7-8547-FC60E2642C08}" type="sibTrans" cxnId="{9C29DDF8-BAFE-40DC-9449-63AA241C53CC}">
      <dgm:prSet/>
      <dgm:spPr/>
      <dgm:t>
        <a:bodyPr/>
        <a:lstStyle/>
        <a:p>
          <a:endParaRPr lang="en-US"/>
        </a:p>
      </dgm:t>
    </dgm:pt>
    <dgm:pt modelId="{10477243-E60F-44C3-87EE-212E97748979}">
      <dgm:prSet/>
      <dgm:spPr/>
      <dgm:t>
        <a:bodyPr/>
        <a:lstStyle/>
        <a:p>
          <a:r>
            <a:rPr lang="en-GB" dirty="0">
              <a:latin typeface="Aptos" panose="020B0004020202020204" pitchFamily="34" charset="0"/>
            </a:rPr>
            <a:t>Causing or Inciting Prostitution for Gain S52 of the Sexual Offences Act 2003 </a:t>
          </a:r>
          <a:endParaRPr lang="en-US" dirty="0">
            <a:latin typeface="Aptos" panose="020B0004020202020204" pitchFamily="34" charset="0"/>
          </a:endParaRPr>
        </a:p>
      </dgm:t>
    </dgm:pt>
    <dgm:pt modelId="{51678B37-B1FB-4D10-9C15-95A7D52EF0D0}" type="parTrans" cxnId="{05206715-EE9F-49DE-BA15-C32BC5C58F06}">
      <dgm:prSet/>
      <dgm:spPr/>
      <dgm:t>
        <a:bodyPr/>
        <a:lstStyle/>
        <a:p>
          <a:endParaRPr lang="en-US"/>
        </a:p>
      </dgm:t>
    </dgm:pt>
    <dgm:pt modelId="{37973C71-D37F-49DD-A673-10D97EFB14AB}" type="sibTrans" cxnId="{05206715-EE9F-49DE-BA15-C32BC5C58F06}">
      <dgm:prSet/>
      <dgm:spPr/>
      <dgm:t>
        <a:bodyPr/>
        <a:lstStyle/>
        <a:p>
          <a:endParaRPr lang="en-US"/>
        </a:p>
      </dgm:t>
    </dgm:pt>
    <dgm:pt modelId="{B1977C0E-DA0C-4654-8588-D91B06881FCA}">
      <dgm:prSet/>
      <dgm:spPr/>
      <dgm:t>
        <a:bodyPr/>
        <a:lstStyle/>
        <a:p>
          <a:r>
            <a:rPr lang="en-GB" dirty="0">
              <a:latin typeface="Aptos" panose="020B0004020202020204" pitchFamily="34" charset="0"/>
            </a:rPr>
            <a:t>Paying for Sexual Services of a Prostitute Subjected to Force S53A Sexual Offences Act 2003</a:t>
          </a:r>
          <a:endParaRPr lang="en-US" dirty="0">
            <a:latin typeface="Aptos" panose="020B0004020202020204" pitchFamily="34" charset="0"/>
          </a:endParaRPr>
        </a:p>
      </dgm:t>
    </dgm:pt>
    <dgm:pt modelId="{9437579A-FE15-440E-B38B-33F8B6DD45FC}" type="parTrans" cxnId="{9875C5F9-B428-4E80-92F9-7D9D8FA5FEA2}">
      <dgm:prSet/>
      <dgm:spPr/>
      <dgm:t>
        <a:bodyPr/>
        <a:lstStyle/>
        <a:p>
          <a:endParaRPr lang="en-US"/>
        </a:p>
      </dgm:t>
    </dgm:pt>
    <dgm:pt modelId="{33E7A40D-7127-450F-9E08-7493FF73CAF3}" type="sibTrans" cxnId="{9875C5F9-B428-4E80-92F9-7D9D8FA5FEA2}">
      <dgm:prSet/>
      <dgm:spPr/>
      <dgm:t>
        <a:bodyPr/>
        <a:lstStyle/>
        <a:p>
          <a:endParaRPr lang="en-US"/>
        </a:p>
      </dgm:t>
    </dgm:pt>
    <dgm:pt modelId="{7E903069-A5D5-4F49-98C2-15FA67742204}" type="pres">
      <dgm:prSet presAssocID="{647C0FCA-162C-4EBF-A29D-1E3055B7A444}" presName="outerComposite" presStyleCnt="0">
        <dgm:presLayoutVars>
          <dgm:chMax val="5"/>
          <dgm:dir/>
          <dgm:resizeHandles val="exact"/>
        </dgm:presLayoutVars>
      </dgm:prSet>
      <dgm:spPr/>
    </dgm:pt>
    <dgm:pt modelId="{D1B5BDEC-AEB5-428B-A8D6-1368B61151B3}" type="pres">
      <dgm:prSet presAssocID="{647C0FCA-162C-4EBF-A29D-1E3055B7A444}" presName="dummyMaxCanvas" presStyleCnt="0">
        <dgm:presLayoutVars/>
      </dgm:prSet>
      <dgm:spPr/>
    </dgm:pt>
    <dgm:pt modelId="{D321A886-AFE3-4C57-9575-CB6C35B3DE7C}" type="pres">
      <dgm:prSet presAssocID="{647C0FCA-162C-4EBF-A29D-1E3055B7A444}" presName="FiveNodes_1" presStyleLbl="node1" presStyleIdx="0" presStyleCnt="5">
        <dgm:presLayoutVars>
          <dgm:bulletEnabled val="1"/>
        </dgm:presLayoutVars>
      </dgm:prSet>
      <dgm:spPr/>
    </dgm:pt>
    <dgm:pt modelId="{33CA21FE-314D-448C-88F2-D75439C9CD30}" type="pres">
      <dgm:prSet presAssocID="{647C0FCA-162C-4EBF-A29D-1E3055B7A444}" presName="FiveNodes_2" presStyleLbl="node1" presStyleIdx="1" presStyleCnt="5">
        <dgm:presLayoutVars>
          <dgm:bulletEnabled val="1"/>
        </dgm:presLayoutVars>
      </dgm:prSet>
      <dgm:spPr/>
    </dgm:pt>
    <dgm:pt modelId="{534BB6A6-70DD-4C48-B659-F4CD44CA927C}" type="pres">
      <dgm:prSet presAssocID="{647C0FCA-162C-4EBF-A29D-1E3055B7A444}" presName="FiveNodes_3" presStyleLbl="node1" presStyleIdx="2" presStyleCnt="5">
        <dgm:presLayoutVars>
          <dgm:bulletEnabled val="1"/>
        </dgm:presLayoutVars>
      </dgm:prSet>
      <dgm:spPr/>
    </dgm:pt>
    <dgm:pt modelId="{4CD9C513-50C2-4D45-A9F6-4F8D82EF37D9}" type="pres">
      <dgm:prSet presAssocID="{647C0FCA-162C-4EBF-A29D-1E3055B7A444}" presName="FiveNodes_4" presStyleLbl="node1" presStyleIdx="3" presStyleCnt="5">
        <dgm:presLayoutVars>
          <dgm:bulletEnabled val="1"/>
        </dgm:presLayoutVars>
      </dgm:prSet>
      <dgm:spPr/>
    </dgm:pt>
    <dgm:pt modelId="{81AE51AC-B95B-4221-A7AC-48C688052C5E}" type="pres">
      <dgm:prSet presAssocID="{647C0FCA-162C-4EBF-A29D-1E3055B7A444}" presName="FiveNodes_5" presStyleLbl="node1" presStyleIdx="4" presStyleCnt="5">
        <dgm:presLayoutVars>
          <dgm:bulletEnabled val="1"/>
        </dgm:presLayoutVars>
      </dgm:prSet>
      <dgm:spPr/>
    </dgm:pt>
    <dgm:pt modelId="{58F14DE6-CB4E-46F7-8C05-02565E868399}" type="pres">
      <dgm:prSet presAssocID="{647C0FCA-162C-4EBF-A29D-1E3055B7A444}" presName="FiveConn_1-2" presStyleLbl="fgAccFollowNode1" presStyleIdx="0" presStyleCnt="4">
        <dgm:presLayoutVars>
          <dgm:bulletEnabled val="1"/>
        </dgm:presLayoutVars>
      </dgm:prSet>
      <dgm:spPr/>
    </dgm:pt>
    <dgm:pt modelId="{00FC1B23-376F-4270-BF8B-39B1AA27C648}" type="pres">
      <dgm:prSet presAssocID="{647C0FCA-162C-4EBF-A29D-1E3055B7A444}" presName="FiveConn_2-3" presStyleLbl="fgAccFollowNode1" presStyleIdx="1" presStyleCnt="4">
        <dgm:presLayoutVars>
          <dgm:bulletEnabled val="1"/>
        </dgm:presLayoutVars>
      </dgm:prSet>
      <dgm:spPr/>
    </dgm:pt>
    <dgm:pt modelId="{8FA51A7D-B9F5-4BCE-A735-66E8A8021477}" type="pres">
      <dgm:prSet presAssocID="{647C0FCA-162C-4EBF-A29D-1E3055B7A444}" presName="FiveConn_3-4" presStyleLbl="fgAccFollowNode1" presStyleIdx="2" presStyleCnt="4">
        <dgm:presLayoutVars>
          <dgm:bulletEnabled val="1"/>
        </dgm:presLayoutVars>
      </dgm:prSet>
      <dgm:spPr/>
    </dgm:pt>
    <dgm:pt modelId="{BE8A8F03-C3FB-438C-8EFF-5EB7A3B3778B}" type="pres">
      <dgm:prSet presAssocID="{647C0FCA-162C-4EBF-A29D-1E3055B7A444}" presName="FiveConn_4-5" presStyleLbl="fgAccFollowNode1" presStyleIdx="3" presStyleCnt="4">
        <dgm:presLayoutVars>
          <dgm:bulletEnabled val="1"/>
        </dgm:presLayoutVars>
      </dgm:prSet>
      <dgm:spPr/>
    </dgm:pt>
    <dgm:pt modelId="{71DF62FB-3224-4803-93C3-09431AEE41D2}" type="pres">
      <dgm:prSet presAssocID="{647C0FCA-162C-4EBF-A29D-1E3055B7A444}" presName="FiveNodes_1_text" presStyleLbl="node1" presStyleIdx="4" presStyleCnt="5">
        <dgm:presLayoutVars>
          <dgm:bulletEnabled val="1"/>
        </dgm:presLayoutVars>
      </dgm:prSet>
      <dgm:spPr/>
    </dgm:pt>
    <dgm:pt modelId="{D6B8383D-42C2-4812-8A57-23E4C547CA70}" type="pres">
      <dgm:prSet presAssocID="{647C0FCA-162C-4EBF-A29D-1E3055B7A444}" presName="FiveNodes_2_text" presStyleLbl="node1" presStyleIdx="4" presStyleCnt="5">
        <dgm:presLayoutVars>
          <dgm:bulletEnabled val="1"/>
        </dgm:presLayoutVars>
      </dgm:prSet>
      <dgm:spPr/>
    </dgm:pt>
    <dgm:pt modelId="{5B17E0E3-FA06-46E2-87A8-E6587AC67C0E}" type="pres">
      <dgm:prSet presAssocID="{647C0FCA-162C-4EBF-A29D-1E3055B7A444}" presName="FiveNodes_3_text" presStyleLbl="node1" presStyleIdx="4" presStyleCnt="5">
        <dgm:presLayoutVars>
          <dgm:bulletEnabled val="1"/>
        </dgm:presLayoutVars>
      </dgm:prSet>
      <dgm:spPr/>
    </dgm:pt>
    <dgm:pt modelId="{0AA98029-6B49-46F5-A607-499CE50BE350}" type="pres">
      <dgm:prSet presAssocID="{647C0FCA-162C-4EBF-A29D-1E3055B7A444}" presName="FiveNodes_4_text" presStyleLbl="node1" presStyleIdx="4" presStyleCnt="5">
        <dgm:presLayoutVars>
          <dgm:bulletEnabled val="1"/>
        </dgm:presLayoutVars>
      </dgm:prSet>
      <dgm:spPr/>
    </dgm:pt>
    <dgm:pt modelId="{333A0A63-E371-4A0E-870F-D4DF3060BD89}" type="pres">
      <dgm:prSet presAssocID="{647C0FCA-162C-4EBF-A29D-1E3055B7A444}" presName="FiveNodes_5_text" presStyleLbl="node1" presStyleIdx="4" presStyleCnt="5">
        <dgm:presLayoutVars>
          <dgm:bulletEnabled val="1"/>
        </dgm:presLayoutVars>
      </dgm:prSet>
      <dgm:spPr/>
    </dgm:pt>
  </dgm:ptLst>
  <dgm:cxnLst>
    <dgm:cxn modelId="{735FC410-8561-4FBB-AA3A-0D8AD4E8937D}" type="presOf" srcId="{10477243-E60F-44C3-87EE-212E97748979}" destId="{4CD9C513-50C2-4D45-A9F6-4F8D82EF37D9}" srcOrd="0" destOrd="0" presId="urn:microsoft.com/office/officeart/2005/8/layout/vProcess5"/>
    <dgm:cxn modelId="{794BBB14-FEFF-41E9-B040-3044BB2D5C0B}" type="presOf" srcId="{88D68B87-5538-44B4-B755-2F1D51352B6F}" destId="{33CA21FE-314D-448C-88F2-D75439C9CD30}" srcOrd="0" destOrd="0" presId="urn:microsoft.com/office/officeart/2005/8/layout/vProcess5"/>
    <dgm:cxn modelId="{05206715-EE9F-49DE-BA15-C32BC5C58F06}" srcId="{647C0FCA-162C-4EBF-A29D-1E3055B7A444}" destId="{10477243-E60F-44C3-87EE-212E97748979}" srcOrd="3" destOrd="0" parTransId="{51678B37-B1FB-4D10-9C15-95A7D52EF0D0}" sibTransId="{37973C71-D37F-49DD-A673-10D97EFB14AB}"/>
    <dgm:cxn modelId="{4DBF6329-3CFB-4D02-AC04-3273C6FFBD71}" type="presOf" srcId="{11347493-9F5B-4D8C-A021-86FF4B322A88}" destId="{58F14DE6-CB4E-46F7-8C05-02565E868399}" srcOrd="0" destOrd="0" presId="urn:microsoft.com/office/officeart/2005/8/layout/vProcess5"/>
    <dgm:cxn modelId="{ECCB462A-B109-4629-98BC-ED7C13DF1D16}" type="presOf" srcId="{37973C71-D37F-49DD-A673-10D97EFB14AB}" destId="{BE8A8F03-C3FB-438C-8EFF-5EB7A3B3778B}" srcOrd="0" destOrd="0" presId="urn:microsoft.com/office/officeart/2005/8/layout/vProcess5"/>
    <dgm:cxn modelId="{8E40B72C-D5D0-42D4-A355-C3EC2C87B257}" type="presOf" srcId="{267BAEA1-D0FF-48F9-AA7D-646FC7F29013}" destId="{D321A886-AFE3-4C57-9575-CB6C35B3DE7C}" srcOrd="0" destOrd="0" presId="urn:microsoft.com/office/officeart/2005/8/layout/vProcess5"/>
    <dgm:cxn modelId="{B3ACE92F-08C5-4E49-A856-1E000D6D3E52}" srcId="{647C0FCA-162C-4EBF-A29D-1E3055B7A444}" destId="{267BAEA1-D0FF-48F9-AA7D-646FC7F29013}" srcOrd="0" destOrd="0" parTransId="{185A46BC-89E4-4573-A3F4-F801BC833119}" sibTransId="{11347493-9F5B-4D8C-A021-86FF4B322A88}"/>
    <dgm:cxn modelId="{B6BD2835-21AA-481F-9400-B8E366F83916}" type="presOf" srcId="{88D68B87-5538-44B4-B755-2F1D51352B6F}" destId="{D6B8383D-42C2-4812-8A57-23E4C547CA70}" srcOrd="1" destOrd="0" presId="urn:microsoft.com/office/officeart/2005/8/layout/vProcess5"/>
    <dgm:cxn modelId="{F2C5CF41-608A-4A0A-8F63-2B0FB1B6E748}" type="presOf" srcId="{024A897F-B61E-4302-8A5C-E3AFE1396986}" destId="{00FC1B23-376F-4270-BF8B-39B1AA27C648}" srcOrd="0" destOrd="0" presId="urn:microsoft.com/office/officeart/2005/8/layout/vProcess5"/>
    <dgm:cxn modelId="{8506B075-4563-476A-951F-9A8AEF0339B5}" type="presOf" srcId="{B1977C0E-DA0C-4654-8588-D91B06881FCA}" destId="{81AE51AC-B95B-4221-A7AC-48C688052C5E}" srcOrd="0" destOrd="0" presId="urn:microsoft.com/office/officeart/2005/8/layout/vProcess5"/>
    <dgm:cxn modelId="{55B16EB5-76A3-4405-8122-92BC5B0C5010}" type="presOf" srcId="{10477243-E60F-44C3-87EE-212E97748979}" destId="{0AA98029-6B49-46F5-A607-499CE50BE350}" srcOrd="1" destOrd="0" presId="urn:microsoft.com/office/officeart/2005/8/layout/vProcess5"/>
    <dgm:cxn modelId="{68CF94BC-68D4-4838-9ACA-3EC0E63EFF1A}" type="presOf" srcId="{184E69A0-E277-43F7-8547-FC60E2642C08}" destId="{8FA51A7D-B9F5-4BCE-A735-66E8A8021477}" srcOrd="0" destOrd="0" presId="urn:microsoft.com/office/officeart/2005/8/layout/vProcess5"/>
    <dgm:cxn modelId="{07C687BD-66C3-49EC-BD53-73F65724D8FE}" type="presOf" srcId="{6D8DA8BD-F0C2-4465-A6D7-12A84AD6A560}" destId="{534BB6A6-70DD-4C48-B659-F4CD44CA927C}" srcOrd="0" destOrd="0" presId="urn:microsoft.com/office/officeart/2005/8/layout/vProcess5"/>
    <dgm:cxn modelId="{A50717C5-64AC-4568-9BFB-0F8D18329EF1}" type="presOf" srcId="{6D8DA8BD-F0C2-4465-A6D7-12A84AD6A560}" destId="{5B17E0E3-FA06-46E2-87A8-E6587AC67C0E}" srcOrd="1" destOrd="0" presId="urn:microsoft.com/office/officeart/2005/8/layout/vProcess5"/>
    <dgm:cxn modelId="{B2135BC6-4650-469B-9BC9-FD37290F0CD8}" type="presOf" srcId="{647C0FCA-162C-4EBF-A29D-1E3055B7A444}" destId="{7E903069-A5D5-4F49-98C2-15FA67742204}" srcOrd="0" destOrd="0" presId="urn:microsoft.com/office/officeart/2005/8/layout/vProcess5"/>
    <dgm:cxn modelId="{9D19B1C6-6790-4424-A0C9-12E6C7FD75C1}" type="presOf" srcId="{B1977C0E-DA0C-4654-8588-D91B06881FCA}" destId="{333A0A63-E371-4A0E-870F-D4DF3060BD89}" srcOrd="1" destOrd="0" presId="urn:microsoft.com/office/officeart/2005/8/layout/vProcess5"/>
    <dgm:cxn modelId="{F56DCCDB-9CD6-481C-990D-6B24CC28E896}" srcId="{647C0FCA-162C-4EBF-A29D-1E3055B7A444}" destId="{88D68B87-5538-44B4-B755-2F1D51352B6F}" srcOrd="1" destOrd="0" parTransId="{AB4B9B6C-297C-4F4D-81D9-E5617D0FBE4F}" sibTransId="{024A897F-B61E-4302-8A5C-E3AFE1396986}"/>
    <dgm:cxn modelId="{9C29DDF8-BAFE-40DC-9449-63AA241C53CC}" srcId="{647C0FCA-162C-4EBF-A29D-1E3055B7A444}" destId="{6D8DA8BD-F0C2-4465-A6D7-12A84AD6A560}" srcOrd="2" destOrd="0" parTransId="{F53FFFF4-EF69-4B99-9D4E-9E3E91D0A84D}" sibTransId="{184E69A0-E277-43F7-8547-FC60E2642C08}"/>
    <dgm:cxn modelId="{9875C5F9-B428-4E80-92F9-7D9D8FA5FEA2}" srcId="{647C0FCA-162C-4EBF-A29D-1E3055B7A444}" destId="{B1977C0E-DA0C-4654-8588-D91B06881FCA}" srcOrd="4" destOrd="0" parTransId="{9437579A-FE15-440E-B38B-33F8B6DD45FC}" sibTransId="{33E7A40D-7127-450F-9E08-7493FF73CAF3}"/>
    <dgm:cxn modelId="{36BA4AFE-2943-4288-8F41-10F699E0AB58}" type="presOf" srcId="{267BAEA1-D0FF-48F9-AA7D-646FC7F29013}" destId="{71DF62FB-3224-4803-93C3-09431AEE41D2}" srcOrd="1" destOrd="0" presId="urn:microsoft.com/office/officeart/2005/8/layout/vProcess5"/>
    <dgm:cxn modelId="{A2B953C7-BA4D-47BE-8721-EE5E87B5250B}" type="presParOf" srcId="{7E903069-A5D5-4F49-98C2-15FA67742204}" destId="{D1B5BDEC-AEB5-428B-A8D6-1368B61151B3}" srcOrd="0" destOrd="0" presId="urn:microsoft.com/office/officeart/2005/8/layout/vProcess5"/>
    <dgm:cxn modelId="{516E2ABD-7BB8-4D2C-BBCD-C3D2B4B2F17A}" type="presParOf" srcId="{7E903069-A5D5-4F49-98C2-15FA67742204}" destId="{D321A886-AFE3-4C57-9575-CB6C35B3DE7C}" srcOrd="1" destOrd="0" presId="urn:microsoft.com/office/officeart/2005/8/layout/vProcess5"/>
    <dgm:cxn modelId="{8D6348AF-E929-492C-84AF-524C23E5FB3F}" type="presParOf" srcId="{7E903069-A5D5-4F49-98C2-15FA67742204}" destId="{33CA21FE-314D-448C-88F2-D75439C9CD30}" srcOrd="2" destOrd="0" presId="urn:microsoft.com/office/officeart/2005/8/layout/vProcess5"/>
    <dgm:cxn modelId="{132AE908-39D7-4014-B1D2-0AA0AD28224F}" type="presParOf" srcId="{7E903069-A5D5-4F49-98C2-15FA67742204}" destId="{534BB6A6-70DD-4C48-B659-F4CD44CA927C}" srcOrd="3" destOrd="0" presId="urn:microsoft.com/office/officeart/2005/8/layout/vProcess5"/>
    <dgm:cxn modelId="{A2FCA049-1F3D-4CDF-8296-BA3289C2B591}" type="presParOf" srcId="{7E903069-A5D5-4F49-98C2-15FA67742204}" destId="{4CD9C513-50C2-4D45-A9F6-4F8D82EF37D9}" srcOrd="4" destOrd="0" presId="urn:microsoft.com/office/officeart/2005/8/layout/vProcess5"/>
    <dgm:cxn modelId="{C2077EA9-AAF1-4CBA-A5CD-4C8E25770863}" type="presParOf" srcId="{7E903069-A5D5-4F49-98C2-15FA67742204}" destId="{81AE51AC-B95B-4221-A7AC-48C688052C5E}" srcOrd="5" destOrd="0" presId="urn:microsoft.com/office/officeart/2005/8/layout/vProcess5"/>
    <dgm:cxn modelId="{CA312397-2098-46F0-B229-C3BED1651072}" type="presParOf" srcId="{7E903069-A5D5-4F49-98C2-15FA67742204}" destId="{58F14DE6-CB4E-46F7-8C05-02565E868399}" srcOrd="6" destOrd="0" presId="urn:microsoft.com/office/officeart/2005/8/layout/vProcess5"/>
    <dgm:cxn modelId="{97F88A2B-9A1E-45EC-B110-C980E70A8571}" type="presParOf" srcId="{7E903069-A5D5-4F49-98C2-15FA67742204}" destId="{00FC1B23-376F-4270-BF8B-39B1AA27C648}" srcOrd="7" destOrd="0" presId="urn:microsoft.com/office/officeart/2005/8/layout/vProcess5"/>
    <dgm:cxn modelId="{37668AA3-9882-4742-BA70-A1CD74C9B5FB}" type="presParOf" srcId="{7E903069-A5D5-4F49-98C2-15FA67742204}" destId="{8FA51A7D-B9F5-4BCE-A735-66E8A8021477}" srcOrd="8" destOrd="0" presId="urn:microsoft.com/office/officeart/2005/8/layout/vProcess5"/>
    <dgm:cxn modelId="{3FE99776-49B7-4583-A0D8-C8C87488AB23}" type="presParOf" srcId="{7E903069-A5D5-4F49-98C2-15FA67742204}" destId="{BE8A8F03-C3FB-438C-8EFF-5EB7A3B3778B}" srcOrd="9" destOrd="0" presId="urn:microsoft.com/office/officeart/2005/8/layout/vProcess5"/>
    <dgm:cxn modelId="{4B87539F-81EE-4518-B35C-E4BBDE22E0A6}" type="presParOf" srcId="{7E903069-A5D5-4F49-98C2-15FA67742204}" destId="{71DF62FB-3224-4803-93C3-09431AEE41D2}" srcOrd="10" destOrd="0" presId="urn:microsoft.com/office/officeart/2005/8/layout/vProcess5"/>
    <dgm:cxn modelId="{036D5C71-A815-44F3-B216-F93BC5BBF637}" type="presParOf" srcId="{7E903069-A5D5-4F49-98C2-15FA67742204}" destId="{D6B8383D-42C2-4812-8A57-23E4C547CA70}" srcOrd="11" destOrd="0" presId="urn:microsoft.com/office/officeart/2005/8/layout/vProcess5"/>
    <dgm:cxn modelId="{58A56241-47DD-4470-B135-A491DA7292DB}" type="presParOf" srcId="{7E903069-A5D5-4F49-98C2-15FA67742204}" destId="{5B17E0E3-FA06-46E2-87A8-E6587AC67C0E}" srcOrd="12" destOrd="0" presId="urn:microsoft.com/office/officeart/2005/8/layout/vProcess5"/>
    <dgm:cxn modelId="{6B12930C-4F20-4AA7-B68F-BC51E2346D81}" type="presParOf" srcId="{7E903069-A5D5-4F49-98C2-15FA67742204}" destId="{0AA98029-6B49-46F5-A607-499CE50BE350}" srcOrd="13" destOrd="0" presId="urn:microsoft.com/office/officeart/2005/8/layout/vProcess5"/>
    <dgm:cxn modelId="{6B77E761-1CDE-4325-A602-29305046AB1D}" type="presParOf" srcId="{7E903069-A5D5-4F49-98C2-15FA67742204}" destId="{333A0A63-E371-4A0E-870F-D4DF3060BD89}"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C509B49-49DB-4274-AE40-5C1EE1E4C98D}"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6B9375E6-FE61-4A14-A3ED-DBC1C410CE72}">
      <dgm:prSet custT="1"/>
      <dgm:spPr/>
      <dgm:t>
        <a:bodyPr/>
        <a:lstStyle/>
        <a:p>
          <a:r>
            <a:rPr lang="en-GB" sz="2000" dirty="0">
              <a:latin typeface="Aptos" panose="020B0004020202020204" pitchFamily="34" charset="0"/>
            </a:rPr>
            <a:t>Keeping A Brothel S33 &amp; S33A Sexual Offences Act 1956</a:t>
          </a:r>
          <a:endParaRPr lang="en-US" sz="2000" dirty="0">
            <a:latin typeface="Aptos" panose="020B0004020202020204" pitchFamily="34" charset="0"/>
          </a:endParaRPr>
        </a:p>
      </dgm:t>
    </dgm:pt>
    <dgm:pt modelId="{27983C0D-5611-4BBE-84CC-392D5D11B4CC}" type="parTrans" cxnId="{FC26488A-C49C-400C-B3F4-A5607972AD35}">
      <dgm:prSet/>
      <dgm:spPr/>
      <dgm:t>
        <a:bodyPr/>
        <a:lstStyle/>
        <a:p>
          <a:endParaRPr lang="en-US"/>
        </a:p>
      </dgm:t>
    </dgm:pt>
    <dgm:pt modelId="{42CC9463-1F3F-4572-A1C4-A57902760B00}" type="sibTrans" cxnId="{FC26488A-C49C-400C-B3F4-A5607972AD35}">
      <dgm:prSet/>
      <dgm:spPr/>
      <dgm:t>
        <a:bodyPr/>
        <a:lstStyle/>
        <a:p>
          <a:endParaRPr lang="en-US"/>
        </a:p>
      </dgm:t>
    </dgm:pt>
    <dgm:pt modelId="{D28DCFAB-A683-4C72-B696-41A903248807}">
      <dgm:prSet custT="1"/>
      <dgm:spPr/>
      <dgm:t>
        <a:bodyPr/>
        <a:lstStyle/>
        <a:p>
          <a:r>
            <a:rPr lang="en-GB" sz="2000" dirty="0">
              <a:latin typeface="Aptos" panose="020B0004020202020204" pitchFamily="34" charset="0"/>
            </a:rPr>
            <a:t>Placing an Advert Regarding Prostitution S46 of the Criminal Justice &amp; Police Act 2001 </a:t>
          </a:r>
          <a:endParaRPr lang="en-US" sz="2000" dirty="0">
            <a:latin typeface="Aptos" panose="020B0004020202020204" pitchFamily="34" charset="0"/>
          </a:endParaRPr>
        </a:p>
      </dgm:t>
    </dgm:pt>
    <dgm:pt modelId="{C1A83DCB-A952-4D2D-9FBE-1972462283FE}" type="parTrans" cxnId="{E63EF196-87E2-4A21-AE4E-0BEB3D981D31}">
      <dgm:prSet/>
      <dgm:spPr/>
      <dgm:t>
        <a:bodyPr/>
        <a:lstStyle/>
        <a:p>
          <a:endParaRPr lang="en-US"/>
        </a:p>
      </dgm:t>
    </dgm:pt>
    <dgm:pt modelId="{CBD820D0-68C3-4903-BCE6-B3B7C1CE0D8F}" type="sibTrans" cxnId="{E63EF196-87E2-4A21-AE4E-0BEB3D981D31}">
      <dgm:prSet/>
      <dgm:spPr/>
      <dgm:t>
        <a:bodyPr/>
        <a:lstStyle/>
        <a:p>
          <a:endParaRPr lang="en-US"/>
        </a:p>
      </dgm:t>
    </dgm:pt>
    <dgm:pt modelId="{8B43DEA3-79B9-4E4A-9ABA-6FB7172BA7C2}">
      <dgm:prSet custT="1"/>
      <dgm:spPr/>
      <dgm:t>
        <a:bodyPr/>
        <a:lstStyle/>
        <a:p>
          <a:r>
            <a:rPr lang="en-GB" sz="2000" dirty="0">
              <a:latin typeface="Aptos" panose="020B0004020202020204" pitchFamily="34" charset="0"/>
            </a:rPr>
            <a:t>Kerb Crawling S1 of the Sexual Offences Act 1985</a:t>
          </a:r>
          <a:endParaRPr lang="en-US" sz="2000" dirty="0">
            <a:latin typeface="Aptos" panose="020B0004020202020204" pitchFamily="34" charset="0"/>
          </a:endParaRPr>
        </a:p>
      </dgm:t>
    </dgm:pt>
    <dgm:pt modelId="{743D055E-AEFC-40D5-931D-585907AFA9B5}" type="parTrans" cxnId="{45A0FB42-3294-4C78-82E2-C90F6C8C428F}">
      <dgm:prSet/>
      <dgm:spPr/>
      <dgm:t>
        <a:bodyPr/>
        <a:lstStyle/>
        <a:p>
          <a:endParaRPr lang="en-US"/>
        </a:p>
      </dgm:t>
    </dgm:pt>
    <dgm:pt modelId="{AA43A666-8301-49F6-99AB-4869ED423DC8}" type="sibTrans" cxnId="{45A0FB42-3294-4C78-82E2-C90F6C8C428F}">
      <dgm:prSet/>
      <dgm:spPr/>
      <dgm:t>
        <a:bodyPr/>
        <a:lstStyle/>
        <a:p>
          <a:endParaRPr lang="en-US"/>
        </a:p>
      </dgm:t>
    </dgm:pt>
    <dgm:pt modelId="{C37A947B-7993-425C-B0C8-3B93FF10AC40}">
      <dgm:prSet custT="1"/>
      <dgm:spPr/>
      <dgm:t>
        <a:bodyPr/>
        <a:lstStyle/>
        <a:p>
          <a:r>
            <a:rPr lang="en-GB" sz="2000" dirty="0">
              <a:latin typeface="Aptos" panose="020B0004020202020204" pitchFamily="34" charset="0"/>
            </a:rPr>
            <a:t>Trafficking People for Sexual Exploitation S59A Sexual Offences Act 2003 further ratified by the Modern Slavery Act 2015</a:t>
          </a:r>
          <a:endParaRPr lang="en-US" sz="2000" dirty="0">
            <a:latin typeface="Aptos" panose="020B0004020202020204" pitchFamily="34" charset="0"/>
          </a:endParaRPr>
        </a:p>
      </dgm:t>
    </dgm:pt>
    <dgm:pt modelId="{12707C3D-5D2A-466E-9AE4-59F301185255}" type="parTrans" cxnId="{34DE17BE-E174-413D-A533-C8ADD56C790F}">
      <dgm:prSet/>
      <dgm:spPr/>
      <dgm:t>
        <a:bodyPr/>
        <a:lstStyle/>
        <a:p>
          <a:endParaRPr lang="en-US"/>
        </a:p>
      </dgm:t>
    </dgm:pt>
    <dgm:pt modelId="{813140B1-2AC8-44ED-BE2E-9958FF408F0B}" type="sibTrans" cxnId="{34DE17BE-E174-413D-A533-C8ADD56C790F}">
      <dgm:prSet/>
      <dgm:spPr/>
      <dgm:t>
        <a:bodyPr/>
        <a:lstStyle/>
        <a:p>
          <a:endParaRPr lang="en-US"/>
        </a:p>
      </dgm:t>
    </dgm:pt>
    <dgm:pt modelId="{6AABCF70-9820-42EA-B5B8-D70C1F3870F5}" type="pres">
      <dgm:prSet presAssocID="{2C509B49-49DB-4274-AE40-5C1EE1E4C98D}" presName="outerComposite" presStyleCnt="0">
        <dgm:presLayoutVars>
          <dgm:chMax val="5"/>
          <dgm:dir/>
          <dgm:resizeHandles val="exact"/>
        </dgm:presLayoutVars>
      </dgm:prSet>
      <dgm:spPr/>
    </dgm:pt>
    <dgm:pt modelId="{7D5F7ECC-013B-4E1D-B820-B39E252F4BE9}" type="pres">
      <dgm:prSet presAssocID="{2C509B49-49DB-4274-AE40-5C1EE1E4C98D}" presName="dummyMaxCanvas" presStyleCnt="0">
        <dgm:presLayoutVars/>
      </dgm:prSet>
      <dgm:spPr/>
    </dgm:pt>
    <dgm:pt modelId="{EB88102E-9B80-437F-A551-7CB5E274E896}" type="pres">
      <dgm:prSet presAssocID="{2C509B49-49DB-4274-AE40-5C1EE1E4C98D}" presName="FourNodes_1" presStyleLbl="node1" presStyleIdx="0" presStyleCnt="4">
        <dgm:presLayoutVars>
          <dgm:bulletEnabled val="1"/>
        </dgm:presLayoutVars>
      </dgm:prSet>
      <dgm:spPr/>
    </dgm:pt>
    <dgm:pt modelId="{0CB202B2-E715-40CD-8611-A1EA941E69A7}" type="pres">
      <dgm:prSet presAssocID="{2C509B49-49DB-4274-AE40-5C1EE1E4C98D}" presName="FourNodes_2" presStyleLbl="node1" presStyleIdx="1" presStyleCnt="4">
        <dgm:presLayoutVars>
          <dgm:bulletEnabled val="1"/>
        </dgm:presLayoutVars>
      </dgm:prSet>
      <dgm:spPr/>
    </dgm:pt>
    <dgm:pt modelId="{BEEA3E88-8F54-43D2-9791-A5A2EEE4E2B9}" type="pres">
      <dgm:prSet presAssocID="{2C509B49-49DB-4274-AE40-5C1EE1E4C98D}" presName="FourNodes_3" presStyleLbl="node1" presStyleIdx="2" presStyleCnt="4">
        <dgm:presLayoutVars>
          <dgm:bulletEnabled val="1"/>
        </dgm:presLayoutVars>
      </dgm:prSet>
      <dgm:spPr/>
    </dgm:pt>
    <dgm:pt modelId="{10F9A8FE-0400-4D8B-BC4E-1B53FBE8AB3E}" type="pres">
      <dgm:prSet presAssocID="{2C509B49-49DB-4274-AE40-5C1EE1E4C98D}" presName="FourNodes_4" presStyleLbl="node1" presStyleIdx="3" presStyleCnt="4">
        <dgm:presLayoutVars>
          <dgm:bulletEnabled val="1"/>
        </dgm:presLayoutVars>
      </dgm:prSet>
      <dgm:spPr/>
    </dgm:pt>
    <dgm:pt modelId="{741A5FA8-D303-4548-925A-4B6B9D14C4EB}" type="pres">
      <dgm:prSet presAssocID="{2C509B49-49DB-4274-AE40-5C1EE1E4C98D}" presName="FourConn_1-2" presStyleLbl="fgAccFollowNode1" presStyleIdx="0" presStyleCnt="3">
        <dgm:presLayoutVars>
          <dgm:bulletEnabled val="1"/>
        </dgm:presLayoutVars>
      </dgm:prSet>
      <dgm:spPr/>
    </dgm:pt>
    <dgm:pt modelId="{26998427-CACC-4660-9850-47A34D433D78}" type="pres">
      <dgm:prSet presAssocID="{2C509B49-49DB-4274-AE40-5C1EE1E4C98D}" presName="FourConn_2-3" presStyleLbl="fgAccFollowNode1" presStyleIdx="1" presStyleCnt="3">
        <dgm:presLayoutVars>
          <dgm:bulletEnabled val="1"/>
        </dgm:presLayoutVars>
      </dgm:prSet>
      <dgm:spPr/>
    </dgm:pt>
    <dgm:pt modelId="{2E0A74DB-3553-4860-9E10-ED57B768ABBB}" type="pres">
      <dgm:prSet presAssocID="{2C509B49-49DB-4274-AE40-5C1EE1E4C98D}" presName="FourConn_3-4" presStyleLbl="fgAccFollowNode1" presStyleIdx="2" presStyleCnt="3">
        <dgm:presLayoutVars>
          <dgm:bulletEnabled val="1"/>
        </dgm:presLayoutVars>
      </dgm:prSet>
      <dgm:spPr/>
    </dgm:pt>
    <dgm:pt modelId="{A975171F-F1BF-469C-89D0-83990A60B952}" type="pres">
      <dgm:prSet presAssocID="{2C509B49-49DB-4274-AE40-5C1EE1E4C98D}" presName="FourNodes_1_text" presStyleLbl="node1" presStyleIdx="3" presStyleCnt="4">
        <dgm:presLayoutVars>
          <dgm:bulletEnabled val="1"/>
        </dgm:presLayoutVars>
      </dgm:prSet>
      <dgm:spPr/>
    </dgm:pt>
    <dgm:pt modelId="{89C4C0FE-A2A7-487B-8342-78E788855928}" type="pres">
      <dgm:prSet presAssocID="{2C509B49-49DB-4274-AE40-5C1EE1E4C98D}" presName="FourNodes_2_text" presStyleLbl="node1" presStyleIdx="3" presStyleCnt="4">
        <dgm:presLayoutVars>
          <dgm:bulletEnabled val="1"/>
        </dgm:presLayoutVars>
      </dgm:prSet>
      <dgm:spPr/>
    </dgm:pt>
    <dgm:pt modelId="{2D8E48FC-B7FC-4231-A722-38BE56C73597}" type="pres">
      <dgm:prSet presAssocID="{2C509B49-49DB-4274-AE40-5C1EE1E4C98D}" presName="FourNodes_3_text" presStyleLbl="node1" presStyleIdx="3" presStyleCnt="4">
        <dgm:presLayoutVars>
          <dgm:bulletEnabled val="1"/>
        </dgm:presLayoutVars>
      </dgm:prSet>
      <dgm:spPr/>
    </dgm:pt>
    <dgm:pt modelId="{2D488466-D6F9-46B1-A540-A3F9B0C73E52}" type="pres">
      <dgm:prSet presAssocID="{2C509B49-49DB-4274-AE40-5C1EE1E4C98D}" presName="FourNodes_4_text" presStyleLbl="node1" presStyleIdx="3" presStyleCnt="4">
        <dgm:presLayoutVars>
          <dgm:bulletEnabled val="1"/>
        </dgm:presLayoutVars>
      </dgm:prSet>
      <dgm:spPr/>
    </dgm:pt>
  </dgm:ptLst>
  <dgm:cxnLst>
    <dgm:cxn modelId="{C8E7F51F-8372-47D5-98D9-F6342E02009F}" type="presOf" srcId="{6B9375E6-FE61-4A14-A3ED-DBC1C410CE72}" destId="{EB88102E-9B80-437F-A551-7CB5E274E896}" srcOrd="0" destOrd="0" presId="urn:microsoft.com/office/officeart/2005/8/layout/vProcess5"/>
    <dgm:cxn modelId="{6B62DC23-5D59-4338-9EAE-B0D05FF99F09}" type="presOf" srcId="{8B43DEA3-79B9-4E4A-9ABA-6FB7172BA7C2}" destId="{2D8E48FC-B7FC-4231-A722-38BE56C73597}" srcOrd="1" destOrd="0" presId="urn:microsoft.com/office/officeart/2005/8/layout/vProcess5"/>
    <dgm:cxn modelId="{940AE530-0F7C-4EFF-9158-D2E61227C083}" type="presOf" srcId="{6B9375E6-FE61-4A14-A3ED-DBC1C410CE72}" destId="{A975171F-F1BF-469C-89D0-83990A60B952}" srcOrd="1" destOrd="0" presId="urn:microsoft.com/office/officeart/2005/8/layout/vProcess5"/>
    <dgm:cxn modelId="{45A0FB42-3294-4C78-82E2-C90F6C8C428F}" srcId="{2C509B49-49DB-4274-AE40-5C1EE1E4C98D}" destId="{8B43DEA3-79B9-4E4A-9ABA-6FB7172BA7C2}" srcOrd="2" destOrd="0" parTransId="{743D055E-AEFC-40D5-931D-585907AFA9B5}" sibTransId="{AA43A666-8301-49F6-99AB-4869ED423DC8}"/>
    <dgm:cxn modelId="{6832D646-2207-40C1-9A2D-F05CD031A4DB}" type="presOf" srcId="{42CC9463-1F3F-4572-A1C4-A57902760B00}" destId="{741A5FA8-D303-4548-925A-4B6B9D14C4EB}" srcOrd="0" destOrd="0" presId="urn:microsoft.com/office/officeart/2005/8/layout/vProcess5"/>
    <dgm:cxn modelId="{6A1CF469-305F-4D65-9E03-90CEECF514CD}" type="presOf" srcId="{8B43DEA3-79B9-4E4A-9ABA-6FB7172BA7C2}" destId="{BEEA3E88-8F54-43D2-9791-A5A2EEE4E2B9}" srcOrd="0" destOrd="0" presId="urn:microsoft.com/office/officeart/2005/8/layout/vProcess5"/>
    <dgm:cxn modelId="{542C0776-DFC7-4D43-9C79-0C6954C65BF6}" type="presOf" srcId="{2C509B49-49DB-4274-AE40-5C1EE1E4C98D}" destId="{6AABCF70-9820-42EA-B5B8-D70C1F3870F5}" srcOrd="0" destOrd="0" presId="urn:microsoft.com/office/officeart/2005/8/layout/vProcess5"/>
    <dgm:cxn modelId="{FC26488A-C49C-400C-B3F4-A5607972AD35}" srcId="{2C509B49-49DB-4274-AE40-5C1EE1E4C98D}" destId="{6B9375E6-FE61-4A14-A3ED-DBC1C410CE72}" srcOrd="0" destOrd="0" parTransId="{27983C0D-5611-4BBE-84CC-392D5D11B4CC}" sibTransId="{42CC9463-1F3F-4572-A1C4-A57902760B00}"/>
    <dgm:cxn modelId="{E63EF196-87E2-4A21-AE4E-0BEB3D981D31}" srcId="{2C509B49-49DB-4274-AE40-5C1EE1E4C98D}" destId="{D28DCFAB-A683-4C72-B696-41A903248807}" srcOrd="1" destOrd="0" parTransId="{C1A83DCB-A952-4D2D-9FBE-1972462283FE}" sibTransId="{CBD820D0-68C3-4903-BCE6-B3B7C1CE0D8F}"/>
    <dgm:cxn modelId="{90332C97-8958-4C03-BA73-6C8F31D8D202}" type="presOf" srcId="{D28DCFAB-A683-4C72-B696-41A903248807}" destId="{89C4C0FE-A2A7-487B-8342-78E788855928}" srcOrd="1" destOrd="0" presId="urn:microsoft.com/office/officeart/2005/8/layout/vProcess5"/>
    <dgm:cxn modelId="{B2E7BDA1-635E-4BE3-ACFF-82EF0BF9A298}" type="presOf" srcId="{AA43A666-8301-49F6-99AB-4869ED423DC8}" destId="{2E0A74DB-3553-4860-9E10-ED57B768ABBB}" srcOrd="0" destOrd="0" presId="urn:microsoft.com/office/officeart/2005/8/layout/vProcess5"/>
    <dgm:cxn modelId="{34DE17BE-E174-413D-A533-C8ADD56C790F}" srcId="{2C509B49-49DB-4274-AE40-5C1EE1E4C98D}" destId="{C37A947B-7993-425C-B0C8-3B93FF10AC40}" srcOrd="3" destOrd="0" parTransId="{12707C3D-5D2A-466E-9AE4-59F301185255}" sibTransId="{813140B1-2AC8-44ED-BE2E-9958FF408F0B}"/>
    <dgm:cxn modelId="{BA5603D4-87B3-4A08-979B-88261D795877}" type="presOf" srcId="{C37A947B-7993-425C-B0C8-3B93FF10AC40}" destId="{2D488466-D6F9-46B1-A540-A3F9B0C73E52}" srcOrd="1" destOrd="0" presId="urn:microsoft.com/office/officeart/2005/8/layout/vProcess5"/>
    <dgm:cxn modelId="{36038BD9-772F-4710-B12A-82C5FCE0774C}" type="presOf" srcId="{C37A947B-7993-425C-B0C8-3B93FF10AC40}" destId="{10F9A8FE-0400-4D8B-BC4E-1B53FBE8AB3E}" srcOrd="0" destOrd="0" presId="urn:microsoft.com/office/officeart/2005/8/layout/vProcess5"/>
    <dgm:cxn modelId="{E855B8EB-652B-4D0F-9CEE-18340E71FB96}" type="presOf" srcId="{CBD820D0-68C3-4903-BCE6-B3B7C1CE0D8F}" destId="{26998427-CACC-4660-9850-47A34D433D78}" srcOrd="0" destOrd="0" presId="urn:microsoft.com/office/officeart/2005/8/layout/vProcess5"/>
    <dgm:cxn modelId="{819FC2EB-EAAD-418C-AEA5-1F972F0A4275}" type="presOf" srcId="{D28DCFAB-A683-4C72-B696-41A903248807}" destId="{0CB202B2-E715-40CD-8611-A1EA941E69A7}" srcOrd="0" destOrd="0" presId="urn:microsoft.com/office/officeart/2005/8/layout/vProcess5"/>
    <dgm:cxn modelId="{1515E6CC-31AF-4931-A448-28F23CC60DB1}" type="presParOf" srcId="{6AABCF70-9820-42EA-B5B8-D70C1F3870F5}" destId="{7D5F7ECC-013B-4E1D-B820-B39E252F4BE9}" srcOrd="0" destOrd="0" presId="urn:microsoft.com/office/officeart/2005/8/layout/vProcess5"/>
    <dgm:cxn modelId="{4FCCF8B2-5D12-4914-8FF3-8E8CA0190AF7}" type="presParOf" srcId="{6AABCF70-9820-42EA-B5B8-D70C1F3870F5}" destId="{EB88102E-9B80-437F-A551-7CB5E274E896}" srcOrd="1" destOrd="0" presId="urn:microsoft.com/office/officeart/2005/8/layout/vProcess5"/>
    <dgm:cxn modelId="{51790089-1F84-4098-ADC3-5F53A1E05BB7}" type="presParOf" srcId="{6AABCF70-9820-42EA-B5B8-D70C1F3870F5}" destId="{0CB202B2-E715-40CD-8611-A1EA941E69A7}" srcOrd="2" destOrd="0" presId="urn:microsoft.com/office/officeart/2005/8/layout/vProcess5"/>
    <dgm:cxn modelId="{CEB0D9F4-78F5-4551-B8E3-9FE159A5A9D2}" type="presParOf" srcId="{6AABCF70-9820-42EA-B5B8-D70C1F3870F5}" destId="{BEEA3E88-8F54-43D2-9791-A5A2EEE4E2B9}" srcOrd="3" destOrd="0" presId="urn:microsoft.com/office/officeart/2005/8/layout/vProcess5"/>
    <dgm:cxn modelId="{C95834B0-5470-4428-84CF-8BD5C7EF6D2B}" type="presParOf" srcId="{6AABCF70-9820-42EA-B5B8-D70C1F3870F5}" destId="{10F9A8FE-0400-4D8B-BC4E-1B53FBE8AB3E}" srcOrd="4" destOrd="0" presId="urn:microsoft.com/office/officeart/2005/8/layout/vProcess5"/>
    <dgm:cxn modelId="{D8E90EBB-1013-4FE8-B80E-355F77A7DA24}" type="presParOf" srcId="{6AABCF70-9820-42EA-B5B8-D70C1F3870F5}" destId="{741A5FA8-D303-4548-925A-4B6B9D14C4EB}" srcOrd="5" destOrd="0" presId="urn:microsoft.com/office/officeart/2005/8/layout/vProcess5"/>
    <dgm:cxn modelId="{75C9CDDC-87BB-4D6B-B2B6-9C1DCE865FAB}" type="presParOf" srcId="{6AABCF70-9820-42EA-B5B8-D70C1F3870F5}" destId="{26998427-CACC-4660-9850-47A34D433D78}" srcOrd="6" destOrd="0" presId="urn:microsoft.com/office/officeart/2005/8/layout/vProcess5"/>
    <dgm:cxn modelId="{2D0DE1C3-924E-4F29-9ADB-DD9B50BBD6F3}" type="presParOf" srcId="{6AABCF70-9820-42EA-B5B8-D70C1F3870F5}" destId="{2E0A74DB-3553-4860-9E10-ED57B768ABBB}" srcOrd="7" destOrd="0" presId="urn:microsoft.com/office/officeart/2005/8/layout/vProcess5"/>
    <dgm:cxn modelId="{ED8F3C1C-5366-43C9-9695-4108D098B31F}" type="presParOf" srcId="{6AABCF70-9820-42EA-B5B8-D70C1F3870F5}" destId="{A975171F-F1BF-469C-89D0-83990A60B952}" srcOrd="8" destOrd="0" presId="urn:microsoft.com/office/officeart/2005/8/layout/vProcess5"/>
    <dgm:cxn modelId="{757D6060-91F5-4F0C-94BC-7DFD094E13D4}" type="presParOf" srcId="{6AABCF70-9820-42EA-B5B8-D70C1F3870F5}" destId="{89C4C0FE-A2A7-487B-8342-78E788855928}" srcOrd="9" destOrd="0" presId="urn:microsoft.com/office/officeart/2005/8/layout/vProcess5"/>
    <dgm:cxn modelId="{4BDA3D99-D34A-49AA-AB08-C4A1C1EE20AF}" type="presParOf" srcId="{6AABCF70-9820-42EA-B5B8-D70C1F3870F5}" destId="{2D8E48FC-B7FC-4231-A722-38BE56C73597}" srcOrd="10" destOrd="0" presId="urn:microsoft.com/office/officeart/2005/8/layout/vProcess5"/>
    <dgm:cxn modelId="{7CA7296F-1C03-4B9A-A64D-34AF456BBD1E}" type="presParOf" srcId="{6AABCF70-9820-42EA-B5B8-D70C1F3870F5}" destId="{2D488466-D6F9-46B1-A540-A3F9B0C73E52}"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03ECF13-472A-4653-B5E9-686AAF494E71}"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3EB486AD-30E3-43FA-AD61-D3808B293E80}">
      <dgm:prSet custT="1"/>
      <dgm:spPr/>
      <dgm:t>
        <a:bodyPr/>
        <a:lstStyle/>
        <a:p>
          <a:r>
            <a:rPr lang="en-GB" sz="2400" dirty="0">
              <a:latin typeface="Aptos" panose="020B0004020202020204" pitchFamily="34" charset="0"/>
            </a:rPr>
            <a:t>Proportionate response </a:t>
          </a:r>
          <a:endParaRPr lang="en-US" sz="2400" dirty="0">
            <a:latin typeface="Aptos" panose="020B0004020202020204" pitchFamily="34" charset="0"/>
          </a:endParaRPr>
        </a:p>
      </dgm:t>
    </dgm:pt>
    <dgm:pt modelId="{568ACD7B-F478-45AC-BAB9-3452E10EBDB5}" type="parTrans" cxnId="{449D9625-5164-460B-84D4-072C1804B6C1}">
      <dgm:prSet/>
      <dgm:spPr/>
      <dgm:t>
        <a:bodyPr/>
        <a:lstStyle/>
        <a:p>
          <a:endParaRPr lang="en-US"/>
        </a:p>
      </dgm:t>
    </dgm:pt>
    <dgm:pt modelId="{0671507E-D1CB-48B4-971E-84CC597C23F2}" type="sibTrans" cxnId="{449D9625-5164-460B-84D4-072C1804B6C1}">
      <dgm:prSet/>
      <dgm:spPr/>
      <dgm:t>
        <a:bodyPr/>
        <a:lstStyle/>
        <a:p>
          <a:endParaRPr lang="en-US"/>
        </a:p>
      </dgm:t>
    </dgm:pt>
    <dgm:pt modelId="{0E69EF45-490E-4BAD-8540-8812FC7EE719}">
      <dgm:prSet custT="1"/>
      <dgm:spPr/>
      <dgm:t>
        <a:bodyPr/>
        <a:lstStyle/>
        <a:p>
          <a:r>
            <a:rPr lang="en-GB" sz="2400" dirty="0">
              <a:latin typeface="Aptos" panose="020B0004020202020204" pitchFamily="34" charset="0"/>
            </a:rPr>
            <a:t>Public confidence</a:t>
          </a:r>
          <a:endParaRPr lang="en-US" sz="2400" dirty="0">
            <a:latin typeface="Aptos" panose="020B0004020202020204" pitchFamily="34" charset="0"/>
          </a:endParaRPr>
        </a:p>
      </dgm:t>
    </dgm:pt>
    <dgm:pt modelId="{46A7F294-EC9A-4359-BE70-370FC3A85B4F}" type="parTrans" cxnId="{D04D152A-948B-40D6-A5A5-A407F0332678}">
      <dgm:prSet/>
      <dgm:spPr/>
      <dgm:t>
        <a:bodyPr/>
        <a:lstStyle/>
        <a:p>
          <a:endParaRPr lang="en-US"/>
        </a:p>
      </dgm:t>
    </dgm:pt>
    <dgm:pt modelId="{865206F8-C1B1-4E56-9B5E-DC25F3D552A0}" type="sibTrans" cxnId="{D04D152A-948B-40D6-A5A5-A407F0332678}">
      <dgm:prSet/>
      <dgm:spPr/>
      <dgm:t>
        <a:bodyPr/>
        <a:lstStyle/>
        <a:p>
          <a:endParaRPr lang="en-US"/>
        </a:p>
      </dgm:t>
    </dgm:pt>
    <dgm:pt modelId="{531DEC19-7875-4F8A-954B-14591EC1A584}">
      <dgm:prSet custT="1"/>
      <dgm:spPr/>
      <dgm:t>
        <a:bodyPr/>
        <a:lstStyle/>
        <a:p>
          <a:r>
            <a:rPr lang="en-GB" sz="2400" dirty="0">
              <a:latin typeface="Aptos" panose="020B0004020202020204" pitchFamily="34" charset="0"/>
            </a:rPr>
            <a:t>Focus on the community as a whole</a:t>
          </a:r>
          <a:endParaRPr lang="en-US" sz="2400" dirty="0">
            <a:latin typeface="Aptos" panose="020B0004020202020204" pitchFamily="34" charset="0"/>
          </a:endParaRPr>
        </a:p>
      </dgm:t>
    </dgm:pt>
    <dgm:pt modelId="{A7AA7BC3-4525-44B4-9F51-8770ED8F3B3B}" type="parTrans" cxnId="{6223D7A8-FCFA-4A61-800E-96276C8F3283}">
      <dgm:prSet/>
      <dgm:spPr/>
      <dgm:t>
        <a:bodyPr/>
        <a:lstStyle/>
        <a:p>
          <a:endParaRPr lang="en-US"/>
        </a:p>
      </dgm:t>
    </dgm:pt>
    <dgm:pt modelId="{245A9F3E-9C65-40C6-9DE4-A24BC9DDE9D5}" type="sibTrans" cxnId="{6223D7A8-FCFA-4A61-800E-96276C8F3283}">
      <dgm:prSet/>
      <dgm:spPr/>
      <dgm:t>
        <a:bodyPr/>
        <a:lstStyle/>
        <a:p>
          <a:endParaRPr lang="en-US"/>
        </a:p>
      </dgm:t>
    </dgm:pt>
    <dgm:pt modelId="{088547E9-223A-4799-BDEC-D160A67FEC45}">
      <dgm:prSet custT="1"/>
      <dgm:spPr/>
      <dgm:t>
        <a:bodyPr/>
        <a:lstStyle/>
        <a:p>
          <a:r>
            <a:rPr lang="en-GB" sz="2400" dirty="0">
              <a:latin typeface="Aptos" panose="020B0004020202020204" pitchFamily="34" charset="0"/>
            </a:rPr>
            <a:t>Engage &amp; work with internal &amp; external partner agencies</a:t>
          </a:r>
          <a:endParaRPr lang="en-US" sz="2400" dirty="0">
            <a:latin typeface="Aptos" panose="020B0004020202020204" pitchFamily="34" charset="0"/>
          </a:endParaRPr>
        </a:p>
      </dgm:t>
    </dgm:pt>
    <dgm:pt modelId="{94F9321C-75DD-43DA-AB51-1726786505D0}" type="parTrans" cxnId="{5363FF77-BA3F-4C78-96DA-447C15D6EBF7}">
      <dgm:prSet/>
      <dgm:spPr/>
      <dgm:t>
        <a:bodyPr/>
        <a:lstStyle/>
        <a:p>
          <a:endParaRPr lang="en-US"/>
        </a:p>
      </dgm:t>
    </dgm:pt>
    <dgm:pt modelId="{2D4652DB-E618-4E33-BC61-6C387F5A8F3B}" type="sibTrans" cxnId="{5363FF77-BA3F-4C78-96DA-447C15D6EBF7}">
      <dgm:prSet/>
      <dgm:spPr/>
      <dgm:t>
        <a:bodyPr/>
        <a:lstStyle/>
        <a:p>
          <a:endParaRPr lang="en-US"/>
        </a:p>
      </dgm:t>
    </dgm:pt>
    <dgm:pt modelId="{87357577-4872-4509-A16C-C9F190DBD72A}">
      <dgm:prSet custT="1"/>
      <dgm:spPr/>
      <dgm:t>
        <a:bodyPr/>
        <a:lstStyle/>
        <a:p>
          <a:r>
            <a:rPr lang="en-GB" sz="2400">
              <a:latin typeface="Aptos" panose="020B0004020202020204" pitchFamily="34" charset="0"/>
            </a:rPr>
            <a:t>Avoid displacement</a:t>
          </a:r>
          <a:endParaRPr lang="en-US" sz="2400">
            <a:latin typeface="Aptos" panose="020B0004020202020204" pitchFamily="34" charset="0"/>
          </a:endParaRPr>
        </a:p>
      </dgm:t>
    </dgm:pt>
    <dgm:pt modelId="{77A2EDF9-983F-41BA-B4F5-3CAAE7F4010C}" type="parTrans" cxnId="{1A7BBC9F-E50E-49EB-902D-04F06DD2DB57}">
      <dgm:prSet/>
      <dgm:spPr/>
      <dgm:t>
        <a:bodyPr/>
        <a:lstStyle/>
        <a:p>
          <a:endParaRPr lang="en-US"/>
        </a:p>
      </dgm:t>
    </dgm:pt>
    <dgm:pt modelId="{9594AECB-DD6A-40C4-A399-BB706BF7CB59}" type="sibTrans" cxnId="{1A7BBC9F-E50E-49EB-902D-04F06DD2DB57}">
      <dgm:prSet/>
      <dgm:spPr/>
      <dgm:t>
        <a:bodyPr/>
        <a:lstStyle/>
        <a:p>
          <a:endParaRPr lang="en-US"/>
        </a:p>
      </dgm:t>
    </dgm:pt>
    <dgm:pt modelId="{0B13DCFA-11B6-4F52-82DF-D4C1D6B95806}">
      <dgm:prSet custT="1"/>
      <dgm:spPr/>
      <dgm:t>
        <a:bodyPr/>
        <a:lstStyle/>
        <a:p>
          <a:r>
            <a:rPr lang="en-GB" sz="2400" dirty="0">
              <a:latin typeface="Aptos" panose="020B0004020202020204" pitchFamily="34" charset="0"/>
            </a:rPr>
            <a:t>Intelligence led policing</a:t>
          </a:r>
          <a:endParaRPr lang="en-US" sz="2400" dirty="0">
            <a:latin typeface="Aptos" panose="020B0004020202020204" pitchFamily="34" charset="0"/>
          </a:endParaRPr>
        </a:p>
      </dgm:t>
    </dgm:pt>
    <dgm:pt modelId="{29BF765D-C851-4338-810C-2F8CD2B220C1}" type="parTrans" cxnId="{9F8E1AD1-78AE-4870-8B7E-EBE347C7A32B}">
      <dgm:prSet/>
      <dgm:spPr/>
      <dgm:t>
        <a:bodyPr/>
        <a:lstStyle/>
        <a:p>
          <a:endParaRPr lang="en-US"/>
        </a:p>
      </dgm:t>
    </dgm:pt>
    <dgm:pt modelId="{B85597AE-7793-4581-B0D1-4DF0E61F49EF}" type="sibTrans" cxnId="{9F8E1AD1-78AE-4870-8B7E-EBE347C7A32B}">
      <dgm:prSet/>
      <dgm:spPr/>
      <dgm:t>
        <a:bodyPr/>
        <a:lstStyle/>
        <a:p>
          <a:endParaRPr lang="en-US"/>
        </a:p>
      </dgm:t>
    </dgm:pt>
    <dgm:pt modelId="{9F010CB6-13E6-4676-8590-06CE1989797E}" type="pres">
      <dgm:prSet presAssocID="{603ECF13-472A-4653-B5E9-686AAF494E71}" presName="diagram" presStyleCnt="0">
        <dgm:presLayoutVars>
          <dgm:dir/>
          <dgm:resizeHandles val="exact"/>
        </dgm:presLayoutVars>
      </dgm:prSet>
      <dgm:spPr/>
    </dgm:pt>
    <dgm:pt modelId="{F6ED50CA-F49C-4BC9-99EB-046F67E09401}" type="pres">
      <dgm:prSet presAssocID="{3EB486AD-30E3-43FA-AD61-D3808B293E80}" presName="node" presStyleLbl="node1" presStyleIdx="0" presStyleCnt="6">
        <dgm:presLayoutVars>
          <dgm:bulletEnabled val="1"/>
        </dgm:presLayoutVars>
      </dgm:prSet>
      <dgm:spPr/>
    </dgm:pt>
    <dgm:pt modelId="{DCCE5D7A-2D33-4668-A0C6-C7172E9BDFA1}" type="pres">
      <dgm:prSet presAssocID="{0671507E-D1CB-48B4-971E-84CC597C23F2}" presName="sibTrans" presStyleCnt="0"/>
      <dgm:spPr/>
    </dgm:pt>
    <dgm:pt modelId="{4FA08523-BC8B-411F-9AE2-EBE0687032C2}" type="pres">
      <dgm:prSet presAssocID="{0E69EF45-490E-4BAD-8540-8812FC7EE719}" presName="node" presStyleLbl="node1" presStyleIdx="1" presStyleCnt="6">
        <dgm:presLayoutVars>
          <dgm:bulletEnabled val="1"/>
        </dgm:presLayoutVars>
      </dgm:prSet>
      <dgm:spPr/>
    </dgm:pt>
    <dgm:pt modelId="{DC6ABA3A-D529-473E-AD3B-A390022A510A}" type="pres">
      <dgm:prSet presAssocID="{865206F8-C1B1-4E56-9B5E-DC25F3D552A0}" presName="sibTrans" presStyleCnt="0"/>
      <dgm:spPr/>
    </dgm:pt>
    <dgm:pt modelId="{F783DC9D-888B-416C-82D0-A8C6D9AE62FF}" type="pres">
      <dgm:prSet presAssocID="{531DEC19-7875-4F8A-954B-14591EC1A584}" presName="node" presStyleLbl="node1" presStyleIdx="2" presStyleCnt="6">
        <dgm:presLayoutVars>
          <dgm:bulletEnabled val="1"/>
        </dgm:presLayoutVars>
      </dgm:prSet>
      <dgm:spPr/>
    </dgm:pt>
    <dgm:pt modelId="{35DA4A19-ACAD-428A-AB96-14951C15E733}" type="pres">
      <dgm:prSet presAssocID="{245A9F3E-9C65-40C6-9DE4-A24BC9DDE9D5}" presName="sibTrans" presStyleCnt="0"/>
      <dgm:spPr/>
    </dgm:pt>
    <dgm:pt modelId="{60ED97C6-C3EA-41E2-A7CF-79925BF4FA20}" type="pres">
      <dgm:prSet presAssocID="{088547E9-223A-4799-BDEC-D160A67FEC45}" presName="node" presStyleLbl="node1" presStyleIdx="3" presStyleCnt="6">
        <dgm:presLayoutVars>
          <dgm:bulletEnabled val="1"/>
        </dgm:presLayoutVars>
      </dgm:prSet>
      <dgm:spPr/>
    </dgm:pt>
    <dgm:pt modelId="{16693BD0-360A-4D08-9E8B-E0FB11D4856E}" type="pres">
      <dgm:prSet presAssocID="{2D4652DB-E618-4E33-BC61-6C387F5A8F3B}" presName="sibTrans" presStyleCnt="0"/>
      <dgm:spPr/>
    </dgm:pt>
    <dgm:pt modelId="{EBDB9ABB-15A9-4651-A6F5-8A60ABF27215}" type="pres">
      <dgm:prSet presAssocID="{87357577-4872-4509-A16C-C9F190DBD72A}" presName="node" presStyleLbl="node1" presStyleIdx="4" presStyleCnt="6">
        <dgm:presLayoutVars>
          <dgm:bulletEnabled val="1"/>
        </dgm:presLayoutVars>
      </dgm:prSet>
      <dgm:spPr/>
    </dgm:pt>
    <dgm:pt modelId="{62F8EA51-308E-44C1-A8F0-C526603A56E2}" type="pres">
      <dgm:prSet presAssocID="{9594AECB-DD6A-40C4-A399-BB706BF7CB59}" presName="sibTrans" presStyleCnt="0"/>
      <dgm:spPr/>
    </dgm:pt>
    <dgm:pt modelId="{BBA7B03C-01C4-44D2-810B-2445722C13A5}" type="pres">
      <dgm:prSet presAssocID="{0B13DCFA-11B6-4F52-82DF-D4C1D6B95806}" presName="node" presStyleLbl="node1" presStyleIdx="5" presStyleCnt="6">
        <dgm:presLayoutVars>
          <dgm:bulletEnabled val="1"/>
        </dgm:presLayoutVars>
      </dgm:prSet>
      <dgm:spPr/>
    </dgm:pt>
  </dgm:ptLst>
  <dgm:cxnLst>
    <dgm:cxn modelId="{91B3801A-E011-46AB-B137-A2293D2FFF72}" type="presOf" srcId="{088547E9-223A-4799-BDEC-D160A67FEC45}" destId="{60ED97C6-C3EA-41E2-A7CF-79925BF4FA20}" srcOrd="0" destOrd="0" presId="urn:microsoft.com/office/officeart/2005/8/layout/default"/>
    <dgm:cxn modelId="{62F74225-2CDB-46A4-BAA8-4D9903B83549}" type="presOf" srcId="{3EB486AD-30E3-43FA-AD61-D3808B293E80}" destId="{F6ED50CA-F49C-4BC9-99EB-046F67E09401}" srcOrd="0" destOrd="0" presId="urn:microsoft.com/office/officeart/2005/8/layout/default"/>
    <dgm:cxn modelId="{449D9625-5164-460B-84D4-072C1804B6C1}" srcId="{603ECF13-472A-4653-B5E9-686AAF494E71}" destId="{3EB486AD-30E3-43FA-AD61-D3808B293E80}" srcOrd="0" destOrd="0" parTransId="{568ACD7B-F478-45AC-BAB9-3452E10EBDB5}" sibTransId="{0671507E-D1CB-48B4-971E-84CC597C23F2}"/>
    <dgm:cxn modelId="{D04D152A-948B-40D6-A5A5-A407F0332678}" srcId="{603ECF13-472A-4653-B5E9-686AAF494E71}" destId="{0E69EF45-490E-4BAD-8540-8812FC7EE719}" srcOrd="1" destOrd="0" parTransId="{46A7F294-EC9A-4359-BE70-370FC3A85B4F}" sibTransId="{865206F8-C1B1-4E56-9B5E-DC25F3D552A0}"/>
    <dgm:cxn modelId="{3B736B73-99A2-48BE-B357-0B490253AFA1}" type="presOf" srcId="{603ECF13-472A-4653-B5E9-686AAF494E71}" destId="{9F010CB6-13E6-4676-8590-06CE1989797E}" srcOrd="0" destOrd="0" presId="urn:microsoft.com/office/officeart/2005/8/layout/default"/>
    <dgm:cxn modelId="{5363FF77-BA3F-4C78-96DA-447C15D6EBF7}" srcId="{603ECF13-472A-4653-B5E9-686AAF494E71}" destId="{088547E9-223A-4799-BDEC-D160A67FEC45}" srcOrd="3" destOrd="0" parTransId="{94F9321C-75DD-43DA-AB51-1726786505D0}" sibTransId="{2D4652DB-E618-4E33-BC61-6C387F5A8F3B}"/>
    <dgm:cxn modelId="{E9D52178-8060-49FC-9EBA-FA5E7C2EF1A5}" type="presOf" srcId="{87357577-4872-4509-A16C-C9F190DBD72A}" destId="{EBDB9ABB-15A9-4651-A6F5-8A60ABF27215}" srcOrd="0" destOrd="0" presId="urn:microsoft.com/office/officeart/2005/8/layout/default"/>
    <dgm:cxn modelId="{B7E26983-D111-4932-9C57-BFDC30614E4B}" type="presOf" srcId="{0E69EF45-490E-4BAD-8540-8812FC7EE719}" destId="{4FA08523-BC8B-411F-9AE2-EBE0687032C2}" srcOrd="0" destOrd="0" presId="urn:microsoft.com/office/officeart/2005/8/layout/default"/>
    <dgm:cxn modelId="{1A7BBC9F-E50E-49EB-902D-04F06DD2DB57}" srcId="{603ECF13-472A-4653-B5E9-686AAF494E71}" destId="{87357577-4872-4509-A16C-C9F190DBD72A}" srcOrd="4" destOrd="0" parTransId="{77A2EDF9-983F-41BA-B4F5-3CAAE7F4010C}" sibTransId="{9594AECB-DD6A-40C4-A399-BB706BF7CB59}"/>
    <dgm:cxn modelId="{6223D7A8-FCFA-4A61-800E-96276C8F3283}" srcId="{603ECF13-472A-4653-B5E9-686AAF494E71}" destId="{531DEC19-7875-4F8A-954B-14591EC1A584}" srcOrd="2" destOrd="0" parTransId="{A7AA7BC3-4525-44B4-9F51-8770ED8F3B3B}" sibTransId="{245A9F3E-9C65-40C6-9DE4-A24BC9DDE9D5}"/>
    <dgm:cxn modelId="{7EB9A4A9-94EA-48E7-B734-7AEBDDFF747F}" type="presOf" srcId="{0B13DCFA-11B6-4F52-82DF-D4C1D6B95806}" destId="{BBA7B03C-01C4-44D2-810B-2445722C13A5}" srcOrd="0" destOrd="0" presId="urn:microsoft.com/office/officeart/2005/8/layout/default"/>
    <dgm:cxn modelId="{9F8E1AD1-78AE-4870-8B7E-EBE347C7A32B}" srcId="{603ECF13-472A-4653-B5E9-686AAF494E71}" destId="{0B13DCFA-11B6-4F52-82DF-D4C1D6B95806}" srcOrd="5" destOrd="0" parTransId="{29BF765D-C851-4338-810C-2F8CD2B220C1}" sibTransId="{B85597AE-7793-4581-B0D1-4DF0E61F49EF}"/>
    <dgm:cxn modelId="{DDC5B5FF-EAD5-41AC-989C-269C3522F13E}" type="presOf" srcId="{531DEC19-7875-4F8A-954B-14591EC1A584}" destId="{F783DC9D-888B-416C-82D0-A8C6D9AE62FF}" srcOrd="0" destOrd="0" presId="urn:microsoft.com/office/officeart/2005/8/layout/default"/>
    <dgm:cxn modelId="{7D8EBF00-29F3-4A42-AC82-3F648316D9EF}" type="presParOf" srcId="{9F010CB6-13E6-4676-8590-06CE1989797E}" destId="{F6ED50CA-F49C-4BC9-99EB-046F67E09401}" srcOrd="0" destOrd="0" presId="urn:microsoft.com/office/officeart/2005/8/layout/default"/>
    <dgm:cxn modelId="{D0897B99-B06E-4F79-88FC-134FC91D9ECA}" type="presParOf" srcId="{9F010CB6-13E6-4676-8590-06CE1989797E}" destId="{DCCE5D7A-2D33-4668-A0C6-C7172E9BDFA1}" srcOrd="1" destOrd="0" presId="urn:microsoft.com/office/officeart/2005/8/layout/default"/>
    <dgm:cxn modelId="{1FC2325C-0A85-4990-9B40-203A5EC9F200}" type="presParOf" srcId="{9F010CB6-13E6-4676-8590-06CE1989797E}" destId="{4FA08523-BC8B-411F-9AE2-EBE0687032C2}" srcOrd="2" destOrd="0" presId="urn:microsoft.com/office/officeart/2005/8/layout/default"/>
    <dgm:cxn modelId="{71D95DF2-7625-48BD-A944-DC8197C25AD6}" type="presParOf" srcId="{9F010CB6-13E6-4676-8590-06CE1989797E}" destId="{DC6ABA3A-D529-473E-AD3B-A390022A510A}" srcOrd="3" destOrd="0" presId="urn:microsoft.com/office/officeart/2005/8/layout/default"/>
    <dgm:cxn modelId="{200A0B99-EB79-4845-A072-FC6DC584FE28}" type="presParOf" srcId="{9F010CB6-13E6-4676-8590-06CE1989797E}" destId="{F783DC9D-888B-416C-82D0-A8C6D9AE62FF}" srcOrd="4" destOrd="0" presId="urn:microsoft.com/office/officeart/2005/8/layout/default"/>
    <dgm:cxn modelId="{D74940B2-7786-4F39-80BE-2B87C3AF74EA}" type="presParOf" srcId="{9F010CB6-13E6-4676-8590-06CE1989797E}" destId="{35DA4A19-ACAD-428A-AB96-14951C15E733}" srcOrd="5" destOrd="0" presId="urn:microsoft.com/office/officeart/2005/8/layout/default"/>
    <dgm:cxn modelId="{FA4DD689-FE10-4FC7-BAFA-EF9537610636}" type="presParOf" srcId="{9F010CB6-13E6-4676-8590-06CE1989797E}" destId="{60ED97C6-C3EA-41E2-A7CF-79925BF4FA20}" srcOrd="6" destOrd="0" presId="urn:microsoft.com/office/officeart/2005/8/layout/default"/>
    <dgm:cxn modelId="{8BF0340B-9674-4041-9D33-365E8785F0CD}" type="presParOf" srcId="{9F010CB6-13E6-4676-8590-06CE1989797E}" destId="{16693BD0-360A-4D08-9E8B-E0FB11D4856E}" srcOrd="7" destOrd="0" presId="urn:microsoft.com/office/officeart/2005/8/layout/default"/>
    <dgm:cxn modelId="{909A2146-ECEB-4A56-93A0-7D8BB39B0D1D}" type="presParOf" srcId="{9F010CB6-13E6-4676-8590-06CE1989797E}" destId="{EBDB9ABB-15A9-4651-A6F5-8A60ABF27215}" srcOrd="8" destOrd="0" presId="urn:microsoft.com/office/officeart/2005/8/layout/default"/>
    <dgm:cxn modelId="{60A70FCB-4A2A-468F-9C5D-513344019F2F}" type="presParOf" srcId="{9F010CB6-13E6-4676-8590-06CE1989797E}" destId="{62F8EA51-308E-44C1-A8F0-C526603A56E2}" srcOrd="9" destOrd="0" presId="urn:microsoft.com/office/officeart/2005/8/layout/default"/>
    <dgm:cxn modelId="{31A2BC99-9A2E-4B1A-AF65-FEBF9AD7E2F5}" type="presParOf" srcId="{9F010CB6-13E6-4676-8590-06CE1989797E}" destId="{BBA7B03C-01C4-44D2-810B-2445722C13A5}"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2E1A062-0CC2-4535-8F92-3C83A89C1785}"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FC222256-4B63-45EC-9033-3B00726C3ED9}">
      <dgm:prSet custT="1"/>
      <dgm:spPr/>
      <dgm:t>
        <a:bodyPr/>
        <a:lstStyle/>
        <a:p>
          <a:r>
            <a:rPr lang="en-GB" sz="1800" dirty="0">
              <a:latin typeface="Aptos" panose="020B0004020202020204" pitchFamily="34" charset="0"/>
            </a:rPr>
            <a:t>5.16 The presence of visible prostitution in an area can have a negative impact on a community’s confidence and satisfaction. Conversely, the implementation of successful, sustainable strategies that eliminate or substantially reduce prostitution can increase community confidence and decrease the opportunities for other related forms of crime and disorder to emerge.</a:t>
          </a:r>
          <a:endParaRPr lang="en-US" sz="1800" dirty="0">
            <a:latin typeface="Aptos" panose="020B0004020202020204" pitchFamily="34" charset="0"/>
          </a:endParaRPr>
        </a:p>
      </dgm:t>
    </dgm:pt>
    <dgm:pt modelId="{61F88980-8B9D-4BAE-ABD5-7241E5C008A9}" type="parTrans" cxnId="{5E08C6CE-479E-4398-B9CC-58C5A281871D}">
      <dgm:prSet/>
      <dgm:spPr/>
      <dgm:t>
        <a:bodyPr/>
        <a:lstStyle/>
        <a:p>
          <a:endParaRPr lang="en-US"/>
        </a:p>
      </dgm:t>
    </dgm:pt>
    <dgm:pt modelId="{21384DDF-AFB9-4322-A8DC-EE8C8DAB3C82}" type="sibTrans" cxnId="{5E08C6CE-479E-4398-B9CC-58C5A281871D}">
      <dgm:prSet/>
      <dgm:spPr/>
      <dgm:t>
        <a:bodyPr/>
        <a:lstStyle/>
        <a:p>
          <a:endParaRPr lang="en-US"/>
        </a:p>
      </dgm:t>
    </dgm:pt>
    <dgm:pt modelId="{9F4590BA-93D0-46CA-A514-D9B8BA389F65}">
      <dgm:prSet custT="1"/>
      <dgm:spPr/>
      <dgm:t>
        <a:bodyPr/>
        <a:lstStyle/>
        <a:p>
          <a:r>
            <a:rPr lang="en-GB" sz="1800" dirty="0">
              <a:latin typeface="Aptos" panose="020B0004020202020204" pitchFamily="34" charset="0"/>
            </a:rPr>
            <a:t>5.17 Police should concentrate on the community as a whole, rather than focusing on the single act of street sex working, ensuring they deal with other problems in the area such as drug dealing, anti-social behaviour and poor environmental conditions. </a:t>
          </a:r>
          <a:endParaRPr lang="en-US" sz="1800" dirty="0">
            <a:latin typeface="Aptos" panose="020B0004020202020204" pitchFamily="34" charset="0"/>
          </a:endParaRPr>
        </a:p>
      </dgm:t>
    </dgm:pt>
    <dgm:pt modelId="{1424BFFC-8CBF-4EAB-A115-3E2C48FACC1C}" type="parTrans" cxnId="{550AD316-8F3A-4E02-B1C0-50FE5B0F2C0C}">
      <dgm:prSet/>
      <dgm:spPr/>
      <dgm:t>
        <a:bodyPr/>
        <a:lstStyle/>
        <a:p>
          <a:endParaRPr lang="en-US"/>
        </a:p>
      </dgm:t>
    </dgm:pt>
    <dgm:pt modelId="{617D0D52-96BB-4B11-B100-A6E3BAB3CF2E}" type="sibTrans" cxnId="{550AD316-8F3A-4E02-B1C0-50FE5B0F2C0C}">
      <dgm:prSet/>
      <dgm:spPr/>
      <dgm:t>
        <a:bodyPr/>
        <a:lstStyle/>
        <a:p>
          <a:endParaRPr lang="en-US"/>
        </a:p>
      </dgm:t>
    </dgm:pt>
    <dgm:pt modelId="{15571D99-A7BD-4EBD-83C2-E37F1BBE8023}" type="pres">
      <dgm:prSet presAssocID="{12E1A062-0CC2-4535-8F92-3C83A89C1785}" presName="hierChild1" presStyleCnt="0">
        <dgm:presLayoutVars>
          <dgm:chPref val="1"/>
          <dgm:dir/>
          <dgm:animOne val="branch"/>
          <dgm:animLvl val="lvl"/>
          <dgm:resizeHandles/>
        </dgm:presLayoutVars>
      </dgm:prSet>
      <dgm:spPr/>
    </dgm:pt>
    <dgm:pt modelId="{9FADF648-DDFE-41A6-88E8-A3B6397A8CC4}" type="pres">
      <dgm:prSet presAssocID="{FC222256-4B63-45EC-9033-3B00726C3ED9}" presName="hierRoot1" presStyleCnt="0"/>
      <dgm:spPr/>
    </dgm:pt>
    <dgm:pt modelId="{888C322A-7001-45BE-845E-79097586594C}" type="pres">
      <dgm:prSet presAssocID="{FC222256-4B63-45EC-9033-3B00726C3ED9}" presName="composite" presStyleCnt="0"/>
      <dgm:spPr/>
    </dgm:pt>
    <dgm:pt modelId="{6EEDB05A-30B7-4A70-8E68-88F393F50C6E}" type="pres">
      <dgm:prSet presAssocID="{FC222256-4B63-45EC-9033-3B00726C3ED9}" presName="background" presStyleLbl="node0" presStyleIdx="0" presStyleCnt="2"/>
      <dgm:spPr/>
    </dgm:pt>
    <dgm:pt modelId="{CEEA087A-B4C5-4DE9-A8E1-D4E8BCE93CB4}" type="pres">
      <dgm:prSet presAssocID="{FC222256-4B63-45EC-9033-3B00726C3ED9}" presName="text" presStyleLbl="fgAcc0" presStyleIdx="0" presStyleCnt="2">
        <dgm:presLayoutVars>
          <dgm:chPref val="3"/>
        </dgm:presLayoutVars>
      </dgm:prSet>
      <dgm:spPr/>
    </dgm:pt>
    <dgm:pt modelId="{89803544-F6A0-40EE-B46A-5CFC97C255EC}" type="pres">
      <dgm:prSet presAssocID="{FC222256-4B63-45EC-9033-3B00726C3ED9}" presName="hierChild2" presStyleCnt="0"/>
      <dgm:spPr/>
    </dgm:pt>
    <dgm:pt modelId="{74E7953F-503D-448C-AFDB-12C2FE4B0D00}" type="pres">
      <dgm:prSet presAssocID="{9F4590BA-93D0-46CA-A514-D9B8BA389F65}" presName="hierRoot1" presStyleCnt="0"/>
      <dgm:spPr/>
    </dgm:pt>
    <dgm:pt modelId="{F06B189A-6B4F-4F0D-ACB9-D59DEF715F36}" type="pres">
      <dgm:prSet presAssocID="{9F4590BA-93D0-46CA-A514-D9B8BA389F65}" presName="composite" presStyleCnt="0"/>
      <dgm:spPr/>
    </dgm:pt>
    <dgm:pt modelId="{4DF87973-B738-4632-8102-4F797C137D67}" type="pres">
      <dgm:prSet presAssocID="{9F4590BA-93D0-46CA-A514-D9B8BA389F65}" presName="background" presStyleLbl="node0" presStyleIdx="1" presStyleCnt="2"/>
      <dgm:spPr/>
    </dgm:pt>
    <dgm:pt modelId="{A40B2451-DCE6-4526-BDF6-34520FB88489}" type="pres">
      <dgm:prSet presAssocID="{9F4590BA-93D0-46CA-A514-D9B8BA389F65}" presName="text" presStyleLbl="fgAcc0" presStyleIdx="1" presStyleCnt="2">
        <dgm:presLayoutVars>
          <dgm:chPref val="3"/>
        </dgm:presLayoutVars>
      </dgm:prSet>
      <dgm:spPr/>
    </dgm:pt>
    <dgm:pt modelId="{2088D04B-9282-4CF8-A7A4-7D77E1BBE26D}" type="pres">
      <dgm:prSet presAssocID="{9F4590BA-93D0-46CA-A514-D9B8BA389F65}" presName="hierChild2" presStyleCnt="0"/>
      <dgm:spPr/>
    </dgm:pt>
  </dgm:ptLst>
  <dgm:cxnLst>
    <dgm:cxn modelId="{550AD316-8F3A-4E02-B1C0-50FE5B0F2C0C}" srcId="{12E1A062-0CC2-4535-8F92-3C83A89C1785}" destId="{9F4590BA-93D0-46CA-A514-D9B8BA389F65}" srcOrd="1" destOrd="0" parTransId="{1424BFFC-8CBF-4EAB-A115-3E2C48FACC1C}" sibTransId="{617D0D52-96BB-4B11-B100-A6E3BAB3CF2E}"/>
    <dgm:cxn modelId="{F6995A19-0593-44D6-8C94-16BF44CE3739}" type="presOf" srcId="{12E1A062-0CC2-4535-8F92-3C83A89C1785}" destId="{15571D99-A7BD-4EBD-83C2-E37F1BBE8023}" srcOrd="0" destOrd="0" presId="urn:microsoft.com/office/officeart/2005/8/layout/hierarchy1"/>
    <dgm:cxn modelId="{EA9AF16D-7CF3-4AE9-BA95-0393F131CD8A}" type="presOf" srcId="{FC222256-4B63-45EC-9033-3B00726C3ED9}" destId="{CEEA087A-B4C5-4DE9-A8E1-D4E8BCE93CB4}" srcOrd="0" destOrd="0" presId="urn:microsoft.com/office/officeart/2005/8/layout/hierarchy1"/>
    <dgm:cxn modelId="{5E08C6CE-479E-4398-B9CC-58C5A281871D}" srcId="{12E1A062-0CC2-4535-8F92-3C83A89C1785}" destId="{FC222256-4B63-45EC-9033-3B00726C3ED9}" srcOrd="0" destOrd="0" parTransId="{61F88980-8B9D-4BAE-ABD5-7241E5C008A9}" sibTransId="{21384DDF-AFB9-4322-A8DC-EE8C8DAB3C82}"/>
    <dgm:cxn modelId="{80B3D8E0-9399-4ADF-BE9E-34D8C52789A7}" type="presOf" srcId="{9F4590BA-93D0-46CA-A514-D9B8BA389F65}" destId="{A40B2451-DCE6-4526-BDF6-34520FB88489}" srcOrd="0" destOrd="0" presId="urn:microsoft.com/office/officeart/2005/8/layout/hierarchy1"/>
    <dgm:cxn modelId="{485E1124-052C-4E0E-9616-7953B594BC9A}" type="presParOf" srcId="{15571D99-A7BD-4EBD-83C2-E37F1BBE8023}" destId="{9FADF648-DDFE-41A6-88E8-A3B6397A8CC4}" srcOrd="0" destOrd="0" presId="urn:microsoft.com/office/officeart/2005/8/layout/hierarchy1"/>
    <dgm:cxn modelId="{A73981FB-4D40-46AF-916F-4A6ECDA417F2}" type="presParOf" srcId="{9FADF648-DDFE-41A6-88E8-A3B6397A8CC4}" destId="{888C322A-7001-45BE-845E-79097586594C}" srcOrd="0" destOrd="0" presId="urn:microsoft.com/office/officeart/2005/8/layout/hierarchy1"/>
    <dgm:cxn modelId="{ADC94240-E025-47A5-AA72-C6839694E25D}" type="presParOf" srcId="{888C322A-7001-45BE-845E-79097586594C}" destId="{6EEDB05A-30B7-4A70-8E68-88F393F50C6E}" srcOrd="0" destOrd="0" presId="urn:microsoft.com/office/officeart/2005/8/layout/hierarchy1"/>
    <dgm:cxn modelId="{AC57C190-BE42-43DE-BB7B-42D4EF44DB78}" type="presParOf" srcId="{888C322A-7001-45BE-845E-79097586594C}" destId="{CEEA087A-B4C5-4DE9-A8E1-D4E8BCE93CB4}" srcOrd="1" destOrd="0" presId="urn:microsoft.com/office/officeart/2005/8/layout/hierarchy1"/>
    <dgm:cxn modelId="{8DF31C66-153B-4704-83FC-14D45474277C}" type="presParOf" srcId="{9FADF648-DDFE-41A6-88E8-A3B6397A8CC4}" destId="{89803544-F6A0-40EE-B46A-5CFC97C255EC}" srcOrd="1" destOrd="0" presId="urn:microsoft.com/office/officeart/2005/8/layout/hierarchy1"/>
    <dgm:cxn modelId="{4786071F-83BE-4988-B395-586662474D32}" type="presParOf" srcId="{15571D99-A7BD-4EBD-83C2-E37F1BBE8023}" destId="{74E7953F-503D-448C-AFDB-12C2FE4B0D00}" srcOrd="1" destOrd="0" presId="urn:microsoft.com/office/officeart/2005/8/layout/hierarchy1"/>
    <dgm:cxn modelId="{BCD99BA6-15BD-411B-86E2-0BEEDBC33CE2}" type="presParOf" srcId="{74E7953F-503D-448C-AFDB-12C2FE4B0D00}" destId="{F06B189A-6B4F-4F0D-ACB9-D59DEF715F36}" srcOrd="0" destOrd="0" presId="urn:microsoft.com/office/officeart/2005/8/layout/hierarchy1"/>
    <dgm:cxn modelId="{31A4FFBE-4ACD-4821-99A0-D1FF9ADA6FB5}" type="presParOf" srcId="{F06B189A-6B4F-4F0D-ACB9-D59DEF715F36}" destId="{4DF87973-B738-4632-8102-4F797C137D67}" srcOrd="0" destOrd="0" presId="urn:microsoft.com/office/officeart/2005/8/layout/hierarchy1"/>
    <dgm:cxn modelId="{EA655DC9-CDBF-4BB0-889A-11B99FD12DEC}" type="presParOf" srcId="{F06B189A-6B4F-4F0D-ACB9-D59DEF715F36}" destId="{A40B2451-DCE6-4526-BDF6-34520FB88489}" srcOrd="1" destOrd="0" presId="urn:microsoft.com/office/officeart/2005/8/layout/hierarchy1"/>
    <dgm:cxn modelId="{C4631BE5-AFC6-428D-AB73-33871D515B66}" type="presParOf" srcId="{74E7953F-503D-448C-AFDB-12C2FE4B0D00}" destId="{2088D04B-9282-4CF8-A7A4-7D77E1BBE26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E82DA9B-A97D-4E99-8CC5-91C40D1C85B6}" type="doc">
      <dgm:prSet loTypeId="urn:microsoft.com/office/officeart/2016/7/layout/LinearBlockProcessNumbered" loCatId="process" qsTypeId="urn:microsoft.com/office/officeart/2005/8/quickstyle/simple1" qsCatId="simple" csTypeId="urn:microsoft.com/office/officeart/2005/8/colors/colorful2" csCatId="colorful" phldr="1"/>
      <dgm:spPr/>
      <dgm:t>
        <a:bodyPr/>
        <a:lstStyle/>
        <a:p>
          <a:endParaRPr lang="en-US"/>
        </a:p>
      </dgm:t>
    </dgm:pt>
    <dgm:pt modelId="{1584C470-D4E9-4708-981C-24CB0172158F}">
      <dgm:prSet custT="1"/>
      <dgm:spPr/>
      <dgm:t>
        <a:bodyPr/>
        <a:lstStyle/>
        <a:p>
          <a:r>
            <a:rPr lang="en-GB" sz="2000" dirty="0">
              <a:latin typeface="Aptos" panose="020B0004020202020204" pitchFamily="34" charset="0"/>
            </a:rPr>
            <a:t>Treat with dignity &amp; respect</a:t>
          </a:r>
          <a:endParaRPr lang="en-US" sz="2000" dirty="0">
            <a:latin typeface="Aptos" panose="020B0004020202020204" pitchFamily="34" charset="0"/>
          </a:endParaRPr>
        </a:p>
      </dgm:t>
    </dgm:pt>
    <dgm:pt modelId="{DDDCBC25-E8D1-4F3F-8C88-2B9AE335F2B4}" type="parTrans" cxnId="{86F8532B-6053-4347-B1B0-D05DC5F56CD7}">
      <dgm:prSet/>
      <dgm:spPr/>
      <dgm:t>
        <a:bodyPr/>
        <a:lstStyle/>
        <a:p>
          <a:endParaRPr lang="en-US"/>
        </a:p>
      </dgm:t>
    </dgm:pt>
    <dgm:pt modelId="{969DA7EF-2891-432C-8072-0381125C2BCD}" type="sibTrans" cxnId="{86F8532B-6053-4347-B1B0-D05DC5F56CD7}">
      <dgm:prSet phldrT="01" phldr="0"/>
      <dgm:spPr/>
      <dgm:t>
        <a:bodyPr/>
        <a:lstStyle/>
        <a:p>
          <a:r>
            <a:rPr lang="en-US"/>
            <a:t>01</a:t>
          </a:r>
        </a:p>
      </dgm:t>
    </dgm:pt>
    <dgm:pt modelId="{FB504A5D-DDB5-496D-9591-C6DA0DF24173}">
      <dgm:prSet custT="1"/>
      <dgm:spPr/>
      <dgm:t>
        <a:bodyPr/>
        <a:lstStyle/>
        <a:p>
          <a:r>
            <a:rPr lang="en-GB" sz="2000" dirty="0">
              <a:latin typeface="Aptos" panose="020B0004020202020204" pitchFamily="34" charset="0"/>
            </a:rPr>
            <a:t>Provide information of support agencies</a:t>
          </a:r>
          <a:endParaRPr lang="en-US" sz="2000" dirty="0">
            <a:latin typeface="Aptos" panose="020B0004020202020204" pitchFamily="34" charset="0"/>
          </a:endParaRPr>
        </a:p>
      </dgm:t>
    </dgm:pt>
    <dgm:pt modelId="{58227B9F-13D0-4162-9328-7AA053E0F6D9}" type="parTrans" cxnId="{68D66797-37A5-436F-8CE0-4210583ED494}">
      <dgm:prSet/>
      <dgm:spPr/>
      <dgm:t>
        <a:bodyPr/>
        <a:lstStyle/>
        <a:p>
          <a:endParaRPr lang="en-US"/>
        </a:p>
      </dgm:t>
    </dgm:pt>
    <dgm:pt modelId="{27F5DBEB-9398-4CEF-905A-27BDD025A635}" type="sibTrans" cxnId="{68D66797-37A5-436F-8CE0-4210583ED494}">
      <dgm:prSet phldrT="02" phldr="0"/>
      <dgm:spPr/>
      <dgm:t>
        <a:bodyPr/>
        <a:lstStyle/>
        <a:p>
          <a:r>
            <a:rPr lang="en-US"/>
            <a:t>02</a:t>
          </a:r>
        </a:p>
      </dgm:t>
    </dgm:pt>
    <dgm:pt modelId="{14CBC7CC-E3EA-43D5-80C5-50F5E195DCB3}">
      <dgm:prSet custT="1"/>
      <dgm:spPr/>
      <dgm:t>
        <a:bodyPr/>
        <a:lstStyle/>
        <a:p>
          <a:r>
            <a:rPr lang="en-GB" sz="2000" dirty="0">
              <a:latin typeface="Aptos" panose="020B0004020202020204" pitchFamily="34" charset="0"/>
            </a:rPr>
            <a:t>Provide support for leaving the sex industry </a:t>
          </a:r>
          <a:endParaRPr lang="en-US" sz="2000" dirty="0">
            <a:latin typeface="Aptos" panose="020B0004020202020204" pitchFamily="34" charset="0"/>
          </a:endParaRPr>
        </a:p>
      </dgm:t>
    </dgm:pt>
    <dgm:pt modelId="{E7B10DB1-9854-4415-92F6-0621AA979910}" type="parTrans" cxnId="{33B26D67-6B85-477E-813B-3AD99D269349}">
      <dgm:prSet/>
      <dgm:spPr/>
      <dgm:t>
        <a:bodyPr/>
        <a:lstStyle/>
        <a:p>
          <a:endParaRPr lang="en-US"/>
        </a:p>
      </dgm:t>
    </dgm:pt>
    <dgm:pt modelId="{9054CAE5-98E0-412F-9CC7-890B99605DA8}" type="sibTrans" cxnId="{33B26D67-6B85-477E-813B-3AD99D269349}">
      <dgm:prSet phldrT="03" phldr="0"/>
      <dgm:spPr/>
      <dgm:t>
        <a:bodyPr/>
        <a:lstStyle/>
        <a:p>
          <a:r>
            <a:rPr lang="en-US"/>
            <a:t>03</a:t>
          </a:r>
        </a:p>
      </dgm:t>
    </dgm:pt>
    <dgm:pt modelId="{FDC4689B-1E5E-4142-9607-05876D27A325}">
      <dgm:prSet custT="1"/>
      <dgm:spPr/>
      <dgm:t>
        <a:bodyPr/>
        <a:lstStyle/>
        <a:p>
          <a:r>
            <a:rPr lang="en-GB" sz="2000" dirty="0">
              <a:latin typeface="Aptos" panose="020B0004020202020204" pitchFamily="34" charset="0"/>
            </a:rPr>
            <a:t>Adopt a Multiagency approach including outreach centres </a:t>
          </a:r>
          <a:endParaRPr lang="en-US" sz="2000" dirty="0">
            <a:latin typeface="Aptos" panose="020B0004020202020204" pitchFamily="34" charset="0"/>
          </a:endParaRPr>
        </a:p>
      </dgm:t>
    </dgm:pt>
    <dgm:pt modelId="{F44DDE07-143F-4D41-ADD0-F64893A4847C}" type="parTrans" cxnId="{5E9E1B19-33A9-40A1-97E6-5ABBBB559F64}">
      <dgm:prSet/>
      <dgm:spPr/>
      <dgm:t>
        <a:bodyPr/>
        <a:lstStyle/>
        <a:p>
          <a:endParaRPr lang="en-US"/>
        </a:p>
      </dgm:t>
    </dgm:pt>
    <dgm:pt modelId="{233F799A-ABC4-4E3D-A3BD-A7A821F6A142}" type="sibTrans" cxnId="{5E9E1B19-33A9-40A1-97E6-5ABBBB559F64}">
      <dgm:prSet phldrT="04" phldr="0"/>
      <dgm:spPr/>
      <dgm:t>
        <a:bodyPr/>
        <a:lstStyle/>
        <a:p>
          <a:r>
            <a:rPr lang="en-US"/>
            <a:t>04</a:t>
          </a:r>
        </a:p>
      </dgm:t>
    </dgm:pt>
    <dgm:pt modelId="{5D7CC7EB-4A41-41A3-89A1-63ABB899125E}">
      <dgm:prSet custT="1"/>
      <dgm:spPr/>
      <dgm:t>
        <a:bodyPr/>
        <a:lstStyle/>
        <a:p>
          <a:r>
            <a:rPr lang="en-GB" sz="2000" dirty="0">
              <a:latin typeface="Aptos" panose="020B0004020202020204" pitchFamily="34" charset="0"/>
            </a:rPr>
            <a:t>Recognise other vulnerabilities</a:t>
          </a:r>
          <a:endParaRPr lang="en-US" sz="2000" dirty="0">
            <a:latin typeface="Aptos" panose="020B0004020202020204" pitchFamily="34" charset="0"/>
          </a:endParaRPr>
        </a:p>
      </dgm:t>
    </dgm:pt>
    <dgm:pt modelId="{82C0D152-E5FA-46E9-B826-E17F3E205A09}" type="parTrans" cxnId="{D2D30D13-26ED-4F6F-A7B3-F4C1D1E09B53}">
      <dgm:prSet/>
      <dgm:spPr/>
      <dgm:t>
        <a:bodyPr/>
        <a:lstStyle/>
        <a:p>
          <a:endParaRPr lang="en-US"/>
        </a:p>
      </dgm:t>
    </dgm:pt>
    <dgm:pt modelId="{8CADA638-C4AB-4FC7-93CF-8E94D0969125}" type="sibTrans" cxnId="{D2D30D13-26ED-4F6F-A7B3-F4C1D1E09B53}">
      <dgm:prSet phldrT="05" phldr="0"/>
      <dgm:spPr/>
      <dgm:t>
        <a:bodyPr/>
        <a:lstStyle/>
        <a:p>
          <a:r>
            <a:rPr lang="en-US"/>
            <a:t>05</a:t>
          </a:r>
        </a:p>
      </dgm:t>
    </dgm:pt>
    <dgm:pt modelId="{B6978FBF-C798-4EAD-8E5E-4EF5DEF0ABB1}">
      <dgm:prSet custT="1"/>
      <dgm:spPr/>
      <dgm:t>
        <a:bodyPr/>
        <a:lstStyle/>
        <a:p>
          <a:r>
            <a:rPr lang="en-GB" sz="2000" dirty="0">
              <a:latin typeface="Aptos" panose="020B0004020202020204" pitchFamily="34" charset="0"/>
            </a:rPr>
            <a:t>Investigate all reports of violence, they are NOT ‘occupational hazards</a:t>
          </a:r>
          <a:endParaRPr lang="en-US" sz="2000" dirty="0">
            <a:latin typeface="Aptos" panose="020B0004020202020204" pitchFamily="34" charset="0"/>
          </a:endParaRPr>
        </a:p>
      </dgm:t>
    </dgm:pt>
    <dgm:pt modelId="{C84150A8-E491-41DC-986C-333EE6E532F4}" type="parTrans" cxnId="{ED317A06-012D-44AE-9486-46EF43CC82BE}">
      <dgm:prSet/>
      <dgm:spPr/>
      <dgm:t>
        <a:bodyPr/>
        <a:lstStyle/>
        <a:p>
          <a:endParaRPr lang="en-US"/>
        </a:p>
      </dgm:t>
    </dgm:pt>
    <dgm:pt modelId="{018E48C8-32F5-4213-BD55-B201A005B3A8}" type="sibTrans" cxnId="{ED317A06-012D-44AE-9486-46EF43CC82BE}">
      <dgm:prSet phldrT="06" phldr="0"/>
      <dgm:spPr/>
      <dgm:t>
        <a:bodyPr/>
        <a:lstStyle/>
        <a:p>
          <a:r>
            <a:rPr lang="en-US"/>
            <a:t>06</a:t>
          </a:r>
        </a:p>
      </dgm:t>
    </dgm:pt>
    <dgm:pt modelId="{2961E301-119C-470F-9577-1A6FF7FEF1DD}" type="pres">
      <dgm:prSet presAssocID="{0E82DA9B-A97D-4E99-8CC5-91C40D1C85B6}" presName="Name0" presStyleCnt="0">
        <dgm:presLayoutVars>
          <dgm:animLvl val="lvl"/>
          <dgm:resizeHandles val="exact"/>
        </dgm:presLayoutVars>
      </dgm:prSet>
      <dgm:spPr/>
    </dgm:pt>
    <dgm:pt modelId="{29B6DAC6-A5E3-4E0E-8AD7-D23240F7C18B}" type="pres">
      <dgm:prSet presAssocID="{1584C470-D4E9-4708-981C-24CB0172158F}" presName="compositeNode" presStyleCnt="0">
        <dgm:presLayoutVars>
          <dgm:bulletEnabled val="1"/>
        </dgm:presLayoutVars>
      </dgm:prSet>
      <dgm:spPr/>
    </dgm:pt>
    <dgm:pt modelId="{6EE0E877-2E70-44E0-B19B-85EF34F4CA75}" type="pres">
      <dgm:prSet presAssocID="{1584C470-D4E9-4708-981C-24CB0172158F}" presName="bgRect" presStyleLbl="alignNode1" presStyleIdx="0" presStyleCnt="6" custScaleY="204630" custLinFactNeighborX="687" custLinFactNeighborY="-1716"/>
      <dgm:spPr/>
    </dgm:pt>
    <dgm:pt modelId="{6F998B03-37CB-46C9-8106-C40AA3C8FD4B}" type="pres">
      <dgm:prSet presAssocID="{969DA7EF-2891-432C-8072-0381125C2BCD}" presName="sibTransNodeRect" presStyleLbl="alignNode1" presStyleIdx="0" presStyleCnt="6">
        <dgm:presLayoutVars>
          <dgm:chMax val="0"/>
          <dgm:bulletEnabled val="1"/>
        </dgm:presLayoutVars>
      </dgm:prSet>
      <dgm:spPr/>
    </dgm:pt>
    <dgm:pt modelId="{AF63B4FD-22A2-4447-93DD-1BB25ED12D82}" type="pres">
      <dgm:prSet presAssocID="{1584C470-D4E9-4708-981C-24CB0172158F}" presName="nodeRect" presStyleLbl="alignNode1" presStyleIdx="0" presStyleCnt="6">
        <dgm:presLayoutVars>
          <dgm:bulletEnabled val="1"/>
        </dgm:presLayoutVars>
      </dgm:prSet>
      <dgm:spPr/>
    </dgm:pt>
    <dgm:pt modelId="{24AB1547-606E-48D3-ACA6-78457731D1F0}" type="pres">
      <dgm:prSet presAssocID="{969DA7EF-2891-432C-8072-0381125C2BCD}" presName="sibTrans" presStyleCnt="0"/>
      <dgm:spPr/>
    </dgm:pt>
    <dgm:pt modelId="{92E129BF-8873-4A4D-9318-EEE6BD2444C1}" type="pres">
      <dgm:prSet presAssocID="{FB504A5D-DDB5-496D-9591-C6DA0DF24173}" presName="compositeNode" presStyleCnt="0">
        <dgm:presLayoutVars>
          <dgm:bulletEnabled val="1"/>
        </dgm:presLayoutVars>
      </dgm:prSet>
      <dgm:spPr/>
    </dgm:pt>
    <dgm:pt modelId="{5A6F598F-94DC-4EF6-BC4E-D1E24C6F3080}" type="pres">
      <dgm:prSet presAssocID="{FB504A5D-DDB5-496D-9591-C6DA0DF24173}" presName="bgRect" presStyleLbl="alignNode1" presStyleIdx="1" presStyleCnt="6" custScaleY="204630"/>
      <dgm:spPr/>
    </dgm:pt>
    <dgm:pt modelId="{1420060B-5BD4-43DB-9D30-6EDBCC7496E0}" type="pres">
      <dgm:prSet presAssocID="{27F5DBEB-9398-4CEF-905A-27BDD025A635}" presName="sibTransNodeRect" presStyleLbl="alignNode1" presStyleIdx="1" presStyleCnt="6">
        <dgm:presLayoutVars>
          <dgm:chMax val="0"/>
          <dgm:bulletEnabled val="1"/>
        </dgm:presLayoutVars>
      </dgm:prSet>
      <dgm:spPr/>
    </dgm:pt>
    <dgm:pt modelId="{2172EDF9-66F2-47AB-AD16-095BA4ED7EA2}" type="pres">
      <dgm:prSet presAssocID="{FB504A5D-DDB5-496D-9591-C6DA0DF24173}" presName="nodeRect" presStyleLbl="alignNode1" presStyleIdx="1" presStyleCnt="6">
        <dgm:presLayoutVars>
          <dgm:bulletEnabled val="1"/>
        </dgm:presLayoutVars>
      </dgm:prSet>
      <dgm:spPr/>
    </dgm:pt>
    <dgm:pt modelId="{C58D1C4E-C7AE-4BCB-B4B2-CB94D1B0C4CB}" type="pres">
      <dgm:prSet presAssocID="{27F5DBEB-9398-4CEF-905A-27BDD025A635}" presName="sibTrans" presStyleCnt="0"/>
      <dgm:spPr/>
    </dgm:pt>
    <dgm:pt modelId="{816DDB5E-5DCE-442D-A59D-71939299410E}" type="pres">
      <dgm:prSet presAssocID="{14CBC7CC-E3EA-43D5-80C5-50F5E195DCB3}" presName="compositeNode" presStyleCnt="0">
        <dgm:presLayoutVars>
          <dgm:bulletEnabled val="1"/>
        </dgm:presLayoutVars>
      </dgm:prSet>
      <dgm:spPr/>
    </dgm:pt>
    <dgm:pt modelId="{F5270408-6BB1-4E9D-AECC-932F28279B77}" type="pres">
      <dgm:prSet presAssocID="{14CBC7CC-E3EA-43D5-80C5-50F5E195DCB3}" presName="bgRect" presStyleLbl="alignNode1" presStyleIdx="2" presStyleCnt="6" custScaleY="204630"/>
      <dgm:spPr/>
    </dgm:pt>
    <dgm:pt modelId="{8415BF4F-9EF7-4B1A-B3A3-E72CBB1B7470}" type="pres">
      <dgm:prSet presAssocID="{9054CAE5-98E0-412F-9CC7-890B99605DA8}" presName="sibTransNodeRect" presStyleLbl="alignNode1" presStyleIdx="2" presStyleCnt="6">
        <dgm:presLayoutVars>
          <dgm:chMax val="0"/>
          <dgm:bulletEnabled val="1"/>
        </dgm:presLayoutVars>
      </dgm:prSet>
      <dgm:spPr/>
    </dgm:pt>
    <dgm:pt modelId="{F80A5EFC-35A5-427F-94B0-830286CE9111}" type="pres">
      <dgm:prSet presAssocID="{14CBC7CC-E3EA-43D5-80C5-50F5E195DCB3}" presName="nodeRect" presStyleLbl="alignNode1" presStyleIdx="2" presStyleCnt="6">
        <dgm:presLayoutVars>
          <dgm:bulletEnabled val="1"/>
        </dgm:presLayoutVars>
      </dgm:prSet>
      <dgm:spPr/>
    </dgm:pt>
    <dgm:pt modelId="{B0BCBBD6-EA15-4287-A464-55AC0EE67AF2}" type="pres">
      <dgm:prSet presAssocID="{9054CAE5-98E0-412F-9CC7-890B99605DA8}" presName="sibTrans" presStyleCnt="0"/>
      <dgm:spPr/>
    </dgm:pt>
    <dgm:pt modelId="{689BD001-DDC7-4AE3-BE8E-3ADBEB1EF59A}" type="pres">
      <dgm:prSet presAssocID="{FDC4689B-1E5E-4142-9607-05876D27A325}" presName="compositeNode" presStyleCnt="0">
        <dgm:presLayoutVars>
          <dgm:bulletEnabled val="1"/>
        </dgm:presLayoutVars>
      </dgm:prSet>
      <dgm:spPr/>
    </dgm:pt>
    <dgm:pt modelId="{012B2242-8DFB-4589-B4CA-D27C1663C145}" type="pres">
      <dgm:prSet presAssocID="{FDC4689B-1E5E-4142-9607-05876D27A325}" presName="bgRect" presStyleLbl="alignNode1" presStyleIdx="3" presStyleCnt="6" custScaleY="204630"/>
      <dgm:spPr/>
    </dgm:pt>
    <dgm:pt modelId="{1C090ED7-5C66-4C18-873B-D833859DDF0A}" type="pres">
      <dgm:prSet presAssocID="{233F799A-ABC4-4E3D-A3BD-A7A821F6A142}" presName="sibTransNodeRect" presStyleLbl="alignNode1" presStyleIdx="3" presStyleCnt="6">
        <dgm:presLayoutVars>
          <dgm:chMax val="0"/>
          <dgm:bulletEnabled val="1"/>
        </dgm:presLayoutVars>
      </dgm:prSet>
      <dgm:spPr/>
    </dgm:pt>
    <dgm:pt modelId="{7A22EF99-222D-4341-899D-D1B40203EB74}" type="pres">
      <dgm:prSet presAssocID="{FDC4689B-1E5E-4142-9607-05876D27A325}" presName="nodeRect" presStyleLbl="alignNode1" presStyleIdx="3" presStyleCnt="6">
        <dgm:presLayoutVars>
          <dgm:bulletEnabled val="1"/>
        </dgm:presLayoutVars>
      </dgm:prSet>
      <dgm:spPr/>
    </dgm:pt>
    <dgm:pt modelId="{73474476-E826-4603-A012-2DBA36B81349}" type="pres">
      <dgm:prSet presAssocID="{233F799A-ABC4-4E3D-A3BD-A7A821F6A142}" presName="sibTrans" presStyleCnt="0"/>
      <dgm:spPr/>
    </dgm:pt>
    <dgm:pt modelId="{31BB095E-EC64-4E37-BE19-E5A3488D85EE}" type="pres">
      <dgm:prSet presAssocID="{5D7CC7EB-4A41-41A3-89A1-63ABB899125E}" presName="compositeNode" presStyleCnt="0">
        <dgm:presLayoutVars>
          <dgm:bulletEnabled val="1"/>
        </dgm:presLayoutVars>
      </dgm:prSet>
      <dgm:spPr/>
    </dgm:pt>
    <dgm:pt modelId="{E80693AD-CE8C-4968-844A-2CCEFBD53B87}" type="pres">
      <dgm:prSet presAssocID="{5D7CC7EB-4A41-41A3-89A1-63ABB899125E}" presName="bgRect" presStyleLbl="alignNode1" presStyleIdx="4" presStyleCnt="6" custScaleY="204630"/>
      <dgm:spPr/>
    </dgm:pt>
    <dgm:pt modelId="{7025D2FB-2D91-4840-B683-E73673622578}" type="pres">
      <dgm:prSet presAssocID="{8CADA638-C4AB-4FC7-93CF-8E94D0969125}" presName="sibTransNodeRect" presStyleLbl="alignNode1" presStyleIdx="4" presStyleCnt="6">
        <dgm:presLayoutVars>
          <dgm:chMax val="0"/>
          <dgm:bulletEnabled val="1"/>
        </dgm:presLayoutVars>
      </dgm:prSet>
      <dgm:spPr/>
    </dgm:pt>
    <dgm:pt modelId="{954CBC69-A9E6-48BD-AB50-A9F65B41F91D}" type="pres">
      <dgm:prSet presAssocID="{5D7CC7EB-4A41-41A3-89A1-63ABB899125E}" presName="nodeRect" presStyleLbl="alignNode1" presStyleIdx="4" presStyleCnt="6">
        <dgm:presLayoutVars>
          <dgm:bulletEnabled val="1"/>
        </dgm:presLayoutVars>
      </dgm:prSet>
      <dgm:spPr/>
    </dgm:pt>
    <dgm:pt modelId="{9A6E8A61-93B0-414B-8C17-8AEA58B08745}" type="pres">
      <dgm:prSet presAssocID="{8CADA638-C4AB-4FC7-93CF-8E94D0969125}" presName="sibTrans" presStyleCnt="0"/>
      <dgm:spPr/>
    </dgm:pt>
    <dgm:pt modelId="{2B0CFA41-0212-45B3-B551-79D2222D4402}" type="pres">
      <dgm:prSet presAssocID="{B6978FBF-C798-4EAD-8E5E-4EF5DEF0ABB1}" presName="compositeNode" presStyleCnt="0">
        <dgm:presLayoutVars>
          <dgm:bulletEnabled val="1"/>
        </dgm:presLayoutVars>
      </dgm:prSet>
      <dgm:spPr/>
    </dgm:pt>
    <dgm:pt modelId="{73E45312-42BB-4BF5-9ADD-A4F896419570}" type="pres">
      <dgm:prSet presAssocID="{B6978FBF-C798-4EAD-8E5E-4EF5DEF0ABB1}" presName="bgRect" presStyleLbl="alignNode1" presStyleIdx="5" presStyleCnt="6" custScaleY="204630"/>
      <dgm:spPr/>
    </dgm:pt>
    <dgm:pt modelId="{7000A287-04D7-4118-9DB7-C61387AEA032}" type="pres">
      <dgm:prSet presAssocID="{018E48C8-32F5-4213-BD55-B201A005B3A8}" presName="sibTransNodeRect" presStyleLbl="alignNode1" presStyleIdx="5" presStyleCnt="6">
        <dgm:presLayoutVars>
          <dgm:chMax val="0"/>
          <dgm:bulletEnabled val="1"/>
        </dgm:presLayoutVars>
      </dgm:prSet>
      <dgm:spPr/>
    </dgm:pt>
    <dgm:pt modelId="{32372260-95AF-417B-819D-CE4848FC88CD}" type="pres">
      <dgm:prSet presAssocID="{B6978FBF-C798-4EAD-8E5E-4EF5DEF0ABB1}" presName="nodeRect" presStyleLbl="alignNode1" presStyleIdx="5" presStyleCnt="6">
        <dgm:presLayoutVars>
          <dgm:bulletEnabled val="1"/>
        </dgm:presLayoutVars>
      </dgm:prSet>
      <dgm:spPr/>
    </dgm:pt>
  </dgm:ptLst>
  <dgm:cxnLst>
    <dgm:cxn modelId="{ED317A06-012D-44AE-9486-46EF43CC82BE}" srcId="{0E82DA9B-A97D-4E99-8CC5-91C40D1C85B6}" destId="{B6978FBF-C798-4EAD-8E5E-4EF5DEF0ABB1}" srcOrd="5" destOrd="0" parTransId="{C84150A8-E491-41DC-986C-333EE6E532F4}" sibTransId="{018E48C8-32F5-4213-BD55-B201A005B3A8}"/>
    <dgm:cxn modelId="{67C5B606-9CC8-49F1-93DF-203E66963E4B}" type="presOf" srcId="{1584C470-D4E9-4708-981C-24CB0172158F}" destId="{AF63B4FD-22A2-4447-93DD-1BB25ED12D82}" srcOrd="1" destOrd="0" presId="urn:microsoft.com/office/officeart/2016/7/layout/LinearBlockProcessNumbered"/>
    <dgm:cxn modelId="{D2D30D13-26ED-4F6F-A7B3-F4C1D1E09B53}" srcId="{0E82DA9B-A97D-4E99-8CC5-91C40D1C85B6}" destId="{5D7CC7EB-4A41-41A3-89A1-63ABB899125E}" srcOrd="4" destOrd="0" parTransId="{82C0D152-E5FA-46E9-B826-E17F3E205A09}" sibTransId="{8CADA638-C4AB-4FC7-93CF-8E94D0969125}"/>
    <dgm:cxn modelId="{99BE1C13-D610-45EF-BF24-E2333EA9A438}" type="presOf" srcId="{FB504A5D-DDB5-496D-9591-C6DA0DF24173}" destId="{5A6F598F-94DC-4EF6-BC4E-D1E24C6F3080}" srcOrd="0" destOrd="0" presId="urn:microsoft.com/office/officeart/2016/7/layout/LinearBlockProcessNumbered"/>
    <dgm:cxn modelId="{D1071E15-6747-4608-ACB4-F598C95E8A7B}" type="presOf" srcId="{FDC4689B-1E5E-4142-9607-05876D27A325}" destId="{012B2242-8DFB-4589-B4CA-D27C1663C145}" srcOrd="0" destOrd="0" presId="urn:microsoft.com/office/officeart/2016/7/layout/LinearBlockProcessNumbered"/>
    <dgm:cxn modelId="{5E9E1B19-33A9-40A1-97E6-5ABBBB559F64}" srcId="{0E82DA9B-A97D-4E99-8CC5-91C40D1C85B6}" destId="{FDC4689B-1E5E-4142-9607-05876D27A325}" srcOrd="3" destOrd="0" parTransId="{F44DDE07-143F-4D41-ADD0-F64893A4847C}" sibTransId="{233F799A-ABC4-4E3D-A3BD-A7A821F6A142}"/>
    <dgm:cxn modelId="{B9074419-D95B-4B46-B7CE-C579A31B9D78}" type="presOf" srcId="{FB504A5D-DDB5-496D-9591-C6DA0DF24173}" destId="{2172EDF9-66F2-47AB-AD16-095BA4ED7EA2}" srcOrd="1" destOrd="0" presId="urn:microsoft.com/office/officeart/2016/7/layout/LinearBlockProcessNumbered"/>
    <dgm:cxn modelId="{0217F71A-64E1-4777-AC14-DEFAB1089361}" type="presOf" srcId="{0E82DA9B-A97D-4E99-8CC5-91C40D1C85B6}" destId="{2961E301-119C-470F-9577-1A6FF7FEF1DD}" srcOrd="0" destOrd="0" presId="urn:microsoft.com/office/officeart/2016/7/layout/LinearBlockProcessNumbered"/>
    <dgm:cxn modelId="{896F2522-0AAF-4F73-91A6-5829862189F8}" type="presOf" srcId="{969DA7EF-2891-432C-8072-0381125C2BCD}" destId="{6F998B03-37CB-46C9-8106-C40AA3C8FD4B}" srcOrd="0" destOrd="0" presId="urn:microsoft.com/office/officeart/2016/7/layout/LinearBlockProcessNumbered"/>
    <dgm:cxn modelId="{D2D5152B-79B2-4F50-894E-FFE00EE44A52}" type="presOf" srcId="{9054CAE5-98E0-412F-9CC7-890B99605DA8}" destId="{8415BF4F-9EF7-4B1A-B3A3-E72CBB1B7470}" srcOrd="0" destOrd="0" presId="urn:microsoft.com/office/officeart/2016/7/layout/LinearBlockProcessNumbered"/>
    <dgm:cxn modelId="{86F8532B-6053-4347-B1B0-D05DC5F56CD7}" srcId="{0E82DA9B-A97D-4E99-8CC5-91C40D1C85B6}" destId="{1584C470-D4E9-4708-981C-24CB0172158F}" srcOrd="0" destOrd="0" parTransId="{DDDCBC25-E8D1-4F3F-8C88-2B9AE335F2B4}" sibTransId="{969DA7EF-2891-432C-8072-0381125C2BCD}"/>
    <dgm:cxn modelId="{CF3F7540-5DBA-4DA5-9EFB-A35544E0F594}" type="presOf" srcId="{14CBC7CC-E3EA-43D5-80C5-50F5E195DCB3}" destId="{F80A5EFC-35A5-427F-94B0-830286CE9111}" srcOrd="1" destOrd="0" presId="urn:microsoft.com/office/officeart/2016/7/layout/LinearBlockProcessNumbered"/>
    <dgm:cxn modelId="{7F148A60-C933-41F8-AB96-5BCDDCDB9EEC}" type="presOf" srcId="{B6978FBF-C798-4EAD-8E5E-4EF5DEF0ABB1}" destId="{73E45312-42BB-4BF5-9ADD-A4F896419570}" srcOrd="0" destOrd="0" presId="urn:microsoft.com/office/officeart/2016/7/layout/LinearBlockProcessNumbered"/>
    <dgm:cxn modelId="{286B0044-7325-4715-A849-0862E4B81BD0}" type="presOf" srcId="{018E48C8-32F5-4213-BD55-B201A005B3A8}" destId="{7000A287-04D7-4118-9DB7-C61387AEA032}" srcOrd="0" destOrd="0" presId="urn:microsoft.com/office/officeart/2016/7/layout/LinearBlockProcessNumbered"/>
    <dgm:cxn modelId="{33B26D67-6B85-477E-813B-3AD99D269349}" srcId="{0E82DA9B-A97D-4E99-8CC5-91C40D1C85B6}" destId="{14CBC7CC-E3EA-43D5-80C5-50F5E195DCB3}" srcOrd="2" destOrd="0" parTransId="{E7B10DB1-9854-4415-92F6-0621AA979910}" sibTransId="{9054CAE5-98E0-412F-9CC7-890B99605DA8}"/>
    <dgm:cxn modelId="{02B65973-9629-4997-BD1F-2FE3E25A8A3B}" type="presOf" srcId="{27F5DBEB-9398-4CEF-905A-27BDD025A635}" destId="{1420060B-5BD4-43DB-9D30-6EDBCC7496E0}" srcOrd="0" destOrd="0" presId="urn:microsoft.com/office/officeart/2016/7/layout/LinearBlockProcessNumbered"/>
    <dgm:cxn modelId="{79349074-2945-4550-A421-06E63BDA9C50}" type="presOf" srcId="{233F799A-ABC4-4E3D-A3BD-A7A821F6A142}" destId="{1C090ED7-5C66-4C18-873B-D833859DDF0A}" srcOrd="0" destOrd="0" presId="urn:microsoft.com/office/officeart/2016/7/layout/LinearBlockProcessNumbered"/>
    <dgm:cxn modelId="{90F30480-2194-494A-9189-81F1ADF18869}" type="presOf" srcId="{FDC4689B-1E5E-4142-9607-05876D27A325}" destId="{7A22EF99-222D-4341-899D-D1B40203EB74}" srcOrd="1" destOrd="0" presId="urn:microsoft.com/office/officeart/2016/7/layout/LinearBlockProcessNumbered"/>
    <dgm:cxn modelId="{F7CCE98E-F4A8-434C-AB94-C1C9BAB9CD43}" type="presOf" srcId="{14CBC7CC-E3EA-43D5-80C5-50F5E195DCB3}" destId="{F5270408-6BB1-4E9D-AECC-932F28279B77}" srcOrd="0" destOrd="0" presId="urn:microsoft.com/office/officeart/2016/7/layout/LinearBlockProcessNumbered"/>
    <dgm:cxn modelId="{728CA295-D9CC-4CA8-A072-BE766FE330A9}" type="presOf" srcId="{8CADA638-C4AB-4FC7-93CF-8E94D0969125}" destId="{7025D2FB-2D91-4840-B683-E73673622578}" srcOrd="0" destOrd="0" presId="urn:microsoft.com/office/officeart/2016/7/layout/LinearBlockProcessNumbered"/>
    <dgm:cxn modelId="{68D66797-37A5-436F-8CE0-4210583ED494}" srcId="{0E82DA9B-A97D-4E99-8CC5-91C40D1C85B6}" destId="{FB504A5D-DDB5-496D-9591-C6DA0DF24173}" srcOrd="1" destOrd="0" parTransId="{58227B9F-13D0-4162-9328-7AA053E0F6D9}" sibTransId="{27F5DBEB-9398-4CEF-905A-27BDD025A635}"/>
    <dgm:cxn modelId="{79BBE0B1-DB82-4775-94E4-C40312A9D18A}" type="presOf" srcId="{B6978FBF-C798-4EAD-8E5E-4EF5DEF0ABB1}" destId="{32372260-95AF-417B-819D-CE4848FC88CD}" srcOrd="1" destOrd="0" presId="urn:microsoft.com/office/officeart/2016/7/layout/LinearBlockProcessNumbered"/>
    <dgm:cxn modelId="{989107D0-7B06-4B3F-9DA4-8823AA874B83}" type="presOf" srcId="{5D7CC7EB-4A41-41A3-89A1-63ABB899125E}" destId="{954CBC69-A9E6-48BD-AB50-A9F65B41F91D}" srcOrd="1" destOrd="0" presId="urn:microsoft.com/office/officeart/2016/7/layout/LinearBlockProcessNumbered"/>
    <dgm:cxn modelId="{AE619EF3-9730-4A95-97E1-5DC9A92DA40D}" type="presOf" srcId="{5D7CC7EB-4A41-41A3-89A1-63ABB899125E}" destId="{E80693AD-CE8C-4968-844A-2CCEFBD53B87}" srcOrd="0" destOrd="0" presId="urn:microsoft.com/office/officeart/2016/7/layout/LinearBlockProcessNumbered"/>
    <dgm:cxn modelId="{319120F4-3113-489F-8B30-C484C2B8C222}" type="presOf" srcId="{1584C470-D4E9-4708-981C-24CB0172158F}" destId="{6EE0E877-2E70-44E0-B19B-85EF34F4CA75}" srcOrd="0" destOrd="0" presId="urn:microsoft.com/office/officeart/2016/7/layout/LinearBlockProcessNumbered"/>
    <dgm:cxn modelId="{24BA22EA-78B3-4F1A-8391-531FC627A164}" type="presParOf" srcId="{2961E301-119C-470F-9577-1A6FF7FEF1DD}" destId="{29B6DAC6-A5E3-4E0E-8AD7-D23240F7C18B}" srcOrd="0" destOrd="0" presId="urn:microsoft.com/office/officeart/2016/7/layout/LinearBlockProcessNumbered"/>
    <dgm:cxn modelId="{9EF0A690-CEE4-4809-AE61-36AE9159DC0C}" type="presParOf" srcId="{29B6DAC6-A5E3-4E0E-8AD7-D23240F7C18B}" destId="{6EE0E877-2E70-44E0-B19B-85EF34F4CA75}" srcOrd="0" destOrd="0" presId="urn:microsoft.com/office/officeart/2016/7/layout/LinearBlockProcessNumbered"/>
    <dgm:cxn modelId="{D8C64ADC-BF30-4C39-AA65-7D601C653CC1}" type="presParOf" srcId="{29B6DAC6-A5E3-4E0E-8AD7-D23240F7C18B}" destId="{6F998B03-37CB-46C9-8106-C40AA3C8FD4B}" srcOrd="1" destOrd="0" presId="urn:microsoft.com/office/officeart/2016/7/layout/LinearBlockProcessNumbered"/>
    <dgm:cxn modelId="{8849601B-1FC5-44E1-A231-3745E237AA4B}" type="presParOf" srcId="{29B6DAC6-A5E3-4E0E-8AD7-D23240F7C18B}" destId="{AF63B4FD-22A2-4447-93DD-1BB25ED12D82}" srcOrd="2" destOrd="0" presId="urn:microsoft.com/office/officeart/2016/7/layout/LinearBlockProcessNumbered"/>
    <dgm:cxn modelId="{FD2F01B6-5B0D-4CC6-A70E-C3E6C1C68D4E}" type="presParOf" srcId="{2961E301-119C-470F-9577-1A6FF7FEF1DD}" destId="{24AB1547-606E-48D3-ACA6-78457731D1F0}" srcOrd="1" destOrd="0" presId="urn:microsoft.com/office/officeart/2016/7/layout/LinearBlockProcessNumbered"/>
    <dgm:cxn modelId="{A7AF7102-37D4-4C99-81C6-8288B47C3DED}" type="presParOf" srcId="{2961E301-119C-470F-9577-1A6FF7FEF1DD}" destId="{92E129BF-8873-4A4D-9318-EEE6BD2444C1}" srcOrd="2" destOrd="0" presId="urn:microsoft.com/office/officeart/2016/7/layout/LinearBlockProcessNumbered"/>
    <dgm:cxn modelId="{58AB690B-E776-4303-B3BD-FD3BE801E3D0}" type="presParOf" srcId="{92E129BF-8873-4A4D-9318-EEE6BD2444C1}" destId="{5A6F598F-94DC-4EF6-BC4E-D1E24C6F3080}" srcOrd="0" destOrd="0" presId="urn:microsoft.com/office/officeart/2016/7/layout/LinearBlockProcessNumbered"/>
    <dgm:cxn modelId="{933835DC-5B1F-4631-A739-3371C5304535}" type="presParOf" srcId="{92E129BF-8873-4A4D-9318-EEE6BD2444C1}" destId="{1420060B-5BD4-43DB-9D30-6EDBCC7496E0}" srcOrd="1" destOrd="0" presId="urn:microsoft.com/office/officeart/2016/7/layout/LinearBlockProcessNumbered"/>
    <dgm:cxn modelId="{C8E682B0-4383-4820-AA2A-DB977C2AF2F6}" type="presParOf" srcId="{92E129BF-8873-4A4D-9318-EEE6BD2444C1}" destId="{2172EDF9-66F2-47AB-AD16-095BA4ED7EA2}" srcOrd="2" destOrd="0" presId="urn:microsoft.com/office/officeart/2016/7/layout/LinearBlockProcessNumbered"/>
    <dgm:cxn modelId="{98E6A196-C055-4662-953E-77E329C9D5A5}" type="presParOf" srcId="{2961E301-119C-470F-9577-1A6FF7FEF1DD}" destId="{C58D1C4E-C7AE-4BCB-B4B2-CB94D1B0C4CB}" srcOrd="3" destOrd="0" presId="urn:microsoft.com/office/officeart/2016/7/layout/LinearBlockProcessNumbered"/>
    <dgm:cxn modelId="{FF90C726-5F13-4005-9072-33E0A5B886A7}" type="presParOf" srcId="{2961E301-119C-470F-9577-1A6FF7FEF1DD}" destId="{816DDB5E-5DCE-442D-A59D-71939299410E}" srcOrd="4" destOrd="0" presId="urn:microsoft.com/office/officeart/2016/7/layout/LinearBlockProcessNumbered"/>
    <dgm:cxn modelId="{C61523DD-9505-4137-BF37-F6851CA23A6B}" type="presParOf" srcId="{816DDB5E-5DCE-442D-A59D-71939299410E}" destId="{F5270408-6BB1-4E9D-AECC-932F28279B77}" srcOrd="0" destOrd="0" presId="urn:microsoft.com/office/officeart/2016/7/layout/LinearBlockProcessNumbered"/>
    <dgm:cxn modelId="{73EB4142-D9FB-4116-A1C4-F7B3836BE633}" type="presParOf" srcId="{816DDB5E-5DCE-442D-A59D-71939299410E}" destId="{8415BF4F-9EF7-4B1A-B3A3-E72CBB1B7470}" srcOrd="1" destOrd="0" presId="urn:microsoft.com/office/officeart/2016/7/layout/LinearBlockProcessNumbered"/>
    <dgm:cxn modelId="{0B5EAF4D-DADB-4A52-BE62-0805E899B324}" type="presParOf" srcId="{816DDB5E-5DCE-442D-A59D-71939299410E}" destId="{F80A5EFC-35A5-427F-94B0-830286CE9111}" srcOrd="2" destOrd="0" presId="urn:microsoft.com/office/officeart/2016/7/layout/LinearBlockProcessNumbered"/>
    <dgm:cxn modelId="{1475515A-313B-4D81-99F8-207254CDCABF}" type="presParOf" srcId="{2961E301-119C-470F-9577-1A6FF7FEF1DD}" destId="{B0BCBBD6-EA15-4287-A464-55AC0EE67AF2}" srcOrd="5" destOrd="0" presId="urn:microsoft.com/office/officeart/2016/7/layout/LinearBlockProcessNumbered"/>
    <dgm:cxn modelId="{34DAD981-AD6C-4FA7-9ED5-BE49B7292951}" type="presParOf" srcId="{2961E301-119C-470F-9577-1A6FF7FEF1DD}" destId="{689BD001-DDC7-4AE3-BE8E-3ADBEB1EF59A}" srcOrd="6" destOrd="0" presId="urn:microsoft.com/office/officeart/2016/7/layout/LinearBlockProcessNumbered"/>
    <dgm:cxn modelId="{957E0AA0-DEFF-4251-AD6C-2BCD3801FC97}" type="presParOf" srcId="{689BD001-DDC7-4AE3-BE8E-3ADBEB1EF59A}" destId="{012B2242-8DFB-4589-B4CA-D27C1663C145}" srcOrd="0" destOrd="0" presId="urn:microsoft.com/office/officeart/2016/7/layout/LinearBlockProcessNumbered"/>
    <dgm:cxn modelId="{80F8A735-62BB-4DDB-8C8C-6E590E80D6BC}" type="presParOf" srcId="{689BD001-DDC7-4AE3-BE8E-3ADBEB1EF59A}" destId="{1C090ED7-5C66-4C18-873B-D833859DDF0A}" srcOrd="1" destOrd="0" presId="urn:microsoft.com/office/officeart/2016/7/layout/LinearBlockProcessNumbered"/>
    <dgm:cxn modelId="{A3014F85-6F39-430C-A223-2037E2DB8DAD}" type="presParOf" srcId="{689BD001-DDC7-4AE3-BE8E-3ADBEB1EF59A}" destId="{7A22EF99-222D-4341-899D-D1B40203EB74}" srcOrd="2" destOrd="0" presId="urn:microsoft.com/office/officeart/2016/7/layout/LinearBlockProcessNumbered"/>
    <dgm:cxn modelId="{2035EDC3-B146-4B59-8442-8777D4BEF685}" type="presParOf" srcId="{2961E301-119C-470F-9577-1A6FF7FEF1DD}" destId="{73474476-E826-4603-A012-2DBA36B81349}" srcOrd="7" destOrd="0" presId="urn:microsoft.com/office/officeart/2016/7/layout/LinearBlockProcessNumbered"/>
    <dgm:cxn modelId="{C36ED9E3-64FB-410C-A749-122AAC86ED09}" type="presParOf" srcId="{2961E301-119C-470F-9577-1A6FF7FEF1DD}" destId="{31BB095E-EC64-4E37-BE19-E5A3488D85EE}" srcOrd="8" destOrd="0" presId="urn:microsoft.com/office/officeart/2016/7/layout/LinearBlockProcessNumbered"/>
    <dgm:cxn modelId="{2F78F259-1803-4B54-B0E0-3C3017755E5B}" type="presParOf" srcId="{31BB095E-EC64-4E37-BE19-E5A3488D85EE}" destId="{E80693AD-CE8C-4968-844A-2CCEFBD53B87}" srcOrd="0" destOrd="0" presId="urn:microsoft.com/office/officeart/2016/7/layout/LinearBlockProcessNumbered"/>
    <dgm:cxn modelId="{62B0B5CD-E5AA-411F-945E-E67E822A3D7C}" type="presParOf" srcId="{31BB095E-EC64-4E37-BE19-E5A3488D85EE}" destId="{7025D2FB-2D91-4840-B683-E73673622578}" srcOrd="1" destOrd="0" presId="urn:microsoft.com/office/officeart/2016/7/layout/LinearBlockProcessNumbered"/>
    <dgm:cxn modelId="{1BAE855D-24FD-42BE-A3DB-A91F8E859F40}" type="presParOf" srcId="{31BB095E-EC64-4E37-BE19-E5A3488D85EE}" destId="{954CBC69-A9E6-48BD-AB50-A9F65B41F91D}" srcOrd="2" destOrd="0" presId="urn:microsoft.com/office/officeart/2016/7/layout/LinearBlockProcessNumbered"/>
    <dgm:cxn modelId="{F67CE641-D1A6-400E-9BB0-BD33840EADBA}" type="presParOf" srcId="{2961E301-119C-470F-9577-1A6FF7FEF1DD}" destId="{9A6E8A61-93B0-414B-8C17-8AEA58B08745}" srcOrd="9" destOrd="0" presId="urn:microsoft.com/office/officeart/2016/7/layout/LinearBlockProcessNumbered"/>
    <dgm:cxn modelId="{C41F7DB5-E2D0-4E31-9CF3-B3A8289B6A54}" type="presParOf" srcId="{2961E301-119C-470F-9577-1A6FF7FEF1DD}" destId="{2B0CFA41-0212-45B3-B551-79D2222D4402}" srcOrd="10" destOrd="0" presId="urn:microsoft.com/office/officeart/2016/7/layout/LinearBlockProcessNumbered"/>
    <dgm:cxn modelId="{556D7529-66C5-44A2-95E9-641E1B28AB4D}" type="presParOf" srcId="{2B0CFA41-0212-45B3-B551-79D2222D4402}" destId="{73E45312-42BB-4BF5-9ADD-A4F896419570}" srcOrd="0" destOrd="0" presId="urn:microsoft.com/office/officeart/2016/7/layout/LinearBlockProcessNumbered"/>
    <dgm:cxn modelId="{B56E2958-CCD1-45EB-82F7-8D3465E9885B}" type="presParOf" srcId="{2B0CFA41-0212-45B3-B551-79D2222D4402}" destId="{7000A287-04D7-4118-9DB7-C61387AEA032}" srcOrd="1" destOrd="0" presId="urn:microsoft.com/office/officeart/2016/7/layout/LinearBlockProcessNumbered"/>
    <dgm:cxn modelId="{16AA3CEE-A44E-4AE6-B60F-DC4DE312FAD0}" type="presParOf" srcId="{2B0CFA41-0212-45B3-B551-79D2222D4402}" destId="{32372260-95AF-417B-819D-CE4848FC88CD}"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2D62D8-1EE8-4569-9B3D-09C557449159}">
      <dsp:nvSpPr>
        <dsp:cNvPr id="0" name=""/>
        <dsp:cNvSpPr/>
      </dsp:nvSpPr>
      <dsp:spPr>
        <a:xfrm>
          <a:off x="0" y="0"/>
          <a:ext cx="9288654" cy="110682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Describe what constitutes prostitution and the differing types. </a:t>
          </a:r>
          <a:endParaRPr lang="en-US" sz="2400" kern="1200"/>
        </a:p>
      </dsp:txBody>
      <dsp:txXfrm>
        <a:off x="32418" y="32418"/>
        <a:ext cx="8094307" cy="1041985"/>
      </dsp:txXfrm>
    </dsp:sp>
    <dsp:sp modelId="{39C4BB60-07F4-4D78-A94A-888C58742AE6}">
      <dsp:nvSpPr>
        <dsp:cNvPr id="0" name=""/>
        <dsp:cNvSpPr/>
      </dsp:nvSpPr>
      <dsp:spPr>
        <a:xfrm>
          <a:off x="819587" y="1291291"/>
          <a:ext cx="9288654" cy="1106821"/>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2. Describe the risks that communities face as a result of prostitution. 3. Identify the offences linked to prostitution. </a:t>
          </a:r>
          <a:endParaRPr lang="en-US" sz="2400" kern="1200"/>
        </a:p>
      </dsp:txBody>
      <dsp:txXfrm>
        <a:off x="852005" y="1323709"/>
        <a:ext cx="7684797" cy="1041985"/>
      </dsp:txXfrm>
    </dsp:sp>
    <dsp:sp modelId="{8B9D5528-CFCC-41C4-A2E6-B756797C2479}">
      <dsp:nvSpPr>
        <dsp:cNvPr id="0" name=""/>
        <dsp:cNvSpPr/>
      </dsp:nvSpPr>
      <dsp:spPr>
        <a:xfrm>
          <a:off x="1639174" y="2582583"/>
          <a:ext cx="9288654" cy="1106821"/>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4. Explain the policing response to prostitution including the treatment of sex workers. </a:t>
          </a:r>
          <a:endParaRPr lang="en-US" sz="2400" kern="1200"/>
        </a:p>
      </dsp:txBody>
      <dsp:txXfrm>
        <a:off x="1671592" y="2615001"/>
        <a:ext cx="7684797" cy="1041985"/>
      </dsp:txXfrm>
    </dsp:sp>
    <dsp:sp modelId="{4E27D530-F139-43AA-81BA-FBBE5F9D52B9}">
      <dsp:nvSpPr>
        <dsp:cNvPr id="0" name=""/>
        <dsp:cNvSpPr/>
      </dsp:nvSpPr>
      <dsp:spPr>
        <a:xfrm>
          <a:off x="8569220" y="839339"/>
          <a:ext cx="719433" cy="71943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8731092" y="839339"/>
        <a:ext cx="395689" cy="541373"/>
      </dsp:txXfrm>
    </dsp:sp>
    <dsp:sp modelId="{4C638BC0-8951-4524-8D29-41008A104AD6}">
      <dsp:nvSpPr>
        <dsp:cNvPr id="0" name=""/>
        <dsp:cNvSpPr/>
      </dsp:nvSpPr>
      <dsp:spPr>
        <a:xfrm>
          <a:off x="9388807" y="2123252"/>
          <a:ext cx="719433" cy="719433"/>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9550679" y="2123252"/>
        <a:ext cx="395689" cy="5413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21A886-AFE3-4C57-9575-CB6C35B3DE7C}">
      <dsp:nvSpPr>
        <dsp:cNvPr id="0" name=""/>
        <dsp:cNvSpPr/>
      </dsp:nvSpPr>
      <dsp:spPr>
        <a:xfrm>
          <a:off x="0" y="0"/>
          <a:ext cx="8414428" cy="75470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latin typeface="Aptos" panose="020B0004020202020204" pitchFamily="34" charset="0"/>
            </a:rPr>
            <a:t>However, there are some offences, which are linked to prostitution:-</a:t>
          </a:r>
          <a:endParaRPr lang="en-US" sz="1900" kern="1200" dirty="0">
            <a:latin typeface="Aptos" panose="020B0004020202020204" pitchFamily="34" charset="0"/>
          </a:endParaRPr>
        </a:p>
      </dsp:txBody>
      <dsp:txXfrm>
        <a:off x="22105" y="22105"/>
        <a:ext cx="7511741" cy="710494"/>
      </dsp:txXfrm>
    </dsp:sp>
    <dsp:sp modelId="{33CA21FE-314D-448C-88F2-D75439C9CD30}">
      <dsp:nvSpPr>
        <dsp:cNvPr id="0" name=""/>
        <dsp:cNvSpPr/>
      </dsp:nvSpPr>
      <dsp:spPr>
        <a:xfrm>
          <a:off x="628350" y="859525"/>
          <a:ext cx="8414428" cy="754704"/>
        </a:xfrm>
        <a:prstGeom prst="roundRect">
          <a:avLst>
            <a:gd name="adj" fmla="val 10000"/>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latin typeface="Aptos" panose="020B0004020202020204" pitchFamily="34" charset="0"/>
            </a:rPr>
            <a:t>Loitering or Soliciting S1 of the Street Offences Act 1959</a:t>
          </a:r>
          <a:endParaRPr lang="en-US" sz="1900" kern="1200" dirty="0">
            <a:latin typeface="Aptos" panose="020B0004020202020204" pitchFamily="34" charset="0"/>
          </a:endParaRPr>
        </a:p>
      </dsp:txBody>
      <dsp:txXfrm>
        <a:off x="650455" y="881630"/>
        <a:ext cx="7251309" cy="710494"/>
      </dsp:txXfrm>
    </dsp:sp>
    <dsp:sp modelId="{534BB6A6-70DD-4C48-B659-F4CD44CA927C}">
      <dsp:nvSpPr>
        <dsp:cNvPr id="0" name=""/>
        <dsp:cNvSpPr/>
      </dsp:nvSpPr>
      <dsp:spPr>
        <a:xfrm>
          <a:off x="1256700" y="1719050"/>
          <a:ext cx="8414428" cy="754704"/>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latin typeface="Aptos" panose="020B0004020202020204" pitchFamily="34" charset="0"/>
            </a:rPr>
            <a:t>Soliciting Another Person for Sexual Services as a Prostitute S51A of the Sexual Offences Act 2003</a:t>
          </a:r>
          <a:endParaRPr lang="en-US" sz="1900" kern="1200" dirty="0">
            <a:latin typeface="Aptos" panose="020B0004020202020204" pitchFamily="34" charset="0"/>
          </a:endParaRPr>
        </a:p>
      </dsp:txBody>
      <dsp:txXfrm>
        <a:off x="1278805" y="1741155"/>
        <a:ext cx="7251309" cy="710494"/>
      </dsp:txXfrm>
    </dsp:sp>
    <dsp:sp modelId="{4CD9C513-50C2-4D45-A9F6-4F8D82EF37D9}">
      <dsp:nvSpPr>
        <dsp:cNvPr id="0" name=""/>
        <dsp:cNvSpPr/>
      </dsp:nvSpPr>
      <dsp:spPr>
        <a:xfrm>
          <a:off x="1885050" y="2578575"/>
          <a:ext cx="8414428" cy="754704"/>
        </a:xfrm>
        <a:prstGeom prst="roundRect">
          <a:avLst>
            <a:gd name="adj" fmla="val 10000"/>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latin typeface="Aptos" panose="020B0004020202020204" pitchFamily="34" charset="0"/>
            </a:rPr>
            <a:t>Causing or Inciting Prostitution for Gain S52 of the Sexual Offences Act 2003 </a:t>
          </a:r>
          <a:endParaRPr lang="en-US" sz="1900" kern="1200" dirty="0">
            <a:latin typeface="Aptos" panose="020B0004020202020204" pitchFamily="34" charset="0"/>
          </a:endParaRPr>
        </a:p>
      </dsp:txBody>
      <dsp:txXfrm>
        <a:off x="1907155" y="2600680"/>
        <a:ext cx="7251309" cy="710494"/>
      </dsp:txXfrm>
    </dsp:sp>
    <dsp:sp modelId="{81AE51AC-B95B-4221-A7AC-48C688052C5E}">
      <dsp:nvSpPr>
        <dsp:cNvPr id="0" name=""/>
        <dsp:cNvSpPr/>
      </dsp:nvSpPr>
      <dsp:spPr>
        <a:xfrm>
          <a:off x="2513400" y="3438100"/>
          <a:ext cx="8414428" cy="754704"/>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latin typeface="Aptos" panose="020B0004020202020204" pitchFamily="34" charset="0"/>
            </a:rPr>
            <a:t>Paying for Sexual Services of a Prostitute Subjected to Force S53A Sexual Offences Act 2003</a:t>
          </a:r>
          <a:endParaRPr lang="en-US" sz="1900" kern="1200" dirty="0">
            <a:latin typeface="Aptos" panose="020B0004020202020204" pitchFamily="34" charset="0"/>
          </a:endParaRPr>
        </a:p>
      </dsp:txBody>
      <dsp:txXfrm>
        <a:off x="2535505" y="3460205"/>
        <a:ext cx="7251309" cy="710494"/>
      </dsp:txXfrm>
    </dsp:sp>
    <dsp:sp modelId="{58F14DE6-CB4E-46F7-8C05-02565E868399}">
      <dsp:nvSpPr>
        <dsp:cNvPr id="0" name=""/>
        <dsp:cNvSpPr/>
      </dsp:nvSpPr>
      <dsp:spPr>
        <a:xfrm>
          <a:off x="7923870" y="551353"/>
          <a:ext cx="490558" cy="490558"/>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034246" y="551353"/>
        <a:ext cx="269806" cy="369145"/>
      </dsp:txXfrm>
    </dsp:sp>
    <dsp:sp modelId="{00FC1B23-376F-4270-BF8B-39B1AA27C648}">
      <dsp:nvSpPr>
        <dsp:cNvPr id="0" name=""/>
        <dsp:cNvSpPr/>
      </dsp:nvSpPr>
      <dsp:spPr>
        <a:xfrm>
          <a:off x="8552220" y="1410878"/>
          <a:ext cx="490558" cy="490558"/>
        </a:xfrm>
        <a:prstGeom prst="downArrow">
          <a:avLst>
            <a:gd name="adj1" fmla="val 55000"/>
            <a:gd name="adj2" fmla="val 45000"/>
          </a:avLst>
        </a:prstGeom>
        <a:solidFill>
          <a:schemeClr val="accent5">
            <a:tint val="40000"/>
            <a:alpha val="90000"/>
            <a:hueOff val="-2246587"/>
            <a:satOff val="-7611"/>
            <a:lumOff val="-976"/>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662596" y="1410878"/>
        <a:ext cx="269806" cy="369145"/>
      </dsp:txXfrm>
    </dsp:sp>
    <dsp:sp modelId="{8FA51A7D-B9F5-4BCE-A735-66E8A8021477}">
      <dsp:nvSpPr>
        <dsp:cNvPr id="0" name=""/>
        <dsp:cNvSpPr/>
      </dsp:nvSpPr>
      <dsp:spPr>
        <a:xfrm>
          <a:off x="9180570" y="2257825"/>
          <a:ext cx="490558" cy="490558"/>
        </a:xfrm>
        <a:prstGeom prst="downArrow">
          <a:avLst>
            <a:gd name="adj1" fmla="val 55000"/>
            <a:gd name="adj2" fmla="val 45000"/>
          </a:avLst>
        </a:prstGeom>
        <a:solidFill>
          <a:schemeClr val="accent5">
            <a:tint val="40000"/>
            <a:alpha val="90000"/>
            <a:hueOff val="-4493175"/>
            <a:satOff val="-15221"/>
            <a:lumOff val="-1952"/>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290946" y="2257825"/>
        <a:ext cx="269806" cy="369145"/>
      </dsp:txXfrm>
    </dsp:sp>
    <dsp:sp modelId="{BE8A8F03-C3FB-438C-8EFF-5EB7A3B3778B}">
      <dsp:nvSpPr>
        <dsp:cNvPr id="0" name=""/>
        <dsp:cNvSpPr/>
      </dsp:nvSpPr>
      <dsp:spPr>
        <a:xfrm>
          <a:off x="9808920" y="3125736"/>
          <a:ext cx="490558" cy="490558"/>
        </a:xfrm>
        <a:prstGeom prst="downArrow">
          <a:avLst>
            <a:gd name="adj1" fmla="val 55000"/>
            <a:gd name="adj2" fmla="val 45000"/>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919296" y="3125736"/>
        <a:ext cx="269806" cy="3691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88102E-9B80-437F-A551-7CB5E274E896}">
      <dsp:nvSpPr>
        <dsp:cNvPr id="0" name=""/>
        <dsp:cNvSpPr/>
      </dsp:nvSpPr>
      <dsp:spPr>
        <a:xfrm>
          <a:off x="0" y="0"/>
          <a:ext cx="8742263" cy="92241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Keeping A Brothel S33 &amp; S33A Sexual Offences Act 1956</a:t>
          </a:r>
          <a:endParaRPr lang="en-US" sz="2000" kern="1200" dirty="0">
            <a:latin typeface="Aptos" panose="020B0004020202020204" pitchFamily="34" charset="0"/>
          </a:endParaRPr>
        </a:p>
      </dsp:txBody>
      <dsp:txXfrm>
        <a:off x="27017" y="27017"/>
        <a:ext cx="7668958" cy="868383"/>
      </dsp:txXfrm>
    </dsp:sp>
    <dsp:sp modelId="{0CB202B2-E715-40CD-8611-A1EA941E69A7}">
      <dsp:nvSpPr>
        <dsp:cNvPr id="0" name=""/>
        <dsp:cNvSpPr/>
      </dsp:nvSpPr>
      <dsp:spPr>
        <a:xfrm>
          <a:off x="732164" y="1090129"/>
          <a:ext cx="8742263" cy="922417"/>
        </a:xfrm>
        <a:prstGeom prst="roundRect">
          <a:avLst>
            <a:gd name="adj" fmla="val 10000"/>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Placing an Advert Regarding Prostitution S46 of the Criminal Justice &amp; Police Act 2001 </a:t>
          </a:r>
          <a:endParaRPr lang="en-US" sz="2000" kern="1200" dirty="0">
            <a:latin typeface="Aptos" panose="020B0004020202020204" pitchFamily="34" charset="0"/>
          </a:endParaRPr>
        </a:p>
      </dsp:txBody>
      <dsp:txXfrm>
        <a:off x="759181" y="1117146"/>
        <a:ext cx="7356493" cy="868383"/>
      </dsp:txXfrm>
    </dsp:sp>
    <dsp:sp modelId="{BEEA3E88-8F54-43D2-9791-A5A2EEE4E2B9}">
      <dsp:nvSpPr>
        <dsp:cNvPr id="0" name=""/>
        <dsp:cNvSpPr/>
      </dsp:nvSpPr>
      <dsp:spPr>
        <a:xfrm>
          <a:off x="1453401" y="2180258"/>
          <a:ext cx="8742263" cy="922417"/>
        </a:xfrm>
        <a:prstGeom prst="roundRect">
          <a:avLst>
            <a:gd name="adj" fmla="val 10000"/>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Kerb Crawling S1 of the Sexual Offences Act 1985</a:t>
          </a:r>
          <a:endParaRPr lang="en-US" sz="2000" kern="1200" dirty="0">
            <a:latin typeface="Aptos" panose="020B0004020202020204" pitchFamily="34" charset="0"/>
          </a:endParaRPr>
        </a:p>
      </dsp:txBody>
      <dsp:txXfrm>
        <a:off x="1480418" y="2207275"/>
        <a:ext cx="7367421" cy="868383"/>
      </dsp:txXfrm>
    </dsp:sp>
    <dsp:sp modelId="{10F9A8FE-0400-4D8B-BC4E-1B53FBE8AB3E}">
      <dsp:nvSpPr>
        <dsp:cNvPr id="0" name=""/>
        <dsp:cNvSpPr/>
      </dsp:nvSpPr>
      <dsp:spPr>
        <a:xfrm>
          <a:off x="2185565" y="3270387"/>
          <a:ext cx="8742263" cy="922417"/>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Trafficking People for Sexual Exploitation S59A Sexual Offences Act 2003 further ratified by the Modern Slavery Act 2015</a:t>
          </a:r>
          <a:endParaRPr lang="en-US" sz="2000" kern="1200" dirty="0">
            <a:latin typeface="Aptos" panose="020B0004020202020204" pitchFamily="34" charset="0"/>
          </a:endParaRPr>
        </a:p>
      </dsp:txBody>
      <dsp:txXfrm>
        <a:off x="2212582" y="3297404"/>
        <a:ext cx="7356493" cy="868383"/>
      </dsp:txXfrm>
    </dsp:sp>
    <dsp:sp modelId="{741A5FA8-D303-4548-925A-4B6B9D14C4EB}">
      <dsp:nvSpPr>
        <dsp:cNvPr id="0" name=""/>
        <dsp:cNvSpPr/>
      </dsp:nvSpPr>
      <dsp:spPr>
        <a:xfrm>
          <a:off x="8142692" y="706487"/>
          <a:ext cx="599571" cy="59957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277595" y="706487"/>
        <a:ext cx="329765" cy="451177"/>
      </dsp:txXfrm>
    </dsp:sp>
    <dsp:sp modelId="{26998427-CACC-4660-9850-47A34D433D78}">
      <dsp:nvSpPr>
        <dsp:cNvPr id="0" name=""/>
        <dsp:cNvSpPr/>
      </dsp:nvSpPr>
      <dsp:spPr>
        <a:xfrm>
          <a:off x="8874856" y="1796616"/>
          <a:ext cx="599571" cy="599571"/>
        </a:xfrm>
        <a:prstGeom prst="downArrow">
          <a:avLst>
            <a:gd name="adj1" fmla="val 55000"/>
            <a:gd name="adj2" fmla="val 45000"/>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009759" y="1796616"/>
        <a:ext cx="329765" cy="451177"/>
      </dsp:txXfrm>
    </dsp:sp>
    <dsp:sp modelId="{2E0A74DB-3553-4860-9E10-ED57B768ABBB}">
      <dsp:nvSpPr>
        <dsp:cNvPr id="0" name=""/>
        <dsp:cNvSpPr/>
      </dsp:nvSpPr>
      <dsp:spPr>
        <a:xfrm>
          <a:off x="9596093" y="2886746"/>
          <a:ext cx="599571" cy="599571"/>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730996" y="2886746"/>
        <a:ext cx="329765" cy="4511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ED50CA-F49C-4BC9-99EB-046F67E09401}">
      <dsp:nvSpPr>
        <dsp:cNvPr id="0" name=""/>
        <dsp:cNvSpPr/>
      </dsp:nvSpPr>
      <dsp:spPr>
        <a:xfrm>
          <a:off x="307345" y="1546"/>
          <a:ext cx="3222855" cy="193371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ptos" panose="020B0004020202020204" pitchFamily="34" charset="0"/>
            </a:rPr>
            <a:t>Proportionate response </a:t>
          </a:r>
          <a:endParaRPr lang="en-US" sz="2400" kern="1200" dirty="0">
            <a:latin typeface="Aptos" panose="020B0004020202020204" pitchFamily="34" charset="0"/>
          </a:endParaRPr>
        </a:p>
      </dsp:txBody>
      <dsp:txXfrm>
        <a:off x="307345" y="1546"/>
        <a:ext cx="3222855" cy="1933713"/>
      </dsp:txXfrm>
    </dsp:sp>
    <dsp:sp modelId="{4FA08523-BC8B-411F-9AE2-EBE0687032C2}">
      <dsp:nvSpPr>
        <dsp:cNvPr id="0" name=""/>
        <dsp:cNvSpPr/>
      </dsp:nvSpPr>
      <dsp:spPr>
        <a:xfrm>
          <a:off x="3852486" y="1546"/>
          <a:ext cx="3222855" cy="1933713"/>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ptos" panose="020B0004020202020204" pitchFamily="34" charset="0"/>
            </a:rPr>
            <a:t>Public confidence</a:t>
          </a:r>
          <a:endParaRPr lang="en-US" sz="2400" kern="1200" dirty="0">
            <a:latin typeface="Aptos" panose="020B0004020202020204" pitchFamily="34" charset="0"/>
          </a:endParaRPr>
        </a:p>
      </dsp:txBody>
      <dsp:txXfrm>
        <a:off x="3852486" y="1546"/>
        <a:ext cx="3222855" cy="1933713"/>
      </dsp:txXfrm>
    </dsp:sp>
    <dsp:sp modelId="{F783DC9D-888B-416C-82D0-A8C6D9AE62FF}">
      <dsp:nvSpPr>
        <dsp:cNvPr id="0" name=""/>
        <dsp:cNvSpPr/>
      </dsp:nvSpPr>
      <dsp:spPr>
        <a:xfrm>
          <a:off x="7397627" y="1546"/>
          <a:ext cx="3222855" cy="1933713"/>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ptos" panose="020B0004020202020204" pitchFamily="34" charset="0"/>
            </a:rPr>
            <a:t>Focus on the community as a whole</a:t>
          </a:r>
          <a:endParaRPr lang="en-US" sz="2400" kern="1200" dirty="0">
            <a:latin typeface="Aptos" panose="020B0004020202020204" pitchFamily="34" charset="0"/>
          </a:endParaRPr>
        </a:p>
      </dsp:txBody>
      <dsp:txXfrm>
        <a:off x="7397627" y="1546"/>
        <a:ext cx="3222855" cy="1933713"/>
      </dsp:txXfrm>
    </dsp:sp>
    <dsp:sp modelId="{60ED97C6-C3EA-41E2-A7CF-79925BF4FA20}">
      <dsp:nvSpPr>
        <dsp:cNvPr id="0" name=""/>
        <dsp:cNvSpPr/>
      </dsp:nvSpPr>
      <dsp:spPr>
        <a:xfrm>
          <a:off x="307345" y="2257545"/>
          <a:ext cx="3222855" cy="1933713"/>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ptos" panose="020B0004020202020204" pitchFamily="34" charset="0"/>
            </a:rPr>
            <a:t>Engage &amp; work with internal &amp; external partner agencies</a:t>
          </a:r>
          <a:endParaRPr lang="en-US" sz="2400" kern="1200" dirty="0">
            <a:latin typeface="Aptos" panose="020B0004020202020204" pitchFamily="34" charset="0"/>
          </a:endParaRPr>
        </a:p>
      </dsp:txBody>
      <dsp:txXfrm>
        <a:off x="307345" y="2257545"/>
        <a:ext cx="3222855" cy="1933713"/>
      </dsp:txXfrm>
    </dsp:sp>
    <dsp:sp modelId="{EBDB9ABB-15A9-4651-A6F5-8A60ABF27215}">
      <dsp:nvSpPr>
        <dsp:cNvPr id="0" name=""/>
        <dsp:cNvSpPr/>
      </dsp:nvSpPr>
      <dsp:spPr>
        <a:xfrm>
          <a:off x="3852486" y="2257545"/>
          <a:ext cx="3222855" cy="1933713"/>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latin typeface="Aptos" panose="020B0004020202020204" pitchFamily="34" charset="0"/>
            </a:rPr>
            <a:t>Avoid displacement</a:t>
          </a:r>
          <a:endParaRPr lang="en-US" sz="2400" kern="1200">
            <a:latin typeface="Aptos" panose="020B0004020202020204" pitchFamily="34" charset="0"/>
          </a:endParaRPr>
        </a:p>
      </dsp:txBody>
      <dsp:txXfrm>
        <a:off x="3852486" y="2257545"/>
        <a:ext cx="3222855" cy="1933713"/>
      </dsp:txXfrm>
    </dsp:sp>
    <dsp:sp modelId="{BBA7B03C-01C4-44D2-810B-2445722C13A5}">
      <dsp:nvSpPr>
        <dsp:cNvPr id="0" name=""/>
        <dsp:cNvSpPr/>
      </dsp:nvSpPr>
      <dsp:spPr>
        <a:xfrm>
          <a:off x="7397627" y="2257545"/>
          <a:ext cx="3222855" cy="1933713"/>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ptos" panose="020B0004020202020204" pitchFamily="34" charset="0"/>
            </a:rPr>
            <a:t>Intelligence led policing</a:t>
          </a:r>
          <a:endParaRPr lang="en-US" sz="2400" kern="1200" dirty="0">
            <a:latin typeface="Aptos" panose="020B0004020202020204" pitchFamily="34" charset="0"/>
          </a:endParaRPr>
        </a:p>
      </dsp:txBody>
      <dsp:txXfrm>
        <a:off x="7397627" y="2257545"/>
        <a:ext cx="3222855" cy="193371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EDB05A-30B7-4A70-8E68-88F393F50C6E}">
      <dsp:nvSpPr>
        <dsp:cNvPr id="0" name=""/>
        <dsp:cNvSpPr/>
      </dsp:nvSpPr>
      <dsp:spPr>
        <a:xfrm>
          <a:off x="1333" y="3626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EA087A-B4C5-4DE9-A8E1-D4E8BCE93CB4}">
      <dsp:nvSpPr>
        <dsp:cNvPr id="0" name=""/>
        <dsp:cNvSpPr/>
      </dsp:nvSpPr>
      <dsp:spPr>
        <a:xfrm>
          <a:off x="521579" y="8569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ptos" panose="020B0004020202020204" pitchFamily="34" charset="0"/>
            </a:rPr>
            <a:t>5.16 The presence of visible prostitution in an area can have a negative impact on a community’s confidence and satisfaction. Conversely, the implementation of successful, sustainable strategies that eliminate or substantially reduce prostitution can increase community confidence and decrease the opportunities for other related forms of crime and disorder to emerge.</a:t>
          </a:r>
          <a:endParaRPr lang="en-US" sz="1800" kern="1200" dirty="0">
            <a:latin typeface="Aptos" panose="020B0004020202020204" pitchFamily="34" charset="0"/>
          </a:endParaRPr>
        </a:p>
      </dsp:txBody>
      <dsp:txXfrm>
        <a:off x="608661" y="943998"/>
        <a:ext cx="4508047" cy="2799040"/>
      </dsp:txXfrm>
    </dsp:sp>
    <dsp:sp modelId="{4DF87973-B738-4632-8102-4F797C137D67}">
      <dsp:nvSpPr>
        <dsp:cNvPr id="0" name=""/>
        <dsp:cNvSpPr/>
      </dsp:nvSpPr>
      <dsp:spPr>
        <a:xfrm>
          <a:off x="5724037" y="3626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0B2451-DCE6-4526-BDF6-34520FB88489}">
      <dsp:nvSpPr>
        <dsp:cNvPr id="0" name=""/>
        <dsp:cNvSpPr/>
      </dsp:nvSpPr>
      <dsp:spPr>
        <a:xfrm>
          <a:off x="6244283" y="8569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ptos" panose="020B0004020202020204" pitchFamily="34" charset="0"/>
            </a:rPr>
            <a:t>5.17 Police should concentrate on the community as a whole, rather than focusing on the single act of street sex working, ensuring they deal with other problems in the area such as drug dealing, anti-social behaviour and poor environmental conditions. </a:t>
          </a:r>
          <a:endParaRPr lang="en-US" sz="1800" kern="1200" dirty="0">
            <a:latin typeface="Aptos" panose="020B0004020202020204" pitchFamily="34" charset="0"/>
          </a:endParaRPr>
        </a:p>
      </dsp:txBody>
      <dsp:txXfrm>
        <a:off x="6331365" y="943998"/>
        <a:ext cx="4508047" cy="27990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E0E877-2E70-44E0-B19B-85EF34F4CA75}">
      <dsp:nvSpPr>
        <dsp:cNvPr id="0" name=""/>
        <dsp:cNvSpPr/>
      </dsp:nvSpPr>
      <dsp:spPr>
        <a:xfrm>
          <a:off x="11730" y="0"/>
          <a:ext cx="1707473" cy="4192803"/>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660" tIns="0" rIns="168660" bIns="330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Treat with dignity &amp; respect</a:t>
          </a:r>
          <a:endParaRPr lang="en-US" sz="2000" kern="1200" dirty="0">
            <a:latin typeface="Aptos" panose="020B0004020202020204" pitchFamily="34" charset="0"/>
          </a:endParaRPr>
        </a:p>
      </dsp:txBody>
      <dsp:txXfrm>
        <a:off x="11730" y="1677121"/>
        <a:ext cx="1707473" cy="2515681"/>
      </dsp:txXfrm>
    </dsp:sp>
    <dsp:sp modelId="{6F998B03-37CB-46C9-8106-C40AA3C8FD4B}">
      <dsp:nvSpPr>
        <dsp:cNvPr id="0" name=""/>
        <dsp:cNvSpPr/>
      </dsp:nvSpPr>
      <dsp:spPr>
        <a:xfrm>
          <a:off x="0" y="1071918"/>
          <a:ext cx="1707473" cy="81958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68660" tIns="165100" rIns="168660" bIns="165100" numCol="1" spcCol="1270" anchor="ctr" anchorCtr="0">
          <a:noAutofit/>
        </a:bodyPr>
        <a:lstStyle/>
        <a:p>
          <a:pPr marL="0" lvl="0" indent="0" algn="l" defTabSz="1555750">
            <a:lnSpc>
              <a:spcPct val="90000"/>
            </a:lnSpc>
            <a:spcBef>
              <a:spcPct val="0"/>
            </a:spcBef>
            <a:spcAft>
              <a:spcPct val="35000"/>
            </a:spcAft>
            <a:buNone/>
          </a:pPr>
          <a:r>
            <a:rPr lang="en-US" sz="3500" kern="1200"/>
            <a:t>01</a:t>
          </a:r>
        </a:p>
      </dsp:txBody>
      <dsp:txXfrm>
        <a:off x="0" y="1071918"/>
        <a:ext cx="1707473" cy="819587"/>
      </dsp:txXfrm>
    </dsp:sp>
    <dsp:sp modelId="{5A6F598F-94DC-4EF6-BC4E-D1E24C6F3080}">
      <dsp:nvSpPr>
        <dsp:cNvPr id="0" name=""/>
        <dsp:cNvSpPr/>
      </dsp:nvSpPr>
      <dsp:spPr>
        <a:xfrm>
          <a:off x="1844071" y="0"/>
          <a:ext cx="1707473" cy="4192803"/>
        </a:xfrm>
        <a:prstGeom prst="rect">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660" tIns="0" rIns="168660" bIns="330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Provide information of support agencies</a:t>
          </a:r>
          <a:endParaRPr lang="en-US" sz="2000" kern="1200" dirty="0">
            <a:latin typeface="Aptos" panose="020B0004020202020204" pitchFamily="34" charset="0"/>
          </a:endParaRPr>
        </a:p>
      </dsp:txBody>
      <dsp:txXfrm>
        <a:off x="1844071" y="1677122"/>
        <a:ext cx="1707473" cy="2515681"/>
      </dsp:txXfrm>
    </dsp:sp>
    <dsp:sp modelId="{1420060B-5BD4-43DB-9D30-6EDBCC7496E0}">
      <dsp:nvSpPr>
        <dsp:cNvPr id="0" name=""/>
        <dsp:cNvSpPr/>
      </dsp:nvSpPr>
      <dsp:spPr>
        <a:xfrm>
          <a:off x="1844071" y="1071918"/>
          <a:ext cx="1707473" cy="81958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68660" tIns="165100" rIns="168660" bIns="165100" numCol="1" spcCol="1270" anchor="ctr" anchorCtr="0">
          <a:noAutofit/>
        </a:bodyPr>
        <a:lstStyle/>
        <a:p>
          <a:pPr marL="0" lvl="0" indent="0" algn="l" defTabSz="1555750">
            <a:lnSpc>
              <a:spcPct val="90000"/>
            </a:lnSpc>
            <a:spcBef>
              <a:spcPct val="0"/>
            </a:spcBef>
            <a:spcAft>
              <a:spcPct val="35000"/>
            </a:spcAft>
            <a:buNone/>
          </a:pPr>
          <a:r>
            <a:rPr lang="en-US" sz="3500" kern="1200"/>
            <a:t>02</a:t>
          </a:r>
        </a:p>
      </dsp:txBody>
      <dsp:txXfrm>
        <a:off x="1844071" y="1071918"/>
        <a:ext cx="1707473" cy="819587"/>
      </dsp:txXfrm>
    </dsp:sp>
    <dsp:sp modelId="{F5270408-6BB1-4E9D-AECC-932F28279B77}">
      <dsp:nvSpPr>
        <dsp:cNvPr id="0" name=""/>
        <dsp:cNvSpPr/>
      </dsp:nvSpPr>
      <dsp:spPr>
        <a:xfrm>
          <a:off x="3688142" y="0"/>
          <a:ext cx="1707473" cy="4192803"/>
        </a:xfrm>
        <a:prstGeom prst="rect">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660" tIns="0" rIns="168660" bIns="330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Provide support for leaving the sex industry </a:t>
          </a:r>
          <a:endParaRPr lang="en-US" sz="2000" kern="1200" dirty="0">
            <a:latin typeface="Aptos" panose="020B0004020202020204" pitchFamily="34" charset="0"/>
          </a:endParaRPr>
        </a:p>
      </dsp:txBody>
      <dsp:txXfrm>
        <a:off x="3688142" y="1677122"/>
        <a:ext cx="1707473" cy="2515681"/>
      </dsp:txXfrm>
    </dsp:sp>
    <dsp:sp modelId="{8415BF4F-9EF7-4B1A-B3A3-E72CBB1B7470}">
      <dsp:nvSpPr>
        <dsp:cNvPr id="0" name=""/>
        <dsp:cNvSpPr/>
      </dsp:nvSpPr>
      <dsp:spPr>
        <a:xfrm>
          <a:off x="3688142" y="1071918"/>
          <a:ext cx="1707473" cy="81958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68660" tIns="165100" rIns="168660" bIns="165100" numCol="1" spcCol="1270" anchor="ctr" anchorCtr="0">
          <a:noAutofit/>
        </a:bodyPr>
        <a:lstStyle/>
        <a:p>
          <a:pPr marL="0" lvl="0" indent="0" algn="l" defTabSz="1555750">
            <a:lnSpc>
              <a:spcPct val="90000"/>
            </a:lnSpc>
            <a:spcBef>
              <a:spcPct val="0"/>
            </a:spcBef>
            <a:spcAft>
              <a:spcPct val="35000"/>
            </a:spcAft>
            <a:buNone/>
          </a:pPr>
          <a:r>
            <a:rPr lang="en-US" sz="3500" kern="1200"/>
            <a:t>03</a:t>
          </a:r>
        </a:p>
      </dsp:txBody>
      <dsp:txXfrm>
        <a:off x="3688142" y="1071918"/>
        <a:ext cx="1707473" cy="819587"/>
      </dsp:txXfrm>
    </dsp:sp>
    <dsp:sp modelId="{012B2242-8DFB-4589-B4CA-D27C1663C145}">
      <dsp:nvSpPr>
        <dsp:cNvPr id="0" name=""/>
        <dsp:cNvSpPr/>
      </dsp:nvSpPr>
      <dsp:spPr>
        <a:xfrm>
          <a:off x="5532213" y="0"/>
          <a:ext cx="1707473" cy="4192803"/>
        </a:xfrm>
        <a:prstGeom prst="rect">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660" tIns="0" rIns="168660" bIns="330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Adopt a Multiagency approach including outreach centres </a:t>
          </a:r>
          <a:endParaRPr lang="en-US" sz="2000" kern="1200" dirty="0">
            <a:latin typeface="Aptos" panose="020B0004020202020204" pitchFamily="34" charset="0"/>
          </a:endParaRPr>
        </a:p>
      </dsp:txBody>
      <dsp:txXfrm>
        <a:off x="5532213" y="1677122"/>
        <a:ext cx="1707473" cy="2515681"/>
      </dsp:txXfrm>
    </dsp:sp>
    <dsp:sp modelId="{1C090ED7-5C66-4C18-873B-D833859DDF0A}">
      <dsp:nvSpPr>
        <dsp:cNvPr id="0" name=""/>
        <dsp:cNvSpPr/>
      </dsp:nvSpPr>
      <dsp:spPr>
        <a:xfrm>
          <a:off x="5532213" y="1071918"/>
          <a:ext cx="1707473" cy="81958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68660" tIns="165100" rIns="168660" bIns="165100" numCol="1" spcCol="1270" anchor="ctr" anchorCtr="0">
          <a:noAutofit/>
        </a:bodyPr>
        <a:lstStyle/>
        <a:p>
          <a:pPr marL="0" lvl="0" indent="0" algn="l" defTabSz="1555750">
            <a:lnSpc>
              <a:spcPct val="90000"/>
            </a:lnSpc>
            <a:spcBef>
              <a:spcPct val="0"/>
            </a:spcBef>
            <a:spcAft>
              <a:spcPct val="35000"/>
            </a:spcAft>
            <a:buNone/>
          </a:pPr>
          <a:r>
            <a:rPr lang="en-US" sz="3500" kern="1200"/>
            <a:t>04</a:t>
          </a:r>
        </a:p>
      </dsp:txBody>
      <dsp:txXfrm>
        <a:off x="5532213" y="1071918"/>
        <a:ext cx="1707473" cy="819587"/>
      </dsp:txXfrm>
    </dsp:sp>
    <dsp:sp modelId="{E80693AD-CE8C-4968-844A-2CCEFBD53B87}">
      <dsp:nvSpPr>
        <dsp:cNvPr id="0" name=""/>
        <dsp:cNvSpPr/>
      </dsp:nvSpPr>
      <dsp:spPr>
        <a:xfrm>
          <a:off x="7376284" y="0"/>
          <a:ext cx="1707473" cy="4192803"/>
        </a:xfrm>
        <a:prstGeom prst="rect">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660" tIns="0" rIns="168660" bIns="330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Recognise other vulnerabilities</a:t>
          </a:r>
          <a:endParaRPr lang="en-US" sz="2000" kern="1200" dirty="0">
            <a:latin typeface="Aptos" panose="020B0004020202020204" pitchFamily="34" charset="0"/>
          </a:endParaRPr>
        </a:p>
      </dsp:txBody>
      <dsp:txXfrm>
        <a:off x="7376284" y="1677122"/>
        <a:ext cx="1707473" cy="2515681"/>
      </dsp:txXfrm>
    </dsp:sp>
    <dsp:sp modelId="{7025D2FB-2D91-4840-B683-E73673622578}">
      <dsp:nvSpPr>
        <dsp:cNvPr id="0" name=""/>
        <dsp:cNvSpPr/>
      </dsp:nvSpPr>
      <dsp:spPr>
        <a:xfrm>
          <a:off x="7376284" y="1071918"/>
          <a:ext cx="1707473" cy="81958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68660" tIns="165100" rIns="168660" bIns="165100" numCol="1" spcCol="1270" anchor="ctr" anchorCtr="0">
          <a:noAutofit/>
        </a:bodyPr>
        <a:lstStyle/>
        <a:p>
          <a:pPr marL="0" lvl="0" indent="0" algn="l" defTabSz="1555750">
            <a:lnSpc>
              <a:spcPct val="90000"/>
            </a:lnSpc>
            <a:spcBef>
              <a:spcPct val="0"/>
            </a:spcBef>
            <a:spcAft>
              <a:spcPct val="35000"/>
            </a:spcAft>
            <a:buNone/>
          </a:pPr>
          <a:r>
            <a:rPr lang="en-US" sz="3500" kern="1200"/>
            <a:t>05</a:t>
          </a:r>
        </a:p>
      </dsp:txBody>
      <dsp:txXfrm>
        <a:off x="7376284" y="1071918"/>
        <a:ext cx="1707473" cy="819587"/>
      </dsp:txXfrm>
    </dsp:sp>
    <dsp:sp modelId="{73E45312-42BB-4BF5-9ADD-A4F896419570}">
      <dsp:nvSpPr>
        <dsp:cNvPr id="0" name=""/>
        <dsp:cNvSpPr/>
      </dsp:nvSpPr>
      <dsp:spPr>
        <a:xfrm>
          <a:off x="9220355" y="0"/>
          <a:ext cx="1707473" cy="4192803"/>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660" tIns="0" rIns="168660" bIns="330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Investigate all reports of violence, they are NOT ‘occupational hazards</a:t>
          </a:r>
          <a:endParaRPr lang="en-US" sz="2000" kern="1200" dirty="0">
            <a:latin typeface="Aptos" panose="020B0004020202020204" pitchFamily="34" charset="0"/>
          </a:endParaRPr>
        </a:p>
      </dsp:txBody>
      <dsp:txXfrm>
        <a:off x="9220355" y="1677122"/>
        <a:ext cx="1707473" cy="2515681"/>
      </dsp:txXfrm>
    </dsp:sp>
    <dsp:sp modelId="{7000A287-04D7-4118-9DB7-C61387AEA032}">
      <dsp:nvSpPr>
        <dsp:cNvPr id="0" name=""/>
        <dsp:cNvSpPr/>
      </dsp:nvSpPr>
      <dsp:spPr>
        <a:xfrm>
          <a:off x="9220355" y="1071918"/>
          <a:ext cx="1707473" cy="81958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68660" tIns="165100" rIns="168660" bIns="165100" numCol="1" spcCol="1270" anchor="ctr" anchorCtr="0">
          <a:noAutofit/>
        </a:bodyPr>
        <a:lstStyle/>
        <a:p>
          <a:pPr marL="0" lvl="0" indent="0" algn="l" defTabSz="1555750">
            <a:lnSpc>
              <a:spcPct val="90000"/>
            </a:lnSpc>
            <a:spcBef>
              <a:spcPct val="0"/>
            </a:spcBef>
            <a:spcAft>
              <a:spcPct val="35000"/>
            </a:spcAft>
            <a:buNone/>
          </a:pPr>
          <a:r>
            <a:rPr lang="en-US" sz="3500" kern="1200"/>
            <a:t>06</a:t>
          </a:r>
        </a:p>
      </dsp:txBody>
      <dsp:txXfrm>
        <a:off x="9220355" y="1071918"/>
        <a:ext cx="1707473" cy="81958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8951D1-896E-415A-A74A-9869FE06354E}" type="datetimeFigureOut">
              <a:rPr lang="en-GB" smtClean="0"/>
              <a:t>13/11/2025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19CBF9-0D05-4E89-834F-CD6ACEBF716C}" type="slidenum">
              <a:rPr lang="en-GB" smtClean="0"/>
              <a:t>‹#›</a:t>
            </a:fld>
            <a:endParaRPr lang="en-GB"/>
          </a:p>
        </p:txBody>
      </p:sp>
    </p:spTree>
    <p:extLst>
      <p:ext uri="{BB962C8B-B14F-4D97-AF65-F5344CB8AC3E}">
        <p14:creationId xmlns:p14="http://schemas.microsoft.com/office/powerpoint/2010/main" val="20805317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319CBF9-0D05-4E89-834F-CD6ACEBF716C}" type="slidenum">
              <a:rPr lang="en-GB" smtClean="0"/>
              <a:t>1</a:t>
            </a:fld>
            <a:endParaRPr lang="en-GB"/>
          </a:p>
        </p:txBody>
      </p:sp>
    </p:spTree>
    <p:extLst>
      <p:ext uri="{BB962C8B-B14F-4D97-AF65-F5344CB8AC3E}">
        <p14:creationId xmlns:p14="http://schemas.microsoft.com/office/powerpoint/2010/main" val="18375075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19CBF9-0D05-4E89-834F-CD6ACEBF716C}" type="slidenum">
              <a:rPr lang="en-GB" smtClean="0"/>
              <a:t>3</a:t>
            </a:fld>
            <a:endParaRPr lang="en-GB"/>
          </a:p>
        </p:txBody>
      </p:sp>
    </p:spTree>
    <p:extLst>
      <p:ext uri="{BB962C8B-B14F-4D97-AF65-F5344CB8AC3E}">
        <p14:creationId xmlns:p14="http://schemas.microsoft.com/office/powerpoint/2010/main" val="7950310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On-street prostitution: This is where prostitution occurs on the streets. This includes parks, cars, stairwells and other public places. </a:t>
            </a:r>
          </a:p>
          <a:p>
            <a:endParaRPr lang="en-GB" dirty="0"/>
          </a:p>
          <a:p>
            <a:endParaRPr lang="en-GB" dirty="0"/>
          </a:p>
          <a:p>
            <a:r>
              <a:rPr lang="en-GB" dirty="0"/>
              <a:t>Off-street prostitution: This can be defined as any type of prostitution which does not take place on the streets. It generally includes prostitution that takes place in brothels, massage parlours and saunas or through escort agencies or call-out services. It also includes prostitution that takes place in privately owned flats or houses which is often 3 far more inconspicuous.</a:t>
            </a:r>
          </a:p>
          <a:p>
            <a:endParaRPr lang="en-GB" dirty="0"/>
          </a:p>
          <a:p>
            <a:r>
              <a:rPr lang="en-GB" dirty="0"/>
              <a:t>On- street for example has associated substance misuse, homelessness and social exclusion. </a:t>
            </a:r>
          </a:p>
          <a:p>
            <a:endParaRPr lang="en-GB" dirty="0"/>
          </a:p>
          <a:p>
            <a:r>
              <a:rPr lang="en-GB" dirty="0"/>
              <a:t>Off- street has links to trafficking </a:t>
            </a:r>
          </a:p>
        </p:txBody>
      </p:sp>
      <p:sp>
        <p:nvSpPr>
          <p:cNvPr id="4" name="Slide Number Placeholder 3"/>
          <p:cNvSpPr>
            <a:spLocks noGrp="1"/>
          </p:cNvSpPr>
          <p:nvPr>
            <p:ph type="sldNum" sz="quarter" idx="5"/>
          </p:nvPr>
        </p:nvSpPr>
        <p:spPr/>
        <p:txBody>
          <a:bodyPr/>
          <a:lstStyle/>
          <a:p>
            <a:fld id="{D319CBF9-0D05-4E89-834F-CD6ACEBF716C}" type="slidenum">
              <a:rPr lang="en-GB" smtClean="0"/>
              <a:t>4</a:t>
            </a:fld>
            <a:endParaRPr lang="en-GB"/>
          </a:p>
        </p:txBody>
      </p:sp>
    </p:spTree>
    <p:extLst>
      <p:ext uri="{BB962C8B-B14F-4D97-AF65-F5344CB8AC3E}">
        <p14:creationId xmlns:p14="http://schemas.microsoft.com/office/powerpoint/2010/main" val="22213208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It is not illegal to sell sex at a brothel unless the person is involved in the management or control of a brothel, so one person living in a house and being used by that person alone for prostitution would not be a brothel***</a:t>
            </a:r>
          </a:p>
          <a:p>
            <a:endParaRPr lang="en-GB" dirty="0"/>
          </a:p>
          <a:p>
            <a:endParaRPr lang="en-GB" dirty="0"/>
          </a:p>
        </p:txBody>
      </p:sp>
      <p:sp>
        <p:nvSpPr>
          <p:cNvPr id="4" name="Slide Number Placeholder 3"/>
          <p:cNvSpPr>
            <a:spLocks noGrp="1"/>
          </p:cNvSpPr>
          <p:nvPr>
            <p:ph type="sldNum" sz="quarter" idx="5"/>
          </p:nvPr>
        </p:nvSpPr>
        <p:spPr/>
        <p:txBody>
          <a:bodyPr/>
          <a:lstStyle/>
          <a:p>
            <a:fld id="{D319CBF9-0D05-4E89-834F-CD6ACEBF716C}" type="slidenum">
              <a:rPr lang="en-GB" smtClean="0"/>
              <a:t>5</a:t>
            </a:fld>
            <a:endParaRPr lang="en-GB"/>
          </a:p>
        </p:txBody>
      </p:sp>
    </p:spTree>
    <p:extLst>
      <p:ext uri="{BB962C8B-B14F-4D97-AF65-F5344CB8AC3E}">
        <p14:creationId xmlns:p14="http://schemas.microsoft.com/office/powerpoint/2010/main" val="1188496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FALSE - Prostitution involves both men and women offering sexual services. </a:t>
            </a:r>
          </a:p>
          <a:p>
            <a:pPr marL="228600" indent="-228600">
              <a:buAutoNum type="arabicPeriod"/>
            </a:pPr>
            <a:r>
              <a:rPr lang="en-GB" dirty="0"/>
              <a:t>2. FALSE – Lesbian and bi-sexual women sell heterosexual sex </a:t>
            </a:r>
          </a:p>
          <a:p>
            <a:pPr marL="228600" indent="-228600">
              <a:buAutoNum type="arabicPeriod"/>
            </a:pPr>
            <a:r>
              <a:rPr lang="en-GB" dirty="0"/>
              <a:t>3. FALSE – Heterosexual and bi-sexual men sell homosexual sex </a:t>
            </a:r>
          </a:p>
          <a:p>
            <a:pPr marL="228600" indent="-228600">
              <a:buAutoNum type="arabicPeriod"/>
            </a:pPr>
            <a:r>
              <a:rPr lang="en-GB" dirty="0"/>
              <a:t>4. FALSE – For many – prostitution is anything but a choice. </a:t>
            </a:r>
          </a:p>
        </p:txBody>
      </p:sp>
      <p:sp>
        <p:nvSpPr>
          <p:cNvPr id="4" name="Slide Number Placeholder 3"/>
          <p:cNvSpPr>
            <a:spLocks noGrp="1"/>
          </p:cNvSpPr>
          <p:nvPr>
            <p:ph type="sldNum" sz="quarter" idx="5"/>
          </p:nvPr>
        </p:nvSpPr>
        <p:spPr/>
        <p:txBody>
          <a:bodyPr/>
          <a:lstStyle/>
          <a:p>
            <a:fld id="{D319CBF9-0D05-4E89-834F-CD6ACEBF716C}" type="slidenum">
              <a:rPr lang="en-GB" smtClean="0"/>
              <a:t>6</a:t>
            </a:fld>
            <a:endParaRPr lang="en-GB"/>
          </a:p>
        </p:txBody>
      </p:sp>
    </p:spTree>
    <p:extLst>
      <p:ext uri="{BB962C8B-B14F-4D97-AF65-F5344CB8AC3E}">
        <p14:creationId xmlns:p14="http://schemas.microsoft.com/office/powerpoint/2010/main" val="34217753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19CBF9-0D05-4E89-834F-CD6ACEBF716C}" type="slidenum">
              <a:rPr lang="en-GB" smtClean="0"/>
              <a:t>9</a:t>
            </a:fld>
            <a:endParaRPr lang="en-GB"/>
          </a:p>
        </p:txBody>
      </p:sp>
    </p:spTree>
    <p:extLst>
      <p:ext uri="{BB962C8B-B14F-4D97-AF65-F5344CB8AC3E}">
        <p14:creationId xmlns:p14="http://schemas.microsoft.com/office/powerpoint/2010/main" val="11819095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19CBF9-0D05-4E89-834F-CD6ACEBF716C}" type="slidenum">
              <a:rPr lang="en-GB" smtClean="0"/>
              <a:t>10</a:t>
            </a:fld>
            <a:endParaRPr lang="en-GB"/>
          </a:p>
        </p:txBody>
      </p:sp>
    </p:spTree>
    <p:extLst>
      <p:ext uri="{BB962C8B-B14F-4D97-AF65-F5344CB8AC3E}">
        <p14:creationId xmlns:p14="http://schemas.microsoft.com/office/powerpoint/2010/main" val="36932280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19CBF9-0D05-4E89-834F-CD6ACEBF716C}" type="slidenum">
              <a:rPr lang="en-GB" smtClean="0"/>
              <a:t>11</a:t>
            </a:fld>
            <a:endParaRPr lang="en-GB"/>
          </a:p>
        </p:txBody>
      </p:sp>
    </p:spTree>
    <p:extLst>
      <p:ext uri="{BB962C8B-B14F-4D97-AF65-F5344CB8AC3E}">
        <p14:creationId xmlns:p14="http://schemas.microsoft.com/office/powerpoint/2010/main" val="39420129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19CBF9-0D05-4E89-834F-CD6ACEBF716C}" type="slidenum">
              <a:rPr lang="en-GB" smtClean="0"/>
              <a:t>12</a:t>
            </a:fld>
            <a:endParaRPr lang="en-GB"/>
          </a:p>
        </p:txBody>
      </p:sp>
    </p:spTree>
    <p:extLst>
      <p:ext uri="{BB962C8B-B14F-4D97-AF65-F5344CB8AC3E}">
        <p14:creationId xmlns:p14="http://schemas.microsoft.com/office/powerpoint/2010/main" val="1603605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5.23 Sex workers should always be treated with dignity and respect. A key aim of this guidance is to improve the communication between the police and sex workers. Gaining the trust of the individual will enhance the intelligence picture not only about prostitution but also the community as a whole. It will also increase the confidence of sex workers to report crimes against them. Sex workers feel they cannot safely report crimes as they fear being treated like criminals and not the victim (Boff 2012).</a:t>
            </a:r>
          </a:p>
        </p:txBody>
      </p:sp>
      <p:sp>
        <p:nvSpPr>
          <p:cNvPr id="4" name="Slide Number Placeholder 3"/>
          <p:cNvSpPr>
            <a:spLocks noGrp="1"/>
          </p:cNvSpPr>
          <p:nvPr>
            <p:ph type="sldNum" sz="quarter" idx="5"/>
          </p:nvPr>
        </p:nvSpPr>
        <p:spPr/>
        <p:txBody>
          <a:bodyPr/>
          <a:lstStyle/>
          <a:p>
            <a:fld id="{D319CBF9-0D05-4E89-834F-CD6ACEBF716C}" type="slidenum">
              <a:rPr lang="en-GB" smtClean="0"/>
              <a:t>13</a:t>
            </a:fld>
            <a:endParaRPr lang="en-GB"/>
          </a:p>
        </p:txBody>
      </p:sp>
    </p:spTree>
    <p:extLst>
      <p:ext uri="{BB962C8B-B14F-4D97-AF65-F5344CB8AC3E}">
        <p14:creationId xmlns:p14="http://schemas.microsoft.com/office/powerpoint/2010/main" val="35755707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Male and transgender sex workers often face severe stigmatisation, increasing the isolation of an already socially marginalised group. As with females, men sell sex in a variety of ways in a range of sectors and for a number of reasons.</a:t>
            </a:r>
          </a:p>
          <a:p>
            <a:endParaRPr lang="en-GB" dirty="0"/>
          </a:p>
          <a:p>
            <a:r>
              <a:rPr lang="en-GB" dirty="0"/>
              <a:t>Male and transgender sex workers often face severe stigmatisation, increasing the isolation of an already socially marginalised group. As with females, men sell sex in a variety of ways in a range of sectors and for a number of reasons.</a:t>
            </a:r>
          </a:p>
          <a:p>
            <a:endParaRPr lang="en-GB" dirty="0"/>
          </a:p>
          <a:p>
            <a:endParaRPr lang="en-GB" dirty="0"/>
          </a:p>
        </p:txBody>
      </p:sp>
      <p:sp>
        <p:nvSpPr>
          <p:cNvPr id="4" name="Slide Number Placeholder 3"/>
          <p:cNvSpPr>
            <a:spLocks noGrp="1"/>
          </p:cNvSpPr>
          <p:nvPr>
            <p:ph type="sldNum" sz="quarter" idx="5"/>
          </p:nvPr>
        </p:nvSpPr>
        <p:spPr/>
        <p:txBody>
          <a:bodyPr/>
          <a:lstStyle/>
          <a:p>
            <a:fld id="{D319CBF9-0D05-4E89-834F-CD6ACEBF716C}" type="slidenum">
              <a:rPr lang="en-GB" smtClean="0"/>
              <a:t>15</a:t>
            </a:fld>
            <a:endParaRPr lang="en-GB"/>
          </a:p>
        </p:txBody>
      </p:sp>
    </p:spTree>
    <p:extLst>
      <p:ext uri="{BB962C8B-B14F-4D97-AF65-F5344CB8AC3E}">
        <p14:creationId xmlns:p14="http://schemas.microsoft.com/office/powerpoint/2010/main" val="19286367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B5AB4-0425-8F3F-0A19-49C0DA2E1A9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0C837D6-92D4-0E2A-553C-F3EE03F42CF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B0F0E38-2DE7-FB81-8D8A-ED61FD297F7F}"/>
              </a:ext>
            </a:extLst>
          </p:cNvPr>
          <p:cNvSpPr>
            <a:spLocks noGrp="1"/>
          </p:cNvSpPr>
          <p:nvPr>
            <p:ph type="dt" sz="half" idx="10"/>
          </p:nvPr>
        </p:nvSpPr>
        <p:spPr/>
        <p:txBody>
          <a:bodyPr/>
          <a:lstStyle/>
          <a:p>
            <a:fld id="{AF2318D3-531B-42DD-BADC-7189749E1709}" type="datetimeFigureOut">
              <a:rPr lang="en-GB" smtClean="0"/>
              <a:t>13/11/2025</a:t>
            </a:fld>
            <a:endParaRPr lang="en-GB"/>
          </a:p>
        </p:txBody>
      </p:sp>
      <p:sp>
        <p:nvSpPr>
          <p:cNvPr id="5" name="Footer Placeholder 4">
            <a:extLst>
              <a:ext uri="{FF2B5EF4-FFF2-40B4-BE49-F238E27FC236}">
                <a16:creationId xmlns:a16="http://schemas.microsoft.com/office/drawing/2014/main" id="{2DBBB2B1-5E47-A053-1B72-BE9D322FEB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33C50C-E7FF-7C7E-6C1A-9C45DCD72BA8}"/>
              </a:ext>
            </a:extLst>
          </p:cNvPr>
          <p:cNvSpPr>
            <a:spLocks noGrp="1"/>
          </p:cNvSpPr>
          <p:nvPr>
            <p:ph type="sldNum" sz="quarter" idx="12"/>
          </p:nvPr>
        </p:nvSpPr>
        <p:spPr/>
        <p:txBody>
          <a:bodyPr/>
          <a:lstStyle/>
          <a:p>
            <a:fld id="{0C37A487-D619-4D2F-BBB3-2FDCCF2C0950}" type="slidenum">
              <a:rPr lang="en-GB" smtClean="0"/>
              <a:t>‹#›</a:t>
            </a:fld>
            <a:endParaRPr lang="en-GB"/>
          </a:p>
        </p:txBody>
      </p:sp>
    </p:spTree>
    <p:extLst>
      <p:ext uri="{BB962C8B-B14F-4D97-AF65-F5344CB8AC3E}">
        <p14:creationId xmlns:p14="http://schemas.microsoft.com/office/powerpoint/2010/main" val="12370350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AD1DB-EE62-532D-B0B2-C5CE1F2AC4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6E19A0D-996D-6390-7967-F3213515BC9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17C59B-FBC7-DF30-18E6-B3BECE9FB7CB}"/>
              </a:ext>
            </a:extLst>
          </p:cNvPr>
          <p:cNvSpPr>
            <a:spLocks noGrp="1"/>
          </p:cNvSpPr>
          <p:nvPr>
            <p:ph type="dt" sz="half" idx="10"/>
          </p:nvPr>
        </p:nvSpPr>
        <p:spPr/>
        <p:txBody>
          <a:bodyPr/>
          <a:lstStyle/>
          <a:p>
            <a:fld id="{AF2318D3-531B-42DD-BADC-7189749E1709}" type="datetimeFigureOut">
              <a:rPr lang="en-GB" smtClean="0"/>
              <a:t>13/11/2025</a:t>
            </a:fld>
            <a:endParaRPr lang="en-GB"/>
          </a:p>
        </p:txBody>
      </p:sp>
      <p:sp>
        <p:nvSpPr>
          <p:cNvPr id="5" name="Footer Placeholder 4">
            <a:extLst>
              <a:ext uri="{FF2B5EF4-FFF2-40B4-BE49-F238E27FC236}">
                <a16:creationId xmlns:a16="http://schemas.microsoft.com/office/drawing/2014/main" id="{C72DB6EB-AA48-A9F3-8C47-745AD7FFFA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1A20F7-BFEF-DAB8-3A24-FD64802782DF}"/>
              </a:ext>
            </a:extLst>
          </p:cNvPr>
          <p:cNvSpPr>
            <a:spLocks noGrp="1"/>
          </p:cNvSpPr>
          <p:nvPr>
            <p:ph type="sldNum" sz="quarter" idx="12"/>
          </p:nvPr>
        </p:nvSpPr>
        <p:spPr/>
        <p:txBody>
          <a:bodyPr/>
          <a:lstStyle/>
          <a:p>
            <a:fld id="{0C37A487-D619-4D2F-BBB3-2FDCCF2C0950}" type="slidenum">
              <a:rPr lang="en-GB" smtClean="0"/>
              <a:t>‹#›</a:t>
            </a:fld>
            <a:endParaRPr lang="en-GB"/>
          </a:p>
        </p:txBody>
      </p:sp>
    </p:spTree>
    <p:extLst>
      <p:ext uri="{BB962C8B-B14F-4D97-AF65-F5344CB8AC3E}">
        <p14:creationId xmlns:p14="http://schemas.microsoft.com/office/powerpoint/2010/main" val="2093196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AB05C-FF1D-4CF9-539F-F57D7376274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F5B4955-EF1F-A855-0E61-063AF3E5E22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8273B66-C6E7-9391-B763-93E5FC1D3D95}"/>
              </a:ext>
            </a:extLst>
          </p:cNvPr>
          <p:cNvSpPr>
            <a:spLocks noGrp="1"/>
          </p:cNvSpPr>
          <p:nvPr>
            <p:ph type="dt" sz="half" idx="10"/>
          </p:nvPr>
        </p:nvSpPr>
        <p:spPr/>
        <p:txBody>
          <a:bodyPr/>
          <a:lstStyle/>
          <a:p>
            <a:fld id="{AF2318D3-531B-42DD-BADC-7189749E1709}" type="datetimeFigureOut">
              <a:rPr lang="en-GB" smtClean="0"/>
              <a:t>13/11/2025</a:t>
            </a:fld>
            <a:endParaRPr lang="en-GB"/>
          </a:p>
        </p:txBody>
      </p:sp>
      <p:sp>
        <p:nvSpPr>
          <p:cNvPr id="5" name="Footer Placeholder 4">
            <a:extLst>
              <a:ext uri="{FF2B5EF4-FFF2-40B4-BE49-F238E27FC236}">
                <a16:creationId xmlns:a16="http://schemas.microsoft.com/office/drawing/2014/main" id="{238D9087-F07A-099F-D20E-5E77E8B1AA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81FBD1-F852-BEA9-9A8E-110FF00A0E6A}"/>
              </a:ext>
            </a:extLst>
          </p:cNvPr>
          <p:cNvSpPr>
            <a:spLocks noGrp="1"/>
          </p:cNvSpPr>
          <p:nvPr>
            <p:ph type="sldNum" sz="quarter" idx="12"/>
          </p:nvPr>
        </p:nvSpPr>
        <p:spPr/>
        <p:txBody>
          <a:bodyPr/>
          <a:lstStyle/>
          <a:p>
            <a:fld id="{0C37A487-D619-4D2F-BBB3-2FDCCF2C0950}" type="slidenum">
              <a:rPr lang="en-GB" smtClean="0"/>
              <a:t>‹#›</a:t>
            </a:fld>
            <a:endParaRPr lang="en-GB"/>
          </a:p>
        </p:txBody>
      </p:sp>
    </p:spTree>
    <p:extLst>
      <p:ext uri="{BB962C8B-B14F-4D97-AF65-F5344CB8AC3E}">
        <p14:creationId xmlns:p14="http://schemas.microsoft.com/office/powerpoint/2010/main" val="2002574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1C310-6003-4B36-AF8B-8CE8FDA83A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3857D1-48FC-4FC2-8BE9-61FBC52FA4E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38648D-5252-54D0-D0D1-81BDED4B007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2C75C94-248C-60BC-B037-16C6332EFD34}"/>
              </a:ext>
            </a:extLst>
          </p:cNvPr>
          <p:cNvSpPr>
            <a:spLocks noGrp="1"/>
          </p:cNvSpPr>
          <p:nvPr>
            <p:ph type="dt" sz="half" idx="10"/>
          </p:nvPr>
        </p:nvSpPr>
        <p:spPr/>
        <p:txBody>
          <a:bodyPr/>
          <a:lstStyle/>
          <a:p>
            <a:fld id="{AF2318D3-531B-42DD-BADC-7189749E1709}" type="datetimeFigureOut">
              <a:rPr lang="en-GB" smtClean="0"/>
              <a:t>13/11/2025</a:t>
            </a:fld>
            <a:endParaRPr lang="en-GB"/>
          </a:p>
        </p:txBody>
      </p:sp>
      <p:sp>
        <p:nvSpPr>
          <p:cNvPr id="6" name="Footer Placeholder 5">
            <a:extLst>
              <a:ext uri="{FF2B5EF4-FFF2-40B4-BE49-F238E27FC236}">
                <a16:creationId xmlns:a16="http://schemas.microsoft.com/office/drawing/2014/main" id="{1B00D1BC-2ADD-D3FE-873C-8551CB1783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EB0AB2-01DC-DCAB-F726-ABF61FFE454D}"/>
              </a:ext>
            </a:extLst>
          </p:cNvPr>
          <p:cNvSpPr>
            <a:spLocks noGrp="1"/>
          </p:cNvSpPr>
          <p:nvPr>
            <p:ph type="sldNum" sz="quarter" idx="12"/>
          </p:nvPr>
        </p:nvSpPr>
        <p:spPr/>
        <p:txBody>
          <a:bodyPr/>
          <a:lstStyle/>
          <a:p>
            <a:fld id="{0C37A487-D619-4D2F-BBB3-2FDCCF2C0950}" type="slidenum">
              <a:rPr lang="en-GB" smtClean="0"/>
              <a:t>‹#›</a:t>
            </a:fld>
            <a:endParaRPr lang="en-GB"/>
          </a:p>
        </p:txBody>
      </p:sp>
    </p:spTree>
    <p:extLst>
      <p:ext uri="{BB962C8B-B14F-4D97-AF65-F5344CB8AC3E}">
        <p14:creationId xmlns:p14="http://schemas.microsoft.com/office/powerpoint/2010/main" val="32634506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BD18D-B4BF-E96D-8339-BD0E8C90E46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0788F3C-3BA2-E375-87F9-9836BA053F4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9956616-5AE0-12B3-31DC-1D982D3D9E8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38F1BB4-6712-E399-EBB1-1AFE77001EA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97DDA5-1B9D-EEDE-815C-24A5923C10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5D58099-5F60-6824-43A5-4394F1C6D307}"/>
              </a:ext>
            </a:extLst>
          </p:cNvPr>
          <p:cNvSpPr>
            <a:spLocks noGrp="1"/>
          </p:cNvSpPr>
          <p:nvPr>
            <p:ph type="dt" sz="half" idx="10"/>
          </p:nvPr>
        </p:nvSpPr>
        <p:spPr/>
        <p:txBody>
          <a:bodyPr/>
          <a:lstStyle/>
          <a:p>
            <a:fld id="{AF2318D3-531B-42DD-BADC-7189749E1709}" type="datetimeFigureOut">
              <a:rPr lang="en-GB" smtClean="0"/>
              <a:t>13/11/2025</a:t>
            </a:fld>
            <a:endParaRPr lang="en-GB"/>
          </a:p>
        </p:txBody>
      </p:sp>
      <p:sp>
        <p:nvSpPr>
          <p:cNvPr id="8" name="Footer Placeholder 7">
            <a:extLst>
              <a:ext uri="{FF2B5EF4-FFF2-40B4-BE49-F238E27FC236}">
                <a16:creationId xmlns:a16="http://schemas.microsoft.com/office/drawing/2014/main" id="{F6A664B6-F235-4834-5D86-6D8DB6340D0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49D1950-CC01-F1B4-FED9-12394EDF64D8}"/>
              </a:ext>
            </a:extLst>
          </p:cNvPr>
          <p:cNvSpPr>
            <a:spLocks noGrp="1"/>
          </p:cNvSpPr>
          <p:nvPr>
            <p:ph type="sldNum" sz="quarter" idx="12"/>
          </p:nvPr>
        </p:nvSpPr>
        <p:spPr/>
        <p:txBody>
          <a:bodyPr/>
          <a:lstStyle/>
          <a:p>
            <a:fld id="{0C37A487-D619-4D2F-BBB3-2FDCCF2C0950}" type="slidenum">
              <a:rPr lang="en-GB" smtClean="0"/>
              <a:t>‹#›</a:t>
            </a:fld>
            <a:endParaRPr lang="en-GB"/>
          </a:p>
        </p:txBody>
      </p:sp>
    </p:spTree>
    <p:extLst>
      <p:ext uri="{BB962C8B-B14F-4D97-AF65-F5344CB8AC3E}">
        <p14:creationId xmlns:p14="http://schemas.microsoft.com/office/powerpoint/2010/main" val="42046965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0FA9D-4114-EFBC-D27E-995659F1F45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4BFCE08-9ACB-9A01-4344-2535CEF2B46E}"/>
              </a:ext>
            </a:extLst>
          </p:cNvPr>
          <p:cNvSpPr>
            <a:spLocks noGrp="1"/>
          </p:cNvSpPr>
          <p:nvPr>
            <p:ph type="dt" sz="half" idx="10"/>
          </p:nvPr>
        </p:nvSpPr>
        <p:spPr/>
        <p:txBody>
          <a:bodyPr/>
          <a:lstStyle/>
          <a:p>
            <a:fld id="{AF2318D3-531B-42DD-BADC-7189749E1709}" type="datetimeFigureOut">
              <a:rPr lang="en-GB" smtClean="0"/>
              <a:t>13/11/2025</a:t>
            </a:fld>
            <a:endParaRPr lang="en-GB"/>
          </a:p>
        </p:txBody>
      </p:sp>
      <p:sp>
        <p:nvSpPr>
          <p:cNvPr id="4" name="Footer Placeholder 3">
            <a:extLst>
              <a:ext uri="{FF2B5EF4-FFF2-40B4-BE49-F238E27FC236}">
                <a16:creationId xmlns:a16="http://schemas.microsoft.com/office/drawing/2014/main" id="{EEE0CB1C-3A9A-08FF-49FE-642BCE66B04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2AC6200-3D07-EF06-5AD9-9D42C88B85F5}"/>
              </a:ext>
            </a:extLst>
          </p:cNvPr>
          <p:cNvSpPr>
            <a:spLocks noGrp="1"/>
          </p:cNvSpPr>
          <p:nvPr>
            <p:ph type="sldNum" sz="quarter" idx="12"/>
          </p:nvPr>
        </p:nvSpPr>
        <p:spPr/>
        <p:txBody>
          <a:bodyPr/>
          <a:lstStyle/>
          <a:p>
            <a:fld id="{0C37A487-D619-4D2F-BBB3-2FDCCF2C0950}" type="slidenum">
              <a:rPr lang="en-GB" smtClean="0"/>
              <a:t>‹#›</a:t>
            </a:fld>
            <a:endParaRPr lang="en-GB"/>
          </a:p>
        </p:txBody>
      </p:sp>
    </p:spTree>
    <p:extLst>
      <p:ext uri="{BB962C8B-B14F-4D97-AF65-F5344CB8AC3E}">
        <p14:creationId xmlns:p14="http://schemas.microsoft.com/office/powerpoint/2010/main" val="42469294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EFCD7B-AEF5-6670-CB08-F463F24A6F92}"/>
              </a:ext>
            </a:extLst>
          </p:cNvPr>
          <p:cNvSpPr>
            <a:spLocks noGrp="1"/>
          </p:cNvSpPr>
          <p:nvPr>
            <p:ph type="dt" sz="half" idx="10"/>
          </p:nvPr>
        </p:nvSpPr>
        <p:spPr/>
        <p:txBody>
          <a:bodyPr/>
          <a:lstStyle/>
          <a:p>
            <a:fld id="{AF2318D3-531B-42DD-BADC-7189749E1709}" type="datetimeFigureOut">
              <a:rPr lang="en-GB" smtClean="0"/>
              <a:t>13/11/2025</a:t>
            </a:fld>
            <a:endParaRPr lang="en-GB"/>
          </a:p>
        </p:txBody>
      </p:sp>
      <p:sp>
        <p:nvSpPr>
          <p:cNvPr id="3" name="Footer Placeholder 2">
            <a:extLst>
              <a:ext uri="{FF2B5EF4-FFF2-40B4-BE49-F238E27FC236}">
                <a16:creationId xmlns:a16="http://schemas.microsoft.com/office/drawing/2014/main" id="{BC9D905E-8520-BD12-6673-CB3B89CE6C5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42C5227-B390-E1C3-6FC2-E47A2BED2DC5}"/>
              </a:ext>
            </a:extLst>
          </p:cNvPr>
          <p:cNvSpPr>
            <a:spLocks noGrp="1"/>
          </p:cNvSpPr>
          <p:nvPr>
            <p:ph type="sldNum" sz="quarter" idx="12"/>
          </p:nvPr>
        </p:nvSpPr>
        <p:spPr/>
        <p:txBody>
          <a:bodyPr/>
          <a:lstStyle/>
          <a:p>
            <a:fld id="{0C37A487-D619-4D2F-BBB3-2FDCCF2C0950}" type="slidenum">
              <a:rPr lang="en-GB" smtClean="0"/>
              <a:t>‹#›</a:t>
            </a:fld>
            <a:endParaRPr lang="en-GB"/>
          </a:p>
        </p:txBody>
      </p:sp>
    </p:spTree>
    <p:extLst>
      <p:ext uri="{BB962C8B-B14F-4D97-AF65-F5344CB8AC3E}">
        <p14:creationId xmlns:p14="http://schemas.microsoft.com/office/powerpoint/2010/main" val="32686696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6617D-5728-2FEE-5D66-1B8E98212F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2B27AB7-777D-F38C-3FF8-41DA3BA8FA1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240235C-3532-77E4-AD13-0541F940A0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58208E-1E39-E14C-5594-F94CDD9F7B6B}"/>
              </a:ext>
            </a:extLst>
          </p:cNvPr>
          <p:cNvSpPr>
            <a:spLocks noGrp="1"/>
          </p:cNvSpPr>
          <p:nvPr>
            <p:ph type="dt" sz="half" idx="10"/>
          </p:nvPr>
        </p:nvSpPr>
        <p:spPr/>
        <p:txBody>
          <a:bodyPr/>
          <a:lstStyle/>
          <a:p>
            <a:fld id="{AF2318D3-531B-42DD-BADC-7189749E1709}" type="datetimeFigureOut">
              <a:rPr lang="en-GB" smtClean="0"/>
              <a:t>13/11/2025</a:t>
            </a:fld>
            <a:endParaRPr lang="en-GB"/>
          </a:p>
        </p:txBody>
      </p:sp>
      <p:sp>
        <p:nvSpPr>
          <p:cNvPr id="6" name="Footer Placeholder 5">
            <a:extLst>
              <a:ext uri="{FF2B5EF4-FFF2-40B4-BE49-F238E27FC236}">
                <a16:creationId xmlns:a16="http://schemas.microsoft.com/office/drawing/2014/main" id="{09E5566F-ED3D-698A-4D08-F11CD41C65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F9D339-C50D-8D0A-4601-557E11A3537D}"/>
              </a:ext>
            </a:extLst>
          </p:cNvPr>
          <p:cNvSpPr>
            <a:spLocks noGrp="1"/>
          </p:cNvSpPr>
          <p:nvPr>
            <p:ph type="sldNum" sz="quarter" idx="12"/>
          </p:nvPr>
        </p:nvSpPr>
        <p:spPr/>
        <p:txBody>
          <a:bodyPr/>
          <a:lstStyle/>
          <a:p>
            <a:fld id="{0C37A487-D619-4D2F-BBB3-2FDCCF2C0950}" type="slidenum">
              <a:rPr lang="en-GB" smtClean="0"/>
              <a:t>‹#›</a:t>
            </a:fld>
            <a:endParaRPr lang="en-GB"/>
          </a:p>
        </p:txBody>
      </p:sp>
    </p:spTree>
    <p:extLst>
      <p:ext uri="{BB962C8B-B14F-4D97-AF65-F5344CB8AC3E}">
        <p14:creationId xmlns:p14="http://schemas.microsoft.com/office/powerpoint/2010/main" val="20521660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8E92E-731B-3A53-E4F4-6174EB96B36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BD92EE4-2F88-6FEA-042A-98FCD434EE7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57ABDFB-7492-E1FA-35C9-6F123FA7DB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217123-26E8-51B2-C701-2C481203E0CA}"/>
              </a:ext>
            </a:extLst>
          </p:cNvPr>
          <p:cNvSpPr>
            <a:spLocks noGrp="1"/>
          </p:cNvSpPr>
          <p:nvPr>
            <p:ph type="dt" sz="half" idx="10"/>
          </p:nvPr>
        </p:nvSpPr>
        <p:spPr/>
        <p:txBody>
          <a:bodyPr/>
          <a:lstStyle/>
          <a:p>
            <a:fld id="{AF2318D3-531B-42DD-BADC-7189749E1709}" type="datetimeFigureOut">
              <a:rPr lang="en-GB" smtClean="0"/>
              <a:t>13/11/2025</a:t>
            </a:fld>
            <a:endParaRPr lang="en-GB"/>
          </a:p>
        </p:txBody>
      </p:sp>
      <p:sp>
        <p:nvSpPr>
          <p:cNvPr id="6" name="Footer Placeholder 5">
            <a:extLst>
              <a:ext uri="{FF2B5EF4-FFF2-40B4-BE49-F238E27FC236}">
                <a16:creationId xmlns:a16="http://schemas.microsoft.com/office/drawing/2014/main" id="{D3367121-C92E-46DE-C2DB-D675DA3326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0C9ECB-5580-A0D2-62B7-7588B9EC5D0A}"/>
              </a:ext>
            </a:extLst>
          </p:cNvPr>
          <p:cNvSpPr>
            <a:spLocks noGrp="1"/>
          </p:cNvSpPr>
          <p:nvPr>
            <p:ph type="sldNum" sz="quarter" idx="12"/>
          </p:nvPr>
        </p:nvSpPr>
        <p:spPr/>
        <p:txBody>
          <a:bodyPr/>
          <a:lstStyle/>
          <a:p>
            <a:fld id="{0C37A487-D619-4D2F-BBB3-2FDCCF2C0950}" type="slidenum">
              <a:rPr lang="en-GB" smtClean="0"/>
              <a:t>‹#›</a:t>
            </a:fld>
            <a:endParaRPr lang="en-GB"/>
          </a:p>
        </p:txBody>
      </p:sp>
    </p:spTree>
    <p:extLst>
      <p:ext uri="{BB962C8B-B14F-4D97-AF65-F5344CB8AC3E}">
        <p14:creationId xmlns:p14="http://schemas.microsoft.com/office/powerpoint/2010/main" val="42360868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87FF2-1ECE-1DAA-959A-AA8438683C4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9B8D927-24BF-9E8F-3CA6-D98B90F0101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4009AD-348F-FD46-7456-E4FE5B01EF31}"/>
              </a:ext>
            </a:extLst>
          </p:cNvPr>
          <p:cNvSpPr>
            <a:spLocks noGrp="1"/>
          </p:cNvSpPr>
          <p:nvPr>
            <p:ph type="dt" sz="half" idx="10"/>
          </p:nvPr>
        </p:nvSpPr>
        <p:spPr/>
        <p:txBody>
          <a:bodyPr/>
          <a:lstStyle/>
          <a:p>
            <a:fld id="{AF2318D3-531B-42DD-BADC-7189749E1709}" type="datetimeFigureOut">
              <a:rPr lang="en-GB" smtClean="0"/>
              <a:t>13/11/2025</a:t>
            </a:fld>
            <a:endParaRPr lang="en-GB"/>
          </a:p>
        </p:txBody>
      </p:sp>
      <p:sp>
        <p:nvSpPr>
          <p:cNvPr id="5" name="Footer Placeholder 4">
            <a:extLst>
              <a:ext uri="{FF2B5EF4-FFF2-40B4-BE49-F238E27FC236}">
                <a16:creationId xmlns:a16="http://schemas.microsoft.com/office/drawing/2014/main" id="{71128FBA-E2F0-8D3E-DAFA-2DF9F5391C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557F2E-B722-2A31-C4ED-90E6CFC857FD}"/>
              </a:ext>
            </a:extLst>
          </p:cNvPr>
          <p:cNvSpPr>
            <a:spLocks noGrp="1"/>
          </p:cNvSpPr>
          <p:nvPr>
            <p:ph type="sldNum" sz="quarter" idx="12"/>
          </p:nvPr>
        </p:nvSpPr>
        <p:spPr/>
        <p:txBody>
          <a:bodyPr/>
          <a:lstStyle/>
          <a:p>
            <a:fld id="{0C37A487-D619-4D2F-BBB3-2FDCCF2C0950}" type="slidenum">
              <a:rPr lang="en-GB" smtClean="0"/>
              <a:t>‹#›</a:t>
            </a:fld>
            <a:endParaRPr lang="en-GB"/>
          </a:p>
        </p:txBody>
      </p:sp>
    </p:spTree>
    <p:extLst>
      <p:ext uri="{BB962C8B-B14F-4D97-AF65-F5344CB8AC3E}">
        <p14:creationId xmlns:p14="http://schemas.microsoft.com/office/powerpoint/2010/main" val="32184675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A8098FD-A7D2-3ED0-9CAE-65745D80EB1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A2C1C1-E8AB-C8AF-8B60-3A2C1146BF5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A0DB88-93D6-3E57-EDDA-4493801031F2}"/>
              </a:ext>
            </a:extLst>
          </p:cNvPr>
          <p:cNvSpPr>
            <a:spLocks noGrp="1"/>
          </p:cNvSpPr>
          <p:nvPr>
            <p:ph type="dt" sz="half" idx="10"/>
          </p:nvPr>
        </p:nvSpPr>
        <p:spPr/>
        <p:txBody>
          <a:bodyPr/>
          <a:lstStyle/>
          <a:p>
            <a:fld id="{AF2318D3-531B-42DD-BADC-7189749E1709}" type="datetimeFigureOut">
              <a:rPr lang="en-GB" smtClean="0"/>
              <a:t>13/11/2025</a:t>
            </a:fld>
            <a:endParaRPr lang="en-GB"/>
          </a:p>
        </p:txBody>
      </p:sp>
      <p:sp>
        <p:nvSpPr>
          <p:cNvPr id="5" name="Footer Placeholder 4">
            <a:extLst>
              <a:ext uri="{FF2B5EF4-FFF2-40B4-BE49-F238E27FC236}">
                <a16:creationId xmlns:a16="http://schemas.microsoft.com/office/drawing/2014/main" id="{1BB6D5C6-230E-2BB4-E6C0-3534076BA2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69D2F3-353D-8B59-A6D7-CB8C8E53EE01}"/>
              </a:ext>
            </a:extLst>
          </p:cNvPr>
          <p:cNvSpPr>
            <a:spLocks noGrp="1"/>
          </p:cNvSpPr>
          <p:nvPr>
            <p:ph type="sldNum" sz="quarter" idx="12"/>
          </p:nvPr>
        </p:nvSpPr>
        <p:spPr/>
        <p:txBody>
          <a:bodyPr/>
          <a:lstStyle/>
          <a:p>
            <a:fld id="{0C37A487-D619-4D2F-BBB3-2FDCCF2C0950}" type="slidenum">
              <a:rPr lang="en-GB" smtClean="0"/>
              <a:t>‹#›</a:t>
            </a:fld>
            <a:endParaRPr lang="en-GB"/>
          </a:p>
        </p:txBody>
      </p:sp>
    </p:spTree>
    <p:extLst>
      <p:ext uri="{BB962C8B-B14F-4D97-AF65-F5344CB8AC3E}">
        <p14:creationId xmlns:p14="http://schemas.microsoft.com/office/powerpoint/2010/main" val="15539067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52E224-04BD-BABF-FEAF-9DD25F1483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C6EC60B-9FEE-86E0-7A13-8E17343062F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BBDD6A-3109-8468-8C98-802189F08CB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F2318D3-531B-42DD-BADC-7189749E1709}" type="datetimeFigureOut">
              <a:rPr lang="en-GB" smtClean="0"/>
              <a:t>13/11/2025</a:t>
            </a:fld>
            <a:endParaRPr lang="en-GB"/>
          </a:p>
        </p:txBody>
      </p:sp>
      <p:sp>
        <p:nvSpPr>
          <p:cNvPr id="5" name="Footer Placeholder 4">
            <a:extLst>
              <a:ext uri="{FF2B5EF4-FFF2-40B4-BE49-F238E27FC236}">
                <a16:creationId xmlns:a16="http://schemas.microsoft.com/office/drawing/2014/main" id="{EB2C8BCA-166B-CCBB-5714-B128E08722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7678916-491C-F9DC-31F5-BEA7A89AEE1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37A487-D619-4D2F-BBB3-2FDCCF2C0950}" type="slidenum">
              <a:rPr lang="en-GB" smtClean="0"/>
              <a:t>‹#›</a:t>
            </a:fld>
            <a:endParaRPr lang="en-GB"/>
          </a:p>
        </p:txBody>
      </p:sp>
    </p:spTree>
    <p:extLst>
      <p:ext uri="{BB962C8B-B14F-4D97-AF65-F5344CB8AC3E}">
        <p14:creationId xmlns:p14="http://schemas.microsoft.com/office/powerpoint/2010/main" val="18494209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C1F8D5D-134E-8454-556C-2183C9EC82A9}"/>
              </a:ext>
            </a:extLst>
          </p:cNvPr>
          <p:cNvPicPr>
            <a:picLocks noChangeAspect="1"/>
          </p:cNvPicPr>
          <p:nvPr/>
        </p:nvPicPr>
        <p:blipFill rotWithShape="1">
          <a:blip r:embed="rId3"/>
          <a:srcRect t="17592" r="-1" b="30376"/>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70C13D-5A26-EB48-2DB2-CCA0F33E165C}"/>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4000" dirty="0">
                <a:solidFill>
                  <a:srgbClr val="FFFFFF"/>
                </a:solidFill>
                <a:latin typeface="Aptos Display" panose="020B0004020202020204" pitchFamily="34" charset="0"/>
              </a:rPr>
              <a:t>Sex Work and Prostitution</a:t>
            </a:r>
          </a:p>
        </p:txBody>
      </p:sp>
      <p:sp>
        <p:nvSpPr>
          <p:cNvPr id="3" name="Subtitle 2">
            <a:extLst>
              <a:ext uri="{FF2B5EF4-FFF2-40B4-BE49-F238E27FC236}">
                <a16:creationId xmlns:a16="http://schemas.microsoft.com/office/drawing/2014/main" id="{34201C2D-B549-C40A-C7C6-2F2CAAFC65EC}"/>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endParaRPr lang="en-GB" dirty="0">
              <a:solidFill>
                <a:srgbClr val="FFFFFF"/>
              </a:solidFill>
            </a:endParaRPr>
          </a:p>
          <a:p>
            <a:r>
              <a:rPr lang="en-GB" sz="3600" dirty="0">
                <a:solidFill>
                  <a:srgbClr val="FFFFFF"/>
                </a:solidFill>
                <a:latin typeface="Aptos Display" panose="020B0004020202020204" pitchFamily="34" charset="0"/>
              </a:rPr>
              <a:t>Wynne Jones</a:t>
            </a:r>
          </a:p>
        </p:txBody>
      </p:sp>
    </p:spTree>
    <p:extLst>
      <p:ext uri="{BB962C8B-B14F-4D97-AF65-F5344CB8AC3E}">
        <p14:creationId xmlns:p14="http://schemas.microsoft.com/office/powerpoint/2010/main" val="23061361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874C04D-74A8-E361-2F7E-A6AF02D37B04}"/>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Objectives</a:t>
            </a:r>
          </a:p>
        </p:txBody>
      </p:sp>
      <p:graphicFrame>
        <p:nvGraphicFramePr>
          <p:cNvPr id="5" name="Content Placeholder 2">
            <a:extLst>
              <a:ext uri="{FF2B5EF4-FFF2-40B4-BE49-F238E27FC236}">
                <a16:creationId xmlns:a16="http://schemas.microsoft.com/office/drawing/2014/main" id="{CA321A2F-BEE2-39EF-8A3D-091A60C1E202}"/>
              </a:ext>
            </a:extLst>
          </p:cNvPr>
          <p:cNvGraphicFramePr>
            <a:graphicFrameLocks noGrp="1"/>
          </p:cNvGraphicFramePr>
          <p:nvPr>
            <p:ph idx="1"/>
            <p:extLst>
              <p:ext uri="{D42A27DB-BD31-4B8C-83A1-F6EECF244321}">
                <p14:modId xmlns:p14="http://schemas.microsoft.com/office/powerpoint/2010/main" val="44432671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50528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C32F8B-68B9-C055-622C-3ED6179B42BC}"/>
              </a:ext>
            </a:extLst>
          </p:cNvPr>
          <p:cNvSpPr>
            <a:spLocks noGrp="1"/>
          </p:cNvSpPr>
          <p:nvPr>
            <p:ph type="title"/>
          </p:nvPr>
        </p:nvSpPr>
        <p:spPr>
          <a:xfrm>
            <a:off x="761803" y="350196"/>
            <a:ext cx="4646904" cy="1624520"/>
          </a:xfrm>
        </p:spPr>
        <p:txBody>
          <a:bodyPr anchor="ctr">
            <a:normAutofit fontScale="90000"/>
          </a:bodyPr>
          <a:lstStyle/>
          <a:p>
            <a:br>
              <a:rPr lang="en-GB" sz="2500" dirty="0"/>
            </a:br>
            <a:r>
              <a:rPr lang="en-GB" sz="4000" dirty="0">
                <a:latin typeface="Aptos Display" panose="020B0004020202020204" pitchFamily="34" charset="0"/>
              </a:rPr>
              <a:t>Prostitution</a:t>
            </a:r>
            <a:br>
              <a:rPr lang="en-GB" sz="4000" dirty="0">
                <a:latin typeface="Aptos Display" panose="020B0004020202020204" pitchFamily="34" charset="0"/>
              </a:rPr>
            </a:br>
            <a:br>
              <a:rPr lang="en-GB" sz="2500" dirty="0"/>
            </a:br>
            <a:endParaRPr lang="en-GB" sz="2500" dirty="0"/>
          </a:p>
        </p:txBody>
      </p:sp>
      <p:sp>
        <p:nvSpPr>
          <p:cNvPr id="3" name="Content Placeholder 2">
            <a:extLst>
              <a:ext uri="{FF2B5EF4-FFF2-40B4-BE49-F238E27FC236}">
                <a16:creationId xmlns:a16="http://schemas.microsoft.com/office/drawing/2014/main" id="{4C5FD6FC-D9A4-82E2-C82C-0E4959A8D4CD}"/>
              </a:ext>
            </a:extLst>
          </p:cNvPr>
          <p:cNvSpPr>
            <a:spLocks noGrp="1"/>
          </p:cNvSpPr>
          <p:nvPr>
            <p:ph idx="1"/>
          </p:nvPr>
        </p:nvSpPr>
        <p:spPr>
          <a:xfrm>
            <a:off x="761802" y="2324912"/>
            <a:ext cx="4646905" cy="4031437"/>
          </a:xfrm>
        </p:spPr>
        <p:txBody>
          <a:bodyPr anchor="ctr">
            <a:normAutofit fontScale="92500" lnSpcReduction="10000"/>
          </a:bodyPr>
          <a:lstStyle/>
          <a:p>
            <a:pPr marL="0" indent="0">
              <a:lnSpc>
                <a:spcPct val="150000"/>
              </a:lnSpc>
              <a:buNone/>
            </a:pPr>
            <a:r>
              <a:rPr lang="en-GB" sz="2000" dirty="0">
                <a:latin typeface="Aptos" panose="020B0004020202020204" pitchFamily="34" charset="0"/>
              </a:rPr>
              <a:t>Section 51 Sexual Offences Act 2003</a:t>
            </a:r>
          </a:p>
          <a:p>
            <a:pPr marL="0" indent="0">
              <a:lnSpc>
                <a:spcPct val="150000"/>
              </a:lnSpc>
              <a:buNone/>
            </a:pPr>
            <a:endParaRPr lang="en-GB" sz="2000" dirty="0">
              <a:latin typeface="Aptos" panose="020B0004020202020204" pitchFamily="34" charset="0"/>
            </a:endParaRPr>
          </a:p>
          <a:p>
            <a:pPr marL="0" indent="0">
              <a:lnSpc>
                <a:spcPct val="150000"/>
              </a:lnSpc>
              <a:buNone/>
            </a:pPr>
            <a:r>
              <a:rPr lang="en-GB" sz="2000" dirty="0">
                <a:latin typeface="Aptos" panose="020B0004020202020204" pitchFamily="34" charset="0"/>
              </a:rPr>
              <a:t>A person, who at least on one occasion and whether or not compelled to do so, offers to provide sexual services to another person in return for payment or a promise of payment to themselves or a third person and “prostitution” is to be interpreted accordingly</a:t>
            </a:r>
          </a:p>
        </p:txBody>
      </p:sp>
      <p:pic>
        <p:nvPicPr>
          <p:cNvPr id="5" name="Picture 4">
            <a:extLst>
              <a:ext uri="{FF2B5EF4-FFF2-40B4-BE49-F238E27FC236}">
                <a16:creationId xmlns:a16="http://schemas.microsoft.com/office/drawing/2014/main" id="{EB37AE2F-CECD-33C7-85DA-B88602F08022}"/>
              </a:ext>
            </a:extLst>
          </p:cNvPr>
          <p:cNvPicPr>
            <a:picLocks noChangeAspect="1"/>
          </p:cNvPicPr>
          <p:nvPr/>
        </p:nvPicPr>
        <p:blipFill rotWithShape="1">
          <a:blip r:embed="rId3"/>
          <a:srcRect l="12047" r="25662" b="1"/>
          <a:stretch/>
        </p:blipFill>
        <p:spPr>
          <a:xfrm>
            <a:off x="6096000" y="1"/>
            <a:ext cx="6102825" cy="6858000"/>
          </a:xfrm>
          <a:prstGeom prst="rect">
            <a:avLst/>
          </a:prstGeom>
        </p:spPr>
      </p:pic>
    </p:spTree>
    <p:extLst>
      <p:ext uri="{BB962C8B-B14F-4D97-AF65-F5344CB8AC3E}">
        <p14:creationId xmlns:p14="http://schemas.microsoft.com/office/powerpoint/2010/main" val="33962490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949B14-235C-0D2F-8EC3-17CFB81121F3}"/>
              </a:ext>
            </a:extLst>
          </p:cNvPr>
          <p:cNvSpPr>
            <a:spLocks noGrp="1"/>
          </p:cNvSpPr>
          <p:nvPr>
            <p:ph type="title"/>
          </p:nvPr>
        </p:nvSpPr>
        <p:spPr>
          <a:xfrm>
            <a:off x="1136397" y="502020"/>
            <a:ext cx="5323715" cy="1642970"/>
          </a:xfrm>
        </p:spPr>
        <p:txBody>
          <a:bodyPr anchor="b">
            <a:normAutofit/>
          </a:bodyPr>
          <a:lstStyle/>
          <a:p>
            <a:r>
              <a:rPr lang="en-GB" sz="4000" dirty="0">
                <a:latin typeface="Aptos Display" panose="020B0004020202020204" pitchFamily="34" charset="0"/>
              </a:rPr>
              <a:t>Board Blast - Prostitution</a:t>
            </a:r>
          </a:p>
        </p:txBody>
      </p:sp>
      <p:sp>
        <p:nvSpPr>
          <p:cNvPr id="3" name="Content Placeholder 2">
            <a:extLst>
              <a:ext uri="{FF2B5EF4-FFF2-40B4-BE49-F238E27FC236}">
                <a16:creationId xmlns:a16="http://schemas.microsoft.com/office/drawing/2014/main" id="{8987F3D1-BA7D-07F3-F47A-4976353A2EDB}"/>
              </a:ext>
            </a:extLst>
          </p:cNvPr>
          <p:cNvSpPr>
            <a:spLocks noGrp="1"/>
          </p:cNvSpPr>
          <p:nvPr>
            <p:ph idx="1"/>
          </p:nvPr>
        </p:nvSpPr>
        <p:spPr>
          <a:xfrm>
            <a:off x="1144923" y="2405894"/>
            <a:ext cx="5315189" cy="3535083"/>
          </a:xfrm>
        </p:spPr>
        <p:txBody>
          <a:bodyPr anchor="t">
            <a:normAutofit/>
          </a:bodyPr>
          <a:lstStyle/>
          <a:p>
            <a:r>
              <a:rPr lang="en-GB" sz="2000" dirty="0">
                <a:latin typeface="Aptos" panose="020B0004020202020204" pitchFamily="34" charset="0"/>
              </a:rPr>
              <a:t>Terminology </a:t>
            </a:r>
          </a:p>
          <a:p>
            <a:endParaRPr lang="en-GB" sz="2000" dirty="0">
              <a:latin typeface="Aptos" panose="020B0004020202020204" pitchFamily="34" charset="0"/>
            </a:endParaRPr>
          </a:p>
          <a:p>
            <a:r>
              <a:rPr lang="en-GB" sz="2000" dirty="0">
                <a:latin typeface="Aptos" panose="020B0004020202020204" pitchFamily="34" charset="0"/>
              </a:rPr>
              <a:t>Two types on Prostitution  </a:t>
            </a:r>
          </a:p>
          <a:p>
            <a:r>
              <a:rPr lang="en-GB" sz="2000" dirty="0">
                <a:latin typeface="Aptos" panose="020B0004020202020204" pitchFamily="34" charset="0"/>
              </a:rPr>
              <a:t>On Street</a:t>
            </a:r>
          </a:p>
          <a:p>
            <a:r>
              <a:rPr lang="en-GB" sz="2000" dirty="0">
                <a:latin typeface="Aptos" panose="020B0004020202020204" pitchFamily="34" charset="0"/>
              </a:rPr>
              <a:t>Off Street</a:t>
            </a:r>
          </a:p>
          <a:p>
            <a:endParaRPr lang="en-GB" sz="2000" dirty="0"/>
          </a:p>
          <a:p>
            <a:endParaRPr lang="en-GB" sz="2000" dirty="0"/>
          </a:p>
        </p:txBody>
      </p:sp>
      <p:sp>
        <p:nvSpPr>
          <p:cNvPr id="26" name="Rectangle 25">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aper with clothespins on it&#10;&#10;Description automatically generated">
            <a:extLst>
              <a:ext uri="{FF2B5EF4-FFF2-40B4-BE49-F238E27FC236}">
                <a16:creationId xmlns:a16="http://schemas.microsoft.com/office/drawing/2014/main" id="{20B0243E-06AD-6BCC-480A-BE2ECD7640C2}"/>
              </a:ext>
            </a:extLst>
          </p:cNvPr>
          <p:cNvPicPr>
            <a:picLocks noChangeAspect="1"/>
          </p:cNvPicPr>
          <p:nvPr/>
        </p:nvPicPr>
        <p:blipFill rotWithShape="1">
          <a:blip r:embed="rId3"/>
          <a:srcRect l="2471" r="2356"/>
          <a:stretch/>
        </p:blipFill>
        <p:spPr>
          <a:xfrm>
            <a:off x="7075967" y="1966004"/>
            <a:ext cx="4170530" cy="2957885"/>
          </a:xfrm>
          <a:prstGeom prst="rect">
            <a:avLst/>
          </a:prstGeom>
        </p:spPr>
      </p:pic>
    </p:spTree>
    <p:extLst>
      <p:ext uri="{BB962C8B-B14F-4D97-AF65-F5344CB8AC3E}">
        <p14:creationId xmlns:p14="http://schemas.microsoft.com/office/powerpoint/2010/main" val="917433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54858E-336D-771D-4F48-B995E4FF4633}"/>
              </a:ext>
            </a:extLst>
          </p:cNvPr>
          <p:cNvSpPr>
            <a:spLocks noGrp="1"/>
          </p:cNvSpPr>
          <p:nvPr>
            <p:ph idx="1"/>
          </p:nvPr>
        </p:nvSpPr>
        <p:spPr>
          <a:xfrm>
            <a:off x="1144923" y="726832"/>
            <a:ext cx="5315189" cy="5214146"/>
          </a:xfrm>
        </p:spPr>
        <p:txBody>
          <a:bodyPr anchor="t">
            <a:normAutofit lnSpcReduction="10000"/>
          </a:bodyPr>
          <a:lstStyle/>
          <a:p>
            <a:pPr>
              <a:lnSpc>
                <a:spcPct val="150000"/>
              </a:lnSpc>
            </a:pPr>
            <a:r>
              <a:rPr lang="en-GB" sz="2000" dirty="0">
                <a:latin typeface="Aptos" panose="020B0004020202020204" pitchFamily="34" charset="0"/>
              </a:rPr>
              <a:t>Terminology may include – Hooker, Pimp, Sex Worker, Escort, Working Girl, Call Girl, Rent Boy, Brothel</a:t>
            </a:r>
          </a:p>
          <a:p>
            <a:pPr>
              <a:lnSpc>
                <a:spcPct val="150000"/>
              </a:lnSpc>
            </a:pPr>
            <a:endParaRPr lang="en-GB" sz="2000" dirty="0">
              <a:latin typeface="Aptos" panose="020B0004020202020204" pitchFamily="34" charset="0"/>
            </a:endParaRPr>
          </a:p>
          <a:p>
            <a:pPr>
              <a:lnSpc>
                <a:spcPct val="150000"/>
              </a:lnSpc>
            </a:pPr>
            <a:r>
              <a:rPr lang="en-GB" sz="2000" dirty="0">
                <a:latin typeface="Aptos" panose="020B0004020202020204" pitchFamily="34" charset="0"/>
              </a:rPr>
              <a:t>Brothel A place used for the purpose of male or female prostitution – taken from the Oxford Dictionary of Law </a:t>
            </a:r>
          </a:p>
          <a:p>
            <a:pPr>
              <a:lnSpc>
                <a:spcPct val="150000"/>
              </a:lnSpc>
            </a:pPr>
            <a:r>
              <a:rPr lang="en-GB" sz="2000" dirty="0">
                <a:latin typeface="Aptos" panose="020B0004020202020204" pitchFamily="34" charset="0"/>
              </a:rPr>
              <a:t>Places are only considered to be Brothels if more than one person uses the property for prostitution (either at the same time, or one person using it at a time)</a:t>
            </a:r>
          </a:p>
          <a:p>
            <a:endParaRPr lang="en-GB" sz="2000" dirty="0"/>
          </a:p>
          <a:p>
            <a:endParaRPr lang="en-GB" sz="2000" dirty="0"/>
          </a:p>
        </p:txBody>
      </p:sp>
      <p:sp>
        <p:nvSpPr>
          <p:cNvPr id="27" name="Rectangle 26">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B3BF4A49-3148-6B6C-9138-3A2628EF2414}"/>
              </a:ext>
            </a:extLst>
          </p:cNvPr>
          <p:cNvPicPr>
            <a:picLocks noChangeAspect="1"/>
          </p:cNvPicPr>
          <p:nvPr/>
        </p:nvPicPr>
        <p:blipFill>
          <a:blip r:embed="rId3"/>
          <a:stretch>
            <a:fillRect/>
          </a:stretch>
        </p:blipFill>
        <p:spPr>
          <a:xfrm>
            <a:off x="7075967" y="2282411"/>
            <a:ext cx="4170530" cy="2325070"/>
          </a:xfrm>
          <a:prstGeom prst="rect">
            <a:avLst/>
          </a:prstGeom>
        </p:spPr>
      </p:pic>
    </p:spTree>
    <p:extLst>
      <p:ext uri="{BB962C8B-B14F-4D97-AF65-F5344CB8AC3E}">
        <p14:creationId xmlns:p14="http://schemas.microsoft.com/office/powerpoint/2010/main" val="30088303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0B9E20-30D3-593B-CEC5-2AD0290F95B4}"/>
              </a:ext>
            </a:extLst>
          </p:cNvPr>
          <p:cNvSpPr>
            <a:spLocks noGrp="1"/>
          </p:cNvSpPr>
          <p:nvPr>
            <p:ph type="title"/>
          </p:nvPr>
        </p:nvSpPr>
        <p:spPr>
          <a:xfrm>
            <a:off x="1136397" y="502020"/>
            <a:ext cx="5323715" cy="1642970"/>
          </a:xfrm>
        </p:spPr>
        <p:txBody>
          <a:bodyPr anchor="b">
            <a:normAutofit/>
          </a:bodyPr>
          <a:lstStyle/>
          <a:p>
            <a:r>
              <a:rPr lang="en-GB" sz="4000" dirty="0">
                <a:latin typeface="Aptos Display" panose="020B0004020202020204" pitchFamily="34" charset="0"/>
              </a:rPr>
              <a:t>Prostitution</a:t>
            </a:r>
          </a:p>
        </p:txBody>
      </p:sp>
      <p:sp>
        <p:nvSpPr>
          <p:cNvPr id="3" name="Content Placeholder 2">
            <a:extLst>
              <a:ext uri="{FF2B5EF4-FFF2-40B4-BE49-F238E27FC236}">
                <a16:creationId xmlns:a16="http://schemas.microsoft.com/office/drawing/2014/main" id="{654963DF-9D9E-1934-3F30-5C45F3C9BEB1}"/>
              </a:ext>
            </a:extLst>
          </p:cNvPr>
          <p:cNvSpPr>
            <a:spLocks noGrp="1"/>
          </p:cNvSpPr>
          <p:nvPr>
            <p:ph idx="1"/>
          </p:nvPr>
        </p:nvSpPr>
        <p:spPr>
          <a:xfrm>
            <a:off x="1144923" y="2405894"/>
            <a:ext cx="5315189" cy="3535083"/>
          </a:xfrm>
        </p:spPr>
        <p:txBody>
          <a:bodyPr anchor="t">
            <a:normAutofit/>
          </a:bodyPr>
          <a:lstStyle/>
          <a:p>
            <a:pPr marL="0" indent="0">
              <a:buNone/>
            </a:pPr>
            <a:r>
              <a:rPr lang="en-GB" sz="2000" dirty="0">
                <a:latin typeface="Aptos" panose="020B0004020202020204" pitchFamily="34" charset="0"/>
              </a:rPr>
              <a:t>1. Prostitution only involves women offering sexual services</a:t>
            </a:r>
          </a:p>
          <a:p>
            <a:pPr marL="0" indent="0">
              <a:buNone/>
            </a:pPr>
            <a:r>
              <a:rPr lang="en-GB" sz="2000" dirty="0">
                <a:latin typeface="Aptos" panose="020B0004020202020204" pitchFamily="34" charset="0"/>
              </a:rPr>
              <a:t>2. All women selling sex to men are heterosexual </a:t>
            </a:r>
          </a:p>
          <a:p>
            <a:pPr marL="0" indent="0">
              <a:buNone/>
            </a:pPr>
            <a:r>
              <a:rPr lang="nb-NO" sz="2000" dirty="0">
                <a:latin typeface="Aptos" panose="020B0004020202020204" pitchFamily="34" charset="0"/>
              </a:rPr>
              <a:t>3. All men selling sex to men are gay</a:t>
            </a:r>
            <a:endParaRPr lang="en-GB" sz="2000" dirty="0">
              <a:latin typeface="Aptos" panose="020B0004020202020204" pitchFamily="34" charset="0"/>
            </a:endParaRPr>
          </a:p>
          <a:p>
            <a:pPr marL="0" indent="0">
              <a:buNone/>
            </a:pPr>
            <a:r>
              <a:rPr lang="en-GB" sz="2000" dirty="0">
                <a:latin typeface="Aptos" panose="020B0004020202020204" pitchFamily="34" charset="0"/>
              </a:rPr>
              <a:t>4. Prostitution is always a choice</a:t>
            </a:r>
          </a:p>
          <a:p>
            <a:endParaRPr lang="en-GB" sz="2000" dirty="0"/>
          </a:p>
        </p:txBody>
      </p:sp>
      <p:sp>
        <p:nvSpPr>
          <p:cNvPr id="21" name="Rectangle 2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B9025BDF-267C-19D7-9489-875DAA7E6DF1}"/>
              </a:ext>
            </a:extLst>
          </p:cNvPr>
          <p:cNvPicPr>
            <a:picLocks noChangeAspect="1"/>
          </p:cNvPicPr>
          <p:nvPr/>
        </p:nvPicPr>
        <p:blipFill rotWithShape="1">
          <a:blip r:embed="rId3"/>
          <a:srcRect l="4717" r="18943" b="1"/>
          <a:stretch/>
        </p:blipFill>
        <p:spPr>
          <a:xfrm>
            <a:off x="7075967" y="1307531"/>
            <a:ext cx="4170530" cy="4274831"/>
          </a:xfrm>
          <a:prstGeom prst="rect">
            <a:avLst/>
          </a:prstGeom>
        </p:spPr>
      </p:pic>
    </p:spTree>
    <p:extLst>
      <p:ext uri="{BB962C8B-B14F-4D97-AF65-F5344CB8AC3E}">
        <p14:creationId xmlns:p14="http://schemas.microsoft.com/office/powerpoint/2010/main" val="27326877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85"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12B3290A-D3BF-4B87-B55B-FD9A98B497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9030" cy="1576446"/>
            <a:chOff x="0" y="0"/>
            <a:chExt cx="12192002" cy="1576446"/>
          </a:xfrm>
        </p:grpSpPr>
        <p:sp>
          <p:nvSpPr>
            <p:cNvPr id="22" name="Rectangle 21">
              <a:extLst>
                <a:ext uri="{FF2B5EF4-FFF2-40B4-BE49-F238E27FC236}">
                  <a16:creationId xmlns:a16="http://schemas.microsoft.com/office/drawing/2014/main" id="{033A715A-0686-440A-8F40-441B42A66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761657F-19F2-425B-B7E9-0118CD13C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07778" y="-5307778"/>
              <a:ext cx="1576446" cy="12192002"/>
            </a:xfrm>
            <a:prstGeom prst="rect">
              <a:avLst/>
            </a:prstGeom>
            <a:gradFill>
              <a:gsLst>
                <a:gs pos="45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E27B6634-79D3-4EDD-A77A-1065D6F3A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3BBC3BF9-EAE1-BFD2-5170-417805E3FA7E}"/>
              </a:ext>
            </a:extLst>
          </p:cNvPr>
          <p:cNvSpPr>
            <a:spLocks noGrp="1"/>
          </p:cNvSpPr>
          <p:nvPr>
            <p:ph type="title"/>
          </p:nvPr>
        </p:nvSpPr>
        <p:spPr>
          <a:xfrm>
            <a:off x="1371598" y="319314"/>
            <a:ext cx="9477377" cy="1030515"/>
          </a:xfrm>
        </p:spPr>
        <p:txBody>
          <a:bodyPr anchor="ctr">
            <a:normAutofit/>
          </a:bodyPr>
          <a:lstStyle/>
          <a:p>
            <a:r>
              <a:rPr lang="en-GB" sz="4000" dirty="0">
                <a:solidFill>
                  <a:srgbClr val="FFFFFF"/>
                </a:solidFill>
                <a:latin typeface="Aptos Display" panose="020B0004020202020204" pitchFamily="34" charset="0"/>
              </a:rPr>
              <a:t>Prostitution</a:t>
            </a:r>
            <a:r>
              <a:rPr lang="en-GB" sz="4000" dirty="0">
                <a:solidFill>
                  <a:srgbClr val="FFFFFF"/>
                </a:solidFill>
              </a:rPr>
              <a:t> </a:t>
            </a:r>
          </a:p>
        </p:txBody>
      </p:sp>
      <p:pic>
        <p:nvPicPr>
          <p:cNvPr id="5" name="Picture 4">
            <a:extLst>
              <a:ext uri="{FF2B5EF4-FFF2-40B4-BE49-F238E27FC236}">
                <a16:creationId xmlns:a16="http://schemas.microsoft.com/office/drawing/2014/main" id="{87C13E56-0B6F-905D-0C85-5E0FD51EBE44}"/>
              </a:ext>
            </a:extLst>
          </p:cNvPr>
          <p:cNvPicPr>
            <a:picLocks noChangeAspect="1"/>
          </p:cNvPicPr>
          <p:nvPr/>
        </p:nvPicPr>
        <p:blipFill rotWithShape="1">
          <a:blip r:embed="rId2"/>
          <a:srcRect t="6484" r="3" b="3"/>
          <a:stretch/>
        </p:blipFill>
        <p:spPr>
          <a:xfrm>
            <a:off x="1371598" y="2153219"/>
            <a:ext cx="3259017" cy="1721948"/>
          </a:xfrm>
          <a:prstGeom prst="rect">
            <a:avLst/>
          </a:prstGeom>
        </p:spPr>
      </p:pic>
      <p:pic>
        <p:nvPicPr>
          <p:cNvPr id="7" name="Picture 6">
            <a:extLst>
              <a:ext uri="{FF2B5EF4-FFF2-40B4-BE49-F238E27FC236}">
                <a16:creationId xmlns:a16="http://schemas.microsoft.com/office/drawing/2014/main" id="{F5A848FA-16E4-2B35-54E6-37BA16359FF4}"/>
              </a:ext>
            </a:extLst>
          </p:cNvPr>
          <p:cNvPicPr>
            <a:picLocks noChangeAspect="1"/>
          </p:cNvPicPr>
          <p:nvPr/>
        </p:nvPicPr>
        <p:blipFill rotWithShape="1">
          <a:blip r:embed="rId3"/>
          <a:srcRect t="2206" r="-3" b="2711"/>
          <a:stretch/>
        </p:blipFill>
        <p:spPr>
          <a:xfrm>
            <a:off x="7561387" y="2153525"/>
            <a:ext cx="3400425" cy="1721642"/>
          </a:xfrm>
          <a:prstGeom prst="rect">
            <a:avLst/>
          </a:prstGeom>
        </p:spPr>
      </p:pic>
      <p:sp>
        <p:nvSpPr>
          <p:cNvPr id="3" name="Content Placeholder 2">
            <a:extLst>
              <a:ext uri="{FF2B5EF4-FFF2-40B4-BE49-F238E27FC236}">
                <a16:creationId xmlns:a16="http://schemas.microsoft.com/office/drawing/2014/main" id="{FE34B30D-EAF5-2098-6A15-BDAF2F4498D8}"/>
              </a:ext>
            </a:extLst>
          </p:cNvPr>
          <p:cNvSpPr>
            <a:spLocks noGrp="1"/>
          </p:cNvSpPr>
          <p:nvPr>
            <p:ph idx="1"/>
          </p:nvPr>
        </p:nvSpPr>
        <p:spPr>
          <a:xfrm>
            <a:off x="1362071" y="4140610"/>
            <a:ext cx="9496427" cy="1576448"/>
          </a:xfrm>
        </p:spPr>
        <p:txBody>
          <a:bodyPr>
            <a:noAutofit/>
          </a:bodyPr>
          <a:lstStyle/>
          <a:p>
            <a:r>
              <a:rPr lang="en-GB" sz="2000" dirty="0">
                <a:latin typeface="Aptos" panose="020B0004020202020204" pitchFamily="34" charset="0"/>
              </a:rPr>
              <a:t>Prostitution could be the visible sign of many hidden crimes &amp; social issues </a:t>
            </a:r>
          </a:p>
          <a:p>
            <a:r>
              <a:rPr lang="en-GB" sz="2000" dirty="0">
                <a:latin typeface="Aptos" panose="020B0004020202020204" pitchFamily="34" charset="0"/>
              </a:rPr>
              <a:t>Drugs</a:t>
            </a:r>
          </a:p>
          <a:p>
            <a:r>
              <a:rPr lang="en-GB" sz="2000" dirty="0">
                <a:latin typeface="Aptos" panose="020B0004020202020204" pitchFamily="34" charset="0"/>
              </a:rPr>
              <a:t>Anti-social behaviour</a:t>
            </a:r>
          </a:p>
          <a:p>
            <a:r>
              <a:rPr lang="en-GB" sz="2000" dirty="0">
                <a:latin typeface="Aptos" panose="020B0004020202020204" pitchFamily="34" charset="0"/>
              </a:rPr>
              <a:t>Lack of Social Care/ Welfare </a:t>
            </a:r>
          </a:p>
          <a:p>
            <a:r>
              <a:rPr lang="en-GB" sz="2000" dirty="0">
                <a:latin typeface="Aptos" panose="020B0004020202020204" pitchFamily="34" charset="0"/>
              </a:rPr>
              <a:t>Human Trafficking</a:t>
            </a:r>
          </a:p>
        </p:txBody>
      </p:sp>
    </p:spTree>
    <p:extLst>
      <p:ext uri="{BB962C8B-B14F-4D97-AF65-F5344CB8AC3E}">
        <p14:creationId xmlns:p14="http://schemas.microsoft.com/office/powerpoint/2010/main" val="30516046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5372DE-095F-473A-AA55-EADFE5953E09}"/>
              </a:ext>
            </a:extLst>
          </p:cNvPr>
          <p:cNvSpPr>
            <a:spLocks noGrp="1"/>
          </p:cNvSpPr>
          <p:nvPr>
            <p:ph type="title"/>
          </p:nvPr>
        </p:nvSpPr>
        <p:spPr>
          <a:xfrm>
            <a:off x="1136397" y="502020"/>
            <a:ext cx="5323715" cy="1642970"/>
          </a:xfrm>
        </p:spPr>
        <p:txBody>
          <a:bodyPr anchor="b">
            <a:normAutofit/>
          </a:bodyPr>
          <a:lstStyle/>
          <a:p>
            <a:r>
              <a:rPr lang="en-GB" sz="4000" dirty="0">
                <a:latin typeface="Aptos Display" panose="020B0004020202020204" pitchFamily="34" charset="0"/>
              </a:rPr>
              <a:t>Risk to Communities</a:t>
            </a:r>
          </a:p>
        </p:txBody>
      </p:sp>
      <p:sp>
        <p:nvSpPr>
          <p:cNvPr id="3" name="Content Placeholder 2">
            <a:extLst>
              <a:ext uri="{FF2B5EF4-FFF2-40B4-BE49-F238E27FC236}">
                <a16:creationId xmlns:a16="http://schemas.microsoft.com/office/drawing/2014/main" id="{A88C256B-87E6-B358-12A3-F2C7038380BF}"/>
              </a:ext>
            </a:extLst>
          </p:cNvPr>
          <p:cNvSpPr>
            <a:spLocks noGrp="1"/>
          </p:cNvSpPr>
          <p:nvPr>
            <p:ph idx="1"/>
          </p:nvPr>
        </p:nvSpPr>
        <p:spPr>
          <a:xfrm>
            <a:off x="1144923" y="2405894"/>
            <a:ext cx="5315189" cy="3535083"/>
          </a:xfrm>
        </p:spPr>
        <p:txBody>
          <a:bodyPr anchor="t">
            <a:normAutofit/>
          </a:bodyPr>
          <a:lstStyle/>
          <a:p>
            <a:r>
              <a:rPr lang="en-GB" sz="2000" dirty="0">
                <a:latin typeface="Aptos" panose="020B0004020202020204" pitchFamily="34" charset="0"/>
              </a:rPr>
              <a:t>Harassment</a:t>
            </a:r>
          </a:p>
          <a:p>
            <a:r>
              <a:rPr lang="en-GB" sz="2000" dirty="0">
                <a:latin typeface="Aptos" panose="020B0004020202020204" pitchFamily="34" charset="0"/>
              </a:rPr>
              <a:t>Environmental Waste </a:t>
            </a:r>
          </a:p>
          <a:p>
            <a:r>
              <a:rPr lang="en-GB" sz="2000" dirty="0">
                <a:latin typeface="Aptos" panose="020B0004020202020204" pitchFamily="34" charset="0"/>
              </a:rPr>
              <a:t>Noise</a:t>
            </a:r>
          </a:p>
          <a:p>
            <a:r>
              <a:rPr lang="en-GB" sz="2000" dirty="0">
                <a:latin typeface="Aptos" panose="020B0004020202020204" pitchFamily="34" charset="0"/>
              </a:rPr>
              <a:t>Associated Crimes</a:t>
            </a:r>
          </a:p>
          <a:p>
            <a:r>
              <a:rPr lang="en-GB" sz="2000" dirty="0">
                <a:latin typeface="Aptos" panose="020B0004020202020204" pitchFamily="34" charset="0"/>
              </a:rPr>
              <a:t>Decline in house prices</a:t>
            </a:r>
          </a:p>
          <a:p>
            <a:r>
              <a:rPr lang="en-GB" sz="2000" dirty="0">
                <a:latin typeface="Aptos" panose="020B0004020202020204" pitchFamily="34" charset="0"/>
              </a:rPr>
              <a:t>Forces work together in partnership with other agencies to help tackle the issues that are associated with prostitution:</a:t>
            </a:r>
          </a:p>
        </p:txBody>
      </p:sp>
      <p:sp>
        <p:nvSpPr>
          <p:cNvPr id="19" name="Rectangle 18">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E1DC541B-33B3-BBF8-95D6-107DDDD3F2A9}"/>
              </a:ext>
            </a:extLst>
          </p:cNvPr>
          <p:cNvPicPr>
            <a:picLocks noChangeAspect="1"/>
          </p:cNvPicPr>
          <p:nvPr/>
        </p:nvPicPr>
        <p:blipFill rotWithShape="1">
          <a:blip r:embed="rId2"/>
          <a:srcRect l="10816" r="15970"/>
          <a:stretch/>
        </p:blipFill>
        <p:spPr>
          <a:xfrm>
            <a:off x="7075967" y="1372897"/>
            <a:ext cx="4170530" cy="4144098"/>
          </a:xfrm>
          <a:prstGeom prst="rect">
            <a:avLst/>
          </a:prstGeom>
        </p:spPr>
      </p:pic>
    </p:spTree>
    <p:extLst>
      <p:ext uri="{BB962C8B-B14F-4D97-AF65-F5344CB8AC3E}">
        <p14:creationId xmlns:p14="http://schemas.microsoft.com/office/powerpoint/2010/main" val="26944514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5EA1A0C-5A56-F74F-05CE-B160CD5E8AE4}"/>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latin typeface="Aptos Display" panose="020B0004020202020204" pitchFamily="34" charset="0"/>
              </a:rPr>
              <a:t>Prostitution is NOT an Offence </a:t>
            </a:r>
          </a:p>
        </p:txBody>
      </p:sp>
      <p:graphicFrame>
        <p:nvGraphicFramePr>
          <p:cNvPr id="5" name="Content Placeholder 2">
            <a:extLst>
              <a:ext uri="{FF2B5EF4-FFF2-40B4-BE49-F238E27FC236}">
                <a16:creationId xmlns:a16="http://schemas.microsoft.com/office/drawing/2014/main" id="{D029FDC3-EA49-6F32-AE1C-0D294AD0AE2D}"/>
              </a:ext>
            </a:extLst>
          </p:cNvPr>
          <p:cNvGraphicFramePr>
            <a:graphicFrameLocks noGrp="1"/>
          </p:cNvGraphicFramePr>
          <p:nvPr>
            <p:ph idx="1"/>
            <p:extLst>
              <p:ext uri="{D42A27DB-BD31-4B8C-83A1-F6EECF244321}">
                <p14:modId xmlns:p14="http://schemas.microsoft.com/office/powerpoint/2010/main" val="322719694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812564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88D33DC-B852-3442-3B5E-07EA2D5157DD}"/>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latin typeface="Aptos Display" panose="020B0004020202020204" pitchFamily="34" charset="0"/>
              </a:rPr>
              <a:t>Further Offences</a:t>
            </a:r>
          </a:p>
        </p:txBody>
      </p:sp>
      <p:graphicFrame>
        <p:nvGraphicFramePr>
          <p:cNvPr id="5" name="Content Placeholder 2">
            <a:extLst>
              <a:ext uri="{FF2B5EF4-FFF2-40B4-BE49-F238E27FC236}">
                <a16:creationId xmlns:a16="http://schemas.microsoft.com/office/drawing/2014/main" id="{ED661956-0E07-D6D4-4534-72CE591E85B2}"/>
              </a:ext>
            </a:extLst>
          </p:cNvPr>
          <p:cNvGraphicFramePr>
            <a:graphicFrameLocks noGrp="1"/>
          </p:cNvGraphicFramePr>
          <p:nvPr>
            <p:ph idx="1"/>
            <p:extLst>
              <p:ext uri="{D42A27DB-BD31-4B8C-83A1-F6EECF244321}">
                <p14:modId xmlns:p14="http://schemas.microsoft.com/office/powerpoint/2010/main" val="175519871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629757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3045E4-BFF3-E381-5B13-0B677AB2F291}"/>
              </a:ext>
            </a:extLst>
          </p:cNvPr>
          <p:cNvSpPr>
            <a:spLocks noGrp="1"/>
          </p:cNvSpPr>
          <p:nvPr>
            <p:ph type="title"/>
          </p:nvPr>
        </p:nvSpPr>
        <p:spPr>
          <a:xfrm>
            <a:off x="1371597" y="348865"/>
            <a:ext cx="10044023" cy="877729"/>
          </a:xfrm>
        </p:spPr>
        <p:txBody>
          <a:bodyPr anchor="ctr">
            <a:normAutofit fontScale="90000"/>
          </a:bodyPr>
          <a:lstStyle/>
          <a:p>
            <a:r>
              <a:rPr lang="en-GB" sz="4000" dirty="0">
                <a:solidFill>
                  <a:srgbClr val="FFFFFF"/>
                </a:solidFill>
                <a:latin typeface="Aptos Display" panose="020B0004020202020204" pitchFamily="34" charset="0"/>
              </a:rPr>
              <a:t>Policing Prostitution: Communities</a:t>
            </a:r>
            <a:br>
              <a:rPr lang="en-GB" sz="2800" dirty="0">
                <a:solidFill>
                  <a:srgbClr val="FFFFFF"/>
                </a:solidFill>
              </a:rPr>
            </a:br>
            <a:endParaRPr lang="en-GB" sz="2800" dirty="0">
              <a:solidFill>
                <a:srgbClr val="FFFFFF"/>
              </a:solidFill>
            </a:endParaRPr>
          </a:p>
        </p:txBody>
      </p:sp>
      <p:graphicFrame>
        <p:nvGraphicFramePr>
          <p:cNvPr id="5" name="Content Placeholder 2">
            <a:extLst>
              <a:ext uri="{FF2B5EF4-FFF2-40B4-BE49-F238E27FC236}">
                <a16:creationId xmlns:a16="http://schemas.microsoft.com/office/drawing/2014/main" id="{FB97366C-3865-05CE-4413-A68D9FCDC3AF}"/>
              </a:ext>
            </a:extLst>
          </p:cNvPr>
          <p:cNvGraphicFramePr>
            <a:graphicFrameLocks noGrp="1"/>
          </p:cNvGraphicFramePr>
          <p:nvPr>
            <p:ph idx="1"/>
            <p:extLst>
              <p:ext uri="{D42A27DB-BD31-4B8C-83A1-F6EECF244321}">
                <p14:modId xmlns:p14="http://schemas.microsoft.com/office/powerpoint/2010/main" val="162604586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696673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068AC9B-719C-9B7C-B1D1-58A353C70476}"/>
              </a:ext>
            </a:extLst>
          </p:cNvPr>
          <p:cNvSpPr>
            <a:spLocks noGrp="1"/>
          </p:cNvSpPr>
          <p:nvPr>
            <p:ph type="title"/>
          </p:nvPr>
        </p:nvSpPr>
        <p:spPr>
          <a:xfrm>
            <a:off x="1371597" y="348865"/>
            <a:ext cx="10044023" cy="877729"/>
          </a:xfrm>
        </p:spPr>
        <p:txBody>
          <a:bodyPr anchor="ctr">
            <a:normAutofit/>
          </a:bodyPr>
          <a:lstStyle/>
          <a:p>
            <a:r>
              <a:rPr lang="en-GB" sz="3100" dirty="0">
                <a:solidFill>
                  <a:srgbClr val="FFFFFF"/>
                </a:solidFill>
                <a:latin typeface="Aptos Display" panose="020B0004020202020204" pitchFamily="34" charset="0"/>
              </a:rPr>
              <a:t>NPCC National Police Sex Worker Guidance 2015</a:t>
            </a:r>
          </a:p>
        </p:txBody>
      </p:sp>
      <p:graphicFrame>
        <p:nvGraphicFramePr>
          <p:cNvPr id="5" name="Content Placeholder 2">
            <a:extLst>
              <a:ext uri="{FF2B5EF4-FFF2-40B4-BE49-F238E27FC236}">
                <a16:creationId xmlns:a16="http://schemas.microsoft.com/office/drawing/2014/main" id="{236B05D8-E6E0-2826-5747-719603D14430}"/>
              </a:ext>
            </a:extLst>
          </p:cNvPr>
          <p:cNvGraphicFramePr>
            <a:graphicFrameLocks noGrp="1"/>
          </p:cNvGraphicFramePr>
          <p:nvPr>
            <p:ph idx="1"/>
            <p:extLst>
              <p:ext uri="{D42A27DB-BD31-4B8C-83A1-F6EECF244321}">
                <p14:modId xmlns:p14="http://schemas.microsoft.com/office/powerpoint/2010/main" val="290733597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227181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223830-C4B0-C030-CA0A-DA3DC574C0C7}"/>
              </a:ext>
            </a:extLst>
          </p:cNvPr>
          <p:cNvSpPr>
            <a:spLocks noGrp="1"/>
          </p:cNvSpPr>
          <p:nvPr>
            <p:ph type="title"/>
          </p:nvPr>
        </p:nvSpPr>
        <p:spPr>
          <a:xfrm>
            <a:off x="1371597" y="348865"/>
            <a:ext cx="10044023" cy="877729"/>
          </a:xfrm>
        </p:spPr>
        <p:txBody>
          <a:bodyPr anchor="ctr">
            <a:normAutofit fontScale="90000"/>
          </a:bodyPr>
          <a:lstStyle/>
          <a:p>
            <a:r>
              <a:rPr lang="en-GB" sz="4000" dirty="0">
                <a:solidFill>
                  <a:srgbClr val="FFFFFF"/>
                </a:solidFill>
                <a:latin typeface="Aptos Display" panose="020B0004020202020204" pitchFamily="34" charset="0"/>
              </a:rPr>
              <a:t>Policing Prostitution: Sex Workers</a:t>
            </a:r>
            <a:br>
              <a:rPr lang="en-GB" sz="2800" dirty="0">
                <a:solidFill>
                  <a:srgbClr val="FFFFFF"/>
                </a:solidFill>
              </a:rPr>
            </a:br>
            <a:endParaRPr lang="en-GB" sz="2800" dirty="0">
              <a:solidFill>
                <a:srgbClr val="FFFFFF"/>
              </a:solidFill>
            </a:endParaRPr>
          </a:p>
        </p:txBody>
      </p:sp>
      <p:graphicFrame>
        <p:nvGraphicFramePr>
          <p:cNvPr id="20" name="Content Placeholder 2">
            <a:extLst>
              <a:ext uri="{FF2B5EF4-FFF2-40B4-BE49-F238E27FC236}">
                <a16:creationId xmlns:a16="http://schemas.microsoft.com/office/drawing/2014/main" id="{432A2992-B3E0-9A15-569E-794FF9155BD7}"/>
              </a:ext>
            </a:extLst>
          </p:cNvPr>
          <p:cNvGraphicFramePr>
            <a:graphicFrameLocks noGrp="1"/>
          </p:cNvGraphicFramePr>
          <p:nvPr>
            <p:ph idx="1"/>
            <p:extLst>
              <p:ext uri="{D42A27DB-BD31-4B8C-83A1-F6EECF244321}">
                <p14:modId xmlns:p14="http://schemas.microsoft.com/office/powerpoint/2010/main" val="100875822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42663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EB4615-99B4-8BFF-9ED1-D997014D9A15}"/>
              </a:ext>
            </a:extLst>
          </p:cNvPr>
          <p:cNvSpPr>
            <a:spLocks noGrp="1"/>
          </p:cNvSpPr>
          <p:nvPr>
            <p:ph type="title"/>
          </p:nvPr>
        </p:nvSpPr>
        <p:spPr>
          <a:xfrm>
            <a:off x="1136397" y="502020"/>
            <a:ext cx="5323715" cy="1642970"/>
          </a:xfrm>
        </p:spPr>
        <p:txBody>
          <a:bodyPr anchor="b">
            <a:normAutofit/>
          </a:bodyPr>
          <a:lstStyle/>
          <a:p>
            <a:r>
              <a:rPr lang="en-GB" sz="4000" dirty="0">
                <a:latin typeface="Aptos Display" panose="020B0004020202020204" pitchFamily="34" charset="0"/>
              </a:rPr>
              <a:t>Policing Prostitution: Migrant Sex Workers</a:t>
            </a:r>
          </a:p>
        </p:txBody>
      </p:sp>
      <p:sp>
        <p:nvSpPr>
          <p:cNvPr id="3" name="Content Placeholder 2">
            <a:extLst>
              <a:ext uri="{FF2B5EF4-FFF2-40B4-BE49-F238E27FC236}">
                <a16:creationId xmlns:a16="http://schemas.microsoft.com/office/drawing/2014/main" id="{41775681-1DF4-C914-1875-1E0F8203ACD4}"/>
              </a:ext>
            </a:extLst>
          </p:cNvPr>
          <p:cNvSpPr>
            <a:spLocks noGrp="1"/>
          </p:cNvSpPr>
          <p:nvPr>
            <p:ph idx="1"/>
          </p:nvPr>
        </p:nvSpPr>
        <p:spPr>
          <a:xfrm>
            <a:off x="1144923" y="2405894"/>
            <a:ext cx="5818585" cy="3535083"/>
          </a:xfrm>
        </p:spPr>
        <p:txBody>
          <a:bodyPr anchor="t">
            <a:noAutofit/>
          </a:bodyPr>
          <a:lstStyle/>
          <a:p>
            <a:r>
              <a:rPr lang="en-GB" sz="2000" dirty="0">
                <a:latin typeface="Aptos" panose="020B0004020202020204" pitchFamily="34" charset="0"/>
              </a:rPr>
              <a:t>Treat all cases on their own merit, give consideration to their particular needs </a:t>
            </a:r>
          </a:p>
          <a:p>
            <a:r>
              <a:rPr lang="en-GB" sz="2000" dirty="0">
                <a:latin typeface="Aptos" panose="020B0004020202020204" pitchFamily="34" charset="0"/>
              </a:rPr>
              <a:t>Many migrants fear reporting crimes due to their immigration status leaving them vulnerable </a:t>
            </a:r>
          </a:p>
          <a:p>
            <a:r>
              <a:rPr lang="en-GB" sz="2000" dirty="0">
                <a:latin typeface="Aptos" panose="020B0004020202020204" pitchFamily="34" charset="0"/>
              </a:rPr>
              <a:t>Possible sign of Trafficking</a:t>
            </a:r>
          </a:p>
          <a:p>
            <a:r>
              <a:rPr lang="en-GB" sz="2000" dirty="0">
                <a:latin typeface="Aptos" panose="020B0004020202020204" pitchFamily="34" charset="0"/>
              </a:rPr>
              <a:t>Work closely with support agencies </a:t>
            </a:r>
          </a:p>
          <a:p>
            <a:r>
              <a:rPr lang="en-GB" sz="2000" dirty="0">
                <a:latin typeface="Aptos" panose="020B0004020202020204" pitchFamily="34" charset="0"/>
              </a:rPr>
              <a:t>Use Language Line to assist with communication </a:t>
            </a:r>
          </a:p>
          <a:p>
            <a:r>
              <a:rPr lang="en-GB" sz="2000" dirty="0">
                <a:latin typeface="Aptos" panose="020B0004020202020204" pitchFamily="34" charset="0"/>
              </a:rPr>
              <a:t>Engage with the settled migrant community to build trust </a:t>
            </a:r>
          </a:p>
        </p:txBody>
      </p:sp>
      <p:sp>
        <p:nvSpPr>
          <p:cNvPr id="23" name="Rectangle 2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E7FC4C82-A1DE-37F9-992C-0C5DC6BF2781}"/>
              </a:ext>
            </a:extLst>
          </p:cNvPr>
          <p:cNvPicPr>
            <a:picLocks noChangeAspect="1"/>
          </p:cNvPicPr>
          <p:nvPr/>
        </p:nvPicPr>
        <p:blipFill rotWithShape="1">
          <a:blip r:embed="rId2"/>
          <a:srcRect l="12156" r="6378" b="-2"/>
          <a:stretch/>
        </p:blipFill>
        <p:spPr>
          <a:xfrm>
            <a:off x="7075967" y="1941108"/>
            <a:ext cx="4170530" cy="3007677"/>
          </a:xfrm>
          <a:prstGeom prst="rect">
            <a:avLst/>
          </a:prstGeom>
        </p:spPr>
      </p:pic>
    </p:spTree>
    <p:extLst>
      <p:ext uri="{BB962C8B-B14F-4D97-AF65-F5344CB8AC3E}">
        <p14:creationId xmlns:p14="http://schemas.microsoft.com/office/powerpoint/2010/main" val="5100820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51B701-8516-2B5A-90A6-A9E83C61A3A5}"/>
              </a:ext>
            </a:extLst>
          </p:cNvPr>
          <p:cNvSpPr>
            <a:spLocks noGrp="1"/>
          </p:cNvSpPr>
          <p:nvPr>
            <p:ph type="title"/>
          </p:nvPr>
        </p:nvSpPr>
        <p:spPr>
          <a:xfrm>
            <a:off x="1136397" y="502020"/>
            <a:ext cx="5323715" cy="1642970"/>
          </a:xfrm>
        </p:spPr>
        <p:txBody>
          <a:bodyPr anchor="b">
            <a:noAutofit/>
          </a:bodyPr>
          <a:lstStyle/>
          <a:p>
            <a:r>
              <a:rPr lang="en-GB" sz="4000" dirty="0">
                <a:latin typeface="Aptos Display" panose="020B0004020202020204" pitchFamily="34" charset="0"/>
              </a:rPr>
              <a:t>Policing Prostitution: Male or Transgender Sex Workers </a:t>
            </a:r>
          </a:p>
        </p:txBody>
      </p:sp>
      <p:sp>
        <p:nvSpPr>
          <p:cNvPr id="3" name="Content Placeholder 2">
            <a:extLst>
              <a:ext uri="{FF2B5EF4-FFF2-40B4-BE49-F238E27FC236}">
                <a16:creationId xmlns:a16="http://schemas.microsoft.com/office/drawing/2014/main" id="{F8947AA2-26B5-E1BE-289A-7316479A3041}"/>
              </a:ext>
            </a:extLst>
          </p:cNvPr>
          <p:cNvSpPr>
            <a:spLocks noGrp="1"/>
          </p:cNvSpPr>
          <p:nvPr>
            <p:ph idx="1"/>
          </p:nvPr>
        </p:nvSpPr>
        <p:spPr>
          <a:xfrm>
            <a:off x="1144923" y="2405894"/>
            <a:ext cx="5315189" cy="3535083"/>
          </a:xfrm>
        </p:spPr>
        <p:txBody>
          <a:bodyPr anchor="t">
            <a:normAutofit/>
          </a:bodyPr>
          <a:lstStyle/>
          <a:p>
            <a:r>
              <a:rPr lang="en-GB" sz="2000" dirty="0">
                <a:latin typeface="Aptos" panose="020B0004020202020204" pitchFamily="34" charset="0"/>
              </a:rPr>
              <a:t>Often face stigmatisation, increasing isolation </a:t>
            </a:r>
          </a:p>
          <a:p>
            <a:r>
              <a:rPr lang="en-GB" sz="2000" dirty="0">
                <a:latin typeface="Aptos" panose="020B0004020202020204" pitchFamily="34" charset="0"/>
              </a:rPr>
              <a:t>Small number of male street sex workers, more private sellers</a:t>
            </a:r>
          </a:p>
          <a:p>
            <a:r>
              <a:rPr lang="en-GB" sz="2000" dirty="0">
                <a:latin typeface="Aptos" panose="020B0004020202020204" pitchFamily="34" charset="0"/>
              </a:rPr>
              <a:t>Transgender sellers have additional social/ economic pressures</a:t>
            </a:r>
          </a:p>
          <a:p>
            <a:r>
              <a:rPr lang="en-GB" sz="2000" dirty="0">
                <a:latin typeface="Aptos" panose="020B0004020202020204" pitchFamily="34" charset="0"/>
              </a:rPr>
              <a:t>As previously, work closely with partner agencies &amp; treat each person with dignity &amp; respect according to their needs</a:t>
            </a:r>
          </a:p>
          <a:p>
            <a:endParaRPr lang="en-GB" sz="2000" dirty="0"/>
          </a:p>
        </p:txBody>
      </p:sp>
      <p:sp>
        <p:nvSpPr>
          <p:cNvPr id="25" name="Rectangle 2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F22C5CFA-A850-1E0B-8854-A49F40EC7B8F}"/>
              </a:ext>
            </a:extLst>
          </p:cNvPr>
          <p:cNvPicPr>
            <a:picLocks noChangeAspect="1"/>
          </p:cNvPicPr>
          <p:nvPr/>
        </p:nvPicPr>
        <p:blipFill>
          <a:blip r:embed="rId3"/>
          <a:stretch>
            <a:fillRect/>
          </a:stretch>
        </p:blipFill>
        <p:spPr>
          <a:xfrm>
            <a:off x="7075967" y="2172935"/>
            <a:ext cx="4170530" cy="2544023"/>
          </a:xfrm>
          <a:prstGeom prst="rect">
            <a:avLst/>
          </a:prstGeom>
        </p:spPr>
      </p:pic>
    </p:spTree>
    <p:extLst>
      <p:ext uri="{BB962C8B-B14F-4D97-AF65-F5344CB8AC3E}">
        <p14:creationId xmlns:p14="http://schemas.microsoft.com/office/powerpoint/2010/main" val="30589868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Rectangle 3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519E11-6ED3-D155-7D24-63C84D458901}"/>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latin typeface="Aptos Display" panose="020B0004020202020204" pitchFamily="34" charset="0"/>
              </a:rPr>
              <a:t>Prostitution – Key Themes</a:t>
            </a:r>
          </a:p>
        </p:txBody>
      </p:sp>
      <p:sp>
        <p:nvSpPr>
          <p:cNvPr id="3" name="Content Placeholder 2">
            <a:extLst>
              <a:ext uri="{FF2B5EF4-FFF2-40B4-BE49-F238E27FC236}">
                <a16:creationId xmlns:a16="http://schemas.microsoft.com/office/drawing/2014/main" id="{51147537-357F-FD7A-C92B-E6393A156729}"/>
              </a:ext>
            </a:extLst>
          </p:cNvPr>
          <p:cNvSpPr>
            <a:spLocks noGrp="1"/>
          </p:cNvSpPr>
          <p:nvPr>
            <p:ph idx="1"/>
          </p:nvPr>
        </p:nvSpPr>
        <p:spPr>
          <a:xfrm>
            <a:off x="4810259" y="649480"/>
            <a:ext cx="6555347" cy="5546047"/>
          </a:xfrm>
        </p:spPr>
        <p:txBody>
          <a:bodyPr anchor="ctr">
            <a:normAutofit/>
          </a:bodyPr>
          <a:lstStyle/>
          <a:p>
            <a:r>
              <a:rPr lang="en-GB" sz="2000" dirty="0">
                <a:latin typeface="Aptos" panose="020B0004020202020204" pitchFamily="34" charset="0"/>
              </a:rPr>
              <a:t>Sex Workers should not be approached as offenders</a:t>
            </a:r>
          </a:p>
          <a:p>
            <a:r>
              <a:rPr lang="en-GB" sz="2000" dirty="0">
                <a:latin typeface="Aptos" panose="020B0004020202020204" pitchFamily="34" charset="0"/>
              </a:rPr>
              <a:t>Instead, they should be treated as potential victims who are vulnerable to many crimes</a:t>
            </a:r>
          </a:p>
          <a:p>
            <a:r>
              <a:rPr lang="en-GB" sz="2000" dirty="0">
                <a:latin typeface="Aptos" panose="020B0004020202020204" pitchFamily="34" charset="0"/>
              </a:rPr>
              <a:t>Support should be given to those who no longer wish to be a sex worker </a:t>
            </a:r>
          </a:p>
          <a:p>
            <a:r>
              <a:rPr lang="en-GB" sz="2000" dirty="0">
                <a:latin typeface="Aptos" panose="020B0004020202020204" pitchFamily="34" charset="0"/>
              </a:rPr>
              <a:t>Forces are encouraged to build &amp; forge continuing relationships with partner agencies</a:t>
            </a:r>
          </a:p>
          <a:p>
            <a:r>
              <a:rPr lang="en-GB" sz="2000" dirty="0">
                <a:latin typeface="Aptos" panose="020B0004020202020204" pitchFamily="34" charset="0"/>
              </a:rPr>
              <a:t>A holistic approach to community issues</a:t>
            </a:r>
          </a:p>
          <a:p>
            <a:r>
              <a:rPr lang="en-GB" sz="2000" dirty="0">
                <a:latin typeface="Aptos" panose="020B0004020202020204" pitchFamily="34" charset="0"/>
              </a:rPr>
              <a:t>Robust &amp; professional investigation of offenders</a:t>
            </a:r>
          </a:p>
          <a:p>
            <a:endParaRPr lang="en-GB" sz="2000" dirty="0"/>
          </a:p>
        </p:txBody>
      </p:sp>
    </p:spTree>
    <p:extLst>
      <p:ext uri="{BB962C8B-B14F-4D97-AF65-F5344CB8AC3E}">
        <p14:creationId xmlns:p14="http://schemas.microsoft.com/office/powerpoint/2010/main" val="2408945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16758F4-6774-C026-213C-6FBE0B342589}"/>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Any Questions</a:t>
            </a:r>
          </a:p>
        </p:txBody>
      </p:sp>
      <p:pic>
        <p:nvPicPr>
          <p:cNvPr id="5" name="Picture 4" descr="Many question marks on black background">
            <a:extLst>
              <a:ext uri="{FF2B5EF4-FFF2-40B4-BE49-F238E27FC236}">
                <a16:creationId xmlns:a16="http://schemas.microsoft.com/office/drawing/2014/main" id="{BEB8D213-9C64-DC67-9CCF-8221E825FDC3}"/>
              </a:ext>
            </a:extLst>
          </p:cNvPr>
          <p:cNvPicPr>
            <a:picLocks noChangeAspect="1"/>
          </p:cNvPicPr>
          <p:nvPr/>
        </p:nvPicPr>
        <p:blipFill rotWithShape="1">
          <a:blip r:embed="rId2"/>
          <a:srcRect t="7787"/>
          <a:stretch/>
        </p:blipFill>
        <p:spPr>
          <a:xfrm>
            <a:off x="4502428" y="1396760"/>
            <a:ext cx="7225748" cy="4064479"/>
          </a:xfrm>
          <a:prstGeom prst="rect">
            <a:avLst/>
          </a:prstGeom>
        </p:spPr>
      </p:pic>
    </p:spTree>
    <p:extLst>
      <p:ext uri="{BB962C8B-B14F-4D97-AF65-F5344CB8AC3E}">
        <p14:creationId xmlns:p14="http://schemas.microsoft.com/office/powerpoint/2010/main" val="27242994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176</TotalTime>
  <Words>1181</Words>
  <Application>Microsoft Office PowerPoint</Application>
  <PresentationFormat>Widescreen</PresentationFormat>
  <Paragraphs>121</Paragraphs>
  <Slides>17</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Aptos</vt:lpstr>
      <vt:lpstr>Aptos Display</vt:lpstr>
      <vt:lpstr>Arial</vt:lpstr>
      <vt:lpstr>Calibri</vt:lpstr>
      <vt:lpstr>Calibri Light</vt:lpstr>
      <vt:lpstr>Office Theme</vt:lpstr>
      <vt:lpstr>Sex Work and Prostitution</vt:lpstr>
      <vt:lpstr>Objectives</vt:lpstr>
      <vt:lpstr> Prostitution  </vt:lpstr>
      <vt:lpstr>Board Blast - Prostitution</vt:lpstr>
      <vt:lpstr>PowerPoint Presentation</vt:lpstr>
      <vt:lpstr>Prostitution</vt:lpstr>
      <vt:lpstr>Prostitution </vt:lpstr>
      <vt:lpstr>Risk to Communities</vt:lpstr>
      <vt:lpstr>Prostitution is NOT an Offence </vt:lpstr>
      <vt:lpstr>Further Offences</vt:lpstr>
      <vt:lpstr>Policing Prostitution: Communities </vt:lpstr>
      <vt:lpstr>NPCC National Police Sex Worker Guidance 2015</vt:lpstr>
      <vt:lpstr>Policing Prostitution: Sex Workers </vt:lpstr>
      <vt:lpstr>Policing Prostitution: Migrant Sex Workers</vt:lpstr>
      <vt:lpstr>Policing Prostitution: Male or Transgender Sex Workers </vt:lpstr>
      <vt:lpstr>Prostitution – Key Themes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Sex Work &amp; Prostitution</dc:title>
  <dc:creator>Kelly Andrews</dc:creator>
  <cp:lastModifiedBy>Wynne Jones (IMH)</cp:lastModifiedBy>
  <cp:revision>3</cp:revision>
  <dcterms:created xsi:type="dcterms:W3CDTF">2023-08-31T08:42:55Z</dcterms:created>
  <dcterms:modified xsi:type="dcterms:W3CDTF">2025-11-13T12:16:24Z</dcterms:modified>
</cp:coreProperties>
</file>