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16" autoAdjust="0"/>
    <p:restoredTop sz="61502" autoAdjust="0"/>
  </p:normalViewPr>
  <p:slideViewPr>
    <p:cSldViewPr snapToGrid="0">
      <p:cViewPr varScale="1">
        <p:scale>
          <a:sx n="84" d="100"/>
          <a:sy n="84" d="100"/>
        </p:scale>
        <p:origin x="-534" y="-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66CF13-7816-4C41-9F05-D66D742ABD47}" type="datetimeFigureOut">
              <a:rPr lang="en-GB" smtClean="0"/>
              <a:pPr/>
              <a:t>13/02/2018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EA3AD1-9AA3-4677-997C-ABE7F1028B0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6908279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EA3AD1-9AA3-4677-997C-ABE7F1028B00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3170086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EA3AD1-9AA3-4677-997C-ABE7F1028B00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0149195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EA3AD1-9AA3-4677-997C-ABE7F1028B00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4733920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EA3AD1-9AA3-4677-997C-ABE7F1028B00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7717604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EA3AD1-9AA3-4677-997C-ABE7F1028B00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EA3AD1-9AA3-4677-997C-ABE7F1028B00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EA3AD1-9AA3-4677-997C-ABE7F1028B00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EA3AD1-9AA3-4677-997C-ABE7F1028B00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EA3AD1-9AA3-4677-997C-ABE7F1028B00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EA3AD1-9AA3-4677-997C-ABE7F1028B00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EA3AD1-9AA3-4677-997C-ABE7F1028B00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EA3AD1-9AA3-4677-997C-ABE7F1028B00}" type="slidenum">
              <a:rPr lang="en-GB" smtClean="0"/>
              <a:pPr/>
              <a:t>19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EA3AD1-9AA3-4677-997C-ABE7F1028B00}" type="slidenum">
              <a:rPr lang="en-GB" smtClean="0"/>
              <a:pPr/>
              <a:t>22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3FF59-93FB-4542-9953-3E93B438AAF9}" type="datetimeFigureOut">
              <a:rPr lang="en-GB" smtClean="0"/>
              <a:pPr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D866C-7A2F-4815-B087-0AC4F3D48C9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3FF59-93FB-4542-9953-3E93B438AAF9}" type="datetimeFigureOut">
              <a:rPr lang="en-GB" smtClean="0"/>
              <a:pPr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D866C-7A2F-4815-B087-0AC4F3D48C9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3FF59-93FB-4542-9953-3E93B438AAF9}" type="datetimeFigureOut">
              <a:rPr lang="en-GB" smtClean="0"/>
              <a:pPr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D866C-7A2F-4815-B087-0AC4F3D48C9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3FF59-93FB-4542-9953-3E93B438AAF9}" type="datetimeFigureOut">
              <a:rPr lang="en-GB" smtClean="0"/>
              <a:pPr/>
              <a:t>13/02/2018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D866C-7A2F-4815-B087-0AC4F3D48C9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3FF59-93FB-4542-9953-3E93B438AAF9}" type="datetimeFigureOut">
              <a:rPr lang="en-GB" smtClean="0"/>
              <a:pPr/>
              <a:t>13/02/2018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D866C-7A2F-4815-B087-0AC4F3D48C9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3FF59-93FB-4542-9953-3E93B438AAF9}" type="datetimeFigureOut">
              <a:rPr lang="en-GB" smtClean="0"/>
              <a:pPr/>
              <a:t>13/02/2018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D866C-7A2F-4815-B087-0AC4F3D48C9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3FF59-93FB-4542-9953-3E93B438AAF9}" type="datetimeFigureOut">
              <a:rPr lang="en-GB" smtClean="0"/>
              <a:pPr/>
              <a:t>13/02/2018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D866C-7A2F-4815-B087-0AC4F3D48C9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3FF59-93FB-4542-9953-3E93B438AAF9}" type="datetimeFigureOut">
              <a:rPr lang="en-GB" smtClean="0"/>
              <a:pPr/>
              <a:t>13/02/2018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D866C-7A2F-4815-B087-0AC4F3D48C9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3FF59-93FB-4542-9953-3E93B438AAF9}" type="datetimeFigureOut">
              <a:rPr lang="en-GB" smtClean="0"/>
              <a:pPr/>
              <a:t>13/02/2018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D866C-7A2F-4815-B087-0AC4F3D48C9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3FF59-93FB-4542-9953-3E93B438AAF9}" type="datetimeFigureOut">
              <a:rPr lang="en-GB" smtClean="0"/>
              <a:pPr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D866C-7A2F-4815-B087-0AC4F3D48C9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3FF59-93FB-4542-9953-3E93B438AAF9}" type="datetimeFigureOut">
              <a:rPr lang="en-GB" smtClean="0"/>
              <a:pPr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D866C-7A2F-4815-B087-0AC4F3D48C9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F3FF59-93FB-4542-9953-3E93B438AAF9}" type="datetimeFigureOut">
              <a:rPr lang="en-GB" smtClean="0"/>
              <a:pPr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5D866C-7A2F-4815-B087-0AC4F3D48C9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Disability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7319712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highlight the socio-cultural changes of our understanding towards disability and the definitions of disability.</a:t>
            </a:r>
          </a:p>
          <a:p>
            <a:r>
              <a:rPr lang="en-GB" dirty="0" smtClean="0"/>
              <a:t>To develop our understanding of the concept of disability</a:t>
            </a:r>
          </a:p>
          <a:p>
            <a:r>
              <a:rPr lang="en-GB" dirty="0" smtClean="0"/>
              <a:t>Become aware of the historical and cultural background</a:t>
            </a:r>
          </a:p>
          <a:p>
            <a:r>
              <a:rPr lang="en-GB" dirty="0" smtClean="0"/>
              <a:t>To explore counselling services and disability</a:t>
            </a:r>
          </a:p>
          <a:p>
            <a:r>
              <a:rPr lang="en-GB" dirty="0" smtClean="0"/>
              <a:t>Relationships and dynamics within the therapy process.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1012294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Historical context.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Middle ages:</a:t>
            </a:r>
          </a:p>
          <a:p>
            <a:r>
              <a:rPr lang="en-GB" dirty="0" smtClean="0"/>
              <a:t>“Idiot cages” were common place in town centres. They were used to keep people with disabilities out of the way.</a:t>
            </a:r>
          </a:p>
          <a:p>
            <a:r>
              <a:rPr lang="en-GB" dirty="0" smtClean="0"/>
              <a:t>Townspeople may have mocked or goaded the individuals in the cages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57974" y="2159000"/>
            <a:ext cx="4922019" cy="2491581"/>
          </a:xfrm>
        </p:spPr>
      </p:pic>
    </p:spTree>
    <p:extLst>
      <p:ext uri="{BB962C8B-B14F-4D97-AF65-F5344CB8AC3E}">
        <p14:creationId xmlns:p14="http://schemas.microsoft.com/office/powerpoint/2010/main" xmlns="" val="29804775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Geel</a:t>
            </a:r>
            <a:r>
              <a:rPr lang="en-GB" dirty="0" smtClean="0"/>
              <a:t>, Belgium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Foster Care Communities</a:t>
            </a:r>
          </a:p>
          <a:p>
            <a:r>
              <a:rPr lang="en-GB" dirty="0" smtClean="0"/>
              <a:t>St Dymphna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94351" y="2304545"/>
            <a:ext cx="5191298" cy="3117273"/>
          </a:xfrm>
        </p:spPr>
      </p:pic>
    </p:spTree>
    <p:extLst>
      <p:ext uri="{BB962C8B-B14F-4D97-AF65-F5344CB8AC3E}">
        <p14:creationId xmlns:p14="http://schemas.microsoft.com/office/powerpoint/2010/main" xmlns="" val="2521153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17</a:t>
            </a:r>
            <a:r>
              <a:rPr lang="en-GB" baseline="30000" dirty="0" smtClean="0"/>
              <a:t>th</a:t>
            </a:r>
            <a:r>
              <a:rPr lang="en-GB" dirty="0" smtClean="0"/>
              <a:t> and 18</a:t>
            </a:r>
            <a:r>
              <a:rPr lang="en-GB" baseline="30000" dirty="0" smtClean="0"/>
              <a:t>th</a:t>
            </a:r>
            <a:r>
              <a:rPr lang="en-GB" dirty="0" smtClean="0"/>
              <a:t> Centuries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04334" y="2506662"/>
            <a:ext cx="5181600" cy="4351338"/>
          </a:xfrm>
        </p:spPr>
        <p:txBody>
          <a:bodyPr/>
          <a:lstStyle/>
          <a:p>
            <a:r>
              <a:rPr lang="en-GB" dirty="0" smtClean="0"/>
              <a:t>Constructive, scientific approach to individuals with disabilities.</a:t>
            </a:r>
          </a:p>
          <a:p>
            <a:r>
              <a:rPr lang="en-GB" dirty="0" smtClean="0"/>
              <a:t>John Locke: </a:t>
            </a:r>
            <a:r>
              <a:rPr lang="en-GB" i="1" dirty="0" smtClean="0"/>
              <a:t>Tabula </a:t>
            </a:r>
            <a:r>
              <a:rPr lang="en-GB" i="1" dirty="0" err="1" smtClean="0"/>
              <a:t>Rasas</a:t>
            </a:r>
            <a:r>
              <a:rPr lang="en-GB" dirty="0" smtClean="0"/>
              <a:t>: Blank Slates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97600" y="2487716"/>
            <a:ext cx="5384800" cy="2750930"/>
          </a:xfrm>
        </p:spPr>
      </p:pic>
    </p:spTree>
    <p:extLst>
      <p:ext uri="{BB962C8B-B14F-4D97-AF65-F5344CB8AC3E}">
        <p14:creationId xmlns:p14="http://schemas.microsoft.com/office/powerpoint/2010/main" xmlns="" val="2685219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Itard</a:t>
            </a:r>
            <a:r>
              <a:rPr lang="en-GB" dirty="0" smtClean="0"/>
              <a:t> and the Wild Boy of </a:t>
            </a:r>
            <a:r>
              <a:rPr lang="en-GB" dirty="0" err="1" smtClean="0"/>
              <a:t>Aveyron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Victor was chosen by Jean-Marc </a:t>
            </a:r>
            <a:r>
              <a:rPr lang="en-GB" dirty="0" err="1" smtClean="0"/>
              <a:t>Itard</a:t>
            </a:r>
            <a:r>
              <a:rPr lang="en-GB" dirty="0" smtClean="0"/>
              <a:t> as an experimental study, to explore the idea of the “blank Slate”.</a:t>
            </a:r>
          </a:p>
          <a:p>
            <a:r>
              <a:rPr lang="en-GB" dirty="0" smtClean="0"/>
              <a:t>Victor was probably abandoned by his parents. </a:t>
            </a:r>
            <a:r>
              <a:rPr lang="en-GB" dirty="0" err="1" smtClean="0"/>
              <a:t>Itard</a:t>
            </a:r>
            <a:r>
              <a:rPr lang="en-GB" dirty="0" smtClean="0"/>
              <a:t> took him in with the idea that Victor could become “whatever he wants” or could be made into.</a:t>
            </a:r>
          </a:p>
          <a:p>
            <a:r>
              <a:rPr lang="en-GB" dirty="0" smtClean="0"/>
              <a:t>Only limited success, however it had an influence on education in the following century.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57159" y="2142699"/>
            <a:ext cx="2584569" cy="3042743"/>
          </a:xfrm>
        </p:spPr>
      </p:pic>
    </p:spTree>
    <p:extLst>
      <p:ext uri="{BB962C8B-B14F-4D97-AF65-F5344CB8AC3E}">
        <p14:creationId xmlns:p14="http://schemas.microsoft.com/office/powerpoint/2010/main" xmlns="" val="6310029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Institutions (1800-1950)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Poorhouses</a:t>
            </a:r>
          </a:p>
          <a:p>
            <a:r>
              <a:rPr lang="en-GB" dirty="0" smtClean="0"/>
              <a:t>Extreme wealth and poverty</a:t>
            </a:r>
          </a:p>
          <a:p>
            <a:r>
              <a:rPr lang="en-GB" dirty="0" smtClean="0"/>
              <a:t>People began to speak out about the conditions and neglect if people with disabilities.</a:t>
            </a:r>
          </a:p>
          <a:p>
            <a:r>
              <a:rPr lang="en-GB" dirty="0" err="1" smtClean="0"/>
              <a:t>Esquirol</a:t>
            </a:r>
            <a:endParaRPr lang="en-GB" dirty="0" smtClean="0"/>
          </a:p>
          <a:p>
            <a:r>
              <a:rPr lang="en-GB" dirty="0" smtClean="0"/>
              <a:t>Dix</a:t>
            </a:r>
          </a:p>
          <a:p>
            <a:r>
              <a:rPr lang="en-GB" dirty="0" smtClean="0"/>
              <a:t>Seguin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10549" y="1405719"/>
            <a:ext cx="3333805" cy="4367284"/>
          </a:xfrm>
        </p:spPr>
      </p:pic>
    </p:spTree>
    <p:extLst>
      <p:ext uri="{BB962C8B-B14F-4D97-AF65-F5344CB8AC3E}">
        <p14:creationId xmlns:p14="http://schemas.microsoft.com/office/powerpoint/2010/main" xmlns="" val="14739359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Training School to Asylum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During the 18</a:t>
            </a:r>
            <a:r>
              <a:rPr lang="en-GB" baseline="30000" dirty="0" smtClean="0"/>
              <a:t>th</a:t>
            </a:r>
            <a:r>
              <a:rPr lang="en-GB" dirty="0" smtClean="0"/>
              <a:t>-19</a:t>
            </a:r>
            <a:r>
              <a:rPr lang="en-GB" baseline="30000" dirty="0" smtClean="0"/>
              <a:t>th</a:t>
            </a:r>
            <a:r>
              <a:rPr lang="en-GB" dirty="0" smtClean="0"/>
              <a:t> Century there was a rise of training schools for children with disabilities.</a:t>
            </a:r>
          </a:p>
          <a:p>
            <a:r>
              <a:rPr lang="en-GB" dirty="0" smtClean="0"/>
              <a:t>However the commitment to these training schools did not continue and eventually these schools became asylums</a:t>
            </a:r>
            <a:r>
              <a:rPr lang="en-GB" dirty="0" smtClean="0"/>
              <a:t>. </a:t>
            </a:r>
          </a:p>
          <a:p>
            <a:r>
              <a:rPr lang="en-GB" dirty="0" smtClean="0"/>
              <a:t>The 19</a:t>
            </a:r>
            <a:r>
              <a:rPr lang="en-GB" baseline="30000" dirty="0" smtClean="0"/>
              <a:t>th</a:t>
            </a:r>
            <a:r>
              <a:rPr lang="en-GB" dirty="0" smtClean="0"/>
              <a:t> century saw greater segregation of disabled people. Disabled people were deemed ‘worthless’. They were unable to work, could not be employed in the rapidly expanding industries. </a:t>
            </a:r>
          </a:p>
          <a:p>
            <a:r>
              <a:rPr lang="en-GB" dirty="0" smtClean="0"/>
              <a:t>Disabled people turned more and more to the medical professions for cures.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4386168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Fear and Superstition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During this period, people with disabilities became scapegoats. Instead of receiving protection, people with disabilities were viewed with suspicion. </a:t>
            </a:r>
          </a:p>
          <a:p>
            <a:r>
              <a:rPr lang="en-GB" dirty="0" smtClean="0"/>
              <a:t>Overcrowding in the asylums worsened and often people in the institutions spent their entire day on a cot or on a floor in </a:t>
            </a:r>
            <a:r>
              <a:rPr lang="en-GB" smtClean="0"/>
              <a:t>one room.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2068745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Eugenics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your understanding of this word? How might it relate to disabilities?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4" name="Picture 3" descr="question-1015308_960_72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897489" y="2424288"/>
            <a:ext cx="4185356" cy="4185356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Early 20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Eugenicist ideas lead to sterilisation and greater institutionalisation of disabled people. 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Mental Deficiency Act 1913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Categorisation of disabled people:</a:t>
            </a:r>
          </a:p>
          <a:p>
            <a:endParaRPr lang="en-GB" dirty="0" smtClean="0"/>
          </a:p>
          <a:p>
            <a:r>
              <a:rPr lang="en-GB" dirty="0" smtClean="0"/>
              <a:t>Idiots</a:t>
            </a:r>
          </a:p>
          <a:p>
            <a:r>
              <a:rPr lang="en-GB" dirty="0" smtClean="0"/>
              <a:t>Imbeciles</a:t>
            </a:r>
          </a:p>
          <a:p>
            <a:r>
              <a:rPr lang="en-GB" dirty="0" smtClean="0"/>
              <a:t>Feeble minded</a:t>
            </a:r>
          </a:p>
          <a:p>
            <a:r>
              <a:rPr lang="en-GB" dirty="0" smtClean="0"/>
              <a:t>Moral defective.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Children with disabilities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50,000 children with communication and physical impairments were institutionalised.</a:t>
            </a:r>
          </a:p>
          <a:p>
            <a:r>
              <a:rPr lang="en-GB" dirty="0" smtClean="0"/>
              <a:t>Children with significant disabilities and learning difficulties were segregated until 1973.</a:t>
            </a:r>
            <a:endParaRPr lang="en-GB" dirty="0"/>
          </a:p>
        </p:txBody>
      </p:sp>
      <p:pic>
        <p:nvPicPr>
          <p:cNvPr id="6" name="Content Placeholder 5" descr="speschool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6908800" y="2402681"/>
            <a:ext cx="3962400" cy="2921000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Rights Movements.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First World War veterans campaigned for the “Right to Work”.</a:t>
            </a:r>
          </a:p>
          <a:p>
            <a:r>
              <a:rPr lang="en-GB" dirty="0" smtClean="0"/>
              <a:t>They formed the first disability movement in this country.</a:t>
            </a:r>
            <a:endParaRPr lang="en-GB" dirty="0"/>
          </a:p>
        </p:txBody>
      </p:sp>
      <p:pic>
        <p:nvPicPr>
          <p:cNvPr id="5" name="Content Placeholder 4" descr="299px-Disabled_veteran_IMG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6525890" y="2201333"/>
            <a:ext cx="4928052" cy="3296356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Today?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Consider where we are today, regarding disability rights and confrontation.</a:t>
            </a:r>
            <a:endParaRPr lang="en-GB" dirty="0"/>
          </a:p>
        </p:txBody>
      </p:sp>
      <p:pic>
        <p:nvPicPr>
          <p:cNvPr id="7" name="Picture 6" descr="question-1015308_960_72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897489" y="2424288"/>
            <a:ext cx="4185356" cy="4185356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Definitions of Disability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1980 WHO defined disability as “deficits in performance of activities resulting from physical impairment, where physical impairment is the deficit in structure or </a:t>
            </a:r>
            <a:r>
              <a:rPr lang="en-GB" dirty="0" err="1" smtClean="0"/>
              <a:t>funcitoning</a:t>
            </a:r>
            <a:r>
              <a:rPr lang="en-GB" dirty="0" smtClean="0"/>
              <a:t> of some </a:t>
            </a:r>
            <a:r>
              <a:rPr lang="en-GB" dirty="0" err="1" smtClean="0"/>
              <a:t>partof</a:t>
            </a:r>
            <a:r>
              <a:rPr lang="en-GB" dirty="0" smtClean="0"/>
              <a:t> the body” (World Health Organisation, 1980, cited in Feltham et al, 2017).</a:t>
            </a:r>
          </a:p>
          <a:p>
            <a:r>
              <a:rPr lang="en-GB" dirty="0" smtClean="0"/>
              <a:t>What might be the problems with international classifications?</a:t>
            </a: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Model of Disability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Is disability socially constructed?</a:t>
            </a:r>
            <a:endParaRPr lang="en-GB" dirty="0"/>
          </a:p>
        </p:txBody>
      </p:sp>
      <p:pic>
        <p:nvPicPr>
          <p:cNvPr id="4" name="Picture 3" descr="question-1015308_960_72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897489" y="2424288"/>
            <a:ext cx="4185356" cy="4185356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Disability and 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Prevalence increases with age. With an aging population there will be an increased need for support for individuals with disabilities.</a:t>
            </a:r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Counselling and Disability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does all this relate to Counselling?</a:t>
            </a:r>
          </a:p>
          <a:p>
            <a:endParaRPr lang="en-GB" dirty="0"/>
          </a:p>
        </p:txBody>
      </p:sp>
      <p:pic>
        <p:nvPicPr>
          <p:cNvPr id="4" name="Picture 3" descr="question-1015308_960_72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897489" y="2424288"/>
            <a:ext cx="4185356" cy="4185356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Disability Counselling Services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should they look like?</a:t>
            </a:r>
            <a:endParaRPr lang="en-GB" dirty="0"/>
          </a:p>
        </p:txBody>
      </p:sp>
      <p:pic>
        <p:nvPicPr>
          <p:cNvPr id="4" name="Picture 3" descr="question-1015308_960_72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897489" y="2424288"/>
            <a:ext cx="4185356" cy="4185356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Disability, Diversity and Difference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Taking disability to the wider context, what about BME, LGBTI etc?</a:t>
            </a:r>
            <a:endParaRPr lang="en-GB" dirty="0"/>
          </a:p>
        </p:txBody>
      </p:sp>
      <p:pic>
        <p:nvPicPr>
          <p:cNvPr id="4" name="Picture 3" descr="question-1015308_960_72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897489" y="2424288"/>
            <a:ext cx="4185356" cy="4185356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Finally...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Chronic Illness and Disability.</a:t>
            </a:r>
          </a:p>
          <a:p>
            <a:r>
              <a:rPr lang="en-GB" dirty="0" smtClean="0"/>
              <a:t>Why do fewer clients actually present as disabled?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85</TotalTime>
  <Words>627</Words>
  <Application>Microsoft Office PowerPoint</Application>
  <PresentationFormat>Custom</PresentationFormat>
  <Paragraphs>84</Paragraphs>
  <Slides>22</Slides>
  <Notes>13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Office Theme</vt:lpstr>
      <vt:lpstr>Disability</vt:lpstr>
      <vt:lpstr>Aims</vt:lpstr>
      <vt:lpstr>Historical context.</vt:lpstr>
      <vt:lpstr>Geel, Belgium</vt:lpstr>
      <vt:lpstr>17th and 18th Centuries</vt:lpstr>
      <vt:lpstr>Itard and the Wild Boy of Aveyron</vt:lpstr>
      <vt:lpstr>Institutions (1800-1950)</vt:lpstr>
      <vt:lpstr>Training School to Asylum</vt:lpstr>
      <vt:lpstr>Fear and Superstition</vt:lpstr>
      <vt:lpstr>Eugenics</vt:lpstr>
      <vt:lpstr>Early 20th Century</vt:lpstr>
      <vt:lpstr>Mental Deficiency Act 1913</vt:lpstr>
      <vt:lpstr>Children with disabilities</vt:lpstr>
      <vt:lpstr>Rights Movements.</vt:lpstr>
      <vt:lpstr>Today?</vt:lpstr>
      <vt:lpstr>Definitions of Disability</vt:lpstr>
      <vt:lpstr>Social Model of Disability</vt:lpstr>
      <vt:lpstr>Disability and age</vt:lpstr>
      <vt:lpstr>Counselling and Disability</vt:lpstr>
      <vt:lpstr>Disability Counselling Services</vt:lpstr>
      <vt:lpstr>Disability, Diversity and Difference</vt:lpstr>
      <vt:lpstr>Finally...</vt:lpstr>
    </vt:vector>
  </TitlesOfParts>
  <Company>University of Wales Trinity Saint David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Disability</dc:title>
  <dc:creator>Catherine Slade</dc:creator>
  <cp:lastModifiedBy>Catherine</cp:lastModifiedBy>
  <cp:revision>4</cp:revision>
  <dcterms:created xsi:type="dcterms:W3CDTF">2018-02-13T12:45:43Z</dcterms:created>
  <dcterms:modified xsi:type="dcterms:W3CDTF">2018-02-13T21:39:58Z</dcterms:modified>
</cp:coreProperties>
</file>