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2" r:id="rId7"/>
    <p:sldId id="264" r:id="rId8"/>
    <p:sldId id="263" r:id="rId9"/>
    <p:sldId id="265" r:id="rId10"/>
    <p:sldId id="259"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DD7933-59BC-FED5-7557-2F023B50F8F0}" v="1157" dt="2026-09-23T11:36:39.924"/>
    <p1510:client id="{83AFFE18-0E78-FA12-0230-670FEBB542F7}" v="1536" dt="2026-09-22T22:58:40.821"/>
    <p1510:client id="{BEF807A9-40C7-3DF8-0B92-ECB5E2031E7D}" v="41" dt="2026-09-24T11:39:53.6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24/09/2026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nationalcareers.service.gov.uk/careers-advice/identifying-skills-and-upskilling/" TargetMode="External"/><Relationship Id="rId2" Type="http://schemas.openxmlformats.org/officeDocument/2006/relationships/hyperlink" Target="https://www.jobs.nhs.uk/candidate/jobadvert/E0358-26-0431?searchFormType=main&amp;keyword=social%20worker&amp;location=County%20Durham&amp;language=en&amp;country=GB-ENG&amp;page=10&amp;sort=publicationDateDesc" TargetMode="External"/><Relationship Id="rId1" Type="http://schemas.openxmlformats.org/officeDocument/2006/relationships/slideLayout" Target="../slideLayouts/slideLayout2.xml"/><Relationship Id="rId5" Type="http://schemas.openxmlformats.org/officeDocument/2006/relationships/hyperlink" Target="https://www.skillsforcare.org.uk/Regulated-professions/Social-work/ASYE/ASYE.aspx" TargetMode="External"/><Relationship Id="rId4" Type="http://schemas.openxmlformats.org/officeDocument/2006/relationships/hyperlink" Target="https://www.servicecare.org.uk/insights/what-are-the-benefits-of-being-a-social-work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854220"/>
            <a:ext cx="9144000" cy="4403580"/>
          </a:xfrm>
        </p:spPr>
        <p:txBody>
          <a:bodyPr vert="horz" lIns="91440" tIns="45720" rIns="91440" bIns="45720" rtlCol="0" anchor="t">
            <a:normAutofit/>
          </a:bodyPr>
          <a:lstStyle/>
          <a:p>
            <a:r>
              <a:rPr lang="en-GB" dirty="0">
                <a:latin typeface="Arial"/>
                <a:ea typeface="+mn-lt"/>
                <a:cs typeface="Arial"/>
              </a:rPr>
              <a:t>Student name-Samera Tabassum</a:t>
            </a:r>
            <a:endParaRPr lang="en-US" dirty="0">
              <a:latin typeface="Arial"/>
              <a:cs typeface="Arial"/>
            </a:endParaRPr>
          </a:p>
          <a:p>
            <a:r>
              <a:rPr lang="en-GB" dirty="0">
                <a:latin typeface="Arial"/>
                <a:ea typeface="+mn-lt"/>
                <a:cs typeface="Arial"/>
              </a:rPr>
              <a:t>Student Id Number - 2521725</a:t>
            </a:r>
            <a:endParaRPr lang="en-GB" dirty="0">
              <a:latin typeface="Arial"/>
              <a:cs typeface="Arial"/>
            </a:endParaRPr>
          </a:p>
          <a:p>
            <a:r>
              <a:rPr lang="en-GB" dirty="0">
                <a:latin typeface="Arial"/>
                <a:ea typeface="+mn-lt"/>
                <a:cs typeface="Arial"/>
              </a:rPr>
              <a:t>          Module- Professional Development in Health and Social Care </a:t>
            </a:r>
            <a:endParaRPr lang="en-GB" dirty="0">
              <a:latin typeface="Arial"/>
              <a:cs typeface="Arial"/>
            </a:endParaRPr>
          </a:p>
          <a:p>
            <a:r>
              <a:rPr lang="en-GB" dirty="0">
                <a:latin typeface="Arial"/>
                <a:ea typeface="+mn-lt"/>
                <a:cs typeface="Arial"/>
              </a:rPr>
              <a:t>Title- Health and Social Care</a:t>
            </a:r>
            <a:endParaRPr lang="en-GB" dirty="0">
              <a:latin typeface="Arial"/>
              <a:cs typeface="Arial"/>
            </a:endParaRPr>
          </a:p>
          <a:p>
            <a:r>
              <a:rPr lang="en-GB" dirty="0">
                <a:latin typeface="Arial"/>
                <a:ea typeface="+mn-lt"/>
                <a:cs typeface="Arial"/>
              </a:rPr>
              <a:t>   Module code-LCHS4009</a:t>
            </a:r>
            <a:endParaRPr lang="en-GB" dirty="0">
              <a:latin typeface="Arial"/>
              <a:cs typeface="Arial"/>
            </a:endParaRPr>
          </a:p>
          <a:p>
            <a:r>
              <a:rPr lang="en-GB" dirty="0">
                <a:latin typeface="Arial"/>
                <a:ea typeface="+mn-lt"/>
                <a:cs typeface="Arial"/>
              </a:rPr>
              <a:t>   Lecturer- Hajra Mustasim </a:t>
            </a:r>
            <a:endParaRPr lang="en-GB" dirty="0">
              <a:latin typeface="Arial"/>
              <a:cs typeface="Arial"/>
            </a:endParaRPr>
          </a:p>
          <a:p>
            <a:endParaRPr lang="en-GB"/>
          </a:p>
          <a:p>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89F76-0DFF-379D-5B83-C04E892F8C07}"/>
              </a:ext>
            </a:extLst>
          </p:cNvPr>
          <p:cNvSpPr>
            <a:spLocks noGrp="1"/>
          </p:cNvSpPr>
          <p:nvPr>
            <p:ph type="title"/>
          </p:nvPr>
        </p:nvSpPr>
        <p:spPr/>
        <p:txBody>
          <a:bodyPr/>
          <a:lstStyle/>
          <a:p>
            <a:r>
              <a:rPr lang="en-GB" dirty="0"/>
              <a:t>          Future Career-Adults Social Worker</a:t>
            </a:r>
            <a:endParaRPr lang="en-US" dirty="0"/>
          </a:p>
        </p:txBody>
      </p:sp>
      <p:sp>
        <p:nvSpPr>
          <p:cNvPr id="3" name="Content Placeholder 2">
            <a:extLst>
              <a:ext uri="{FF2B5EF4-FFF2-40B4-BE49-F238E27FC236}">
                <a16:creationId xmlns:a16="http://schemas.microsoft.com/office/drawing/2014/main" id="{1D772E67-33EE-1E82-84AD-CAD469D5C549}"/>
              </a:ext>
            </a:extLst>
          </p:cNvPr>
          <p:cNvSpPr>
            <a:spLocks noGrp="1"/>
          </p:cNvSpPr>
          <p:nvPr>
            <p:ph idx="1"/>
          </p:nvPr>
        </p:nvSpPr>
        <p:spPr>
          <a:xfrm>
            <a:off x="3032760" y="1530985"/>
            <a:ext cx="5262880" cy="632778"/>
          </a:xfrm>
        </p:spPr>
        <p:txBody>
          <a:bodyPr vert="horz" lIns="91440" tIns="45720" rIns="91440" bIns="45720" rtlCol="0" anchor="t">
            <a:normAutofit lnSpcReduction="10000"/>
          </a:bodyPr>
          <a:lstStyle/>
          <a:p>
            <a:pPr marL="0" indent="0">
              <a:buNone/>
            </a:pPr>
            <a:r>
              <a:rPr lang="en-GB" sz="2000" dirty="0">
                <a:latin typeface="Arial"/>
                <a:cs typeface="Arial"/>
              </a:rPr>
              <a:t>My career goal is to become a Adult Social Worker </a:t>
            </a:r>
          </a:p>
          <a:p>
            <a:pPr marL="0" indent="0">
              <a:buNone/>
            </a:pPr>
            <a:endParaRPr lang="en-GB" sz="2400">
              <a:latin typeface="Arial"/>
              <a:cs typeface="Arial"/>
            </a:endParaRPr>
          </a:p>
          <a:p>
            <a:pPr marL="0" indent="0">
              <a:buNone/>
            </a:pPr>
            <a:endParaRPr lang="en-GB" sz="2400" dirty="0">
              <a:latin typeface="Arial"/>
              <a:cs typeface="Arial"/>
            </a:endParaRPr>
          </a:p>
        </p:txBody>
      </p:sp>
      <p:sp>
        <p:nvSpPr>
          <p:cNvPr id="7" name="TextBox 6">
            <a:extLst>
              <a:ext uri="{FF2B5EF4-FFF2-40B4-BE49-F238E27FC236}">
                <a16:creationId xmlns:a16="http://schemas.microsoft.com/office/drawing/2014/main" id="{3201F51A-97FD-5C14-EEFD-8FC1EC1FF47C}"/>
              </a:ext>
            </a:extLst>
          </p:cNvPr>
          <p:cNvSpPr txBox="1"/>
          <p:nvPr/>
        </p:nvSpPr>
        <p:spPr>
          <a:xfrm>
            <a:off x="3045228" y="3929149"/>
            <a:ext cx="368530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Aim is to </a:t>
            </a:r>
            <a:r>
              <a:rPr lang="en-GB" dirty="0">
                <a:latin typeface="Arial"/>
                <a:cs typeface="Arial"/>
              </a:rPr>
              <a:t>help access appropriate care and support services </a:t>
            </a:r>
            <a:endParaRPr lang="en-US" dirty="0">
              <a:latin typeface="Arial"/>
              <a:cs typeface="Arial"/>
            </a:endParaRPr>
          </a:p>
          <a:p>
            <a:pPr algn="l"/>
            <a:endParaRPr lang="en-US" dirty="0"/>
          </a:p>
        </p:txBody>
      </p:sp>
      <p:sp>
        <p:nvSpPr>
          <p:cNvPr id="8" name="TextBox 7">
            <a:extLst>
              <a:ext uri="{FF2B5EF4-FFF2-40B4-BE49-F238E27FC236}">
                <a16:creationId xmlns:a16="http://schemas.microsoft.com/office/drawing/2014/main" id="{8A669CFD-B949-49ED-9775-C9952E729CCD}"/>
              </a:ext>
            </a:extLst>
          </p:cNvPr>
          <p:cNvSpPr txBox="1"/>
          <p:nvPr/>
        </p:nvSpPr>
        <p:spPr>
          <a:xfrm>
            <a:off x="3034607" y="2896986"/>
            <a:ext cx="4203930"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ea typeface="Calibri"/>
                <a:cs typeface="Arial"/>
              </a:rPr>
              <a:t>Main Area- </a:t>
            </a:r>
            <a:r>
              <a:rPr lang="en-GB" sz="2000" dirty="0">
                <a:latin typeface="Arial"/>
                <a:ea typeface="Calibri"/>
                <a:cs typeface="Arial"/>
              </a:rPr>
              <a:t>Supporting Adults to live safely, independently as well as meeting their individual needs.</a:t>
            </a:r>
            <a:endParaRPr lang="en-US" sz="2000" dirty="0">
              <a:latin typeface="Arial"/>
              <a:ea typeface="Calibri"/>
              <a:cs typeface="Arial"/>
            </a:endParaRPr>
          </a:p>
          <a:p>
            <a:endParaRPr lang="en-US" dirty="0">
              <a:latin typeface="Arial"/>
              <a:ea typeface="Calibri"/>
              <a:cs typeface="Arial"/>
            </a:endParaRPr>
          </a:p>
        </p:txBody>
      </p:sp>
      <p:sp>
        <p:nvSpPr>
          <p:cNvPr id="9" name="TextBox 8">
            <a:extLst>
              <a:ext uri="{FF2B5EF4-FFF2-40B4-BE49-F238E27FC236}">
                <a16:creationId xmlns:a16="http://schemas.microsoft.com/office/drawing/2014/main" id="{5D6AA149-3334-1273-C19A-55136BA8F4DE}"/>
              </a:ext>
            </a:extLst>
          </p:cNvPr>
          <p:cNvSpPr txBox="1"/>
          <p:nvPr/>
        </p:nvSpPr>
        <p:spPr>
          <a:xfrm>
            <a:off x="3035532" y="2150225"/>
            <a:ext cx="5359399"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cs typeface="Arial"/>
              </a:rPr>
              <a:t>Field- </a:t>
            </a:r>
            <a:r>
              <a:rPr lang="en-GB" sz="2000" dirty="0">
                <a:latin typeface="Arial"/>
                <a:cs typeface="Arial"/>
              </a:rPr>
              <a:t>United Kingdom Health and Social Care</a:t>
            </a:r>
            <a:endParaRPr lang="en-US" sz="2000" dirty="0">
              <a:latin typeface="Arial"/>
              <a:cs typeface="Arial"/>
            </a:endParaRPr>
          </a:p>
          <a:p>
            <a:endParaRPr lang="en-US" dirty="0">
              <a:latin typeface="Arial"/>
              <a:cs typeface="Arial"/>
            </a:endParaRPr>
          </a:p>
        </p:txBody>
      </p:sp>
    </p:spTree>
    <p:extLst>
      <p:ext uri="{BB962C8B-B14F-4D97-AF65-F5344CB8AC3E}">
        <p14:creationId xmlns:p14="http://schemas.microsoft.com/office/powerpoint/2010/main" val="1284717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7" grpId="0"/>
      <p:bldP spid="8"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499911-E4C5-76F0-A68D-12050F2EDC73}"/>
              </a:ext>
            </a:extLst>
          </p:cNvPr>
          <p:cNvSpPr>
            <a:spLocks noGrp="1"/>
          </p:cNvSpPr>
          <p:nvPr>
            <p:ph idx="1"/>
          </p:nvPr>
        </p:nvSpPr>
        <p:spPr>
          <a:xfrm>
            <a:off x="462280" y="1063625"/>
            <a:ext cx="10515600" cy="4351338"/>
          </a:xfrm>
        </p:spPr>
        <p:txBody>
          <a:bodyPr vert="horz" lIns="91440" tIns="45720" rIns="91440" bIns="45720" rtlCol="0" anchor="t">
            <a:normAutofit/>
          </a:bodyPr>
          <a:lstStyle/>
          <a:p>
            <a:pPr marL="0" indent="0">
              <a:buNone/>
            </a:pPr>
            <a:r>
              <a:rPr lang="en-US" sz="2000" dirty="0">
                <a:latin typeface="Arial"/>
                <a:cs typeface="Arial"/>
              </a:rPr>
              <a:t>I have chosen adult Social work because I would like to help adults who need support with different challenges in their lives. </a:t>
            </a:r>
            <a:endParaRPr lang="en-US">
              <a:latin typeface="Aptos" panose="02110004020202020204"/>
              <a:cs typeface="Arial"/>
            </a:endParaRPr>
          </a:p>
          <a:p>
            <a:pPr marL="0" indent="0">
              <a:buNone/>
            </a:pPr>
            <a:r>
              <a:rPr lang="en-US" sz="2000" dirty="0">
                <a:latin typeface="Arial"/>
                <a:cs typeface="Arial"/>
              </a:rPr>
              <a:t>Service Care Solutions (2026) shows adult Social workers support and help people maintain their independence, feel listened to and receive the appropriate services for their needs to have good communication with others, be patient and work as part of a team. These responsibilities interest me because I would like be that person who makes a positive difference to someone's life, it would give me the opportunity to support people and have a positive impact on their wellbeing, while also allowing me to develop professionally.</a:t>
            </a:r>
            <a:endParaRPr lang="en-US"/>
          </a:p>
        </p:txBody>
      </p:sp>
      <p:sp>
        <p:nvSpPr>
          <p:cNvPr id="4" name="TextBox 3">
            <a:extLst>
              <a:ext uri="{FF2B5EF4-FFF2-40B4-BE49-F238E27FC236}">
                <a16:creationId xmlns:a16="http://schemas.microsoft.com/office/drawing/2014/main" id="{07C85F19-C501-07CC-BD11-41F06051394E}"/>
              </a:ext>
            </a:extLst>
          </p:cNvPr>
          <p:cNvSpPr txBox="1"/>
          <p:nvPr/>
        </p:nvSpPr>
        <p:spPr>
          <a:xfrm>
            <a:off x="2586284" y="475262"/>
            <a:ext cx="567831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a:cs typeface="Arial"/>
              </a:rPr>
              <a:t>Reasons for choosing this as my Career </a:t>
            </a:r>
          </a:p>
        </p:txBody>
      </p:sp>
    </p:spTree>
    <p:extLst>
      <p:ext uri="{BB962C8B-B14F-4D97-AF65-F5344CB8AC3E}">
        <p14:creationId xmlns:p14="http://schemas.microsoft.com/office/powerpoint/2010/main" val="226415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900" decel="100000" fill="hold"/>
                                        <p:tgtEl>
                                          <p:spTgt spid="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additive="base">
                                        <p:cTn id="1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F7BBE1-F476-CA03-3670-5FCC9E3FD771}"/>
              </a:ext>
            </a:extLst>
          </p:cNvPr>
          <p:cNvSpPr>
            <a:spLocks noGrp="1"/>
          </p:cNvSpPr>
          <p:nvPr>
            <p:ph idx="1"/>
          </p:nvPr>
        </p:nvSpPr>
        <p:spPr>
          <a:xfrm>
            <a:off x="635000" y="494665"/>
            <a:ext cx="10515600" cy="4351338"/>
          </a:xfrm>
        </p:spPr>
        <p:txBody>
          <a:bodyPr vert="horz" lIns="91440" tIns="45720" rIns="91440" bIns="45720" rtlCol="0" anchor="t">
            <a:normAutofit/>
          </a:bodyPr>
          <a:lstStyle/>
          <a:p>
            <a:pPr>
              <a:buNone/>
            </a:pPr>
            <a:r>
              <a:rPr lang="en-US" sz="2000" dirty="0">
                <a:highlight>
                  <a:srgbClr val="FFFFFF"/>
                </a:highlight>
                <a:latin typeface="Arial"/>
                <a:cs typeface="Arial"/>
              </a:rPr>
              <a:t>Job title: Social Worker</a:t>
            </a:r>
            <a:endParaRPr lang="en-US" sz="2000">
              <a:latin typeface="Arial"/>
              <a:cs typeface="Arial"/>
            </a:endParaRPr>
          </a:p>
          <a:p>
            <a:pPr>
              <a:buNone/>
            </a:pPr>
            <a:r>
              <a:rPr lang="en-US" sz="2000" dirty="0">
                <a:highlight>
                  <a:srgbClr val="FFFFFF"/>
                </a:highlight>
                <a:latin typeface="Arial"/>
                <a:cs typeface="Arial"/>
              </a:rPr>
              <a:t>Employer: Priory Healthcare</a:t>
            </a:r>
            <a:endParaRPr lang="en-US" sz="2000">
              <a:latin typeface="Arial"/>
              <a:cs typeface="Arial"/>
            </a:endParaRPr>
          </a:p>
          <a:p>
            <a:pPr>
              <a:buNone/>
            </a:pPr>
            <a:r>
              <a:rPr lang="en-US" sz="2000" dirty="0">
                <a:highlight>
                  <a:srgbClr val="FFFFFF"/>
                </a:highlight>
                <a:latin typeface="Arial"/>
                <a:cs typeface="Arial"/>
              </a:rPr>
              <a:t>Location: Priory Hospital Middleton St George, Darlington, County Durham</a:t>
            </a:r>
            <a:endParaRPr lang="en-US" sz="2000">
              <a:latin typeface="Arial"/>
              <a:cs typeface="Arial"/>
            </a:endParaRPr>
          </a:p>
          <a:p>
            <a:pPr>
              <a:buNone/>
            </a:pPr>
            <a:r>
              <a:rPr lang="en-US" sz="2000" dirty="0">
                <a:highlight>
                  <a:srgbClr val="FFFFFF"/>
                </a:highlight>
                <a:latin typeface="Arial"/>
                <a:cs typeface="Arial"/>
              </a:rPr>
              <a:t>Wage: £37,619 per year</a:t>
            </a:r>
            <a:endParaRPr lang="en-US" sz="2000">
              <a:latin typeface="Arial"/>
              <a:cs typeface="Arial"/>
            </a:endParaRPr>
          </a:p>
          <a:p>
            <a:pPr>
              <a:buNone/>
            </a:pPr>
            <a:r>
              <a:rPr lang="en-US" sz="2000" dirty="0">
                <a:highlight>
                  <a:srgbClr val="FFFFFF"/>
                </a:highlight>
                <a:latin typeface="Arial"/>
                <a:cs typeface="Arial"/>
              </a:rPr>
              <a:t>Employment: Permanent, full-time</a:t>
            </a:r>
            <a:endParaRPr lang="en-US" sz="2000">
              <a:latin typeface="Arial"/>
              <a:cs typeface="Arial"/>
            </a:endParaRPr>
          </a:p>
          <a:p>
            <a:pPr>
              <a:buNone/>
            </a:pPr>
            <a:r>
              <a:rPr lang="en-US" sz="2000" dirty="0">
                <a:highlight>
                  <a:srgbClr val="FFFFFF"/>
                </a:highlight>
                <a:latin typeface="Arial"/>
                <a:cs typeface="Arial"/>
              </a:rPr>
              <a:t>Hours: 37.5 hours per week</a:t>
            </a:r>
            <a:endParaRPr lang="en-US" sz="2000">
              <a:latin typeface="Arial"/>
              <a:cs typeface="Arial"/>
            </a:endParaRPr>
          </a:p>
          <a:p>
            <a:pPr>
              <a:buNone/>
            </a:pPr>
            <a:r>
              <a:rPr lang="en-US" sz="2000" dirty="0">
                <a:highlight>
                  <a:srgbClr val="FFFFFF"/>
                </a:highlight>
                <a:latin typeface="Arial"/>
                <a:cs typeface="Arial"/>
              </a:rPr>
              <a:t>Workplace: On-site</a:t>
            </a:r>
            <a:endParaRPr lang="en-US" sz="2000">
              <a:latin typeface="Arial"/>
              <a:cs typeface="Arial"/>
            </a:endParaRPr>
          </a:p>
          <a:p>
            <a:pPr>
              <a:buNone/>
            </a:pPr>
            <a:r>
              <a:rPr lang="en-US" sz="2000" dirty="0">
                <a:highlight>
                  <a:srgbClr val="FFFFFF"/>
                </a:highlight>
                <a:latin typeface="Arial"/>
                <a:cs typeface="Arial"/>
              </a:rPr>
              <a:t>Closing date: 30 November 2026</a:t>
            </a:r>
            <a:endParaRPr lang="en-US" sz="2000">
              <a:latin typeface="Arial"/>
              <a:cs typeface="Arial"/>
            </a:endParaRPr>
          </a:p>
          <a:p>
            <a:pPr>
              <a:buNone/>
            </a:pPr>
            <a:r>
              <a:rPr lang="en-US" sz="2000" dirty="0">
                <a:highlight>
                  <a:srgbClr val="FFFFFF"/>
                </a:highlight>
                <a:latin typeface="Arial"/>
                <a:cs typeface="Arial"/>
              </a:rPr>
              <a:t>Main area: Adult mental health and social care</a:t>
            </a:r>
            <a:endParaRPr lang="en-US" sz="2000">
              <a:latin typeface="Arial"/>
              <a:cs typeface="Arial"/>
            </a:endParaRPr>
          </a:p>
          <a:p>
            <a:pPr>
              <a:buNone/>
            </a:pPr>
            <a:r>
              <a:rPr lang="en-US" sz="2000" dirty="0">
                <a:highlight>
                  <a:srgbClr val="FFFFFF"/>
                </a:highlight>
                <a:latin typeface="Arial"/>
                <a:cs typeface="Arial"/>
              </a:rPr>
              <a:t>                                                                                                                    NHS Jobs (2026)</a:t>
            </a:r>
          </a:p>
          <a:p>
            <a:pPr marL="0" indent="0">
              <a:buNone/>
            </a:pPr>
            <a:endParaRPr lang="en-US" dirty="0"/>
          </a:p>
        </p:txBody>
      </p:sp>
    </p:spTree>
    <p:extLst>
      <p:ext uri="{BB962C8B-B14F-4D97-AF65-F5344CB8AC3E}">
        <p14:creationId xmlns:p14="http://schemas.microsoft.com/office/powerpoint/2010/main" val="2380393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F5C2FA-AE0D-F164-85FB-BB5B368AECB5}"/>
              </a:ext>
            </a:extLst>
          </p:cNvPr>
          <p:cNvSpPr>
            <a:spLocks noGrp="1"/>
          </p:cNvSpPr>
          <p:nvPr>
            <p:ph idx="1"/>
          </p:nvPr>
        </p:nvSpPr>
        <p:spPr>
          <a:xfrm>
            <a:off x="328880" y="192109"/>
            <a:ext cx="4103914" cy="1118281"/>
          </a:xfrm>
        </p:spPr>
        <p:txBody>
          <a:bodyPr vert="horz" lIns="91440" tIns="45720" rIns="91440" bIns="45720" rtlCol="0" anchor="t">
            <a:normAutofit/>
          </a:bodyPr>
          <a:lstStyle/>
          <a:p>
            <a:pPr marL="0" indent="0">
              <a:buNone/>
            </a:pPr>
            <a:r>
              <a:rPr lang="en-GB" dirty="0">
                <a:latin typeface="Arial"/>
                <a:cs typeface="Arial"/>
              </a:rPr>
              <a:t>Requirements of the job </a:t>
            </a:r>
          </a:p>
          <a:p>
            <a:pPr marL="0" indent="0">
              <a:buNone/>
            </a:pPr>
            <a:endParaRPr lang="en-GB" sz="2000" dirty="0">
              <a:latin typeface="Arial"/>
              <a:cs typeface="Arial"/>
            </a:endParaRPr>
          </a:p>
        </p:txBody>
      </p:sp>
      <p:sp>
        <p:nvSpPr>
          <p:cNvPr id="5" name="Arrow: Right 4">
            <a:extLst>
              <a:ext uri="{FF2B5EF4-FFF2-40B4-BE49-F238E27FC236}">
                <a16:creationId xmlns:a16="http://schemas.microsoft.com/office/drawing/2014/main" id="{5D0442F5-6032-FC08-BFD7-7363A9107ACD}"/>
              </a:ext>
            </a:extLst>
          </p:cNvPr>
          <p:cNvSpPr/>
          <p:nvPr/>
        </p:nvSpPr>
        <p:spPr>
          <a:xfrm>
            <a:off x="-2969" y="198912"/>
            <a:ext cx="6367150" cy="239584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000" dirty="0">
              <a:latin typeface="Arial"/>
              <a:cs typeface="Arial"/>
            </a:endParaRPr>
          </a:p>
          <a:p>
            <a:pPr algn="ctr"/>
            <a:r>
              <a:rPr lang="en-US" sz="2000" dirty="0">
                <a:latin typeface="Arial"/>
                <a:cs typeface="Arial"/>
              </a:rPr>
              <a:t>Must be registered with Social work England with completion of the ASYE (assessed and supported year in employment)or a equivalent post qualifying experience  </a:t>
            </a:r>
            <a:endParaRPr lang="en-US"/>
          </a:p>
        </p:txBody>
      </p:sp>
      <p:sp>
        <p:nvSpPr>
          <p:cNvPr id="6" name="Arrow: Left 5">
            <a:extLst>
              <a:ext uri="{FF2B5EF4-FFF2-40B4-BE49-F238E27FC236}">
                <a16:creationId xmlns:a16="http://schemas.microsoft.com/office/drawing/2014/main" id="{B7202792-0F8F-6A57-FF52-253E5F175ABF}"/>
              </a:ext>
            </a:extLst>
          </p:cNvPr>
          <p:cNvSpPr/>
          <p:nvPr/>
        </p:nvSpPr>
        <p:spPr>
          <a:xfrm>
            <a:off x="6095010" y="192974"/>
            <a:ext cx="4809506" cy="1661555"/>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a:cs typeface="Arial"/>
              </a:rPr>
              <a:t>Experience managing caseload independently</a:t>
            </a:r>
          </a:p>
        </p:txBody>
      </p:sp>
      <p:sp>
        <p:nvSpPr>
          <p:cNvPr id="7" name="Arrow: Right 6">
            <a:extLst>
              <a:ext uri="{FF2B5EF4-FFF2-40B4-BE49-F238E27FC236}">
                <a16:creationId xmlns:a16="http://schemas.microsoft.com/office/drawing/2014/main" id="{BF4E7532-1754-6466-5C4B-E7587C47ED24}"/>
              </a:ext>
            </a:extLst>
          </p:cNvPr>
          <p:cNvSpPr/>
          <p:nvPr/>
        </p:nvSpPr>
        <p:spPr>
          <a:xfrm>
            <a:off x="990" y="2387931"/>
            <a:ext cx="4923308" cy="181989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a:cs typeface="Arial"/>
              </a:rPr>
              <a:t>Taking on assessments along side risk managements and safeguarding enquiries and doing care planning</a:t>
            </a:r>
          </a:p>
        </p:txBody>
      </p:sp>
      <p:sp>
        <p:nvSpPr>
          <p:cNvPr id="8" name="Arrow: Left 7">
            <a:extLst>
              <a:ext uri="{FF2B5EF4-FFF2-40B4-BE49-F238E27FC236}">
                <a16:creationId xmlns:a16="http://schemas.microsoft.com/office/drawing/2014/main" id="{24372AEA-8B4A-6DE9-2D91-3637DC3C45B8}"/>
              </a:ext>
            </a:extLst>
          </p:cNvPr>
          <p:cNvSpPr/>
          <p:nvPr/>
        </p:nvSpPr>
        <p:spPr>
          <a:xfrm>
            <a:off x="6748153" y="1662545"/>
            <a:ext cx="4558145" cy="1454727"/>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a:cs typeface="Arial"/>
              </a:rPr>
              <a:t>Be confident working with multi-agency partners</a:t>
            </a:r>
          </a:p>
        </p:txBody>
      </p:sp>
      <p:sp>
        <p:nvSpPr>
          <p:cNvPr id="9" name="Arrow: Right 8">
            <a:extLst>
              <a:ext uri="{FF2B5EF4-FFF2-40B4-BE49-F238E27FC236}">
                <a16:creationId xmlns:a16="http://schemas.microsoft.com/office/drawing/2014/main" id="{C862B05B-BBEC-EDC8-48FC-AFD40C1D7F95}"/>
              </a:ext>
            </a:extLst>
          </p:cNvPr>
          <p:cNvSpPr/>
          <p:nvPr/>
        </p:nvSpPr>
        <p:spPr>
          <a:xfrm>
            <a:off x="-990" y="3779323"/>
            <a:ext cx="4300846" cy="206729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dirty="0">
              <a:latin typeface="Arial"/>
              <a:cs typeface="Arial"/>
            </a:endParaRPr>
          </a:p>
          <a:p>
            <a:pPr algn="ctr"/>
            <a:r>
              <a:rPr lang="en-US" sz="2000" dirty="0">
                <a:latin typeface="Arial"/>
                <a:cs typeface="Arial"/>
              </a:rPr>
              <a:t>Have a very good knowledge of the relevant legislations and policies</a:t>
            </a:r>
            <a:endParaRPr lang="en-US"/>
          </a:p>
        </p:txBody>
      </p:sp>
      <p:sp>
        <p:nvSpPr>
          <p:cNvPr id="10" name="Arrow: Left 9">
            <a:extLst>
              <a:ext uri="{FF2B5EF4-FFF2-40B4-BE49-F238E27FC236}">
                <a16:creationId xmlns:a16="http://schemas.microsoft.com/office/drawing/2014/main" id="{9B0D12D3-66E2-0AA5-0A6C-3BDBF86E6F1E}"/>
              </a:ext>
            </a:extLst>
          </p:cNvPr>
          <p:cNvSpPr/>
          <p:nvPr/>
        </p:nvSpPr>
        <p:spPr>
          <a:xfrm>
            <a:off x="7170717" y="2878776"/>
            <a:ext cx="4141519" cy="1108363"/>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a:cs typeface="Arial"/>
              </a:rPr>
              <a:t>Be able to handle complex cases</a:t>
            </a:r>
          </a:p>
        </p:txBody>
      </p:sp>
      <p:sp>
        <p:nvSpPr>
          <p:cNvPr id="11" name="Arrow: Left 10">
            <a:extLst>
              <a:ext uri="{FF2B5EF4-FFF2-40B4-BE49-F238E27FC236}">
                <a16:creationId xmlns:a16="http://schemas.microsoft.com/office/drawing/2014/main" id="{A5EBEF7C-2D75-C6C1-F9E3-F91D8836B408}"/>
              </a:ext>
            </a:extLst>
          </p:cNvPr>
          <p:cNvSpPr/>
          <p:nvPr/>
        </p:nvSpPr>
        <p:spPr>
          <a:xfrm>
            <a:off x="6562107" y="3889168"/>
            <a:ext cx="4641272" cy="1482436"/>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a:cs typeface="Arial"/>
              </a:rPr>
              <a:t>Maintain accurate records</a:t>
            </a:r>
            <a:r>
              <a:rPr lang="en-US" dirty="0"/>
              <a:t> </a:t>
            </a:r>
          </a:p>
        </p:txBody>
      </p:sp>
      <p:sp>
        <p:nvSpPr>
          <p:cNvPr id="12" name="Arrow: Left 11">
            <a:extLst>
              <a:ext uri="{FF2B5EF4-FFF2-40B4-BE49-F238E27FC236}">
                <a16:creationId xmlns:a16="http://schemas.microsoft.com/office/drawing/2014/main" id="{E59D5CF1-1190-315A-B72F-67E7533BEADB}"/>
              </a:ext>
            </a:extLst>
          </p:cNvPr>
          <p:cNvSpPr/>
          <p:nvPr/>
        </p:nvSpPr>
        <p:spPr>
          <a:xfrm>
            <a:off x="7318169" y="5114306"/>
            <a:ext cx="3879272" cy="1094509"/>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a:cs typeface="Arial"/>
              </a:rPr>
              <a:t>Good decision making skills </a:t>
            </a:r>
          </a:p>
        </p:txBody>
      </p:sp>
      <p:sp>
        <p:nvSpPr>
          <p:cNvPr id="13" name="Arrow: Right 12">
            <a:extLst>
              <a:ext uri="{FF2B5EF4-FFF2-40B4-BE49-F238E27FC236}">
                <a16:creationId xmlns:a16="http://schemas.microsoft.com/office/drawing/2014/main" id="{BEF4F404-11A8-A58D-6B90-E2CA7EEEF3DB}"/>
              </a:ext>
            </a:extLst>
          </p:cNvPr>
          <p:cNvSpPr/>
          <p:nvPr/>
        </p:nvSpPr>
        <p:spPr>
          <a:xfrm>
            <a:off x="3958" y="5669478"/>
            <a:ext cx="5094514" cy="118555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a:cs typeface="Arial"/>
              </a:rPr>
              <a:t>Have a DBS (Disclosure and Barring service)</a:t>
            </a:r>
          </a:p>
        </p:txBody>
      </p:sp>
      <p:sp>
        <p:nvSpPr>
          <p:cNvPr id="15" name="TextBox 14">
            <a:extLst>
              <a:ext uri="{FF2B5EF4-FFF2-40B4-BE49-F238E27FC236}">
                <a16:creationId xmlns:a16="http://schemas.microsoft.com/office/drawing/2014/main" id="{0B9AC1E1-B98D-6812-7E7D-F738EF81AE7F}"/>
              </a:ext>
            </a:extLst>
          </p:cNvPr>
          <p:cNvSpPr txBox="1"/>
          <p:nvPr/>
        </p:nvSpPr>
        <p:spPr>
          <a:xfrm>
            <a:off x="5380511" y="6261265"/>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cs typeface="Arial"/>
              </a:rPr>
              <a:t>NHS jobs, (2026)</a:t>
            </a:r>
          </a:p>
        </p:txBody>
      </p:sp>
    </p:spTree>
    <p:extLst>
      <p:ext uri="{BB962C8B-B14F-4D97-AF65-F5344CB8AC3E}">
        <p14:creationId xmlns:p14="http://schemas.microsoft.com/office/powerpoint/2010/main" val="32331908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9DF487E2-5808-3FEA-9966-2E6B2C5406CA}"/>
              </a:ext>
            </a:extLst>
          </p:cNvPr>
          <p:cNvGraphicFramePr>
            <a:graphicFrameLocks noGrp="1"/>
          </p:cNvGraphicFramePr>
          <p:nvPr>
            <p:extLst>
              <p:ext uri="{D42A27DB-BD31-4B8C-83A1-F6EECF244321}">
                <p14:modId xmlns:p14="http://schemas.microsoft.com/office/powerpoint/2010/main" val="3237456579"/>
              </p:ext>
            </p:extLst>
          </p:nvPr>
        </p:nvGraphicFramePr>
        <p:xfrm>
          <a:off x="500742" y="304800"/>
          <a:ext cx="10675428" cy="6462771"/>
        </p:xfrm>
        <a:graphic>
          <a:graphicData uri="http://schemas.openxmlformats.org/drawingml/2006/table">
            <a:tbl>
              <a:tblPr firstRow="1" bandRow="1">
                <a:tableStyleId>{5C22544A-7EE6-4342-B048-85BDC9FD1C3A}</a:tableStyleId>
              </a:tblPr>
              <a:tblGrid>
                <a:gridCol w="5337714">
                  <a:extLst>
                    <a:ext uri="{9D8B030D-6E8A-4147-A177-3AD203B41FA5}">
                      <a16:colId xmlns:a16="http://schemas.microsoft.com/office/drawing/2014/main" val="3878897401"/>
                    </a:ext>
                  </a:extLst>
                </a:gridCol>
                <a:gridCol w="5337714">
                  <a:extLst>
                    <a:ext uri="{9D8B030D-6E8A-4147-A177-3AD203B41FA5}">
                      <a16:colId xmlns:a16="http://schemas.microsoft.com/office/drawing/2014/main" val="3839246995"/>
                    </a:ext>
                  </a:extLst>
                </a:gridCol>
              </a:tblGrid>
              <a:tr h="3018531">
                <a:tc>
                  <a:txBody>
                    <a:bodyPr/>
                    <a:lstStyle/>
                    <a:p>
                      <a:r>
                        <a:rPr lang="en-US" sz="2000" i="1" u="sng" dirty="0">
                          <a:solidFill>
                            <a:schemeClr val="tx1"/>
                          </a:solidFill>
                          <a:latin typeface="Arial"/>
                          <a:cs typeface="Arial"/>
                        </a:rPr>
                        <a:t>Strengths </a:t>
                      </a:r>
                    </a:p>
                    <a:p>
                      <a:pPr marL="342900" lvl="0" indent="-342900">
                        <a:buFont typeface="Arial"/>
                        <a:buChar char="•"/>
                      </a:pPr>
                      <a:r>
                        <a:rPr lang="en-US" sz="2000" b="0" i="0" u="none" dirty="0">
                          <a:solidFill>
                            <a:schemeClr val="tx1"/>
                          </a:solidFill>
                          <a:latin typeface="Arial"/>
                          <a:cs typeface="Arial"/>
                        </a:rPr>
                        <a:t>Great with challenges </a:t>
                      </a:r>
                    </a:p>
                    <a:p>
                      <a:pPr marL="342900" lvl="0" indent="-342900">
                        <a:buFont typeface="Arial"/>
                        <a:buChar char="•"/>
                      </a:pPr>
                      <a:r>
                        <a:rPr lang="en-US" sz="2000" b="0" i="0" u="none" dirty="0">
                          <a:solidFill>
                            <a:schemeClr val="tx1"/>
                          </a:solidFill>
                          <a:latin typeface="Arial"/>
                          <a:cs typeface="Arial"/>
                        </a:rPr>
                        <a:t>Good communication skills </a:t>
                      </a:r>
                    </a:p>
                    <a:p>
                      <a:pPr marL="342900" lvl="0" indent="-342900">
                        <a:buFont typeface="Arial"/>
                        <a:buChar char="•"/>
                      </a:pPr>
                      <a:r>
                        <a:rPr lang="en-US" sz="2000" b="0" i="0" u="none" dirty="0">
                          <a:solidFill>
                            <a:schemeClr val="tx1"/>
                          </a:solidFill>
                          <a:latin typeface="Arial"/>
                          <a:cs typeface="Arial"/>
                        </a:rPr>
                        <a:t>Work great with a team </a:t>
                      </a:r>
                    </a:p>
                    <a:p>
                      <a:pPr marL="342900" lvl="0" indent="-342900">
                        <a:buFont typeface="Arial"/>
                        <a:buChar char="•"/>
                      </a:pPr>
                      <a:r>
                        <a:rPr lang="en-US" sz="2000" b="0" i="0" u="none" dirty="0">
                          <a:solidFill>
                            <a:schemeClr val="tx1"/>
                          </a:solidFill>
                          <a:latin typeface="Arial"/>
                          <a:cs typeface="Arial"/>
                        </a:rPr>
                        <a:t>I'm very patient </a:t>
                      </a:r>
                    </a:p>
                    <a:p>
                      <a:pPr marL="342900" lvl="0" indent="-342900">
                        <a:buFont typeface="Arial"/>
                        <a:buChar char="•"/>
                      </a:pPr>
                      <a:endParaRPr lang="en-US" sz="2000" b="0" i="0" u="none" dirty="0">
                        <a:solidFill>
                          <a:schemeClr val="tx1"/>
                        </a:solidFill>
                        <a:latin typeface="Arial"/>
                        <a:cs typeface="Arial"/>
                      </a:endParaRPr>
                    </a:p>
                    <a:p>
                      <a:pPr marL="0" lvl="0" indent="0">
                        <a:buNone/>
                      </a:pPr>
                      <a:endParaRPr lang="en-US" sz="2000" i="1" u="sng" dirty="0">
                        <a:solidFill>
                          <a:schemeClr val="tx1"/>
                        </a:solidFill>
                        <a:latin typeface="Arial"/>
                        <a:cs typeface="Arial"/>
                      </a:endParaRPr>
                    </a:p>
                  </a:txBody>
                  <a:tcPr/>
                </a:tc>
                <a:tc>
                  <a:txBody>
                    <a:bodyPr/>
                    <a:lstStyle/>
                    <a:p>
                      <a:r>
                        <a:rPr lang="en-US" sz="2000" i="1" u="sng" dirty="0">
                          <a:solidFill>
                            <a:schemeClr val="tx1"/>
                          </a:solidFill>
                          <a:latin typeface="Arial"/>
                          <a:cs typeface="Arial"/>
                        </a:rPr>
                        <a:t>Weaknesses</a:t>
                      </a:r>
                    </a:p>
                    <a:p>
                      <a:pPr marL="342900" lvl="0" indent="-342900">
                        <a:buFont typeface="Arial"/>
                        <a:buChar char="•"/>
                      </a:pPr>
                      <a:r>
                        <a:rPr lang="en-US" sz="2000" b="0" i="0" u="none" dirty="0">
                          <a:solidFill>
                            <a:schemeClr val="tx1"/>
                          </a:solidFill>
                          <a:latin typeface="Arial"/>
                          <a:cs typeface="Arial"/>
                        </a:rPr>
                        <a:t>I don’t have experience as a social worker</a:t>
                      </a:r>
                    </a:p>
                    <a:p>
                      <a:pPr marL="342900" lvl="0" indent="-342900">
                        <a:buFont typeface="Arial"/>
                        <a:buChar char="•"/>
                      </a:pPr>
                      <a:r>
                        <a:rPr lang="en-US" sz="2000" b="0" i="0" u="none" dirty="0">
                          <a:solidFill>
                            <a:schemeClr val="tx1"/>
                          </a:solidFill>
                          <a:latin typeface="Arial"/>
                          <a:cs typeface="Arial"/>
                        </a:rPr>
                        <a:t>Need to gain more knowledge about safe guarding and the legislations </a:t>
                      </a:r>
                    </a:p>
                  </a:txBody>
                  <a:tcPr/>
                </a:tc>
                <a:extLst>
                  <a:ext uri="{0D108BD9-81ED-4DB2-BD59-A6C34878D82A}">
                    <a16:rowId xmlns:a16="http://schemas.microsoft.com/office/drawing/2014/main" val="740881429"/>
                  </a:ext>
                </a:extLst>
              </a:tr>
              <a:tr h="3325714">
                <a:tc>
                  <a:txBody>
                    <a:bodyPr/>
                    <a:lstStyle/>
                    <a:p>
                      <a:r>
                        <a:rPr lang="en-US" sz="2000" b="1" i="1" u="sng" dirty="0">
                          <a:latin typeface="Arial"/>
                          <a:cs typeface="Arial"/>
                        </a:rPr>
                        <a:t>Opportunities </a:t>
                      </a:r>
                    </a:p>
                    <a:p>
                      <a:pPr marL="342900" lvl="0" indent="-342900">
                        <a:buFont typeface="Arial"/>
                        <a:buChar char="•"/>
                      </a:pPr>
                      <a:r>
                        <a:rPr lang="en-US" sz="2000" b="0" i="0" u="none" dirty="0">
                          <a:latin typeface="Arial"/>
                          <a:cs typeface="Arial"/>
                        </a:rPr>
                        <a:t>Complete Health and Social care qualification and progress to a Social worker degree </a:t>
                      </a:r>
                    </a:p>
                    <a:p>
                      <a:pPr marL="342900" lvl="0" indent="-342900">
                        <a:buFont typeface="Arial"/>
                        <a:buChar char="•"/>
                      </a:pPr>
                      <a:r>
                        <a:rPr lang="en-US" sz="2000" b="0" i="0" u="none" dirty="0">
                          <a:latin typeface="Arial"/>
                          <a:cs typeface="Arial"/>
                        </a:rPr>
                        <a:t>Can progress into senior Social worker roles </a:t>
                      </a:r>
                    </a:p>
                    <a:p>
                      <a:pPr marL="342900" lvl="0" indent="-342900">
                        <a:buFont typeface="Arial"/>
                        <a:buChar char="•"/>
                      </a:pPr>
                      <a:r>
                        <a:rPr lang="en-US" sz="2000" b="0" i="0" u="none" dirty="0">
                          <a:latin typeface="Arial"/>
                          <a:cs typeface="Arial"/>
                        </a:rPr>
                        <a:t>Gain experience from voluntary work </a:t>
                      </a:r>
                    </a:p>
                    <a:p>
                      <a:pPr marL="342900" lvl="0" indent="-342900">
                        <a:buFont typeface="Arial"/>
                        <a:buChar char="•"/>
                      </a:pPr>
                      <a:r>
                        <a:rPr lang="en-US" sz="2000" b="0" i="0" u="none" dirty="0">
                          <a:latin typeface="Arial"/>
                          <a:cs typeface="Arial"/>
                        </a:rPr>
                        <a:t>Skills for care (2026) states Assessed and supported year in employment for new Social workers </a:t>
                      </a:r>
                    </a:p>
                    <a:p>
                      <a:pPr marL="342900" lvl="0" indent="-342900">
                        <a:buFont typeface="Arial"/>
                        <a:buChar char="•"/>
                      </a:pPr>
                      <a:endParaRPr lang="en-US" sz="2000" b="0" i="0" u="none" dirty="0">
                        <a:latin typeface="Arial"/>
                        <a:cs typeface="Arial"/>
                      </a:endParaRPr>
                    </a:p>
                  </a:txBody>
                  <a:tcPr/>
                </a:tc>
                <a:tc>
                  <a:txBody>
                    <a:bodyPr/>
                    <a:lstStyle/>
                    <a:p>
                      <a:r>
                        <a:rPr lang="en-US" sz="2000" b="1" i="1" u="sng" dirty="0">
                          <a:latin typeface="Arial"/>
                          <a:cs typeface="Arial"/>
                        </a:rPr>
                        <a:t>Threats </a:t>
                      </a:r>
                    </a:p>
                    <a:p>
                      <a:pPr marL="342900" lvl="0" indent="-342900">
                        <a:buFont typeface="Arial"/>
                        <a:buChar char="•"/>
                      </a:pPr>
                      <a:r>
                        <a:rPr lang="en-US" sz="2000" dirty="0">
                          <a:latin typeface="Arial"/>
                          <a:cs typeface="Arial"/>
                        </a:rPr>
                        <a:t>Can be very demanding </a:t>
                      </a:r>
                    </a:p>
                    <a:p>
                      <a:pPr marL="342900" lvl="0" indent="-342900">
                        <a:buFont typeface="Arial"/>
                        <a:buChar char="•"/>
                      </a:pPr>
                      <a:r>
                        <a:rPr lang="en-US" sz="2000" dirty="0">
                          <a:latin typeface="Arial"/>
                          <a:cs typeface="Arial"/>
                        </a:rPr>
                        <a:t>Heavy loads and time pressures </a:t>
                      </a:r>
                    </a:p>
                    <a:p>
                      <a:pPr marL="342900" lvl="0" indent="-342900">
                        <a:buFont typeface="Arial"/>
                        <a:buChar char="•"/>
                      </a:pPr>
                      <a:r>
                        <a:rPr lang="en-US" sz="2000" dirty="0">
                          <a:latin typeface="Arial"/>
                          <a:cs typeface="Arial"/>
                        </a:rPr>
                        <a:t>Competitions for social worker jobs </a:t>
                      </a:r>
                    </a:p>
                    <a:p>
                      <a:pPr marL="342900" lvl="0" indent="-342900">
                        <a:buFont typeface="Arial"/>
                        <a:buChar char="•"/>
                      </a:pPr>
                      <a:r>
                        <a:rPr lang="en-US" sz="2000" dirty="0">
                          <a:latin typeface="Arial"/>
                          <a:cs typeface="Arial"/>
                        </a:rPr>
                        <a:t>Balancing commitments </a:t>
                      </a:r>
                    </a:p>
                  </a:txBody>
                  <a:tcPr/>
                </a:tc>
                <a:extLst>
                  <a:ext uri="{0D108BD9-81ED-4DB2-BD59-A6C34878D82A}">
                    <a16:rowId xmlns:a16="http://schemas.microsoft.com/office/drawing/2014/main" val="117851988"/>
                  </a:ext>
                </a:extLst>
              </a:tr>
            </a:tbl>
          </a:graphicData>
        </a:graphic>
      </p:graphicFrame>
    </p:spTree>
    <p:extLst>
      <p:ext uri="{BB962C8B-B14F-4D97-AF65-F5344CB8AC3E}">
        <p14:creationId xmlns:p14="http://schemas.microsoft.com/office/powerpoint/2010/main" val="2433330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270CD-8AE6-BBD1-2D32-69853E65B46E}"/>
              </a:ext>
            </a:extLst>
          </p:cNvPr>
          <p:cNvSpPr>
            <a:spLocks noGrp="1"/>
          </p:cNvSpPr>
          <p:nvPr>
            <p:ph type="title"/>
          </p:nvPr>
        </p:nvSpPr>
        <p:spPr>
          <a:xfrm>
            <a:off x="838200" y="365125"/>
            <a:ext cx="10515600" cy="911906"/>
          </a:xfrm>
        </p:spPr>
        <p:txBody>
          <a:bodyPr>
            <a:normAutofit/>
          </a:bodyPr>
          <a:lstStyle/>
          <a:p>
            <a:r>
              <a:rPr lang="en-GB" sz="2400" b="1" i="1" dirty="0">
                <a:latin typeface="Arial"/>
                <a:cs typeface="Arial"/>
              </a:rPr>
              <a:t>How my strengths can over come my weakness</a:t>
            </a:r>
          </a:p>
        </p:txBody>
      </p:sp>
      <p:sp>
        <p:nvSpPr>
          <p:cNvPr id="3" name="Content Placeholder 2">
            <a:extLst>
              <a:ext uri="{FF2B5EF4-FFF2-40B4-BE49-F238E27FC236}">
                <a16:creationId xmlns:a16="http://schemas.microsoft.com/office/drawing/2014/main" id="{378163E8-EFE8-584F-33A9-617204C82BA9}"/>
              </a:ext>
            </a:extLst>
          </p:cNvPr>
          <p:cNvSpPr>
            <a:spLocks noGrp="1"/>
          </p:cNvSpPr>
          <p:nvPr>
            <p:ph idx="1"/>
          </p:nvPr>
        </p:nvSpPr>
        <p:spPr>
          <a:xfrm>
            <a:off x="838200" y="1379311"/>
            <a:ext cx="10515600" cy="4950052"/>
          </a:xfrm>
        </p:spPr>
        <p:txBody>
          <a:bodyPr vert="horz" lIns="91440" tIns="45720" rIns="91440" bIns="45720" rtlCol="0" anchor="t">
            <a:normAutofit/>
          </a:bodyPr>
          <a:lstStyle/>
          <a:p>
            <a:r>
              <a:rPr lang="en-GB" sz="2000" dirty="0">
                <a:highlight>
                  <a:srgbClr val="FFFFFF"/>
                </a:highlight>
                <a:latin typeface="Arial"/>
                <a:cs typeface="Arial"/>
              </a:rPr>
              <a:t>I have good communication skills, work well with others and have a lot of patience. These strengths will help me when working with service users and other professionals. My communication skills will allow me to understand people’s needs and explain information clearly. Being a good team worker will help me work effectively with other professionals, while being patient will help me stay calm when dealing with difficult situations.</a:t>
            </a:r>
            <a:endParaRPr lang="en-GB" sz="2000">
              <a:latin typeface="Arial"/>
              <a:cs typeface="Arial"/>
            </a:endParaRPr>
          </a:p>
          <a:p>
            <a:r>
              <a:rPr lang="en-GB" sz="2000" dirty="0">
                <a:highlight>
                  <a:srgbClr val="FFFFFF"/>
                </a:highlight>
                <a:latin typeface="Arial"/>
                <a:cs typeface="Arial"/>
              </a:rPr>
              <a:t>One area I need to improve is my lack of experience working as a social worker. To overcome this, I can gain more experience through placements, volunteering and working in Health and Social Care. I also need to build my knowledge of safeguarding and legislation. I can improve this by carrying out further research, completing relevant training and continuing my studies. This will help me feel more confident and prepared for a career in social work.</a:t>
            </a:r>
            <a:endParaRPr lang="en-GB" sz="2000" dirty="0">
              <a:latin typeface="Arial"/>
              <a:cs typeface="Arial"/>
            </a:endParaRPr>
          </a:p>
          <a:p>
            <a:endParaRPr lang="en-GB" dirty="0"/>
          </a:p>
        </p:txBody>
      </p:sp>
    </p:spTree>
    <p:extLst>
      <p:ext uri="{BB962C8B-B14F-4D97-AF65-F5344CB8AC3E}">
        <p14:creationId xmlns:p14="http://schemas.microsoft.com/office/powerpoint/2010/main" val="632304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933EDBCD-4AE0-2BB7-A5BD-9D6CC89A1A5E}"/>
              </a:ext>
            </a:extLst>
          </p:cNvPr>
          <p:cNvSpPr/>
          <p:nvPr/>
        </p:nvSpPr>
        <p:spPr>
          <a:xfrm>
            <a:off x="1496291" y="623454"/>
            <a:ext cx="8534400" cy="94606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highlight>
                  <a:srgbClr val="C0C0C0"/>
                </a:highlight>
                <a:latin typeface="Arial"/>
                <a:cs typeface="Arial"/>
              </a:rPr>
              <a:t>My career action plan</a:t>
            </a:r>
            <a:r>
              <a:rPr lang="en-GB" sz="2000" dirty="0">
                <a:highlight>
                  <a:srgbClr val="C0C0C0"/>
                </a:highlight>
                <a:latin typeface="Arial"/>
                <a:cs typeface="Arial"/>
              </a:rPr>
              <a:t> </a:t>
            </a:r>
          </a:p>
        </p:txBody>
      </p:sp>
      <p:sp>
        <p:nvSpPr>
          <p:cNvPr id="6" name="TextBox 5">
            <a:extLst>
              <a:ext uri="{FF2B5EF4-FFF2-40B4-BE49-F238E27FC236}">
                <a16:creationId xmlns:a16="http://schemas.microsoft.com/office/drawing/2014/main" id="{ADA1996B-8526-67C5-E66E-08ADBBB3DB2D}"/>
              </a:ext>
            </a:extLst>
          </p:cNvPr>
          <p:cNvSpPr txBox="1"/>
          <p:nvPr/>
        </p:nvSpPr>
        <p:spPr>
          <a:xfrm>
            <a:off x="886691" y="2369126"/>
            <a:ext cx="9864436"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According to National Career Services (</a:t>
            </a:r>
            <a:r>
              <a:rPr lang="en-GB" sz="2000" dirty="0" err="1">
                <a:latin typeface="Arial"/>
                <a:cs typeface="Arial"/>
              </a:rPr>
              <a:t>n.d</a:t>
            </a:r>
            <a:r>
              <a:rPr lang="en-GB" sz="2000" dirty="0">
                <a:latin typeface="Arial"/>
                <a:cs typeface="Arial"/>
              </a:rPr>
              <a:t>) it very important to understand and develop your skills to help career developments.</a:t>
            </a:r>
          </a:p>
          <a:p>
            <a:pPr marL="457200" indent="-457200">
              <a:buAutoNum type="arabicPeriod"/>
            </a:pPr>
            <a:r>
              <a:rPr lang="en-GB" sz="2000" dirty="0">
                <a:latin typeface="Arial"/>
                <a:cs typeface="Arial"/>
              </a:rPr>
              <a:t>Gain more relevant experience </a:t>
            </a:r>
            <a:endParaRPr lang="en-GB" dirty="0"/>
          </a:p>
          <a:p>
            <a:pPr marL="457200" indent="-457200">
              <a:buAutoNum type="arabicPeriod"/>
            </a:pPr>
            <a:r>
              <a:rPr lang="en-GB" sz="2000" dirty="0">
                <a:latin typeface="Arial"/>
                <a:cs typeface="Arial"/>
              </a:rPr>
              <a:t>Develop on my professional skills </a:t>
            </a:r>
            <a:endParaRPr lang="en-GB" dirty="0"/>
          </a:p>
          <a:p>
            <a:pPr marL="457200" indent="-457200">
              <a:buAutoNum type="arabicPeriod"/>
            </a:pPr>
            <a:r>
              <a:rPr lang="en-GB" sz="2000" dirty="0">
                <a:latin typeface="Arial"/>
                <a:cs typeface="Arial"/>
              </a:rPr>
              <a:t>Work on communication skills </a:t>
            </a:r>
          </a:p>
          <a:p>
            <a:pPr marL="457200" indent="-457200">
              <a:buAutoNum type="arabicPeriod"/>
            </a:pPr>
            <a:r>
              <a:rPr lang="en-GB" sz="2000" dirty="0">
                <a:latin typeface="Arial"/>
                <a:cs typeface="Arial"/>
              </a:rPr>
              <a:t>Work more on my communication skills </a:t>
            </a:r>
            <a:endParaRPr lang="en-GB" dirty="0">
              <a:latin typeface="Aptos"/>
              <a:cs typeface="Arial"/>
            </a:endParaRPr>
          </a:p>
          <a:p>
            <a:pPr marL="457200" indent="-457200">
              <a:buAutoNum type="arabicPeriod"/>
            </a:pPr>
            <a:r>
              <a:rPr lang="en-GB" sz="2000" dirty="0">
                <a:latin typeface="Arial"/>
                <a:cs typeface="Arial"/>
              </a:rPr>
              <a:t>Look to do some voluntary work </a:t>
            </a:r>
            <a:endParaRPr lang="en-GB" dirty="0">
              <a:latin typeface="Aptos"/>
              <a:cs typeface="Arial"/>
            </a:endParaRPr>
          </a:p>
          <a:p>
            <a:r>
              <a:rPr lang="en-GB" sz="2000" dirty="0">
                <a:latin typeface="Arial"/>
                <a:cs typeface="Arial"/>
              </a:rPr>
              <a:t>After I have qualified and got the relevant degree I will register as a </a:t>
            </a:r>
            <a:r>
              <a:rPr lang="en-GB" sz="2000" dirty="0" err="1">
                <a:latin typeface="Arial"/>
                <a:cs typeface="Arial"/>
              </a:rPr>
              <a:t>socail</a:t>
            </a:r>
            <a:r>
              <a:rPr lang="en-GB" sz="2000" dirty="0">
                <a:latin typeface="Arial"/>
                <a:cs typeface="Arial"/>
              </a:rPr>
              <a:t> worker and apply for a job as a adult Social worker.</a:t>
            </a:r>
          </a:p>
        </p:txBody>
      </p:sp>
    </p:spTree>
    <p:extLst>
      <p:ext uri="{BB962C8B-B14F-4D97-AF65-F5344CB8AC3E}">
        <p14:creationId xmlns:p14="http://schemas.microsoft.com/office/powerpoint/2010/main" val="1634149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993C5-DC00-56E8-CA21-53527A37B801}"/>
              </a:ext>
            </a:extLst>
          </p:cNvPr>
          <p:cNvSpPr>
            <a:spLocks noGrp="1"/>
          </p:cNvSpPr>
          <p:nvPr>
            <p:ph type="title"/>
          </p:nvPr>
        </p:nvSpPr>
        <p:spPr>
          <a:xfrm>
            <a:off x="489857" y="1421039"/>
            <a:ext cx="10515600" cy="1325563"/>
          </a:xfrm>
        </p:spPr>
        <p:txBody>
          <a:bodyPr>
            <a:normAutofit fontScale="90000"/>
          </a:bodyPr>
          <a:lstStyle/>
          <a:p>
            <a:r>
              <a:rPr lang="en-GB" sz="2400" b="1" i="1" u="sng" dirty="0">
                <a:latin typeface="Arial"/>
                <a:cs typeface="Arial"/>
              </a:rPr>
              <a:t>Conclusion</a:t>
            </a:r>
            <a:br>
              <a:rPr lang="en-GB" sz="2400" b="1" i="1" u="sng" dirty="0">
                <a:latin typeface="Arial"/>
                <a:cs typeface="Arial"/>
              </a:rPr>
            </a:br>
            <a:br>
              <a:rPr lang="en-GB" sz="2400" b="1" i="1" u="sng" dirty="0">
                <a:latin typeface="Arial"/>
                <a:cs typeface="Arial"/>
              </a:rPr>
            </a:br>
            <a:r>
              <a:rPr lang="en-GB" sz="2000" dirty="0">
                <a:latin typeface="Arial"/>
                <a:cs typeface="Arial"/>
              </a:rPr>
              <a:t>In conclusion, looking into a career in adult Social work has helped me understand the role and the qualities needed to become a social worker. I believe my communication skills, ability to work in a team and patience are some of my main strengths. However, I know I still need to gain more experience and improve my knowledge of safeguarding and social care legislation. I will work on these areas by continuing my studies, gaining voluntary experience and developing my professional skills. This will help me take the next steps towards my future career as a social worker.</a:t>
            </a:r>
            <a:endParaRPr lang="en-US" sz="2000" dirty="0">
              <a:latin typeface="Arial"/>
            </a:endParaRPr>
          </a:p>
          <a:p>
            <a:br>
              <a:rPr lang="en-US" dirty="0"/>
            </a:br>
            <a:endParaRPr lang="en-US" dirty="0"/>
          </a:p>
          <a:p>
            <a:endParaRPr lang="en-GB" sz="2400" b="1" i="1" u="sng" dirty="0">
              <a:latin typeface="Arial"/>
              <a:cs typeface="Arial"/>
            </a:endParaRPr>
          </a:p>
        </p:txBody>
      </p:sp>
    </p:spTree>
    <p:extLst>
      <p:ext uri="{BB962C8B-B14F-4D97-AF65-F5344CB8AC3E}">
        <p14:creationId xmlns:p14="http://schemas.microsoft.com/office/powerpoint/2010/main" val="23998162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36454-7F50-9F92-2740-3DAA514F5E01}"/>
              </a:ext>
            </a:extLst>
          </p:cNvPr>
          <p:cNvSpPr>
            <a:spLocks noGrp="1"/>
          </p:cNvSpPr>
          <p:nvPr>
            <p:ph type="title"/>
          </p:nvPr>
        </p:nvSpPr>
        <p:spPr>
          <a:xfrm>
            <a:off x="164011" y="24040"/>
            <a:ext cx="11856720" cy="6175510"/>
          </a:xfrm>
        </p:spPr>
        <p:txBody>
          <a:bodyPr>
            <a:normAutofit/>
          </a:bodyPr>
          <a:lstStyle/>
          <a:p>
            <a:r>
              <a:rPr lang="en-US" sz="2400" dirty="0">
                <a:latin typeface="Arial"/>
                <a:cs typeface="Arial"/>
              </a:rPr>
              <a:t>References </a:t>
            </a:r>
            <a:br>
              <a:rPr lang="en-US" sz="2000" dirty="0">
                <a:latin typeface="Arial"/>
                <a:cs typeface="Arial"/>
              </a:rPr>
            </a:br>
            <a:br>
              <a:rPr lang="en-US" sz="2000" dirty="0">
                <a:latin typeface="Arial"/>
                <a:cs typeface="Arial"/>
              </a:rPr>
            </a:br>
            <a:r>
              <a:rPr lang="en-US" sz="1600" dirty="0">
                <a:latin typeface="Arial"/>
                <a:cs typeface="Arial"/>
              </a:rPr>
              <a:t>NHS Jobs (2026) "Social worker" available at:</a:t>
            </a:r>
            <a:r>
              <a:rPr lang="en-US" sz="1600" i="1" dirty="0">
                <a:latin typeface="Aptos Display"/>
                <a:cs typeface="Arial"/>
                <a:hlinkClick r:id="rId2"/>
              </a:rPr>
              <a:t>https://www.jobs.nhs.uk/candidate/jobadvert/E0358-26-0431?searchFormType=main&amp;keyword=social%20worker&amp;location=County%20Durham&amp;language=en&amp;country=GB-ENG&amp;page=10&amp;sort=publicationDateDesc</a:t>
            </a:r>
            <a:r>
              <a:rPr lang="en-US" sz="2000" dirty="0">
                <a:latin typeface="Arial"/>
                <a:cs typeface="Arial"/>
              </a:rPr>
              <a:t> </a:t>
            </a:r>
            <a:r>
              <a:rPr lang="en-US" sz="1600" dirty="0">
                <a:latin typeface="Arial"/>
                <a:cs typeface="Arial"/>
              </a:rPr>
              <a:t>(accessed on 20 September 2026).</a:t>
            </a:r>
            <a:br>
              <a:rPr lang="en-US" sz="1600" dirty="0">
                <a:latin typeface="Arial"/>
                <a:cs typeface="Arial"/>
              </a:rPr>
            </a:br>
            <a:br>
              <a:rPr lang="en-US" sz="1600" dirty="0">
                <a:latin typeface="Arial"/>
                <a:cs typeface="Arial"/>
              </a:rPr>
            </a:br>
            <a:r>
              <a:rPr lang="en-US" sz="1600" dirty="0">
                <a:latin typeface="Arial"/>
                <a:cs typeface="Arial"/>
              </a:rPr>
              <a:t>National Career Services (</a:t>
            </a:r>
            <a:r>
              <a:rPr lang="en-US" sz="1600" dirty="0" err="1">
                <a:latin typeface="Arial"/>
                <a:cs typeface="Arial"/>
              </a:rPr>
              <a:t>n.d</a:t>
            </a:r>
            <a:r>
              <a:rPr lang="en-US" sz="1600" dirty="0">
                <a:latin typeface="Arial"/>
                <a:cs typeface="Arial"/>
              </a:rPr>
              <a:t>) "understand and develop on you skills" available at:</a:t>
            </a:r>
            <a:r>
              <a:rPr lang="en-US" sz="1600" dirty="0">
                <a:latin typeface="Arial"/>
                <a:cs typeface="Arial"/>
                <a:hlinkClick r:id="rId3"/>
              </a:rPr>
              <a:t>https://nationalcareers.service.gov.uk/careers-advice/identifying-skills-and-upskilling/</a:t>
            </a:r>
            <a:r>
              <a:rPr lang="en-US" sz="1600" dirty="0">
                <a:latin typeface="Arial"/>
                <a:cs typeface="Arial"/>
              </a:rPr>
              <a:t> (accessed on 23rd September 2026).</a:t>
            </a:r>
            <a:br>
              <a:rPr lang="en-US" sz="1600" dirty="0">
                <a:latin typeface="Arial"/>
                <a:cs typeface="Arial"/>
              </a:rPr>
            </a:br>
            <a:br>
              <a:rPr lang="en-US" sz="1600" dirty="0">
                <a:latin typeface="Arial"/>
                <a:cs typeface="Arial"/>
              </a:rPr>
            </a:br>
            <a:r>
              <a:rPr lang="en-US" sz="1600" dirty="0">
                <a:latin typeface="Arial"/>
                <a:cs typeface="Arial"/>
              </a:rPr>
              <a:t>Social work England (2019) "Professional Standards" available at:</a:t>
            </a:r>
            <a:r>
              <a:rPr lang="en-US" sz="1600" dirty="0">
                <a:latin typeface="Arial"/>
                <a:cs typeface="Arial"/>
                <a:hlinkClick r:id="" action="ppaction://noaction"/>
              </a:rPr>
              <a:t>https://www.socialworkengland.org.uk/standards/professional-standards/</a:t>
            </a:r>
            <a:r>
              <a:rPr lang="en-US" sz="1600" dirty="0">
                <a:latin typeface="Arial"/>
                <a:cs typeface="Arial"/>
              </a:rPr>
              <a:t> (accessed on 19th September 2026).</a:t>
            </a:r>
            <a:br>
              <a:rPr lang="en-US" sz="1600" dirty="0">
                <a:latin typeface="Arial"/>
                <a:cs typeface="Arial"/>
              </a:rPr>
            </a:br>
            <a:br>
              <a:rPr lang="en-US" sz="2000" dirty="0">
                <a:latin typeface="Arial"/>
                <a:cs typeface="Arial"/>
              </a:rPr>
            </a:br>
            <a:r>
              <a:rPr lang="en-US" sz="1600" dirty="0">
                <a:latin typeface="Arial"/>
                <a:cs typeface="Arial"/>
              </a:rPr>
              <a:t>Service care solutions (2026) "what are the benefits of becoming a social worker?" Available at:</a:t>
            </a:r>
            <a:r>
              <a:rPr lang="en-US" sz="1600" i="1" dirty="0">
                <a:latin typeface="Arial"/>
                <a:ea typeface="+mj-lt"/>
                <a:cs typeface="Arial"/>
                <a:hlinkClick r:id="rId4"/>
              </a:rPr>
              <a:t>https://www.servicecare.org.uk/insights/what-are-the-benefits-of-being-a-social-worker/</a:t>
            </a:r>
            <a:r>
              <a:rPr lang="en-US" sz="1600" i="1" dirty="0">
                <a:latin typeface="Arial"/>
                <a:cs typeface="Arial"/>
              </a:rPr>
              <a:t> </a:t>
            </a:r>
            <a:r>
              <a:rPr lang="en-US" sz="1600" dirty="0">
                <a:latin typeface="Arial"/>
                <a:cs typeface="Arial"/>
              </a:rPr>
              <a:t>(accessed on 20th September 2026).</a:t>
            </a:r>
            <a:br>
              <a:rPr lang="en-US" sz="1600" dirty="0">
                <a:latin typeface="Arial"/>
                <a:cs typeface="Arial"/>
              </a:rPr>
            </a:br>
            <a:br>
              <a:rPr lang="en-US" sz="1600" dirty="0">
                <a:latin typeface="Arial"/>
                <a:cs typeface="Arial"/>
              </a:rPr>
            </a:br>
            <a:r>
              <a:rPr lang="en-US" sz="1600" dirty="0">
                <a:latin typeface="Arial"/>
                <a:cs typeface="Arial"/>
              </a:rPr>
              <a:t>Skills for care (2026) "ASYE" available at:</a:t>
            </a:r>
            <a:r>
              <a:rPr lang="en-US" sz="1600" i="1" dirty="0">
                <a:ea typeface="+mj-lt"/>
                <a:cs typeface="+mj-lt"/>
                <a:hlinkClick r:id="rId5"/>
              </a:rPr>
              <a:t>https://www.skillsforcare.org.uk/Regulated-professions/Social-work/ASYE/ASYE.aspx</a:t>
            </a:r>
            <a:r>
              <a:rPr lang="en-US" sz="1600" dirty="0">
                <a:latin typeface="Arial"/>
                <a:ea typeface="+mj-lt"/>
                <a:cs typeface="Arial"/>
              </a:rPr>
              <a:t> (accessed on 22nd September 2026).</a:t>
            </a:r>
            <a:br>
              <a:rPr lang="en-US" sz="1600" dirty="0">
                <a:latin typeface="Arial"/>
                <a:ea typeface="+mj-lt"/>
                <a:cs typeface="Arial"/>
              </a:rPr>
            </a:br>
            <a:br>
              <a:rPr lang="en-US" sz="1600" dirty="0">
                <a:latin typeface="Arial"/>
                <a:ea typeface="+mj-lt"/>
                <a:cs typeface="Arial"/>
              </a:rPr>
            </a:br>
            <a:endParaRPr lang="en-US" sz="1600" dirty="0">
              <a:latin typeface="Arial"/>
              <a:ea typeface="+mj-lt"/>
              <a:cs typeface="Arial"/>
            </a:endParaRPr>
          </a:p>
        </p:txBody>
      </p:sp>
    </p:spTree>
    <p:extLst>
      <p:ext uri="{BB962C8B-B14F-4D97-AF65-F5344CB8AC3E}">
        <p14:creationId xmlns:p14="http://schemas.microsoft.com/office/powerpoint/2010/main" val="28197189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          Future Career-Adults Social Worker</vt:lpstr>
      <vt:lpstr>PowerPoint Presentation</vt:lpstr>
      <vt:lpstr>PowerPoint Presentation</vt:lpstr>
      <vt:lpstr>PowerPoint Presentation</vt:lpstr>
      <vt:lpstr>PowerPoint Presentation</vt:lpstr>
      <vt:lpstr>How my strengths can over come my weakness</vt:lpstr>
      <vt:lpstr>PowerPoint Presentation</vt:lpstr>
      <vt:lpstr>Conclusion  In conclusion, looking into a career in adult Social work has helped me understand the role and the qualities needed to become a social worker. I believe my communication skills, ability to work in a team and patience are some of my main strengths. However, I know I still need to gain more experience and improve my knowledge of safeguarding and social care legislation. I will work on these areas by continuing my studies, gaining voluntary experience and developing my professional skills. This will help me take the next steps towards my future career as a social worker.   </vt:lpstr>
      <vt:lpstr>References   NHS Jobs (2026) "Social worker" available at:https://www.jobs.nhs.uk/candidate/jobadvert/E0358-26-0431?searchFormType=main&amp;keyword=social%20worker&amp;location=County%20Durham&amp;language=en&amp;country=GB-ENG&amp;page=10&amp;sort=publicationDateDesc (accessed on 20 September 2026).  National Career Services (n.d) "understand and develop on you skills" available at:https://nationalcareers.service.gov.uk/careers-advice/identifying-skills-and-upskilling/ (accessed on 23rd September 2026).  Social work England (2019) "Professional Standards" available at:https://www.socialworkengland.org.uk/standards/professional-standards/ (accessed on 19th September 2026).  Service care solutions (2026) "what are the benefits of becoming a social worker?" Available at:https://www.servicecare.org.uk/insights/what-are-the-benefits-of-being-a-social-worker/ (accessed on 20th September 2026).  Skills for care (2026) "ASYE" available at:https://www.skillsforcare.org.uk/Regulated-professions/Social-work/ASYE/ASYE.aspx (accessed on 22nd September 2026).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736</cp:revision>
  <dcterms:created xsi:type="dcterms:W3CDTF">2026-09-20T20:23:40Z</dcterms:created>
  <dcterms:modified xsi:type="dcterms:W3CDTF">2026-09-24T11:40:01Z</dcterms:modified>
</cp:coreProperties>
</file>