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5"/>
  </p:notesMasterIdLst>
  <p:handoutMasterIdLst>
    <p:handoutMasterId r:id="rId26"/>
  </p:handoutMasterIdLst>
  <p:sldIdLst>
    <p:sldId id="256" r:id="rId5"/>
    <p:sldId id="419" r:id="rId6"/>
    <p:sldId id="560" r:id="rId7"/>
    <p:sldId id="541" r:id="rId8"/>
    <p:sldId id="561" r:id="rId9"/>
    <p:sldId id="562" r:id="rId10"/>
    <p:sldId id="565" r:id="rId11"/>
    <p:sldId id="568" r:id="rId12"/>
    <p:sldId id="563" r:id="rId13"/>
    <p:sldId id="572" r:id="rId14"/>
    <p:sldId id="570" r:id="rId15"/>
    <p:sldId id="559" r:id="rId16"/>
    <p:sldId id="564" r:id="rId17"/>
    <p:sldId id="566" r:id="rId18"/>
    <p:sldId id="567" r:id="rId19"/>
    <p:sldId id="573" r:id="rId20"/>
    <p:sldId id="574" r:id="rId21"/>
    <p:sldId id="576" r:id="rId22"/>
    <p:sldId id="575" r:id="rId23"/>
    <p:sldId id="577" r:id="rId24"/>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3A0C75C-0F3C-4EB5-9D10-A6DBA30B5E4B}" v="37" dt="2024-02-06T21:29:23.01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165" autoAdjust="0"/>
    <p:restoredTop sz="59399" autoAdjust="0"/>
  </p:normalViewPr>
  <p:slideViewPr>
    <p:cSldViewPr snapToGrid="0">
      <p:cViewPr varScale="1">
        <p:scale>
          <a:sx n="67" d="100"/>
          <a:sy n="67" d="100"/>
        </p:scale>
        <p:origin x="2904" y="78"/>
      </p:cViewPr>
      <p:guideLst>
        <p:guide orient="horz" pos="2160"/>
        <p:guide pos="2880"/>
      </p:guideLst>
    </p:cSldViewPr>
  </p:slideViewPr>
  <p:notesTextViewPr>
    <p:cViewPr>
      <p:scale>
        <a:sx n="1" d="1"/>
        <a:sy n="1" d="1"/>
      </p:scale>
      <p:origin x="0" y="0"/>
    </p:cViewPr>
  </p:notesTextViewPr>
  <p:notesViewPr>
    <p:cSldViewPr snapToGrid="0">
      <p:cViewPr>
        <p:scale>
          <a:sx n="1" d="2"/>
          <a:sy n="1" d="2"/>
        </p:scale>
        <p:origin x="0" y="0"/>
      </p:cViewPr>
      <p:guideLst>
        <p:guide orient="horz" pos="3072"/>
        <p:guide pos="2101"/>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hiannon Akers" userId="fb3c9d12-5c8c-42d7-8dc7-d872d7a3d202" providerId="ADAL" clId="{53A0C75C-0F3C-4EB5-9D10-A6DBA30B5E4B}"/>
    <pc:docChg chg="undo custSel addSld delSld modSld sldOrd">
      <pc:chgData name="Rhiannon Akers" userId="fb3c9d12-5c8c-42d7-8dc7-d872d7a3d202" providerId="ADAL" clId="{53A0C75C-0F3C-4EB5-9D10-A6DBA30B5E4B}" dt="2024-02-06T21:29:38.047" v="5567" actId="6549"/>
      <pc:docMkLst>
        <pc:docMk/>
      </pc:docMkLst>
      <pc:sldChg chg="modSp mod">
        <pc:chgData name="Rhiannon Akers" userId="fb3c9d12-5c8c-42d7-8dc7-d872d7a3d202" providerId="ADAL" clId="{53A0C75C-0F3C-4EB5-9D10-A6DBA30B5E4B}" dt="2024-01-31T11:08:56.440" v="11" actId="20577"/>
        <pc:sldMkLst>
          <pc:docMk/>
          <pc:sldMk cId="3408955283" sldId="256"/>
        </pc:sldMkLst>
        <pc:spChg chg="mod">
          <ac:chgData name="Rhiannon Akers" userId="fb3c9d12-5c8c-42d7-8dc7-d872d7a3d202" providerId="ADAL" clId="{53A0C75C-0F3C-4EB5-9D10-A6DBA30B5E4B}" dt="2024-01-31T11:08:56.440" v="11" actId="20577"/>
          <ac:spMkLst>
            <pc:docMk/>
            <pc:sldMk cId="3408955283" sldId="256"/>
            <ac:spMk id="2" creationId="{00000000-0000-0000-0000-000000000000}"/>
          </ac:spMkLst>
        </pc:spChg>
      </pc:sldChg>
      <pc:sldChg chg="modSp mod">
        <pc:chgData name="Rhiannon Akers" userId="fb3c9d12-5c8c-42d7-8dc7-d872d7a3d202" providerId="ADAL" clId="{53A0C75C-0F3C-4EB5-9D10-A6DBA30B5E4B}" dt="2024-02-06T21:08:25.521" v="3787" actId="20577"/>
        <pc:sldMkLst>
          <pc:docMk/>
          <pc:sldMk cId="2760077591" sldId="419"/>
        </pc:sldMkLst>
        <pc:spChg chg="mod">
          <ac:chgData name="Rhiannon Akers" userId="fb3c9d12-5c8c-42d7-8dc7-d872d7a3d202" providerId="ADAL" clId="{53A0C75C-0F3C-4EB5-9D10-A6DBA30B5E4B}" dt="2024-02-06T21:08:25.521" v="3787" actId="20577"/>
          <ac:spMkLst>
            <pc:docMk/>
            <pc:sldMk cId="2760077591" sldId="419"/>
            <ac:spMk id="5" creationId="{1A9F6A5F-5165-B49E-1729-43B912B1E5B6}"/>
          </ac:spMkLst>
        </pc:spChg>
      </pc:sldChg>
      <pc:sldChg chg="del">
        <pc:chgData name="Rhiannon Akers" userId="fb3c9d12-5c8c-42d7-8dc7-d872d7a3d202" providerId="ADAL" clId="{53A0C75C-0F3C-4EB5-9D10-A6DBA30B5E4B}" dt="2024-01-31T11:09:16.230" v="12" actId="47"/>
        <pc:sldMkLst>
          <pc:docMk/>
          <pc:sldMk cId="3408466183" sldId="524"/>
        </pc:sldMkLst>
      </pc:sldChg>
      <pc:sldChg chg="del">
        <pc:chgData name="Rhiannon Akers" userId="fb3c9d12-5c8c-42d7-8dc7-d872d7a3d202" providerId="ADAL" clId="{53A0C75C-0F3C-4EB5-9D10-A6DBA30B5E4B}" dt="2024-01-31T11:09:17.311" v="14" actId="47"/>
        <pc:sldMkLst>
          <pc:docMk/>
          <pc:sldMk cId="1582594486" sldId="525"/>
        </pc:sldMkLst>
      </pc:sldChg>
      <pc:sldChg chg="del">
        <pc:chgData name="Rhiannon Akers" userId="fb3c9d12-5c8c-42d7-8dc7-d872d7a3d202" providerId="ADAL" clId="{53A0C75C-0F3C-4EB5-9D10-A6DBA30B5E4B}" dt="2024-01-31T11:09:22.822" v="17" actId="47"/>
        <pc:sldMkLst>
          <pc:docMk/>
          <pc:sldMk cId="312829429" sldId="526"/>
        </pc:sldMkLst>
      </pc:sldChg>
      <pc:sldChg chg="del">
        <pc:chgData name="Rhiannon Akers" userId="fb3c9d12-5c8c-42d7-8dc7-d872d7a3d202" providerId="ADAL" clId="{53A0C75C-0F3C-4EB5-9D10-A6DBA30B5E4B}" dt="2024-01-31T11:09:18.140" v="15" actId="47"/>
        <pc:sldMkLst>
          <pc:docMk/>
          <pc:sldMk cId="3753144127" sldId="528"/>
        </pc:sldMkLst>
      </pc:sldChg>
      <pc:sldChg chg="del">
        <pc:chgData name="Rhiannon Akers" userId="fb3c9d12-5c8c-42d7-8dc7-d872d7a3d202" providerId="ADAL" clId="{53A0C75C-0F3C-4EB5-9D10-A6DBA30B5E4B}" dt="2024-01-31T11:09:34.238" v="20" actId="47"/>
        <pc:sldMkLst>
          <pc:docMk/>
          <pc:sldMk cId="1705398463" sldId="529"/>
        </pc:sldMkLst>
      </pc:sldChg>
      <pc:sldChg chg="del modNotesTx">
        <pc:chgData name="Rhiannon Akers" userId="fb3c9d12-5c8c-42d7-8dc7-d872d7a3d202" providerId="ADAL" clId="{53A0C75C-0F3C-4EB5-9D10-A6DBA30B5E4B}" dt="2024-01-31T11:09:24.648" v="18" actId="47"/>
        <pc:sldMkLst>
          <pc:docMk/>
          <pc:sldMk cId="2040236374" sldId="537"/>
        </pc:sldMkLst>
      </pc:sldChg>
      <pc:sldChg chg="modSp mod modNotesTx">
        <pc:chgData name="Rhiannon Akers" userId="fb3c9d12-5c8c-42d7-8dc7-d872d7a3d202" providerId="ADAL" clId="{53A0C75C-0F3C-4EB5-9D10-A6DBA30B5E4B}" dt="2024-01-31T11:29:10.675" v="1326" actId="21"/>
        <pc:sldMkLst>
          <pc:docMk/>
          <pc:sldMk cId="4232416865" sldId="541"/>
        </pc:sldMkLst>
        <pc:spChg chg="mod">
          <ac:chgData name="Rhiannon Akers" userId="fb3c9d12-5c8c-42d7-8dc7-d872d7a3d202" providerId="ADAL" clId="{53A0C75C-0F3C-4EB5-9D10-A6DBA30B5E4B}" dt="2024-01-31T11:15:12.037" v="270" actId="20577"/>
          <ac:spMkLst>
            <pc:docMk/>
            <pc:sldMk cId="4232416865" sldId="541"/>
            <ac:spMk id="2" creationId="{8AB319DD-263F-52BA-8E2F-62420690D471}"/>
          </ac:spMkLst>
        </pc:spChg>
        <pc:spChg chg="mod">
          <ac:chgData name="Rhiannon Akers" userId="fb3c9d12-5c8c-42d7-8dc7-d872d7a3d202" providerId="ADAL" clId="{53A0C75C-0F3C-4EB5-9D10-A6DBA30B5E4B}" dt="2024-01-31T11:29:10.675" v="1326" actId="21"/>
          <ac:spMkLst>
            <pc:docMk/>
            <pc:sldMk cId="4232416865" sldId="541"/>
            <ac:spMk id="5" creationId="{1A9F6A5F-5165-B49E-1729-43B912B1E5B6}"/>
          </ac:spMkLst>
        </pc:spChg>
      </pc:sldChg>
      <pc:sldChg chg="del">
        <pc:chgData name="Rhiannon Akers" userId="fb3c9d12-5c8c-42d7-8dc7-d872d7a3d202" providerId="ADAL" clId="{53A0C75C-0F3C-4EB5-9D10-A6DBA30B5E4B}" dt="2024-01-31T11:08:51.307" v="2" actId="47"/>
        <pc:sldMkLst>
          <pc:docMk/>
          <pc:sldMk cId="1932637571" sldId="542"/>
        </pc:sldMkLst>
      </pc:sldChg>
      <pc:sldChg chg="del">
        <pc:chgData name="Rhiannon Akers" userId="fb3c9d12-5c8c-42d7-8dc7-d872d7a3d202" providerId="ADAL" clId="{53A0C75C-0F3C-4EB5-9D10-A6DBA30B5E4B}" dt="2024-01-31T11:09:35.759" v="21" actId="47"/>
        <pc:sldMkLst>
          <pc:docMk/>
          <pc:sldMk cId="1309164077" sldId="544"/>
        </pc:sldMkLst>
      </pc:sldChg>
      <pc:sldChg chg="del">
        <pc:chgData name="Rhiannon Akers" userId="fb3c9d12-5c8c-42d7-8dc7-d872d7a3d202" providerId="ADAL" clId="{53A0C75C-0F3C-4EB5-9D10-A6DBA30B5E4B}" dt="2024-01-31T11:09:37.568" v="23" actId="47"/>
        <pc:sldMkLst>
          <pc:docMk/>
          <pc:sldMk cId="3622539802" sldId="545"/>
        </pc:sldMkLst>
      </pc:sldChg>
      <pc:sldChg chg="del">
        <pc:chgData name="Rhiannon Akers" userId="fb3c9d12-5c8c-42d7-8dc7-d872d7a3d202" providerId="ADAL" clId="{53A0C75C-0F3C-4EB5-9D10-A6DBA30B5E4B}" dt="2024-01-31T11:09:36.643" v="22" actId="47"/>
        <pc:sldMkLst>
          <pc:docMk/>
          <pc:sldMk cId="2071093242" sldId="546"/>
        </pc:sldMkLst>
      </pc:sldChg>
      <pc:sldChg chg="del">
        <pc:chgData name="Rhiannon Akers" userId="fb3c9d12-5c8c-42d7-8dc7-d872d7a3d202" providerId="ADAL" clId="{53A0C75C-0F3C-4EB5-9D10-A6DBA30B5E4B}" dt="2024-01-31T11:09:38.597" v="24" actId="47"/>
        <pc:sldMkLst>
          <pc:docMk/>
          <pc:sldMk cId="3527885334" sldId="547"/>
        </pc:sldMkLst>
      </pc:sldChg>
      <pc:sldChg chg="del">
        <pc:chgData name="Rhiannon Akers" userId="fb3c9d12-5c8c-42d7-8dc7-d872d7a3d202" providerId="ADAL" clId="{53A0C75C-0F3C-4EB5-9D10-A6DBA30B5E4B}" dt="2024-01-31T11:09:39.429" v="25" actId="47"/>
        <pc:sldMkLst>
          <pc:docMk/>
          <pc:sldMk cId="2651169703" sldId="548"/>
        </pc:sldMkLst>
      </pc:sldChg>
      <pc:sldChg chg="del">
        <pc:chgData name="Rhiannon Akers" userId="fb3c9d12-5c8c-42d7-8dc7-d872d7a3d202" providerId="ADAL" clId="{53A0C75C-0F3C-4EB5-9D10-A6DBA30B5E4B}" dt="2024-01-31T11:09:40.045" v="26" actId="47"/>
        <pc:sldMkLst>
          <pc:docMk/>
          <pc:sldMk cId="1571478946" sldId="549"/>
        </pc:sldMkLst>
      </pc:sldChg>
      <pc:sldChg chg="del">
        <pc:chgData name="Rhiannon Akers" userId="fb3c9d12-5c8c-42d7-8dc7-d872d7a3d202" providerId="ADAL" clId="{53A0C75C-0F3C-4EB5-9D10-A6DBA30B5E4B}" dt="2024-01-31T11:09:40.574" v="27" actId="47"/>
        <pc:sldMkLst>
          <pc:docMk/>
          <pc:sldMk cId="3134259069" sldId="550"/>
        </pc:sldMkLst>
      </pc:sldChg>
      <pc:sldChg chg="del">
        <pc:chgData name="Rhiannon Akers" userId="fb3c9d12-5c8c-42d7-8dc7-d872d7a3d202" providerId="ADAL" clId="{53A0C75C-0F3C-4EB5-9D10-A6DBA30B5E4B}" dt="2024-01-31T11:09:41.032" v="28" actId="47"/>
        <pc:sldMkLst>
          <pc:docMk/>
          <pc:sldMk cId="601238278" sldId="551"/>
        </pc:sldMkLst>
      </pc:sldChg>
      <pc:sldChg chg="del">
        <pc:chgData name="Rhiannon Akers" userId="fb3c9d12-5c8c-42d7-8dc7-d872d7a3d202" providerId="ADAL" clId="{53A0C75C-0F3C-4EB5-9D10-A6DBA30B5E4B}" dt="2024-01-31T11:09:41.486" v="29" actId="47"/>
        <pc:sldMkLst>
          <pc:docMk/>
          <pc:sldMk cId="380100632" sldId="552"/>
        </pc:sldMkLst>
      </pc:sldChg>
      <pc:sldChg chg="del">
        <pc:chgData name="Rhiannon Akers" userId="fb3c9d12-5c8c-42d7-8dc7-d872d7a3d202" providerId="ADAL" clId="{53A0C75C-0F3C-4EB5-9D10-A6DBA30B5E4B}" dt="2024-01-31T11:09:41.886" v="30" actId="47"/>
        <pc:sldMkLst>
          <pc:docMk/>
          <pc:sldMk cId="1763139714" sldId="553"/>
        </pc:sldMkLst>
      </pc:sldChg>
      <pc:sldChg chg="del">
        <pc:chgData name="Rhiannon Akers" userId="fb3c9d12-5c8c-42d7-8dc7-d872d7a3d202" providerId="ADAL" clId="{53A0C75C-0F3C-4EB5-9D10-A6DBA30B5E4B}" dt="2024-01-31T11:09:42.303" v="31" actId="47"/>
        <pc:sldMkLst>
          <pc:docMk/>
          <pc:sldMk cId="1399210498" sldId="554"/>
        </pc:sldMkLst>
      </pc:sldChg>
      <pc:sldChg chg="del">
        <pc:chgData name="Rhiannon Akers" userId="fb3c9d12-5c8c-42d7-8dc7-d872d7a3d202" providerId="ADAL" clId="{53A0C75C-0F3C-4EB5-9D10-A6DBA30B5E4B}" dt="2024-01-31T11:09:42.720" v="32" actId="47"/>
        <pc:sldMkLst>
          <pc:docMk/>
          <pc:sldMk cId="2038375063" sldId="555"/>
        </pc:sldMkLst>
      </pc:sldChg>
      <pc:sldChg chg="del">
        <pc:chgData name="Rhiannon Akers" userId="fb3c9d12-5c8c-42d7-8dc7-d872d7a3d202" providerId="ADAL" clId="{53A0C75C-0F3C-4EB5-9D10-A6DBA30B5E4B}" dt="2024-01-31T11:09:43.590" v="34" actId="47"/>
        <pc:sldMkLst>
          <pc:docMk/>
          <pc:sldMk cId="2589730291" sldId="556"/>
        </pc:sldMkLst>
      </pc:sldChg>
      <pc:sldChg chg="del">
        <pc:chgData name="Rhiannon Akers" userId="fb3c9d12-5c8c-42d7-8dc7-d872d7a3d202" providerId="ADAL" clId="{53A0C75C-0F3C-4EB5-9D10-A6DBA30B5E4B}" dt="2024-01-31T11:09:43.172" v="33" actId="47"/>
        <pc:sldMkLst>
          <pc:docMk/>
          <pc:sldMk cId="2161075586" sldId="557"/>
        </pc:sldMkLst>
      </pc:sldChg>
      <pc:sldChg chg="del">
        <pc:chgData name="Rhiannon Akers" userId="fb3c9d12-5c8c-42d7-8dc7-d872d7a3d202" providerId="ADAL" clId="{53A0C75C-0F3C-4EB5-9D10-A6DBA30B5E4B}" dt="2024-01-31T11:09:44.337" v="35" actId="47"/>
        <pc:sldMkLst>
          <pc:docMk/>
          <pc:sldMk cId="3523004348" sldId="558"/>
        </pc:sldMkLst>
      </pc:sldChg>
      <pc:sldChg chg="addSp modSp mod ord">
        <pc:chgData name="Rhiannon Akers" userId="fb3c9d12-5c8c-42d7-8dc7-d872d7a3d202" providerId="ADAL" clId="{53A0C75C-0F3C-4EB5-9D10-A6DBA30B5E4B}" dt="2024-01-31T11:38:50.108" v="2828" actId="33524"/>
        <pc:sldMkLst>
          <pc:docMk/>
          <pc:sldMk cId="1304600601" sldId="559"/>
        </pc:sldMkLst>
        <pc:spChg chg="mod">
          <ac:chgData name="Rhiannon Akers" userId="fb3c9d12-5c8c-42d7-8dc7-d872d7a3d202" providerId="ADAL" clId="{53A0C75C-0F3C-4EB5-9D10-A6DBA30B5E4B}" dt="2024-01-31T11:37:24.801" v="2567" actId="1076"/>
          <ac:spMkLst>
            <pc:docMk/>
            <pc:sldMk cId="1304600601" sldId="559"/>
            <ac:spMk id="3" creationId="{B6707A4F-AADB-D15D-85DF-252A1677514F}"/>
          </ac:spMkLst>
        </pc:spChg>
        <pc:spChg chg="add mod">
          <ac:chgData name="Rhiannon Akers" userId="fb3c9d12-5c8c-42d7-8dc7-d872d7a3d202" providerId="ADAL" clId="{53A0C75C-0F3C-4EB5-9D10-A6DBA30B5E4B}" dt="2024-01-31T11:38:50.108" v="2828" actId="33524"/>
          <ac:spMkLst>
            <pc:docMk/>
            <pc:sldMk cId="1304600601" sldId="559"/>
            <ac:spMk id="4" creationId="{0303CC1C-F1AF-A9E1-0715-993BE8A5ECE9}"/>
          </ac:spMkLst>
        </pc:spChg>
      </pc:sldChg>
      <pc:sldChg chg="modSp mod">
        <pc:chgData name="Rhiannon Akers" userId="fb3c9d12-5c8c-42d7-8dc7-d872d7a3d202" providerId="ADAL" clId="{53A0C75C-0F3C-4EB5-9D10-A6DBA30B5E4B}" dt="2024-02-06T21:29:38.047" v="5567" actId="6549"/>
        <pc:sldMkLst>
          <pc:docMk/>
          <pc:sldMk cId="1073959250" sldId="560"/>
        </pc:sldMkLst>
        <pc:spChg chg="mod">
          <ac:chgData name="Rhiannon Akers" userId="fb3c9d12-5c8c-42d7-8dc7-d872d7a3d202" providerId="ADAL" clId="{53A0C75C-0F3C-4EB5-9D10-A6DBA30B5E4B}" dt="2024-01-31T11:10:05.163" v="67" actId="20577"/>
          <ac:spMkLst>
            <pc:docMk/>
            <pc:sldMk cId="1073959250" sldId="560"/>
            <ac:spMk id="2" creationId="{8AB319DD-263F-52BA-8E2F-62420690D471}"/>
          </ac:spMkLst>
        </pc:spChg>
        <pc:spChg chg="mod">
          <ac:chgData name="Rhiannon Akers" userId="fb3c9d12-5c8c-42d7-8dc7-d872d7a3d202" providerId="ADAL" clId="{53A0C75C-0F3C-4EB5-9D10-A6DBA30B5E4B}" dt="2024-02-06T21:29:38.047" v="5567" actId="6549"/>
          <ac:spMkLst>
            <pc:docMk/>
            <pc:sldMk cId="1073959250" sldId="560"/>
            <ac:spMk id="5" creationId="{1A9F6A5F-5165-B49E-1729-43B912B1E5B6}"/>
          </ac:spMkLst>
        </pc:spChg>
      </pc:sldChg>
      <pc:sldChg chg="del">
        <pc:chgData name="Rhiannon Akers" userId="fb3c9d12-5c8c-42d7-8dc7-d872d7a3d202" providerId="ADAL" clId="{53A0C75C-0F3C-4EB5-9D10-A6DBA30B5E4B}" dt="2024-01-31T11:09:16.760" v="13" actId="47"/>
        <pc:sldMkLst>
          <pc:docMk/>
          <pc:sldMk cId="2807769468" sldId="560"/>
        </pc:sldMkLst>
      </pc:sldChg>
      <pc:sldChg chg="modSp add del mod ord modNotesTx">
        <pc:chgData name="Rhiannon Akers" userId="fb3c9d12-5c8c-42d7-8dc7-d872d7a3d202" providerId="ADAL" clId="{53A0C75C-0F3C-4EB5-9D10-A6DBA30B5E4B}" dt="2024-01-31T11:29:18.618" v="1327" actId="2696"/>
        <pc:sldMkLst>
          <pc:docMk/>
          <pc:sldMk cId="110914212" sldId="561"/>
        </pc:sldMkLst>
        <pc:spChg chg="mod">
          <ac:chgData name="Rhiannon Akers" userId="fb3c9d12-5c8c-42d7-8dc7-d872d7a3d202" providerId="ADAL" clId="{53A0C75C-0F3C-4EB5-9D10-A6DBA30B5E4B}" dt="2024-01-31T11:25:20.202" v="776" actId="20577"/>
          <ac:spMkLst>
            <pc:docMk/>
            <pc:sldMk cId="110914212" sldId="561"/>
            <ac:spMk id="2" creationId="{8AB319DD-263F-52BA-8E2F-62420690D471}"/>
          </ac:spMkLst>
        </pc:spChg>
        <pc:spChg chg="mod">
          <ac:chgData name="Rhiannon Akers" userId="fb3c9d12-5c8c-42d7-8dc7-d872d7a3d202" providerId="ADAL" clId="{53A0C75C-0F3C-4EB5-9D10-A6DBA30B5E4B}" dt="2024-01-31T11:28:12.495" v="1227" actId="20577"/>
          <ac:spMkLst>
            <pc:docMk/>
            <pc:sldMk cId="110914212" sldId="561"/>
            <ac:spMk id="5" creationId="{1A9F6A5F-5165-B49E-1729-43B912B1E5B6}"/>
          </ac:spMkLst>
        </pc:spChg>
      </pc:sldChg>
      <pc:sldChg chg="modSp mod">
        <pc:chgData name="Rhiannon Akers" userId="fb3c9d12-5c8c-42d7-8dc7-d872d7a3d202" providerId="ADAL" clId="{53A0C75C-0F3C-4EB5-9D10-A6DBA30B5E4B}" dt="2024-01-31T11:39:03.460" v="2829" actId="20577"/>
        <pc:sldMkLst>
          <pc:docMk/>
          <pc:sldMk cId="792688531" sldId="562"/>
        </pc:sldMkLst>
        <pc:spChg chg="mod">
          <ac:chgData name="Rhiannon Akers" userId="fb3c9d12-5c8c-42d7-8dc7-d872d7a3d202" providerId="ADAL" clId="{53A0C75C-0F3C-4EB5-9D10-A6DBA30B5E4B}" dt="2024-01-31T11:29:47.277" v="1366" actId="20577"/>
          <ac:spMkLst>
            <pc:docMk/>
            <pc:sldMk cId="792688531" sldId="562"/>
            <ac:spMk id="2" creationId="{8AB319DD-263F-52BA-8E2F-62420690D471}"/>
          </ac:spMkLst>
        </pc:spChg>
        <pc:spChg chg="mod">
          <ac:chgData name="Rhiannon Akers" userId="fb3c9d12-5c8c-42d7-8dc7-d872d7a3d202" providerId="ADAL" clId="{53A0C75C-0F3C-4EB5-9D10-A6DBA30B5E4B}" dt="2024-01-31T11:39:03.460" v="2829" actId="20577"/>
          <ac:spMkLst>
            <pc:docMk/>
            <pc:sldMk cId="792688531" sldId="562"/>
            <ac:spMk id="5" creationId="{1A9F6A5F-5165-B49E-1729-43B912B1E5B6}"/>
          </ac:spMkLst>
        </pc:spChg>
      </pc:sldChg>
      <pc:sldChg chg="modSp mod modNotesTx">
        <pc:chgData name="Rhiannon Akers" userId="fb3c9d12-5c8c-42d7-8dc7-d872d7a3d202" providerId="ADAL" clId="{53A0C75C-0F3C-4EB5-9D10-A6DBA30B5E4B}" dt="2024-02-06T21:03:07.151" v="3507"/>
        <pc:sldMkLst>
          <pc:docMk/>
          <pc:sldMk cId="3872865902" sldId="563"/>
        </pc:sldMkLst>
        <pc:spChg chg="mod">
          <ac:chgData name="Rhiannon Akers" userId="fb3c9d12-5c8c-42d7-8dc7-d872d7a3d202" providerId="ADAL" clId="{53A0C75C-0F3C-4EB5-9D10-A6DBA30B5E4B}" dt="2024-01-31T11:32:49.087" v="1819" actId="20577"/>
          <ac:spMkLst>
            <pc:docMk/>
            <pc:sldMk cId="3872865902" sldId="563"/>
            <ac:spMk id="2" creationId="{8AB319DD-263F-52BA-8E2F-62420690D471}"/>
          </ac:spMkLst>
        </pc:spChg>
        <pc:spChg chg="mod">
          <ac:chgData name="Rhiannon Akers" userId="fb3c9d12-5c8c-42d7-8dc7-d872d7a3d202" providerId="ADAL" clId="{53A0C75C-0F3C-4EB5-9D10-A6DBA30B5E4B}" dt="2024-01-31T11:35:26.514" v="2325" actId="20577"/>
          <ac:spMkLst>
            <pc:docMk/>
            <pc:sldMk cId="3872865902" sldId="563"/>
            <ac:spMk id="5" creationId="{1A9F6A5F-5165-B49E-1729-43B912B1E5B6}"/>
          </ac:spMkLst>
        </pc:spChg>
      </pc:sldChg>
      <pc:sldChg chg="add del">
        <pc:chgData name="Rhiannon Akers" userId="fb3c9d12-5c8c-42d7-8dc7-d872d7a3d202" providerId="ADAL" clId="{53A0C75C-0F3C-4EB5-9D10-A6DBA30B5E4B}" dt="2024-01-31T11:37:05.518" v="2558"/>
        <pc:sldMkLst>
          <pc:docMk/>
          <pc:sldMk cId="672450081" sldId="564"/>
        </pc:sldMkLst>
      </pc:sldChg>
      <pc:sldChg chg="modSp mod modNotesTx">
        <pc:chgData name="Rhiannon Akers" userId="fb3c9d12-5c8c-42d7-8dc7-d872d7a3d202" providerId="ADAL" clId="{53A0C75C-0F3C-4EB5-9D10-A6DBA30B5E4B}" dt="2024-01-31T11:52:12.866" v="3012"/>
        <pc:sldMkLst>
          <pc:docMk/>
          <pc:sldMk cId="1803668154" sldId="564"/>
        </pc:sldMkLst>
        <pc:spChg chg="mod">
          <ac:chgData name="Rhiannon Akers" userId="fb3c9d12-5c8c-42d7-8dc7-d872d7a3d202" providerId="ADAL" clId="{53A0C75C-0F3C-4EB5-9D10-A6DBA30B5E4B}" dt="2024-01-31T11:44:02.276" v="2946" actId="20577"/>
          <ac:spMkLst>
            <pc:docMk/>
            <pc:sldMk cId="1803668154" sldId="564"/>
            <ac:spMk id="2" creationId="{8AB319DD-263F-52BA-8E2F-62420690D471}"/>
          </ac:spMkLst>
        </pc:spChg>
        <pc:spChg chg="mod">
          <ac:chgData name="Rhiannon Akers" userId="fb3c9d12-5c8c-42d7-8dc7-d872d7a3d202" providerId="ADAL" clId="{53A0C75C-0F3C-4EB5-9D10-A6DBA30B5E4B}" dt="2024-01-31T11:47:58.835" v="3007" actId="115"/>
          <ac:spMkLst>
            <pc:docMk/>
            <pc:sldMk cId="1803668154" sldId="564"/>
            <ac:spMk id="5" creationId="{1A9F6A5F-5165-B49E-1729-43B912B1E5B6}"/>
          </ac:spMkLst>
        </pc:spChg>
      </pc:sldChg>
      <pc:sldChg chg="addSp modSp new mod">
        <pc:chgData name="Rhiannon Akers" userId="fb3c9d12-5c8c-42d7-8dc7-d872d7a3d202" providerId="ADAL" clId="{53A0C75C-0F3C-4EB5-9D10-A6DBA30B5E4B}" dt="2024-01-31T11:43:24.100" v="2894" actId="14100"/>
        <pc:sldMkLst>
          <pc:docMk/>
          <pc:sldMk cId="3950279719" sldId="565"/>
        </pc:sldMkLst>
        <pc:spChg chg="add mod">
          <ac:chgData name="Rhiannon Akers" userId="fb3c9d12-5c8c-42d7-8dc7-d872d7a3d202" providerId="ADAL" clId="{53A0C75C-0F3C-4EB5-9D10-A6DBA30B5E4B}" dt="2024-01-31T11:43:24.100" v="2894" actId="14100"/>
          <ac:spMkLst>
            <pc:docMk/>
            <pc:sldMk cId="3950279719" sldId="565"/>
            <ac:spMk id="3" creationId="{80EE0D08-1F90-9E62-2EC3-A684055DF150}"/>
          </ac:spMkLst>
        </pc:spChg>
        <pc:spChg chg="add mod">
          <ac:chgData name="Rhiannon Akers" userId="fb3c9d12-5c8c-42d7-8dc7-d872d7a3d202" providerId="ADAL" clId="{53A0C75C-0F3C-4EB5-9D10-A6DBA30B5E4B}" dt="2024-01-31T11:42:57.942" v="2889" actId="20577"/>
          <ac:spMkLst>
            <pc:docMk/>
            <pc:sldMk cId="3950279719" sldId="565"/>
            <ac:spMk id="5" creationId="{FDF18497-3466-2D18-EABC-0EFDF73B6892}"/>
          </ac:spMkLst>
        </pc:spChg>
      </pc:sldChg>
      <pc:sldChg chg="addSp modSp new mod">
        <pc:chgData name="Rhiannon Akers" userId="fb3c9d12-5c8c-42d7-8dc7-d872d7a3d202" providerId="ADAL" clId="{53A0C75C-0F3C-4EB5-9D10-A6DBA30B5E4B}" dt="2024-01-31T11:49:18.328" v="3010" actId="1076"/>
        <pc:sldMkLst>
          <pc:docMk/>
          <pc:sldMk cId="4144848923" sldId="566"/>
        </pc:sldMkLst>
        <pc:picChg chg="add mod">
          <ac:chgData name="Rhiannon Akers" userId="fb3c9d12-5c8c-42d7-8dc7-d872d7a3d202" providerId="ADAL" clId="{53A0C75C-0F3C-4EB5-9D10-A6DBA30B5E4B}" dt="2024-01-31T11:49:18.328" v="3010" actId="1076"/>
          <ac:picMkLst>
            <pc:docMk/>
            <pc:sldMk cId="4144848923" sldId="566"/>
            <ac:picMk id="3" creationId="{FCB7A2B3-D9B6-279B-1AFA-54111F23A953}"/>
          </ac:picMkLst>
        </pc:picChg>
      </pc:sldChg>
      <pc:sldChg chg="modSp mod modNotesTx">
        <pc:chgData name="Rhiannon Akers" userId="fb3c9d12-5c8c-42d7-8dc7-d872d7a3d202" providerId="ADAL" clId="{53A0C75C-0F3C-4EB5-9D10-A6DBA30B5E4B}" dt="2024-02-06T21:13:07.657" v="4399"/>
        <pc:sldMkLst>
          <pc:docMk/>
          <pc:sldMk cId="1401687362" sldId="567"/>
        </pc:sldMkLst>
        <pc:spChg chg="mod">
          <ac:chgData name="Rhiannon Akers" userId="fb3c9d12-5c8c-42d7-8dc7-d872d7a3d202" providerId="ADAL" clId="{53A0C75C-0F3C-4EB5-9D10-A6DBA30B5E4B}" dt="2024-01-31T11:53:17.080" v="3043" actId="20577"/>
          <ac:spMkLst>
            <pc:docMk/>
            <pc:sldMk cId="1401687362" sldId="567"/>
            <ac:spMk id="2" creationId="{8AB319DD-263F-52BA-8E2F-62420690D471}"/>
          </ac:spMkLst>
        </pc:spChg>
        <pc:spChg chg="mod">
          <ac:chgData name="Rhiannon Akers" userId="fb3c9d12-5c8c-42d7-8dc7-d872d7a3d202" providerId="ADAL" clId="{53A0C75C-0F3C-4EB5-9D10-A6DBA30B5E4B}" dt="2024-01-31T11:54:49.093" v="3075" actId="20577"/>
          <ac:spMkLst>
            <pc:docMk/>
            <pc:sldMk cId="1401687362" sldId="567"/>
            <ac:spMk id="5" creationId="{1A9F6A5F-5165-B49E-1729-43B912B1E5B6}"/>
          </ac:spMkLst>
        </pc:spChg>
      </pc:sldChg>
      <pc:sldChg chg="addSp modSp mod modNotesTx">
        <pc:chgData name="Rhiannon Akers" userId="fb3c9d12-5c8c-42d7-8dc7-d872d7a3d202" providerId="ADAL" clId="{53A0C75C-0F3C-4EB5-9D10-A6DBA30B5E4B}" dt="2024-02-06T15:22:23.377" v="3471" actId="20577"/>
        <pc:sldMkLst>
          <pc:docMk/>
          <pc:sldMk cId="524063101" sldId="568"/>
        </pc:sldMkLst>
        <pc:spChg chg="mod">
          <ac:chgData name="Rhiannon Akers" userId="fb3c9d12-5c8c-42d7-8dc7-d872d7a3d202" providerId="ADAL" clId="{53A0C75C-0F3C-4EB5-9D10-A6DBA30B5E4B}" dt="2024-01-31T11:56:50.533" v="3159" actId="14100"/>
          <ac:spMkLst>
            <pc:docMk/>
            <pc:sldMk cId="524063101" sldId="568"/>
            <ac:spMk id="3" creationId="{80EE0D08-1F90-9E62-2EC3-A684055DF150}"/>
          </ac:spMkLst>
        </pc:spChg>
        <pc:spChg chg="add mod">
          <ac:chgData name="Rhiannon Akers" userId="fb3c9d12-5c8c-42d7-8dc7-d872d7a3d202" providerId="ADAL" clId="{53A0C75C-0F3C-4EB5-9D10-A6DBA30B5E4B}" dt="2024-02-06T15:22:23.377" v="3471" actId="20577"/>
          <ac:spMkLst>
            <pc:docMk/>
            <pc:sldMk cId="524063101" sldId="568"/>
            <ac:spMk id="4" creationId="{6ABD2478-3235-93BA-84D6-3A1BBD13BC2F}"/>
          </ac:spMkLst>
        </pc:spChg>
      </pc:sldChg>
      <pc:sldChg chg="new del">
        <pc:chgData name="Rhiannon Akers" userId="fb3c9d12-5c8c-42d7-8dc7-d872d7a3d202" providerId="ADAL" clId="{53A0C75C-0F3C-4EB5-9D10-A6DBA30B5E4B}" dt="2024-01-31T11:58:37.855" v="3275" actId="47"/>
        <pc:sldMkLst>
          <pc:docMk/>
          <pc:sldMk cId="3575308355" sldId="569"/>
        </pc:sldMkLst>
      </pc:sldChg>
      <pc:sldChg chg="modSp mod modNotesTx">
        <pc:chgData name="Rhiannon Akers" userId="fb3c9d12-5c8c-42d7-8dc7-d872d7a3d202" providerId="ADAL" clId="{53A0C75C-0F3C-4EB5-9D10-A6DBA30B5E4B}" dt="2024-01-31T11:58:32.530" v="3274"/>
        <pc:sldMkLst>
          <pc:docMk/>
          <pc:sldMk cId="2974945088" sldId="570"/>
        </pc:sldMkLst>
        <pc:spChg chg="mod">
          <ac:chgData name="Rhiannon Akers" userId="fb3c9d12-5c8c-42d7-8dc7-d872d7a3d202" providerId="ADAL" clId="{53A0C75C-0F3C-4EB5-9D10-A6DBA30B5E4B}" dt="2024-01-31T11:57:32.834" v="3181" actId="20577"/>
          <ac:spMkLst>
            <pc:docMk/>
            <pc:sldMk cId="2974945088" sldId="570"/>
            <ac:spMk id="2" creationId="{8AB319DD-263F-52BA-8E2F-62420690D471}"/>
          </ac:spMkLst>
        </pc:spChg>
        <pc:spChg chg="mod">
          <ac:chgData name="Rhiannon Akers" userId="fb3c9d12-5c8c-42d7-8dc7-d872d7a3d202" providerId="ADAL" clId="{53A0C75C-0F3C-4EB5-9D10-A6DBA30B5E4B}" dt="2024-01-31T11:57:58.002" v="3271" actId="20577"/>
          <ac:spMkLst>
            <pc:docMk/>
            <pc:sldMk cId="2974945088" sldId="570"/>
            <ac:spMk id="5" creationId="{1A9F6A5F-5165-B49E-1729-43B912B1E5B6}"/>
          </ac:spMkLst>
        </pc:spChg>
      </pc:sldChg>
      <pc:sldChg chg="del modNotesTx">
        <pc:chgData name="Rhiannon Akers" userId="fb3c9d12-5c8c-42d7-8dc7-d872d7a3d202" providerId="ADAL" clId="{53A0C75C-0F3C-4EB5-9D10-A6DBA30B5E4B}" dt="2024-01-31T12:01:38.008" v="3282" actId="2696"/>
        <pc:sldMkLst>
          <pc:docMk/>
          <pc:sldMk cId="1414141344" sldId="571"/>
        </pc:sldMkLst>
      </pc:sldChg>
      <pc:sldChg chg="del">
        <pc:chgData name="Rhiannon Akers" userId="fb3c9d12-5c8c-42d7-8dc7-d872d7a3d202" providerId="ADAL" clId="{53A0C75C-0F3C-4EB5-9D10-A6DBA30B5E4B}" dt="2024-02-06T21:06:55.198" v="3696" actId="47"/>
        <pc:sldMkLst>
          <pc:docMk/>
          <pc:sldMk cId="1999548903" sldId="571"/>
        </pc:sldMkLst>
      </pc:sldChg>
      <pc:sldChg chg="add del">
        <pc:chgData name="Rhiannon Akers" userId="fb3c9d12-5c8c-42d7-8dc7-d872d7a3d202" providerId="ADAL" clId="{53A0C75C-0F3C-4EB5-9D10-A6DBA30B5E4B}" dt="2024-01-31T11:58:10.339" v="3273"/>
        <pc:sldMkLst>
          <pc:docMk/>
          <pc:sldMk cId="3359038755" sldId="571"/>
        </pc:sldMkLst>
      </pc:sldChg>
      <pc:sldChg chg="modSp mod modNotesTx">
        <pc:chgData name="Rhiannon Akers" userId="fb3c9d12-5c8c-42d7-8dc7-d872d7a3d202" providerId="ADAL" clId="{53A0C75C-0F3C-4EB5-9D10-A6DBA30B5E4B}" dt="2024-02-06T21:06:11.842" v="3695" actId="20577"/>
        <pc:sldMkLst>
          <pc:docMk/>
          <pc:sldMk cId="3293006418" sldId="572"/>
        </pc:sldMkLst>
        <pc:spChg chg="mod">
          <ac:chgData name="Rhiannon Akers" userId="fb3c9d12-5c8c-42d7-8dc7-d872d7a3d202" providerId="ADAL" clId="{53A0C75C-0F3C-4EB5-9D10-A6DBA30B5E4B}" dt="2024-02-06T21:05:07.881" v="3562" actId="1076"/>
          <ac:spMkLst>
            <pc:docMk/>
            <pc:sldMk cId="3293006418" sldId="572"/>
            <ac:spMk id="2" creationId="{8AB319DD-263F-52BA-8E2F-62420690D471}"/>
          </ac:spMkLst>
        </pc:spChg>
        <pc:spChg chg="mod">
          <ac:chgData name="Rhiannon Akers" userId="fb3c9d12-5c8c-42d7-8dc7-d872d7a3d202" providerId="ADAL" clId="{53A0C75C-0F3C-4EB5-9D10-A6DBA30B5E4B}" dt="2024-02-06T21:05:54.791" v="3693" actId="20577"/>
          <ac:spMkLst>
            <pc:docMk/>
            <pc:sldMk cId="3293006418" sldId="572"/>
            <ac:spMk id="5" creationId="{1A9F6A5F-5165-B49E-1729-43B912B1E5B6}"/>
          </ac:spMkLst>
        </pc:spChg>
      </pc:sldChg>
      <pc:sldChg chg="modSp mod modNotesTx">
        <pc:chgData name="Rhiannon Akers" userId="fb3c9d12-5c8c-42d7-8dc7-d872d7a3d202" providerId="ADAL" clId="{53A0C75C-0F3C-4EB5-9D10-A6DBA30B5E4B}" dt="2024-02-06T21:25:21.790" v="5231" actId="6549"/>
        <pc:sldMkLst>
          <pc:docMk/>
          <pc:sldMk cId="259584026" sldId="573"/>
        </pc:sldMkLst>
        <pc:spChg chg="mod">
          <ac:chgData name="Rhiannon Akers" userId="fb3c9d12-5c8c-42d7-8dc7-d872d7a3d202" providerId="ADAL" clId="{53A0C75C-0F3C-4EB5-9D10-A6DBA30B5E4B}" dt="2024-02-06T21:08:18.978" v="3786" actId="20577"/>
          <ac:spMkLst>
            <pc:docMk/>
            <pc:sldMk cId="259584026" sldId="573"/>
            <ac:spMk id="2" creationId="{8AB319DD-263F-52BA-8E2F-62420690D471}"/>
          </ac:spMkLst>
        </pc:spChg>
        <pc:spChg chg="mod">
          <ac:chgData name="Rhiannon Akers" userId="fb3c9d12-5c8c-42d7-8dc7-d872d7a3d202" providerId="ADAL" clId="{53A0C75C-0F3C-4EB5-9D10-A6DBA30B5E4B}" dt="2024-02-06T21:11:06.679" v="4120" actId="20577"/>
          <ac:spMkLst>
            <pc:docMk/>
            <pc:sldMk cId="259584026" sldId="573"/>
            <ac:spMk id="5" creationId="{1A9F6A5F-5165-B49E-1729-43B912B1E5B6}"/>
          </ac:spMkLst>
        </pc:spChg>
      </pc:sldChg>
      <pc:sldChg chg="addSp delSp modSp mod modNotesTx">
        <pc:chgData name="Rhiannon Akers" userId="fb3c9d12-5c8c-42d7-8dc7-d872d7a3d202" providerId="ADAL" clId="{53A0C75C-0F3C-4EB5-9D10-A6DBA30B5E4B}" dt="2024-02-06T21:25:57.318" v="5233" actId="22"/>
        <pc:sldMkLst>
          <pc:docMk/>
          <pc:sldMk cId="2073868329" sldId="574"/>
        </pc:sldMkLst>
        <pc:spChg chg="mod">
          <ac:chgData name="Rhiannon Akers" userId="fb3c9d12-5c8c-42d7-8dc7-d872d7a3d202" providerId="ADAL" clId="{53A0C75C-0F3C-4EB5-9D10-A6DBA30B5E4B}" dt="2024-02-06T21:11:34.159" v="4139" actId="20577"/>
          <ac:spMkLst>
            <pc:docMk/>
            <pc:sldMk cId="2073868329" sldId="574"/>
            <ac:spMk id="2" creationId="{8AB319DD-263F-52BA-8E2F-62420690D471}"/>
          </ac:spMkLst>
        </pc:spChg>
        <pc:spChg chg="add del">
          <ac:chgData name="Rhiannon Akers" userId="fb3c9d12-5c8c-42d7-8dc7-d872d7a3d202" providerId="ADAL" clId="{53A0C75C-0F3C-4EB5-9D10-A6DBA30B5E4B}" dt="2024-02-06T21:25:57.318" v="5233" actId="22"/>
          <ac:spMkLst>
            <pc:docMk/>
            <pc:sldMk cId="2073868329" sldId="574"/>
            <ac:spMk id="4" creationId="{6166E535-1C06-70EE-D0D3-5E5253D5E73A}"/>
          </ac:spMkLst>
        </pc:spChg>
        <pc:spChg chg="mod">
          <ac:chgData name="Rhiannon Akers" userId="fb3c9d12-5c8c-42d7-8dc7-d872d7a3d202" providerId="ADAL" clId="{53A0C75C-0F3C-4EB5-9D10-A6DBA30B5E4B}" dt="2024-02-06T21:15:07.076" v="4539" actId="20577"/>
          <ac:spMkLst>
            <pc:docMk/>
            <pc:sldMk cId="2073868329" sldId="574"/>
            <ac:spMk id="5" creationId="{1A9F6A5F-5165-B49E-1729-43B912B1E5B6}"/>
          </ac:spMkLst>
        </pc:spChg>
      </pc:sldChg>
      <pc:sldChg chg="modSp mod modNotesTx">
        <pc:chgData name="Rhiannon Akers" userId="fb3c9d12-5c8c-42d7-8dc7-d872d7a3d202" providerId="ADAL" clId="{53A0C75C-0F3C-4EB5-9D10-A6DBA30B5E4B}" dt="2024-02-06T21:23:02.351" v="5225"/>
        <pc:sldMkLst>
          <pc:docMk/>
          <pc:sldMk cId="463895520" sldId="575"/>
        </pc:sldMkLst>
        <pc:spChg chg="mod">
          <ac:chgData name="Rhiannon Akers" userId="fb3c9d12-5c8c-42d7-8dc7-d872d7a3d202" providerId="ADAL" clId="{53A0C75C-0F3C-4EB5-9D10-A6DBA30B5E4B}" dt="2024-02-06T21:19:18.388" v="4606" actId="20577"/>
          <ac:spMkLst>
            <pc:docMk/>
            <pc:sldMk cId="463895520" sldId="575"/>
            <ac:spMk id="2" creationId="{8AB319DD-263F-52BA-8E2F-62420690D471}"/>
          </ac:spMkLst>
        </pc:spChg>
        <pc:spChg chg="mod">
          <ac:chgData name="Rhiannon Akers" userId="fb3c9d12-5c8c-42d7-8dc7-d872d7a3d202" providerId="ADAL" clId="{53A0C75C-0F3C-4EB5-9D10-A6DBA30B5E4B}" dt="2024-02-06T21:22:54.130" v="5224" actId="20577"/>
          <ac:spMkLst>
            <pc:docMk/>
            <pc:sldMk cId="463895520" sldId="575"/>
            <ac:spMk id="5" creationId="{1A9F6A5F-5165-B49E-1729-43B912B1E5B6}"/>
          </ac:spMkLst>
        </pc:spChg>
      </pc:sldChg>
      <pc:sldChg chg="addSp delSp modSp del mod modNotesTx">
        <pc:chgData name="Rhiannon Akers" userId="fb3c9d12-5c8c-42d7-8dc7-d872d7a3d202" providerId="ADAL" clId="{53A0C75C-0F3C-4EB5-9D10-A6DBA30B5E4B}" dt="2024-02-06T21:16:46.021" v="4574" actId="47"/>
        <pc:sldMkLst>
          <pc:docMk/>
          <pc:sldMk cId="4117392042" sldId="575"/>
        </pc:sldMkLst>
        <pc:spChg chg="mod">
          <ac:chgData name="Rhiannon Akers" userId="fb3c9d12-5c8c-42d7-8dc7-d872d7a3d202" providerId="ADAL" clId="{53A0C75C-0F3C-4EB5-9D10-A6DBA30B5E4B}" dt="2024-02-06T21:15:32.957" v="4555" actId="20577"/>
          <ac:spMkLst>
            <pc:docMk/>
            <pc:sldMk cId="4117392042" sldId="575"/>
            <ac:spMk id="2" creationId="{8AB319DD-263F-52BA-8E2F-62420690D471}"/>
          </ac:spMkLst>
        </pc:spChg>
        <pc:spChg chg="add del mod">
          <ac:chgData name="Rhiannon Akers" userId="fb3c9d12-5c8c-42d7-8dc7-d872d7a3d202" providerId="ADAL" clId="{53A0C75C-0F3C-4EB5-9D10-A6DBA30B5E4B}" dt="2024-02-06T21:16:06.419" v="4566" actId="22"/>
          <ac:spMkLst>
            <pc:docMk/>
            <pc:sldMk cId="4117392042" sldId="575"/>
            <ac:spMk id="4" creationId="{2F626510-8E7A-3D00-BDEF-CBE093DBFBB0}"/>
          </ac:spMkLst>
        </pc:spChg>
        <pc:spChg chg="del mod">
          <ac:chgData name="Rhiannon Akers" userId="fb3c9d12-5c8c-42d7-8dc7-d872d7a3d202" providerId="ADAL" clId="{53A0C75C-0F3C-4EB5-9D10-A6DBA30B5E4B}" dt="2024-02-06T21:15:43.740" v="4560"/>
          <ac:spMkLst>
            <pc:docMk/>
            <pc:sldMk cId="4117392042" sldId="575"/>
            <ac:spMk id="5" creationId="{1A9F6A5F-5165-B49E-1729-43B912B1E5B6}"/>
          </ac:spMkLst>
        </pc:spChg>
        <pc:spChg chg="add del mod">
          <ac:chgData name="Rhiannon Akers" userId="fb3c9d12-5c8c-42d7-8dc7-d872d7a3d202" providerId="ADAL" clId="{53A0C75C-0F3C-4EB5-9D10-A6DBA30B5E4B}" dt="2024-02-06T21:16:33.274" v="4570" actId="22"/>
          <ac:spMkLst>
            <pc:docMk/>
            <pc:sldMk cId="4117392042" sldId="575"/>
            <ac:spMk id="7" creationId="{9C2BE6D5-3BD8-9A14-9D6F-EF1698441FA5}"/>
          </ac:spMkLst>
        </pc:spChg>
      </pc:sldChg>
      <pc:sldChg chg="modSp mod modNotesTx">
        <pc:chgData name="Rhiannon Akers" userId="fb3c9d12-5c8c-42d7-8dc7-d872d7a3d202" providerId="ADAL" clId="{53A0C75C-0F3C-4EB5-9D10-A6DBA30B5E4B}" dt="2024-02-06T21:28:25.992" v="5565"/>
        <pc:sldMkLst>
          <pc:docMk/>
          <pc:sldMk cId="1994842365" sldId="576"/>
        </pc:sldMkLst>
        <pc:spChg chg="mod">
          <ac:chgData name="Rhiannon Akers" userId="fb3c9d12-5c8c-42d7-8dc7-d872d7a3d202" providerId="ADAL" clId="{53A0C75C-0F3C-4EB5-9D10-A6DBA30B5E4B}" dt="2024-02-06T21:26:19.615" v="5277" actId="20577"/>
          <ac:spMkLst>
            <pc:docMk/>
            <pc:sldMk cId="1994842365" sldId="576"/>
            <ac:spMk id="2" creationId="{8AB319DD-263F-52BA-8E2F-62420690D471}"/>
          </ac:spMkLst>
        </pc:spChg>
        <pc:spChg chg="mod">
          <ac:chgData name="Rhiannon Akers" userId="fb3c9d12-5c8c-42d7-8dc7-d872d7a3d202" providerId="ADAL" clId="{53A0C75C-0F3C-4EB5-9D10-A6DBA30B5E4B}" dt="2024-02-06T21:28:15.293" v="5563" actId="1076"/>
          <ac:spMkLst>
            <pc:docMk/>
            <pc:sldMk cId="1994842365" sldId="576"/>
            <ac:spMk id="5" creationId="{1A9F6A5F-5165-B49E-1729-43B912B1E5B6}"/>
          </ac:spMkLst>
        </pc:spChg>
      </pc:sldChg>
      <pc:sldChg chg="modSp mod">
        <pc:chgData name="Rhiannon Akers" userId="fb3c9d12-5c8c-42d7-8dc7-d872d7a3d202" providerId="ADAL" clId="{53A0C75C-0F3C-4EB5-9D10-A6DBA30B5E4B}" dt="2024-02-06T21:29:31.604" v="5566" actId="6549"/>
        <pc:sldMkLst>
          <pc:docMk/>
          <pc:sldMk cId="982098653" sldId="577"/>
        </pc:sldMkLst>
        <pc:spChg chg="mod">
          <ac:chgData name="Rhiannon Akers" userId="fb3c9d12-5c8c-42d7-8dc7-d872d7a3d202" providerId="ADAL" clId="{53A0C75C-0F3C-4EB5-9D10-A6DBA30B5E4B}" dt="2024-02-06T21:29:31.604" v="5566" actId="6549"/>
          <ac:spMkLst>
            <pc:docMk/>
            <pc:sldMk cId="982098653" sldId="577"/>
            <ac:spMk id="5" creationId="{1A9F6A5F-5165-B49E-1729-43B912B1E5B6}"/>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7680"/>
          </a:xfrm>
          <a:prstGeom prst="rect">
            <a:avLst/>
          </a:prstGeom>
        </p:spPr>
        <p:txBody>
          <a:bodyPr vert="horz" lIns="91440" tIns="45720" rIns="91440" bIns="45720" rtlCol="0"/>
          <a:lstStyle>
            <a:lvl1pPr algn="r">
              <a:defRPr sz="1200"/>
            </a:lvl1pPr>
          </a:lstStyle>
          <a:p>
            <a:fld id="{96D292DE-8B7A-4254-AA83-74C1F4DD4AF0}" type="datetimeFigureOut">
              <a:rPr lang="en-GB" smtClean="0"/>
              <a:t>06/02/2024</a:t>
            </a:fld>
            <a:endParaRPr lang="en-GB"/>
          </a:p>
        </p:txBody>
      </p:sp>
      <p:sp>
        <p:nvSpPr>
          <p:cNvPr id="4" name="Footer Placeholder 3"/>
          <p:cNvSpPr>
            <a:spLocks noGrp="1"/>
          </p:cNvSpPr>
          <p:nvPr>
            <p:ph type="ftr" sz="quarter" idx="2"/>
          </p:nvPr>
        </p:nvSpPr>
        <p:spPr>
          <a:xfrm>
            <a:off x="0" y="9264227"/>
            <a:ext cx="2889938" cy="48768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7"/>
            <a:ext cx="2889938" cy="48768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E327FFB3-AFAE-48C5-B013-288363B2437E}" type="datetimeFigureOut">
              <a:rPr lang="en-GB" smtClean="0"/>
              <a:t>06/02/2024</a:t>
            </a:fld>
            <a:endParaRPr lang="en-GB"/>
          </a:p>
        </p:txBody>
      </p:sp>
      <p:sp>
        <p:nvSpPr>
          <p:cNvPr id="4" name="Slide Image Placeholder 3"/>
          <p:cNvSpPr>
            <a:spLocks noGrp="1" noRot="1" noChangeAspect="1"/>
          </p:cNvSpPr>
          <p:nvPr>
            <p:ph type="sldImg" idx="2"/>
          </p:nvPr>
        </p:nvSpPr>
        <p:spPr>
          <a:xfrm>
            <a:off x="1139825" y="1219200"/>
            <a:ext cx="4389438"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15E43DBC-073C-4AB9-9B7E-763DDAD352F9}" type="slidenum">
              <a:rPr lang="en-GB" smtClean="0"/>
              <a:t>‹#›</a:t>
            </a:fld>
            <a:endParaRPr lang="en-GB"/>
          </a:p>
        </p:txBody>
      </p:sp>
    </p:spTree>
    <p:extLst>
      <p:ext uri="{BB962C8B-B14F-4D97-AF65-F5344CB8AC3E}">
        <p14:creationId xmlns:p14="http://schemas.microsoft.com/office/powerpoint/2010/main" val="25905807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uk.linkedin.com/in/adamsmorris?trk=public_post_feed-actor-name"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cipd.co.uk/knowledge/culture/well-being/health-well-being-work/" TargetMode="External"/><Relationship Id="rId2" Type="http://schemas.openxmlformats.org/officeDocument/2006/relationships/slide" Target="../slides/slide11.xml"/><Relationship Id="rId1" Type="http://schemas.openxmlformats.org/officeDocument/2006/relationships/notesMaster" Target="../notesMasters/notesMaster1.xml"/><Relationship Id="rId5" Type="http://schemas.openxmlformats.org/officeDocument/2006/relationships/hyperlink" Target="https://www.cipd.co.uk/knowledge/culture/well-being/occupational-health-factsheet/" TargetMode="External"/><Relationship Id="rId4" Type="http://schemas.openxmlformats.org/officeDocument/2006/relationships/hyperlink" Target="https://www.cipd.co.uk/knowledge/culture/well-being/managing-stress-at-work/" TargetMode="Externa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cipd.org/uk/knowledge/reports/health-well-being-work/"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cipd.co.uk/knowledge/culture/well-being/factsheet/" TargetMode="External"/><Relationship Id="rId2" Type="http://schemas.openxmlformats.org/officeDocument/2006/relationships/slide" Target="../slides/slide15.xml"/><Relationship Id="rId1" Type="http://schemas.openxmlformats.org/officeDocument/2006/relationships/notesMaster" Target="../notesMasters/notesMaster1.xml"/><Relationship Id="rId4" Type="http://schemas.openxmlformats.org/officeDocument/2006/relationships/hyperlink" Target="https://www.cipd.co.uk/knowledge/fundamentals/relations/engagement/factsheet/" TargetMode="Externa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cipd.co.uk/knowledge/work/future-voice/employee-experiences/" TargetMode="External"/><Relationship Id="rId2" Type="http://schemas.openxmlformats.org/officeDocument/2006/relationships/slide" Target="../slides/slide17.xml"/><Relationship Id="rId1" Type="http://schemas.openxmlformats.org/officeDocument/2006/relationships/notesMaster" Target="../notesMasters/notesMaster1.xml"/><Relationship Id="rId4" Type="http://schemas.openxmlformats.org/officeDocument/2006/relationships/hyperlink" Target="https://www.cipd.co.uk/knowledge/work/future-voice/insights-case-studies/" TargetMode="Externa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www.gov.uk/government/consultations/corporate-governance-reform" TargetMode="External"/><Relationship Id="rId2" Type="http://schemas.openxmlformats.org/officeDocument/2006/relationships/slide" Target="../slides/slide18.xml"/><Relationship Id="rId1" Type="http://schemas.openxmlformats.org/officeDocument/2006/relationships/notesMaster" Target="../notesMasters/notesMaster1.xml"/><Relationship Id="rId5" Type="http://schemas.openxmlformats.org/officeDocument/2006/relationships/hyperlink" Target="https://www.cipd.co.uk/knowledge/strategy/governance/factsheet/" TargetMode="External"/><Relationship Id="rId4" Type="http://schemas.openxmlformats.org/officeDocument/2006/relationships/hyperlink" Target="https://www.cipd.co.uk/news-views/policy-engagement/consultations/corporate-governance-paper/" TargetMode="Externa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www.cipd.co.uk/knowledge/fundamentals/emp-law/discipline/factsheet/"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5E43DBC-073C-4AB9-9B7E-763DDAD352F9}" type="slidenum">
              <a:rPr lang="en-GB" smtClean="0"/>
              <a:t>1</a:t>
            </a:fld>
            <a:endParaRPr lang="en-GB"/>
          </a:p>
        </p:txBody>
      </p:sp>
    </p:spTree>
    <p:extLst>
      <p:ext uri="{BB962C8B-B14F-4D97-AF65-F5344CB8AC3E}">
        <p14:creationId xmlns:p14="http://schemas.microsoft.com/office/powerpoint/2010/main" val="13383783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2</a:t>
            </a:fld>
            <a:endParaRPr lang="en-GB"/>
          </a:p>
        </p:txBody>
      </p:sp>
    </p:spTree>
    <p:extLst>
      <p:ext uri="{BB962C8B-B14F-4D97-AF65-F5344CB8AC3E}">
        <p14:creationId xmlns:p14="http://schemas.microsoft.com/office/powerpoint/2010/main" val="12196497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3</a:t>
            </a:fld>
            <a:endParaRPr lang="en-GB"/>
          </a:p>
        </p:txBody>
      </p:sp>
    </p:spTree>
    <p:extLst>
      <p:ext uri="{BB962C8B-B14F-4D97-AF65-F5344CB8AC3E}">
        <p14:creationId xmlns:p14="http://schemas.microsoft.com/office/powerpoint/2010/main" val="3820775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Fisher – happiness linked to high levels of job satisfaction, employee engagement and affective organisational commitment. </a:t>
            </a:r>
          </a:p>
        </p:txBody>
      </p:sp>
      <p:sp>
        <p:nvSpPr>
          <p:cNvPr id="4" name="Slide Number Placeholder 3"/>
          <p:cNvSpPr>
            <a:spLocks noGrp="1"/>
          </p:cNvSpPr>
          <p:nvPr>
            <p:ph type="sldNum" sz="quarter" idx="5"/>
          </p:nvPr>
        </p:nvSpPr>
        <p:spPr/>
        <p:txBody>
          <a:bodyPr/>
          <a:lstStyle/>
          <a:p>
            <a:fld id="{15E43DBC-073C-4AB9-9B7E-763DDAD352F9}" type="slidenum">
              <a:rPr lang="en-GB" smtClean="0"/>
              <a:t>4</a:t>
            </a:fld>
            <a:endParaRPr lang="en-GB"/>
          </a:p>
        </p:txBody>
      </p:sp>
    </p:spTree>
    <p:extLst>
      <p:ext uri="{BB962C8B-B14F-4D97-AF65-F5344CB8AC3E}">
        <p14:creationId xmlns:p14="http://schemas.microsoft.com/office/powerpoint/2010/main" val="37259306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5</a:t>
            </a:fld>
            <a:endParaRPr lang="en-GB"/>
          </a:p>
        </p:txBody>
      </p:sp>
    </p:spTree>
    <p:extLst>
      <p:ext uri="{BB962C8B-B14F-4D97-AF65-F5344CB8AC3E}">
        <p14:creationId xmlns:p14="http://schemas.microsoft.com/office/powerpoint/2010/main" val="41593860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6</a:t>
            </a:fld>
            <a:endParaRPr lang="en-GB"/>
          </a:p>
        </p:txBody>
      </p:sp>
    </p:spTree>
    <p:extLst>
      <p:ext uri="{BB962C8B-B14F-4D97-AF65-F5344CB8AC3E}">
        <p14:creationId xmlns:p14="http://schemas.microsoft.com/office/powerpoint/2010/main" val="34851792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202020"/>
                </a:solidFill>
                <a:effectLst/>
                <a:latin typeface="Museo"/>
              </a:rPr>
              <a:t>Promoting and supporting employee wellbeing is at the heart of our purpose to champion better work and working lives because an effective workplace wellbeing programme can deliver mutual benefit to people, organisations, economies and communities. Healthy workplaces help people to flourish and reach their potential. This means creating an environment that actively promotes a state of contentment, benefiting both employees and the organisation.</a:t>
            </a:r>
          </a:p>
          <a:p>
            <a:pPr algn="l"/>
            <a:r>
              <a:rPr lang="en-GB" b="0" i="0" dirty="0">
                <a:solidFill>
                  <a:srgbClr val="202020"/>
                </a:solidFill>
                <a:effectLst/>
                <a:latin typeface="Museo"/>
              </a:rPr>
              <a:t>Investing in employee wellbeing can lead to increased resilience, better employee engagement, reduced sickness absence and higher performance and productivity. However, wellbeing initiatives often fall short of their potential because they stand alone, isolated from the everyday business. To gain real benefit, employee wellbeing priorities must be integrated throughout an organisation, embedded in its culture, leadership and people management.</a:t>
            </a:r>
          </a:p>
          <a:p>
            <a:pPr algn="l"/>
            <a:r>
              <a:rPr lang="en-GB" b="0" i="0" dirty="0">
                <a:solidFill>
                  <a:srgbClr val="202020"/>
                </a:solidFill>
                <a:effectLst/>
                <a:latin typeface="Museo"/>
              </a:rPr>
              <a:t>The people profession is in a unique position to drive forward this agenda, to convince senior managers to make it a priority, and ensure that line managers are confident and capable to support their team’s wellbeing.</a:t>
            </a:r>
          </a:p>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8</a:t>
            </a:fld>
            <a:endParaRPr lang="en-GB"/>
          </a:p>
        </p:txBody>
      </p:sp>
    </p:spTree>
    <p:extLst>
      <p:ext uri="{BB962C8B-B14F-4D97-AF65-F5344CB8AC3E}">
        <p14:creationId xmlns:p14="http://schemas.microsoft.com/office/powerpoint/2010/main" val="42571643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9</a:t>
            </a:fld>
            <a:endParaRPr lang="en-GB"/>
          </a:p>
        </p:txBody>
      </p:sp>
    </p:spTree>
    <p:extLst>
      <p:ext uri="{BB962C8B-B14F-4D97-AF65-F5344CB8AC3E}">
        <p14:creationId xmlns:p14="http://schemas.microsoft.com/office/powerpoint/2010/main" val="27919153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auto"/>
            <a:r>
              <a:rPr lang="en-GB" b="1" i="0" u="none" strike="noStrike" dirty="0">
                <a:effectLst/>
                <a:latin typeface="-apple-system"/>
                <a:hlinkClick r:id="rId3"/>
              </a:rPr>
              <a:t>Adam Morris</a:t>
            </a:r>
            <a:endParaRPr lang="en-GB" b="0" i="0" dirty="0">
              <a:effectLst/>
              <a:latin typeface="-apple-system"/>
            </a:endParaRPr>
          </a:p>
          <a:p>
            <a:pPr algn="l" fontAlgn="auto"/>
            <a:r>
              <a:rPr lang="en-GB" b="0" i="0" dirty="0">
                <a:effectLst/>
                <a:latin typeface="-apple-system"/>
              </a:rPr>
              <a:t>CEO </a:t>
            </a:r>
            <a:r>
              <a:rPr lang="en-GB" b="0" i="0" dirty="0" err="1">
                <a:effectLst/>
                <a:latin typeface="-apple-system"/>
              </a:rPr>
              <a:t>BelievePerform</a:t>
            </a:r>
            <a:r>
              <a:rPr lang="en-GB" b="0" i="0" dirty="0">
                <a:effectLst/>
                <a:latin typeface="-apple-system"/>
              </a:rPr>
              <a:t> &amp; Director PlanetK2 Group</a:t>
            </a:r>
          </a:p>
          <a:p>
            <a:pPr algn="l" fontAlgn="auto"/>
            <a:r>
              <a:rPr lang="en-GB" b="0" i="0" dirty="0">
                <a:effectLst/>
                <a:latin typeface="-apple-system"/>
              </a:rPr>
              <a:t>2mo</a:t>
            </a:r>
          </a:p>
          <a:p>
            <a:pPr algn="l" rtl="0" fontAlgn="auto"/>
            <a:r>
              <a:rPr lang="en-GB" b="0" i="0" dirty="0">
                <a:effectLst/>
                <a:latin typeface="-apple-system"/>
              </a:rPr>
              <a:t>People don't want another monthly wellbeing session which they are too busy to attend. The true impact of wellbeing within organisations has become lost. Workplace wellbeing is too often associated with reactive activities or events rather than it being seen as the foundation for a culture. People don't ask for more yoga, more resilience, more healthy snacks or another wellbeing talk. People want to feel as though their needs are being met. They want to be part of a culture where they have a sense of purpose and belonging. They want to be part of a culture where there are opportunities for growth and development. Part of a culture where they are recognised and rewarded for their energy, actions and behaviours. Part of culture where wellbeing is integrated within the design of work. We are failing people within the workplace by not treating wellbeing as a key element in an organisations strategic approach.</a:t>
            </a:r>
          </a:p>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10</a:t>
            </a:fld>
            <a:endParaRPr lang="en-GB"/>
          </a:p>
        </p:txBody>
      </p:sp>
    </p:spTree>
    <p:extLst>
      <p:ext uri="{BB962C8B-B14F-4D97-AF65-F5344CB8AC3E}">
        <p14:creationId xmlns:p14="http://schemas.microsoft.com/office/powerpoint/2010/main" val="30582594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effectLst/>
                <a:latin typeface="Museo"/>
              </a:rPr>
              <a:t>People professionals</a:t>
            </a:r>
          </a:p>
          <a:p>
            <a:pPr algn="l"/>
            <a:r>
              <a:rPr lang="en-GB" b="0" i="0" dirty="0">
                <a:solidFill>
                  <a:srgbClr val="202020"/>
                </a:solidFill>
                <a:effectLst/>
                <a:latin typeface="Museo"/>
              </a:rPr>
              <a:t>People professionals have a lead role to play in steering the health and wellbeing agenda in organisations. They need to ensure that senior managers regard it as a priority and integrate wellbeing practices into the organisation’s day-to-day operations.</a:t>
            </a:r>
          </a:p>
          <a:p>
            <a:pPr algn="l"/>
            <a:r>
              <a:rPr lang="en-GB" b="0" i="0" dirty="0">
                <a:solidFill>
                  <a:srgbClr val="202020"/>
                </a:solidFill>
                <a:effectLst/>
                <a:latin typeface="Museo"/>
              </a:rPr>
              <a:t>They need to communicate the benefits of a healthy workplace to line managers, who are typically responsible for implementing people management and wellbeing policies. They need to work closely with all areas of the business and provide practical guidance to ensure that policies and practices are implemented consistently and with compassion.</a:t>
            </a:r>
          </a:p>
          <a:p>
            <a:pPr algn="l"/>
            <a:r>
              <a:rPr lang="en-GB" b="0" i="0" dirty="0">
                <a:effectLst/>
                <a:latin typeface="Museo"/>
              </a:rPr>
              <a:t>Senior managers</a:t>
            </a:r>
          </a:p>
          <a:p>
            <a:pPr algn="l"/>
            <a:r>
              <a:rPr lang="en-GB" b="0" i="0" dirty="0">
                <a:solidFill>
                  <a:srgbClr val="202020"/>
                </a:solidFill>
                <a:effectLst/>
                <a:latin typeface="Museo"/>
              </a:rPr>
              <a:t>Lack of senior management commitment to wellbeing can be a major barrier to implementation. Senior managers are crucial role models, and line managers and employees are more likely to engage with health and wellbeing interventions if they see senior leaders actively participating in them. Senior managers have the authority and influence to ensure that wellbeing is a strategic priority embedded in the organisation’s day-to-day operations and culture.</a:t>
            </a:r>
          </a:p>
          <a:p>
            <a:pPr algn="l"/>
            <a:r>
              <a:rPr lang="en-GB" b="0" i="0" dirty="0">
                <a:effectLst/>
                <a:latin typeface="Museo"/>
              </a:rPr>
              <a:t>Line managers</a:t>
            </a:r>
          </a:p>
          <a:p>
            <a:pPr algn="l"/>
            <a:r>
              <a:rPr lang="en-GB" b="0" i="0" dirty="0">
                <a:solidFill>
                  <a:srgbClr val="202020"/>
                </a:solidFill>
                <a:effectLst/>
                <a:latin typeface="Museo"/>
              </a:rPr>
              <a:t>Much of the day-to-day responsibility for managing employees’ health and wellbeing falls on line managers. This includes spotting early warning signs of stress, making supportive adjustments at work, and nurturing positive relationships.</a:t>
            </a:r>
          </a:p>
          <a:p>
            <a:pPr algn="l"/>
            <a:r>
              <a:rPr lang="en-GB" b="0" i="0" dirty="0">
                <a:solidFill>
                  <a:srgbClr val="202020"/>
                </a:solidFill>
                <a:effectLst/>
                <a:latin typeface="Museo"/>
              </a:rPr>
              <a:t>Yet our surveys consistently show that ‘poor management style’ is a main cause of work-related stress. In our 2022 </a:t>
            </a:r>
            <a:r>
              <a:rPr lang="en-GB" b="1" i="0" dirty="0">
                <a:solidFill>
                  <a:srgbClr val="202020"/>
                </a:solidFill>
                <a:effectLst/>
                <a:latin typeface="Museo"/>
                <a:hlinkClick r:id="rId3" tooltip="Health and well-being at work survey report"/>
              </a:rPr>
              <a:t>Health and wellbeing at work survey</a:t>
            </a:r>
            <a:r>
              <a:rPr lang="en-GB" b="0" i="0" dirty="0">
                <a:solidFill>
                  <a:srgbClr val="202020"/>
                </a:solidFill>
                <a:effectLst/>
                <a:latin typeface="Museo"/>
              </a:rPr>
              <a:t>, around a quarter (26%) of respondents blamed management style for work-related stress. Managers are important role models in fostering healthy behaviour at work, and this finding shows how harmful the impact can be if managers aren’t equipped with the competence and confidence to go about their people management role in the right way.</a:t>
            </a:r>
          </a:p>
          <a:p>
            <a:pPr algn="l"/>
            <a:r>
              <a:rPr lang="en-GB" b="0" i="0" dirty="0">
                <a:solidFill>
                  <a:srgbClr val="202020"/>
                </a:solidFill>
                <a:effectLst/>
                <a:latin typeface="Museo"/>
              </a:rPr>
              <a:t>Managers also need to understand the impact their management style has on employees and the wider organisational culture at work.</a:t>
            </a:r>
          </a:p>
          <a:p>
            <a:pPr algn="l"/>
            <a:r>
              <a:rPr lang="en-GB" b="0" i="0" dirty="0">
                <a:solidFill>
                  <a:srgbClr val="202020"/>
                </a:solidFill>
                <a:effectLst/>
                <a:latin typeface="Museo"/>
              </a:rPr>
              <a:t>Our </a:t>
            </a:r>
            <a:r>
              <a:rPr lang="en-GB" b="1" i="0" dirty="0">
                <a:solidFill>
                  <a:srgbClr val="202020"/>
                </a:solidFill>
                <a:effectLst/>
                <a:latin typeface="Museo"/>
                <a:hlinkClick r:id="rId4" tooltip="Guidance on managing and preventing stress at work"/>
              </a:rPr>
              <a:t>guidance for managers</a:t>
            </a:r>
            <a:r>
              <a:rPr lang="en-GB" b="0" i="0" dirty="0">
                <a:solidFill>
                  <a:srgbClr val="202020"/>
                </a:solidFill>
                <a:effectLst/>
                <a:latin typeface="Museo"/>
              </a:rPr>
              <a:t> on preventing and reducing stress at work outlines the key steps they should take. </a:t>
            </a:r>
          </a:p>
          <a:p>
            <a:pPr algn="l"/>
            <a:r>
              <a:rPr lang="en-GB" b="0" i="0" dirty="0">
                <a:effectLst/>
                <a:latin typeface="Museo"/>
              </a:rPr>
              <a:t>Occupational health</a:t>
            </a:r>
          </a:p>
          <a:p>
            <a:pPr algn="l"/>
            <a:r>
              <a:rPr lang="en-GB" b="1" i="0" dirty="0">
                <a:solidFill>
                  <a:srgbClr val="202020"/>
                </a:solidFill>
                <a:effectLst/>
                <a:latin typeface="Museo"/>
                <a:hlinkClick r:id="rId5" tooltip="Occupational health factsheet"/>
              </a:rPr>
              <a:t>Occupational health</a:t>
            </a:r>
            <a:r>
              <a:rPr lang="en-GB" b="0" i="0" dirty="0">
                <a:solidFill>
                  <a:srgbClr val="202020"/>
                </a:solidFill>
                <a:effectLst/>
                <a:latin typeface="Museo"/>
              </a:rPr>
              <a:t> (OH) is a specialist branch of medicine focused on health in the workplace. For this reason, OH practitioners should work closely with people professionals and those responsible for health, wellbeing and safety in a workplace. </a:t>
            </a:r>
          </a:p>
          <a:p>
            <a:pPr algn="l"/>
            <a:r>
              <a:rPr lang="en-GB" b="0" i="0" dirty="0">
                <a:effectLst/>
                <a:latin typeface="Museo"/>
              </a:rPr>
              <a:t>Employees</a:t>
            </a:r>
          </a:p>
          <a:p>
            <a:pPr algn="l"/>
            <a:r>
              <a:rPr lang="en-GB" b="0" i="0" dirty="0">
                <a:solidFill>
                  <a:srgbClr val="202020"/>
                </a:solidFill>
                <a:effectLst/>
                <a:latin typeface="Museo"/>
              </a:rPr>
              <a:t>Employees also have a responsibility for looking after their own health and wellbeing, and will only benefit from wellbeing initiatives if they participate in the initiatives on offer and take care of their health and wellbeing outside work as well. Employers can encourage employees’ involvement by communicating how staff can access the support and benefits available to them. It’s also important that the organisation seeks employee feedback about its current offering so it can learn how to shape existing initiatives and plan new ones.</a:t>
            </a:r>
          </a:p>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11</a:t>
            </a:fld>
            <a:endParaRPr lang="en-GB"/>
          </a:p>
        </p:txBody>
      </p:sp>
    </p:spTree>
    <p:extLst>
      <p:ext uri="{BB962C8B-B14F-4D97-AF65-F5344CB8AC3E}">
        <p14:creationId xmlns:p14="http://schemas.microsoft.com/office/powerpoint/2010/main" val="11427722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12</a:t>
            </a:fld>
            <a:endParaRPr lang="en-GB"/>
          </a:p>
        </p:txBody>
      </p:sp>
    </p:spTree>
    <p:extLst>
      <p:ext uri="{BB962C8B-B14F-4D97-AF65-F5344CB8AC3E}">
        <p14:creationId xmlns:p14="http://schemas.microsoft.com/office/powerpoint/2010/main" val="23132652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Health and wellbeing at work | CIPD</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5E43DBC-073C-4AB9-9B7E-763DDAD352F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73210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14</a:t>
            </a:fld>
            <a:endParaRPr lang="en-GB"/>
          </a:p>
        </p:txBody>
      </p:sp>
    </p:spTree>
    <p:extLst>
      <p:ext uri="{BB962C8B-B14F-4D97-AF65-F5344CB8AC3E}">
        <p14:creationId xmlns:p14="http://schemas.microsoft.com/office/powerpoint/2010/main" val="42517749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leads us nicely into Employee Voice.</a:t>
            </a:r>
          </a:p>
          <a:p>
            <a:r>
              <a:rPr lang="en-GB" b="0" i="0" dirty="0">
                <a:solidFill>
                  <a:srgbClr val="202020"/>
                </a:solidFill>
                <a:effectLst/>
                <a:latin typeface="Museo"/>
              </a:rPr>
              <a:t>Research shows that effective worker voice can lead to positive outcomes for both individuals and organisations. Participating in decisions is important for people's </a:t>
            </a:r>
            <a:r>
              <a:rPr lang="en-GB" b="1" i="0" dirty="0">
                <a:effectLst/>
                <a:latin typeface="Museo"/>
                <a:hlinkClick r:id="rId3" tooltip="Wellbeing at work"/>
              </a:rPr>
              <a:t>wellbeing</a:t>
            </a:r>
            <a:r>
              <a:rPr lang="en-GB" b="0" i="0" dirty="0">
                <a:solidFill>
                  <a:srgbClr val="202020"/>
                </a:solidFill>
                <a:effectLst/>
                <a:latin typeface="Museo"/>
              </a:rPr>
              <a:t> and </a:t>
            </a:r>
            <a:r>
              <a:rPr lang="en-GB" b="1" i="0" dirty="0">
                <a:effectLst/>
                <a:latin typeface="Museo"/>
                <a:hlinkClick r:id="rId4" tooltip="Employee engagement and motivation"/>
              </a:rPr>
              <a:t>motivation</a:t>
            </a:r>
            <a:r>
              <a:rPr lang="en-GB" b="0" i="0" dirty="0">
                <a:solidFill>
                  <a:srgbClr val="202020"/>
                </a:solidFill>
                <a:effectLst/>
                <a:latin typeface="Museo"/>
              </a:rPr>
              <a:t>, as it provides a way to improve work experience and overall job quality. Employers can benefit from higher productivity and innovation, and reduced workplace conflict and absenteeism.</a:t>
            </a:r>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15</a:t>
            </a:fld>
            <a:endParaRPr lang="en-GB"/>
          </a:p>
        </p:txBody>
      </p:sp>
    </p:spTree>
    <p:extLst>
      <p:ext uri="{BB962C8B-B14F-4D97-AF65-F5344CB8AC3E}">
        <p14:creationId xmlns:p14="http://schemas.microsoft.com/office/powerpoint/2010/main" val="13425915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0" dirty="0">
                <a:solidFill>
                  <a:srgbClr val="000000"/>
                </a:solidFill>
                <a:effectLst/>
                <a:latin typeface="Arial" panose="020B0604020202020204" pitchFamily="34" charset="0"/>
                <a:ea typeface="Times New Roman" panose="02020603050405020304" pitchFamily="18" charset="0"/>
              </a:rPr>
              <a:t>CIPD (2019) found one to one meetings with a manager to be the most common voice channel, followed by team meetings and employee surveys. This supports the notion that leaders and line managers have a vital role to play in employee voice, which in turn will improve employee engagement. </a:t>
            </a:r>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16</a:t>
            </a:fld>
            <a:endParaRPr lang="en-GB"/>
          </a:p>
        </p:txBody>
      </p:sp>
    </p:spTree>
    <p:extLst>
      <p:ext uri="{BB962C8B-B14F-4D97-AF65-F5344CB8AC3E}">
        <p14:creationId xmlns:p14="http://schemas.microsoft.com/office/powerpoint/2010/main" val="31078737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dirty="0">
                <a:solidFill>
                  <a:srgbClr val="202020"/>
                </a:solidFill>
                <a:effectLst/>
                <a:latin typeface="Museo"/>
              </a:rPr>
              <a:t>CIPD </a:t>
            </a:r>
            <a:r>
              <a:rPr lang="en-GB" sz="1200" b="1" i="0" dirty="0">
                <a:effectLst/>
                <a:latin typeface="Museo"/>
                <a:hlinkClick r:id="rId3" tooltip="Talking about voice: employees’ experiences"/>
              </a:rPr>
              <a:t>research on voice</a:t>
            </a:r>
            <a:r>
              <a:rPr lang="en-GB" sz="1200" b="0" i="0" dirty="0">
                <a:solidFill>
                  <a:srgbClr val="202020"/>
                </a:solidFill>
                <a:effectLst/>
                <a:latin typeface="Museo"/>
              </a:rPr>
              <a:t> showed that employees’ involvement in decision-making is significantly and positively linked to job satisfaction. CIPD’s </a:t>
            </a:r>
            <a:r>
              <a:rPr lang="en-GB" sz="1200" b="1" i="0" dirty="0">
                <a:effectLst/>
                <a:latin typeface="Museo"/>
                <a:hlinkClick r:id="rId4" tooltip="Talking about voice: insights from case studies"/>
              </a:rPr>
              <a:t>case study</a:t>
            </a:r>
            <a:r>
              <a:rPr lang="en-GB" sz="1200" b="0" i="0" dirty="0">
                <a:solidFill>
                  <a:srgbClr val="202020"/>
                </a:solidFill>
                <a:effectLst/>
                <a:latin typeface="Museo"/>
              </a:rPr>
              <a:t> research offers an in-depth look at how organisations have developed their employee voice channels. </a:t>
            </a:r>
          </a:p>
          <a:p>
            <a:endParaRPr lang="en-GB" sz="1200" b="0" i="0" dirty="0">
              <a:solidFill>
                <a:srgbClr val="202020"/>
              </a:solidFill>
              <a:effectLst/>
              <a:latin typeface="Museo"/>
            </a:endParaRPr>
          </a:p>
          <a:p>
            <a:r>
              <a:rPr lang="en-GB" sz="1800" kern="0" dirty="0">
                <a:solidFill>
                  <a:srgbClr val="000000"/>
                </a:solidFill>
                <a:effectLst/>
                <a:latin typeface="Arial" panose="020B0604020202020204" pitchFamily="34" charset="0"/>
                <a:ea typeface="Times New Roman" panose="02020603050405020304" pitchFamily="18" charset="0"/>
              </a:rPr>
              <a:t>Lack of employee voice can negatively impact levels of engagement amongst employees in terms of wellbeing, commitment and innovation (CIPD, NO DATE). </a:t>
            </a:r>
            <a:endParaRPr lang="en-GB" sz="1200" b="0" i="0" dirty="0">
              <a:solidFill>
                <a:srgbClr val="202020"/>
              </a:solidFill>
              <a:effectLst/>
              <a:latin typeface="Museo"/>
            </a:endParaRPr>
          </a:p>
          <a:p>
            <a:endParaRPr lang="en-GB" sz="1200" b="0" i="0" dirty="0">
              <a:solidFill>
                <a:srgbClr val="202020"/>
              </a:solidFill>
              <a:effectLst/>
              <a:latin typeface="Museo"/>
            </a:endParaRPr>
          </a:p>
          <a:p>
            <a:pPr algn="l"/>
            <a:r>
              <a:rPr lang="en-GB" b="0" i="0" dirty="0">
                <a:effectLst/>
                <a:latin typeface="Museo"/>
              </a:rPr>
              <a:t>Employee silence</a:t>
            </a:r>
          </a:p>
          <a:p>
            <a:r>
              <a:rPr lang="en-GB" b="0" i="0" dirty="0">
                <a:solidFill>
                  <a:srgbClr val="202020"/>
                </a:solidFill>
                <a:effectLst/>
                <a:latin typeface="Museo"/>
              </a:rPr>
              <a:t>When individuals choose not to speak up on matters of importance to them, despite having something to say, this is known as employee silence. Employees are unlikely to speak up if they believe the costs of doing so outweigh the benefits – for example, if they feel that their position in the organisation would be threatened. Power dynamics influence people’s willingness to speak up, particularly on information which challenges the status quo or could be judged negatively by a more senior colleague.</a:t>
            </a:r>
            <a:br>
              <a:rPr lang="en-GB" dirty="0"/>
            </a:br>
            <a:br>
              <a:rPr lang="en-GB" dirty="0"/>
            </a:br>
            <a:r>
              <a:rPr lang="en-GB" b="0" i="0" dirty="0">
                <a:solidFill>
                  <a:srgbClr val="202020"/>
                </a:solidFill>
                <a:effectLst/>
                <a:latin typeface="Museo"/>
              </a:rPr>
              <a:t>CIPD research found that a quarter of employees report high levels of silence. It is important for all employees to feel safe to express their voice, particularly where some employee groups are underrepresented. Leaders, line managers and people professionals should champion the use of voice channels, so that businesses hear from a diverse range of employees.</a:t>
            </a:r>
            <a:endParaRPr lang="en-GB" dirty="0"/>
          </a:p>
          <a:p>
            <a:endParaRPr lang="en-GB" sz="1200" b="0" i="0" dirty="0">
              <a:solidFill>
                <a:srgbClr val="202020"/>
              </a:solidFill>
              <a:effectLst/>
              <a:latin typeface="Museo"/>
            </a:endParaRPr>
          </a:p>
          <a:p>
            <a:br>
              <a:rPr lang="en-GB" sz="1200" dirty="0"/>
            </a:br>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17</a:t>
            </a:fld>
            <a:endParaRPr lang="en-GB"/>
          </a:p>
        </p:txBody>
      </p:sp>
    </p:spTree>
    <p:extLst>
      <p:ext uri="{BB962C8B-B14F-4D97-AF65-F5344CB8AC3E}">
        <p14:creationId xmlns:p14="http://schemas.microsoft.com/office/powerpoint/2010/main" val="21050439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effectLst/>
                <a:latin typeface="Museo"/>
              </a:rPr>
              <a:t>Social technology</a:t>
            </a:r>
          </a:p>
          <a:p>
            <a:pPr algn="l"/>
            <a:r>
              <a:rPr lang="en-GB" b="0" i="0" dirty="0">
                <a:solidFill>
                  <a:srgbClr val="202020"/>
                </a:solidFill>
                <a:effectLst/>
                <a:latin typeface="Museo"/>
              </a:rPr>
              <a:t>The increase in remote and home working has provided new ways for people to have a voice at work. Employees are now more familiar with mobile devices, employee apps and digital meeting platforms such as Microsoft Teams and Zoom, meaning voice is not limited to in-person, office based mechanisms.  </a:t>
            </a:r>
          </a:p>
          <a:p>
            <a:pPr algn="l"/>
            <a:r>
              <a:rPr lang="en-GB" b="0" i="0" dirty="0">
                <a:solidFill>
                  <a:srgbClr val="202020"/>
                </a:solidFill>
                <a:effectLst/>
                <a:latin typeface="Museo"/>
              </a:rPr>
              <a:t>Organisational intranets also allow employees to communicate at a much flatter level, without hierarchical barriers meaning employees can express their views to senior leaders directly and more regularly.  These virtual networks allow workers some control over issues discussed, as well as informal networking with colleagues.</a:t>
            </a:r>
          </a:p>
          <a:p>
            <a:pPr algn="l"/>
            <a:r>
              <a:rPr lang="en-GB" b="0" i="0" dirty="0">
                <a:effectLst/>
                <a:latin typeface="Museo"/>
              </a:rPr>
              <a:t>Corporate governance</a:t>
            </a:r>
          </a:p>
          <a:p>
            <a:pPr algn="l"/>
            <a:r>
              <a:rPr lang="en-GB" b="0" i="0" dirty="0">
                <a:solidFill>
                  <a:srgbClr val="202020"/>
                </a:solidFill>
                <a:effectLst/>
                <a:latin typeface="Museo"/>
              </a:rPr>
              <a:t>The UK government’s </a:t>
            </a:r>
            <a:r>
              <a:rPr lang="en-GB" b="1" i="0" dirty="0">
                <a:solidFill>
                  <a:srgbClr val="202020"/>
                </a:solidFill>
                <a:effectLst/>
                <a:latin typeface="Museo"/>
                <a:hlinkClick r:id="rId3" tooltip="Corporate governance reform consultation "/>
              </a:rPr>
              <a:t>corporate governance reform</a:t>
            </a:r>
            <a:r>
              <a:rPr lang="en-GB" b="0" i="0" dirty="0">
                <a:solidFill>
                  <a:srgbClr val="202020"/>
                </a:solidFill>
                <a:effectLst/>
                <a:latin typeface="Museo"/>
              </a:rPr>
              <a:t> requires listed companies to ensure that employees’ interests are better represented at board level. One of the recommended options is to include an employee representative on the board. This is normal practice across Europe, but there’s no one-size-fits-all approach. In our </a:t>
            </a:r>
            <a:r>
              <a:rPr lang="en-GB" b="1" i="0" dirty="0">
                <a:solidFill>
                  <a:srgbClr val="202020"/>
                </a:solidFill>
                <a:effectLst/>
                <a:latin typeface="Museo"/>
                <a:hlinkClick r:id="rId4" tooltip="CIPD's response to the Corporate Governance consultation"/>
              </a:rPr>
              <a:t>response</a:t>
            </a:r>
            <a:r>
              <a:rPr lang="en-GB" b="0" i="0" dirty="0">
                <a:solidFill>
                  <a:srgbClr val="202020"/>
                </a:solidFill>
                <a:effectLst/>
                <a:latin typeface="Museo"/>
              </a:rPr>
              <a:t> to the government, we and the High Pay Centre welcomed raising awareness of employees’ interests at board level, but acknowledge that there’s no single solution to creating meaningful employee voice. Read more on </a:t>
            </a:r>
            <a:r>
              <a:rPr lang="en-GB" b="1" i="0" dirty="0">
                <a:solidFill>
                  <a:srgbClr val="202020"/>
                </a:solidFill>
                <a:effectLst/>
                <a:latin typeface="Museo"/>
                <a:hlinkClick r:id="rId5" tooltip="Corporate governance factsheet"/>
              </a:rPr>
              <a:t>corporate governance</a:t>
            </a:r>
            <a:r>
              <a:rPr lang="en-GB" b="0" i="0" dirty="0">
                <a:solidFill>
                  <a:srgbClr val="202020"/>
                </a:solidFill>
                <a:effectLst/>
                <a:latin typeface="Museo"/>
              </a:rPr>
              <a:t>.</a:t>
            </a:r>
          </a:p>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18</a:t>
            </a:fld>
            <a:endParaRPr lang="en-GB"/>
          </a:p>
        </p:txBody>
      </p:sp>
    </p:spTree>
    <p:extLst>
      <p:ext uri="{BB962C8B-B14F-4D97-AF65-F5344CB8AC3E}">
        <p14:creationId xmlns:p14="http://schemas.microsoft.com/office/powerpoint/2010/main" val="293124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202020"/>
                </a:solidFill>
                <a:effectLst/>
                <a:latin typeface="Museo"/>
              </a:rPr>
              <a:t>Personal complaints such as harassment or discrimination are not usually treated as whistleblowing and should be handled according to the organisation’s </a:t>
            </a:r>
            <a:r>
              <a:rPr lang="en-GB" b="1" i="0" dirty="0">
                <a:solidFill>
                  <a:srgbClr val="202020"/>
                </a:solidFill>
                <a:effectLst/>
                <a:latin typeface="Museo"/>
                <a:hlinkClick r:id="rId3" tooltip="Discipline and grievance at work"/>
              </a:rPr>
              <a:t>grievance</a:t>
            </a:r>
            <a:r>
              <a:rPr lang="en-GB" b="0" i="0" dirty="0">
                <a:solidFill>
                  <a:srgbClr val="202020"/>
                </a:solidFill>
                <a:effectLst/>
                <a:latin typeface="Museo"/>
              </a:rPr>
              <a:t> policy. It’s preferable to deal with whistleblowing separately because the level of risk to the organisation and to the worker will generally be significantly greater in whistleblowing cases than in other grievance matters.</a:t>
            </a:r>
          </a:p>
          <a:p>
            <a:pPr algn="l"/>
            <a:r>
              <a:rPr lang="en-GB" b="0" i="0" dirty="0">
                <a:solidFill>
                  <a:srgbClr val="202020"/>
                </a:solidFill>
                <a:effectLst/>
                <a:latin typeface="Museo"/>
              </a:rPr>
              <a:t>A climate of open communication, supported by a clear procedure for dealing with concerns, will help reduce the risk of accusations of misconduct and illegalities, and ensure that concerns are dealt with speedily and effectively.</a:t>
            </a:r>
          </a:p>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19</a:t>
            </a:fld>
            <a:endParaRPr lang="en-GB"/>
          </a:p>
        </p:txBody>
      </p:sp>
    </p:spTree>
    <p:extLst>
      <p:ext uri="{BB962C8B-B14F-4D97-AF65-F5344CB8AC3E}">
        <p14:creationId xmlns:p14="http://schemas.microsoft.com/office/powerpoint/2010/main" val="39139194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20</a:t>
            </a:fld>
            <a:endParaRPr lang="en-GB"/>
          </a:p>
        </p:txBody>
      </p:sp>
    </p:spTree>
    <p:extLst>
      <p:ext uri="{BB962C8B-B14F-4D97-AF65-F5344CB8AC3E}">
        <p14:creationId xmlns:p14="http://schemas.microsoft.com/office/powerpoint/2010/main" val="121668166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06/02/2024</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06/02/2024</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06/02/2024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06/02/2024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06/02/2024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06/02/2024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06/02/2024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06/02/2024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06/02/2024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06/02/2024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06/02/2024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06/02/2024</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120" y="1484784"/>
            <a:ext cx="9180512" cy="3846289"/>
          </a:xfrm>
        </p:spPr>
        <p:txBody>
          <a:bodyPr>
            <a:normAutofit/>
          </a:bodyPr>
          <a:lstStyle/>
          <a:p>
            <a:r>
              <a:rPr lang="en-GB" i="1" dirty="0">
                <a:solidFill>
                  <a:schemeClr val="bg1"/>
                </a:solidFill>
              </a:rPr>
              <a:t>Shaping Cultures</a:t>
            </a:r>
            <a:br>
              <a:rPr lang="en-GB" i="1" dirty="0">
                <a:solidFill>
                  <a:schemeClr val="bg1"/>
                </a:solidFill>
              </a:rPr>
            </a:br>
            <a:br>
              <a:rPr lang="en-GB" i="1" dirty="0">
                <a:solidFill>
                  <a:schemeClr val="bg1"/>
                </a:solidFill>
              </a:rPr>
            </a:br>
            <a:r>
              <a:rPr lang="en-GB" sz="3100" i="1" dirty="0">
                <a:solidFill>
                  <a:schemeClr val="bg1"/>
                </a:solidFill>
              </a:rPr>
              <a:t>Rhiannon Akers, February 2024</a:t>
            </a:r>
            <a:endParaRPr lang="en-GB" sz="3100" dirty="0">
              <a:solidFill>
                <a:schemeClr val="bg1"/>
              </a:solidFill>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B319DD-263F-52BA-8E2F-62420690D471}"/>
              </a:ext>
            </a:extLst>
          </p:cNvPr>
          <p:cNvSpPr txBox="1"/>
          <p:nvPr/>
        </p:nvSpPr>
        <p:spPr>
          <a:xfrm>
            <a:off x="1360968" y="784682"/>
            <a:ext cx="642206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dirty="0"/>
              <a:t>Recap of last week</a:t>
            </a:r>
          </a:p>
        </p:txBody>
      </p:sp>
      <p:sp>
        <p:nvSpPr>
          <p:cNvPr id="5" name="TextBox 4">
            <a:extLst>
              <a:ext uri="{FF2B5EF4-FFF2-40B4-BE49-F238E27FC236}">
                <a16:creationId xmlns:a16="http://schemas.microsoft.com/office/drawing/2014/main" id="{1A9F6A5F-5165-B49E-1729-43B912B1E5B6}"/>
              </a:ext>
            </a:extLst>
          </p:cNvPr>
          <p:cNvSpPr txBox="1"/>
          <p:nvPr/>
        </p:nvSpPr>
        <p:spPr>
          <a:xfrm>
            <a:off x="863364" y="1684297"/>
            <a:ext cx="8280636" cy="5509200"/>
          </a:xfrm>
          <a:prstGeom prst="rect">
            <a:avLst/>
          </a:prstGeom>
          <a:noFill/>
        </p:spPr>
        <p:txBody>
          <a:bodyPr wrap="square">
            <a:spAutoFit/>
          </a:bodyPr>
          <a:lstStyle/>
          <a:p>
            <a:r>
              <a:rPr lang="en-GB" sz="3200" dirty="0"/>
              <a:t>How to motivate and engage employees:</a:t>
            </a:r>
          </a:p>
          <a:p>
            <a:endParaRPr lang="en-GB" sz="3200" dirty="0"/>
          </a:p>
          <a:p>
            <a:pPr marL="914400" lvl="1" indent="-457200">
              <a:buFont typeface="Arial" panose="020B0604020202020204" pitchFamily="34" charset="0"/>
              <a:buChar char="•"/>
            </a:pPr>
            <a:r>
              <a:rPr lang="en-GB" sz="3200" dirty="0"/>
              <a:t>Benefits of employee engagement</a:t>
            </a:r>
          </a:p>
          <a:p>
            <a:pPr marL="914400" lvl="1" indent="-457200">
              <a:buFont typeface="Arial" panose="020B0604020202020204" pitchFamily="34" charset="0"/>
              <a:buChar char="•"/>
            </a:pPr>
            <a:r>
              <a:rPr lang="en-GB" sz="3200" dirty="0"/>
              <a:t>How to build an engaged and motivated workforce</a:t>
            </a:r>
          </a:p>
          <a:p>
            <a:pPr marL="914400" lvl="1" indent="-457200">
              <a:buFont typeface="Arial" panose="020B0604020202020204" pitchFamily="34" charset="0"/>
              <a:buChar char="•"/>
            </a:pPr>
            <a:r>
              <a:rPr lang="en-GB" sz="3200" dirty="0"/>
              <a:t>The importance of aligning people strategy</a:t>
            </a:r>
          </a:p>
          <a:p>
            <a:pPr marL="914400" lvl="1" indent="-457200">
              <a:buFont typeface="Arial" panose="020B0604020202020204" pitchFamily="34" charset="0"/>
              <a:buChar char="•"/>
            </a:pPr>
            <a:endParaRPr lang="en-GB" sz="3200" dirty="0"/>
          </a:p>
          <a:p>
            <a:endParaRPr lang="en-GB" sz="3200" dirty="0"/>
          </a:p>
          <a:p>
            <a:endParaRPr lang="en-GB" sz="3200" dirty="0"/>
          </a:p>
          <a:p>
            <a:endParaRPr lang="en-GB" sz="3200" dirty="0"/>
          </a:p>
        </p:txBody>
      </p:sp>
    </p:spTree>
    <p:extLst>
      <p:ext uri="{BB962C8B-B14F-4D97-AF65-F5344CB8AC3E}">
        <p14:creationId xmlns:p14="http://schemas.microsoft.com/office/powerpoint/2010/main" val="27600775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B319DD-263F-52BA-8E2F-62420690D471}"/>
              </a:ext>
            </a:extLst>
          </p:cNvPr>
          <p:cNvSpPr txBox="1"/>
          <p:nvPr/>
        </p:nvSpPr>
        <p:spPr>
          <a:xfrm>
            <a:off x="1360968" y="784682"/>
            <a:ext cx="642206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dirty="0"/>
              <a:t>Today’s learning outcomes</a:t>
            </a:r>
          </a:p>
        </p:txBody>
      </p:sp>
      <p:sp>
        <p:nvSpPr>
          <p:cNvPr id="5" name="TextBox 4">
            <a:extLst>
              <a:ext uri="{FF2B5EF4-FFF2-40B4-BE49-F238E27FC236}">
                <a16:creationId xmlns:a16="http://schemas.microsoft.com/office/drawing/2014/main" id="{1A9F6A5F-5165-B49E-1729-43B912B1E5B6}"/>
              </a:ext>
            </a:extLst>
          </p:cNvPr>
          <p:cNvSpPr txBox="1"/>
          <p:nvPr/>
        </p:nvSpPr>
        <p:spPr>
          <a:xfrm>
            <a:off x="431682" y="1745257"/>
            <a:ext cx="8280636" cy="4031873"/>
          </a:xfrm>
          <a:prstGeom prst="rect">
            <a:avLst/>
          </a:prstGeom>
          <a:noFill/>
        </p:spPr>
        <p:txBody>
          <a:bodyPr wrap="square">
            <a:spAutoFit/>
          </a:bodyPr>
          <a:lstStyle/>
          <a:p>
            <a:pPr marL="914400" lvl="1" indent="-457200">
              <a:buFont typeface="Arial" panose="020B0604020202020204" pitchFamily="34" charset="0"/>
              <a:buChar char="•"/>
            </a:pPr>
            <a:r>
              <a:rPr lang="en-GB" sz="3200"/>
              <a:t>Defining </a:t>
            </a:r>
            <a:r>
              <a:rPr lang="en-GB" sz="3200" dirty="0"/>
              <a:t>wellbeing</a:t>
            </a:r>
          </a:p>
          <a:p>
            <a:pPr marL="914400" lvl="1" indent="-457200">
              <a:buFont typeface="Arial" panose="020B0604020202020204" pitchFamily="34" charset="0"/>
              <a:buChar char="•"/>
            </a:pPr>
            <a:r>
              <a:rPr lang="en-GB" sz="3200" dirty="0"/>
              <a:t>The importance of wellbeing</a:t>
            </a:r>
          </a:p>
          <a:p>
            <a:pPr marL="914400" lvl="1" indent="-457200">
              <a:buFont typeface="Arial" panose="020B0604020202020204" pitchFamily="34" charset="0"/>
              <a:buChar char="•"/>
            </a:pPr>
            <a:r>
              <a:rPr lang="en-GB" sz="3200" dirty="0"/>
              <a:t>Wellbeing strategies</a:t>
            </a:r>
          </a:p>
          <a:p>
            <a:pPr marL="914400" lvl="1" indent="-457200">
              <a:buFont typeface="Arial" panose="020B0604020202020204" pitchFamily="34" charset="0"/>
              <a:buChar char="•"/>
            </a:pPr>
            <a:r>
              <a:rPr lang="en-GB" sz="3200" dirty="0"/>
              <a:t>Employee Voice</a:t>
            </a:r>
          </a:p>
          <a:p>
            <a:pPr lvl="1"/>
            <a:endParaRPr lang="en-GB" sz="3200" dirty="0"/>
          </a:p>
          <a:p>
            <a:endParaRPr lang="en-GB" sz="3200" dirty="0"/>
          </a:p>
          <a:p>
            <a:endParaRPr lang="en-GB" sz="3200" dirty="0"/>
          </a:p>
          <a:p>
            <a:endParaRPr lang="en-GB" sz="3200" dirty="0"/>
          </a:p>
        </p:txBody>
      </p:sp>
    </p:spTree>
    <p:extLst>
      <p:ext uri="{BB962C8B-B14F-4D97-AF65-F5344CB8AC3E}">
        <p14:creationId xmlns:p14="http://schemas.microsoft.com/office/powerpoint/2010/main" val="10739592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B319DD-263F-52BA-8E2F-62420690D471}"/>
              </a:ext>
            </a:extLst>
          </p:cNvPr>
          <p:cNvSpPr txBox="1"/>
          <p:nvPr/>
        </p:nvSpPr>
        <p:spPr>
          <a:xfrm>
            <a:off x="452846" y="566968"/>
            <a:ext cx="783771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dirty="0"/>
              <a:t>Definition of wellbeing</a:t>
            </a:r>
          </a:p>
        </p:txBody>
      </p:sp>
      <p:sp>
        <p:nvSpPr>
          <p:cNvPr id="5" name="TextBox 4">
            <a:extLst>
              <a:ext uri="{FF2B5EF4-FFF2-40B4-BE49-F238E27FC236}">
                <a16:creationId xmlns:a16="http://schemas.microsoft.com/office/drawing/2014/main" id="{1A9F6A5F-5165-B49E-1729-43B912B1E5B6}"/>
              </a:ext>
            </a:extLst>
          </p:cNvPr>
          <p:cNvSpPr txBox="1"/>
          <p:nvPr/>
        </p:nvSpPr>
        <p:spPr>
          <a:xfrm>
            <a:off x="452846" y="1282983"/>
            <a:ext cx="8612777" cy="3970318"/>
          </a:xfrm>
          <a:prstGeom prst="rect">
            <a:avLst/>
          </a:prstGeom>
          <a:noFill/>
        </p:spPr>
        <p:txBody>
          <a:bodyPr wrap="square">
            <a:spAutoFit/>
          </a:bodyPr>
          <a:lstStyle/>
          <a:p>
            <a:pPr marL="457200" indent="-457200">
              <a:buFont typeface="Arial" panose="020B0604020202020204" pitchFamily="34" charset="0"/>
              <a:buChar char="•"/>
            </a:pPr>
            <a:r>
              <a:rPr lang="en-GB" sz="3200" dirty="0"/>
              <a:t>Overall quality of work experienced by the individual in the work-place.</a:t>
            </a:r>
          </a:p>
          <a:p>
            <a:pPr marL="457200" indent="-457200">
              <a:buFont typeface="Arial" panose="020B0604020202020204" pitchFamily="34" charset="0"/>
              <a:buChar char="•"/>
            </a:pPr>
            <a:r>
              <a:rPr lang="en-GB" sz="3200" dirty="0"/>
              <a:t>Fisher likens wellbeing to ‘happiness’, manifesting in positive </a:t>
            </a:r>
            <a:r>
              <a:rPr lang="en-GB" sz="3200" dirty="0" err="1"/>
              <a:t>attitusdes</a:t>
            </a:r>
            <a:r>
              <a:rPr lang="en-GB" sz="3200" dirty="0"/>
              <a:t>, good moods and emotions.</a:t>
            </a:r>
          </a:p>
          <a:p>
            <a:pPr marL="457200" indent="-457200">
              <a:buFont typeface="Arial" panose="020B0604020202020204" pitchFamily="34" charset="0"/>
              <a:buChar char="•"/>
            </a:pPr>
            <a:r>
              <a:rPr lang="en-GB" sz="3200" dirty="0"/>
              <a:t>Grant et al identified 3 main dimensions – psychological, physical, social.  </a:t>
            </a:r>
          </a:p>
          <a:p>
            <a:endParaRPr lang="en-GB" sz="2800" dirty="0"/>
          </a:p>
        </p:txBody>
      </p:sp>
    </p:spTree>
    <p:extLst>
      <p:ext uri="{BB962C8B-B14F-4D97-AF65-F5344CB8AC3E}">
        <p14:creationId xmlns:p14="http://schemas.microsoft.com/office/powerpoint/2010/main" val="42324168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B319DD-263F-52BA-8E2F-62420690D471}"/>
              </a:ext>
            </a:extLst>
          </p:cNvPr>
          <p:cNvSpPr txBox="1"/>
          <p:nvPr/>
        </p:nvSpPr>
        <p:spPr>
          <a:xfrm>
            <a:off x="452846" y="566968"/>
            <a:ext cx="783771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dirty="0"/>
              <a:t>Grant et al – 3 dimensions</a:t>
            </a:r>
          </a:p>
        </p:txBody>
      </p:sp>
      <p:sp>
        <p:nvSpPr>
          <p:cNvPr id="5" name="TextBox 4">
            <a:extLst>
              <a:ext uri="{FF2B5EF4-FFF2-40B4-BE49-F238E27FC236}">
                <a16:creationId xmlns:a16="http://schemas.microsoft.com/office/drawing/2014/main" id="{1A9F6A5F-5165-B49E-1729-43B912B1E5B6}"/>
              </a:ext>
            </a:extLst>
          </p:cNvPr>
          <p:cNvSpPr txBox="1"/>
          <p:nvPr/>
        </p:nvSpPr>
        <p:spPr>
          <a:xfrm>
            <a:off x="452846" y="1282983"/>
            <a:ext cx="8612777" cy="4462760"/>
          </a:xfrm>
          <a:prstGeom prst="rect">
            <a:avLst/>
          </a:prstGeom>
          <a:noFill/>
        </p:spPr>
        <p:txBody>
          <a:bodyPr wrap="square">
            <a:spAutoFit/>
          </a:bodyPr>
          <a:lstStyle/>
          <a:p>
            <a:pPr marL="457200" indent="-457200">
              <a:buFont typeface="Arial" panose="020B0604020202020204" pitchFamily="34" charset="0"/>
              <a:buChar char="•"/>
            </a:pPr>
            <a:r>
              <a:rPr lang="en-GB" sz="3200" dirty="0"/>
              <a:t>Psychological – happiness and the subjective, positive experiences individuals have in the workplace.</a:t>
            </a:r>
          </a:p>
          <a:p>
            <a:pPr marL="457200" indent="-457200">
              <a:buFont typeface="Arial" panose="020B0604020202020204" pitchFamily="34" charset="0"/>
              <a:buChar char="•"/>
            </a:pPr>
            <a:r>
              <a:rPr lang="en-GB" sz="3200" dirty="0"/>
              <a:t>Physical – aspects of stress, injuries and diseases, the provision of healthcare services as part of an EAP for example.</a:t>
            </a:r>
          </a:p>
          <a:p>
            <a:pPr marL="457200" indent="-457200">
              <a:buFont typeface="Arial" panose="020B0604020202020204" pitchFamily="34" charset="0"/>
              <a:buChar char="•"/>
            </a:pPr>
            <a:r>
              <a:rPr lang="en-GB" sz="3200" dirty="0"/>
              <a:t>Social -  quality of peer and hierarchical relationships in the workplace.</a:t>
            </a:r>
          </a:p>
          <a:p>
            <a:endParaRPr lang="en-GB" sz="2800" dirty="0"/>
          </a:p>
        </p:txBody>
      </p:sp>
    </p:spTree>
    <p:extLst>
      <p:ext uri="{BB962C8B-B14F-4D97-AF65-F5344CB8AC3E}">
        <p14:creationId xmlns:p14="http://schemas.microsoft.com/office/powerpoint/2010/main" val="19532073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B319DD-263F-52BA-8E2F-62420690D471}"/>
              </a:ext>
            </a:extLst>
          </p:cNvPr>
          <p:cNvSpPr txBox="1"/>
          <p:nvPr/>
        </p:nvSpPr>
        <p:spPr>
          <a:xfrm>
            <a:off x="452846" y="566968"/>
            <a:ext cx="783771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dirty="0"/>
              <a:t>World Health Organisation (WHO)</a:t>
            </a:r>
          </a:p>
        </p:txBody>
      </p:sp>
      <p:sp>
        <p:nvSpPr>
          <p:cNvPr id="5" name="TextBox 4">
            <a:extLst>
              <a:ext uri="{FF2B5EF4-FFF2-40B4-BE49-F238E27FC236}">
                <a16:creationId xmlns:a16="http://schemas.microsoft.com/office/drawing/2014/main" id="{1A9F6A5F-5165-B49E-1729-43B912B1E5B6}"/>
              </a:ext>
            </a:extLst>
          </p:cNvPr>
          <p:cNvSpPr txBox="1"/>
          <p:nvPr/>
        </p:nvSpPr>
        <p:spPr>
          <a:xfrm>
            <a:off x="452846" y="1282983"/>
            <a:ext cx="8612777" cy="4462760"/>
          </a:xfrm>
          <a:prstGeom prst="rect">
            <a:avLst/>
          </a:prstGeom>
          <a:noFill/>
        </p:spPr>
        <p:txBody>
          <a:bodyPr wrap="square">
            <a:spAutoFit/>
          </a:bodyPr>
          <a:lstStyle/>
          <a:p>
            <a:pPr marL="457200" indent="-457200">
              <a:buFont typeface="Arial" panose="020B0604020202020204" pitchFamily="34" charset="0"/>
              <a:buChar char="•"/>
            </a:pPr>
            <a:r>
              <a:rPr lang="en-GB" sz="3200" dirty="0"/>
              <a:t>Health is ‘a state of complete physical, mental and social wellbeing and not merely the absence of disease and infirmity’. </a:t>
            </a:r>
          </a:p>
          <a:p>
            <a:pPr marL="457200" indent="-457200">
              <a:buFont typeface="Arial" panose="020B0604020202020204" pitchFamily="34" charset="0"/>
              <a:buChar char="•"/>
            </a:pPr>
            <a:r>
              <a:rPr lang="en-GB" sz="3200" dirty="0"/>
              <a:t>Clear overlaps between health and wellbeing.</a:t>
            </a:r>
          </a:p>
          <a:p>
            <a:pPr marL="457200" indent="-457200">
              <a:buFont typeface="Arial" panose="020B0604020202020204" pitchFamily="34" charset="0"/>
              <a:buChar char="•"/>
            </a:pPr>
            <a:r>
              <a:rPr lang="en-GB" sz="3200" dirty="0"/>
              <a:t>Department of Health argue there is a 2-way relationship between wellbeing and health, both influencing each other. </a:t>
            </a:r>
          </a:p>
          <a:p>
            <a:endParaRPr lang="en-GB" sz="2800" dirty="0"/>
          </a:p>
        </p:txBody>
      </p:sp>
    </p:spTree>
    <p:extLst>
      <p:ext uri="{BB962C8B-B14F-4D97-AF65-F5344CB8AC3E}">
        <p14:creationId xmlns:p14="http://schemas.microsoft.com/office/powerpoint/2010/main" val="7926885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0EE0D08-1F90-9E62-2EC3-A684055DF150}"/>
              </a:ext>
            </a:extLst>
          </p:cNvPr>
          <p:cNvSpPr txBox="1"/>
          <p:nvPr/>
        </p:nvSpPr>
        <p:spPr>
          <a:xfrm>
            <a:off x="261258" y="1201783"/>
            <a:ext cx="8586652" cy="4444678"/>
          </a:xfrm>
          <a:prstGeom prst="rect">
            <a:avLst/>
          </a:prstGeom>
          <a:noFill/>
        </p:spPr>
        <p:txBody>
          <a:bodyPr wrap="square">
            <a:spAutoFit/>
          </a:bodyPr>
          <a:lstStyle/>
          <a:p>
            <a:pPr marL="457200" indent="-457200">
              <a:lnSpc>
                <a:spcPct val="107000"/>
              </a:lnSpc>
              <a:spcAft>
                <a:spcPts val="800"/>
              </a:spcAft>
              <a:buFont typeface="Arial" panose="020B0604020202020204" pitchFamily="34" charset="0"/>
              <a:buChar char="•"/>
            </a:pPr>
            <a:r>
              <a:rPr lang="en-GB" sz="2600" kern="100" dirty="0">
                <a:effectLst/>
                <a:latin typeface="+mj-lt"/>
                <a:ea typeface="DengXian" panose="02010600030101010101" pitchFamily="2" charset="-122"/>
                <a:cs typeface="Arial" panose="020B0604020202020204" pitchFamily="34" charset="0"/>
              </a:rPr>
              <a:t>On average we spent an estimated one-third of our lives at work. Difficulties in achieving equilibrium between work and home lives has created a culture of employees putting their jobs before their personal lives.</a:t>
            </a:r>
          </a:p>
          <a:p>
            <a:pPr marL="457200" indent="-457200">
              <a:lnSpc>
                <a:spcPct val="107000"/>
              </a:lnSpc>
              <a:spcAft>
                <a:spcPts val="800"/>
              </a:spcAft>
              <a:buFont typeface="Arial" panose="020B0604020202020204" pitchFamily="34" charset="0"/>
              <a:buChar char="•"/>
            </a:pPr>
            <a:r>
              <a:rPr lang="en-GB" sz="2600" kern="100" dirty="0" err="1">
                <a:effectLst/>
                <a:latin typeface="+mj-lt"/>
                <a:ea typeface="DengXian" panose="02010600030101010101" pitchFamily="2" charset="-122"/>
                <a:cs typeface="Arial" panose="020B0604020202020204" pitchFamily="34" charset="0"/>
              </a:rPr>
              <a:t>Caicedo</a:t>
            </a:r>
            <a:r>
              <a:rPr lang="en-GB" sz="2600" kern="100" dirty="0">
                <a:effectLst/>
                <a:latin typeface="+mj-lt"/>
                <a:ea typeface="DengXian" panose="02010600030101010101" pitchFamily="2" charset="-122"/>
                <a:cs typeface="Arial" panose="020B0604020202020204" pitchFamily="34" charset="0"/>
              </a:rPr>
              <a:t> et al </a:t>
            </a:r>
            <a:r>
              <a:rPr lang="en-GB" sz="2600" kern="100" dirty="0">
                <a:latin typeface="+mj-lt"/>
                <a:ea typeface="DengXian" panose="02010600030101010101" pitchFamily="2" charset="-122"/>
                <a:cs typeface="Arial" panose="020B0604020202020204" pitchFamily="34" charset="0"/>
              </a:rPr>
              <a:t> found </a:t>
            </a:r>
            <a:r>
              <a:rPr lang="en-GB" sz="2600" kern="100" dirty="0">
                <a:effectLst/>
                <a:latin typeface="+mj-lt"/>
                <a:ea typeface="DengXian" panose="02010600030101010101" pitchFamily="2" charset="-122"/>
                <a:cs typeface="Arial" panose="020B0604020202020204" pitchFamily="34" charset="0"/>
              </a:rPr>
              <a:t>workplace stressors such as organisational change, staff shortages and poor relationships with managers/colleagues may have a negative effect on overall health and wellbeing, reducing productivity and organisational effectiveness. </a:t>
            </a:r>
          </a:p>
        </p:txBody>
      </p:sp>
      <p:sp>
        <p:nvSpPr>
          <p:cNvPr id="5" name="TextBox 4">
            <a:extLst>
              <a:ext uri="{FF2B5EF4-FFF2-40B4-BE49-F238E27FC236}">
                <a16:creationId xmlns:a16="http://schemas.microsoft.com/office/drawing/2014/main" id="{FDF18497-3466-2D18-EABC-0EFDF73B6892}"/>
              </a:ext>
            </a:extLst>
          </p:cNvPr>
          <p:cNvSpPr txBox="1"/>
          <p:nvPr/>
        </p:nvSpPr>
        <p:spPr>
          <a:xfrm>
            <a:off x="1937656" y="590397"/>
            <a:ext cx="5830389" cy="584775"/>
          </a:xfrm>
          <a:prstGeom prst="rect">
            <a:avLst/>
          </a:prstGeom>
          <a:noFill/>
        </p:spPr>
        <p:txBody>
          <a:bodyPr wrap="square">
            <a:spAutoFit/>
          </a:bodyPr>
          <a:lstStyle/>
          <a:p>
            <a:pPr algn="ctr"/>
            <a:r>
              <a:rPr lang="en-GB" sz="3200" b="1" dirty="0"/>
              <a:t>Why so important? </a:t>
            </a:r>
          </a:p>
        </p:txBody>
      </p:sp>
    </p:spTree>
    <p:extLst>
      <p:ext uri="{BB962C8B-B14F-4D97-AF65-F5344CB8AC3E}">
        <p14:creationId xmlns:p14="http://schemas.microsoft.com/office/powerpoint/2010/main" val="39502797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0EE0D08-1F90-9E62-2EC3-A684055DF150}"/>
              </a:ext>
            </a:extLst>
          </p:cNvPr>
          <p:cNvSpPr txBox="1"/>
          <p:nvPr/>
        </p:nvSpPr>
        <p:spPr>
          <a:xfrm>
            <a:off x="261257" y="1201783"/>
            <a:ext cx="8995953" cy="1234249"/>
          </a:xfrm>
          <a:prstGeom prst="rect">
            <a:avLst/>
          </a:prstGeom>
          <a:noFill/>
        </p:spPr>
        <p:txBody>
          <a:bodyPr wrap="square">
            <a:spAutoFit/>
          </a:bodyPr>
          <a:lstStyle/>
          <a:p>
            <a:pPr>
              <a:lnSpc>
                <a:spcPct val="107000"/>
              </a:lnSpc>
              <a:spcAft>
                <a:spcPts val="800"/>
              </a:spcAft>
            </a:pPr>
            <a:r>
              <a:rPr lang="en-GB" sz="3600" kern="100" dirty="0">
                <a:effectLst/>
                <a:latin typeface="+mj-lt"/>
                <a:ea typeface="DengXian" panose="02010600030101010101" pitchFamily="2" charset="-122"/>
                <a:cs typeface="Arial" panose="020B0604020202020204" pitchFamily="34" charset="0"/>
              </a:rPr>
              <a:t>3 benefits for increased focus on employee wellbeing: </a:t>
            </a:r>
          </a:p>
        </p:txBody>
      </p:sp>
      <p:sp>
        <p:nvSpPr>
          <p:cNvPr id="5" name="TextBox 4">
            <a:extLst>
              <a:ext uri="{FF2B5EF4-FFF2-40B4-BE49-F238E27FC236}">
                <a16:creationId xmlns:a16="http://schemas.microsoft.com/office/drawing/2014/main" id="{FDF18497-3466-2D18-EABC-0EFDF73B6892}"/>
              </a:ext>
            </a:extLst>
          </p:cNvPr>
          <p:cNvSpPr txBox="1"/>
          <p:nvPr/>
        </p:nvSpPr>
        <p:spPr>
          <a:xfrm>
            <a:off x="1937656" y="590397"/>
            <a:ext cx="5830389" cy="584775"/>
          </a:xfrm>
          <a:prstGeom prst="rect">
            <a:avLst/>
          </a:prstGeom>
          <a:noFill/>
        </p:spPr>
        <p:txBody>
          <a:bodyPr wrap="square">
            <a:spAutoFit/>
          </a:bodyPr>
          <a:lstStyle/>
          <a:p>
            <a:pPr algn="ctr"/>
            <a:r>
              <a:rPr lang="en-GB" sz="3200" b="1" dirty="0"/>
              <a:t>Why so important? </a:t>
            </a:r>
          </a:p>
        </p:txBody>
      </p:sp>
      <p:sp>
        <p:nvSpPr>
          <p:cNvPr id="4" name="TextBox 3">
            <a:extLst>
              <a:ext uri="{FF2B5EF4-FFF2-40B4-BE49-F238E27FC236}">
                <a16:creationId xmlns:a16="http://schemas.microsoft.com/office/drawing/2014/main" id="{6ABD2478-3235-93BA-84D6-3A1BBD13BC2F}"/>
              </a:ext>
            </a:extLst>
          </p:cNvPr>
          <p:cNvSpPr txBox="1"/>
          <p:nvPr/>
        </p:nvSpPr>
        <p:spPr>
          <a:xfrm>
            <a:off x="535033" y="2566119"/>
            <a:ext cx="8847907" cy="3633239"/>
          </a:xfrm>
          <a:prstGeom prst="rect">
            <a:avLst/>
          </a:prstGeom>
          <a:noFill/>
        </p:spPr>
        <p:txBody>
          <a:bodyPr wrap="square">
            <a:spAutoFit/>
          </a:bodyPr>
          <a:lstStyle/>
          <a:p>
            <a:pPr algn="l">
              <a:buFont typeface="Arial" panose="020B0604020202020204" pitchFamily="34" charset="0"/>
              <a:buChar char="•"/>
            </a:pPr>
            <a:r>
              <a:rPr lang="en-GB" sz="3600" b="0" i="0" dirty="0">
                <a:solidFill>
                  <a:srgbClr val="202020"/>
                </a:solidFill>
                <a:effectLst/>
                <a:latin typeface="Museo"/>
              </a:rPr>
              <a:t> Better employee morale and engagement</a:t>
            </a:r>
            <a:r>
              <a:rPr lang="en-GB" b="0" i="0" dirty="0">
                <a:solidFill>
                  <a:srgbClr val="202020"/>
                </a:solidFill>
                <a:effectLst/>
                <a:latin typeface="Museo"/>
              </a:rPr>
              <a:t>.</a:t>
            </a:r>
          </a:p>
          <a:p>
            <a:pPr algn="l">
              <a:buFont typeface="Arial" panose="020B0604020202020204" pitchFamily="34" charset="0"/>
              <a:buChar char="•"/>
            </a:pPr>
            <a:r>
              <a:rPr lang="en-GB" sz="3600" b="0" i="0" dirty="0">
                <a:solidFill>
                  <a:srgbClr val="202020"/>
                </a:solidFill>
                <a:effectLst/>
                <a:latin typeface="Museo"/>
              </a:rPr>
              <a:t> A healthier and more inclusive culture.</a:t>
            </a:r>
          </a:p>
          <a:p>
            <a:pPr algn="l">
              <a:buFont typeface="Arial" panose="020B0604020202020204" pitchFamily="34" charset="0"/>
              <a:buChar char="•"/>
            </a:pPr>
            <a:r>
              <a:rPr lang="en-GB" sz="3600" b="0" i="0" dirty="0">
                <a:solidFill>
                  <a:srgbClr val="202020"/>
                </a:solidFill>
                <a:effectLst/>
                <a:latin typeface="Museo"/>
              </a:rPr>
              <a:t> Better work-life balance.</a:t>
            </a:r>
          </a:p>
          <a:p>
            <a:pPr>
              <a:lnSpc>
                <a:spcPct val="107000"/>
              </a:lnSpc>
              <a:spcAft>
                <a:spcPts val="800"/>
              </a:spcAft>
            </a:pPr>
            <a:endParaRPr lang="en-GB" sz="3600" dirty="0">
              <a:solidFill>
                <a:srgbClr val="202020"/>
              </a:solidFill>
              <a:latin typeface="Museo"/>
            </a:endParaRPr>
          </a:p>
          <a:p>
            <a:pPr>
              <a:lnSpc>
                <a:spcPct val="107000"/>
              </a:lnSpc>
              <a:spcAft>
                <a:spcPts val="800"/>
              </a:spcAft>
            </a:pPr>
            <a:r>
              <a:rPr lang="en-GB" sz="3200" kern="100" dirty="0">
                <a:effectLst/>
                <a:latin typeface="+mj-lt"/>
                <a:ea typeface="DengXian" panose="02010600030101010101" pitchFamily="2" charset="-122"/>
                <a:cs typeface="Arial" panose="020B0604020202020204" pitchFamily="34" charset="0"/>
              </a:rPr>
              <a:t>All of the above positivel</a:t>
            </a:r>
            <a:r>
              <a:rPr lang="en-GB" sz="3200" kern="100" dirty="0">
                <a:latin typeface="+mj-lt"/>
                <a:ea typeface="DengXian" panose="02010600030101010101" pitchFamily="2" charset="-122"/>
                <a:cs typeface="Arial" panose="020B0604020202020204" pitchFamily="34" charset="0"/>
              </a:rPr>
              <a:t>y impact performance.</a:t>
            </a:r>
            <a:endParaRPr lang="en-GB" sz="3200" kern="100" dirty="0">
              <a:effectLst/>
              <a:latin typeface="+mj-lt"/>
              <a:ea typeface="DengXian" panose="02010600030101010101" pitchFamily="2" charset="-122"/>
              <a:cs typeface="Arial" panose="020B0604020202020204" pitchFamily="34" charset="0"/>
            </a:endParaRPr>
          </a:p>
          <a:p>
            <a:pPr algn="l"/>
            <a:endParaRPr lang="en-GB" sz="3600" b="0" i="0" dirty="0">
              <a:solidFill>
                <a:srgbClr val="202020"/>
              </a:solidFill>
              <a:effectLst/>
              <a:latin typeface="Museo"/>
            </a:endParaRPr>
          </a:p>
        </p:txBody>
      </p:sp>
    </p:spTree>
    <p:extLst>
      <p:ext uri="{BB962C8B-B14F-4D97-AF65-F5344CB8AC3E}">
        <p14:creationId xmlns:p14="http://schemas.microsoft.com/office/powerpoint/2010/main" val="5240631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B319DD-263F-52BA-8E2F-62420690D471}"/>
              </a:ext>
            </a:extLst>
          </p:cNvPr>
          <p:cNvSpPr txBox="1"/>
          <p:nvPr/>
        </p:nvSpPr>
        <p:spPr>
          <a:xfrm>
            <a:off x="452846" y="566968"/>
            <a:ext cx="783771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dirty="0"/>
              <a:t>What can organisations do?</a:t>
            </a:r>
          </a:p>
        </p:txBody>
      </p:sp>
      <p:sp>
        <p:nvSpPr>
          <p:cNvPr id="5" name="TextBox 4">
            <a:extLst>
              <a:ext uri="{FF2B5EF4-FFF2-40B4-BE49-F238E27FC236}">
                <a16:creationId xmlns:a16="http://schemas.microsoft.com/office/drawing/2014/main" id="{1A9F6A5F-5165-B49E-1729-43B912B1E5B6}"/>
              </a:ext>
            </a:extLst>
          </p:cNvPr>
          <p:cNvSpPr txBox="1"/>
          <p:nvPr/>
        </p:nvSpPr>
        <p:spPr>
          <a:xfrm>
            <a:off x="452846" y="1282983"/>
            <a:ext cx="8612777" cy="4955203"/>
          </a:xfrm>
          <a:prstGeom prst="rect">
            <a:avLst/>
          </a:prstGeom>
          <a:noFill/>
        </p:spPr>
        <p:txBody>
          <a:bodyPr wrap="square">
            <a:spAutoFit/>
          </a:bodyPr>
          <a:lstStyle/>
          <a:p>
            <a:pPr marL="457200" indent="-457200">
              <a:buFont typeface="Arial" panose="020B0604020202020204" pitchFamily="34" charset="0"/>
              <a:buChar char="•"/>
            </a:pPr>
            <a:r>
              <a:rPr lang="en-GB" sz="3200" dirty="0"/>
              <a:t>Cooper and </a:t>
            </a:r>
            <a:r>
              <a:rPr lang="en-GB" sz="3200" dirty="0" err="1"/>
              <a:t>Suff</a:t>
            </a:r>
            <a:r>
              <a:rPr lang="en-GB" sz="3200" dirty="0"/>
              <a:t> confirmed organisations need to become more conscious of the complexities of people’s lives.</a:t>
            </a:r>
          </a:p>
          <a:p>
            <a:pPr marL="457200" indent="-457200">
              <a:buFont typeface="Arial" panose="020B0604020202020204" pitchFamily="34" charset="0"/>
              <a:buChar char="•"/>
            </a:pPr>
            <a:r>
              <a:rPr lang="en-GB" sz="3200" dirty="0"/>
              <a:t>Organisations can provide individuals with key emotional support from managers. </a:t>
            </a:r>
          </a:p>
          <a:p>
            <a:pPr marL="457200" indent="-457200">
              <a:buFont typeface="Arial" panose="020B0604020202020204" pitchFamily="34" charset="0"/>
              <a:buChar char="•"/>
            </a:pPr>
            <a:r>
              <a:rPr lang="en-GB" sz="3200" dirty="0"/>
              <a:t>Evidence suggest this will decrease burnout and negative effects of other health issues. </a:t>
            </a:r>
          </a:p>
          <a:p>
            <a:pPr marL="457200" indent="-457200">
              <a:buFont typeface="Arial" panose="020B0604020202020204" pitchFamily="34" charset="0"/>
              <a:buChar char="•"/>
            </a:pPr>
            <a:r>
              <a:rPr lang="en-GB" sz="3200" dirty="0"/>
              <a:t>Leads to valued employees and retention of knowledge.</a:t>
            </a:r>
          </a:p>
          <a:p>
            <a:endParaRPr lang="en-GB" sz="2800" dirty="0"/>
          </a:p>
        </p:txBody>
      </p:sp>
    </p:spTree>
    <p:extLst>
      <p:ext uri="{BB962C8B-B14F-4D97-AF65-F5344CB8AC3E}">
        <p14:creationId xmlns:p14="http://schemas.microsoft.com/office/powerpoint/2010/main" val="38728659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B319DD-263F-52BA-8E2F-62420690D471}"/>
              </a:ext>
            </a:extLst>
          </p:cNvPr>
          <p:cNvSpPr txBox="1"/>
          <p:nvPr/>
        </p:nvSpPr>
        <p:spPr>
          <a:xfrm>
            <a:off x="374469" y="438381"/>
            <a:ext cx="869115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dirty="0"/>
              <a:t>More than a monthly wellbeing session</a:t>
            </a:r>
          </a:p>
        </p:txBody>
      </p:sp>
      <p:sp>
        <p:nvSpPr>
          <p:cNvPr id="5" name="TextBox 4">
            <a:extLst>
              <a:ext uri="{FF2B5EF4-FFF2-40B4-BE49-F238E27FC236}">
                <a16:creationId xmlns:a16="http://schemas.microsoft.com/office/drawing/2014/main" id="{1A9F6A5F-5165-B49E-1729-43B912B1E5B6}"/>
              </a:ext>
            </a:extLst>
          </p:cNvPr>
          <p:cNvSpPr txBox="1"/>
          <p:nvPr/>
        </p:nvSpPr>
        <p:spPr>
          <a:xfrm>
            <a:off x="452846" y="1282983"/>
            <a:ext cx="8612777" cy="4832092"/>
          </a:xfrm>
          <a:prstGeom prst="rect">
            <a:avLst/>
          </a:prstGeom>
          <a:noFill/>
        </p:spPr>
        <p:txBody>
          <a:bodyPr wrap="square">
            <a:spAutoFit/>
          </a:bodyPr>
          <a:lstStyle/>
          <a:p>
            <a:pPr marL="457200" indent="-457200" algn="l">
              <a:buFont typeface="Arial" panose="020B0604020202020204" pitchFamily="34" charset="0"/>
              <a:buChar char="•"/>
            </a:pPr>
            <a:r>
              <a:rPr lang="en-GB" sz="2800" i="0" dirty="0">
                <a:solidFill>
                  <a:srgbClr val="202020"/>
                </a:solidFill>
                <a:effectLst/>
                <a:latin typeface="Museo"/>
              </a:rPr>
              <a:t>Autonomy</a:t>
            </a:r>
          </a:p>
          <a:p>
            <a:pPr marL="457200" indent="-457200" algn="l">
              <a:buFont typeface="Arial" panose="020B0604020202020204" pitchFamily="34" charset="0"/>
              <a:buChar char="•"/>
            </a:pPr>
            <a:r>
              <a:rPr lang="en-GB" sz="2800" b="0" dirty="0">
                <a:solidFill>
                  <a:srgbClr val="202020"/>
                </a:solidFill>
                <a:latin typeface="Museo"/>
              </a:rPr>
              <a:t>Safety</a:t>
            </a:r>
          </a:p>
          <a:p>
            <a:pPr marL="457200" indent="-457200" algn="l">
              <a:buFont typeface="Arial" panose="020B0604020202020204" pitchFamily="34" charset="0"/>
              <a:buChar char="•"/>
            </a:pPr>
            <a:r>
              <a:rPr lang="en-GB" sz="2800" i="0" dirty="0">
                <a:solidFill>
                  <a:srgbClr val="202020"/>
                </a:solidFill>
                <a:effectLst/>
                <a:latin typeface="Museo"/>
              </a:rPr>
              <a:t>Flexibility</a:t>
            </a:r>
          </a:p>
          <a:p>
            <a:pPr marL="457200" indent="-457200" algn="l">
              <a:buFont typeface="Arial" panose="020B0604020202020204" pitchFamily="34" charset="0"/>
              <a:buChar char="•"/>
            </a:pPr>
            <a:r>
              <a:rPr lang="en-GB" sz="2800" b="0" dirty="0">
                <a:solidFill>
                  <a:srgbClr val="202020"/>
                </a:solidFill>
                <a:latin typeface="Museo"/>
              </a:rPr>
              <a:t>Inclusivity</a:t>
            </a:r>
          </a:p>
          <a:p>
            <a:pPr marL="457200" indent="-457200" algn="l">
              <a:buFont typeface="Arial" panose="020B0604020202020204" pitchFamily="34" charset="0"/>
              <a:buChar char="•"/>
            </a:pPr>
            <a:r>
              <a:rPr lang="en-GB" sz="2800" i="0" dirty="0">
                <a:solidFill>
                  <a:srgbClr val="202020"/>
                </a:solidFill>
                <a:effectLst/>
                <a:latin typeface="Museo"/>
              </a:rPr>
              <a:t>Skill development</a:t>
            </a:r>
          </a:p>
          <a:p>
            <a:pPr marL="457200" indent="-457200" algn="l">
              <a:buFont typeface="Arial" panose="020B0604020202020204" pitchFamily="34" charset="0"/>
              <a:buChar char="•"/>
            </a:pPr>
            <a:r>
              <a:rPr lang="en-GB" sz="2800" b="0" dirty="0">
                <a:solidFill>
                  <a:srgbClr val="202020"/>
                </a:solidFill>
                <a:latin typeface="Museo"/>
              </a:rPr>
              <a:t>Security</a:t>
            </a:r>
          </a:p>
          <a:p>
            <a:pPr marL="457200" indent="-457200" algn="l">
              <a:buFont typeface="Arial" panose="020B0604020202020204" pitchFamily="34" charset="0"/>
              <a:buChar char="•"/>
            </a:pPr>
            <a:r>
              <a:rPr lang="en-GB" sz="2800" i="0" dirty="0">
                <a:solidFill>
                  <a:srgbClr val="202020"/>
                </a:solidFill>
                <a:effectLst/>
                <a:latin typeface="Museo"/>
              </a:rPr>
              <a:t>Con</a:t>
            </a:r>
            <a:r>
              <a:rPr lang="en-GB" sz="2800" dirty="0">
                <a:solidFill>
                  <a:srgbClr val="202020"/>
                </a:solidFill>
                <a:latin typeface="Museo"/>
              </a:rPr>
              <a:t>nection</a:t>
            </a:r>
          </a:p>
          <a:p>
            <a:pPr marL="457200" indent="-457200" algn="l">
              <a:buFont typeface="Arial" panose="020B0604020202020204" pitchFamily="34" charset="0"/>
              <a:buChar char="•"/>
            </a:pPr>
            <a:r>
              <a:rPr lang="en-GB" sz="2800" b="0" i="0" dirty="0">
                <a:solidFill>
                  <a:srgbClr val="202020"/>
                </a:solidFill>
                <a:effectLst/>
                <a:latin typeface="Museo"/>
              </a:rPr>
              <a:t>Integration</a:t>
            </a:r>
          </a:p>
          <a:p>
            <a:pPr marL="457200" indent="-457200" algn="l">
              <a:buFont typeface="Arial" panose="020B0604020202020204" pitchFamily="34" charset="0"/>
              <a:buChar char="•"/>
            </a:pPr>
            <a:r>
              <a:rPr lang="en-GB" sz="2800" dirty="0">
                <a:solidFill>
                  <a:srgbClr val="202020"/>
                </a:solidFill>
                <a:latin typeface="Museo"/>
              </a:rPr>
              <a:t>Recognition</a:t>
            </a:r>
            <a:endParaRPr lang="en-GB" sz="2800" b="0" i="0" dirty="0">
              <a:solidFill>
                <a:srgbClr val="202020"/>
              </a:solidFill>
              <a:effectLst/>
              <a:latin typeface="Museo"/>
            </a:endParaRPr>
          </a:p>
          <a:p>
            <a:br>
              <a:rPr lang="en-GB" sz="2800" dirty="0"/>
            </a:br>
            <a:endParaRPr lang="en-GB" sz="2800" dirty="0"/>
          </a:p>
        </p:txBody>
      </p:sp>
    </p:spTree>
    <p:extLst>
      <p:ext uri="{BB962C8B-B14F-4D97-AF65-F5344CB8AC3E}">
        <p14:creationId xmlns:p14="http://schemas.microsoft.com/office/powerpoint/2010/main" val="32930064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B319DD-263F-52BA-8E2F-62420690D471}"/>
              </a:ext>
            </a:extLst>
          </p:cNvPr>
          <p:cNvSpPr txBox="1"/>
          <p:nvPr/>
        </p:nvSpPr>
        <p:spPr>
          <a:xfrm>
            <a:off x="452846" y="566968"/>
            <a:ext cx="783771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dirty="0"/>
              <a:t>Who is responsible?</a:t>
            </a:r>
          </a:p>
        </p:txBody>
      </p:sp>
      <p:sp>
        <p:nvSpPr>
          <p:cNvPr id="5" name="TextBox 4">
            <a:extLst>
              <a:ext uri="{FF2B5EF4-FFF2-40B4-BE49-F238E27FC236}">
                <a16:creationId xmlns:a16="http://schemas.microsoft.com/office/drawing/2014/main" id="{1A9F6A5F-5165-B49E-1729-43B912B1E5B6}"/>
              </a:ext>
            </a:extLst>
          </p:cNvPr>
          <p:cNvSpPr txBox="1"/>
          <p:nvPr/>
        </p:nvSpPr>
        <p:spPr>
          <a:xfrm>
            <a:off x="452846" y="1282983"/>
            <a:ext cx="8612777" cy="2985433"/>
          </a:xfrm>
          <a:prstGeom prst="rect">
            <a:avLst/>
          </a:prstGeom>
          <a:noFill/>
        </p:spPr>
        <p:txBody>
          <a:bodyPr wrap="square">
            <a:spAutoFit/>
          </a:bodyPr>
          <a:lstStyle/>
          <a:p>
            <a:pPr marL="457200" indent="-457200">
              <a:buFont typeface="Arial" panose="020B0604020202020204" pitchFamily="34" charset="0"/>
              <a:buChar char="•"/>
            </a:pPr>
            <a:r>
              <a:rPr lang="en-GB" sz="3200" dirty="0"/>
              <a:t>People professionals</a:t>
            </a:r>
          </a:p>
          <a:p>
            <a:pPr marL="457200" indent="-457200">
              <a:buFont typeface="Arial" panose="020B0604020202020204" pitchFamily="34" charset="0"/>
              <a:buChar char="•"/>
            </a:pPr>
            <a:r>
              <a:rPr lang="en-GB" sz="3200" dirty="0"/>
              <a:t>Senior managers</a:t>
            </a:r>
          </a:p>
          <a:p>
            <a:pPr marL="457200" indent="-457200">
              <a:buFont typeface="Arial" panose="020B0604020202020204" pitchFamily="34" charset="0"/>
              <a:buChar char="•"/>
            </a:pPr>
            <a:r>
              <a:rPr lang="en-GB" sz="3200" dirty="0"/>
              <a:t>Line managers</a:t>
            </a:r>
          </a:p>
          <a:p>
            <a:pPr marL="457200" indent="-457200">
              <a:buFont typeface="Arial" panose="020B0604020202020204" pitchFamily="34" charset="0"/>
              <a:buChar char="•"/>
            </a:pPr>
            <a:r>
              <a:rPr lang="en-GB" sz="3200" dirty="0"/>
              <a:t>Occupational health</a:t>
            </a:r>
          </a:p>
          <a:p>
            <a:pPr marL="457200" indent="-457200">
              <a:buFont typeface="Arial" panose="020B0604020202020204" pitchFamily="34" charset="0"/>
              <a:buChar char="•"/>
            </a:pPr>
            <a:r>
              <a:rPr lang="en-GB" sz="3200" dirty="0"/>
              <a:t>Employees</a:t>
            </a:r>
          </a:p>
          <a:p>
            <a:endParaRPr lang="en-GB" sz="2800" dirty="0"/>
          </a:p>
        </p:txBody>
      </p:sp>
    </p:spTree>
    <p:extLst>
      <p:ext uri="{BB962C8B-B14F-4D97-AF65-F5344CB8AC3E}">
        <p14:creationId xmlns:p14="http://schemas.microsoft.com/office/powerpoint/2010/main" val="29749450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6707A4F-AADB-D15D-85DF-252A1677514F}"/>
              </a:ext>
            </a:extLst>
          </p:cNvPr>
          <p:cNvSpPr txBox="1"/>
          <p:nvPr/>
        </p:nvSpPr>
        <p:spPr>
          <a:xfrm>
            <a:off x="1776548" y="731520"/>
            <a:ext cx="4811486" cy="707886"/>
          </a:xfrm>
          <a:prstGeom prst="rect">
            <a:avLst/>
          </a:prstGeom>
          <a:noFill/>
        </p:spPr>
        <p:txBody>
          <a:bodyPr wrap="square">
            <a:spAutoFit/>
          </a:bodyPr>
          <a:lstStyle/>
          <a:p>
            <a:pPr algn="ctr"/>
            <a:r>
              <a:rPr lang="en-GB" sz="4000" b="1" dirty="0"/>
              <a:t>Activity</a:t>
            </a:r>
            <a:r>
              <a:rPr lang="en-GB" sz="1800" b="1" dirty="0"/>
              <a:t> </a:t>
            </a:r>
          </a:p>
        </p:txBody>
      </p:sp>
      <p:sp>
        <p:nvSpPr>
          <p:cNvPr id="4" name="TextBox 3">
            <a:extLst>
              <a:ext uri="{FF2B5EF4-FFF2-40B4-BE49-F238E27FC236}">
                <a16:creationId xmlns:a16="http://schemas.microsoft.com/office/drawing/2014/main" id="{0303CC1C-F1AF-A9E1-0715-993BE8A5ECE9}"/>
              </a:ext>
            </a:extLst>
          </p:cNvPr>
          <p:cNvSpPr txBox="1"/>
          <p:nvPr/>
        </p:nvSpPr>
        <p:spPr>
          <a:xfrm>
            <a:off x="809897" y="1613118"/>
            <a:ext cx="7393577" cy="3539430"/>
          </a:xfrm>
          <a:prstGeom prst="rect">
            <a:avLst/>
          </a:prstGeom>
          <a:noFill/>
        </p:spPr>
        <p:txBody>
          <a:bodyPr wrap="square">
            <a:spAutoFit/>
          </a:bodyPr>
          <a:lstStyle/>
          <a:p>
            <a:r>
              <a:rPr lang="en-GB" sz="2800" dirty="0"/>
              <a:t>Many organisations are promoting health and wellbeing in the workplace, but it’s not always taken seriously enough, more can be done to facilitate a healthy workplace.</a:t>
            </a:r>
          </a:p>
          <a:p>
            <a:endParaRPr lang="en-GB" sz="2800" dirty="0"/>
          </a:p>
          <a:p>
            <a:r>
              <a:rPr lang="en-GB" sz="2800" dirty="0"/>
              <a:t>Consider the wellbeing strategy of an organisation you are familiar with and its effectiveness. How can it be improved?</a:t>
            </a:r>
          </a:p>
        </p:txBody>
      </p:sp>
    </p:spTree>
    <p:extLst>
      <p:ext uri="{BB962C8B-B14F-4D97-AF65-F5344CB8AC3E}">
        <p14:creationId xmlns:p14="http://schemas.microsoft.com/office/powerpoint/2010/main" val="13046006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B319DD-263F-52BA-8E2F-62420690D471}"/>
              </a:ext>
            </a:extLst>
          </p:cNvPr>
          <p:cNvSpPr txBox="1"/>
          <p:nvPr/>
        </p:nvSpPr>
        <p:spPr>
          <a:xfrm>
            <a:off x="452846" y="566968"/>
            <a:ext cx="7837714"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prstClr val="black"/>
                </a:solidFill>
                <a:effectLst/>
                <a:uLnTx/>
                <a:uFillTx/>
                <a:latin typeface="Myriad Pro"/>
                <a:ea typeface="+mn-ea"/>
                <a:cs typeface="+mn-cs"/>
              </a:rPr>
              <a:t>CIPD – Health and Wellbeing at work (2023) </a:t>
            </a:r>
          </a:p>
        </p:txBody>
      </p:sp>
      <p:sp>
        <p:nvSpPr>
          <p:cNvPr id="5" name="TextBox 4">
            <a:extLst>
              <a:ext uri="{FF2B5EF4-FFF2-40B4-BE49-F238E27FC236}">
                <a16:creationId xmlns:a16="http://schemas.microsoft.com/office/drawing/2014/main" id="{1A9F6A5F-5165-B49E-1729-43B912B1E5B6}"/>
              </a:ext>
            </a:extLst>
          </p:cNvPr>
          <p:cNvSpPr txBox="1"/>
          <p:nvPr/>
        </p:nvSpPr>
        <p:spPr>
          <a:xfrm>
            <a:off x="452846" y="1282983"/>
            <a:ext cx="8612777" cy="4339650"/>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endParaRPr lang="en-GB" sz="3200" u="sng" dirty="0">
              <a:solidFill>
                <a:prstClr val="black"/>
              </a:solidFill>
              <a:latin typeface="Myriad Pro"/>
            </a:endParaRPr>
          </a:p>
          <a:p>
            <a:pPr marR="0" lvl="0" algn="l" defTabSz="914400" rtl="0" eaLnBrk="1" fontAlgn="auto" latinLnBrk="0" hangingPunct="1">
              <a:lnSpc>
                <a:spcPct val="100000"/>
              </a:lnSpc>
              <a:spcBef>
                <a:spcPts val="0"/>
              </a:spcBef>
              <a:spcAft>
                <a:spcPts val="0"/>
              </a:spcAft>
              <a:buClrTx/>
              <a:buSzTx/>
              <a:tabLst/>
              <a:defRPr/>
            </a:pPr>
            <a:r>
              <a:rPr lang="en-GB" sz="2400" u="sng" dirty="0">
                <a:solidFill>
                  <a:prstClr val="black"/>
                </a:solidFill>
                <a:latin typeface="Myriad Pro"/>
              </a:rPr>
              <a:t>Key findings</a:t>
            </a:r>
            <a:endParaRPr kumimoji="0" lang="en-GB" sz="2400" b="0" i="0" u="sng" strike="noStrike" kern="1200" cap="none" spc="0" normalizeH="0" baseline="0" noProof="0" dirty="0">
              <a:ln>
                <a:noFill/>
              </a:ln>
              <a:solidFill>
                <a:prstClr val="black"/>
              </a:solidFill>
              <a:effectLst/>
              <a:uLnTx/>
              <a:uFillTx/>
              <a:latin typeface="Myriad Pro"/>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dirty="0"/>
              <a:t>Slightly more have a stand-alone wellbeing strategy, but focus from senior leaders is waning</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dirty="0"/>
              <a:t>Mental health remains the most common focus of health and wellbeing activity</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dirty="0"/>
              <a:t>COVID-19 continues to have some impact</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dirty="0"/>
              <a:t>Employee assistance programmes continue to be the most common wellbeing benefit offered</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dirty="0"/>
              <a:t>Little change to wellbeing budgets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dirty="0"/>
              <a:t>Lack of line manager skills and confidence is the top challenge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dirty="0"/>
              <a:t>Investing in wellbeing to boost employee engagement is the top opportunity</a:t>
            </a:r>
            <a:endParaRPr kumimoji="0" lang="en-GB" sz="2000" b="0" i="0" u="none" strike="noStrike" kern="1200" cap="none" spc="0" normalizeH="0" baseline="0" noProof="0" dirty="0">
              <a:ln>
                <a:noFill/>
              </a:ln>
              <a:solidFill>
                <a:prstClr val="black"/>
              </a:solidFill>
              <a:effectLst/>
              <a:uLnTx/>
              <a:uFillTx/>
              <a:latin typeface="Myriad Pro"/>
              <a:ea typeface="+mn-ea"/>
              <a:cs typeface="+mn-cs"/>
            </a:endParaRPr>
          </a:p>
        </p:txBody>
      </p:sp>
    </p:spTree>
    <p:extLst>
      <p:ext uri="{BB962C8B-B14F-4D97-AF65-F5344CB8AC3E}">
        <p14:creationId xmlns:p14="http://schemas.microsoft.com/office/powerpoint/2010/main" val="18036681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CB7A2B3-D9B6-279B-1AFA-54111F23A953}"/>
              </a:ext>
            </a:extLst>
          </p:cNvPr>
          <p:cNvPicPr>
            <a:picLocks noChangeAspect="1"/>
          </p:cNvPicPr>
          <p:nvPr/>
        </p:nvPicPr>
        <p:blipFill>
          <a:blip r:embed="rId3"/>
          <a:stretch>
            <a:fillRect/>
          </a:stretch>
        </p:blipFill>
        <p:spPr>
          <a:xfrm>
            <a:off x="166687" y="443593"/>
            <a:ext cx="8810625" cy="4838700"/>
          </a:xfrm>
          <a:prstGeom prst="rect">
            <a:avLst/>
          </a:prstGeom>
        </p:spPr>
      </p:pic>
    </p:spTree>
    <p:extLst>
      <p:ext uri="{BB962C8B-B14F-4D97-AF65-F5344CB8AC3E}">
        <p14:creationId xmlns:p14="http://schemas.microsoft.com/office/powerpoint/2010/main" val="41448489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B319DD-263F-52BA-8E2F-62420690D471}"/>
              </a:ext>
            </a:extLst>
          </p:cNvPr>
          <p:cNvSpPr txBox="1"/>
          <p:nvPr/>
        </p:nvSpPr>
        <p:spPr>
          <a:xfrm>
            <a:off x="452846" y="566968"/>
            <a:ext cx="783771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dirty="0"/>
              <a:t>Holistic approach</a:t>
            </a:r>
          </a:p>
        </p:txBody>
      </p:sp>
      <p:sp>
        <p:nvSpPr>
          <p:cNvPr id="5" name="TextBox 4">
            <a:extLst>
              <a:ext uri="{FF2B5EF4-FFF2-40B4-BE49-F238E27FC236}">
                <a16:creationId xmlns:a16="http://schemas.microsoft.com/office/drawing/2014/main" id="{1A9F6A5F-5165-B49E-1729-43B912B1E5B6}"/>
              </a:ext>
            </a:extLst>
          </p:cNvPr>
          <p:cNvSpPr txBox="1"/>
          <p:nvPr/>
        </p:nvSpPr>
        <p:spPr>
          <a:xfrm>
            <a:off x="452846" y="1282983"/>
            <a:ext cx="8612777" cy="5262979"/>
          </a:xfrm>
          <a:prstGeom prst="rect">
            <a:avLst/>
          </a:prstGeom>
          <a:noFill/>
        </p:spPr>
        <p:txBody>
          <a:bodyPr wrap="square">
            <a:spAutoFit/>
          </a:bodyPr>
          <a:lstStyle/>
          <a:p>
            <a:pPr marL="457200" indent="-457200" algn="l">
              <a:buFont typeface="Arial" panose="020B0604020202020204" pitchFamily="34" charset="0"/>
              <a:buChar char="•"/>
            </a:pPr>
            <a:r>
              <a:rPr lang="en-GB" sz="2800" i="0" dirty="0">
                <a:solidFill>
                  <a:srgbClr val="202020"/>
                </a:solidFill>
                <a:effectLst/>
                <a:latin typeface="Museo"/>
              </a:rPr>
              <a:t>Line managers </a:t>
            </a:r>
            <a:r>
              <a:rPr lang="en-GB" sz="2800" b="0" i="0" dirty="0">
                <a:solidFill>
                  <a:srgbClr val="202020"/>
                </a:solidFill>
                <a:effectLst/>
                <a:latin typeface="Museo"/>
              </a:rPr>
              <a:t>have the ongoing guidance needed to support their teams, so they can have sensitive conversations with individuals and signpost to expert help where needed. All employees should be encouraged to have a good self-care routine including a healthy approach to diet and sleep.</a:t>
            </a:r>
          </a:p>
          <a:p>
            <a:pPr marL="457200" indent="-457200" algn="l">
              <a:buFont typeface="Arial" panose="020B0604020202020204" pitchFamily="34" charset="0"/>
              <a:buChar char="•"/>
            </a:pPr>
            <a:r>
              <a:rPr lang="en-GB" sz="2800" b="0" i="0" dirty="0">
                <a:solidFill>
                  <a:srgbClr val="202020"/>
                </a:solidFill>
                <a:effectLst/>
                <a:latin typeface="Museo"/>
              </a:rPr>
              <a:t>Employers need to look beyond absence statistics to understand the underlying factors, such as unmanageable workloads, that are driving unhealthy working practices and influencing people’s wellbeing.</a:t>
            </a:r>
          </a:p>
          <a:p>
            <a:br>
              <a:rPr lang="en-GB" sz="2800" dirty="0"/>
            </a:br>
            <a:endParaRPr lang="en-GB" sz="2800" dirty="0"/>
          </a:p>
        </p:txBody>
      </p:sp>
    </p:spTree>
    <p:extLst>
      <p:ext uri="{BB962C8B-B14F-4D97-AF65-F5344CB8AC3E}">
        <p14:creationId xmlns:p14="http://schemas.microsoft.com/office/powerpoint/2010/main" val="14016873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B319DD-263F-52BA-8E2F-62420690D471}"/>
              </a:ext>
            </a:extLst>
          </p:cNvPr>
          <p:cNvSpPr txBox="1"/>
          <p:nvPr/>
        </p:nvSpPr>
        <p:spPr>
          <a:xfrm>
            <a:off x="452846" y="566968"/>
            <a:ext cx="783771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dirty="0"/>
              <a:t>Employee Voice</a:t>
            </a:r>
          </a:p>
        </p:txBody>
      </p:sp>
      <p:sp>
        <p:nvSpPr>
          <p:cNvPr id="5" name="TextBox 4">
            <a:extLst>
              <a:ext uri="{FF2B5EF4-FFF2-40B4-BE49-F238E27FC236}">
                <a16:creationId xmlns:a16="http://schemas.microsoft.com/office/drawing/2014/main" id="{1A9F6A5F-5165-B49E-1729-43B912B1E5B6}"/>
              </a:ext>
            </a:extLst>
          </p:cNvPr>
          <p:cNvSpPr txBox="1"/>
          <p:nvPr/>
        </p:nvSpPr>
        <p:spPr>
          <a:xfrm>
            <a:off x="452846" y="1356174"/>
            <a:ext cx="8612777" cy="3970318"/>
          </a:xfrm>
          <a:prstGeom prst="rect">
            <a:avLst/>
          </a:prstGeom>
          <a:noFill/>
        </p:spPr>
        <p:txBody>
          <a:bodyPr wrap="square">
            <a:spAutoFit/>
          </a:bodyPr>
          <a:lstStyle/>
          <a:p>
            <a:pPr marL="457200" indent="-457200" algn="l">
              <a:buFont typeface="Arial" panose="020B0604020202020204" pitchFamily="34" charset="0"/>
              <a:buChar char="•"/>
            </a:pPr>
            <a:r>
              <a:rPr lang="en-GB" sz="2800" i="0" dirty="0">
                <a:solidFill>
                  <a:srgbClr val="202020"/>
                </a:solidFill>
                <a:effectLst/>
                <a:latin typeface="Museo"/>
              </a:rPr>
              <a:t>Individual and collective channels</a:t>
            </a:r>
            <a:r>
              <a:rPr lang="en-GB" sz="2800" b="0" i="0" dirty="0">
                <a:solidFill>
                  <a:srgbClr val="202020"/>
                </a:solidFill>
                <a:effectLst/>
                <a:latin typeface="Museo"/>
              </a:rPr>
              <a:t>.</a:t>
            </a:r>
          </a:p>
          <a:p>
            <a:pPr marL="457200" indent="-457200" algn="l">
              <a:buFont typeface="Arial" panose="020B0604020202020204" pitchFamily="34" charset="0"/>
              <a:buChar char="•"/>
            </a:pPr>
            <a:r>
              <a:rPr lang="en-GB" sz="2800" b="0" i="0" dirty="0">
                <a:solidFill>
                  <a:srgbClr val="202020"/>
                </a:solidFill>
                <a:effectLst/>
                <a:latin typeface="Museo"/>
              </a:rPr>
              <a:t>Directl</a:t>
            </a:r>
            <a:r>
              <a:rPr lang="en-GB" sz="2800" dirty="0">
                <a:solidFill>
                  <a:srgbClr val="202020"/>
                </a:solidFill>
                <a:latin typeface="Museo"/>
              </a:rPr>
              <a:t>y and indirectly through employee reps and trade unions</a:t>
            </a:r>
            <a:r>
              <a:rPr lang="en-GB" sz="2800" b="0" i="0" dirty="0">
                <a:solidFill>
                  <a:srgbClr val="202020"/>
                </a:solidFill>
                <a:effectLst/>
                <a:latin typeface="Museo"/>
              </a:rPr>
              <a:t>.</a:t>
            </a:r>
          </a:p>
          <a:p>
            <a:pPr marL="457200" indent="-457200" algn="l">
              <a:buFont typeface="Arial" panose="020B0604020202020204" pitchFamily="34" charset="0"/>
              <a:buChar char="•"/>
            </a:pPr>
            <a:r>
              <a:rPr lang="en-GB" sz="2800" dirty="0">
                <a:solidFill>
                  <a:srgbClr val="202020"/>
                </a:solidFill>
                <a:latin typeface="Museo"/>
              </a:rPr>
              <a:t>Effective voice should involve complementary channels and be supported by leaders.</a:t>
            </a:r>
          </a:p>
          <a:p>
            <a:pPr marL="457200" indent="-457200" algn="l">
              <a:buFont typeface="Arial" panose="020B0604020202020204" pitchFamily="34" charset="0"/>
              <a:buChar char="•"/>
            </a:pPr>
            <a:r>
              <a:rPr lang="en-GB" sz="2800" b="0" i="0" dirty="0">
                <a:solidFill>
                  <a:srgbClr val="202020"/>
                </a:solidFill>
                <a:effectLst/>
                <a:latin typeface="Museo"/>
              </a:rPr>
              <a:t>Two</a:t>
            </a:r>
            <a:r>
              <a:rPr lang="en-GB" sz="2800" dirty="0">
                <a:solidFill>
                  <a:srgbClr val="202020"/>
                </a:solidFill>
                <a:latin typeface="Museo"/>
              </a:rPr>
              <a:t>-way communication important, managers should listen and act on employee voice. </a:t>
            </a:r>
            <a:endParaRPr lang="en-GB" sz="2800" b="0" i="0" dirty="0">
              <a:solidFill>
                <a:srgbClr val="202020"/>
              </a:solidFill>
              <a:effectLst/>
              <a:latin typeface="Museo"/>
            </a:endParaRPr>
          </a:p>
          <a:p>
            <a:br>
              <a:rPr lang="en-GB" sz="2800" dirty="0"/>
            </a:br>
            <a:endParaRPr lang="en-GB" sz="2800" dirty="0"/>
          </a:p>
        </p:txBody>
      </p:sp>
    </p:spTree>
    <p:extLst>
      <p:ext uri="{BB962C8B-B14F-4D97-AF65-F5344CB8AC3E}">
        <p14:creationId xmlns:p14="http://schemas.microsoft.com/office/powerpoint/2010/main" val="2595840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B319DD-263F-52BA-8E2F-62420690D471}"/>
              </a:ext>
            </a:extLst>
          </p:cNvPr>
          <p:cNvSpPr txBox="1"/>
          <p:nvPr/>
        </p:nvSpPr>
        <p:spPr>
          <a:xfrm>
            <a:off x="452846" y="566968"/>
            <a:ext cx="783771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dirty="0"/>
              <a:t>Importance of Employee Voice</a:t>
            </a:r>
          </a:p>
        </p:txBody>
      </p:sp>
      <p:sp>
        <p:nvSpPr>
          <p:cNvPr id="5" name="TextBox 4">
            <a:extLst>
              <a:ext uri="{FF2B5EF4-FFF2-40B4-BE49-F238E27FC236}">
                <a16:creationId xmlns:a16="http://schemas.microsoft.com/office/drawing/2014/main" id="{1A9F6A5F-5165-B49E-1729-43B912B1E5B6}"/>
              </a:ext>
            </a:extLst>
          </p:cNvPr>
          <p:cNvSpPr txBox="1"/>
          <p:nvPr/>
        </p:nvSpPr>
        <p:spPr>
          <a:xfrm>
            <a:off x="452846" y="1356174"/>
            <a:ext cx="8612777" cy="3970318"/>
          </a:xfrm>
          <a:prstGeom prst="rect">
            <a:avLst/>
          </a:prstGeom>
          <a:noFill/>
        </p:spPr>
        <p:txBody>
          <a:bodyPr wrap="square">
            <a:spAutoFit/>
          </a:bodyPr>
          <a:lstStyle/>
          <a:p>
            <a:pPr marL="457200" indent="-457200" algn="l">
              <a:buFont typeface="Arial" panose="020B0604020202020204" pitchFamily="34" charset="0"/>
              <a:buChar char="•"/>
            </a:pPr>
            <a:r>
              <a:rPr lang="en-GB" sz="2800" i="0" dirty="0">
                <a:solidFill>
                  <a:srgbClr val="202020"/>
                </a:solidFill>
                <a:effectLst/>
                <a:latin typeface="Museo"/>
              </a:rPr>
              <a:t>Fundamental right, allows employees to express themselves and is integral to good work.</a:t>
            </a:r>
          </a:p>
          <a:p>
            <a:pPr marL="457200" indent="-457200" algn="l">
              <a:buFont typeface="Arial" panose="020B0604020202020204" pitchFamily="34" charset="0"/>
              <a:buChar char="•"/>
            </a:pPr>
            <a:r>
              <a:rPr lang="en-GB" sz="2800" i="0" dirty="0">
                <a:solidFill>
                  <a:srgbClr val="202020"/>
                </a:solidFill>
                <a:effectLst/>
                <a:latin typeface="Museo"/>
              </a:rPr>
              <a:t>Helps to improve </a:t>
            </a:r>
            <a:r>
              <a:rPr lang="en-GB" sz="2800" dirty="0">
                <a:solidFill>
                  <a:srgbClr val="202020"/>
                </a:solidFill>
                <a:latin typeface="Museo"/>
              </a:rPr>
              <a:t>the effectiveness and performance of an organisation by allowing employees to suggest improvements.</a:t>
            </a:r>
            <a:endParaRPr lang="en-GB" sz="2800" b="0" i="0" dirty="0">
              <a:solidFill>
                <a:srgbClr val="202020"/>
              </a:solidFill>
              <a:effectLst/>
              <a:latin typeface="Museo"/>
            </a:endParaRPr>
          </a:p>
          <a:p>
            <a:pPr marL="457200" indent="-457200">
              <a:buFont typeface="Arial" panose="020B0604020202020204" pitchFamily="34" charset="0"/>
              <a:buChar char="•"/>
            </a:pPr>
            <a:r>
              <a:rPr lang="en-GB" sz="2800" b="0" i="0" dirty="0">
                <a:solidFill>
                  <a:srgbClr val="202020"/>
                </a:solidFill>
                <a:effectLst/>
                <a:latin typeface="Museo"/>
              </a:rPr>
              <a:t>Voice is also an important part of employee wellbeing and is positively linked to job satisfaction.</a:t>
            </a:r>
          </a:p>
          <a:p>
            <a:pPr marL="457200" indent="-457200">
              <a:buFont typeface="Arial" panose="020B0604020202020204" pitchFamily="34" charset="0"/>
              <a:buChar char="•"/>
            </a:pPr>
            <a:endParaRPr lang="en-GB" sz="2800" dirty="0">
              <a:solidFill>
                <a:srgbClr val="202020"/>
              </a:solidFill>
              <a:latin typeface="Museo"/>
            </a:endParaRPr>
          </a:p>
          <a:p>
            <a:r>
              <a:rPr lang="en-GB" sz="2800" dirty="0">
                <a:solidFill>
                  <a:srgbClr val="202020"/>
                </a:solidFill>
                <a:latin typeface="Museo"/>
              </a:rPr>
              <a:t>What about employee silence? What are the risks?</a:t>
            </a:r>
            <a:endParaRPr lang="en-GB" sz="2800" dirty="0"/>
          </a:p>
        </p:txBody>
      </p:sp>
    </p:spTree>
    <p:extLst>
      <p:ext uri="{BB962C8B-B14F-4D97-AF65-F5344CB8AC3E}">
        <p14:creationId xmlns:p14="http://schemas.microsoft.com/office/powerpoint/2010/main" val="20738683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B319DD-263F-52BA-8E2F-62420690D471}"/>
              </a:ext>
            </a:extLst>
          </p:cNvPr>
          <p:cNvSpPr txBox="1"/>
          <p:nvPr/>
        </p:nvSpPr>
        <p:spPr>
          <a:xfrm>
            <a:off x="653143" y="524105"/>
            <a:ext cx="7837714"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dirty="0"/>
              <a:t>Changing nature of voice and influence</a:t>
            </a:r>
          </a:p>
        </p:txBody>
      </p:sp>
      <p:sp>
        <p:nvSpPr>
          <p:cNvPr id="5" name="TextBox 4">
            <a:extLst>
              <a:ext uri="{FF2B5EF4-FFF2-40B4-BE49-F238E27FC236}">
                <a16:creationId xmlns:a16="http://schemas.microsoft.com/office/drawing/2014/main" id="{1A9F6A5F-5165-B49E-1729-43B912B1E5B6}"/>
              </a:ext>
            </a:extLst>
          </p:cNvPr>
          <p:cNvSpPr txBox="1"/>
          <p:nvPr/>
        </p:nvSpPr>
        <p:spPr>
          <a:xfrm>
            <a:off x="381408" y="1827661"/>
            <a:ext cx="8612777" cy="3970318"/>
          </a:xfrm>
          <a:prstGeom prst="rect">
            <a:avLst/>
          </a:prstGeom>
          <a:noFill/>
        </p:spPr>
        <p:txBody>
          <a:bodyPr wrap="square">
            <a:spAutoFit/>
          </a:bodyPr>
          <a:lstStyle/>
          <a:p>
            <a:pPr marL="457200" indent="-457200" algn="l">
              <a:buFont typeface="Arial" panose="020B0604020202020204" pitchFamily="34" charset="0"/>
              <a:buChar char="•"/>
            </a:pPr>
            <a:r>
              <a:rPr lang="en-GB" sz="2800" i="0" dirty="0">
                <a:solidFill>
                  <a:srgbClr val="202020"/>
                </a:solidFill>
                <a:effectLst/>
                <a:latin typeface="Museo"/>
              </a:rPr>
              <a:t>Decline in trade union representation but collective voice still considered key in terms of employee engagement. </a:t>
            </a:r>
          </a:p>
          <a:p>
            <a:pPr marL="457200" indent="-457200" algn="l">
              <a:buFont typeface="Arial" panose="020B0604020202020204" pitchFamily="34" charset="0"/>
              <a:buChar char="•"/>
            </a:pPr>
            <a:r>
              <a:rPr lang="en-GB" sz="2800" b="0" dirty="0">
                <a:solidFill>
                  <a:srgbClr val="202020"/>
                </a:solidFill>
                <a:latin typeface="Museo"/>
              </a:rPr>
              <a:t>Rising inflation likely to increase the use of collective voice. </a:t>
            </a:r>
          </a:p>
          <a:p>
            <a:pPr marL="457200" indent="-457200" algn="l">
              <a:buFont typeface="Arial" panose="020B0604020202020204" pitchFamily="34" charset="0"/>
              <a:buChar char="•"/>
            </a:pPr>
            <a:r>
              <a:rPr lang="en-GB" sz="2800" i="0" dirty="0">
                <a:solidFill>
                  <a:srgbClr val="202020"/>
                </a:solidFill>
                <a:effectLst/>
                <a:latin typeface="Museo"/>
              </a:rPr>
              <a:t>Social</a:t>
            </a:r>
            <a:r>
              <a:rPr lang="en-GB" sz="2800" dirty="0">
                <a:solidFill>
                  <a:srgbClr val="202020"/>
                </a:solidFill>
                <a:latin typeface="Museo"/>
              </a:rPr>
              <a:t> technology.</a:t>
            </a:r>
          </a:p>
          <a:p>
            <a:pPr marL="457200" indent="-457200" algn="l">
              <a:buFont typeface="Arial" panose="020B0604020202020204" pitchFamily="34" charset="0"/>
              <a:buChar char="•"/>
            </a:pPr>
            <a:r>
              <a:rPr lang="en-GB" sz="2800" b="0" i="0" dirty="0">
                <a:solidFill>
                  <a:srgbClr val="202020"/>
                </a:solidFill>
                <a:effectLst/>
                <a:latin typeface="Museo"/>
              </a:rPr>
              <a:t>Corporate governance.</a:t>
            </a:r>
          </a:p>
          <a:p>
            <a:br>
              <a:rPr lang="en-GB" sz="2800" dirty="0"/>
            </a:br>
            <a:endParaRPr lang="en-GB" sz="2800" dirty="0"/>
          </a:p>
        </p:txBody>
      </p:sp>
    </p:spTree>
    <p:extLst>
      <p:ext uri="{BB962C8B-B14F-4D97-AF65-F5344CB8AC3E}">
        <p14:creationId xmlns:p14="http://schemas.microsoft.com/office/powerpoint/2010/main" val="19948423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B319DD-263F-52BA-8E2F-62420690D471}"/>
              </a:ext>
            </a:extLst>
          </p:cNvPr>
          <p:cNvSpPr txBox="1"/>
          <p:nvPr/>
        </p:nvSpPr>
        <p:spPr>
          <a:xfrm>
            <a:off x="653143" y="524105"/>
            <a:ext cx="783771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dirty="0"/>
              <a:t>Creating a ‘speak up’ culture</a:t>
            </a:r>
          </a:p>
        </p:txBody>
      </p:sp>
      <p:sp>
        <p:nvSpPr>
          <p:cNvPr id="5" name="TextBox 4">
            <a:extLst>
              <a:ext uri="{FF2B5EF4-FFF2-40B4-BE49-F238E27FC236}">
                <a16:creationId xmlns:a16="http://schemas.microsoft.com/office/drawing/2014/main" id="{1A9F6A5F-5165-B49E-1729-43B912B1E5B6}"/>
              </a:ext>
            </a:extLst>
          </p:cNvPr>
          <p:cNvSpPr txBox="1"/>
          <p:nvPr/>
        </p:nvSpPr>
        <p:spPr>
          <a:xfrm>
            <a:off x="452846" y="1356174"/>
            <a:ext cx="8612777" cy="4832092"/>
          </a:xfrm>
          <a:prstGeom prst="rect">
            <a:avLst/>
          </a:prstGeom>
          <a:noFill/>
        </p:spPr>
        <p:txBody>
          <a:bodyPr wrap="square">
            <a:spAutoFit/>
          </a:bodyPr>
          <a:lstStyle/>
          <a:p>
            <a:pPr marL="457200" indent="-457200" algn="l">
              <a:buFont typeface="Arial" panose="020B0604020202020204" pitchFamily="34" charset="0"/>
              <a:buChar char="•"/>
            </a:pPr>
            <a:r>
              <a:rPr lang="en-GB" sz="2800" i="0" dirty="0">
                <a:solidFill>
                  <a:srgbClr val="202020"/>
                </a:solidFill>
                <a:effectLst/>
                <a:latin typeface="Museo"/>
              </a:rPr>
              <a:t>Whistleblowing (Public Interest Disclosure Act 1998)</a:t>
            </a:r>
          </a:p>
          <a:p>
            <a:pPr marL="457200" indent="-457200" algn="l">
              <a:buFont typeface="Arial" panose="020B0604020202020204" pitchFamily="34" charset="0"/>
              <a:buChar char="•"/>
            </a:pPr>
            <a:r>
              <a:rPr lang="en-GB" sz="2800" b="0" dirty="0">
                <a:solidFill>
                  <a:srgbClr val="202020"/>
                </a:solidFill>
                <a:latin typeface="Museo"/>
              </a:rPr>
              <a:t>Pol</a:t>
            </a:r>
            <a:r>
              <a:rPr lang="en-GB" sz="2800" dirty="0">
                <a:solidFill>
                  <a:srgbClr val="202020"/>
                </a:solidFill>
                <a:latin typeface="Museo"/>
              </a:rPr>
              <a:t>icies should make clear that the employer will identify and remedy any wrongdoing, employees should inform their line manager straight away (or possibly senior manager in a serious case), employer will treat concerns in confidence and individual won’t be penalised.</a:t>
            </a:r>
          </a:p>
          <a:p>
            <a:pPr marL="457200" indent="-457200" algn="l">
              <a:buFont typeface="Arial" panose="020B0604020202020204" pitchFamily="34" charset="0"/>
              <a:buChar char="•"/>
            </a:pPr>
            <a:r>
              <a:rPr lang="en-GB" sz="2800" b="0" i="0" dirty="0">
                <a:solidFill>
                  <a:srgbClr val="202020"/>
                </a:solidFill>
                <a:effectLst/>
                <a:latin typeface="Museo"/>
              </a:rPr>
              <a:t>Other complaints should be handled appropriately through a grievance policy. </a:t>
            </a:r>
          </a:p>
          <a:p>
            <a:br>
              <a:rPr lang="en-GB" sz="2800" dirty="0"/>
            </a:br>
            <a:endParaRPr lang="en-GB" sz="2800" dirty="0"/>
          </a:p>
        </p:txBody>
      </p:sp>
    </p:spTree>
    <p:extLst>
      <p:ext uri="{BB962C8B-B14F-4D97-AF65-F5344CB8AC3E}">
        <p14:creationId xmlns:p14="http://schemas.microsoft.com/office/powerpoint/2010/main" val="4638955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B319DD-263F-52BA-8E2F-62420690D471}"/>
              </a:ext>
            </a:extLst>
          </p:cNvPr>
          <p:cNvSpPr txBox="1"/>
          <p:nvPr/>
        </p:nvSpPr>
        <p:spPr>
          <a:xfrm>
            <a:off x="1360968" y="784682"/>
            <a:ext cx="642206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dirty="0"/>
              <a:t>Today’s learning outcomes</a:t>
            </a:r>
          </a:p>
        </p:txBody>
      </p:sp>
      <p:sp>
        <p:nvSpPr>
          <p:cNvPr id="5" name="TextBox 4">
            <a:extLst>
              <a:ext uri="{FF2B5EF4-FFF2-40B4-BE49-F238E27FC236}">
                <a16:creationId xmlns:a16="http://schemas.microsoft.com/office/drawing/2014/main" id="{1A9F6A5F-5165-B49E-1729-43B912B1E5B6}"/>
              </a:ext>
            </a:extLst>
          </p:cNvPr>
          <p:cNvSpPr txBox="1"/>
          <p:nvPr/>
        </p:nvSpPr>
        <p:spPr>
          <a:xfrm>
            <a:off x="431682" y="1745257"/>
            <a:ext cx="8280636" cy="4031873"/>
          </a:xfrm>
          <a:prstGeom prst="rect">
            <a:avLst/>
          </a:prstGeom>
          <a:noFill/>
        </p:spPr>
        <p:txBody>
          <a:bodyPr wrap="square">
            <a:spAutoFit/>
          </a:bodyPr>
          <a:lstStyle/>
          <a:p>
            <a:pPr marL="914400" lvl="1" indent="-457200">
              <a:buFont typeface="Arial" panose="020B0604020202020204" pitchFamily="34" charset="0"/>
              <a:buChar char="•"/>
            </a:pPr>
            <a:r>
              <a:rPr lang="en-GB" sz="3200" dirty="0"/>
              <a:t>Defining wellbeing</a:t>
            </a:r>
          </a:p>
          <a:p>
            <a:pPr marL="914400" lvl="1" indent="-457200">
              <a:buFont typeface="Arial" panose="020B0604020202020204" pitchFamily="34" charset="0"/>
              <a:buChar char="•"/>
            </a:pPr>
            <a:r>
              <a:rPr lang="en-GB" sz="3200" dirty="0"/>
              <a:t>The importance of wellbeing</a:t>
            </a:r>
          </a:p>
          <a:p>
            <a:pPr marL="914400" lvl="1" indent="-457200">
              <a:buFont typeface="Arial" panose="020B0604020202020204" pitchFamily="34" charset="0"/>
              <a:buChar char="•"/>
            </a:pPr>
            <a:r>
              <a:rPr lang="en-GB" sz="3200" dirty="0"/>
              <a:t>Wellbeing strategies</a:t>
            </a:r>
          </a:p>
          <a:p>
            <a:pPr marL="914400" lvl="1" indent="-457200">
              <a:buFont typeface="Arial" panose="020B0604020202020204" pitchFamily="34" charset="0"/>
              <a:buChar char="•"/>
            </a:pPr>
            <a:r>
              <a:rPr lang="en-GB" sz="3200" dirty="0"/>
              <a:t>Employee Voice</a:t>
            </a:r>
          </a:p>
          <a:p>
            <a:pPr lvl="1"/>
            <a:endParaRPr lang="en-GB" sz="3200" dirty="0"/>
          </a:p>
          <a:p>
            <a:endParaRPr lang="en-GB" sz="3200" dirty="0"/>
          </a:p>
          <a:p>
            <a:endParaRPr lang="en-GB" sz="3200" dirty="0"/>
          </a:p>
          <a:p>
            <a:endParaRPr lang="en-GB" sz="3200" dirty="0"/>
          </a:p>
        </p:txBody>
      </p:sp>
    </p:spTree>
    <p:extLst>
      <p:ext uri="{BB962C8B-B14F-4D97-AF65-F5344CB8AC3E}">
        <p14:creationId xmlns:p14="http://schemas.microsoft.com/office/powerpoint/2010/main" val="982098653"/>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UserInfo>
        <DisplayName>Mary March</DisplayName>
        <AccountId>4725</AccountId>
        <AccountType/>
      </UserInfo>
    </SharedWithUser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8039966a2f44929d0bef3cb2e66d0ad">
  <xsd:schema xmlns:xsd="http://www.w3.org/2001/XMLSchema" xmlns:xs="http://www.w3.org/2001/XMLSchema" xmlns:p="http://schemas.microsoft.com/office/2006/metadata/properties" xmlns:ns2="303dbf9b-b85b-46a0-94f1-894078c07ecd" targetNamespace="http://schemas.microsoft.com/office/2006/metadata/properties" ma:root="true" ma:fieldsID="0a3236c5ed4f32c16b2580252137c093"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5FC5585-51CA-4C4C-9028-AEC8FAD67B8B}">
  <ds:schemaRefs>
    <ds:schemaRef ds:uri="303dbf9b-b85b-46a0-94f1-894078c07ec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18201FB3-9FE8-43FF-91C2-36F66CFA5A09}">
  <ds:schemaRefs>
    <ds:schemaRef ds:uri="303dbf9b-b85b-46a0-94f1-894078c07ec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2361</Words>
  <Application>Microsoft Office PowerPoint</Application>
  <PresentationFormat>On-screen Show (4:3)</PresentationFormat>
  <Paragraphs>168</Paragraphs>
  <Slides>20</Slides>
  <Notes>19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-apple-system</vt:lpstr>
      <vt:lpstr>Museo</vt:lpstr>
      <vt:lpstr>Myriad Pro</vt:lpstr>
      <vt:lpstr>Arial</vt:lpstr>
      <vt:lpstr>Calibri</vt:lpstr>
      <vt:lpstr>20140311PresentationUWTSDTemplate</vt:lpstr>
      <vt:lpstr>Shaping Cultures  Rhiannon Akers, February 2024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Rhiannon Akers</cp:lastModifiedBy>
  <cp:revision>8</cp:revision>
  <cp:lastPrinted>2017-10-10T10:16:57Z</cp:lastPrinted>
  <dcterms:created xsi:type="dcterms:W3CDTF">2015-04-14T15:21:28Z</dcterms:created>
  <dcterms:modified xsi:type="dcterms:W3CDTF">2024-02-06T21:29:39Z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