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9" r:id="rId6"/>
  </p:sldMasterIdLst>
  <p:notesMasterIdLst>
    <p:notesMasterId r:id="rId22"/>
  </p:notesMasterIdLst>
  <p:sldIdLst>
    <p:sldId id="719" r:id="rId7"/>
    <p:sldId id="852" r:id="rId8"/>
    <p:sldId id="834" r:id="rId9"/>
    <p:sldId id="835" r:id="rId10"/>
    <p:sldId id="836" r:id="rId11"/>
    <p:sldId id="853" r:id="rId12"/>
    <p:sldId id="851" r:id="rId13"/>
    <p:sldId id="854" r:id="rId14"/>
    <p:sldId id="838" r:id="rId15"/>
    <p:sldId id="840" r:id="rId16"/>
    <p:sldId id="856" r:id="rId17"/>
    <p:sldId id="857" r:id="rId18"/>
    <p:sldId id="855" r:id="rId19"/>
    <p:sldId id="860" r:id="rId20"/>
    <p:sldId id="72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98" y="5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delSld modSld">
      <pc:chgData name="Jenifer Prince Devaraj" userId="c3fb109c-09d1-42a6-93f4-69472d709861" providerId="ADAL" clId="{09A26AFE-3578-4143-B1B0-81DF391638B0}" dt="2026-03-12T14:01:47.345" v="3" actId="47"/>
      <pc:docMkLst>
        <pc:docMk/>
      </pc:docMkLst>
      <pc:sldChg chg="modSp mod">
        <pc:chgData name="Jenifer Prince Devaraj" userId="c3fb109c-09d1-42a6-93f4-69472d709861" providerId="ADAL" clId="{09A26AFE-3578-4143-B1B0-81DF391638B0}" dt="2026-03-11T09:12:18.452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3-11T09:12:18.452" v="1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09A26AFE-3578-4143-B1B0-81DF391638B0}" dt="2026-03-12T14:01:47.345" v="3" actId="47"/>
        <pc:sldMkLst>
          <pc:docMk/>
          <pc:sldMk cId="3631456685" sldId="858"/>
        </pc:sldMkLst>
      </pc:sldChg>
      <pc:sldChg chg="del">
        <pc:chgData name="Jenifer Prince Devaraj" userId="c3fb109c-09d1-42a6-93f4-69472d709861" providerId="ADAL" clId="{09A26AFE-3578-4143-B1B0-81DF391638B0}" dt="2026-03-11T09:12:30.364" v="2" actId="47"/>
        <pc:sldMkLst>
          <pc:docMk/>
          <pc:sldMk cId="3331418729" sldId="85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8683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8332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7150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1656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EAC6D3-94DB-0582-358C-6E13B7023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D70380-1C8C-10F8-CB1F-94667E042F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F6EF68-1F0E-082B-C589-9EC7256772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C9EA78C-B745-A60C-2F15-2B9FCFD6F204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725291-414F-22A3-45C5-4CBEBB904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D8705E-8EF3-1AE0-AC10-750B86E21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4016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3781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591FAD-0E2B-B030-E9AA-BA580C6A14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F4B7AC-AD16-3C26-5BD3-86D9AD9AB0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C2EA45-9189-8E95-752E-B440F0A077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AAF22F8-297B-0CF3-D612-8956DE66C93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4EAF2-A63C-07D5-04C9-484E2DCB0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D46EE3-6F88-0864-00F4-5900C211E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218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5023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1459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F7C397-3F50-15C4-859A-2434BE36D4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921A93-CCD0-4D9F-EDD5-5D324B2B2E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845AD7-7DA8-6B39-2447-D1AD81D782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E6C7651-9A76-B284-91F9-5E5416714F26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BA452-294B-8923-513C-D499FA733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FDA31A-F95A-5987-420D-6744E0550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7434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9705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29B124-ED6E-A1EA-1D3A-853DBF3A7E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17260D-A6DD-0979-C604-7D3EF1FF4B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A55279-5EE4-7350-F71A-4AF689EDA2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C74D9EE9-2106-C2C1-8C39-5120DCFDDDC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65044B-B3CC-A5F4-4933-AEE273813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59500C-F86F-FF49-BE64-E84983513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2841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470FCD-A074-FB65-5C5A-EF741DE589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BA2048-9F53-A688-9569-14A249CD3A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9F75A4-7BC1-6459-6203-21F58D46A8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C0AF4DF-6213-6DA4-BF35-4CC26B82AD3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3D19F-9A75-7E26-09FF-28A2C0391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BBB8E0-2B02-48C1-6DFD-828D3F9F9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106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sz="22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Sequence Detector	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9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4903" y="895934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Sequence Detector 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E2DC6D-7F8C-184A-48A5-F761636CF366}"/>
              </a:ext>
            </a:extLst>
          </p:cNvPr>
          <p:cNvSpPr txBox="1"/>
          <p:nvPr/>
        </p:nvSpPr>
        <p:spPr>
          <a:xfrm>
            <a:off x="1029639" y="2840319"/>
            <a:ext cx="10493822" cy="25768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 sequence detector in digital circuits is used to </a:t>
            </a:r>
            <a:r>
              <a:rPr lang="en-GB" sz="2200" b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recognize</a:t>
            </a:r>
            <a:r>
              <a:rPr lang="en-GB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a specific sequence of input patterns and generates an output signal when the detected sequence is present.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This type of circuit is commonly used in digital systems for applications such as pattern recognition, communication protocols, and data processing.</a:t>
            </a:r>
            <a:endParaRPr lang="en-GB" sz="2200" dirty="0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4EDA715-7C9E-27E3-9757-F8FA3ED4F9E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11246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08" y="1891166"/>
            <a:ext cx="12306903" cy="2340474"/>
          </a:xfrm>
        </p:spPr>
        <p:txBody>
          <a:bodyPr>
            <a:normAutofit fontScale="90000"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Design a Synchronous Circuit for the Sequence Detector that produces an output ‘1’ whenever the non-over lapping sequence 1011 is detected. Also Represent the following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E2DC6D-7F8C-184A-48A5-F761636CF366}"/>
              </a:ext>
            </a:extLst>
          </p:cNvPr>
          <p:cNvSpPr txBox="1"/>
          <p:nvPr/>
        </p:nvSpPr>
        <p:spPr>
          <a:xfrm>
            <a:off x="2570480" y="2998490"/>
            <a:ext cx="7274560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Block Diagram of Sequence detector.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State Diagram.				</a:t>
            </a:r>
            <a:endParaRPr lang="en-GB" sz="22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State Table</a:t>
            </a: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State Assignment</a:t>
            </a: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Excitation Table.			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Simplified K- Map Expression.		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Logic Diagram.	</a:t>
            </a:r>
            <a:endParaRPr lang="en-GB" sz="2200" dirty="0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4EDA715-7C9E-27E3-9757-F8FA3ED4F9E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58033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7" y="1358523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Step1:</a:t>
            </a:r>
            <a:r>
              <a:rPr lang="en-ZA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Block Diagram of Sequence detector.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69F9559F-5E68-9E91-3CEF-7BD6EBF2B9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7670" y="2452018"/>
            <a:ext cx="6676660" cy="82860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D45DE21-CA02-6361-95C4-B569F24827A8}"/>
              </a:ext>
            </a:extLst>
          </p:cNvPr>
          <p:cNvSpPr txBox="1">
            <a:spLocks/>
          </p:cNvSpPr>
          <p:nvPr/>
        </p:nvSpPr>
        <p:spPr>
          <a:xfrm>
            <a:off x="108617" y="3464605"/>
            <a:ext cx="12306903" cy="2340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Step2:</a:t>
            </a:r>
            <a:r>
              <a:rPr lang="en-ZA" sz="28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State Diagram </a:t>
            </a:r>
          </a:p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Output is high when  : 1011</a:t>
            </a:r>
            <a:b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ZA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kern="0" dirty="0">
                <a:solidFill>
                  <a:sysClr val="windowText" lastClr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kern="0" dirty="0">
              <a:solidFill>
                <a:sysClr val="windowText" lastClr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A1668633-67B2-B686-B1F7-40EB626BC7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501" y="4542203"/>
            <a:ext cx="6004719" cy="191454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0B68482-FBE9-4333-9EC3-9B26D307A6F8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FEEBD5F7-AFF7-8B1C-E97C-DD5EDCBDF313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93941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959" y="1453856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Step3: State Table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F969A6F6-28CF-F391-74A5-57933AE37F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1520" y="1528786"/>
            <a:ext cx="3037999" cy="96863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0C279C84-C8FC-8B72-2A8D-B45C529CA2BC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34A9785-26A5-9C2B-6B62-F2CC5C2EB579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9" name="Table 5">
            <a:extLst>
              <a:ext uri="{FF2B5EF4-FFF2-40B4-BE49-F238E27FC236}">
                <a16:creationId xmlns:a16="http://schemas.microsoft.com/office/drawing/2014/main" id="{C0849BEC-ED08-F64B-CF28-5C375A7CA5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3077421"/>
              </p:ext>
            </p:extLst>
          </p:nvPr>
        </p:nvGraphicFramePr>
        <p:xfrm>
          <a:off x="1353146" y="2859796"/>
          <a:ext cx="5313198" cy="25443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2919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860399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893016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902243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1004621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42405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Output(z)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0696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8678AF-86EB-8E6F-8FA3-F6BB50EFA2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F45A5-3851-974E-AAA5-0D80F8C2E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7" y="1824887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Step4: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State Assignment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8DA8402B-AEB3-4D38-31F5-3CECCB30019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pic>
        <p:nvPicPr>
          <p:cNvPr id="5" name="Picture 4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5CEBA6E4-684D-DC4B-0CD6-18A04B9855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6055" y="5594897"/>
            <a:ext cx="3443161" cy="108446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D7D95193-3776-A54A-819B-0947500C9B5A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0BE34162-7590-7F1E-432A-C719D4AA7376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3ED10F9-737B-5863-F6B1-B986251AE2D4}"/>
              </a:ext>
            </a:extLst>
          </p:cNvPr>
          <p:cNvSpPr txBox="1"/>
          <p:nvPr/>
        </p:nvSpPr>
        <p:spPr>
          <a:xfrm>
            <a:off x="2166851" y="3122019"/>
            <a:ext cx="7274560" cy="24328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a  ---&gt;  00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b  ---&gt;  01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  ---&gt;  10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d  ---&gt;  11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22B04F-7F9F-0802-35C8-E97DBBF705E9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278500" y="1197690"/>
            <a:ext cx="4764243" cy="2379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5564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7452" y="784532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5: </a:t>
            </a:r>
            <a:r>
              <a:rPr lang="en-GB" sz="28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PS- NS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Table.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13FCD65-F9BA-7A44-82F5-C86E54546A20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5725B2E-886A-A1B5-9BE4-C984C34867CC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AE1073-6C1E-C39D-580C-A661E8F3C4C7}"/>
              </a:ext>
            </a:extLst>
          </p:cNvPr>
          <p:cNvSpPr txBox="1"/>
          <p:nvPr/>
        </p:nvSpPr>
        <p:spPr>
          <a:xfrm>
            <a:off x="5903364" y="4882391"/>
            <a:ext cx="746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(Or)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DAF89D7-00B1-9E4C-229E-B81293655237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76496" y="1716471"/>
            <a:ext cx="1137256" cy="2016524"/>
          </a:xfrm>
          <a:prstGeom prst="rect">
            <a:avLst/>
          </a:prstGeom>
        </p:spPr>
      </p:pic>
      <p:graphicFrame>
        <p:nvGraphicFramePr>
          <p:cNvPr id="11" name="Table 5">
            <a:extLst>
              <a:ext uri="{FF2B5EF4-FFF2-40B4-BE49-F238E27FC236}">
                <a16:creationId xmlns:a16="http://schemas.microsoft.com/office/drawing/2014/main" id="{27C19B9C-0339-9B07-18DB-EC712FB047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4499174"/>
              </p:ext>
            </p:extLst>
          </p:nvPr>
        </p:nvGraphicFramePr>
        <p:xfrm>
          <a:off x="376496" y="4055814"/>
          <a:ext cx="5313198" cy="25443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2919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860399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893016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902243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1004621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42405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/>
                        <a:t>           Output (z)</a:t>
                      </a:r>
                      <a:endParaRPr lang="en-GB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</a:tbl>
          </a:graphicData>
        </a:graphic>
      </p:graphicFrame>
      <p:graphicFrame>
        <p:nvGraphicFramePr>
          <p:cNvPr id="13" name="Table 8">
            <a:extLst>
              <a:ext uri="{FF2B5EF4-FFF2-40B4-BE49-F238E27FC236}">
                <a16:creationId xmlns:a16="http://schemas.microsoft.com/office/drawing/2014/main" id="{9D65DABB-8472-BE3F-F6D4-B989AC4617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7408138"/>
              </p:ext>
            </p:extLst>
          </p:nvPr>
        </p:nvGraphicFramePr>
        <p:xfrm>
          <a:off x="6904756" y="1998272"/>
          <a:ext cx="5117524" cy="4289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2920">
                  <a:extLst>
                    <a:ext uri="{9D8B030D-6E8A-4147-A177-3AD203B41FA5}">
                      <a16:colId xmlns:a16="http://schemas.microsoft.com/office/drawing/2014/main" val="1026205520"/>
                    </a:ext>
                  </a:extLst>
                </a:gridCol>
                <a:gridCol w="852920">
                  <a:extLst>
                    <a:ext uri="{9D8B030D-6E8A-4147-A177-3AD203B41FA5}">
                      <a16:colId xmlns:a16="http://schemas.microsoft.com/office/drawing/2014/main" val="3651329197"/>
                    </a:ext>
                  </a:extLst>
                </a:gridCol>
                <a:gridCol w="964626">
                  <a:extLst>
                    <a:ext uri="{9D8B030D-6E8A-4147-A177-3AD203B41FA5}">
                      <a16:colId xmlns:a16="http://schemas.microsoft.com/office/drawing/2014/main" val="1465744972"/>
                    </a:ext>
                  </a:extLst>
                </a:gridCol>
                <a:gridCol w="918961">
                  <a:extLst>
                    <a:ext uri="{9D8B030D-6E8A-4147-A177-3AD203B41FA5}">
                      <a16:colId xmlns:a16="http://schemas.microsoft.com/office/drawing/2014/main" val="4112249316"/>
                    </a:ext>
                  </a:extLst>
                </a:gridCol>
                <a:gridCol w="603307">
                  <a:extLst>
                    <a:ext uri="{9D8B030D-6E8A-4147-A177-3AD203B41FA5}">
                      <a16:colId xmlns:a16="http://schemas.microsoft.com/office/drawing/2014/main" val="2503276519"/>
                    </a:ext>
                  </a:extLst>
                </a:gridCol>
                <a:gridCol w="924790">
                  <a:extLst>
                    <a:ext uri="{9D8B030D-6E8A-4147-A177-3AD203B41FA5}">
                      <a16:colId xmlns:a16="http://schemas.microsoft.com/office/drawing/2014/main" val="2846182270"/>
                    </a:ext>
                  </a:extLst>
                </a:gridCol>
              </a:tblGrid>
              <a:tr h="543698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y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Input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Y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326246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/>
                        <a:t>X</a:t>
                      </a:r>
                    </a:p>
                    <a:p>
                      <a:pPr algn="ctr"/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7494739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9813172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0808908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8996539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1158148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2393676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5919663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8915428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605556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B2C02B37-0FC3-AAE7-A7ED-6E96CED94688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768384" y="1623831"/>
            <a:ext cx="4764243" cy="2379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638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030F82-2259-4845-6CE1-6B1E3855E9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24052-889B-C507-4CC2-A5226B7B9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7452" y="784532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6: </a:t>
            </a:r>
            <a:r>
              <a:rPr lang="en-GB" sz="28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Excitation Table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0416D084-9AF2-DF8B-756D-D50ABEA734D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A302384-10C8-F846-466F-364A8759263E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3BD563A0-0185-CB17-B41A-F75263C569EA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55CCD129-193A-F989-00BD-BC6E537B49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7946811"/>
              </p:ext>
            </p:extLst>
          </p:nvPr>
        </p:nvGraphicFramePr>
        <p:xfrm>
          <a:off x="742949" y="1954769"/>
          <a:ext cx="6057902" cy="4289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238">
                  <a:extLst>
                    <a:ext uri="{9D8B030D-6E8A-4147-A177-3AD203B41FA5}">
                      <a16:colId xmlns:a16="http://schemas.microsoft.com/office/drawing/2014/main" val="1026205520"/>
                    </a:ext>
                  </a:extLst>
                </a:gridCol>
                <a:gridCol w="757238">
                  <a:extLst>
                    <a:ext uri="{9D8B030D-6E8A-4147-A177-3AD203B41FA5}">
                      <a16:colId xmlns:a16="http://schemas.microsoft.com/office/drawing/2014/main" val="3651329197"/>
                    </a:ext>
                  </a:extLst>
                </a:gridCol>
                <a:gridCol w="916998">
                  <a:extLst>
                    <a:ext uri="{9D8B030D-6E8A-4147-A177-3AD203B41FA5}">
                      <a16:colId xmlns:a16="http://schemas.microsoft.com/office/drawing/2014/main" val="1465744972"/>
                    </a:ext>
                  </a:extLst>
                </a:gridCol>
                <a:gridCol w="755281">
                  <a:extLst>
                    <a:ext uri="{9D8B030D-6E8A-4147-A177-3AD203B41FA5}">
                      <a16:colId xmlns:a16="http://schemas.microsoft.com/office/drawing/2014/main" val="4112249316"/>
                    </a:ext>
                  </a:extLst>
                </a:gridCol>
                <a:gridCol w="538387">
                  <a:extLst>
                    <a:ext uri="{9D8B030D-6E8A-4147-A177-3AD203B41FA5}">
                      <a16:colId xmlns:a16="http://schemas.microsoft.com/office/drawing/2014/main" val="2503276519"/>
                    </a:ext>
                  </a:extLst>
                </a:gridCol>
                <a:gridCol w="818284">
                  <a:extLst>
                    <a:ext uri="{9D8B030D-6E8A-4147-A177-3AD203B41FA5}">
                      <a16:colId xmlns:a16="http://schemas.microsoft.com/office/drawing/2014/main" val="3075110017"/>
                    </a:ext>
                  </a:extLst>
                </a:gridCol>
                <a:gridCol w="558511">
                  <a:extLst>
                    <a:ext uri="{9D8B030D-6E8A-4147-A177-3AD203B41FA5}">
                      <a16:colId xmlns:a16="http://schemas.microsoft.com/office/drawing/2014/main" val="1586641723"/>
                    </a:ext>
                  </a:extLst>
                </a:gridCol>
                <a:gridCol w="955965">
                  <a:extLst>
                    <a:ext uri="{9D8B030D-6E8A-4147-A177-3AD203B41FA5}">
                      <a16:colId xmlns:a16="http://schemas.microsoft.com/office/drawing/2014/main" val="2846182270"/>
                    </a:ext>
                  </a:extLst>
                </a:gridCol>
              </a:tblGrid>
              <a:tr h="543698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y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Input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Y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D Flipflops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  <a:r>
                        <a:rPr lang="en-GB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326246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/>
                        <a:t>X</a:t>
                      </a:r>
                    </a:p>
                    <a:p>
                      <a:pPr algn="ctr"/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7494739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9813172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0808908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8996539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1158148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2393676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5919663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8915428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605556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10FBAB37-7AD5-6380-8393-C48371A4B9A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181269" y="1241713"/>
            <a:ext cx="3809679" cy="3262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5593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4903" y="823051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5: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K- Map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5B87438-478A-EE56-0F01-3EB2F55F17FA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158C5278-9F9C-1475-7CD2-F7CC4CCD430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E1107B1-C005-F5C9-DF0D-C506FA40CC35}"/>
                  </a:ext>
                </a:extLst>
              </p:cNvPr>
              <p:cNvSpPr txBox="1"/>
              <p:nvPr/>
            </p:nvSpPr>
            <p:spPr>
              <a:xfrm>
                <a:off x="5825404" y="2973214"/>
                <a:ext cx="7276234" cy="212365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603500" indent="-2603500">
                  <a:tabLst>
                    <a:tab pos="2420938" algn="l"/>
                  </a:tabLst>
                </a:pPr>
                <a:br>
                  <a:rPr lang="en-GB" sz="1800" b="0" i="1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r>
                  <a:rPr lang="en-GB" sz="1800" b="0" i="1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800" i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D</m:t>
                        </m:r>
                      </m:e>
                      <m:sub>
                        <m:r>
                          <a:rPr lang="en-GB" sz="1800" b="0" i="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1800" i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i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q</m:t>
                        </m:r>
                      </m:e>
                      <m:sub>
                        <m:r>
                          <a:rPr lang="en-GB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  <m:acc>
                      <m:accPr>
                        <m:chr m:val="̅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m:rPr>
                            <m:sty m:val="p"/>
                          </m:rPr>
                          <a:rPr lang="en-GB" sz="1800" b="0" i="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X</m:t>
                        </m:r>
                      </m:e>
                    </m:acc>
                    <m:r>
                      <a:rPr lang="en-GB" sz="1800" i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X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GB" i="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q</m:t>
                                </m:r>
                              </m:e>
                              <m:sub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0</m:t>
                                </m:r>
                              </m:sub>
                            </m:sSub>
                          </m:e>
                        </m:acc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q</m:t>
                        </m:r>
                      </m:e>
                      <m:sub>
                        <m:r>
                          <a:rPr lang="en-GB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</m:oMath>
                </a14:m>
                <a:br>
                  <a:rPr lang="en-GB" sz="1800" b="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r>
                  <a:rPr lang="en-GB" sz="1800" b="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800" i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D</m:t>
                        </m:r>
                      </m:e>
                      <m:sub>
                        <m:r>
                          <a:rPr lang="en-GB" sz="1800" b="0" i="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  <m:r>
                      <a:rPr lang="en-GB" sz="1800" i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en-GB" sz="1800" b="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GB" i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q</m:t>
                            </m:r>
                          </m:e>
                          <m:sub>
                            <m:r>
                              <a:rPr lang="en-GB" i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0</m:t>
                            </m:r>
                          </m:sub>
                        </m:sSub>
                      </m:e>
                    </m:acc>
                  </m:oMath>
                </a14:m>
                <a:r>
                  <a:rPr lang="en-GB" dirty="0">
                    <a:ea typeface="DengXian" panose="02010600030101010101" pitchFamily="2" charset="-122"/>
                    <a:cs typeface="Arial" panose="020B0604020202020204" pitchFamily="34" charset="0"/>
                  </a:rPr>
                  <a:t> X</a:t>
                </a:r>
                <a:r>
                  <a:rPr lang="en-GB" dirty="0"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+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GB" i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q</m:t>
                            </m:r>
                          </m:e>
                          <m:sub>
                            <m:r>
                              <a:rPr lang="en-GB" b="0" i="0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1</m:t>
                            </m:r>
                          </m:sub>
                        </m:sSub>
                      </m:e>
                    </m:acc>
                  </m:oMath>
                </a14:m>
                <a:r>
                  <a:rPr lang="en-GB" dirty="0">
                    <a:ea typeface="DengXian" panose="02010600030101010101" pitchFamily="2" charset="-122"/>
                    <a:cs typeface="Arial" panose="020B0604020202020204" pitchFamily="34" charset="0"/>
                  </a:rPr>
                  <a:t> X</a:t>
                </a:r>
                <a:r>
                  <a:rPr lang="en-GB" dirty="0"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:br>
                  <a:rPr lang="en-GB" sz="1800" b="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r>
                  <a:rPr lang="en-GB" sz="1800" b="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Z</m:t>
                    </m:r>
                    <m:r>
                      <a:rPr lang="en-GB" sz="1800" i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X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q</m:t>
                        </m:r>
                      </m:e>
                      <m:sub>
                        <m:r>
                          <a:rPr lang="en-GB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q</m:t>
                        </m:r>
                      </m:e>
                      <m:sub>
                        <m:r>
                          <a:rPr lang="en-GB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endParaRPr lang="en-GB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E1107B1-C005-F5C9-DF0D-C506FA40CC3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5404" y="2973214"/>
                <a:ext cx="7276234" cy="2123658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976102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54963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6: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Logic Diagram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A75962C-7AB8-4868-F0E7-6D40218828AC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68A10FE3-0EE7-EC5E-CB1F-E489555E5213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81699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72B016-95C4-88A2-D069-B473265655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CB6DBA1F-6CB6-236B-47E2-8E3BC81328A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9D98427-3366-A036-66AC-1D1DA7B4C8FF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6EEFB377-A5AE-76C3-E69A-E2D29F9D143E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3258ECB-8D28-DEC2-2AAD-EE576B882DFF}"/>
              </a:ext>
            </a:extLst>
          </p:cNvPr>
          <p:cNvSpPr txBox="1">
            <a:spLocks/>
          </p:cNvSpPr>
          <p:nvPr/>
        </p:nvSpPr>
        <p:spPr>
          <a:xfrm>
            <a:off x="1915545" y="2865372"/>
            <a:ext cx="1230690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  <a:tabLst>
                <a:tab pos="114300" algn="l"/>
                <a:tab pos="171450" algn="l"/>
                <a:tab pos="1485900" algn="l"/>
              </a:tabLst>
            </a:pPr>
            <a: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1. Draw a State Diagram for the Sequence ‘1110’</a:t>
            </a:r>
            <a:b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2. </a:t>
            </a:r>
            <a:r>
              <a:rPr lang="en-GB" sz="28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Draw a State Diagram for the Sequence ‘1100’</a:t>
            </a:r>
            <a:br>
              <a:rPr lang="en-GB" sz="28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86498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766" y="1835286"/>
            <a:ext cx="12306903" cy="1325563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  <a:tabLst>
                <a:tab pos="114300" algn="l"/>
                <a:tab pos="171450" algn="l"/>
                <a:tab pos="1485900" algn="l"/>
              </a:tabLst>
            </a:pPr>
            <a: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1. </a:t>
            </a: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Draw a State Diagram for the Sequence ‘1110’</a:t>
            </a:r>
            <a:b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747BFCC-2663-8497-E2EF-6FB58B565B33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FF82828-1DE0-4CC8-CF46-87D0CC8F1FA0}"/>
              </a:ext>
            </a:extLst>
          </p:cNvPr>
          <p:cNvSpPr txBox="1">
            <a:spLocks/>
          </p:cNvSpPr>
          <p:nvPr/>
        </p:nvSpPr>
        <p:spPr>
          <a:xfrm>
            <a:off x="4284707" y="130746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220DBB8-5229-32FA-50FE-87BCA13B0D99}"/>
              </a:ext>
            </a:extLst>
          </p:cNvPr>
          <p:cNvSpPr/>
          <p:nvPr/>
        </p:nvSpPr>
        <p:spPr>
          <a:xfrm>
            <a:off x="1879600" y="3799840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46A6C59-E99A-97CD-19A9-C58D55089EF9}"/>
              </a:ext>
            </a:extLst>
          </p:cNvPr>
          <p:cNvSpPr/>
          <p:nvPr/>
        </p:nvSpPr>
        <p:spPr>
          <a:xfrm>
            <a:off x="4003040" y="3860800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4557068-2DBF-FAAF-661A-9152D1B32EEE}"/>
              </a:ext>
            </a:extLst>
          </p:cNvPr>
          <p:cNvSpPr/>
          <p:nvPr/>
        </p:nvSpPr>
        <p:spPr>
          <a:xfrm>
            <a:off x="6554117" y="3893775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DCA7CFB-2C88-AB71-3B68-7189C43DEE72}"/>
              </a:ext>
            </a:extLst>
          </p:cNvPr>
          <p:cNvSpPr/>
          <p:nvPr/>
        </p:nvSpPr>
        <p:spPr>
          <a:xfrm>
            <a:off x="8488680" y="3860800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d</a:t>
            </a:r>
          </a:p>
        </p:txBody>
      </p:sp>
      <p:cxnSp>
        <p:nvCxnSpPr>
          <p:cNvPr id="13" name="Connector: Curved 12">
            <a:extLst>
              <a:ext uri="{FF2B5EF4-FFF2-40B4-BE49-F238E27FC236}">
                <a16:creationId xmlns:a16="http://schemas.microsoft.com/office/drawing/2014/main" id="{12A98344-7800-7FA2-680A-33D671FDF937}"/>
              </a:ext>
            </a:extLst>
          </p:cNvPr>
          <p:cNvCxnSpPr>
            <a:cxnSpLocks/>
          </p:cNvCxnSpPr>
          <p:nvPr/>
        </p:nvCxnSpPr>
        <p:spPr>
          <a:xfrm rot="5400000" flipH="1">
            <a:off x="1842666" y="4065166"/>
            <a:ext cx="615719" cy="296348"/>
          </a:xfrm>
          <a:prstGeom prst="curvedConnector5">
            <a:avLst>
              <a:gd name="adj1" fmla="val -37127"/>
              <a:gd name="adj2" fmla="val 218561"/>
              <a:gd name="adj3" fmla="val 137127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Connector: Curved 14">
            <a:extLst>
              <a:ext uri="{FF2B5EF4-FFF2-40B4-BE49-F238E27FC236}">
                <a16:creationId xmlns:a16="http://schemas.microsoft.com/office/drawing/2014/main" id="{BF090AA1-0723-173F-E8A2-C90F82528EB3}"/>
              </a:ext>
            </a:extLst>
          </p:cNvPr>
          <p:cNvCxnSpPr>
            <a:stCxn id="5" idx="0"/>
            <a:endCxn id="6" idx="0"/>
          </p:cNvCxnSpPr>
          <p:nvPr/>
        </p:nvCxnSpPr>
        <p:spPr>
          <a:xfrm rot="16200000" flipH="1">
            <a:off x="3329940" y="2768600"/>
            <a:ext cx="60960" cy="2123440"/>
          </a:xfrm>
          <a:prstGeom prst="curvedConnector3">
            <a:avLst>
              <a:gd name="adj1" fmla="val -37500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Curved 15">
            <a:extLst>
              <a:ext uri="{FF2B5EF4-FFF2-40B4-BE49-F238E27FC236}">
                <a16:creationId xmlns:a16="http://schemas.microsoft.com/office/drawing/2014/main" id="{79FCFC52-404E-50B0-4771-323BDFD768AF}"/>
              </a:ext>
            </a:extLst>
          </p:cNvPr>
          <p:cNvCxnSpPr/>
          <p:nvPr/>
        </p:nvCxnSpPr>
        <p:spPr>
          <a:xfrm rot="16200000" flipH="1">
            <a:off x="5671009" y="2874241"/>
            <a:ext cx="60960" cy="2123440"/>
          </a:xfrm>
          <a:prstGeom prst="curvedConnector3">
            <a:avLst>
              <a:gd name="adj1" fmla="val -37500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46305A0A-B770-5B98-DBFC-5055151BF833}"/>
              </a:ext>
            </a:extLst>
          </p:cNvPr>
          <p:cNvCxnSpPr/>
          <p:nvPr/>
        </p:nvCxnSpPr>
        <p:spPr>
          <a:xfrm rot="16200000" flipH="1">
            <a:off x="8135620" y="2904213"/>
            <a:ext cx="60960" cy="2123440"/>
          </a:xfrm>
          <a:prstGeom prst="curvedConnector3">
            <a:avLst>
              <a:gd name="adj1" fmla="val -37500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nector: Curved 17">
            <a:extLst>
              <a:ext uri="{FF2B5EF4-FFF2-40B4-BE49-F238E27FC236}">
                <a16:creationId xmlns:a16="http://schemas.microsoft.com/office/drawing/2014/main" id="{3D1B4B67-F3A9-0AAC-7257-9D6FDC10A51B}"/>
              </a:ext>
            </a:extLst>
          </p:cNvPr>
          <p:cNvCxnSpPr>
            <a:cxnSpLocks/>
            <a:stCxn id="8" idx="6"/>
          </p:cNvCxnSpPr>
          <p:nvPr/>
        </p:nvCxnSpPr>
        <p:spPr>
          <a:xfrm flipH="1">
            <a:off x="9057640" y="4221480"/>
            <a:ext cx="269240" cy="360680"/>
          </a:xfrm>
          <a:prstGeom prst="curvedConnector4">
            <a:avLst>
              <a:gd name="adj1" fmla="val -224529"/>
              <a:gd name="adj2" fmla="val 219719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Connector: Curved 23">
            <a:extLst>
              <a:ext uri="{FF2B5EF4-FFF2-40B4-BE49-F238E27FC236}">
                <a16:creationId xmlns:a16="http://schemas.microsoft.com/office/drawing/2014/main" id="{C282DD21-6C77-F1A1-0C6C-4D1902FDEA08}"/>
              </a:ext>
            </a:extLst>
          </p:cNvPr>
          <p:cNvCxnSpPr>
            <a:stCxn id="6" idx="4"/>
            <a:endCxn id="5" idx="5"/>
          </p:cNvCxnSpPr>
          <p:nvPr/>
        </p:nvCxnSpPr>
        <p:spPr>
          <a:xfrm rot="5400000" flipH="1">
            <a:off x="3425293" y="3585314"/>
            <a:ext cx="166601" cy="1827092"/>
          </a:xfrm>
          <a:prstGeom prst="curvedConnector3">
            <a:avLst>
              <a:gd name="adj1" fmla="val -137214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Connector: Curved 24">
            <a:extLst>
              <a:ext uri="{FF2B5EF4-FFF2-40B4-BE49-F238E27FC236}">
                <a16:creationId xmlns:a16="http://schemas.microsoft.com/office/drawing/2014/main" id="{76E94A4A-9639-A621-45E0-5A79AE7A33F6}"/>
              </a:ext>
            </a:extLst>
          </p:cNvPr>
          <p:cNvCxnSpPr>
            <a:cxnSpLocks/>
            <a:endCxn id="6" idx="5"/>
          </p:cNvCxnSpPr>
          <p:nvPr/>
        </p:nvCxnSpPr>
        <p:spPr>
          <a:xfrm rot="10800000">
            <a:off x="4718489" y="4476520"/>
            <a:ext cx="1946473" cy="22343"/>
          </a:xfrm>
          <a:prstGeom prst="curvedConnector4">
            <a:avLst>
              <a:gd name="adj1" fmla="val -5350"/>
              <a:gd name="adj2" fmla="val -1395954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Connector: Curved 31">
            <a:extLst>
              <a:ext uri="{FF2B5EF4-FFF2-40B4-BE49-F238E27FC236}">
                <a16:creationId xmlns:a16="http://schemas.microsoft.com/office/drawing/2014/main" id="{5B0BCBB1-C624-2399-B034-0A26E48286C5}"/>
              </a:ext>
            </a:extLst>
          </p:cNvPr>
          <p:cNvCxnSpPr>
            <a:stCxn id="8" idx="4"/>
          </p:cNvCxnSpPr>
          <p:nvPr/>
        </p:nvCxnSpPr>
        <p:spPr>
          <a:xfrm rot="5400000" flipH="1">
            <a:off x="5637530" y="1311910"/>
            <a:ext cx="60960" cy="6479540"/>
          </a:xfrm>
          <a:prstGeom prst="curvedConnector4">
            <a:avLst>
              <a:gd name="adj1" fmla="val -2100000"/>
              <a:gd name="adj2" fmla="val 102548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9F5EA78A-A4BD-5B4E-8235-A3419F38FF87}"/>
              </a:ext>
            </a:extLst>
          </p:cNvPr>
          <p:cNvSpPr txBox="1"/>
          <p:nvPr/>
        </p:nvSpPr>
        <p:spPr>
          <a:xfrm>
            <a:off x="1090897" y="3935452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0/0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CF8180D3-205B-C49C-7BA7-6DC6710E33B1}"/>
              </a:ext>
            </a:extLst>
          </p:cNvPr>
          <p:cNvSpPr txBox="1"/>
          <p:nvPr/>
        </p:nvSpPr>
        <p:spPr>
          <a:xfrm>
            <a:off x="3222559" y="3234674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C7CDF90-DDC2-EA9B-4726-40A74F9F8973}"/>
              </a:ext>
            </a:extLst>
          </p:cNvPr>
          <p:cNvSpPr txBox="1"/>
          <p:nvPr/>
        </p:nvSpPr>
        <p:spPr>
          <a:xfrm>
            <a:off x="5480017" y="3253562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0C3764A-11E8-6C38-96FE-297296B095E7}"/>
              </a:ext>
            </a:extLst>
          </p:cNvPr>
          <p:cNvSpPr txBox="1"/>
          <p:nvPr/>
        </p:nvSpPr>
        <p:spPr>
          <a:xfrm>
            <a:off x="7949302" y="3288833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96CEC06-2315-4B18-F44C-AB61A3241882}"/>
              </a:ext>
            </a:extLst>
          </p:cNvPr>
          <p:cNvSpPr txBox="1"/>
          <p:nvPr/>
        </p:nvSpPr>
        <p:spPr>
          <a:xfrm>
            <a:off x="10046938" y="4582160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F41B624-3F07-D696-35B3-02D190B6CC0D}"/>
              </a:ext>
            </a:extLst>
          </p:cNvPr>
          <p:cNvSpPr txBox="1"/>
          <p:nvPr/>
        </p:nvSpPr>
        <p:spPr>
          <a:xfrm>
            <a:off x="5043137" y="5407606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0/1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8B893FB-B4CF-93C9-B270-94DEA7174D8D}"/>
              </a:ext>
            </a:extLst>
          </p:cNvPr>
          <p:cNvSpPr txBox="1"/>
          <p:nvPr/>
        </p:nvSpPr>
        <p:spPr>
          <a:xfrm>
            <a:off x="3215770" y="4392803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0/0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F82B97B-59BD-90BB-3441-F838A545B92D}"/>
              </a:ext>
            </a:extLst>
          </p:cNvPr>
          <p:cNvSpPr txBox="1"/>
          <p:nvPr/>
        </p:nvSpPr>
        <p:spPr>
          <a:xfrm>
            <a:off x="5422890" y="4430469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0/0</a:t>
            </a:r>
          </a:p>
        </p:txBody>
      </p:sp>
    </p:spTree>
    <p:extLst>
      <p:ext uri="{BB962C8B-B14F-4D97-AF65-F5344CB8AC3E}">
        <p14:creationId xmlns:p14="http://schemas.microsoft.com/office/powerpoint/2010/main" val="25412348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69CF54-1DA0-70E2-782E-66871ED418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2909ED16-8E4A-C20D-6F86-B2DBE473B00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E09A8A0-9196-6250-9EE9-9FCCEEF153E2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CB9B783F-41D0-BA59-72EB-FDCAD76FE4E0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59FA76-C7C6-E403-E032-058EA2F644AA}"/>
              </a:ext>
            </a:extLst>
          </p:cNvPr>
          <p:cNvSpPr txBox="1"/>
          <p:nvPr/>
        </p:nvSpPr>
        <p:spPr>
          <a:xfrm>
            <a:off x="426027" y="2323297"/>
            <a:ext cx="1069484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Reference</a:t>
            </a:r>
            <a:b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[1] S. </a:t>
            </a:r>
            <a:r>
              <a:rPr lang="en-GB" sz="2800" dirty="0" err="1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Salivahanan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and S. </a:t>
            </a:r>
            <a:r>
              <a:rPr lang="en-GB" sz="2800" dirty="0" err="1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Arivazhagan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Digital Circuits and Design, Paperback ed. New Delhi, India: Vikas Publishing, Jan. 2018.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6014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D19398-21DA-1F45-3225-F7221BB3AC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2E2E0F9A-6B6A-6BCC-DF34-20C32EA9C40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4234C1D-E8CF-6C5F-E395-7DB8C70EECE9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9D9529AD-7AC0-3B86-E221-CDFDF57EAD9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48E518-5C21-D2C3-979B-3F693C059FC2}"/>
              </a:ext>
            </a:extLst>
          </p:cNvPr>
          <p:cNvSpPr txBox="1"/>
          <p:nvPr/>
        </p:nvSpPr>
        <p:spPr>
          <a:xfrm>
            <a:off x="366279" y="1391335"/>
            <a:ext cx="750743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Draw a State Diagram for the Sequence ‘1100’</a:t>
            </a:r>
            <a:br>
              <a:rPr lang="en-GB" sz="18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93067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9725</TotalTime>
  <Words>958</Words>
  <Application>Microsoft Office PowerPoint</Application>
  <PresentationFormat>Widescreen</PresentationFormat>
  <Paragraphs>321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6" baseType="lpstr">
      <vt:lpstr>Calibri </vt:lpstr>
      <vt:lpstr>DengXian</vt:lpstr>
      <vt:lpstr>Arial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2</vt:lpstr>
      <vt:lpstr>UWTSD 200_Text 3</vt:lpstr>
      <vt:lpstr>PowerPoint Presentation</vt:lpstr>
      <vt:lpstr>Sequence Detector </vt:lpstr>
      <vt:lpstr>Design a Synchronous Circuit for the Sequence Detector that produces an output ‘1’ whenever the non-over lapping sequence 1011 is detected. Also Represent the following                        </vt:lpstr>
      <vt:lpstr>Step1: Block Diagram of Sequence detector.                      </vt:lpstr>
      <vt:lpstr>Step3: State Table                      </vt:lpstr>
      <vt:lpstr>Step4: State Assignment                      </vt:lpstr>
      <vt:lpstr>Step 5: PS- NS  Table.                      </vt:lpstr>
      <vt:lpstr>Step 6: Excitation Table.                      </vt:lpstr>
      <vt:lpstr>Step 5: K- Map                      </vt:lpstr>
      <vt:lpstr>Step 6: Logic Diagram                     </vt:lpstr>
      <vt:lpstr>PowerPoint Presentation</vt:lpstr>
      <vt:lpstr>1. Draw a State Diagram for the Sequence ‘1110’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2026-03-12T14:01:49Z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