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handoutMasterIdLst>
    <p:handoutMasterId r:id="rId23"/>
  </p:handoutMasterIdLst>
  <p:sldIdLst>
    <p:sldId id="256" r:id="rId5"/>
    <p:sldId id="257" r:id="rId6"/>
    <p:sldId id="262" r:id="rId7"/>
    <p:sldId id="260" r:id="rId8"/>
    <p:sldId id="258" r:id="rId9"/>
    <p:sldId id="264" r:id="rId10"/>
    <p:sldId id="283" r:id="rId11"/>
    <p:sldId id="266" r:id="rId12"/>
    <p:sldId id="284" r:id="rId13"/>
    <p:sldId id="261" r:id="rId14"/>
    <p:sldId id="267" r:id="rId15"/>
    <p:sldId id="288" r:id="rId16"/>
    <p:sldId id="287" r:id="rId17"/>
    <p:sldId id="269" r:id="rId18"/>
    <p:sldId id="286" r:id="rId19"/>
    <p:sldId id="285" r:id="rId20"/>
    <p:sldId id="289"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3B7C6"/>
    <a:srgbClr val="103350"/>
    <a:srgbClr val="0C4360"/>
    <a:srgbClr val="1B6872"/>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notesViewPr>
    <p:cSldViewPr snapToGrid="0">
      <p:cViewPr varScale="1">
        <p:scale>
          <a:sx n="86" d="100"/>
          <a:sy n="86" d="100"/>
        </p:scale>
        <p:origin x="301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C5E8405-9D99-4FA5-842E-D515212A7594}" type="datetime1">
              <a:rPr lang="en-GB" smtClean="0"/>
              <a:t>25/10/2025</a:t>
            </a:fld>
            <a:endParaRPr lang="en-GB"/>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31430A-4AA4-45C8-AC23-CD6B61C41A4C}" type="slidenum">
              <a:rPr lang="en-GB" smtClean="0"/>
              <a:t>‹#›</a:t>
            </a:fld>
            <a:endParaRPr lang="en-GB"/>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70E3C-251E-4FDC-A619-AC9EE932F165}" type="datetime1">
              <a:rPr lang="en-GB" noProof="0" smtClean="0"/>
              <a:pPr/>
              <a:t>25/10/2025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734D747-9380-41EE-9946-EC9EC0CA5D1E}" type="slidenum">
              <a:rPr lang="en-GB" noProof="0" smtClean="0"/>
              <a:t>‹#›</a:t>
            </a:fld>
            <a:endParaRPr lang="en-GB" noProof="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a:t>
            </a:fld>
            <a:endParaRPr lang="en-GB"/>
          </a:p>
        </p:txBody>
      </p:sp>
    </p:spTree>
    <p:extLst>
      <p:ext uri="{BB962C8B-B14F-4D97-AF65-F5344CB8AC3E}">
        <p14:creationId xmlns:p14="http://schemas.microsoft.com/office/powerpoint/2010/main" val="4243935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2</a:t>
            </a:fld>
            <a:endParaRPr lang="en-GB"/>
          </a:p>
        </p:txBody>
      </p:sp>
    </p:spTree>
    <p:extLst>
      <p:ext uri="{BB962C8B-B14F-4D97-AF65-F5344CB8AC3E}">
        <p14:creationId xmlns:p14="http://schemas.microsoft.com/office/powerpoint/2010/main" val="22681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3</a:t>
            </a:fld>
            <a:endParaRPr lang="en-GB"/>
          </a:p>
        </p:txBody>
      </p:sp>
    </p:spTree>
    <p:extLst>
      <p:ext uri="{BB962C8B-B14F-4D97-AF65-F5344CB8AC3E}">
        <p14:creationId xmlns:p14="http://schemas.microsoft.com/office/powerpoint/2010/main" val="1802593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4</a:t>
            </a:fld>
            <a:endParaRPr lang="en-GB"/>
          </a:p>
        </p:txBody>
      </p:sp>
    </p:spTree>
    <p:extLst>
      <p:ext uri="{BB962C8B-B14F-4D97-AF65-F5344CB8AC3E}">
        <p14:creationId xmlns:p14="http://schemas.microsoft.com/office/powerpoint/2010/main" val="145096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5</a:t>
            </a:fld>
            <a:endParaRPr lang="en-GB"/>
          </a:p>
        </p:txBody>
      </p:sp>
    </p:spTree>
    <p:extLst>
      <p:ext uri="{BB962C8B-B14F-4D97-AF65-F5344CB8AC3E}">
        <p14:creationId xmlns:p14="http://schemas.microsoft.com/office/powerpoint/2010/main" val="2223578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6</a:t>
            </a:fld>
            <a:endParaRPr lang="en-GB"/>
          </a:p>
        </p:txBody>
      </p:sp>
    </p:spTree>
    <p:extLst>
      <p:ext uri="{BB962C8B-B14F-4D97-AF65-F5344CB8AC3E}">
        <p14:creationId xmlns:p14="http://schemas.microsoft.com/office/powerpoint/2010/main" val="3658271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7</a:t>
            </a:fld>
            <a:endParaRPr lang="en-GB"/>
          </a:p>
        </p:txBody>
      </p:sp>
    </p:spTree>
    <p:extLst>
      <p:ext uri="{BB962C8B-B14F-4D97-AF65-F5344CB8AC3E}">
        <p14:creationId xmlns:p14="http://schemas.microsoft.com/office/powerpoint/2010/main" val="3799446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8</a:t>
            </a:fld>
            <a:endParaRPr lang="en-GB"/>
          </a:p>
        </p:txBody>
      </p:sp>
    </p:spTree>
    <p:extLst>
      <p:ext uri="{BB962C8B-B14F-4D97-AF65-F5344CB8AC3E}">
        <p14:creationId xmlns:p14="http://schemas.microsoft.com/office/powerpoint/2010/main" val="1427706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9</a:t>
            </a:fld>
            <a:endParaRPr lang="en-GB"/>
          </a:p>
        </p:txBody>
      </p:sp>
    </p:spTree>
    <p:extLst>
      <p:ext uri="{BB962C8B-B14F-4D97-AF65-F5344CB8AC3E}">
        <p14:creationId xmlns:p14="http://schemas.microsoft.com/office/powerpoint/2010/main" val="2002461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10</a:t>
            </a:fld>
            <a:endParaRPr lang="en-GB"/>
          </a:p>
        </p:txBody>
      </p:sp>
    </p:spTree>
    <p:extLst>
      <p:ext uri="{BB962C8B-B14F-4D97-AF65-F5344CB8AC3E}">
        <p14:creationId xmlns:p14="http://schemas.microsoft.com/office/powerpoint/2010/main" val="18411213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11</a:t>
            </a:fld>
            <a:endParaRPr lang="en-GB"/>
          </a:p>
        </p:txBody>
      </p:sp>
    </p:spTree>
    <p:extLst>
      <p:ext uri="{BB962C8B-B14F-4D97-AF65-F5344CB8AC3E}">
        <p14:creationId xmlns:p14="http://schemas.microsoft.com/office/powerpoint/2010/main" val="42526904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14</a:t>
            </a:fld>
            <a:endParaRPr lang="en-GB"/>
          </a:p>
        </p:txBody>
      </p:sp>
    </p:spTree>
    <p:extLst>
      <p:ext uri="{BB962C8B-B14F-4D97-AF65-F5344CB8AC3E}">
        <p14:creationId xmlns:p14="http://schemas.microsoft.com/office/powerpoint/2010/main" val="28851866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16</a:t>
            </a:fld>
            <a:endParaRPr lang="en-GB"/>
          </a:p>
        </p:txBody>
      </p:sp>
    </p:spTree>
    <p:extLst>
      <p:ext uri="{BB962C8B-B14F-4D97-AF65-F5344CB8AC3E}">
        <p14:creationId xmlns:p14="http://schemas.microsoft.com/office/powerpoint/2010/main" val="4202573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rtl="0"/>
            <a:r>
              <a:rPr lang="en-gb"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rtl="0"/>
            <a:r>
              <a:rPr lang="en-US" noProof="0"/>
              <a:t>Click to edit Master subtitle style</a:t>
            </a:r>
            <a:endParaRPr lang="en-gb" noProof="0"/>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rtl="0"/>
            <a:r>
              <a:rPr lang="en-gb" sz="18400" noProof="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rtl="0"/>
            <a:r>
              <a:rPr lang="en-gb"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rtlCol="0">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hasCustomPrompt="1"/>
          </p:nvPr>
        </p:nvSpPr>
        <p:spPr>
          <a:xfrm>
            <a:off x="443365" y="1825625"/>
            <a:ext cx="11215235"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hasCustomPrompt="1"/>
          </p:nvPr>
        </p:nvSpPr>
        <p:spPr>
          <a:xfrm>
            <a:off x="444500" y="1681163"/>
            <a:ext cx="5157787"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hasCustomPrompt="1"/>
          </p:nvPr>
        </p:nvSpPr>
        <p:spPr>
          <a:xfrm>
            <a:off x="6500812" y="1681163"/>
            <a:ext cx="5157788"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hasCustomPrompt="1"/>
          </p:nvPr>
        </p:nvSpPr>
        <p:spPr>
          <a:xfrm>
            <a:off x="444500" y="2505075"/>
            <a:ext cx="5157787"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hasCustomPrompt="1"/>
          </p:nvPr>
        </p:nvSpPr>
        <p:spPr>
          <a:xfrm>
            <a:off x="6475412" y="2505075"/>
            <a:ext cx="5183188"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hasCustomPrompt="1"/>
          </p:nvPr>
        </p:nvSpPr>
        <p:spPr>
          <a:xfrm>
            <a:off x="443365" y="1517715"/>
            <a:ext cx="5184437" cy="4659248"/>
          </a:xfrm>
        </p:spPr>
        <p:txBody>
          <a:bodyPr rtlCol="0">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hasCustomPrompt="1"/>
          </p:nvPr>
        </p:nvSpPr>
        <p:spPr>
          <a:xfrm>
            <a:off x="6474163" y="1517715"/>
            <a:ext cx="5184437" cy="4659248"/>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a:t>Click icon to add picture</a:t>
            </a:r>
            <a:endParaRPr lang="en-GB" noProof="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719894"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hasCustomPrompt="1"/>
          </p:nvPr>
        </p:nvSpPr>
        <p:spPr>
          <a:xfrm>
            <a:off x="2963912"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hasCustomPrompt="1"/>
          </p:nvPr>
        </p:nvSpPr>
        <p:spPr>
          <a:xfrm>
            <a:off x="5207930"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hasCustomPrompt="1"/>
          </p:nvPr>
        </p:nvSpPr>
        <p:spPr>
          <a:xfrm>
            <a:off x="7451948"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hasCustomPrompt="1"/>
          </p:nvPr>
        </p:nvSpPr>
        <p:spPr>
          <a:xfrm>
            <a:off x="9695965"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7626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hasCustomPrompt="1"/>
          </p:nvPr>
        </p:nvSpPr>
        <p:spPr>
          <a:xfrm>
            <a:off x="4444169"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hasCustomPrompt="1"/>
          </p:nvPr>
        </p:nvSpPr>
        <p:spPr>
          <a:xfrm>
            <a:off x="834624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9402006" cy="1463040"/>
          </a:xfrm>
        </p:spPr>
        <p:txBody>
          <a:bodyPr lIns="0" tIns="0" rIns="0" bIns="0" rtlCol="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rtlCol="0">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hasCustomPrompt="1"/>
          </p:nvPr>
        </p:nvSpPr>
        <p:spPr>
          <a:xfrm>
            <a:off x="3964290" y="1444649"/>
            <a:ext cx="7694310" cy="4579079"/>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2672304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C263D6C4-4840-40CC-AC84-17E24B3B7BDE}" type="slidenum">
              <a:rPr lang="en-US" noProof="0" smtClean="0"/>
              <a:t>‹#›</a:t>
            </a:fld>
            <a:endParaRPr lang="en-US" noProof="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pPr rtl="0"/>
            <a:r>
              <a:rPr lang="en-gb" noProof="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US" noProof="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rtlCol="0"/>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4" r:id="rId7"/>
    <p:sldLayoutId id="2147483665" r:id="rId8"/>
    <p:sldLayoutId id="2147483673" r:id="rId9"/>
    <p:sldLayoutId id="2147483662" r:id="rId10"/>
    <p:sldLayoutId id="2147483663" r:id="rId11"/>
    <p:sldLayoutId id="2147483664" r:id="rId12"/>
    <p:sldLayoutId id="2147483675" r:id="rId13"/>
    <p:sldLayoutId id="2147483676" r:id="rId14"/>
    <p:sldLayoutId id="2147483672" r:id="rId15"/>
    <p:sldLayoutId id="2147483667" r:id="rId16"/>
    <p:sldLayoutId id="2147483668"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6.xml"/><Relationship Id="rId7" Type="http://schemas.openxmlformats.org/officeDocument/2006/relationships/hyperlink" Target="http://www.acas.org.uk/equality-act-2010"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www.legislation.gov.uk/ukpage/1998/42/contents" TargetMode="External"/><Relationship Id="rId5" Type="http://schemas.openxmlformats.org/officeDocument/2006/relationships/hyperlink" Target="https://support.office.com/en-gb/article/edit-a-presentation-ff353d37-742a-4aa8-8bdd-6b1f488127a2?omkt=en-GB" TargetMode="External"/><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hyperlink" Target="http://www.legislations.gov.uk/ukpga/2014/23/contents/enacted" TargetMode="External"/><Relationship Id="rId2" Type="http://schemas.openxmlformats.org/officeDocument/2006/relationships/hyperlink" Target="http://www.ageuk.org.uk/" TargetMode="External"/><Relationship Id="rId1" Type="http://schemas.openxmlformats.org/officeDocument/2006/relationships/slideLayout" Target="../slideLayouts/slideLayout6.xml"/><Relationship Id="rId4" Type="http://schemas.openxmlformats.org/officeDocument/2006/relationships/hyperlink" Target="http://www.lom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1122219" y="277092"/>
            <a:ext cx="10432472" cy="6096000"/>
          </a:xfrm>
        </p:spPr>
        <p:txBody>
          <a:bodyPr rtlCol="0"/>
          <a:lstStyle/>
          <a:p>
            <a:pPr algn="ctr" rtl="0"/>
            <a:r>
              <a:rPr lang="en-GB" sz="4800" b="0" dirty="0">
                <a:solidFill>
                  <a:schemeClr val="bg1"/>
                </a:solidFill>
                <a:latin typeface="Aptos Narrow" panose="020B0004020202020204" pitchFamily="34" charset="0"/>
              </a:rPr>
              <a:t>Student Name: Saira Arif</a:t>
            </a:r>
            <a:br>
              <a:rPr lang="en-GB" sz="4800" b="0" dirty="0">
                <a:solidFill>
                  <a:schemeClr val="bg1"/>
                </a:solidFill>
                <a:latin typeface="Aptos Narrow" panose="020B0004020202020204" pitchFamily="34" charset="0"/>
              </a:rPr>
            </a:br>
            <a:r>
              <a:rPr lang="en-GB" sz="4800" b="0" dirty="0">
                <a:solidFill>
                  <a:schemeClr val="bg1"/>
                </a:solidFill>
                <a:latin typeface="Aptos Narrow" panose="020B0004020202020204" pitchFamily="34" charset="0"/>
              </a:rPr>
              <a:t>Student ID: 2220569</a:t>
            </a:r>
            <a:br>
              <a:rPr lang="en-GB" sz="4800" b="0" dirty="0">
                <a:solidFill>
                  <a:schemeClr val="bg1"/>
                </a:solidFill>
                <a:latin typeface="Aptos Narrow" panose="020B0004020202020204" pitchFamily="34" charset="0"/>
              </a:rPr>
            </a:br>
            <a:br>
              <a:rPr lang="en-GB" sz="4800" b="0" dirty="0">
                <a:solidFill>
                  <a:schemeClr val="bg1"/>
                </a:solidFill>
                <a:latin typeface="Aptos Narrow" panose="020B0004020202020204" pitchFamily="34" charset="0"/>
              </a:rPr>
            </a:br>
            <a:r>
              <a:rPr lang="en-GB" sz="4800" b="0" dirty="0">
                <a:solidFill>
                  <a:schemeClr val="bg1"/>
                </a:solidFill>
                <a:latin typeface="Aptos Narrow" panose="020B0004020202020204" pitchFamily="34" charset="0"/>
              </a:rPr>
              <a:t>Tutor: Tomy </a:t>
            </a:r>
            <a:r>
              <a:rPr lang="en-GB" sz="4800" b="0" dirty="0" err="1">
                <a:solidFill>
                  <a:schemeClr val="bg1"/>
                </a:solidFill>
                <a:latin typeface="Aptos Narrow" panose="020B0004020202020204" pitchFamily="34" charset="0"/>
              </a:rPr>
              <a:t>Adattu</a:t>
            </a:r>
            <a:r>
              <a:rPr lang="en-GB" sz="4800" b="0" dirty="0">
                <a:solidFill>
                  <a:schemeClr val="bg1"/>
                </a:solidFill>
                <a:latin typeface="Aptos Narrow" panose="020B0004020202020204" pitchFamily="34" charset="0"/>
              </a:rPr>
              <a:t> Chacko</a:t>
            </a:r>
            <a:br>
              <a:rPr lang="en-GB" sz="4800" b="0" dirty="0">
                <a:solidFill>
                  <a:schemeClr val="bg1"/>
                </a:solidFill>
                <a:latin typeface="Aptos Narrow" panose="020B0004020202020204" pitchFamily="34" charset="0"/>
              </a:rPr>
            </a:br>
            <a:r>
              <a:rPr lang="en-GB" sz="4800" b="0" dirty="0">
                <a:solidFill>
                  <a:schemeClr val="bg1"/>
                </a:solidFill>
                <a:latin typeface="Aptos Narrow" panose="020B0004020202020204" pitchFamily="34" charset="0"/>
              </a:rPr>
              <a:t>Module: Empowering the Older Person </a:t>
            </a:r>
            <a:br>
              <a:rPr lang="en-GB" sz="4800" b="0" dirty="0">
                <a:solidFill>
                  <a:schemeClr val="bg1"/>
                </a:solidFill>
                <a:latin typeface="Aptos Narrow" panose="020B0004020202020204" pitchFamily="34" charset="0"/>
              </a:rPr>
            </a:br>
            <a:r>
              <a:rPr lang="en-GB" sz="4800" b="0" dirty="0">
                <a:solidFill>
                  <a:schemeClr val="bg1"/>
                </a:solidFill>
                <a:latin typeface="Aptos Narrow" panose="020B0004020202020204" pitchFamily="34" charset="0"/>
              </a:rPr>
              <a:t>Module Code: BMHP6027</a:t>
            </a:r>
            <a:br>
              <a:rPr lang="en-GB" sz="4800" b="0" dirty="0">
                <a:solidFill>
                  <a:schemeClr val="bg1"/>
                </a:solidFill>
                <a:latin typeface="Aptos Narrow" panose="020B0004020202020204" pitchFamily="34" charset="0"/>
              </a:rPr>
            </a:br>
            <a:br>
              <a:rPr lang="en-GB" sz="4800" b="0" dirty="0">
                <a:solidFill>
                  <a:schemeClr val="bg1"/>
                </a:solidFill>
                <a:latin typeface="Aptos Narrow" panose="020B0004020202020204" pitchFamily="34" charset="0"/>
              </a:rPr>
            </a:br>
            <a:r>
              <a:rPr lang="en-GB" sz="4800" b="0" dirty="0">
                <a:solidFill>
                  <a:schemeClr val="bg1"/>
                </a:solidFill>
                <a:latin typeface="Aptos Narrow" panose="020B0004020202020204" pitchFamily="34" charset="0"/>
              </a:rPr>
              <a:t>Component 1</a:t>
            </a:r>
          </a:p>
        </p:txBody>
      </p:sp>
      <p:pic>
        <p:nvPicPr>
          <p:cNvPr id="13" name="Audio 12">
            <a:hlinkClick r:id="" action="ppaction://media"/>
            <a:extLst>
              <a:ext uri="{FF2B5EF4-FFF2-40B4-BE49-F238E27FC236}">
                <a16:creationId xmlns:a16="http://schemas.microsoft.com/office/drawing/2014/main" id="{718ED909-9054-B95C-B85F-CA76A19653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6934594"/>
      </p:ext>
    </p:extLst>
  </p:cSld>
  <p:clrMapOvr>
    <a:masterClrMapping/>
  </p:clrMapOvr>
  <p:transition spd="slow" advTm="10822">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1968177" y="284018"/>
            <a:ext cx="7781544" cy="859055"/>
          </a:xfrm>
        </p:spPr>
        <p:txBody>
          <a:bodyPr rtlCol="0"/>
          <a:lstStyle/>
          <a:p>
            <a:pPr algn="ctr" rtl="0"/>
            <a:r>
              <a:rPr lang="en-GB" dirty="0">
                <a:latin typeface="+mn-lt"/>
              </a:rPr>
              <a:t>Introduction</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207818" y="1025236"/>
            <a:ext cx="11776364" cy="5832764"/>
          </a:xfrm>
        </p:spPr>
        <p:txBody>
          <a:bodyPr rtlCol="0">
            <a:noAutofit/>
          </a:bodyPr>
          <a:lstStyle/>
          <a:p>
            <a:pPr rtl="0"/>
            <a:r>
              <a:rPr lang="en-GB" b="1" dirty="0">
                <a:solidFill>
                  <a:schemeClr val="bg1"/>
                </a:solidFill>
                <a:latin typeface="Arial Narrow" panose="020B0606020202030204" pitchFamily="34" charset="0"/>
              </a:rPr>
              <a:t>The purpose of this presentation to examine the care and support needs of older people.</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To understand the physical emotional and social changes associated with ageing. </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To identify the challenges older adults face in maintaining independence and well being.</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To explore the role of health and social care services in supporting older people.</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To promote person centres approaches that respect dignity choice and individuality.</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To highlight strategies and interventions that enhance quality of life for older people.</a:t>
            </a:r>
          </a:p>
          <a:p>
            <a:pPr marL="285750" indent="-285750" rtl="0">
              <a:buFont typeface="Wingdings" panose="05000000000000000000" pitchFamily="2" charset="2"/>
              <a:buChar char="v"/>
            </a:pPr>
            <a:endParaRPr lang="en-GB" dirty="0">
              <a:solidFill>
                <a:schemeClr val="bg1"/>
              </a:solidFill>
              <a:latin typeface="Arial Narrow" panose="020B0606020202030204" pitchFamily="34" charset="0"/>
            </a:endParaRPr>
          </a:p>
          <a:p>
            <a:pPr marL="285750" indent="-285750" rtl="0">
              <a:buFont typeface="Wingdings" panose="05000000000000000000" pitchFamily="2" charset="2"/>
              <a:buChar char="v"/>
            </a:pPr>
            <a:r>
              <a:rPr lang="en-GB" b="1" dirty="0">
                <a:solidFill>
                  <a:schemeClr val="bg1"/>
                </a:solidFill>
                <a:latin typeface="Arial Narrow" panose="020B0606020202030204" pitchFamily="34" charset="0"/>
              </a:rPr>
              <a:t>Definition of Ageing </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Ageing is a natural and slow process that happens as people get older.</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It brings changes to the body, mind, and how we live our lives.</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As we age our bodies and minds may not work Aswell as before and we may find it harder to deal with stress or illness.</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The worlds health organization (WHO) says ageing the process of becoming older, marked by a gradual decline in physical and mental ability.</a:t>
            </a:r>
          </a:p>
          <a:p>
            <a:pPr marL="285750" indent="-285750" rtl="0">
              <a:buFont typeface="Wingdings" panose="05000000000000000000" pitchFamily="2" charset="2"/>
              <a:buChar char="v"/>
            </a:pPr>
            <a:r>
              <a:rPr lang="en-GB" dirty="0">
                <a:solidFill>
                  <a:schemeClr val="bg1"/>
                </a:solidFill>
                <a:latin typeface="Arial Narrow" panose="020B0606020202030204" pitchFamily="34" charset="0"/>
              </a:rPr>
              <a:t>Ageing is not just about the body it also includes social and emotional changes.</a:t>
            </a:r>
          </a:p>
          <a:p>
            <a:pPr rtl="0"/>
            <a:r>
              <a:rPr lang="en-GB" dirty="0">
                <a:solidFill>
                  <a:schemeClr val="bg1"/>
                </a:solidFill>
                <a:latin typeface="Arial Narrow" panose="020B0606020202030204" pitchFamily="34" charset="0"/>
              </a:rPr>
              <a:t>In this presentation, I will cover theories of care, key policies and laws, the role of technology and real-life case studies and recommendations for better support.</a:t>
            </a:r>
          </a:p>
          <a:p>
            <a:pPr rtl="0"/>
            <a:endParaRPr lang="en-GB" sz="2000" dirty="0">
              <a:solidFill>
                <a:schemeClr val="tx1"/>
              </a:solidFill>
            </a:endParaRPr>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rtlCol="0"/>
          <a:lstStyle/>
          <a:p>
            <a:pPr rtl="0"/>
            <a:fld id="{C263D6C4-4840-40CC-AC84-17E24B3B7BDE}" type="slidenum">
              <a:rPr lang="en-GB" smtClean="0"/>
              <a:pPr/>
              <a:t>2</a:t>
            </a:fld>
            <a:endParaRPr lang="en-GB"/>
          </a:p>
        </p:txBody>
      </p:sp>
      <p:pic>
        <p:nvPicPr>
          <p:cNvPr id="14" name="Audio 13">
            <a:hlinkClick r:id="" action="ppaction://media"/>
            <a:extLst>
              <a:ext uri="{FF2B5EF4-FFF2-40B4-BE49-F238E27FC236}">
                <a16:creationId xmlns:a16="http://schemas.microsoft.com/office/drawing/2014/main" id="{48C9020B-DCD0-9E99-B4D6-9609EF01351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2794312"/>
      </p:ext>
    </p:extLst>
  </p:cSld>
  <p:clrMapOvr>
    <a:masterClrMapping/>
  </p:clrMapOvr>
  <mc:AlternateContent xmlns:mc="http://schemas.openxmlformats.org/markup-compatibility/2006">
    <mc:Choice xmlns:p14="http://schemas.microsoft.com/office/powerpoint/2010/main" Requires="p14">
      <p:transition spd="med" p14:dur="700" advTm="78924">
        <p:fade/>
      </p:transition>
    </mc:Choice>
    <mc:Fallback>
      <p:transition spd="med" advTm="789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rtlCol="0"/>
          <a:lstStyle/>
          <a:p>
            <a:pPr algn="ctr" rtl="0"/>
            <a:r>
              <a:rPr lang="en-GB" dirty="0">
                <a:latin typeface="Arial Narrow" panose="020B0606020202030204" pitchFamily="34" charset="0"/>
              </a:rPr>
              <a:t>Why ageing maters – Ageing population and care needs</a:t>
            </a:r>
          </a:p>
        </p:txBody>
      </p:sp>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a:xfrm>
            <a:off x="645772" y="1773292"/>
            <a:ext cx="4937610" cy="1912018"/>
          </a:xfrm>
        </p:spPr>
        <p:txBody>
          <a:bodyPr rtlCol="0"/>
          <a:lstStyle/>
          <a:p>
            <a:pPr marL="285750" indent="-285750" algn="l" rtl="0">
              <a:buFont typeface="Wingdings" panose="05000000000000000000" pitchFamily="2" charset="2"/>
              <a:buChar char="v"/>
            </a:pPr>
            <a:r>
              <a:rPr lang="en-GB" sz="1800" dirty="0">
                <a:latin typeface="Aptos Narrow" panose="020B0004020202020204" pitchFamily="34" charset="0"/>
              </a:rPr>
              <a:t>More older people need health and social care support</a:t>
            </a:r>
          </a:p>
          <a:p>
            <a:pPr marL="285750" indent="-285750" algn="l" rtl="0">
              <a:buFont typeface="Wingdings" panose="05000000000000000000" pitchFamily="2" charset="2"/>
              <a:buChar char="v"/>
            </a:pPr>
            <a:r>
              <a:rPr lang="en-GB" sz="1800" dirty="0">
                <a:latin typeface="Aptos Narrow" panose="020B0004020202020204" pitchFamily="34" charset="0"/>
              </a:rPr>
              <a:t>Ageing offers the workforce and economy.</a:t>
            </a:r>
          </a:p>
          <a:p>
            <a:pPr marL="285750" indent="-285750" algn="l" rtl="0">
              <a:buFont typeface="Wingdings" panose="05000000000000000000" pitchFamily="2" charset="2"/>
              <a:buChar char="v"/>
            </a:pPr>
            <a:r>
              <a:rPr lang="en-GB" sz="1800" dirty="0">
                <a:latin typeface="Aptos Narrow" panose="020B0004020202020204" pitchFamily="34" charset="0"/>
              </a:rPr>
              <a:t>Older people may have more illness or disabilities.</a:t>
            </a:r>
          </a:p>
          <a:p>
            <a:pPr marL="285750" indent="-285750" algn="l" rtl="0">
              <a:buFont typeface="Wingdings" panose="05000000000000000000" pitchFamily="2" charset="2"/>
              <a:buChar char="v"/>
            </a:pPr>
            <a:r>
              <a:rPr lang="en-GB" sz="1800" dirty="0">
                <a:latin typeface="Aptos Narrow" panose="020B0004020202020204" pitchFamily="34" charset="0"/>
              </a:rPr>
              <a:t>Families and communities need to plan for care</a:t>
            </a:r>
            <a:r>
              <a:rPr lang="en-GB" dirty="0"/>
              <a:t>.</a:t>
            </a:r>
          </a:p>
        </p:txBody>
      </p:sp>
      <p:sp>
        <p:nvSpPr>
          <p:cNvPr id="20" name="Text Placeholder 19">
            <a:extLst>
              <a:ext uri="{FF2B5EF4-FFF2-40B4-BE49-F238E27FC236}">
                <a16:creationId xmlns:a16="http://schemas.microsoft.com/office/drawing/2014/main" id="{CB924A29-3538-4A3F-82A6-D2A7538C2111}"/>
              </a:ext>
            </a:extLst>
          </p:cNvPr>
          <p:cNvSpPr>
            <a:spLocks noGrp="1"/>
          </p:cNvSpPr>
          <p:nvPr>
            <p:ph type="body" sz="quarter" idx="19"/>
          </p:nvPr>
        </p:nvSpPr>
        <p:spPr>
          <a:xfrm>
            <a:off x="3975295" y="4170821"/>
            <a:ext cx="4282014" cy="1952888"/>
          </a:xfrm>
        </p:spPr>
        <p:txBody>
          <a:bodyPr rtlCol="0"/>
          <a:lstStyle/>
          <a:p>
            <a:pPr marL="285750" indent="-285750" rtl="0">
              <a:buFont typeface="Wingdings" panose="05000000000000000000" pitchFamily="2" charset="2"/>
              <a:buChar char="v"/>
            </a:pPr>
            <a:r>
              <a:rPr lang="en-GB" sz="1800" dirty="0">
                <a:latin typeface="Arial Narrow" panose="020B0606020202030204" pitchFamily="34" charset="0"/>
              </a:rPr>
              <a:t>Ageing Population</a:t>
            </a:r>
          </a:p>
          <a:p>
            <a:pPr marL="285750" indent="-285750" rtl="0">
              <a:buFont typeface="Wingdings" panose="05000000000000000000" pitchFamily="2" charset="2"/>
              <a:buChar char="v"/>
            </a:pPr>
            <a:r>
              <a:rPr lang="en-GB" sz="1800" dirty="0">
                <a:latin typeface="Arial Narrow" panose="020B0606020202030204" pitchFamily="34" charset="0"/>
              </a:rPr>
              <a:t>People are living longer that before </a:t>
            </a:r>
          </a:p>
          <a:p>
            <a:pPr marL="285750" indent="-285750" rtl="0">
              <a:buFont typeface="Wingdings" panose="05000000000000000000" pitchFamily="2" charset="2"/>
              <a:buChar char="v"/>
            </a:pPr>
            <a:r>
              <a:rPr lang="en-GB" sz="1800" dirty="0">
                <a:latin typeface="Arial Narrow" panose="020B0606020202030204" pitchFamily="34" charset="0"/>
              </a:rPr>
              <a:t>Birth rates are lower so fewer young people </a:t>
            </a:r>
          </a:p>
          <a:p>
            <a:pPr marL="285750" indent="-285750" rtl="0">
              <a:buFont typeface="Wingdings" panose="05000000000000000000" pitchFamily="2" charset="2"/>
              <a:buChar char="v"/>
            </a:pPr>
            <a:r>
              <a:rPr lang="en-GB" sz="1800" dirty="0">
                <a:latin typeface="Arial Narrow" panose="020B0606020202030204" pitchFamily="34" charset="0"/>
              </a:rPr>
              <a:t>The number of elderly is growing fast</a:t>
            </a:r>
          </a:p>
          <a:p>
            <a:pPr marL="285750" indent="-285750" rtl="0">
              <a:buFont typeface="Wingdings" panose="05000000000000000000" pitchFamily="2" charset="2"/>
              <a:buChar char="v"/>
            </a:pPr>
            <a:r>
              <a:rPr lang="en-GB" sz="1800" dirty="0">
                <a:latin typeface="Arial Narrow" panose="020B0606020202030204" pitchFamily="34" charset="0"/>
              </a:rPr>
              <a:t>More older people that younger ones in some countries </a:t>
            </a:r>
          </a:p>
        </p:txBody>
      </p:sp>
      <p:sp>
        <p:nvSpPr>
          <p:cNvPr id="21" name="Text Placeholder 20">
            <a:extLst>
              <a:ext uri="{FF2B5EF4-FFF2-40B4-BE49-F238E27FC236}">
                <a16:creationId xmlns:a16="http://schemas.microsoft.com/office/drawing/2014/main" id="{1B8F0371-4F69-4131-91BF-9AB99E6EE89B}"/>
              </a:ext>
            </a:extLst>
          </p:cNvPr>
          <p:cNvSpPr>
            <a:spLocks noGrp="1"/>
          </p:cNvSpPr>
          <p:nvPr>
            <p:ph type="body" sz="quarter" idx="20"/>
          </p:nvPr>
        </p:nvSpPr>
        <p:spPr>
          <a:xfrm>
            <a:off x="7369239" y="1538457"/>
            <a:ext cx="4185451" cy="1463040"/>
          </a:xfrm>
        </p:spPr>
        <p:txBody>
          <a:bodyPr rtlCol="0"/>
          <a:lstStyle/>
          <a:p>
            <a:pPr rtl="0"/>
            <a:r>
              <a:rPr lang="en-GB" sz="1800" dirty="0">
                <a:latin typeface="Arial Narrow" panose="020B0606020202030204" pitchFamily="34" charset="0"/>
              </a:rPr>
              <a:t>Care Needs</a:t>
            </a:r>
          </a:p>
          <a:p>
            <a:pPr marL="285750" indent="-285750" rtl="0">
              <a:buFont typeface="Wingdings" panose="05000000000000000000" pitchFamily="2" charset="2"/>
              <a:buChar char="v"/>
            </a:pPr>
            <a:r>
              <a:rPr lang="en-GB" sz="1800" dirty="0">
                <a:latin typeface="Arial Narrow" panose="020B0606020202030204" pitchFamily="34" charset="0"/>
              </a:rPr>
              <a:t>Medical care for chronic illness </a:t>
            </a:r>
          </a:p>
          <a:p>
            <a:pPr marL="285750" indent="-285750" rtl="0">
              <a:buFont typeface="Wingdings" panose="05000000000000000000" pitchFamily="2" charset="2"/>
              <a:buChar char="v"/>
            </a:pPr>
            <a:r>
              <a:rPr lang="en-GB" sz="1800" dirty="0">
                <a:latin typeface="Arial Narrow" panose="020B0606020202030204" pitchFamily="34" charset="0"/>
              </a:rPr>
              <a:t>Help with daily activities </a:t>
            </a:r>
          </a:p>
          <a:p>
            <a:pPr marL="285750" indent="-285750" rtl="0">
              <a:buFont typeface="Wingdings" panose="05000000000000000000" pitchFamily="2" charset="2"/>
              <a:buChar char="v"/>
            </a:pPr>
            <a:r>
              <a:rPr lang="en-GB" sz="1800" dirty="0">
                <a:latin typeface="Arial Narrow" panose="020B0606020202030204" pitchFamily="34" charset="0"/>
              </a:rPr>
              <a:t>Social and emotional support to prevent loneliness </a:t>
            </a:r>
          </a:p>
          <a:p>
            <a:pPr marL="285750" indent="-285750" rtl="0">
              <a:buFont typeface="Wingdings" panose="05000000000000000000" pitchFamily="2" charset="2"/>
              <a:buChar char="v"/>
            </a:pPr>
            <a:r>
              <a:rPr lang="en-GB" sz="1800" dirty="0">
                <a:latin typeface="Arial Narrow" panose="020B0606020202030204" pitchFamily="34" charset="0"/>
              </a:rPr>
              <a:t>Long tern care facilities or home care services </a:t>
            </a:r>
          </a:p>
        </p:txBody>
      </p:sp>
      <p:sp>
        <p:nvSpPr>
          <p:cNvPr id="2" name="Slide Number Placeholder 1">
            <a:extLst>
              <a:ext uri="{FF2B5EF4-FFF2-40B4-BE49-F238E27FC236}">
                <a16:creationId xmlns:a16="http://schemas.microsoft.com/office/drawing/2014/main" id="{CC1F11E7-EDE5-4119-BA64-4FC57C285D19}"/>
              </a:ext>
            </a:extLst>
          </p:cNvPr>
          <p:cNvSpPr>
            <a:spLocks noGrp="1"/>
          </p:cNvSpPr>
          <p:nvPr>
            <p:ph type="sldNum" sz="quarter" idx="12"/>
          </p:nvPr>
        </p:nvSpPr>
        <p:spPr/>
        <p:txBody>
          <a:bodyPr rtlCol="0"/>
          <a:lstStyle/>
          <a:p>
            <a:pPr rtl="0"/>
            <a:fld id="{C263D6C4-4840-40CC-AC84-17E24B3B7BDE}" type="slidenum">
              <a:rPr lang="en-GB" smtClean="0"/>
              <a:pPr rtl="0"/>
              <a:t>3</a:t>
            </a:fld>
            <a:endParaRPr lang="en-GB"/>
          </a:p>
        </p:txBody>
      </p:sp>
      <p:pic>
        <p:nvPicPr>
          <p:cNvPr id="9" name="Audio 8">
            <a:hlinkClick r:id="" action="ppaction://media"/>
            <a:extLst>
              <a:ext uri="{FF2B5EF4-FFF2-40B4-BE49-F238E27FC236}">
                <a16:creationId xmlns:a16="http://schemas.microsoft.com/office/drawing/2014/main" id="{038365F6-2ED7-E82B-F6E3-0A493C59C1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92131414"/>
      </p:ext>
    </p:extLst>
  </p:cSld>
  <p:clrMapOvr>
    <a:masterClrMapping/>
  </p:clrMapOvr>
  <mc:AlternateContent xmlns:mc="http://schemas.openxmlformats.org/markup-compatibility/2006">
    <mc:Choice xmlns:p14="http://schemas.microsoft.com/office/powerpoint/2010/main" Requires="p14">
      <p:transition spd="med" p14:dur="700" advTm="43514">
        <p:fade/>
      </p:transition>
    </mc:Choice>
    <mc:Fallback>
      <p:transition spd="med" advTm="435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179B88-D43C-4A31-9A52-3498E9430782}"/>
              </a:ext>
            </a:extLst>
          </p:cNvPr>
          <p:cNvSpPr>
            <a:spLocks noGrp="1"/>
          </p:cNvSpPr>
          <p:nvPr>
            <p:ph type="title"/>
          </p:nvPr>
        </p:nvSpPr>
        <p:spPr>
          <a:xfrm>
            <a:off x="1080654" y="346364"/>
            <a:ext cx="9409545" cy="725128"/>
          </a:xfrm>
        </p:spPr>
        <p:txBody>
          <a:bodyPr rtlCol="0">
            <a:normAutofit/>
          </a:bodyPr>
          <a:lstStyle/>
          <a:p>
            <a:pPr algn="ctr" rtl="0"/>
            <a:r>
              <a:rPr lang="en-GB" sz="4000" dirty="0">
                <a:latin typeface="Aptos Narrow" panose="020B0004020202020204" pitchFamily="34" charset="0"/>
              </a:rPr>
              <a:t>Evaluation of Current Care and Support </a:t>
            </a:r>
          </a:p>
        </p:txBody>
      </p:sp>
      <p:sp>
        <p:nvSpPr>
          <p:cNvPr id="5" name="Text Placeholder 4">
            <a:extLst>
              <a:ext uri="{FF2B5EF4-FFF2-40B4-BE49-F238E27FC236}">
                <a16:creationId xmlns:a16="http://schemas.microsoft.com/office/drawing/2014/main" id="{DCDDBE65-9AB1-4989-AF86-726591A6A128}"/>
              </a:ext>
            </a:extLst>
          </p:cNvPr>
          <p:cNvSpPr>
            <a:spLocks noGrp="1"/>
          </p:cNvSpPr>
          <p:nvPr>
            <p:ph type="body" idx="1"/>
          </p:nvPr>
        </p:nvSpPr>
        <p:spPr>
          <a:xfrm>
            <a:off x="748723" y="1551709"/>
            <a:ext cx="10113241" cy="4655127"/>
          </a:xfrm>
        </p:spPr>
        <p:txBody>
          <a:bodyPr rtlCol="0">
            <a:noAutofit/>
          </a:bodyPr>
          <a:lstStyle/>
          <a:p>
            <a:pPr marL="285750" indent="-285750" rtl="0">
              <a:buFont typeface="Wingdings" panose="05000000000000000000" pitchFamily="2" charset="2"/>
              <a:buChar char="v"/>
            </a:pPr>
            <a:r>
              <a:rPr lang="en-GB" sz="1800" dirty="0">
                <a:latin typeface="Arial Narrow" panose="020B0606020202030204" pitchFamily="34" charset="0"/>
              </a:rPr>
              <a:t>Older people get help from residential care homes, community services and charities. </a:t>
            </a:r>
          </a:p>
          <a:p>
            <a:pPr marL="285750" indent="-285750" rtl="0">
              <a:buFont typeface="Wingdings" panose="05000000000000000000" pitchFamily="2" charset="2"/>
              <a:buChar char="v"/>
            </a:pPr>
            <a:r>
              <a:rPr lang="en-GB" sz="1800" dirty="0">
                <a:latin typeface="Arial Narrow" panose="020B0606020202030204" pitchFamily="34" charset="0"/>
              </a:rPr>
              <a:t>These services help with daily needs health care, and social support.</a:t>
            </a:r>
          </a:p>
          <a:p>
            <a:pPr marL="285750" indent="-285750" rtl="0">
              <a:buFont typeface="Wingdings" panose="05000000000000000000" pitchFamily="2" charset="2"/>
              <a:buChar char="v"/>
            </a:pPr>
            <a:r>
              <a:rPr lang="en-GB" sz="1800" dirty="0">
                <a:latin typeface="Arial Narrow" panose="020B0606020202030204" pitchFamily="34" charset="0"/>
              </a:rPr>
              <a:t>The activity theory says staying active and social helps older people stay healthy and happy.</a:t>
            </a:r>
          </a:p>
          <a:p>
            <a:pPr marL="285750" indent="-285750" rtl="0">
              <a:buFont typeface="Wingdings" panose="05000000000000000000" pitchFamily="2" charset="2"/>
              <a:buChar char="v"/>
            </a:pPr>
            <a:r>
              <a:rPr lang="en-GB" sz="1800" dirty="0">
                <a:latin typeface="Arial Narrow" panose="020B0606020202030204" pitchFamily="34" charset="0"/>
              </a:rPr>
              <a:t>The continuity theory says keeping up old habits and routines helps people feel stable and in control.</a:t>
            </a:r>
          </a:p>
          <a:p>
            <a:pPr marL="285750" indent="-285750" rtl="0">
              <a:buFont typeface="Wingdings" panose="05000000000000000000" pitchFamily="2" charset="2"/>
              <a:buChar char="v"/>
            </a:pPr>
            <a:r>
              <a:rPr lang="en-GB" sz="1800" dirty="0">
                <a:latin typeface="Arial Narrow" panose="020B0606020202030204" pitchFamily="34" charset="0"/>
              </a:rPr>
              <a:t>Community services (like day centres and clubs) help older people stay connected and avoid loneliness.</a:t>
            </a:r>
          </a:p>
          <a:p>
            <a:pPr marL="285750" indent="-285750" rtl="0">
              <a:buFont typeface="Wingdings" panose="05000000000000000000" pitchFamily="2" charset="2"/>
              <a:buChar char="v"/>
            </a:pPr>
            <a:r>
              <a:rPr lang="en-GB" sz="1800" dirty="0">
                <a:latin typeface="Arial Narrow" panose="020B0606020202030204" pitchFamily="34" charset="0"/>
              </a:rPr>
              <a:t>Residential care homes give 24 hour help for those who cants live on their own.</a:t>
            </a:r>
          </a:p>
          <a:p>
            <a:pPr marL="285750" indent="-285750" rtl="0">
              <a:buFont typeface="Wingdings" panose="05000000000000000000" pitchFamily="2" charset="2"/>
              <a:buChar char="v"/>
            </a:pPr>
            <a:r>
              <a:rPr lang="en-GB" sz="1800" dirty="0">
                <a:latin typeface="Arial Narrow" panose="020B0606020202030204" pitchFamily="34" charset="0"/>
              </a:rPr>
              <a:t>These services are often helpful but they face problems like staff shortages lack of money and long waiting lists.</a:t>
            </a:r>
          </a:p>
          <a:p>
            <a:pPr marL="285750" indent="-285750" rtl="0">
              <a:buFont typeface="Wingdings" panose="05000000000000000000" pitchFamily="2" charset="2"/>
              <a:buChar char="v"/>
            </a:pPr>
            <a:r>
              <a:rPr lang="en-GB" sz="1800" dirty="0">
                <a:latin typeface="Arial Narrow" panose="020B0606020202030204" pitchFamily="34" charset="0"/>
              </a:rPr>
              <a:t>Some older people don’t know what support is available or find it hard to get access.</a:t>
            </a:r>
          </a:p>
          <a:p>
            <a:pPr marL="285750" indent="-285750" rtl="0">
              <a:buFont typeface="Wingdings" panose="05000000000000000000" pitchFamily="2" charset="2"/>
              <a:buChar char="v"/>
            </a:pPr>
            <a:r>
              <a:rPr lang="en-GB" sz="1800" dirty="0">
                <a:latin typeface="Arial Narrow" panose="020B0606020202030204" pitchFamily="34" charset="0"/>
              </a:rPr>
              <a:t>Good care should be person centred respecting each persons needs and choices and independence.</a:t>
            </a:r>
          </a:p>
        </p:txBody>
      </p:sp>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rtlCol="0"/>
          <a:lstStyle/>
          <a:p>
            <a:pPr rtl="0"/>
            <a:fld id="{C263D6C4-4840-40CC-AC84-17E24B3B7BDE}" type="slidenum">
              <a:rPr lang="en-GB" smtClean="0"/>
              <a:pPr rtl="0"/>
              <a:t>4</a:t>
            </a:fld>
            <a:endParaRPr lang="en-GB"/>
          </a:p>
        </p:txBody>
      </p:sp>
      <p:pic>
        <p:nvPicPr>
          <p:cNvPr id="10" name="Audio 9">
            <a:hlinkClick r:id="" action="ppaction://media"/>
            <a:extLst>
              <a:ext uri="{FF2B5EF4-FFF2-40B4-BE49-F238E27FC236}">
                <a16:creationId xmlns:a16="http://schemas.microsoft.com/office/drawing/2014/main" id="{30DF9ABF-208C-4194-10F3-4FA4059B13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9828751"/>
      </p:ext>
    </p:extLst>
  </p:cSld>
  <p:clrMapOvr>
    <a:masterClrMapping/>
  </p:clrMapOvr>
  <mc:AlternateContent xmlns:mc="http://schemas.openxmlformats.org/markup-compatibility/2006">
    <mc:Choice xmlns:p14="http://schemas.microsoft.com/office/powerpoint/2010/main" Requires="p14">
      <p:transition spd="med" p14:dur="700" advTm="60035">
        <p:fade/>
      </p:transition>
    </mc:Choice>
    <mc:Fallback>
      <p:transition spd="med" advTm="600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132734" y="749402"/>
            <a:ext cx="8037871" cy="1311128"/>
          </a:xfrm>
        </p:spPr>
        <p:txBody>
          <a:bodyPr rtlCol="0"/>
          <a:lstStyle/>
          <a:p>
            <a:pPr rtl="0"/>
            <a:r>
              <a:rPr lang="en-GB" sz="4400" dirty="0"/>
              <a:t>Challenges older people face</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2134757" y="2077222"/>
            <a:ext cx="5596082" cy="2780360"/>
          </a:xfrm>
        </p:spPr>
        <p:txBody>
          <a:bodyPr rtlCol="0"/>
          <a:lstStyle/>
          <a:p>
            <a:pPr rtl="0">
              <a:buFont typeface="Wingdings" panose="05000000000000000000" pitchFamily="2" charset="2"/>
              <a:buChar char="v"/>
            </a:pPr>
            <a:r>
              <a:rPr lang="en-GB" dirty="0"/>
              <a:t>Loss of independence – needing help with daily tasks.</a:t>
            </a:r>
          </a:p>
          <a:p>
            <a:pPr rtl="0">
              <a:buFont typeface="Wingdings" panose="05000000000000000000" pitchFamily="2" charset="2"/>
              <a:buChar char="v"/>
            </a:pPr>
            <a:r>
              <a:rPr lang="en-GB" dirty="0"/>
              <a:t>Heath problems -  like poor mobility sight or memory loss.</a:t>
            </a:r>
          </a:p>
          <a:p>
            <a:pPr rtl="0">
              <a:buFont typeface="Wingdings" panose="05000000000000000000" pitchFamily="2" charset="2"/>
              <a:buChar char="v"/>
            </a:pPr>
            <a:r>
              <a:rPr lang="en-GB" dirty="0"/>
              <a:t>Loneliness and isolation – especially when living alone.</a:t>
            </a:r>
          </a:p>
          <a:p>
            <a:pPr rtl="0">
              <a:buFont typeface="Wingdings" panose="05000000000000000000" pitchFamily="2" charset="2"/>
              <a:buChar char="v"/>
            </a:pPr>
            <a:r>
              <a:rPr lang="en-GB" dirty="0"/>
              <a:t>Financial difficulties – not enough money for good care.</a:t>
            </a:r>
          </a:p>
          <a:p>
            <a:pPr rtl="0">
              <a:buFont typeface="Wingdings" panose="05000000000000000000" pitchFamily="2" charset="2"/>
              <a:buChar char="v"/>
            </a:pPr>
            <a:r>
              <a:rPr lang="en-GB" dirty="0"/>
              <a:t>Limited access to services – due to transport or long waiting times.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rtlCol="0"/>
          <a:lstStyle/>
          <a:p>
            <a:pPr rtl="0"/>
            <a:fld id="{C263D6C4-4840-40CC-AC84-17E24B3B7BDE}" type="slidenum">
              <a:rPr lang="en-GB" smtClean="0"/>
              <a:pPr rtl="0"/>
              <a:t>5</a:t>
            </a:fld>
            <a:endParaRPr lang="en-GB"/>
          </a:p>
        </p:txBody>
      </p:sp>
      <p:pic>
        <p:nvPicPr>
          <p:cNvPr id="9" name="Audio 8">
            <a:hlinkClick r:id="" action="ppaction://media"/>
            <a:extLst>
              <a:ext uri="{FF2B5EF4-FFF2-40B4-BE49-F238E27FC236}">
                <a16:creationId xmlns:a16="http://schemas.microsoft.com/office/drawing/2014/main" id="{63604279-6CAD-8DAE-BC4F-54886ACC76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3486012"/>
      </p:ext>
    </p:extLst>
  </p:cSld>
  <p:clrMapOvr>
    <a:masterClrMapping/>
  </p:clrMapOvr>
  <mc:AlternateContent xmlns:mc="http://schemas.openxmlformats.org/markup-compatibility/2006">
    <mc:Choice xmlns:p14="http://schemas.microsoft.com/office/powerpoint/2010/main" Requires="p14">
      <p:transition spd="med" p14:dur="700" advTm="23484">
        <p:fade/>
      </p:transition>
    </mc:Choice>
    <mc:Fallback>
      <p:transition spd="med" advTm="234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627380" y="291465"/>
            <a:ext cx="11214100" cy="978729"/>
          </a:xfrm>
        </p:spPr>
        <p:txBody>
          <a:bodyPr rtlCol="0"/>
          <a:lstStyle/>
          <a:p>
            <a:pPr rtl="0"/>
            <a:r>
              <a:rPr lang="en-GB" dirty="0"/>
              <a:t>Theoretical framework : Care and Support needs of older people </a:t>
            </a:r>
          </a:p>
        </p:txBody>
      </p:sp>
      <p:pic>
        <p:nvPicPr>
          <p:cNvPr id="8" name="Picture Placeholder 7" descr="Triangular pattern design with dimension">
            <a:extLst>
              <a:ext uri="{FF2B5EF4-FFF2-40B4-BE49-F238E27FC236}">
                <a16:creationId xmlns:a16="http://schemas.microsoft.com/office/drawing/2014/main" id="{2301248D-7370-7643-9BE6-F8CDCFF4D460}"/>
              </a:ext>
            </a:extLst>
          </p:cNvPr>
          <p:cNvPicPr>
            <a:picLocks noGrp="1" noChangeAspect="1"/>
          </p:cNvPicPr>
          <p:nvPr>
            <p:ph type="pic" sz="quarter" idx="19"/>
          </p:nvPr>
        </p:nvPicPr>
        <p:blipFill rotWithShape="1">
          <a:blip r:embed="rId5">
            <a:extLst>
              <a:ext uri="{28A0092B-C50C-407E-A947-70E740481C1C}">
                <a14:useLocalDpi xmlns:a14="http://schemas.microsoft.com/office/drawing/2010/main" val="0"/>
              </a:ext>
            </a:extLst>
          </a:blip>
          <a:srcRect/>
          <a:stretch/>
        </p:blipFill>
        <p:spPr>
          <a:xfrm>
            <a:off x="0" y="1293582"/>
            <a:ext cx="12192002" cy="505722"/>
          </a:xfrm>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a:xfrm>
            <a:off x="371750" y="2049220"/>
            <a:ext cx="11139366" cy="1463040"/>
          </a:xfrm>
        </p:spPr>
        <p:txBody>
          <a:bodyPr rtlCol="0"/>
          <a:lstStyle/>
          <a:p>
            <a:pPr marL="285750" indent="-285750" rtl="0">
              <a:buFont typeface="Wingdings" panose="05000000000000000000" pitchFamily="2" charset="2"/>
              <a:buChar char="v"/>
            </a:pPr>
            <a:r>
              <a:rPr lang="en-GB" dirty="0"/>
              <a:t> </a:t>
            </a:r>
            <a:r>
              <a:rPr lang="en-GB" b="1" u="sng" dirty="0"/>
              <a:t>Disengagement Theory </a:t>
            </a:r>
          </a:p>
          <a:p>
            <a:pPr marL="285750" indent="-285750" rtl="0">
              <a:buFont typeface="Wingdings" panose="05000000000000000000" pitchFamily="2" charset="2"/>
              <a:buChar char="v"/>
            </a:pPr>
            <a:r>
              <a:rPr lang="en-GB" dirty="0"/>
              <a:t> Suggest that as people age, they gradually withdraw from social roles and activities </a:t>
            </a:r>
          </a:p>
          <a:p>
            <a:pPr marL="285750" indent="-285750" rtl="0">
              <a:buFont typeface="Wingdings" panose="05000000000000000000" pitchFamily="2" charset="2"/>
              <a:buChar char="v"/>
            </a:pPr>
            <a:r>
              <a:rPr lang="en-GB" dirty="0"/>
              <a:t>This is seen as a natural part of ageing that allows both the individual and society to adjust. ( Cumming and Henry,1961).</a:t>
            </a:r>
          </a:p>
          <a:p>
            <a:pPr marL="285750" indent="-285750" rtl="0">
              <a:buFont typeface="Wingdings" panose="05000000000000000000" pitchFamily="2" charset="2"/>
              <a:buChar char="v"/>
            </a:pPr>
            <a:r>
              <a:rPr lang="en-GB" dirty="0"/>
              <a:t>Care should respect older adults’ need for peace, independence, and personal space.</a:t>
            </a:r>
          </a:p>
          <a:p>
            <a:pPr marL="285750" indent="-285750" rtl="0">
              <a:buFont typeface="Wingdings" panose="05000000000000000000" pitchFamily="2" charset="2"/>
              <a:buChar char="v"/>
            </a:pPr>
            <a:endParaRPr lang="en-GB" dirty="0"/>
          </a:p>
          <a:p>
            <a:pPr marL="285750" indent="-285750" rtl="0">
              <a:buFont typeface="Wingdings" panose="05000000000000000000" pitchFamily="2" charset="2"/>
              <a:buChar char="v"/>
            </a:pPr>
            <a:r>
              <a:rPr lang="en-GB" b="1" u="sng" dirty="0"/>
              <a:t>Activity theoretic </a:t>
            </a:r>
          </a:p>
          <a:p>
            <a:pPr marL="285750" indent="-285750" rtl="0">
              <a:buFont typeface="Wingdings" panose="05000000000000000000" pitchFamily="2" charset="2"/>
              <a:buChar char="v"/>
            </a:pPr>
            <a:r>
              <a:rPr lang="en-GB" dirty="0"/>
              <a:t>States that older adults are happier and healthier when they stay active and take part in social and physical activities (Havighurst and Albrecht,1953).</a:t>
            </a:r>
          </a:p>
          <a:p>
            <a:pPr marL="285750" indent="-285750" rtl="0">
              <a:buFont typeface="Wingdings" panose="05000000000000000000" pitchFamily="2" charset="2"/>
              <a:buChar char="v"/>
            </a:pPr>
            <a:r>
              <a:rPr lang="en-GB" dirty="0"/>
              <a:t>Care should include social events, hobbies, and exercise programs to promote well-being </a:t>
            </a:r>
          </a:p>
          <a:p>
            <a:pPr marL="285750" indent="-285750" rtl="0">
              <a:buFont typeface="Wingdings" panose="05000000000000000000" pitchFamily="2" charset="2"/>
              <a:buChar char="v"/>
            </a:pPr>
            <a:r>
              <a:rPr lang="en-GB" dirty="0"/>
              <a:t>Encourage programs like community centres, volunteering, exercise classes, and hobbies </a:t>
            </a:r>
          </a:p>
          <a:p>
            <a:pPr marL="285750" indent="-285750" rtl="0">
              <a:buFont typeface="Wingdings" panose="05000000000000000000" pitchFamily="2" charset="2"/>
              <a:buChar char="v"/>
            </a:pPr>
            <a:r>
              <a:rPr lang="en-GB" dirty="0"/>
              <a:t>Suggest that active engagement improves both physical and psychological well-being.</a:t>
            </a:r>
          </a:p>
          <a:p>
            <a:pPr marL="285750" indent="-285750" rtl="0">
              <a:buFont typeface="Wingdings" panose="05000000000000000000" pitchFamily="2" charset="2"/>
              <a:buChar char="v"/>
            </a:pPr>
            <a:endParaRPr lang="en-GB" dirty="0"/>
          </a:p>
          <a:p>
            <a:pPr marL="285750" indent="-285750" rtl="0">
              <a:buFont typeface="Wingdings" panose="05000000000000000000" pitchFamily="2" charset="2"/>
              <a:buChar char="v"/>
            </a:pPr>
            <a:r>
              <a:rPr lang="en-GB" b="1" u="sng" dirty="0"/>
              <a:t>Continuity Theory </a:t>
            </a:r>
          </a:p>
          <a:p>
            <a:pPr marL="285750" indent="-285750" rtl="0">
              <a:buFont typeface="Wingdings" panose="05000000000000000000" pitchFamily="2" charset="2"/>
              <a:buChar char="v"/>
            </a:pPr>
            <a:r>
              <a:rPr lang="en-GB" dirty="0"/>
              <a:t>Older adults tend to maintain patterns of behaviour, values, and relationships developed earlier in life as they age </a:t>
            </a:r>
          </a:p>
          <a:p>
            <a:pPr marL="285750" indent="-285750" rtl="0">
              <a:buFont typeface="Wingdings" panose="05000000000000000000" pitchFamily="2" charset="2"/>
              <a:buChar char="v"/>
            </a:pPr>
            <a:r>
              <a:rPr lang="en-GB" dirty="0"/>
              <a:t>Care should help them continue familiar habits and environments to provide comfort and stability </a:t>
            </a:r>
          </a:p>
          <a:p>
            <a:pPr marL="285750" indent="-285750" rtl="0">
              <a:buFont typeface="Wingdings" panose="05000000000000000000" pitchFamily="2" charset="2"/>
              <a:buChar char="v"/>
            </a:pPr>
            <a:r>
              <a:rPr lang="en-GB" dirty="0"/>
              <a:t>Support emotional well-being and identity in old age.</a:t>
            </a:r>
          </a:p>
          <a:p>
            <a:pPr marL="285750" indent="-285750" rtl="0">
              <a:buFont typeface="Wingdings" panose="05000000000000000000" pitchFamily="2" charset="2"/>
              <a:buChar char="v"/>
            </a:pPr>
            <a:endParaRPr lang="en-GB" dirty="0"/>
          </a:p>
          <a:p>
            <a:pPr rtl="0"/>
            <a:endParaRPr lang="en-GB" dirty="0"/>
          </a:p>
          <a:p>
            <a:pPr rtl="0"/>
            <a:endParaRPr lang="en-GB" dirty="0"/>
          </a:p>
        </p:txBody>
      </p:sp>
      <p:sp>
        <p:nvSpPr>
          <p:cNvPr id="2" name="Slide Number Placeholder 1">
            <a:extLst>
              <a:ext uri="{FF2B5EF4-FFF2-40B4-BE49-F238E27FC236}">
                <a16:creationId xmlns:a16="http://schemas.microsoft.com/office/drawing/2014/main" id="{FAC2D367-2A6E-41FE-A9EA-24FF17BCAA97}"/>
              </a:ext>
            </a:extLst>
          </p:cNvPr>
          <p:cNvSpPr>
            <a:spLocks noGrp="1"/>
          </p:cNvSpPr>
          <p:nvPr>
            <p:ph type="sldNum" sz="quarter" idx="12"/>
          </p:nvPr>
        </p:nvSpPr>
        <p:spPr/>
        <p:txBody>
          <a:bodyPr rtlCol="0"/>
          <a:lstStyle/>
          <a:p>
            <a:pPr rtl="0"/>
            <a:fld id="{C263D6C4-4840-40CC-AC84-17E24B3B7BDE}" type="slidenum">
              <a:rPr lang="en-GB" smtClean="0"/>
              <a:pPr rtl="0"/>
              <a:t>6</a:t>
            </a:fld>
            <a:endParaRPr lang="en-GB"/>
          </a:p>
        </p:txBody>
      </p:sp>
      <p:pic>
        <p:nvPicPr>
          <p:cNvPr id="10" name="Audio 9">
            <a:hlinkClick r:id="" action="ppaction://media"/>
            <a:extLst>
              <a:ext uri="{FF2B5EF4-FFF2-40B4-BE49-F238E27FC236}">
                <a16:creationId xmlns:a16="http://schemas.microsoft.com/office/drawing/2014/main" id="{56675681-68F9-FAE5-BED8-A2C8470A4A2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3103393"/>
      </p:ext>
    </p:extLst>
  </p:cSld>
  <p:clrMapOvr>
    <a:masterClrMapping/>
  </p:clrMapOvr>
  <mc:AlternateContent xmlns:mc="http://schemas.openxmlformats.org/markup-compatibility/2006">
    <mc:Choice xmlns:p14="http://schemas.microsoft.com/office/powerpoint/2010/main" Requires="p14">
      <p:transition spd="med" p14:dur="700" advTm="57898">
        <p:fade/>
      </p:transition>
    </mc:Choice>
    <mc:Fallback>
      <p:transition spd="med" advTm="578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rtlCol="0"/>
          <a:lstStyle/>
          <a:p>
            <a:pPr rtl="0"/>
            <a:r>
              <a:rPr lang="en-GB" dirty="0" err="1"/>
              <a:t>Revelant</a:t>
            </a:r>
            <a:r>
              <a:rPr lang="en-GB" dirty="0"/>
              <a:t> legislations/policy</a:t>
            </a:r>
          </a:p>
        </p:txBody>
      </p:sp>
      <p:pic>
        <p:nvPicPr>
          <p:cNvPr id="20" name="Picture Placeholder 19" descr="Triangular pattern design with dimension">
            <a:extLst>
              <a:ext uri="{FF2B5EF4-FFF2-40B4-BE49-F238E27FC236}">
                <a16:creationId xmlns:a16="http://schemas.microsoft.com/office/drawing/2014/main" id="{3DCA2B8E-64D3-7645-8DEB-688ED5756F52}"/>
              </a:ext>
            </a:extLst>
          </p:cNvPr>
          <p:cNvPicPr>
            <a:picLocks noGrp="1" noChangeAspect="1"/>
          </p:cNvPicPr>
          <p:nvPr>
            <p:ph type="pic" sz="quarter" idx="19"/>
          </p:nvPr>
        </p:nvPicPr>
        <p:blipFill>
          <a:blip r:embed="rId5">
            <a:extLst>
              <a:ext uri="{28A0092B-C50C-407E-A947-70E740481C1C}">
                <a14:useLocalDpi xmlns:a14="http://schemas.microsoft.com/office/drawing/2010/main" val="0"/>
              </a:ext>
            </a:extLst>
          </a:blip>
          <a:srcRect/>
          <a:stretch>
            <a:fillRect/>
          </a:stretch>
        </p:blipFill>
        <p:spPr>
          <a:xfrm>
            <a:off x="-2" y="1352575"/>
            <a:ext cx="12192002" cy="887705"/>
          </a:xfrm>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a:xfrm>
            <a:off x="335616" y="2455538"/>
            <a:ext cx="3307236" cy="2278694"/>
          </a:xfrm>
        </p:spPr>
        <p:txBody>
          <a:bodyPr rtlCol="0"/>
          <a:lstStyle/>
          <a:p>
            <a:pPr marL="285750" indent="-285750" rtl="0">
              <a:buFont typeface="Wingdings" panose="05000000000000000000" pitchFamily="2" charset="2"/>
              <a:buChar char="v"/>
            </a:pPr>
            <a:r>
              <a:rPr lang="en-GB" dirty="0"/>
              <a:t>The Equality Act 2010 </a:t>
            </a:r>
          </a:p>
          <a:p>
            <a:pPr marL="285750" indent="-285750" rtl="0">
              <a:buFont typeface="Wingdings" panose="05000000000000000000" pitchFamily="2" charset="2"/>
              <a:buChar char="v"/>
            </a:pPr>
            <a:r>
              <a:rPr lang="en-GB" dirty="0"/>
              <a:t>Protects older people from discrimination, harassment, or unfair treatment because of their age </a:t>
            </a:r>
          </a:p>
          <a:p>
            <a:pPr marL="285750" indent="-285750" rtl="0">
              <a:buFont typeface="Wingdings" panose="05000000000000000000" pitchFamily="2" charset="2"/>
              <a:buChar char="v"/>
            </a:pPr>
            <a:r>
              <a:rPr lang="en-GB" dirty="0"/>
              <a:t>It ensures that care and support and support services are delivered equally and that older adults have fair access to health and social care (Acas,2025).</a:t>
            </a:r>
          </a:p>
          <a:p>
            <a:pPr rtl="0"/>
            <a:endParaRPr lang="en-GB" dirty="0"/>
          </a:p>
        </p:txBody>
      </p:sp>
      <p:sp>
        <p:nvSpPr>
          <p:cNvPr id="21" name="Text Placeholder 20">
            <a:extLst>
              <a:ext uri="{FF2B5EF4-FFF2-40B4-BE49-F238E27FC236}">
                <a16:creationId xmlns:a16="http://schemas.microsoft.com/office/drawing/2014/main" id="{1B8F0371-4F69-4131-91BF-9AB99E6EE89B}"/>
              </a:ext>
            </a:extLst>
          </p:cNvPr>
          <p:cNvSpPr>
            <a:spLocks noGrp="1"/>
          </p:cNvSpPr>
          <p:nvPr>
            <p:ph type="body" sz="quarter" idx="20"/>
          </p:nvPr>
        </p:nvSpPr>
        <p:spPr>
          <a:xfrm>
            <a:off x="447355" y="4594053"/>
            <a:ext cx="3475715" cy="2160707"/>
          </a:xfrm>
        </p:spPr>
        <p:txBody>
          <a:bodyPr rtlCol="0"/>
          <a:lstStyle/>
          <a:p>
            <a:pPr rtl="0"/>
            <a:r>
              <a:rPr lang="en-GB" dirty="0"/>
              <a:t>The Care Act – implemented n 2015</a:t>
            </a:r>
          </a:p>
          <a:p>
            <a:pPr rtl="0"/>
            <a:r>
              <a:rPr lang="en-GB" dirty="0"/>
              <a:t>Places a </a:t>
            </a:r>
            <a:r>
              <a:rPr lang="en-GB" dirty="0" err="1"/>
              <a:t>legak</a:t>
            </a:r>
            <a:r>
              <a:rPr lang="en-GB" dirty="0"/>
              <a:t> duty on local authorities to asses plan and meet the care </a:t>
            </a:r>
            <a:r>
              <a:rPr lang="en-GB" dirty="0" err="1"/>
              <a:t>ans</a:t>
            </a:r>
            <a:r>
              <a:rPr lang="en-GB" dirty="0"/>
              <a:t> support needs </a:t>
            </a:r>
            <a:r>
              <a:rPr lang="en-GB" dirty="0" err="1"/>
              <a:t>odf</a:t>
            </a:r>
            <a:r>
              <a:rPr lang="en-GB" dirty="0"/>
              <a:t> adults including older people </a:t>
            </a:r>
          </a:p>
          <a:p>
            <a:pPr rtl="0"/>
            <a:r>
              <a:rPr lang="en-GB" dirty="0"/>
              <a:t>The act </a:t>
            </a:r>
            <a:r>
              <a:rPr lang="en-GB" dirty="0" err="1"/>
              <a:t>focueses</a:t>
            </a:r>
            <a:r>
              <a:rPr lang="en-GB" dirty="0"/>
              <a:t> on well being </a:t>
            </a:r>
            <a:r>
              <a:rPr lang="en-GB" dirty="0" err="1"/>
              <a:t>precentiomn</a:t>
            </a:r>
            <a:r>
              <a:rPr lang="en-GB" dirty="0"/>
              <a:t> and individual choices helping people to live independently for as long as possible (DPAC,2015).</a:t>
            </a:r>
          </a:p>
        </p:txBody>
      </p:sp>
      <p:sp>
        <p:nvSpPr>
          <p:cNvPr id="22" name="Text Placeholder 21">
            <a:extLst>
              <a:ext uri="{FF2B5EF4-FFF2-40B4-BE49-F238E27FC236}">
                <a16:creationId xmlns:a16="http://schemas.microsoft.com/office/drawing/2014/main" id="{78CACAF1-61EA-4605-A8FE-2EEE752B49FF}"/>
              </a:ext>
            </a:extLst>
          </p:cNvPr>
          <p:cNvSpPr>
            <a:spLocks noGrp="1"/>
          </p:cNvSpPr>
          <p:nvPr>
            <p:ph type="body" sz="quarter" idx="21"/>
          </p:nvPr>
        </p:nvSpPr>
        <p:spPr>
          <a:xfrm>
            <a:off x="4703392" y="2470286"/>
            <a:ext cx="3511460" cy="3104603"/>
          </a:xfrm>
        </p:spPr>
        <p:txBody>
          <a:bodyPr rtlCol="0"/>
          <a:lstStyle/>
          <a:p>
            <a:pPr rtl="0"/>
            <a:r>
              <a:rPr lang="en-GB" dirty="0"/>
              <a:t>The NHS Long </a:t>
            </a:r>
            <a:r>
              <a:rPr lang="en-GB" dirty="0" err="1"/>
              <a:t>termplan</a:t>
            </a:r>
            <a:r>
              <a:rPr lang="en-GB" dirty="0"/>
              <a:t> (2019)</a:t>
            </a:r>
          </a:p>
          <a:p>
            <a:pPr rtl="0"/>
            <a:r>
              <a:rPr lang="en-GB" dirty="0"/>
              <a:t>Aims to help people age well by </a:t>
            </a:r>
            <a:r>
              <a:rPr lang="en-GB" dirty="0" err="1"/>
              <a:t>providiimng</a:t>
            </a:r>
            <a:r>
              <a:rPr lang="en-GB" dirty="0"/>
              <a:t> more community based ad </a:t>
            </a:r>
            <a:r>
              <a:rPr lang="en-GB" dirty="0" err="1"/>
              <a:t>personliased</a:t>
            </a:r>
            <a:r>
              <a:rPr lang="en-GB" dirty="0"/>
              <a:t> care </a:t>
            </a:r>
          </a:p>
          <a:p>
            <a:pPr rtl="0"/>
            <a:r>
              <a:rPr lang="en-GB" dirty="0"/>
              <a:t>It focuses on prevention hospital admissions </a:t>
            </a:r>
            <a:r>
              <a:rPr lang="en-GB" dirty="0" err="1"/>
              <a:t>supportinh</a:t>
            </a:r>
            <a:r>
              <a:rPr lang="en-GB" dirty="0"/>
              <a:t> </a:t>
            </a:r>
            <a:r>
              <a:rPr lang="en-GB" dirty="0" err="1"/>
              <a:t>rahabilation</a:t>
            </a:r>
            <a:r>
              <a:rPr lang="en-GB" dirty="0"/>
              <a:t> and </a:t>
            </a:r>
            <a:r>
              <a:rPr lang="en-GB" dirty="0" err="1"/>
              <a:t>promiting</a:t>
            </a:r>
            <a:r>
              <a:rPr lang="en-GB" dirty="0"/>
              <a:t> joined up health and social care services for older adults (NHS England,2019).</a:t>
            </a:r>
          </a:p>
          <a:p>
            <a:pPr rtl="0"/>
            <a:endParaRPr lang="en-GB" dirty="0"/>
          </a:p>
          <a:p>
            <a:pPr rtl="0"/>
            <a:r>
              <a:rPr lang="en-GB" dirty="0" err="1"/>
              <a:t>Natioanl</a:t>
            </a:r>
            <a:r>
              <a:rPr lang="en-GB" dirty="0"/>
              <a:t> Assistant ACT 1948</a:t>
            </a:r>
          </a:p>
          <a:p>
            <a:pPr rtl="0"/>
            <a:r>
              <a:rPr lang="en-GB" dirty="0"/>
              <a:t>Requires that local </a:t>
            </a:r>
            <a:r>
              <a:rPr lang="en-GB" dirty="0" err="1"/>
              <a:t>authories</a:t>
            </a:r>
            <a:r>
              <a:rPr lang="en-GB" dirty="0"/>
              <a:t> provide help for older people who are in need of care and attention not </a:t>
            </a:r>
            <a:r>
              <a:rPr lang="en-GB" dirty="0" err="1"/>
              <a:t>otherise</a:t>
            </a:r>
            <a:r>
              <a:rPr lang="en-GB" dirty="0"/>
              <a:t> available to them.</a:t>
            </a:r>
          </a:p>
          <a:p>
            <a:pPr rtl="0"/>
            <a:endParaRPr lang="en-GB" dirty="0"/>
          </a:p>
        </p:txBody>
      </p:sp>
      <p:sp>
        <p:nvSpPr>
          <p:cNvPr id="2" name="Slide Number Placeholder 1">
            <a:extLst>
              <a:ext uri="{FF2B5EF4-FFF2-40B4-BE49-F238E27FC236}">
                <a16:creationId xmlns:a16="http://schemas.microsoft.com/office/drawing/2014/main" id="{2F478C69-0A1D-45FF-8600-ED903803FFE1}"/>
              </a:ext>
            </a:extLst>
          </p:cNvPr>
          <p:cNvSpPr>
            <a:spLocks noGrp="1"/>
          </p:cNvSpPr>
          <p:nvPr>
            <p:ph type="sldNum" sz="quarter" idx="12"/>
          </p:nvPr>
        </p:nvSpPr>
        <p:spPr/>
        <p:txBody>
          <a:bodyPr rtlCol="0"/>
          <a:lstStyle/>
          <a:p>
            <a:pPr rtl="0"/>
            <a:fld id="{C263D6C4-4840-40CC-AC84-17E24B3B7BDE}" type="slidenum">
              <a:rPr lang="en-GB" smtClean="0"/>
              <a:pPr rtl="0"/>
              <a:t>7</a:t>
            </a:fld>
            <a:endParaRPr lang="en-GB"/>
          </a:p>
        </p:txBody>
      </p:sp>
      <p:pic>
        <p:nvPicPr>
          <p:cNvPr id="9" name="Audio 8">
            <a:hlinkClick r:id="" action="ppaction://media"/>
            <a:extLst>
              <a:ext uri="{FF2B5EF4-FFF2-40B4-BE49-F238E27FC236}">
                <a16:creationId xmlns:a16="http://schemas.microsoft.com/office/drawing/2014/main" id="{FF099F27-403A-6049-1C74-5FFF51FBB5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1187730"/>
      </p:ext>
    </p:extLst>
  </p:cSld>
  <p:clrMapOvr>
    <a:masterClrMapping/>
  </p:clrMapOvr>
  <mc:AlternateContent xmlns:mc="http://schemas.openxmlformats.org/markup-compatibility/2006">
    <mc:Choice xmlns:p14="http://schemas.microsoft.com/office/powerpoint/2010/main" Requires="p14">
      <p:transition spd="med" p14:dur="700" advTm="61576">
        <p:fade/>
      </p:transition>
    </mc:Choice>
    <mc:Fallback>
      <p:transition spd="med" advTm="615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p:txBody>
          <a:bodyPr rtlCol="0"/>
          <a:lstStyle/>
          <a:p>
            <a:pPr rtl="0"/>
            <a:r>
              <a:rPr lang="en-GB" dirty="0"/>
              <a:t>Current provision for older people’s care and support </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rtlCol="0"/>
          <a:lstStyle/>
          <a:p>
            <a:pPr rtl="0"/>
            <a:fld id="{C263D6C4-4840-40CC-AC84-17E24B3B7BDE}" type="slidenum">
              <a:rPr lang="en-GB" smtClean="0"/>
              <a:pPr rtl="0"/>
              <a:t>8</a:t>
            </a:fld>
            <a:endParaRPr lang="en-GB"/>
          </a:p>
        </p:txBody>
      </p:sp>
      <p:sp>
        <p:nvSpPr>
          <p:cNvPr id="3" name="TextBox 2">
            <a:extLst>
              <a:ext uri="{FF2B5EF4-FFF2-40B4-BE49-F238E27FC236}">
                <a16:creationId xmlns:a16="http://schemas.microsoft.com/office/drawing/2014/main" id="{1F10B09E-08E9-DBAD-8C35-95082E585998}"/>
              </a:ext>
            </a:extLst>
          </p:cNvPr>
          <p:cNvSpPr txBox="1"/>
          <p:nvPr/>
        </p:nvSpPr>
        <p:spPr>
          <a:xfrm>
            <a:off x="1945313" y="1814051"/>
            <a:ext cx="7213436" cy="3693319"/>
          </a:xfrm>
          <a:prstGeom prst="rect">
            <a:avLst/>
          </a:prstGeom>
          <a:noFill/>
        </p:spPr>
        <p:txBody>
          <a:bodyPr wrap="square" rtlCol="0">
            <a:spAutoFit/>
          </a:bodyPr>
          <a:lstStyle/>
          <a:p>
            <a:r>
              <a:rPr lang="en-GB" dirty="0">
                <a:solidFill>
                  <a:schemeClr val="bg1"/>
                </a:solidFill>
              </a:rPr>
              <a:t>Older people in the UK receive care and support through a mix of health and social, and community services, including </a:t>
            </a:r>
          </a:p>
          <a:p>
            <a:pPr marL="285750" indent="-285750">
              <a:buFont typeface="Wingdings" panose="05000000000000000000" pitchFamily="2" charset="2"/>
              <a:buChar char="v"/>
            </a:pPr>
            <a:r>
              <a:rPr lang="en-GB" dirty="0">
                <a:solidFill>
                  <a:schemeClr val="bg1"/>
                </a:solidFill>
              </a:rPr>
              <a:t>Residential and nursing homes – long-term care for those unable to live independently </a:t>
            </a:r>
          </a:p>
          <a:p>
            <a:pPr marL="285750" indent="-285750">
              <a:buFont typeface="Wingdings" panose="05000000000000000000" pitchFamily="2" charset="2"/>
              <a:buChar char="v"/>
            </a:pPr>
            <a:r>
              <a:rPr lang="en-GB" dirty="0">
                <a:solidFill>
                  <a:schemeClr val="bg1"/>
                </a:solidFill>
              </a:rPr>
              <a:t>Home care services – support with personal care, meals, and medication, and daily activities in the person’s home </a:t>
            </a:r>
          </a:p>
          <a:p>
            <a:pPr marL="285750" indent="-285750">
              <a:buFont typeface="Wingdings" panose="05000000000000000000" pitchFamily="2" charset="2"/>
              <a:buChar char="v"/>
            </a:pPr>
            <a:r>
              <a:rPr lang="en-GB" dirty="0">
                <a:solidFill>
                  <a:schemeClr val="bg1"/>
                </a:solidFill>
              </a:rPr>
              <a:t>Day centres and community services – social interaction activities and rehabilitation support.</a:t>
            </a:r>
          </a:p>
          <a:p>
            <a:pPr marL="285750" indent="-285750">
              <a:buFont typeface="Wingdings" panose="05000000000000000000" pitchFamily="2" charset="2"/>
              <a:buChar char="v"/>
            </a:pPr>
            <a:r>
              <a:rPr lang="en-GB" dirty="0">
                <a:solidFill>
                  <a:schemeClr val="bg1"/>
                </a:solidFill>
              </a:rPr>
              <a:t>NHS services – hospital care, GP visits, rehabilitation, and special support </a:t>
            </a:r>
          </a:p>
          <a:p>
            <a:pPr marL="285750" indent="-285750">
              <a:buFont typeface="Wingdings" panose="05000000000000000000" pitchFamily="2" charset="2"/>
              <a:buChar char="v"/>
            </a:pPr>
            <a:r>
              <a:rPr lang="en-GB" dirty="0">
                <a:solidFill>
                  <a:schemeClr val="bg1"/>
                </a:solidFill>
              </a:rPr>
              <a:t>Local authority social services – assessments, care planning, safeguarding, and access to financial support ( Department of Health and Social Care,(2014:NHS England,2019).</a:t>
            </a:r>
          </a:p>
        </p:txBody>
      </p:sp>
      <p:pic>
        <p:nvPicPr>
          <p:cNvPr id="10" name="Audio 9">
            <a:hlinkClick r:id="" action="ppaction://media"/>
            <a:extLst>
              <a:ext uri="{FF2B5EF4-FFF2-40B4-BE49-F238E27FC236}">
                <a16:creationId xmlns:a16="http://schemas.microsoft.com/office/drawing/2014/main" id="{EA323044-A646-7178-0A30-36ADE1F0113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5425595"/>
      </p:ext>
    </p:extLst>
  </p:cSld>
  <p:clrMapOvr>
    <a:masterClrMapping/>
  </p:clrMapOvr>
  <mc:AlternateContent xmlns:mc="http://schemas.openxmlformats.org/markup-compatibility/2006">
    <mc:Choice xmlns:p14="http://schemas.microsoft.com/office/powerpoint/2010/main" Requires="p14">
      <p:transition spd="med" p14:dur="700" advTm="16118">
        <p:fade/>
      </p:transition>
    </mc:Choice>
    <mc:Fallback>
      <p:transition spd="med" advTm="161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p:txBody>
          <a:bodyPr rtlCol="0"/>
          <a:lstStyle/>
          <a:p>
            <a:pPr rtl="0"/>
            <a:r>
              <a:rPr lang="en-GB" dirty="0"/>
              <a:t>Current Evaluation of selected Provisions </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rtlCol="0"/>
          <a:lstStyle/>
          <a:p>
            <a:pPr rtl="0"/>
            <a:fld id="{C263D6C4-4840-40CC-AC84-17E24B3B7BDE}" type="slidenum">
              <a:rPr lang="en-GB" smtClean="0"/>
              <a:pPr rtl="0"/>
              <a:t>9</a:t>
            </a:fld>
            <a:endParaRPr lang="en-GB" dirty="0"/>
          </a:p>
        </p:txBody>
      </p:sp>
      <p:sp>
        <p:nvSpPr>
          <p:cNvPr id="3" name="TextBox 2">
            <a:extLst>
              <a:ext uri="{FF2B5EF4-FFF2-40B4-BE49-F238E27FC236}">
                <a16:creationId xmlns:a16="http://schemas.microsoft.com/office/drawing/2014/main" id="{0CF78412-FB74-AD99-28A9-9B67FF171477}"/>
              </a:ext>
            </a:extLst>
          </p:cNvPr>
          <p:cNvSpPr txBox="1"/>
          <p:nvPr/>
        </p:nvSpPr>
        <p:spPr>
          <a:xfrm>
            <a:off x="324463" y="1430594"/>
            <a:ext cx="5973097" cy="4801314"/>
          </a:xfrm>
          <a:prstGeom prst="rect">
            <a:avLst/>
          </a:prstGeom>
          <a:noFill/>
        </p:spPr>
        <p:txBody>
          <a:bodyPr wrap="square" rtlCol="0">
            <a:spAutoFit/>
          </a:bodyPr>
          <a:lstStyle/>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Home care services</a:t>
            </a:r>
            <a:r>
              <a:rPr lang="en-GB" dirty="0">
                <a:solidFill>
                  <a:schemeClr val="bg1"/>
                </a:solidFill>
                <a:latin typeface="Arial Narrow" panose="020B0606020202030204" pitchFamily="34" charset="0"/>
              </a:rPr>
              <a:t>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Strengths: promotes independence and allows older adults to stay in familiar surroundings which supports continuity theory (Atchley,1989).</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Personalise care plans can be adapted to individual needs.</a:t>
            </a:r>
          </a:p>
          <a:p>
            <a:pPr marL="285750" indent="-285750">
              <a:buFont typeface="Wingdings" panose="05000000000000000000" pitchFamily="2" charset="2"/>
              <a:buChar char="v"/>
            </a:pPr>
            <a:endParaRPr lang="en-GB" dirty="0">
              <a:solidFill>
                <a:schemeClr val="bg1"/>
              </a:solidFill>
              <a:latin typeface="Arial Narrow" panose="020B0606020202030204" pitchFamily="34" charset="0"/>
            </a:endParaRPr>
          </a:p>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Weakness:</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Often under resourced leading to rushed visits and inconsistent care</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Staffing shortages and hug turnover can effect continuity  and relationship building (Age UK,2023)</a:t>
            </a:r>
          </a:p>
          <a:p>
            <a:pPr marL="285750" indent="-285750">
              <a:buFont typeface="Wingdings" panose="05000000000000000000" pitchFamily="2" charset="2"/>
              <a:buChar char="v"/>
            </a:pPr>
            <a:endParaRPr lang="en-GB" dirty="0">
              <a:solidFill>
                <a:schemeClr val="bg1"/>
              </a:solidFill>
              <a:latin typeface="Arial Narrow" panose="020B0606020202030204" pitchFamily="34" charset="0"/>
            </a:endParaRPr>
          </a:p>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Evaluation:</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While home care aligns with theoretical framework promoting continuity practical implementation often falls short risking reduces quality of life for some adults </a:t>
            </a:r>
          </a:p>
          <a:p>
            <a:pPr marL="285750" indent="-285750">
              <a:buFont typeface="Wingdings" panose="05000000000000000000" pitchFamily="2" charset="2"/>
              <a:buChar char="v"/>
            </a:pPr>
            <a:endParaRPr lang="en-GB" dirty="0">
              <a:solidFill>
                <a:schemeClr val="bg1"/>
              </a:solidFill>
            </a:endParaRPr>
          </a:p>
        </p:txBody>
      </p:sp>
      <p:sp>
        <p:nvSpPr>
          <p:cNvPr id="4" name="TextBox 3">
            <a:extLst>
              <a:ext uri="{FF2B5EF4-FFF2-40B4-BE49-F238E27FC236}">
                <a16:creationId xmlns:a16="http://schemas.microsoft.com/office/drawing/2014/main" id="{885C4231-C372-5F87-EAC9-B2028B9EFC5D}"/>
              </a:ext>
            </a:extLst>
          </p:cNvPr>
          <p:cNvSpPr txBox="1"/>
          <p:nvPr/>
        </p:nvSpPr>
        <p:spPr>
          <a:xfrm>
            <a:off x="6769511" y="1225689"/>
            <a:ext cx="4837470" cy="4801314"/>
          </a:xfrm>
          <a:prstGeom prst="rect">
            <a:avLst/>
          </a:prstGeom>
          <a:noFill/>
        </p:spPr>
        <p:txBody>
          <a:bodyPr wrap="square" rtlCol="0">
            <a:spAutoFit/>
          </a:bodyPr>
          <a:lstStyle/>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Day centres and community services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Strengths : encourage social interaction and engagement and supporting activity theory (Havighurst and Albrecht,1953).</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Can improve mental health mobility and overall well being </a:t>
            </a:r>
          </a:p>
          <a:p>
            <a:pPr marL="285750" indent="-285750">
              <a:buFont typeface="Wingdings" panose="05000000000000000000" pitchFamily="2" charset="2"/>
              <a:buChar char="v"/>
            </a:pPr>
            <a:endParaRPr lang="en-GB" dirty="0">
              <a:solidFill>
                <a:schemeClr val="bg1"/>
              </a:solidFill>
              <a:latin typeface="Arial Narrow" panose="020B0606020202030204" pitchFamily="34" charset="0"/>
            </a:endParaRPr>
          </a:p>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Weaknesses:</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Limited availability in rural areas, transport can be a barrier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Funding cuts sometimes reduces frequent or quality of programs NHS England,2019).</a:t>
            </a:r>
          </a:p>
          <a:p>
            <a:pPr marL="285750" indent="-285750">
              <a:buFont typeface="Wingdings" panose="05000000000000000000" pitchFamily="2" charset="2"/>
              <a:buChar char="v"/>
            </a:pPr>
            <a:endParaRPr lang="en-GB" dirty="0">
              <a:solidFill>
                <a:schemeClr val="bg1"/>
              </a:solidFill>
              <a:latin typeface="Arial Narrow" panose="020B0606020202030204" pitchFamily="34" charset="0"/>
            </a:endParaRPr>
          </a:p>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Evaluation:</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Day centres are valuable for prevention social isolation but inequalities in access limit their effectiveness for older adults.</a:t>
            </a:r>
          </a:p>
        </p:txBody>
      </p:sp>
      <p:pic>
        <p:nvPicPr>
          <p:cNvPr id="12" name="Audio 11">
            <a:hlinkClick r:id="" action="ppaction://media"/>
            <a:extLst>
              <a:ext uri="{FF2B5EF4-FFF2-40B4-BE49-F238E27FC236}">
                <a16:creationId xmlns:a16="http://schemas.microsoft.com/office/drawing/2014/main" id="{F5A5686E-CEF5-607E-DE06-78D588052A1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2300142"/>
      </p:ext>
    </p:extLst>
  </p:cSld>
  <p:clrMapOvr>
    <a:masterClrMapping/>
  </p:clrMapOvr>
  <mc:AlternateContent xmlns:mc="http://schemas.openxmlformats.org/markup-compatibility/2006">
    <mc:Choice xmlns:p14="http://schemas.microsoft.com/office/powerpoint/2010/main" Requires="p14">
      <p:transition spd="med" p14:dur="700" advTm="61484">
        <p:fade/>
      </p:transition>
    </mc:Choice>
    <mc:Fallback>
      <p:transition spd="med" advTm="614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rtlCol="0"/>
          <a:lstStyle/>
          <a:p>
            <a:pPr rtl="0"/>
            <a:r>
              <a:rPr lang="en-GB" dirty="0"/>
              <a:t>Technological Innovations in care for Older People</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rtlCol="0"/>
          <a:lstStyle/>
          <a:p>
            <a:pPr rtl="0"/>
            <a:fld id="{C263D6C4-4840-40CC-AC84-17E24B3B7BDE}" type="slidenum">
              <a:rPr lang="en-GB" smtClean="0"/>
              <a:pPr rtl="0"/>
              <a:t>10</a:t>
            </a:fld>
            <a:endParaRPr lang="en-GB"/>
          </a:p>
        </p:txBody>
      </p:sp>
      <p:sp>
        <p:nvSpPr>
          <p:cNvPr id="9" name="Text Placeholder 8">
            <a:extLst>
              <a:ext uri="{FF2B5EF4-FFF2-40B4-BE49-F238E27FC236}">
                <a16:creationId xmlns:a16="http://schemas.microsoft.com/office/drawing/2014/main" id="{913BB11D-B3AA-72CA-7C3F-7F8BD6E9FF8E}"/>
              </a:ext>
            </a:extLst>
          </p:cNvPr>
          <p:cNvSpPr>
            <a:spLocks noGrp="1"/>
          </p:cNvSpPr>
          <p:nvPr>
            <p:ph type="body" idx="1"/>
          </p:nvPr>
        </p:nvSpPr>
        <p:spPr>
          <a:xfrm>
            <a:off x="444500" y="1681162"/>
            <a:ext cx="5554518" cy="1782473"/>
          </a:xfrm>
        </p:spPr>
        <p:txBody>
          <a:bodyPr>
            <a:normAutofit fontScale="25000" lnSpcReduction="20000"/>
          </a:bodyPr>
          <a:lstStyle/>
          <a:p>
            <a:pPr marL="342900" indent="-342900" algn="l">
              <a:buFont typeface="Wingdings" panose="05000000000000000000" pitchFamily="2" charset="2"/>
              <a:buChar char="v"/>
            </a:pPr>
            <a:r>
              <a:rPr lang="en-GB" sz="7200" b="0" dirty="0">
                <a:latin typeface="Arial Narrow" panose="020B0606020202030204" pitchFamily="34" charset="0"/>
              </a:rPr>
              <a:t>New technology is changing how older people get care.</a:t>
            </a:r>
          </a:p>
          <a:p>
            <a:pPr marL="342900" indent="-342900" algn="l">
              <a:buFont typeface="Wingdings" panose="05000000000000000000" pitchFamily="2" charset="2"/>
              <a:buChar char="v"/>
            </a:pPr>
            <a:r>
              <a:rPr lang="en-GB" sz="7200" b="0" dirty="0">
                <a:latin typeface="Arial Narrow" panose="020B0606020202030204" pitchFamily="34" charset="0"/>
              </a:rPr>
              <a:t>Telecare alarms and sensors help in emergencies </a:t>
            </a:r>
          </a:p>
          <a:p>
            <a:pPr marL="342900" indent="-342900" algn="l">
              <a:buFont typeface="Wingdings" panose="05000000000000000000" pitchFamily="2" charset="2"/>
              <a:buChar char="v"/>
            </a:pPr>
            <a:r>
              <a:rPr lang="en-GB" sz="7200" b="0" dirty="0">
                <a:latin typeface="Arial Narrow" panose="020B0606020202030204" pitchFamily="34" charset="0"/>
              </a:rPr>
              <a:t>Telehealth allows doctors to check health from home.</a:t>
            </a:r>
          </a:p>
          <a:p>
            <a:pPr marL="342900" indent="-342900" algn="l">
              <a:buFont typeface="Wingdings" panose="05000000000000000000" pitchFamily="2" charset="2"/>
              <a:buChar char="v"/>
            </a:pPr>
            <a:r>
              <a:rPr lang="en-GB" sz="7200" b="0" dirty="0">
                <a:latin typeface="Arial Narrow" panose="020B0606020202030204" pitchFamily="34" charset="0"/>
              </a:rPr>
              <a:t>Smart devices remind people to take medicine and stay safe</a:t>
            </a:r>
          </a:p>
          <a:p>
            <a:pPr marL="342900" indent="-342900" algn="l">
              <a:buFont typeface="Wingdings" panose="05000000000000000000" pitchFamily="2" charset="2"/>
              <a:buChar char="v"/>
            </a:pPr>
            <a:r>
              <a:rPr lang="en-GB" sz="7200" b="0" dirty="0">
                <a:latin typeface="Arial Narrow" panose="020B0606020202030204" pitchFamily="34" charset="0"/>
              </a:rPr>
              <a:t>Video calls and apps help reduce loneliness </a:t>
            </a:r>
          </a:p>
          <a:p>
            <a:pPr algn="l"/>
            <a:endParaRPr lang="en-GB" dirty="0"/>
          </a:p>
        </p:txBody>
      </p:sp>
      <p:sp>
        <p:nvSpPr>
          <p:cNvPr id="10" name="TextBox 9">
            <a:extLst>
              <a:ext uri="{FF2B5EF4-FFF2-40B4-BE49-F238E27FC236}">
                <a16:creationId xmlns:a16="http://schemas.microsoft.com/office/drawing/2014/main" id="{4EF721E5-95EC-0CD5-C8B0-089181CE03A7}"/>
              </a:ext>
            </a:extLst>
          </p:cNvPr>
          <p:cNvSpPr txBox="1"/>
          <p:nvPr/>
        </p:nvSpPr>
        <p:spPr>
          <a:xfrm>
            <a:off x="7065818" y="1690255"/>
            <a:ext cx="4239491" cy="3970318"/>
          </a:xfrm>
          <a:prstGeom prst="rect">
            <a:avLst/>
          </a:prstGeom>
          <a:noFill/>
        </p:spPr>
        <p:txBody>
          <a:bodyPr wrap="square" rtlCol="0">
            <a:spAutoFit/>
          </a:bodyPr>
          <a:lstStyle/>
          <a:p>
            <a:pPr algn="ctr"/>
            <a:r>
              <a:rPr lang="en-GB" sz="2000" b="1" u="sng" dirty="0">
                <a:solidFill>
                  <a:schemeClr val="bg1"/>
                </a:solidFill>
                <a:latin typeface="Arial Narrow" panose="020B0606020202030204" pitchFamily="34" charset="0"/>
              </a:rPr>
              <a:t>Limitations</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some older people find technology hard to use or understand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High cost not everyone can afford modern devices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Internet problems can stop system from working properly</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Privacy concerns cameras or sensors may feel intrusive.</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Not suitable for everyone people with severs memory loss or disabilities may still need face to face care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Human contact is still important technology can not replace empathy or companionship.</a:t>
            </a:r>
          </a:p>
        </p:txBody>
      </p:sp>
      <p:sp>
        <p:nvSpPr>
          <p:cNvPr id="11" name="TextBox 10">
            <a:extLst>
              <a:ext uri="{FF2B5EF4-FFF2-40B4-BE49-F238E27FC236}">
                <a16:creationId xmlns:a16="http://schemas.microsoft.com/office/drawing/2014/main" id="{23BC7BF3-8DB4-B941-FDC0-E8431CD4CD20}"/>
              </a:ext>
            </a:extLst>
          </p:cNvPr>
          <p:cNvSpPr txBox="1"/>
          <p:nvPr/>
        </p:nvSpPr>
        <p:spPr>
          <a:xfrm>
            <a:off x="1648691" y="3463636"/>
            <a:ext cx="4073237" cy="2308324"/>
          </a:xfrm>
          <a:prstGeom prst="rect">
            <a:avLst/>
          </a:prstGeom>
          <a:noFill/>
        </p:spPr>
        <p:txBody>
          <a:bodyPr wrap="square" rtlCol="0">
            <a:spAutoFit/>
          </a:bodyPr>
          <a:lstStyle/>
          <a:p>
            <a:pPr algn="ctr"/>
            <a:r>
              <a:rPr lang="en-GB" sz="2400" b="1" dirty="0">
                <a:solidFill>
                  <a:schemeClr val="bg1"/>
                </a:solidFill>
                <a:latin typeface="Arial Narrow" panose="020B0606020202030204" pitchFamily="34" charset="0"/>
              </a:rPr>
              <a:t>Benefits</a:t>
            </a:r>
          </a:p>
          <a:p>
            <a:pPr marL="285750" indent="-285750">
              <a:buFont typeface="Wingdings" panose="05000000000000000000" pitchFamily="2" charset="2"/>
              <a:buChar char="v"/>
            </a:pPr>
            <a:r>
              <a:rPr lang="en-GB" sz="2000" dirty="0">
                <a:solidFill>
                  <a:schemeClr val="bg1"/>
                </a:solidFill>
                <a:latin typeface="Arial Narrow" panose="020B0606020202030204" pitchFamily="34" charset="0"/>
              </a:rPr>
              <a:t>Helps people stay independent and safe</a:t>
            </a:r>
          </a:p>
          <a:p>
            <a:pPr marL="285750" indent="-285750">
              <a:buFont typeface="Wingdings" panose="05000000000000000000" pitchFamily="2" charset="2"/>
              <a:buChar char="v"/>
            </a:pPr>
            <a:r>
              <a:rPr lang="en-GB" sz="2000" dirty="0">
                <a:solidFill>
                  <a:schemeClr val="bg1"/>
                </a:solidFill>
                <a:latin typeface="Arial Narrow" panose="020B0606020202030204" pitchFamily="34" charset="0"/>
              </a:rPr>
              <a:t>Saves time and reduces hospital visits </a:t>
            </a:r>
          </a:p>
          <a:p>
            <a:pPr marL="285750" indent="-285750">
              <a:buFont typeface="Wingdings" panose="05000000000000000000" pitchFamily="2" charset="2"/>
              <a:buChar char="v"/>
            </a:pPr>
            <a:r>
              <a:rPr lang="en-GB" sz="2000" dirty="0">
                <a:solidFill>
                  <a:schemeClr val="bg1"/>
                </a:solidFill>
                <a:latin typeface="Arial Narrow" panose="020B0606020202030204" pitchFamily="34" charset="0"/>
              </a:rPr>
              <a:t>Supports carers and families </a:t>
            </a:r>
          </a:p>
          <a:p>
            <a:pPr marL="285750" indent="-285750">
              <a:buFont typeface="Wingdings" panose="05000000000000000000" pitchFamily="2" charset="2"/>
              <a:buChar char="v"/>
            </a:pPr>
            <a:r>
              <a:rPr lang="en-GB" sz="2000" dirty="0">
                <a:solidFill>
                  <a:schemeClr val="bg1"/>
                </a:solidFill>
                <a:latin typeface="Arial Narrow" panose="020B0606020202030204" pitchFamily="34" charset="0"/>
              </a:rPr>
              <a:t>Keeps older people connected in confidence</a:t>
            </a:r>
          </a:p>
        </p:txBody>
      </p:sp>
      <p:pic>
        <p:nvPicPr>
          <p:cNvPr id="7" name="Audio 6">
            <a:hlinkClick r:id="" action="ppaction://media"/>
            <a:extLst>
              <a:ext uri="{FF2B5EF4-FFF2-40B4-BE49-F238E27FC236}">
                <a16:creationId xmlns:a16="http://schemas.microsoft.com/office/drawing/2014/main" id="{F566B786-897C-7618-03AF-840BF1CC65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7270498"/>
      </p:ext>
    </p:extLst>
  </p:cSld>
  <p:clrMapOvr>
    <a:masterClrMapping/>
  </p:clrMapOvr>
  <mc:AlternateContent xmlns:mc="http://schemas.openxmlformats.org/markup-compatibility/2006">
    <mc:Choice xmlns:p14="http://schemas.microsoft.com/office/powerpoint/2010/main" Requires="p14">
      <p:transition spd="med" p14:dur="700" advTm="65530">
        <p:fade/>
      </p:transition>
    </mc:Choice>
    <mc:Fallback>
      <p:transition spd="med" advTm="655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CD37D6-FE32-48E3-A3AD-F07BE6A19FA1}"/>
              </a:ext>
            </a:extLst>
          </p:cNvPr>
          <p:cNvSpPr>
            <a:spLocks noGrp="1"/>
          </p:cNvSpPr>
          <p:nvPr>
            <p:ph type="title"/>
          </p:nvPr>
        </p:nvSpPr>
        <p:spPr>
          <a:xfrm>
            <a:off x="383703" y="227863"/>
            <a:ext cx="6530341" cy="845820"/>
          </a:xfrm>
        </p:spPr>
        <p:txBody>
          <a:bodyPr rtlCol="0"/>
          <a:lstStyle/>
          <a:p>
            <a:pPr rtl="0"/>
            <a:r>
              <a:rPr lang="en-GB" dirty="0"/>
              <a:t>Case Study: Mrs. Smith  </a:t>
            </a:r>
          </a:p>
        </p:txBody>
      </p:sp>
      <p:sp>
        <p:nvSpPr>
          <p:cNvPr id="2" name="Slide Number Placeholder 1">
            <a:extLst>
              <a:ext uri="{FF2B5EF4-FFF2-40B4-BE49-F238E27FC236}">
                <a16:creationId xmlns:a16="http://schemas.microsoft.com/office/drawing/2014/main" id="{8EDC7217-2779-44E0-9E6D-3B3879516A1D}"/>
              </a:ext>
            </a:extLst>
          </p:cNvPr>
          <p:cNvSpPr>
            <a:spLocks noGrp="1"/>
          </p:cNvSpPr>
          <p:nvPr>
            <p:ph type="sldNum" sz="quarter" idx="12"/>
          </p:nvPr>
        </p:nvSpPr>
        <p:spPr/>
        <p:txBody>
          <a:bodyPr rtlCol="0"/>
          <a:lstStyle/>
          <a:p>
            <a:pPr rtl="0"/>
            <a:fld id="{C263D6C4-4840-40CC-AC84-17E24B3B7BDE}" type="slidenum">
              <a:rPr lang="en-GB" smtClean="0"/>
              <a:pPr rtl="0"/>
              <a:t>11</a:t>
            </a:fld>
            <a:endParaRPr lang="en-GB"/>
          </a:p>
        </p:txBody>
      </p:sp>
      <p:sp>
        <p:nvSpPr>
          <p:cNvPr id="3" name="TextBox 2">
            <a:extLst>
              <a:ext uri="{FF2B5EF4-FFF2-40B4-BE49-F238E27FC236}">
                <a16:creationId xmlns:a16="http://schemas.microsoft.com/office/drawing/2014/main" id="{16EBA077-9C64-B6A4-7D5A-CA0188771B54}"/>
              </a:ext>
            </a:extLst>
          </p:cNvPr>
          <p:cNvSpPr txBox="1"/>
          <p:nvPr/>
        </p:nvSpPr>
        <p:spPr>
          <a:xfrm>
            <a:off x="3746091" y="870155"/>
            <a:ext cx="6651523" cy="1477328"/>
          </a:xfrm>
          <a:prstGeom prst="rect">
            <a:avLst/>
          </a:prstGeom>
          <a:noFill/>
        </p:spPr>
        <p:txBody>
          <a:bodyPr wrap="square" rtlCol="0">
            <a:spAutoFit/>
          </a:bodyPr>
          <a:lstStyle/>
          <a:p>
            <a:pPr algn="ctr"/>
            <a:r>
              <a:rPr lang="en-GB" dirty="0" err="1">
                <a:solidFill>
                  <a:schemeClr val="bg1"/>
                </a:solidFill>
              </a:rPr>
              <a:t>Mrs.Smith</a:t>
            </a:r>
            <a:r>
              <a:rPr lang="en-GB" dirty="0">
                <a:solidFill>
                  <a:schemeClr val="bg1"/>
                </a:solidFill>
              </a:rPr>
              <a:t> is 82 years old and lives alone. She has arthritis limited mobility and early stage dementia which affects her memory and daily decision making. She struggles with cooking cleaning and attending social activities and her family cannot provide full time care. </a:t>
            </a:r>
            <a:endParaRPr lang="en-GB" dirty="0"/>
          </a:p>
        </p:txBody>
      </p:sp>
      <p:sp>
        <p:nvSpPr>
          <p:cNvPr id="4" name="TextBox 3">
            <a:extLst>
              <a:ext uri="{FF2B5EF4-FFF2-40B4-BE49-F238E27FC236}">
                <a16:creationId xmlns:a16="http://schemas.microsoft.com/office/drawing/2014/main" id="{F91E0139-BAA6-4B8C-871F-947C0D6735A1}"/>
              </a:ext>
            </a:extLst>
          </p:cNvPr>
          <p:cNvSpPr txBox="1"/>
          <p:nvPr/>
        </p:nvSpPr>
        <p:spPr>
          <a:xfrm>
            <a:off x="501445" y="2654710"/>
            <a:ext cx="11253020" cy="3693319"/>
          </a:xfrm>
          <a:prstGeom prst="rect">
            <a:avLst/>
          </a:prstGeom>
          <a:noFill/>
        </p:spPr>
        <p:txBody>
          <a:bodyPr wrap="square" rtlCol="0">
            <a:spAutoFit/>
          </a:bodyPr>
          <a:lstStyle/>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Applied care and support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Assessments under the Care Act 2014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A social worker completed a care as support needs assessment, identifying her requirements for personal care, mobility support, and social engagement.</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The assessments ensure that services are tailored to her needs and promote well-being (Department of Health and Social Care, 2014).</a:t>
            </a:r>
          </a:p>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Home Care services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Care staff visit twice daily to help with bathing and dressing, enabling Mrs. Smith to remain at home, which supports continuity theory.</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The care plan is regularly reviewed to adjust for changing needs.</a:t>
            </a:r>
          </a:p>
          <a:p>
            <a:pPr marL="285750" indent="-285750">
              <a:buFont typeface="Wingdings" panose="05000000000000000000" pitchFamily="2" charset="2"/>
              <a:buChar char="v"/>
            </a:pPr>
            <a:r>
              <a:rPr lang="en-GB" b="1" u="sng" dirty="0">
                <a:solidFill>
                  <a:schemeClr val="bg1"/>
                </a:solidFill>
                <a:latin typeface="Arial Narrow" panose="020B0606020202030204" pitchFamily="34" charset="0"/>
              </a:rPr>
              <a:t>Community and day centre </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Attend a local day centre 3 times a week, participating in exercise crafts and social activities</a:t>
            </a:r>
          </a:p>
          <a:p>
            <a:pPr marL="285750" indent="-285750">
              <a:buFont typeface="Wingdings" panose="05000000000000000000" pitchFamily="2" charset="2"/>
              <a:buChar char="v"/>
            </a:pPr>
            <a:r>
              <a:rPr lang="en-GB" dirty="0">
                <a:solidFill>
                  <a:schemeClr val="bg1"/>
                </a:solidFill>
                <a:latin typeface="Arial Narrow" panose="020B0606020202030204" pitchFamily="34" charset="0"/>
              </a:rPr>
              <a:t>Encourage mental stimulation and social engagement, supporting activity theory.</a:t>
            </a:r>
          </a:p>
        </p:txBody>
      </p:sp>
      <p:pic>
        <p:nvPicPr>
          <p:cNvPr id="8" name="Audio 7">
            <a:hlinkClick r:id="" action="ppaction://media"/>
            <a:extLst>
              <a:ext uri="{FF2B5EF4-FFF2-40B4-BE49-F238E27FC236}">
                <a16:creationId xmlns:a16="http://schemas.microsoft.com/office/drawing/2014/main" id="{1027C449-3A77-386F-FF6B-CB4EDCAD4F5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4134537"/>
      </p:ext>
    </p:extLst>
  </p:cSld>
  <p:clrMapOvr>
    <a:masterClrMapping/>
  </p:clrMapOvr>
  <mc:AlternateContent xmlns:mc="http://schemas.openxmlformats.org/markup-compatibility/2006">
    <mc:Choice xmlns:p14="http://schemas.microsoft.com/office/powerpoint/2010/main" Requires="p14">
      <p:transition spd="med" p14:dur="700" advTm="113853">
        <p:fade/>
      </p:transition>
    </mc:Choice>
    <mc:Fallback>
      <p:transition spd="med" advTm="1138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83810-1ABF-7F48-76DA-99D8CB18BEA9}"/>
              </a:ext>
            </a:extLst>
          </p:cNvPr>
          <p:cNvSpPr>
            <a:spLocks noGrp="1"/>
          </p:cNvSpPr>
          <p:nvPr>
            <p:ph type="title"/>
          </p:nvPr>
        </p:nvSpPr>
        <p:spPr/>
        <p:txBody>
          <a:bodyPr/>
          <a:lstStyle/>
          <a:p>
            <a:pPr algn="ctr"/>
            <a:r>
              <a:rPr lang="en-GB" u="sng" dirty="0"/>
              <a:t>Outcome/Analysis for </a:t>
            </a:r>
            <a:r>
              <a:rPr lang="en-GB" u="sng" dirty="0" err="1"/>
              <a:t>Mrs.Smith</a:t>
            </a:r>
            <a:endParaRPr lang="en-GB" u="sng" dirty="0"/>
          </a:p>
        </p:txBody>
      </p:sp>
      <p:sp>
        <p:nvSpPr>
          <p:cNvPr id="3" name="Slide Number Placeholder 2">
            <a:extLst>
              <a:ext uri="{FF2B5EF4-FFF2-40B4-BE49-F238E27FC236}">
                <a16:creationId xmlns:a16="http://schemas.microsoft.com/office/drawing/2014/main" id="{112700D7-F11E-8D45-A864-697525A2391D}"/>
              </a:ext>
            </a:extLst>
          </p:cNvPr>
          <p:cNvSpPr>
            <a:spLocks noGrp="1"/>
          </p:cNvSpPr>
          <p:nvPr>
            <p:ph type="sldNum" sz="quarter" idx="12"/>
          </p:nvPr>
        </p:nvSpPr>
        <p:spPr/>
        <p:txBody>
          <a:bodyPr/>
          <a:lstStyle/>
          <a:p>
            <a:pPr rtl="0"/>
            <a:fld id="{C263D6C4-4840-40CC-AC84-17E24B3B7BDE}" type="slidenum">
              <a:rPr lang="en-GB" noProof="0" smtClean="0"/>
              <a:pPr rtl="0"/>
              <a:t>12</a:t>
            </a:fld>
            <a:endParaRPr lang="en-GB" noProof="0"/>
          </a:p>
        </p:txBody>
      </p:sp>
      <p:sp>
        <p:nvSpPr>
          <p:cNvPr id="4" name="Text Placeholder 3">
            <a:extLst>
              <a:ext uri="{FF2B5EF4-FFF2-40B4-BE49-F238E27FC236}">
                <a16:creationId xmlns:a16="http://schemas.microsoft.com/office/drawing/2014/main" id="{B04C023D-8AE0-4520-7D7D-B0C722254545}"/>
              </a:ext>
            </a:extLst>
          </p:cNvPr>
          <p:cNvSpPr>
            <a:spLocks noGrp="1"/>
          </p:cNvSpPr>
          <p:nvPr>
            <p:ph type="body" idx="1"/>
          </p:nvPr>
        </p:nvSpPr>
        <p:spPr/>
        <p:txBody>
          <a:bodyPr>
            <a:normAutofit/>
          </a:bodyPr>
          <a:lstStyle/>
          <a:p>
            <a:r>
              <a:rPr lang="en-GB" sz="2800" u="sng" dirty="0"/>
              <a:t>Outcomes </a:t>
            </a:r>
          </a:p>
        </p:txBody>
      </p:sp>
      <p:sp>
        <p:nvSpPr>
          <p:cNvPr id="5" name="Text Placeholder 4">
            <a:extLst>
              <a:ext uri="{FF2B5EF4-FFF2-40B4-BE49-F238E27FC236}">
                <a16:creationId xmlns:a16="http://schemas.microsoft.com/office/drawing/2014/main" id="{B894B3E9-1068-47E0-AC10-287AD6281F9E}"/>
              </a:ext>
            </a:extLst>
          </p:cNvPr>
          <p:cNvSpPr>
            <a:spLocks noGrp="1"/>
          </p:cNvSpPr>
          <p:nvPr>
            <p:ph type="body" sz="quarter" idx="3"/>
          </p:nvPr>
        </p:nvSpPr>
        <p:spPr/>
        <p:txBody>
          <a:bodyPr>
            <a:normAutofit/>
          </a:bodyPr>
          <a:lstStyle/>
          <a:p>
            <a:r>
              <a:rPr lang="en-GB" sz="2800" u="sng" dirty="0"/>
              <a:t>Analysis</a:t>
            </a:r>
          </a:p>
        </p:txBody>
      </p:sp>
      <p:sp>
        <p:nvSpPr>
          <p:cNvPr id="6" name="Content Placeholder 5">
            <a:extLst>
              <a:ext uri="{FF2B5EF4-FFF2-40B4-BE49-F238E27FC236}">
                <a16:creationId xmlns:a16="http://schemas.microsoft.com/office/drawing/2014/main" id="{AB3AAF30-72F6-25FC-9E08-1EFA4ADF0A7D}"/>
              </a:ext>
            </a:extLst>
          </p:cNvPr>
          <p:cNvSpPr>
            <a:spLocks noGrp="1"/>
          </p:cNvSpPr>
          <p:nvPr>
            <p:ph sz="half" idx="2"/>
          </p:nvPr>
        </p:nvSpPr>
        <p:spPr/>
        <p:txBody>
          <a:bodyPr/>
          <a:lstStyle/>
          <a:p>
            <a:pPr>
              <a:buFont typeface="Wingdings" panose="05000000000000000000" pitchFamily="2" charset="2"/>
              <a:buChar char="v"/>
            </a:pPr>
            <a:r>
              <a:rPr lang="en-GB" sz="2000" dirty="0">
                <a:latin typeface="Arial Narrow" panose="020B0606020202030204" pitchFamily="34" charset="0"/>
              </a:rPr>
              <a:t>Mrs. Smith experiences improved independence, social interaction, and emotional well-being.</a:t>
            </a:r>
          </a:p>
          <a:p>
            <a:pPr>
              <a:buFont typeface="Wingdings" panose="05000000000000000000" pitchFamily="2" charset="2"/>
              <a:buChar char="v"/>
            </a:pPr>
            <a:r>
              <a:rPr lang="en-GB" sz="2000" dirty="0">
                <a:latin typeface="Arial Narrow" panose="020B0606020202030204" pitchFamily="34" charset="0"/>
              </a:rPr>
              <a:t>Regular monitoring ensures that changes in health or mobility are addressed promptly.</a:t>
            </a:r>
          </a:p>
          <a:p>
            <a:pPr>
              <a:buFont typeface="Wingdings" panose="05000000000000000000" pitchFamily="2" charset="2"/>
              <a:buChar char="v"/>
            </a:pPr>
            <a:r>
              <a:rPr lang="en-GB" sz="2000" dirty="0">
                <a:latin typeface="Arial Narrow" panose="020B0606020202030204" pitchFamily="34" charset="0"/>
              </a:rPr>
              <a:t>The combination of home care and community engagement provides a holistic person-</a:t>
            </a:r>
            <a:r>
              <a:rPr lang="en-GB" sz="2000" dirty="0" err="1">
                <a:latin typeface="Arial Narrow" panose="020B0606020202030204" pitchFamily="34" charset="0"/>
              </a:rPr>
              <a:t>centered</a:t>
            </a:r>
            <a:r>
              <a:rPr lang="en-GB" sz="2000" dirty="0">
                <a:latin typeface="Arial Narrow" panose="020B0606020202030204" pitchFamily="34" charset="0"/>
              </a:rPr>
              <a:t> approach to her care (NHS England, 2019).</a:t>
            </a:r>
          </a:p>
          <a:p>
            <a:pPr>
              <a:buFont typeface="Wingdings" panose="05000000000000000000" pitchFamily="2" charset="2"/>
              <a:buChar char="v"/>
            </a:pPr>
            <a:endParaRPr lang="en-GB" dirty="0"/>
          </a:p>
        </p:txBody>
      </p:sp>
      <p:sp>
        <p:nvSpPr>
          <p:cNvPr id="7" name="Content Placeholder 6">
            <a:extLst>
              <a:ext uri="{FF2B5EF4-FFF2-40B4-BE49-F238E27FC236}">
                <a16:creationId xmlns:a16="http://schemas.microsoft.com/office/drawing/2014/main" id="{1A57D8B7-8A4E-1293-767D-1B1D520D19DC}"/>
              </a:ext>
            </a:extLst>
          </p:cNvPr>
          <p:cNvSpPr>
            <a:spLocks noGrp="1"/>
          </p:cNvSpPr>
          <p:nvPr>
            <p:ph sz="quarter" idx="4"/>
          </p:nvPr>
        </p:nvSpPr>
        <p:spPr/>
        <p:txBody>
          <a:bodyPr>
            <a:normAutofit/>
          </a:bodyPr>
          <a:lstStyle/>
          <a:p>
            <a:pPr>
              <a:buFont typeface="Wingdings" panose="05000000000000000000" pitchFamily="2" charset="2"/>
              <a:buChar char="v"/>
            </a:pPr>
            <a:r>
              <a:rPr lang="en-GB" sz="2000" dirty="0">
                <a:latin typeface="Arial Narrow" panose="020B0606020202030204" pitchFamily="34" charset="0"/>
              </a:rPr>
              <a:t>Strengths </a:t>
            </a:r>
          </a:p>
          <a:p>
            <a:pPr>
              <a:buFont typeface="Wingdings" panose="05000000000000000000" pitchFamily="2" charset="2"/>
              <a:buChar char="v"/>
            </a:pPr>
            <a:r>
              <a:rPr lang="en-GB" sz="2000" dirty="0">
                <a:latin typeface="Arial Narrow" panose="020B0606020202030204" pitchFamily="34" charset="0"/>
              </a:rPr>
              <a:t>Promotes independence encourages social interaction and helps older adults maintain familiar routines and daily habits n</a:t>
            </a:r>
          </a:p>
          <a:p>
            <a:pPr>
              <a:buFont typeface="Wingdings" panose="05000000000000000000" pitchFamily="2" charset="2"/>
              <a:buChar char="v"/>
            </a:pPr>
            <a:endParaRPr lang="en-GB" sz="2000" dirty="0">
              <a:latin typeface="Arial Narrow" panose="020B0606020202030204" pitchFamily="34" charset="0"/>
            </a:endParaRPr>
          </a:p>
          <a:p>
            <a:pPr>
              <a:buFont typeface="Wingdings" panose="05000000000000000000" pitchFamily="2" charset="2"/>
              <a:buChar char="v"/>
            </a:pPr>
            <a:r>
              <a:rPr lang="en-GB" sz="2000" dirty="0">
                <a:latin typeface="Arial Narrow" panose="020B0606020202030204" pitchFamily="34" charset="0"/>
              </a:rPr>
              <a:t>Limitation </a:t>
            </a:r>
          </a:p>
          <a:p>
            <a:pPr>
              <a:buFont typeface="Wingdings" panose="05000000000000000000" pitchFamily="2" charset="2"/>
              <a:buChar char="v"/>
            </a:pPr>
            <a:r>
              <a:rPr lang="en-GB" sz="2000" dirty="0">
                <a:latin typeface="Arial Narrow" panose="020B0606020202030204" pitchFamily="34" charset="0"/>
              </a:rPr>
              <a:t>The quality of care can be impacted by financial restrictions staff shortages and limited services availability. Difficulties it transport to day centres and inconsistent staffing can also affect the reliability of support (Age UK,2023).</a:t>
            </a:r>
          </a:p>
        </p:txBody>
      </p:sp>
      <p:pic>
        <p:nvPicPr>
          <p:cNvPr id="10" name="Audio 9">
            <a:hlinkClick r:id="" action="ppaction://media"/>
            <a:extLst>
              <a:ext uri="{FF2B5EF4-FFF2-40B4-BE49-F238E27FC236}">
                <a16:creationId xmlns:a16="http://schemas.microsoft.com/office/drawing/2014/main" id="{A695AA53-EB9C-6A70-E469-1064E82EF4F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0640087"/>
      </p:ext>
    </p:extLst>
  </p:cSld>
  <p:clrMapOvr>
    <a:masterClrMapping/>
  </p:clrMapOvr>
  <mc:AlternateContent xmlns:mc="http://schemas.openxmlformats.org/markup-compatibility/2006">
    <mc:Choice xmlns:p14="http://schemas.microsoft.com/office/powerpoint/2010/main" Requires="p14">
      <p:transition spd="slow" p14:dur="2000" advTm="28932"/>
    </mc:Choice>
    <mc:Fallback>
      <p:transition spd="slow" advTm="28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88300-3785-D059-2780-320D1C8E43B3}"/>
              </a:ext>
            </a:extLst>
          </p:cNvPr>
          <p:cNvSpPr>
            <a:spLocks noGrp="1"/>
          </p:cNvSpPr>
          <p:nvPr>
            <p:ph type="title"/>
          </p:nvPr>
        </p:nvSpPr>
        <p:spPr>
          <a:xfrm>
            <a:off x="2818661" y="423279"/>
            <a:ext cx="7814926" cy="1074420"/>
          </a:xfrm>
        </p:spPr>
        <p:txBody>
          <a:bodyPr>
            <a:normAutofit fontScale="90000"/>
          </a:bodyPr>
          <a:lstStyle/>
          <a:p>
            <a:pPr algn="ctr"/>
            <a:r>
              <a:rPr lang="en-GB" b="1" dirty="0"/>
              <a:t>Recommendations/Improvements and Barriers in Evaluating older people care needs  </a:t>
            </a:r>
          </a:p>
        </p:txBody>
      </p:sp>
      <p:sp>
        <p:nvSpPr>
          <p:cNvPr id="3" name="Slide Number Placeholder 2">
            <a:extLst>
              <a:ext uri="{FF2B5EF4-FFF2-40B4-BE49-F238E27FC236}">
                <a16:creationId xmlns:a16="http://schemas.microsoft.com/office/drawing/2014/main" id="{9FD7E8D5-EEEB-9408-7924-CB8418279F79}"/>
              </a:ext>
            </a:extLst>
          </p:cNvPr>
          <p:cNvSpPr>
            <a:spLocks noGrp="1"/>
          </p:cNvSpPr>
          <p:nvPr>
            <p:ph type="sldNum" sz="quarter" idx="12"/>
          </p:nvPr>
        </p:nvSpPr>
        <p:spPr/>
        <p:txBody>
          <a:bodyPr/>
          <a:lstStyle/>
          <a:p>
            <a:pPr rtl="0"/>
            <a:fld id="{C263D6C4-4840-40CC-AC84-17E24B3B7BDE}" type="slidenum">
              <a:rPr lang="en-US" noProof="0" smtClean="0"/>
              <a:pPr rtl="0"/>
              <a:t>13</a:t>
            </a:fld>
            <a:endParaRPr lang="en-US" noProof="0"/>
          </a:p>
        </p:txBody>
      </p:sp>
      <p:sp>
        <p:nvSpPr>
          <p:cNvPr id="4" name="TextBox 3">
            <a:extLst>
              <a:ext uri="{FF2B5EF4-FFF2-40B4-BE49-F238E27FC236}">
                <a16:creationId xmlns:a16="http://schemas.microsoft.com/office/drawing/2014/main" id="{C8275F97-5940-7149-6AE6-28CBA344A602}"/>
              </a:ext>
            </a:extLst>
          </p:cNvPr>
          <p:cNvSpPr txBox="1"/>
          <p:nvPr/>
        </p:nvSpPr>
        <p:spPr>
          <a:xfrm>
            <a:off x="2300749" y="1755058"/>
            <a:ext cx="9674941" cy="5632311"/>
          </a:xfrm>
          <a:prstGeom prst="rect">
            <a:avLst/>
          </a:prstGeom>
          <a:noFill/>
        </p:spPr>
        <p:txBody>
          <a:bodyPr wrap="square" rtlCol="0">
            <a:spAutoFit/>
          </a:bodyPr>
          <a:lstStyle/>
          <a:p>
            <a:r>
              <a:rPr lang="en-GB" dirty="0">
                <a:solidFill>
                  <a:schemeClr val="bg1"/>
                </a:solidFill>
                <a:latin typeface="Arial Narrow" panose="020B0606020202030204" pitchFamily="34" charset="0"/>
              </a:rPr>
              <a:t>Recommendations/ Improvements </a:t>
            </a:r>
          </a:p>
          <a:p>
            <a:endParaRPr lang="en-GB" dirty="0">
              <a:solidFill>
                <a:schemeClr val="bg1"/>
              </a:solidFill>
              <a:latin typeface="Arial Narrow" panose="020B0606020202030204" pitchFamily="34" charset="0"/>
            </a:endParaRPr>
          </a:p>
          <a:p>
            <a:r>
              <a:rPr lang="en-GB" dirty="0">
                <a:solidFill>
                  <a:schemeClr val="bg1"/>
                </a:solidFill>
                <a:latin typeface="Arial Narrow" panose="020B0606020202030204" pitchFamily="34" charset="0"/>
              </a:rPr>
              <a:t>1. Regular needs assessments </a:t>
            </a:r>
          </a:p>
          <a:p>
            <a:pPr marL="285750" indent="-285750">
              <a:buFont typeface="Arial" panose="020B0604020202020204" pitchFamily="34" charset="0"/>
              <a:buChar char="•"/>
            </a:pPr>
            <a:r>
              <a:rPr lang="en-GB" dirty="0">
                <a:solidFill>
                  <a:schemeClr val="bg1"/>
                </a:solidFill>
                <a:latin typeface="Arial Narrow" panose="020B0606020202030204" pitchFamily="34" charset="0"/>
              </a:rPr>
              <a:t>Check older people physical emotional and social needs regularly.</a:t>
            </a:r>
          </a:p>
          <a:p>
            <a:pPr marL="285750" indent="-285750">
              <a:buFont typeface="Arial" panose="020B0604020202020204" pitchFamily="34" charset="0"/>
              <a:buChar char="•"/>
            </a:pPr>
            <a:r>
              <a:rPr lang="en-GB" dirty="0">
                <a:solidFill>
                  <a:schemeClr val="bg1"/>
                </a:solidFill>
                <a:latin typeface="Arial Narrow" panose="020B0606020202030204" pitchFamily="34" charset="0"/>
              </a:rPr>
              <a:t>Involve the older person and their family in decisions about care (Department of Health and Social care,2014).</a:t>
            </a:r>
          </a:p>
          <a:p>
            <a:endParaRPr lang="en-GB" dirty="0">
              <a:solidFill>
                <a:schemeClr val="bg1"/>
              </a:solidFill>
              <a:latin typeface="Arial Narrow" panose="020B0606020202030204" pitchFamily="34" charset="0"/>
            </a:endParaRPr>
          </a:p>
          <a:p>
            <a:r>
              <a:rPr lang="en-GB" dirty="0">
                <a:solidFill>
                  <a:schemeClr val="bg1"/>
                </a:solidFill>
                <a:latin typeface="Arial Narrow" panose="020B0606020202030204" pitchFamily="34" charset="0"/>
              </a:rPr>
              <a:t>2. Better cooperation between services </a:t>
            </a:r>
          </a:p>
          <a:p>
            <a:pPr marL="285750" indent="-285750">
              <a:buFont typeface="Arial" panose="020B0604020202020204" pitchFamily="34" charset="0"/>
              <a:buChar char="•"/>
            </a:pPr>
            <a:r>
              <a:rPr lang="en-GB" dirty="0">
                <a:solidFill>
                  <a:schemeClr val="bg1"/>
                </a:solidFill>
                <a:latin typeface="Arial Narrow" panose="020B0606020202030204" pitchFamily="34" charset="0"/>
              </a:rPr>
              <a:t>Health services social workers and community groups should work together. </a:t>
            </a:r>
          </a:p>
          <a:p>
            <a:pPr marL="285750" indent="-285750">
              <a:buFont typeface="Arial" panose="020B0604020202020204" pitchFamily="34" charset="0"/>
              <a:buChar char="•"/>
            </a:pPr>
            <a:r>
              <a:rPr lang="en-GB" dirty="0">
                <a:solidFill>
                  <a:schemeClr val="bg1"/>
                </a:solidFill>
                <a:latin typeface="Arial Narrow" panose="020B0606020202030204" pitchFamily="34" charset="0"/>
              </a:rPr>
              <a:t>Helps find gaps in care and give more consistent support (NHS England,2019).</a:t>
            </a:r>
          </a:p>
          <a:p>
            <a:pPr marL="285750" indent="-285750">
              <a:buFont typeface="Arial" panose="020B0604020202020204" pitchFamily="34" charset="0"/>
              <a:buChar char="•"/>
            </a:pPr>
            <a:endParaRPr lang="en-GB" dirty="0">
              <a:solidFill>
                <a:schemeClr val="bg1"/>
              </a:solidFill>
              <a:latin typeface="Arial Narrow" panose="020B0606020202030204" pitchFamily="34" charset="0"/>
            </a:endParaRPr>
          </a:p>
          <a:p>
            <a:r>
              <a:rPr lang="en-GB" dirty="0">
                <a:solidFill>
                  <a:schemeClr val="bg1"/>
                </a:solidFill>
                <a:latin typeface="Arial Narrow" panose="020B0606020202030204" pitchFamily="34" charset="0"/>
              </a:rPr>
              <a:t>3. Use technology </a:t>
            </a:r>
          </a:p>
          <a:p>
            <a:pPr marL="285750" indent="-285750">
              <a:buFont typeface="Arial" panose="020B0604020202020204" pitchFamily="34" charset="0"/>
              <a:buChar char="•"/>
            </a:pPr>
            <a:r>
              <a:rPr lang="en-GB" dirty="0">
                <a:solidFill>
                  <a:schemeClr val="bg1"/>
                </a:solidFill>
                <a:latin typeface="Arial Narrow" panose="020B0606020202030204" pitchFamily="34" charset="0"/>
              </a:rPr>
              <a:t>Keep digital record of needs and care plans </a:t>
            </a:r>
          </a:p>
          <a:p>
            <a:pPr marL="285750" indent="-285750">
              <a:buFont typeface="Arial" panose="020B0604020202020204" pitchFamily="34" charset="0"/>
              <a:buChar char="•"/>
            </a:pPr>
            <a:r>
              <a:rPr lang="en-GB" dirty="0">
                <a:solidFill>
                  <a:schemeClr val="bg1"/>
                </a:solidFill>
                <a:latin typeface="Arial Narrow" panose="020B0606020202030204" pitchFamily="34" charset="0"/>
              </a:rPr>
              <a:t>Makes it easiest to track progress and update support when needed (Age UK, 2023).</a:t>
            </a:r>
          </a:p>
          <a:p>
            <a:pPr marL="285750" indent="-285750">
              <a:buFont typeface="Arial" panose="020B0604020202020204" pitchFamily="34" charset="0"/>
              <a:buChar char="•"/>
            </a:pPr>
            <a:endParaRPr lang="en-GB" dirty="0">
              <a:solidFill>
                <a:schemeClr val="bg1"/>
              </a:solidFill>
              <a:latin typeface="Arial Narrow" panose="020B0606020202030204" pitchFamily="34" charset="0"/>
            </a:endParaRPr>
          </a:p>
          <a:p>
            <a:r>
              <a:rPr lang="en-GB" dirty="0">
                <a:solidFill>
                  <a:schemeClr val="bg1"/>
                </a:solidFill>
                <a:latin typeface="Arial Narrow" panose="020B0606020202030204" pitchFamily="34" charset="0"/>
              </a:rPr>
              <a:t>4. Staff Training </a:t>
            </a:r>
          </a:p>
          <a:p>
            <a:pPr marL="285750" indent="-285750">
              <a:buFont typeface="Arial" panose="020B0604020202020204" pitchFamily="34" charset="0"/>
              <a:buChar char="•"/>
            </a:pPr>
            <a:r>
              <a:rPr lang="en-GB" dirty="0">
                <a:solidFill>
                  <a:schemeClr val="bg1"/>
                </a:solidFill>
                <a:latin typeface="Arial Narrow" panose="020B0606020202030204" pitchFamily="34" charset="0"/>
              </a:rPr>
              <a:t>Train staff in older people care dementia assessments skills </a:t>
            </a:r>
          </a:p>
          <a:p>
            <a:pPr marL="285750" indent="-285750">
              <a:buFont typeface="Arial" panose="020B0604020202020204" pitchFamily="34" charset="0"/>
              <a:buChar char="•"/>
            </a:pPr>
            <a:r>
              <a:rPr lang="en-GB" dirty="0">
                <a:solidFill>
                  <a:schemeClr val="bg1"/>
                </a:solidFill>
                <a:latin typeface="Arial Narrow" panose="020B0606020202030204" pitchFamily="34" charset="0"/>
              </a:rPr>
              <a:t>Leads to better quality evaluations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p:txBody>
      </p:sp>
      <p:pic>
        <p:nvPicPr>
          <p:cNvPr id="7" name="Audio 6">
            <a:hlinkClick r:id="" action="ppaction://media"/>
            <a:extLst>
              <a:ext uri="{FF2B5EF4-FFF2-40B4-BE49-F238E27FC236}">
                <a16:creationId xmlns:a16="http://schemas.microsoft.com/office/drawing/2014/main" id="{04EE2E48-13E4-97A0-9D7A-D75449C9F5A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1513067"/>
      </p:ext>
    </p:extLst>
  </p:cSld>
  <p:clrMapOvr>
    <a:masterClrMapping/>
  </p:clrMapOvr>
  <mc:AlternateContent xmlns:mc="http://schemas.openxmlformats.org/markup-compatibility/2006">
    <mc:Choice xmlns:p14="http://schemas.microsoft.com/office/powerpoint/2010/main" Requires="p14">
      <p:transition spd="slow" p14:dur="2000" advTm="53230"/>
    </mc:Choice>
    <mc:Fallback>
      <p:transition spd="slow" advTm="53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A8E95F-66F2-CCD3-1996-F322B61F37A4}"/>
              </a:ext>
            </a:extLst>
          </p:cNvPr>
          <p:cNvSpPr txBox="1"/>
          <p:nvPr/>
        </p:nvSpPr>
        <p:spPr>
          <a:xfrm>
            <a:off x="235974" y="560439"/>
            <a:ext cx="5648633" cy="4247317"/>
          </a:xfrm>
          <a:prstGeom prst="rect">
            <a:avLst/>
          </a:prstGeom>
          <a:noFill/>
        </p:spPr>
        <p:txBody>
          <a:bodyPr wrap="square" rtlCol="0">
            <a:spAutoFit/>
          </a:bodyPr>
          <a:lstStyle/>
          <a:p>
            <a:pPr marL="285750" indent="-285750" algn="ctr">
              <a:buFont typeface="Arial" panose="020B0604020202020204" pitchFamily="34" charset="0"/>
              <a:buChar char="•"/>
            </a:pPr>
            <a:r>
              <a:rPr lang="en-GB" b="1" u="sng" dirty="0">
                <a:solidFill>
                  <a:schemeClr val="bg1"/>
                </a:solidFill>
              </a:rPr>
              <a:t>Barriers/Challenges </a:t>
            </a:r>
          </a:p>
          <a:p>
            <a:pPr algn="ctr"/>
            <a:endParaRPr lang="en-GB" b="1" u="sng" dirty="0">
              <a:solidFill>
                <a:schemeClr val="bg1"/>
              </a:solidFill>
            </a:endParaRPr>
          </a:p>
          <a:p>
            <a:pPr marL="285750" indent="-285750">
              <a:buFont typeface="Arial" panose="020B0604020202020204" pitchFamily="34" charset="0"/>
              <a:buChar char="•"/>
            </a:pPr>
            <a:r>
              <a:rPr lang="en-GB" dirty="0">
                <a:solidFill>
                  <a:schemeClr val="bg1"/>
                </a:solidFill>
              </a:rPr>
              <a:t>Not enough money: Less funding can reduce how often assessments happen.</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Staff shortages, with fewer trained staff, can lower the accuracy and reliability of evaluations </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Separated services, health and social care may not communicate well, leading to missed needs </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Access problems: some older people may have mobility issues, transport problems, or difficulty communicating, making assessments harder(Age UK,2023).</a:t>
            </a:r>
          </a:p>
        </p:txBody>
      </p:sp>
      <p:sp>
        <p:nvSpPr>
          <p:cNvPr id="6" name="TextBox 5">
            <a:extLst>
              <a:ext uri="{FF2B5EF4-FFF2-40B4-BE49-F238E27FC236}">
                <a16:creationId xmlns:a16="http://schemas.microsoft.com/office/drawing/2014/main" id="{9678FED2-1AA2-7AC0-F330-CAB59A3CBA17}"/>
              </a:ext>
            </a:extLst>
          </p:cNvPr>
          <p:cNvSpPr txBox="1"/>
          <p:nvPr/>
        </p:nvSpPr>
        <p:spPr>
          <a:xfrm>
            <a:off x="6887496" y="634180"/>
            <a:ext cx="4645742" cy="5632311"/>
          </a:xfrm>
          <a:prstGeom prst="rect">
            <a:avLst/>
          </a:prstGeom>
          <a:noFill/>
        </p:spPr>
        <p:txBody>
          <a:bodyPr wrap="square" rtlCol="0">
            <a:spAutoFit/>
          </a:bodyPr>
          <a:lstStyle/>
          <a:p>
            <a:pPr algn="ctr"/>
            <a:r>
              <a:rPr lang="en-GB" b="1" u="sng" dirty="0" err="1">
                <a:solidFill>
                  <a:schemeClr val="bg1"/>
                </a:solidFill>
              </a:rPr>
              <a:t>Cricital</a:t>
            </a:r>
            <a:r>
              <a:rPr lang="en-GB" b="1" u="sng" dirty="0">
                <a:solidFill>
                  <a:schemeClr val="bg1"/>
                </a:solidFill>
              </a:rPr>
              <a:t> discussion </a:t>
            </a:r>
          </a:p>
          <a:p>
            <a:pPr algn="ctr"/>
            <a:endParaRPr lang="en-GB" b="1" u="sng" dirty="0">
              <a:solidFill>
                <a:schemeClr val="bg1"/>
              </a:solidFill>
            </a:endParaRPr>
          </a:p>
          <a:p>
            <a:r>
              <a:rPr lang="en-GB" dirty="0">
                <a:solidFill>
                  <a:schemeClr val="bg1"/>
                </a:solidFill>
              </a:rPr>
              <a:t>Evaluating care needs is essential to provide personalised support but it should always consider the older persons preferences and choices </a:t>
            </a:r>
          </a:p>
          <a:p>
            <a:endParaRPr lang="en-GB" dirty="0">
              <a:solidFill>
                <a:schemeClr val="bg1"/>
              </a:solidFill>
            </a:endParaRPr>
          </a:p>
          <a:p>
            <a:r>
              <a:rPr lang="en-GB" dirty="0">
                <a:solidFill>
                  <a:schemeClr val="bg1"/>
                </a:solidFill>
              </a:rPr>
              <a:t>Continuity theory: care should help older adults maintain familiar routines and activities that give them comfort and stability (Atchley,1989).</a:t>
            </a:r>
          </a:p>
          <a:p>
            <a:endParaRPr lang="en-GB" dirty="0">
              <a:solidFill>
                <a:schemeClr val="bg1"/>
              </a:solidFill>
            </a:endParaRPr>
          </a:p>
          <a:p>
            <a:r>
              <a:rPr lang="en-GB" dirty="0">
                <a:solidFill>
                  <a:schemeClr val="bg1"/>
                </a:solidFill>
              </a:rPr>
              <a:t>Activity theory: support should encourager social interaction and physical activity to promote health and wellbeing </a:t>
            </a:r>
          </a:p>
          <a:p>
            <a:endParaRPr lang="en-GB" dirty="0">
              <a:solidFill>
                <a:schemeClr val="bg1"/>
              </a:solidFill>
            </a:endParaRPr>
          </a:p>
          <a:p>
            <a:r>
              <a:rPr lang="en-GB" dirty="0">
                <a:solidFill>
                  <a:schemeClr val="bg1"/>
                </a:solidFill>
              </a:rPr>
              <a:t>Disengagement theory : some older people may prefer less activity or social involvement and their choices should be respected </a:t>
            </a:r>
          </a:p>
        </p:txBody>
      </p:sp>
      <p:pic>
        <p:nvPicPr>
          <p:cNvPr id="4" name="Audio 3">
            <a:hlinkClick r:id="" action="ppaction://media"/>
            <a:extLst>
              <a:ext uri="{FF2B5EF4-FFF2-40B4-BE49-F238E27FC236}">
                <a16:creationId xmlns:a16="http://schemas.microsoft.com/office/drawing/2014/main" id="{43E31329-4B0C-DA7E-591A-DC614C17EAD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9771863"/>
      </p:ext>
    </p:extLst>
  </p:cSld>
  <p:clrMapOvr>
    <a:masterClrMapping/>
  </p:clrMapOvr>
  <p:transition spd="slow" advTm="5376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AC7F7-C825-B664-F82A-FF5F8E334E08}"/>
              </a:ext>
            </a:extLst>
          </p:cNvPr>
          <p:cNvSpPr>
            <a:spLocks noGrp="1"/>
          </p:cNvSpPr>
          <p:nvPr>
            <p:ph type="ctrTitle"/>
          </p:nvPr>
        </p:nvSpPr>
        <p:spPr>
          <a:xfrm>
            <a:off x="188041" y="0"/>
            <a:ext cx="10593029" cy="1243584"/>
          </a:xfrm>
        </p:spPr>
        <p:txBody>
          <a:bodyPr/>
          <a:lstStyle/>
          <a:p>
            <a:r>
              <a:rPr lang="en-GB" dirty="0"/>
              <a:t>Conclusion - Key Takeaway</a:t>
            </a:r>
          </a:p>
        </p:txBody>
      </p:sp>
      <p:sp>
        <p:nvSpPr>
          <p:cNvPr id="3" name="TextBox 2">
            <a:extLst>
              <a:ext uri="{FF2B5EF4-FFF2-40B4-BE49-F238E27FC236}">
                <a16:creationId xmlns:a16="http://schemas.microsoft.com/office/drawing/2014/main" id="{55C1D577-0294-DAF3-3176-87A99C52494F}"/>
              </a:ext>
            </a:extLst>
          </p:cNvPr>
          <p:cNvSpPr txBox="1"/>
          <p:nvPr/>
        </p:nvSpPr>
        <p:spPr>
          <a:xfrm>
            <a:off x="1268360" y="1283111"/>
            <a:ext cx="9851923" cy="4985980"/>
          </a:xfrm>
          <a:prstGeom prst="rect">
            <a:avLst/>
          </a:prstGeom>
          <a:noFill/>
        </p:spPr>
        <p:txBody>
          <a:bodyPr wrap="square" rtlCol="0">
            <a:spAutoFit/>
          </a:bodyPr>
          <a:lstStyle/>
          <a:p>
            <a:endParaRPr lang="en-GB" dirty="0">
              <a:solidFill>
                <a:schemeClr val="bg1"/>
              </a:solidFill>
            </a:endParaRPr>
          </a:p>
          <a:p>
            <a:r>
              <a:rPr lang="en-GB" sz="2000" dirty="0">
                <a:solidFill>
                  <a:schemeClr val="bg1"/>
                </a:solidFill>
                <a:latin typeface="Arial Narrow" panose="020B0606020202030204" pitchFamily="34" charset="0"/>
              </a:rPr>
              <a:t>Based on the findings and research, evaluating the care and support needs of older people is essential for providing safe, effective, and personalised care. Effective evaluation ensures that carer plans reflect individual preferences, health needs, and social circumstances, prompting well-being and independence.</a:t>
            </a:r>
          </a:p>
          <a:p>
            <a:endParaRPr lang="en-GB" sz="2000" dirty="0">
              <a:solidFill>
                <a:schemeClr val="bg1"/>
              </a:solidFill>
              <a:latin typeface="Arial Narrow" panose="020B0606020202030204" pitchFamily="34" charset="0"/>
            </a:endParaRPr>
          </a:p>
          <a:p>
            <a:r>
              <a:rPr lang="en-GB" sz="2000" dirty="0">
                <a:solidFill>
                  <a:schemeClr val="bg1"/>
                </a:solidFill>
                <a:latin typeface="Arial Narrow" panose="020B0606020202030204" pitchFamily="34" charset="0"/>
              </a:rPr>
              <a:t>Current provisions include home care day centres and integrated health and social care needs. However, challenges such as limited funding, staff shortages, accessibility issues, and fragmented services can reduce the reflectiveness of care.</a:t>
            </a:r>
          </a:p>
          <a:p>
            <a:endParaRPr lang="en-GB" sz="2000" dirty="0">
              <a:solidFill>
                <a:schemeClr val="bg1"/>
              </a:solidFill>
              <a:latin typeface="Arial Narrow" panose="020B0606020202030204" pitchFamily="34" charset="0"/>
            </a:endParaRPr>
          </a:p>
          <a:p>
            <a:r>
              <a:rPr lang="en-GB" sz="2000" dirty="0">
                <a:solidFill>
                  <a:schemeClr val="bg1"/>
                </a:solidFill>
                <a:latin typeface="Arial Narrow" panose="020B0606020202030204" pitchFamily="34" charset="0"/>
              </a:rPr>
              <a:t>Recommendations for improvement can include regular holistic assessments, better staff training, increased funding, the use of technology, and closer collaboration between health and social care services. Evaluation should also consider theoretical perspectives: continuity theory maintains routines, activity theory promotes engagement, and disengagement theory respects people’s choices.</a:t>
            </a:r>
          </a:p>
          <a:p>
            <a:endParaRPr lang="en-GB" sz="2000" dirty="0">
              <a:solidFill>
                <a:schemeClr val="bg1"/>
              </a:solidFill>
              <a:latin typeface="Arial Narrow" panose="020B0606020202030204" pitchFamily="34" charset="0"/>
            </a:endParaRPr>
          </a:p>
          <a:p>
            <a:r>
              <a:rPr lang="en-GB" sz="2000" dirty="0">
                <a:solidFill>
                  <a:schemeClr val="bg1"/>
                </a:solidFill>
                <a:latin typeface="Arial Narrow" panose="020B0606020202030204" pitchFamily="34" charset="0"/>
              </a:rPr>
              <a:t>Person-centred care and well-coordinated evaluation of care needs are key to improving the quality of life for older people and ensuring that services are responsive and effective.</a:t>
            </a:r>
          </a:p>
        </p:txBody>
      </p:sp>
      <p:pic>
        <p:nvPicPr>
          <p:cNvPr id="6" name="Audio 5">
            <a:hlinkClick r:id="" action="ppaction://media"/>
            <a:extLst>
              <a:ext uri="{FF2B5EF4-FFF2-40B4-BE49-F238E27FC236}">
                <a16:creationId xmlns:a16="http://schemas.microsoft.com/office/drawing/2014/main" id="{ED124D74-3FF6-D9B5-D5B6-8B89B50637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5149354"/>
      </p:ext>
    </p:extLst>
  </p:cSld>
  <p:clrMapOvr>
    <a:masterClrMapping/>
  </p:clrMapOvr>
  <mc:AlternateContent xmlns:mc="http://schemas.openxmlformats.org/markup-compatibility/2006">
    <mc:Choice xmlns:p14="http://schemas.microsoft.com/office/powerpoint/2010/main" Requires="p14">
      <p:transition spd="slow" p14:dur="2000" advTm="50973"/>
    </mc:Choice>
    <mc:Fallback>
      <p:transition spd="slow" advTm="50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3624343" y="0"/>
            <a:ext cx="4633862" cy="757130"/>
          </a:xfrm>
        </p:spPr>
        <p:txBody>
          <a:bodyPr rtlCol="0"/>
          <a:lstStyle/>
          <a:p>
            <a:pPr rtl="0"/>
            <a:r>
              <a:rPr lang="en-GB" sz="4800" dirty="0">
                <a:latin typeface="Arial Narrow" panose="020B0606020202030204" pitchFamily="34" charset="0"/>
              </a:rPr>
              <a:t>References</a:t>
            </a:r>
          </a:p>
        </p:txBody>
      </p:sp>
      <p:sp>
        <p:nvSpPr>
          <p:cNvPr id="8" name="TextBox 7">
            <a:hlinkClick r:id="rId5"/>
            <a:extLst>
              <a:ext uri="{FF2B5EF4-FFF2-40B4-BE49-F238E27FC236}">
                <a16:creationId xmlns:a16="http://schemas.microsoft.com/office/drawing/2014/main" id="{5FC6C278-4035-446A-A94B-030E792FDDF5}"/>
              </a:ext>
            </a:extLst>
          </p:cNvPr>
          <p:cNvSpPr txBox="1"/>
          <p:nvPr/>
        </p:nvSpPr>
        <p:spPr>
          <a:xfrm>
            <a:off x="233999" y="706582"/>
            <a:ext cx="11556219" cy="6740307"/>
          </a:xfrm>
          <a:prstGeom prst="rect">
            <a:avLst/>
          </a:prstGeom>
          <a:noFill/>
        </p:spPr>
        <p:txBody>
          <a:bodyPr wrap="square" rtlCol="0">
            <a:spAutoFit/>
          </a:bodyPr>
          <a:lstStyle/>
          <a:p>
            <a:pPr marL="342900" indent="-342900" rtl="0">
              <a:buFont typeface="Arial" panose="020B0604020202020204" pitchFamily="34" charset="0"/>
              <a:buChar char="•"/>
            </a:pPr>
            <a:r>
              <a:rPr lang="en-GB" dirty="0">
                <a:solidFill>
                  <a:schemeClr val="bg1"/>
                </a:solidFill>
                <a:latin typeface="Arial Narrow" panose="020B0606020202030204" pitchFamily="34" charset="0"/>
              </a:rPr>
              <a:t>Atchley, R.C.,1989. A continuity theory of normal ageing. The Gerontologist, 29, Available at: http://doi.org/10.1093/geront. Accessed: (22 October 2025)</a:t>
            </a:r>
          </a:p>
          <a:p>
            <a:pPr marL="342900" indent="-342900" rtl="0">
              <a:buFont typeface="Arial" panose="020B0604020202020204" pitchFamily="34" charset="0"/>
              <a:buChar char="•"/>
            </a:pPr>
            <a:endParaRPr lang="en-GB" dirty="0">
              <a:solidFill>
                <a:schemeClr val="bg1"/>
              </a:solidFill>
              <a:latin typeface="Arial Narrow" panose="020B0606020202030204" pitchFamily="34" charset="0"/>
            </a:endParaRPr>
          </a:p>
          <a:p>
            <a:pPr marL="342900" indent="-342900" rtl="0">
              <a:buFont typeface="Arial" panose="020B0604020202020204" pitchFamily="34" charset="0"/>
              <a:buChar char="•"/>
            </a:pPr>
            <a:r>
              <a:rPr lang="en-GB" dirty="0">
                <a:solidFill>
                  <a:schemeClr val="bg1"/>
                </a:solidFill>
                <a:latin typeface="Arial Narrow" panose="020B0606020202030204" pitchFamily="34" charset="0"/>
              </a:rPr>
              <a:t>Cumming, Henry, W.E. (1961). Growing Old: The Process of Disengagement. Basic books. Available at: http;//archive.org/details/</a:t>
            </a:r>
            <a:r>
              <a:rPr lang="en-GB" dirty="0" err="1">
                <a:solidFill>
                  <a:schemeClr val="bg1"/>
                </a:solidFill>
                <a:latin typeface="Arial Narrow" panose="020B0606020202030204" pitchFamily="34" charset="0"/>
              </a:rPr>
              <a:t>growingoldprocess</a:t>
            </a:r>
            <a:r>
              <a:rPr lang="en-GB" dirty="0">
                <a:solidFill>
                  <a:schemeClr val="bg1"/>
                </a:solidFill>
                <a:latin typeface="Arial Narrow" panose="020B0606020202030204" pitchFamily="34" charset="0"/>
              </a:rPr>
              <a:t>. Accessed: (22 October 2025)</a:t>
            </a:r>
          </a:p>
          <a:p>
            <a:pPr marL="342900" indent="-342900" rtl="0">
              <a:buFont typeface="Arial" panose="020B0604020202020204" pitchFamily="34" charset="0"/>
              <a:buChar char="•"/>
            </a:pPr>
            <a:endParaRPr lang="en-GB" dirty="0">
              <a:solidFill>
                <a:schemeClr val="bg1"/>
              </a:solidFill>
              <a:latin typeface="Arial Narrow" panose="020B0606020202030204" pitchFamily="34" charset="0"/>
            </a:endParaRPr>
          </a:p>
          <a:p>
            <a:pPr marL="342900" indent="-342900" rtl="0">
              <a:buFont typeface="Arial" panose="020B0604020202020204" pitchFamily="34" charset="0"/>
              <a:buChar char="•"/>
            </a:pPr>
            <a:r>
              <a:rPr lang="en-GB" dirty="0">
                <a:solidFill>
                  <a:schemeClr val="bg1"/>
                </a:solidFill>
                <a:latin typeface="Arial Narrow" panose="020B0606020202030204" pitchFamily="34" charset="0"/>
              </a:rPr>
              <a:t> Legislation.gov.uk (1998) Human Rights Act 1998. Available at: </a:t>
            </a:r>
            <a:r>
              <a:rPr lang="en-GB" dirty="0">
                <a:solidFill>
                  <a:schemeClr val="bg1"/>
                </a:solidFill>
                <a:latin typeface="Arial Narrow" panose="020B0606020202030204" pitchFamily="34" charset="0"/>
                <a:hlinkClick r:id="rId6"/>
              </a:rPr>
              <a:t>http://www.legislation.gov.uk/ukpage/1998/42/contents</a:t>
            </a:r>
            <a:r>
              <a:rPr lang="en-GB" dirty="0">
                <a:solidFill>
                  <a:schemeClr val="bg1"/>
                </a:solidFill>
                <a:latin typeface="Arial Narrow" panose="020B0606020202030204" pitchFamily="34" charset="0"/>
              </a:rPr>
              <a:t> (Accessed: 22 October 2025)</a:t>
            </a:r>
          </a:p>
          <a:p>
            <a:pPr marL="342900" indent="-342900" rtl="0">
              <a:buFont typeface="Arial" panose="020B0604020202020204" pitchFamily="34" charset="0"/>
              <a:buChar char="•"/>
            </a:pPr>
            <a:endParaRPr lang="en-GB" dirty="0">
              <a:solidFill>
                <a:schemeClr val="bg1"/>
              </a:solidFill>
              <a:latin typeface="Arial Narrow" panose="020B0606020202030204" pitchFamily="34" charset="0"/>
            </a:endParaRPr>
          </a:p>
          <a:p>
            <a:pPr marL="342900" indent="-342900" rtl="0">
              <a:buFont typeface="Arial" panose="020B0604020202020204" pitchFamily="34" charset="0"/>
              <a:buChar char="•"/>
            </a:pPr>
            <a:r>
              <a:rPr lang="en-GB" dirty="0" err="1">
                <a:solidFill>
                  <a:schemeClr val="bg1"/>
                </a:solidFill>
                <a:latin typeface="Arial Narrow" panose="020B0606020202030204" pitchFamily="34" charset="0"/>
              </a:rPr>
              <a:t>Acas</a:t>
            </a:r>
            <a:r>
              <a:rPr lang="en-GB" dirty="0">
                <a:solidFill>
                  <a:schemeClr val="bg1"/>
                </a:solidFill>
                <a:latin typeface="Arial Narrow" panose="020B0606020202030204" pitchFamily="34" charset="0"/>
              </a:rPr>
              <a:t> (2025) Equality Act 2010: Age discrimination. Available at: </a:t>
            </a:r>
            <a:r>
              <a:rPr lang="en-GB" dirty="0">
                <a:solidFill>
                  <a:schemeClr val="bg1"/>
                </a:solidFill>
                <a:latin typeface="Arial Narrow" panose="020B0606020202030204" pitchFamily="34" charset="0"/>
                <a:hlinkClick r:id="rId7"/>
              </a:rPr>
              <a:t>http://www.acas.org.uk/equality-act-2010</a:t>
            </a:r>
            <a:r>
              <a:rPr lang="en-GB" dirty="0">
                <a:solidFill>
                  <a:schemeClr val="bg1"/>
                </a:solidFill>
                <a:latin typeface="Arial Narrow" panose="020B0606020202030204" pitchFamily="34" charset="0"/>
              </a:rPr>
              <a:t> (Accessed: 22 October 2025)</a:t>
            </a:r>
          </a:p>
          <a:p>
            <a:pPr rtl="0"/>
            <a:endParaRPr lang="en-GB" dirty="0">
              <a:solidFill>
                <a:schemeClr val="bg1"/>
              </a:solidFill>
              <a:latin typeface="Arial Narrow" panose="020B0606020202030204" pitchFamily="34" charset="0"/>
            </a:endParaRPr>
          </a:p>
          <a:p>
            <a:pPr marL="342900" indent="-342900" rtl="0">
              <a:buFont typeface="Arial" panose="020B0604020202020204" pitchFamily="34" charset="0"/>
              <a:buChar char="•"/>
            </a:pPr>
            <a:r>
              <a:rPr lang="en-GB" dirty="0">
                <a:solidFill>
                  <a:schemeClr val="bg1"/>
                </a:solidFill>
                <a:latin typeface="Arial Narrow" panose="020B0606020202030204" pitchFamily="34" charset="0"/>
              </a:rPr>
              <a:t>Havighurst, R.J. and Albrecht, R. (1953) Older People. Available at: http;//arechieve.org/details/olodpeople1953. (Accessed: 22 October 2025)</a:t>
            </a:r>
          </a:p>
          <a:p>
            <a:pPr marL="342900" indent="-342900" rtl="0">
              <a:buFont typeface="Arial" panose="020B0604020202020204" pitchFamily="34" charset="0"/>
              <a:buChar char="•"/>
            </a:pPr>
            <a:endParaRPr lang="en-GB" dirty="0">
              <a:solidFill>
                <a:schemeClr val="bg1"/>
              </a:solidFill>
              <a:latin typeface="Arial Narrow" panose="020B0606020202030204" pitchFamily="34" charset="0"/>
            </a:endParaRPr>
          </a:p>
          <a:p>
            <a:pPr marL="342900" indent="-342900" rtl="0">
              <a:buFont typeface="Arial" panose="020B0604020202020204" pitchFamily="34" charset="0"/>
              <a:buChar char="•"/>
            </a:pPr>
            <a:r>
              <a:rPr lang="en-GB" dirty="0">
                <a:solidFill>
                  <a:schemeClr val="bg1"/>
                </a:solidFill>
                <a:latin typeface="Arial Narrow" panose="020B0606020202030204" pitchFamily="34" charset="0"/>
              </a:rPr>
              <a:t>•Age UK (2018) All the Lonely People: Loneliness in Later Life. Available at: loneliness-report.pdf (Accessed: 14 October 2025).</a:t>
            </a:r>
          </a:p>
          <a:p>
            <a:pPr marL="342900" indent="-342900" rtl="0">
              <a:buFont typeface="Arial" panose="020B0604020202020204" pitchFamily="34" charset="0"/>
              <a:buChar char="•"/>
            </a:pPr>
            <a:endParaRPr lang="en-GB" dirty="0">
              <a:solidFill>
                <a:schemeClr val="bg1"/>
              </a:solidFill>
              <a:latin typeface="Arial Narrow" panose="020B0606020202030204" pitchFamily="34" charset="0"/>
            </a:endParaRPr>
          </a:p>
          <a:p>
            <a:pPr marL="342900" indent="-342900" rtl="0">
              <a:buFont typeface="Arial" panose="020B0604020202020204" pitchFamily="34" charset="0"/>
              <a:buChar char="•"/>
            </a:pPr>
            <a:r>
              <a:rPr lang="en-GB" dirty="0">
                <a:solidFill>
                  <a:schemeClr val="bg1"/>
                </a:solidFill>
                <a:latin typeface="Arial Narrow" panose="020B0606020202030204" pitchFamily="34" charset="0"/>
              </a:rPr>
              <a:t>•Age UK (2024) Ageism. Available at: https://www.ageuk.org.uk/information-advice/work-learning/discriminationrights/ageism/ (Accessed: 20 October 2024).</a:t>
            </a:r>
          </a:p>
          <a:p>
            <a:pPr marL="342900" indent="-342900" rtl="0">
              <a:buFont typeface="Arial" panose="020B0604020202020204" pitchFamily="34" charset="0"/>
              <a:buChar char="•"/>
            </a:pPr>
            <a:endParaRPr lang="en-GB" sz="2000" dirty="0">
              <a:solidFill>
                <a:schemeClr val="bg1"/>
              </a:solidFill>
              <a:latin typeface="Arial Narrow" panose="020B0606020202030204" pitchFamily="34" charset="0"/>
            </a:endParaRPr>
          </a:p>
          <a:p>
            <a:pPr marL="342900" indent="-342900" rtl="0">
              <a:buFont typeface="Arial" panose="020B0604020202020204" pitchFamily="34" charset="0"/>
              <a:buChar char="•"/>
            </a:pPr>
            <a:r>
              <a:rPr lang="en-GB" sz="2000" dirty="0">
                <a:solidFill>
                  <a:schemeClr val="bg1"/>
                </a:solidFill>
                <a:latin typeface="Arial Narrow" panose="020B0606020202030204" pitchFamily="34" charset="0"/>
              </a:rPr>
              <a:t>•Lipsky, M.S. and King, M. (2015) Biological theories of aging. Disease-a-month, 61(11), pp.460-466.</a:t>
            </a:r>
          </a:p>
          <a:p>
            <a:pPr rtl="0"/>
            <a:endParaRPr lang="en-GB" dirty="0">
              <a:solidFill>
                <a:schemeClr val="bg1"/>
              </a:solidFill>
            </a:endParaRPr>
          </a:p>
          <a:p>
            <a:pPr rtl="0"/>
            <a:endParaRPr lang="en-GB" dirty="0">
              <a:solidFill>
                <a:schemeClr val="bg1"/>
              </a:solidFill>
            </a:endParaRPr>
          </a:p>
          <a:p>
            <a:pPr rtl="0"/>
            <a:endParaRPr lang="en-GB" sz="1400" dirty="0">
              <a:solidFill>
                <a:schemeClr val="bg1"/>
              </a:solidFill>
            </a:endParaRPr>
          </a:p>
        </p:txBody>
      </p:sp>
      <p:sp>
        <p:nvSpPr>
          <p:cNvPr id="2" name="Slide Number Placeholder 1">
            <a:extLst>
              <a:ext uri="{FF2B5EF4-FFF2-40B4-BE49-F238E27FC236}">
                <a16:creationId xmlns:a16="http://schemas.microsoft.com/office/drawing/2014/main" id="{6D90B5C6-1CB0-445E-99D1-8E2FE8C59B50}"/>
              </a:ext>
            </a:extLst>
          </p:cNvPr>
          <p:cNvSpPr>
            <a:spLocks noGrp="1"/>
          </p:cNvSpPr>
          <p:nvPr>
            <p:ph type="sldNum" sz="quarter" idx="12"/>
          </p:nvPr>
        </p:nvSpPr>
        <p:spPr/>
        <p:txBody>
          <a:bodyPr rtlCol="0"/>
          <a:lstStyle/>
          <a:p>
            <a:pPr rtl="0"/>
            <a:fld id="{C263D6C4-4840-40CC-AC84-17E24B3B7BDE}" type="slidenum">
              <a:rPr lang="en-GB" smtClean="0"/>
              <a:pPr rtl="0"/>
              <a:t>16</a:t>
            </a:fld>
            <a:endParaRPr lang="en-GB"/>
          </a:p>
        </p:txBody>
      </p:sp>
      <p:pic>
        <p:nvPicPr>
          <p:cNvPr id="6" name="Audio 5">
            <a:hlinkClick r:id="" action="ppaction://media"/>
            <a:extLst>
              <a:ext uri="{FF2B5EF4-FFF2-40B4-BE49-F238E27FC236}">
                <a16:creationId xmlns:a16="http://schemas.microsoft.com/office/drawing/2014/main" id="{BFFED445-94F2-C157-ECE5-89C5D3D2D15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582380"/>
      </p:ext>
    </p:extLst>
  </p:cSld>
  <p:clrMapOvr>
    <a:masterClrMapping/>
  </p:clrMapOvr>
  <mc:AlternateContent xmlns:mc="http://schemas.openxmlformats.org/markup-compatibility/2006">
    <mc:Choice xmlns:p14="http://schemas.microsoft.com/office/powerpoint/2010/main" Requires="p14">
      <p:transition spd="slow" p14:dur="2000" advTm="13464"/>
    </mc:Choice>
    <mc:Fallback>
      <p:transition spd="slow" advTm="13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BC93-7179-EEB4-91BE-E69FABEC0DC7}"/>
              </a:ext>
            </a:extLst>
          </p:cNvPr>
          <p:cNvSpPr>
            <a:spLocks noGrp="1"/>
          </p:cNvSpPr>
          <p:nvPr>
            <p:ph type="title"/>
          </p:nvPr>
        </p:nvSpPr>
        <p:spPr>
          <a:xfrm>
            <a:off x="335451" y="1469838"/>
            <a:ext cx="11214100" cy="6297108"/>
          </a:xfrm>
        </p:spPr>
        <p:txBody>
          <a:bodyPr/>
          <a:lstStyle/>
          <a:p>
            <a:r>
              <a:rPr lang="en-GB" sz="2000" dirty="0">
                <a:latin typeface="Arial Narrow" panose="020B0606020202030204" pitchFamily="34" charset="0"/>
              </a:rPr>
              <a:t>•</a:t>
            </a:r>
            <a:r>
              <a:rPr lang="en-GB" sz="2000" b="0" dirty="0">
                <a:latin typeface="Arial Narrow" panose="020B0606020202030204" pitchFamily="34" charset="0"/>
              </a:rPr>
              <a:t>DCMS) (2024) Community Life Survey 2023/24: Loneliness and support networks. Available at: Community Life Survey 2023/24: Loneliness and support networks - GOV.UK (Accessed: 14 October 2025).</a:t>
            </a:r>
            <a:br>
              <a:rPr lang="en-GB" sz="2000" b="0" dirty="0">
                <a:latin typeface="Arial Narrow" panose="020B0606020202030204" pitchFamily="34" charset="0"/>
              </a:rPr>
            </a:br>
            <a:br>
              <a:rPr lang="en-GB" sz="2000" b="0" dirty="0">
                <a:latin typeface="Arial Narrow" panose="020B0606020202030204" pitchFamily="34" charset="0"/>
              </a:rPr>
            </a:br>
            <a:r>
              <a:rPr lang="en-GB" sz="2000" b="0" dirty="0">
                <a:latin typeface="Arial Narrow" panose="020B0606020202030204" pitchFamily="34" charset="0"/>
              </a:rPr>
              <a:t>•Campaign to End Loneliness (2021). Lessons from lockdown: Loneliness in the time of Covid-19. Available at: Lessons-fromlockdown-FEB21.pdf (Accessed: 14 October 2025).</a:t>
            </a:r>
            <a:br>
              <a:rPr lang="en-GB" sz="2000" b="0" dirty="0">
                <a:latin typeface="Arial Narrow" panose="020B0606020202030204" pitchFamily="34" charset="0"/>
              </a:rPr>
            </a:br>
            <a:br>
              <a:rPr lang="en-GB" sz="2000" b="0" dirty="0">
                <a:latin typeface="Arial Narrow" panose="020B0606020202030204" pitchFamily="34" charset="0"/>
              </a:rPr>
            </a:br>
            <a:r>
              <a:rPr lang="en-GB" sz="2000" b="0" dirty="0">
                <a:latin typeface="Arial Narrow" panose="020B0606020202030204" pitchFamily="34" charset="0"/>
              </a:rPr>
              <a:t>•NHS England (2023) Social prescribing. Available at: </a:t>
            </a:r>
            <a:br>
              <a:rPr lang="en-GB" sz="2000" b="0" dirty="0">
                <a:latin typeface="Arial Narrow" panose="020B0606020202030204" pitchFamily="34" charset="0"/>
              </a:rPr>
            </a:br>
            <a:r>
              <a:rPr lang="en-GB" sz="2000" b="0" dirty="0">
                <a:latin typeface="Arial Narrow" panose="020B0606020202030204" pitchFamily="34" charset="0"/>
              </a:rPr>
              <a:t>https://www.england.nhs.uk/personalisedcare/social-prescribing/ (Accessed: 21 October 2025).</a:t>
            </a:r>
            <a:br>
              <a:rPr lang="en-GB" sz="2000" b="0" dirty="0">
                <a:latin typeface="Arial Narrow" panose="020B0606020202030204" pitchFamily="34" charset="0"/>
              </a:rPr>
            </a:br>
            <a:br>
              <a:rPr lang="en-GB" sz="2000" b="0" dirty="0">
                <a:latin typeface="Arial Narrow" panose="020B0606020202030204" pitchFamily="34" charset="0"/>
              </a:rPr>
            </a:br>
            <a:r>
              <a:rPr lang="en-GB" sz="2000" b="0" dirty="0">
                <a:latin typeface="Arial Narrow" panose="020B0606020202030204" pitchFamily="34" charset="0"/>
              </a:rPr>
              <a:t>Age UK (2023) Home Care and Social services for older people. Available at: </a:t>
            </a:r>
            <a:r>
              <a:rPr lang="en-GB" sz="2000" b="0" dirty="0">
                <a:latin typeface="Arial Narrow" panose="020B0606020202030204" pitchFamily="34" charset="0"/>
                <a:hlinkClick r:id="rId2"/>
              </a:rPr>
              <a:t>http://www.ageuk.org.uk</a:t>
            </a:r>
            <a:r>
              <a:rPr lang="en-GB" sz="2000" b="0" dirty="0">
                <a:latin typeface="Arial Narrow" panose="020B0606020202030204" pitchFamily="34" charset="0"/>
              </a:rPr>
              <a:t> (Accessed: 22 October 2025).</a:t>
            </a:r>
            <a:br>
              <a:rPr lang="en-GB" sz="2000" b="0" dirty="0">
                <a:latin typeface="Arial Narrow" panose="020B0606020202030204" pitchFamily="34" charset="0"/>
              </a:rPr>
            </a:br>
            <a:br>
              <a:rPr lang="en-GB" sz="2000" b="0" dirty="0">
                <a:latin typeface="Arial Narrow" panose="020B0606020202030204" pitchFamily="34" charset="0"/>
              </a:rPr>
            </a:br>
            <a:r>
              <a:rPr lang="en-GB" sz="2000" b="0" dirty="0">
                <a:latin typeface="Arial Narrow" panose="020B0606020202030204" pitchFamily="34" charset="0"/>
              </a:rPr>
              <a:t>Department of Health and Social Care (2014) Care Act 2014. Available at </a:t>
            </a:r>
            <a:r>
              <a:rPr lang="en-GB" sz="2000" b="0" dirty="0">
                <a:latin typeface="Arial Narrow" panose="020B0606020202030204" pitchFamily="34" charset="0"/>
                <a:hlinkClick r:id="rId3"/>
              </a:rPr>
              <a:t>http://www.legislations.gov.uk/ukpga/2014/23/contents/enacted</a:t>
            </a:r>
            <a:r>
              <a:rPr lang="en-GB" sz="2000" b="0" dirty="0">
                <a:latin typeface="Arial Narrow" panose="020B0606020202030204" pitchFamily="34" charset="0"/>
              </a:rPr>
              <a:t>. (Accessed: 22 October 2025).</a:t>
            </a:r>
            <a:br>
              <a:rPr lang="en-GB" sz="2000" b="0" dirty="0">
                <a:latin typeface="Arial Narrow" panose="020B0606020202030204" pitchFamily="34" charset="0"/>
              </a:rPr>
            </a:br>
            <a:br>
              <a:rPr lang="en-GB" sz="2000" b="0" dirty="0">
                <a:latin typeface="Arial Narrow" panose="020B0606020202030204" pitchFamily="34" charset="0"/>
              </a:rPr>
            </a:br>
            <a:r>
              <a:rPr lang="en-GB" sz="2000" b="0" dirty="0">
                <a:latin typeface="Arial Narrow" panose="020B0606020202030204" pitchFamily="34" charset="0"/>
              </a:rPr>
              <a:t>Legislations.gov.uk (2005) Mental Capacity Act 2005. Available </a:t>
            </a:r>
            <a:r>
              <a:rPr lang="en-GB" sz="2000" b="0" dirty="0" err="1">
                <a:latin typeface="Arial Narrow" panose="020B0606020202030204" pitchFamily="34" charset="0"/>
              </a:rPr>
              <a:t>at:htttp</a:t>
            </a:r>
            <a:r>
              <a:rPr lang="en-GB" sz="2000" b="0" dirty="0">
                <a:latin typeface="Arial Narrow" panose="020B0606020202030204" pitchFamily="34" charset="0"/>
              </a:rPr>
              <a:t>://www.legislations.gov.uk/ukpga/1998/42/contents (Accessed: 22 October 2025).</a:t>
            </a:r>
            <a:br>
              <a:rPr lang="en-GB" sz="2000" b="0" dirty="0">
                <a:latin typeface="Arial Narrow" panose="020B0606020202030204" pitchFamily="34" charset="0"/>
              </a:rPr>
            </a:br>
            <a:br>
              <a:rPr lang="en-GB" sz="2000" b="0" dirty="0">
                <a:latin typeface="Arial Narrow" panose="020B0606020202030204" pitchFamily="34" charset="0"/>
              </a:rPr>
            </a:br>
            <a:r>
              <a:rPr lang="en-GB" sz="2000" b="0" dirty="0">
                <a:latin typeface="Arial Narrow" panose="020B0606020202030204" pitchFamily="34" charset="0"/>
              </a:rPr>
              <a:t>NHS England (2019) The NHS Long Term Plan. Available at: </a:t>
            </a:r>
            <a:r>
              <a:rPr lang="en-GB" sz="2000" b="0" dirty="0">
                <a:latin typeface="Arial Narrow" panose="020B0606020202030204" pitchFamily="34" charset="0"/>
                <a:hlinkClick r:id="rId4"/>
              </a:rPr>
              <a:t>http://www.lomgtermplan.nhs.uk</a:t>
            </a:r>
            <a:r>
              <a:rPr lang="en-GB" sz="2000" b="0" dirty="0">
                <a:latin typeface="Arial Narrow" panose="020B0606020202030204" pitchFamily="34" charset="0"/>
              </a:rPr>
              <a:t> (Accessed: 25 October 2025)</a:t>
            </a:r>
            <a:br>
              <a:rPr lang="en-GB" sz="2400" b="0" dirty="0">
                <a:latin typeface="Arial Narrow" panose="020B0606020202030204" pitchFamily="34" charset="0"/>
              </a:rPr>
            </a:br>
            <a:br>
              <a:rPr lang="en-GB" b="0" dirty="0">
                <a:latin typeface="Arial Narrow" panose="020B0606020202030204" pitchFamily="34" charset="0"/>
              </a:rPr>
            </a:br>
            <a:endParaRPr lang="en-GB" b="0" dirty="0">
              <a:latin typeface="Arial Narrow" panose="020B0606020202030204" pitchFamily="34" charset="0"/>
            </a:endParaRPr>
          </a:p>
        </p:txBody>
      </p:sp>
      <p:sp>
        <p:nvSpPr>
          <p:cNvPr id="3" name="Slide Number Placeholder 2">
            <a:extLst>
              <a:ext uri="{FF2B5EF4-FFF2-40B4-BE49-F238E27FC236}">
                <a16:creationId xmlns:a16="http://schemas.microsoft.com/office/drawing/2014/main" id="{047BF7BA-B18A-A24F-7C5E-1EB7DCC8BB53}"/>
              </a:ext>
            </a:extLst>
          </p:cNvPr>
          <p:cNvSpPr>
            <a:spLocks noGrp="1"/>
          </p:cNvSpPr>
          <p:nvPr>
            <p:ph type="sldNum" sz="quarter" idx="12"/>
          </p:nvPr>
        </p:nvSpPr>
        <p:spPr/>
        <p:txBody>
          <a:bodyPr/>
          <a:lstStyle/>
          <a:p>
            <a:pPr rtl="0"/>
            <a:fld id="{C263D6C4-4840-40CC-AC84-17E24B3B7BDE}" type="slidenum">
              <a:rPr lang="en-GB" noProof="0" smtClean="0"/>
              <a:pPr rtl="0"/>
              <a:t>17</a:t>
            </a:fld>
            <a:endParaRPr lang="en-GB" noProof="0"/>
          </a:p>
        </p:txBody>
      </p:sp>
      <p:sp>
        <p:nvSpPr>
          <p:cNvPr id="4" name="TextBox 3">
            <a:extLst>
              <a:ext uri="{FF2B5EF4-FFF2-40B4-BE49-F238E27FC236}">
                <a16:creationId xmlns:a16="http://schemas.microsoft.com/office/drawing/2014/main" id="{303C27AB-AF82-E3AE-D4C3-3CF34F3A0800}"/>
              </a:ext>
            </a:extLst>
          </p:cNvPr>
          <p:cNvSpPr txBox="1"/>
          <p:nvPr/>
        </p:nvSpPr>
        <p:spPr>
          <a:xfrm>
            <a:off x="3296041" y="222119"/>
            <a:ext cx="5678129" cy="1015663"/>
          </a:xfrm>
          <a:prstGeom prst="rect">
            <a:avLst/>
          </a:prstGeom>
          <a:noFill/>
        </p:spPr>
        <p:txBody>
          <a:bodyPr wrap="square" rtlCol="0">
            <a:spAutoFit/>
          </a:bodyPr>
          <a:lstStyle/>
          <a:p>
            <a:r>
              <a:rPr lang="en-GB" sz="6000" dirty="0">
                <a:solidFill>
                  <a:schemeClr val="bg1"/>
                </a:solidFill>
                <a:latin typeface="Arial Narrow" panose="020B0606020202030204" pitchFamily="34" charset="0"/>
              </a:rPr>
              <a:t>References</a:t>
            </a:r>
          </a:p>
        </p:txBody>
      </p:sp>
    </p:spTree>
    <p:extLst>
      <p:ext uri="{BB962C8B-B14F-4D97-AF65-F5344CB8AC3E}">
        <p14:creationId xmlns:p14="http://schemas.microsoft.com/office/powerpoint/2010/main" val="302636312"/>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677750_TF66687569" id="{5B888300-1273-41F5-A5CD-44107916CC14}" vid="{40518E2E-947D-4D54-9D53-AB7B73CA5C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67ACAB-C3DC-429D-A23C-0723C084F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992231-163D-4428-A2B8-DA1FE0274129}">
  <ds:schemaRefs>
    <ds:schemaRef ds:uri="http://schemas.microsoft.com/office/2006/metadata/properties"/>
    <ds:schemaRef ds:uri="http://purl.org/dc/dcmitype/"/>
    <ds:schemaRef ds:uri="http://schemas.microsoft.com/sharepoint/v3"/>
    <ds:schemaRef ds:uri="http://purl.org/dc/elements/1.1/"/>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http://purl.org/dc/terms/"/>
    <ds:schemaRef ds:uri="fb0879af-3eba-417a-a55a-ffe6dcd6ca77"/>
    <ds:schemaRef ds:uri="http://www.w3.org/XML/1998/namespace"/>
  </ds:schemaRefs>
</ds:datastoreItem>
</file>

<file path=customXml/itemProps3.xml><?xml version="1.0" encoding="utf-8"?>
<ds:datastoreItem xmlns:ds="http://schemas.openxmlformats.org/officeDocument/2006/customXml" ds:itemID="{8A95DE24-D6C3-4A00-9085-D9594C193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0</TotalTime>
  <Words>2689</Words>
  <Application>Microsoft Office PowerPoint</Application>
  <PresentationFormat>Widescreen</PresentationFormat>
  <Paragraphs>238</Paragraphs>
  <Slides>17</Slides>
  <Notes>13</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Aptos Narrow</vt:lpstr>
      <vt:lpstr>Arial</vt:lpstr>
      <vt:lpstr>Arial Narrow</vt:lpstr>
      <vt:lpstr>Calibri</vt:lpstr>
      <vt:lpstr>Trade Gothic LT Pro</vt:lpstr>
      <vt:lpstr>Trebuchet MS</vt:lpstr>
      <vt:lpstr>Wingdings</vt:lpstr>
      <vt:lpstr>Office Theme</vt:lpstr>
      <vt:lpstr>Student Name: Saira Arif Student ID: 2220569  Tutor: Tomy Adattu Chacko Module: Empowering the Older Person  Module Code: BMHP6027  Component 1</vt:lpstr>
      <vt:lpstr>Introduction</vt:lpstr>
      <vt:lpstr>Why ageing maters – Ageing population and care needs</vt:lpstr>
      <vt:lpstr>Evaluation of Current Care and Support </vt:lpstr>
      <vt:lpstr>Challenges older people face</vt:lpstr>
      <vt:lpstr>Theoretical framework : Care and Support needs of older people </vt:lpstr>
      <vt:lpstr>Revelant legislations/policy</vt:lpstr>
      <vt:lpstr>Current provision for older people’s care and support </vt:lpstr>
      <vt:lpstr>Current Evaluation of selected Provisions </vt:lpstr>
      <vt:lpstr>Technological Innovations in care for Older People</vt:lpstr>
      <vt:lpstr>Case Study: Mrs. Smith  </vt:lpstr>
      <vt:lpstr>Outcome/Analysis for Mrs.Smith</vt:lpstr>
      <vt:lpstr>Recommendations/Improvements and Barriers in Evaluating older people care needs  </vt:lpstr>
      <vt:lpstr>PowerPoint Presentation</vt:lpstr>
      <vt:lpstr>Conclusion - Key Takeaway</vt:lpstr>
      <vt:lpstr>References</vt:lpstr>
      <vt:lpstr>•DCMS) (2024) Community Life Survey 2023/24: Loneliness and support networks. Available at: Community Life Survey 2023/24: Loneliness and support networks - GOV.UK (Accessed: 14 October 2025).  •Campaign to End Loneliness (2021). Lessons from lockdown: Loneliness in the time of Covid-19. Available at: Lessons-fromlockdown-FEB21.pdf (Accessed: 14 October 2025).  •NHS England (2023) Social prescribing. Available at:  https://www.england.nhs.uk/personalisedcare/social-prescribing/ (Accessed: 21 October 2025).  Age UK (2023) Home Care and Social services for older people. Available at: http://www.ageuk.org.uk (Accessed: 22 October 2025).  Department of Health and Social Care (2014) Care Act 2014. Available at http://www.legislations.gov.uk/ukpga/2014/23/contents/enacted. (Accessed: 22 October 2025).  Legislations.gov.uk (2005) Mental Capacity Act 2005. Available at:htttp://www.legislations.gov.uk/ukpga/1998/42/contents (Accessed: 22 October 2025).  NHS England (2019) The NHS Long Term Plan. Available at: http://www.lomgtermplan.nhs.uk (Accessed: 25 October 2025)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Saira Arif (2220569)</dc:creator>
  <cp:lastModifiedBy>Saira Arif (2220569)</cp:lastModifiedBy>
  <cp:revision>7</cp:revision>
  <dcterms:created xsi:type="dcterms:W3CDTF">2025-10-20T20:00:54Z</dcterms:created>
  <dcterms:modified xsi:type="dcterms:W3CDTF">2025-10-25T15:35:33Z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