
<file path=[Content_Types].xml><?xml version="1.0" encoding="utf-8"?>
<Types xmlns="http://schemas.openxmlformats.org/package/2006/content-types">
  <Default Extension="emf" ContentType="image/x-emf"/>
  <Default Extension="gif" ContentType="image/gif"/>
  <Default Extension="rels" ContentType="application/vnd.openxmlformats-package.relationships+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7" r:id="rId1"/>
  </p:sldMasterIdLst>
  <p:notesMasterIdLst>
    <p:notesMasterId r:id="rId8"/>
  </p:notesMasterIdLst>
  <p:sldIdLst>
    <p:sldId id="356" r:id="rId2"/>
    <p:sldId id="345" r:id="rId3"/>
    <p:sldId id="347" r:id="rId4"/>
    <p:sldId id="346" r:id="rId5"/>
    <p:sldId id="348" r:id="rId6"/>
    <p:sldId id="349" r:id="rId7"/>
  </p:sldIdLst>
  <p:sldSz cx="9144000" cy="6858000" type="screen4x3"/>
  <p:notesSz cx="6858000" cy="9144000"/>
  <p:custDataLst>
    <p:tags r:id="rId9"/>
  </p:custData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2" orient="horz" pos="4065">
          <p15:clr>
            <a:srgbClr val="A4A3A4"/>
          </p15:clr>
        </p15:guide>
        <p15:guide id="3" orient="horz" pos="3929">
          <p15:clr>
            <a:srgbClr val="A4A3A4"/>
          </p15:clr>
        </p15:guide>
        <p15:guide id="5" orient="horz" pos="572" userDrawn="1">
          <p15:clr>
            <a:srgbClr val="A4A3A4"/>
          </p15:clr>
        </p15:guide>
        <p15:guide id="6" orient="horz" pos="935">
          <p15:clr>
            <a:srgbClr val="A4A3A4"/>
          </p15:clr>
        </p15:guide>
        <p15:guide id="9" pos="285">
          <p15:clr>
            <a:srgbClr val="A4A3A4"/>
          </p15:clr>
        </p15:guide>
        <p15:guide id="10" pos="382">
          <p15:clr>
            <a:srgbClr val="A4A3A4"/>
          </p15:clr>
        </p15:guide>
        <p15:guide id="12" pos="551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005948" initials="" lastIdx="4" clrIdx="0"/>
  <p:cmAuthor id="2" name="Raja B" initials="" lastIdx="6" clrIdx="1"/>
  <p:cmAuthor id="3" name="Arora, Sonam" initials="" lastIdx="1" clrIdx="2"/>
  <p:cmAuthor id="4" name="Lakshmi Gurusamy" initials="" lastIdx="1" clrIdx="3"/>
  <p:cmAuthor id="5" name="Shakila Balasubramanian" initials="SB" lastIdx="2" clrIdx="4">
    <p:extLst>
      <p:ext uri="{19B8F6BF-5375-455C-9EA6-DF929625EA0E}">
        <p15:presenceInfo xmlns:p15="http://schemas.microsoft.com/office/powerpoint/2012/main" userId="S-1-5-21-617317731-1927854996-104450171-7638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7FA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9" autoAdjust="0"/>
    <p:restoredTop sz="69108" autoAdjust="0"/>
  </p:normalViewPr>
  <p:slideViewPr>
    <p:cSldViewPr showGuides="1">
      <p:cViewPr varScale="1">
        <p:scale>
          <a:sx n="78" d="100"/>
          <a:sy n="78" d="100"/>
        </p:scale>
        <p:origin x="1912" y="56"/>
      </p:cViewPr>
      <p:guideLst>
        <p:guide orient="horz" pos="4065"/>
        <p:guide orient="horz" pos="3929"/>
        <p:guide orient="horz" pos="572"/>
        <p:guide orient="horz" pos="935"/>
        <p:guide pos="285"/>
        <p:guide pos="382"/>
        <p:guide pos="5511"/>
      </p:guideLst>
    </p:cSldViewPr>
  </p:slideViewPr>
  <p:outlineViewPr>
    <p:cViewPr>
      <p:scale>
        <a:sx n="33" d="100"/>
        <a:sy n="33" d="100"/>
      </p:scale>
      <p:origin x="0" y="0"/>
    </p:cViewPr>
  </p:outlineViewPr>
  <p:notesTextViewPr>
    <p:cViewPr>
      <p:scale>
        <a:sx n="125" d="100"/>
        <a:sy n="125" d="100"/>
      </p:scale>
      <p:origin x="0" y="-324"/>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tags" Target="tags/tag1.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809A743-A75D-2E7B-E20E-D1D4FAEE779B}"/>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Arial" panose="020B0604020202020204" pitchFamily="34" charset="0"/>
                <a:cs typeface="+mn-cs"/>
              </a:defRPr>
            </a:lvl1pPr>
          </a:lstStyle>
          <a:p>
            <a:pPr>
              <a:defRPr/>
            </a:pPr>
            <a:endParaRPr lang="en-GB"/>
          </a:p>
        </p:txBody>
      </p:sp>
      <p:sp>
        <p:nvSpPr>
          <p:cNvPr id="3" name="Date Placeholder 2">
            <a:extLst>
              <a:ext uri="{FF2B5EF4-FFF2-40B4-BE49-F238E27FC236}">
                <a16:creationId xmlns:a16="http://schemas.microsoft.com/office/drawing/2014/main" id="{F5D68534-D469-ED91-D92B-F015A746F8C9}"/>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Arial" panose="020B0604020202020204" pitchFamily="34" charset="0"/>
                <a:cs typeface="+mn-cs"/>
              </a:defRPr>
            </a:lvl1pPr>
          </a:lstStyle>
          <a:p>
            <a:pPr>
              <a:defRPr/>
            </a:pPr>
            <a:fld id="{1F8360D6-ED61-456E-AB9F-0DCBC9AA6670}" type="datetimeFigureOut">
              <a:rPr lang="en-GB"/>
              <a:pPr>
                <a:defRPr/>
              </a:pPr>
              <a:t>20/11/2025</a:t>
            </a:fld>
            <a:endParaRPr lang="en-GB" dirty="0"/>
          </a:p>
        </p:txBody>
      </p:sp>
      <p:sp>
        <p:nvSpPr>
          <p:cNvPr id="4" name="Slide Image Placeholder 3">
            <a:extLst>
              <a:ext uri="{FF2B5EF4-FFF2-40B4-BE49-F238E27FC236}">
                <a16:creationId xmlns:a16="http://schemas.microsoft.com/office/drawing/2014/main" id="{76896AD2-2F57-0CD0-47AB-03574BD93139}"/>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a:extLst>
              <a:ext uri="{FF2B5EF4-FFF2-40B4-BE49-F238E27FC236}">
                <a16:creationId xmlns:a16="http://schemas.microsoft.com/office/drawing/2014/main" id="{754ECE86-D2EE-0017-8976-E79D89D201BC}"/>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endParaRPr lang="en-GB" noProof="0" dirty="0"/>
          </a:p>
        </p:txBody>
      </p:sp>
      <p:sp>
        <p:nvSpPr>
          <p:cNvPr id="6" name="Footer Placeholder 5">
            <a:extLst>
              <a:ext uri="{FF2B5EF4-FFF2-40B4-BE49-F238E27FC236}">
                <a16:creationId xmlns:a16="http://schemas.microsoft.com/office/drawing/2014/main" id="{56D78F60-8005-F721-9EBD-80A22ECD45C3}"/>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Arial" panose="020B0604020202020204" pitchFamily="34" charset="0"/>
                <a:cs typeface="+mn-cs"/>
              </a:defRPr>
            </a:lvl1pPr>
          </a:lstStyle>
          <a:p>
            <a:pPr>
              <a:defRPr/>
            </a:pPr>
            <a:endParaRPr lang="en-GB"/>
          </a:p>
        </p:txBody>
      </p:sp>
      <p:sp>
        <p:nvSpPr>
          <p:cNvPr id="7" name="Slide Number Placeholder 6">
            <a:extLst>
              <a:ext uri="{FF2B5EF4-FFF2-40B4-BE49-F238E27FC236}">
                <a16:creationId xmlns:a16="http://schemas.microsoft.com/office/drawing/2014/main" id="{B000E2FA-FCD2-A84C-63C3-55E34E1463C7}"/>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E8793246-8366-4E0F-AF6E-6E58AE25ACC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2</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extLst>
      <p:ext uri="{BB962C8B-B14F-4D97-AF65-F5344CB8AC3E}">
        <p14:creationId xmlns:p14="http://schemas.microsoft.com/office/powerpoint/2010/main" val="2779875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3</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47500" lnSpcReduction="20000"/>
          </a:bodyPr>
          <a:lstStyle/>
          <a:p>
            <a:pPr eaLnBrk="1" hangingPunct="1">
              <a:spcBef>
                <a:spcPct val="0"/>
              </a:spcBef>
            </a:pPr>
            <a:r>
              <a:rPr lang="en-GB" altLang="en-US" dirty="0"/>
              <a:t>Introduction</a:t>
            </a:r>
          </a:p>
          <a:p>
            <a:pPr eaLnBrk="1" hangingPunct="1">
              <a:spcBef>
                <a:spcPct val="0"/>
              </a:spcBef>
            </a:pPr>
            <a:r>
              <a:rPr lang="en-GB" altLang="en-US" dirty="0"/>
              <a:t>Chapter 8 was concerned with competitive strategy – the ways in which a single business unit or organisational unit can compete in a given market space, for instance, through cost leadership or differentiation. However, organisations may choose to enter many new product and market areas. For example, Tata Group, one of India’s largest companies, began as a trading organisation and soon moved into hotels and textiles. Since that time, Tata has diversified further into steel, motors, consultancy, technologies, tea, chemicals, power, communications. As organisations add new units and capabilities, their strategies may no longer be solely concerned with competitive strategy in one market space at the business level, but with choices concerning different businesses or markets. Corporate strategy is about the overall scope of the organisation and how value is added to the constituent businesses of the organisation as a whole. Choices about business areas, industries and geographies to be active in will determine the direction(s) an organisation might pursue for growth, which business unit(s) to buy and dispose of, and how resources may be allocated efficiently across multiple business activities. For Tata, the corporate strategy questions are whether it should enter any more industries, whether it should exit some, and how far it should integrate the businesses it retains. For large public-sector organisations and charities, similar choices have to be made. For instance, Monash University in Melbourne Australia has expanded its scope of activities by investing in overseas campuses and also announced closing courses as a result of the COVID pandemic. These choices, indicated in Figure 9.1, inform decisions about how broad an organisation should be. This ‘scope’ of an organisation is central to corporate strategy and the focus of this chapter.</a:t>
            </a:r>
          </a:p>
          <a:p>
            <a:pPr eaLnBrk="1" hangingPunct="1">
              <a:spcBef>
                <a:spcPct val="0"/>
              </a:spcBef>
            </a:pPr>
            <a:endParaRPr lang="en-GB" altLang="en-US" dirty="0"/>
          </a:p>
          <a:p>
            <a:pPr eaLnBrk="1" hangingPunct="1">
              <a:spcBef>
                <a:spcPct val="0"/>
              </a:spcBef>
            </a:pPr>
            <a:r>
              <a:rPr lang="en-GB" altLang="en-US" dirty="0"/>
              <a:t>Scope is one of the most fundamental questions in strategic management and raises questions about how firms should adjust in order to grow or contract in anticipation, or reaction to, environmental turbulence such as COVID and Brexit.1 Scope is concerned with how far an organisation should be diversified in terms of two different dimensions: products and markets. As the Tata example shows, an organisation may increase its scope by engaging in industries different from its current ones. Section 9.2 introduces a classic product market framework that uses these dimensions for identifying different growth directions for an organisation. This indicates different diversification strategies open to an organisation. Growth underpins diversification choices and this can lead to increasing market power, reducing risk and exploiting superior internal processes (Section 9.3). The performance implications of diversification are reviewed in Section 9.4.</a:t>
            </a:r>
          </a:p>
          <a:p>
            <a:pPr eaLnBrk="1" hangingPunct="1">
              <a:spcBef>
                <a:spcPct val="0"/>
              </a:spcBef>
            </a:pPr>
            <a:endParaRPr lang="en-GB" altLang="en-US" dirty="0"/>
          </a:p>
          <a:p>
            <a:pPr eaLnBrk="1" hangingPunct="1">
              <a:spcBef>
                <a:spcPct val="0"/>
              </a:spcBef>
            </a:pPr>
            <a:r>
              <a:rPr lang="en-GB" altLang="en-US" dirty="0"/>
              <a:t>Figure 9.1 Strategic directions and corporate-level strategy</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r>
              <a:rPr lang="en-GB" altLang="en-US" dirty="0"/>
              <a:t>Figure 9.1: Long Description</a:t>
            </a:r>
          </a:p>
          <a:p>
            <a:pPr eaLnBrk="1" hangingPunct="1">
              <a:spcBef>
                <a:spcPct val="0"/>
              </a:spcBef>
            </a:pPr>
            <a:r>
              <a:rPr lang="en-GB" altLang="en-US" dirty="0"/>
              <a:t>Another way of increasing the scope of an organisation is vertical integration (Section 9.5). It allows an organisation to act as an internal supplier or a customer to itself (as, for example, an oil company supplies its petrol to its own petrol stations). Alternatively, the organisation may decide to outsource certain activities – to ‘dis-integrate’ by subcontracting an internal activity to an external supplier – or divest (dispose of) in order to improve overall organisational focus and efficiency. The scope of the organisation may therefore be adjusted through growth or contraction.</a:t>
            </a:r>
          </a:p>
          <a:p>
            <a:pPr eaLnBrk="1" hangingPunct="1">
              <a:spcBef>
                <a:spcPct val="0"/>
              </a:spcBef>
            </a:pPr>
            <a:endParaRPr lang="en-GB" altLang="en-US" dirty="0"/>
          </a:p>
          <a:p>
            <a:pPr eaLnBrk="1" hangingPunct="1">
              <a:spcBef>
                <a:spcPct val="0"/>
              </a:spcBef>
            </a:pPr>
            <a:r>
              <a:rPr lang="en-GB" altLang="en-US" dirty="0"/>
              <a:t>Diversified corporations that operate in different areas of activity will have multiple SBUs (strategic business units) each with their own strategies for their specific markets. SBUs can be held accountable for their own success or failure. Nevertheless, corporate head office, the ‘corporate level’, needs to select an appropriate portfolio of individual SBUs and manage them by establishing their boundaries, perhaps by market, geography or capability, so they add value to the group.2 The value-adding effect of head office to individual SBUs that make up the organisation’s portfolio is termed parenting advantage (Section 9.6). Their ability to add value effectively may give them a competitive advantage over other corporate parents in acquiring and managing different businesses.3 But just how do corporate-level activities, decisions and resources add value to businesses?</a:t>
            </a:r>
          </a:p>
          <a:p>
            <a:pPr eaLnBrk="1" hangingPunct="1">
              <a:spcBef>
                <a:spcPct val="0"/>
              </a:spcBef>
            </a:pPr>
            <a:endParaRPr lang="en-GB" altLang="en-US" dirty="0"/>
          </a:p>
          <a:p>
            <a:pPr eaLnBrk="1" hangingPunct="1">
              <a:spcBef>
                <a:spcPct val="0"/>
              </a:spcBef>
            </a:pPr>
            <a:r>
              <a:rPr lang="en-GB" altLang="en-US" dirty="0"/>
              <a:t>In order to decide which industries and businesses organisations should invest in or dispose of, the corporate centre needs to assess whether the portfolio of businesses is worth more under its management than the individual businesses would be worth standing alone. Section 9.7 reviews portfolio matrices, which are useful techniques to inform </a:t>
            </a:r>
            <a:r>
              <a:rPr lang="en-GB" altLang="en-US" dirty="0" err="1"/>
              <a:t>corporatelevel</a:t>
            </a:r>
            <a:r>
              <a:rPr lang="en-GB" altLang="en-US" dirty="0"/>
              <a:t> choices about businesses to invest in and those to divest.</a:t>
            </a:r>
          </a:p>
          <a:p>
            <a:pPr eaLnBrk="1" hangingPunct="1">
              <a:spcBef>
                <a:spcPct val="0"/>
              </a:spcBef>
            </a:pPr>
            <a:endParaRPr lang="en-GB" altLang="en-US" dirty="0"/>
          </a:p>
          <a:p>
            <a:pPr eaLnBrk="1" hangingPunct="1">
              <a:spcBef>
                <a:spcPct val="0"/>
              </a:spcBef>
            </a:pPr>
            <a:r>
              <a:rPr lang="en-GB" altLang="en-US" dirty="0"/>
              <a:t>This chapter is not just about large commercial businesses. Small businesses may also have different business units. For example, a local building company may be undertaking contract work for local government, industrial buyers and local homeowners. Not only are these different market segments, but the mode of operation and capabilities required for competitive success in each are also likely to be different. Moreover, the owner of that business has to take decisions about the extent of investment and activity in each segment. Public-sector organisations such as local government or health services also provide different services, which correspond to business units in commercial organisations. Corporate-level strategy is also highly relevant to the appropriate drawing of organisational boundaries in the public sector. Privatisation and outsourcing decisions can be considered as responses to the failure of public-sector organisations to add sufficient value by their parenting.</a:t>
            </a:r>
          </a:p>
        </p:txBody>
      </p:sp>
    </p:spTree>
    <p:extLst>
      <p:ext uri="{BB962C8B-B14F-4D97-AF65-F5344CB8AC3E}">
        <p14:creationId xmlns:p14="http://schemas.microsoft.com/office/powerpoint/2010/main" val="1855447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4</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47500" lnSpcReduction="20000"/>
          </a:bodyPr>
          <a:lstStyle/>
          <a:p>
            <a:pPr eaLnBrk="1" hangingPunct="1">
              <a:spcBef>
                <a:spcPct val="0"/>
              </a:spcBef>
            </a:pPr>
            <a:r>
              <a:rPr lang="en-GB" altLang="en-US" dirty="0"/>
              <a:t>9.2 Strategy directions</a:t>
            </a:r>
          </a:p>
          <a:p>
            <a:pPr eaLnBrk="1" hangingPunct="1">
              <a:spcBef>
                <a:spcPct val="0"/>
              </a:spcBef>
            </a:pPr>
            <a:r>
              <a:rPr lang="en-GB" altLang="en-US" dirty="0"/>
              <a:t>A central corporate strategy choice is the direction in which a company should grow. Ansoff’s classic corporate strategy matrix4 (Figure 9.2) suggests four basic directions for organisational growth. Typically, an organisation starts in box A and may choose between penetrating still further within box A or increasing its diversity along the two axes of increasing novelty of markets or products. Increasing the diversity of products and/or markets is known as ‘diversification’. Diversification involves increasing the range of products or markets served by an organisation. Related diversification involves expanding into products or services with relationships to the existing business. Thus, in Ansoff’s matrix, the organisation has two related diversification strategies available: taking its existing products/services into new markets (box C), or developing its product/service (box B) for its existing markets. In each case, the further along the two axes, the more diversified the strategy. Alternatively, the organisation can move in both directions at once, following a diversification strategy with altogether new markets and new products/services (box D). Thus unrelated diversification involves moving into products or services with no relationships to existing businesses.</a:t>
            </a:r>
          </a:p>
          <a:p>
            <a:pPr eaLnBrk="1" hangingPunct="1">
              <a:spcBef>
                <a:spcPct val="0"/>
              </a:spcBef>
            </a:pPr>
            <a:endParaRPr lang="en-GB" altLang="en-US" dirty="0"/>
          </a:p>
          <a:p>
            <a:pPr eaLnBrk="1" hangingPunct="1">
              <a:spcBef>
                <a:spcPct val="0"/>
              </a:spcBef>
            </a:pPr>
            <a:r>
              <a:rPr lang="en-GB" altLang="en-US" dirty="0"/>
              <a:t>Figure 9.2 Corporate strategy directions</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r>
              <a:rPr lang="en-GB" altLang="en-US" dirty="0"/>
              <a:t>Source: Adapted from H.I. Ansoff (1988) Corporate Strategy, Penguin, Chapter 6. Ansoff originally had a matrix with four separate boxes but, in practice, strategic directions involve more continuous axes. The Ansoff matrix itself was later developed – see reference 1.</a:t>
            </a:r>
          </a:p>
          <a:p>
            <a:pPr eaLnBrk="1" hangingPunct="1">
              <a:spcBef>
                <a:spcPct val="0"/>
              </a:spcBef>
            </a:pPr>
            <a:endParaRPr lang="en-GB" altLang="en-US" dirty="0"/>
          </a:p>
          <a:p>
            <a:pPr eaLnBrk="1" hangingPunct="1">
              <a:spcBef>
                <a:spcPct val="0"/>
              </a:spcBef>
            </a:pPr>
            <a:r>
              <a:rPr lang="en-GB" altLang="en-US" dirty="0"/>
              <a:t>Figure 9.2: Long Description</a:t>
            </a:r>
          </a:p>
          <a:p>
            <a:pPr eaLnBrk="1" hangingPunct="1">
              <a:spcBef>
                <a:spcPct val="0"/>
              </a:spcBef>
            </a:pPr>
            <a:r>
              <a:rPr lang="en-GB" altLang="en-US" dirty="0"/>
              <a:t>Ansoff’s axes can be used for brainstorming strategic options, checking that all four boxes have been properly considered. Illustration 9.1 shows the pressures facing pipe organ builder Casavant Frères, its strategic responses and raises questions about their next strategic direction. The next section will consider each of Ansoff’s four main directions in detail.</a:t>
            </a:r>
          </a:p>
          <a:p>
            <a:pPr eaLnBrk="1" hangingPunct="1">
              <a:spcBef>
                <a:spcPct val="0"/>
              </a:spcBef>
            </a:pPr>
            <a:endParaRPr lang="en-GB" altLang="en-US" dirty="0"/>
          </a:p>
          <a:p>
            <a:pPr eaLnBrk="1" hangingPunct="1">
              <a:spcBef>
                <a:spcPct val="0"/>
              </a:spcBef>
            </a:pPr>
            <a:r>
              <a:rPr lang="en-GB" altLang="en-US" dirty="0"/>
              <a:t>9.2.1 Market penetration</a:t>
            </a:r>
          </a:p>
          <a:p>
            <a:pPr eaLnBrk="1" hangingPunct="1">
              <a:spcBef>
                <a:spcPct val="0"/>
              </a:spcBef>
            </a:pPr>
            <a:r>
              <a:rPr lang="en-GB" altLang="en-US" dirty="0"/>
              <a:t>For a simple, undiversified business, the most obvious strategic option is often increased penetration of its existing market, with its existing products. Market penetration implies increasing share of current markets with the current product or service range. This strategy builds on established capabilities and does not require the organisation to venture into uncharted territory. The organisation’s scope is exactly the same. Moreover, greater market share implies increased power vis-à-vis buyers and suppliers, greater economies of scale and experience curve benefits.</a:t>
            </a:r>
          </a:p>
          <a:p>
            <a:pPr eaLnBrk="1" hangingPunct="1">
              <a:spcBef>
                <a:spcPct val="0"/>
              </a:spcBef>
            </a:pPr>
            <a:endParaRPr lang="en-GB" altLang="en-US" dirty="0"/>
          </a:p>
          <a:p>
            <a:pPr eaLnBrk="1" hangingPunct="1">
              <a:spcBef>
                <a:spcPct val="0"/>
              </a:spcBef>
            </a:pPr>
            <a:r>
              <a:rPr lang="en-GB" altLang="en-US" dirty="0"/>
              <a:t>However, organisations seeking greater market penetration may face three constraints:</a:t>
            </a:r>
          </a:p>
          <a:p>
            <a:pPr eaLnBrk="1" hangingPunct="1">
              <a:spcBef>
                <a:spcPct val="0"/>
              </a:spcBef>
            </a:pPr>
            <a:endParaRPr lang="en-GB" altLang="en-US" dirty="0"/>
          </a:p>
          <a:p>
            <a:pPr eaLnBrk="1" hangingPunct="1">
              <a:spcBef>
                <a:spcPct val="0"/>
              </a:spcBef>
            </a:pPr>
            <a:r>
              <a:rPr lang="en-GB" altLang="en-US" dirty="0"/>
              <a:t>●Retaliation from competitors is likely as other competitors in the market defend their share. Increased rivalry might involve price wars or expensive marketing battles, which may cost more than any market-share gains are actually worth. Fierce retaliation is more likely in low-growth markets, as gains in volume will be more at the expense of other players. Where retaliation is a danger, organisations seeking market penetration need resources and capabilities that give a clear competitive advantage. In low-growth or declining markets, it can be more effective simply to acquire competitors. Some companies have grown quickly in this way. For example, Indian company LNM (Mittal) moved rapidly in the 2000s to acquire struggling steel companies to become the largest steel producer in the world.</a:t>
            </a:r>
          </a:p>
          <a:p>
            <a:pPr eaLnBrk="1" hangingPunct="1">
              <a:spcBef>
                <a:spcPct val="0"/>
              </a:spcBef>
            </a:pPr>
            <a:r>
              <a:rPr lang="en-GB" altLang="en-US" dirty="0"/>
              <a:t>●Legal constraints. Greater market penetration can raise concerns from official competition regulators concerning excessive market power. Most countries have regulators with the powers to restrain powerful companies or prevent mergers and acquisitions that would create such excessive power. In the United Kingdom, the Competition Commission can investigate any merger or acquisition that would account for more than 25 per cent of the national market, and either halt the deal or propose measures that would reduce market power. The European Commission has an overview of the whole European market and can similarly intervene.</a:t>
            </a:r>
          </a:p>
          <a:p>
            <a:pPr eaLnBrk="1" hangingPunct="1">
              <a:spcBef>
                <a:spcPct val="0"/>
              </a:spcBef>
            </a:pPr>
            <a:r>
              <a:rPr lang="en-GB" altLang="en-US" dirty="0"/>
              <a:t>●Economic constraints. Market penetration may also not be an option where economic constraints are severe, for instance, during a market downturn or public-sector funding crisis. Here, organisations will need to consider the strategic option of retrenchment: withdrawal from marginal activities in order to concentrate on the most valuable segments and products within their existing business. However, where growth is still sought after, the Ansoff axes suggest further directions, as follows.</a:t>
            </a:r>
          </a:p>
          <a:p>
            <a:pPr eaLnBrk="1" hangingPunct="1">
              <a:spcBef>
                <a:spcPct val="0"/>
              </a:spcBef>
            </a:pPr>
            <a:endParaRPr lang="en-GB" altLang="en-US" dirty="0"/>
          </a:p>
          <a:p>
            <a:pPr eaLnBrk="1" hangingPunct="1">
              <a:spcBef>
                <a:spcPct val="0"/>
              </a:spcBef>
            </a:pPr>
            <a:r>
              <a:rPr lang="en-GB" altLang="en-US" dirty="0"/>
              <a:t>9.2.2 Market development</a:t>
            </a:r>
          </a:p>
          <a:p>
            <a:pPr eaLnBrk="1" hangingPunct="1">
              <a:spcBef>
                <a:spcPct val="0"/>
              </a:spcBef>
            </a:pPr>
            <a:r>
              <a:rPr lang="en-GB" altLang="en-US" dirty="0"/>
              <a:t>Market development can be more attractive than product/service development by being potentially cheaper and quicker to execute. Market development involves offering existing products/services to new markets. Typically, of course, market development entails some product development as well, if only in terms of packaging or service. Nonetheless, market development remains a form of related diversification given its origins in similar products. Market development takes two basic forms:</a:t>
            </a:r>
          </a:p>
          <a:p>
            <a:pPr eaLnBrk="1" hangingPunct="1">
              <a:spcBef>
                <a:spcPct val="0"/>
              </a:spcBef>
            </a:pPr>
            <a:endParaRPr lang="en-GB" altLang="en-US" dirty="0"/>
          </a:p>
          <a:p>
            <a:pPr eaLnBrk="1" hangingPunct="1">
              <a:spcBef>
                <a:spcPct val="0"/>
              </a:spcBef>
            </a:pPr>
            <a:r>
              <a:rPr lang="en-GB" altLang="en-US" dirty="0"/>
              <a:t>●New users. For example, original users of aluminium, packaging and cutlery manufacturers, are now joined by users in aerospace and automobiles.</a:t>
            </a:r>
          </a:p>
          <a:p>
            <a:pPr eaLnBrk="1" hangingPunct="1">
              <a:spcBef>
                <a:spcPct val="0"/>
              </a:spcBef>
            </a:pPr>
            <a:r>
              <a:rPr lang="en-GB" altLang="en-US" dirty="0"/>
              <a:t>●New geographies. Often internationalisation but also new country regions.</a:t>
            </a:r>
          </a:p>
          <a:p>
            <a:pPr eaLnBrk="1" hangingPunct="1">
              <a:spcBef>
                <a:spcPct val="0"/>
              </a:spcBef>
            </a:pPr>
            <a:r>
              <a:rPr lang="en-GB" altLang="en-US" dirty="0"/>
              <a:t>In all cases, it is essential that market development strategies be based on products or services that meet needs in the new market. Simply offloading traditional products or services in new markets is likely to fail. Market development often faces problems of lacking the right marketing skills and brands to win unfamiliar customers. On the management side, the challenge is coordinating between different users and geographies, which might all have different needs (see Chapter 10).</a:t>
            </a:r>
          </a:p>
          <a:p>
            <a:pPr eaLnBrk="1" hangingPunct="1">
              <a:spcBef>
                <a:spcPct val="0"/>
              </a:spcBef>
            </a:pPr>
            <a:endParaRPr lang="en-GB" altLang="en-US" dirty="0"/>
          </a:p>
          <a:p>
            <a:pPr eaLnBrk="1" hangingPunct="1">
              <a:spcBef>
                <a:spcPct val="0"/>
              </a:spcBef>
            </a:pPr>
            <a:r>
              <a:rPr lang="en-GB" altLang="en-US" dirty="0"/>
              <a:t>9.2.3 Product and service development</a:t>
            </a:r>
          </a:p>
          <a:p>
            <a:pPr eaLnBrk="1" hangingPunct="1">
              <a:spcBef>
                <a:spcPct val="0"/>
              </a:spcBef>
            </a:pPr>
            <a:r>
              <a:rPr lang="en-GB" altLang="en-US" dirty="0"/>
              <a:t>Product and service development is where organisations deliver modified or new products (or services) to existing markets. This can involve varying degrees of diversification along the horizontal axis of Figure 9.2. For Apple, developing its products from iPhone to iPad to Apple Watch involved little diversification: although the technologies differed, Apple was targeting the same customers and using very similar production processes and distribution channels. Despite the potential for benefits from relatedness, product development can be an expensive and high-risk activity for at least two reasons:</a:t>
            </a:r>
          </a:p>
          <a:p>
            <a:pPr eaLnBrk="1" hangingPunct="1">
              <a:spcBef>
                <a:spcPct val="0"/>
              </a:spcBef>
            </a:pPr>
            <a:endParaRPr lang="en-GB" altLang="en-US" dirty="0"/>
          </a:p>
          <a:p>
            <a:pPr eaLnBrk="1" hangingPunct="1">
              <a:spcBef>
                <a:spcPct val="0"/>
              </a:spcBef>
            </a:pPr>
            <a:r>
              <a:rPr lang="en-GB" altLang="en-US" dirty="0"/>
              <a:t>●New resources and capabilities. Product development strategies typically involve mastering new processes or technologies that are unfamiliar to the organisation. For example, the digital revolution is forcing universities to reconsider the way learning materials are acquired and provided to students and the nature of the student/academic interface. High-quality content available free online and virtual engagement with students now raise the question of how universities should add new digital products and how they should consider redeploying their resources in the future. Success is likely to depend on a willingness to acquire new technological capabilities, to engage in organisational restructuring and new marketing capabilities to manage customer perceptions. Thus, product development typically involves heavy investments and can have high risk of project failures.</a:t>
            </a:r>
          </a:p>
          <a:p>
            <a:pPr eaLnBrk="1" hangingPunct="1">
              <a:spcBef>
                <a:spcPct val="0"/>
              </a:spcBef>
            </a:pPr>
            <a:r>
              <a:rPr lang="en-GB" altLang="en-US" dirty="0"/>
              <a:t>●Project management risk. Even within fairly familiar domains, product development projects are typically subject to the risk of delays and increased costs as extension of current strategy focus often leads to growing project complexity and changing project specifications over time. For example, the UK’s high-speed rail project, HS2, was originally projected to cost £32.7bn in 2010, estimated to cost £56bn in 2018 and now commentators are suggesting it will end up costing between 20 per cent and 60 per cent more than that, making it the world’s most expensive railway.</a:t>
            </a:r>
          </a:p>
          <a:p>
            <a:pPr eaLnBrk="1" hangingPunct="1">
              <a:spcBef>
                <a:spcPct val="0"/>
              </a:spcBef>
            </a:pPr>
            <a:r>
              <a:rPr lang="en-GB" altLang="en-US" dirty="0"/>
              <a:t>9.2.4 Unrelated diversification</a:t>
            </a:r>
          </a:p>
          <a:p>
            <a:pPr eaLnBrk="1" hangingPunct="1">
              <a:spcBef>
                <a:spcPct val="0"/>
              </a:spcBef>
            </a:pPr>
            <a:r>
              <a:rPr lang="en-GB" altLang="en-US" dirty="0"/>
              <a:t>Whereas related diversification takes the organisation beyond existing markets and its existing products, where operational links remain with the core business, unrelated diversification is when an organisation expands into markets, products and services completely different from its own. Motives behind this include pure growth desires or risk diversification, as good performing businesses could balance out poor performing ones, or financial cost reductions due to becoming a larger organisation.</a:t>
            </a:r>
          </a:p>
          <a:p>
            <a:pPr eaLnBrk="1" hangingPunct="1">
              <a:spcBef>
                <a:spcPct val="0"/>
              </a:spcBef>
            </a:pPr>
            <a:endParaRPr lang="en-GB" altLang="en-US" dirty="0"/>
          </a:p>
          <a:p>
            <a:pPr eaLnBrk="1" hangingPunct="1">
              <a:spcBef>
                <a:spcPct val="0"/>
              </a:spcBef>
            </a:pPr>
            <a:r>
              <a:rPr lang="en-GB" altLang="en-US" dirty="0"/>
              <a:t>It is important to note that the distinction between related and unrelated diversification is often a matter of degree as relationships that might have seemed valuable in related diversification may not turn out to be as valuable as expected. Thus, the large accounting firms have often struggled in translating their skills and client contacts developed in auditing into effective consulting practices. Similarly, relationships may change in importance over time, as the nature of technologies or markets changes.</a:t>
            </a:r>
          </a:p>
          <a:p>
            <a:pPr eaLnBrk="1" hangingPunct="1">
              <a:spcBef>
                <a:spcPct val="0"/>
              </a:spcBef>
            </a:pPr>
            <a:endParaRPr lang="en-GB" altLang="en-US" dirty="0"/>
          </a:p>
          <a:p>
            <a:pPr eaLnBrk="1" hangingPunct="1">
              <a:spcBef>
                <a:spcPct val="0"/>
              </a:spcBef>
            </a:pPr>
            <a:r>
              <a:rPr lang="en-GB" altLang="en-US" dirty="0"/>
              <a:t>An extreme form of unrelated diversification is conglomerate diversification, where there are no operational or strategic linkages between multiple business, as each remains on its own. The logic of conglomerate diversification is a financial one of balancing a portfolio of investments. Such conglomerate strategies are often not trusted by many observers because there are no obvious ways in which the businesses can work together to generate additional value, over and above the businesses remaining on their own. In addition, there is often an additional bureaucratic cost of the managers at headquarters who control them. For this reason, conglomerate companies’ share prices can suffer from what is called the ‘conglomerate discount’ – in other words, a lower valuation than the combined individual constituent businesses would have on their own.</a:t>
            </a:r>
          </a:p>
        </p:txBody>
      </p:sp>
    </p:spTree>
    <p:extLst>
      <p:ext uri="{BB962C8B-B14F-4D97-AF65-F5344CB8AC3E}">
        <p14:creationId xmlns:p14="http://schemas.microsoft.com/office/powerpoint/2010/main" val="30447856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5</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40000" lnSpcReduction="20000"/>
          </a:bodyPr>
          <a:lstStyle/>
          <a:p>
            <a:pPr eaLnBrk="1" hangingPunct="1">
              <a:spcBef>
                <a:spcPct val="0"/>
              </a:spcBef>
            </a:pPr>
            <a:r>
              <a:rPr lang="en-GB" altLang="en-US" dirty="0"/>
              <a:t>9.3 Diversification drivers</a:t>
            </a:r>
          </a:p>
          <a:p>
            <a:pPr eaLnBrk="1" hangingPunct="1">
              <a:spcBef>
                <a:spcPct val="0"/>
              </a:spcBef>
            </a:pPr>
            <a:r>
              <a:rPr lang="en-GB" altLang="en-US" dirty="0"/>
              <a:t>Diversification might be chosen for a variety of reasons, including response to macro-competitive changes and managerial ambitions,6 with some more value-creating than others.7 Growth in organisational size is rarely a good enough reason for diversification on its own. Indeed, growth can often be merely a form of ‘empire building’, especially in the public sector. Diversification decisions need to be approached sceptically.</a:t>
            </a:r>
          </a:p>
          <a:p>
            <a:pPr eaLnBrk="1" hangingPunct="1">
              <a:spcBef>
                <a:spcPct val="0"/>
              </a:spcBef>
            </a:pPr>
            <a:endParaRPr lang="en-GB" altLang="en-US" dirty="0"/>
          </a:p>
          <a:p>
            <a:pPr eaLnBrk="1" hangingPunct="1">
              <a:spcBef>
                <a:spcPct val="0"/>
              </a:spcBef>
            </a:pPr>
            <a:r>
              <a:rPr lang="en-GB" altLang="en-US" dirty="0"/>
              <a:t>Four potentially value-creating drivers for diversification are as follows:</a:t>
            </a:r>
          </a:p>
          <a:p>
            <a:pPr eaLnBrk="1" hangingPunct="1">
              <a:spcBef>
                <a:spcPct val="0"/>
              </a:spcBef>
            </a:pPr>
            <a:endParaRPr lang="en-GB" altLang="en-US" dirty="0"/>
          </a:p>
          <a:p>
            <a:pPr eaLnBrk="1" hangingPunct="1">
              <a:spcBef>
                <a:spcPct val="0"/>
              </a:spcBef>
            </a:pPr>
            <a:r>
              <a:rPr lang="en-GB" altLang="en-US" dirty="0"/>
              <a:t>●Exploiting economies of scope. These refer to cost savings that can be achieved through sharing inputs, sharing distribution and also through applying the organisation’s existing resources or capabilities to new markets or services.8 If an organisation has under-utilised resources or capabilities that it cannot effectively close or sell to other potential users, it is efficient to use these resources or capabilities by diversification into a new activity. In other words, there are economies to be gained by extending the scope of the organisation’s activities. For example, many universities have large resources in terms of halls of residence, which they must have for their students but which are under-utilised out of term-time. These halls of residence are more efficiently used if the universities expand the scope of their activities into conferencing and tourism during holiday periods. Economies of scope may apply to both tangible resources, such as halls of residence, and intangible resources and competences, such as brands or staff skills.</a:t>
            </a:r>
          </a:p>
          <a:p>
            <a:pPr eaLnBrk="1" hangingPunct="1">
              <a:spcBef>
                <a:spcPct val="0"/>
              </a:spcBef>
            </a:pPr>
            <a:r>
              <a:rPr lang="en-GB" altLang="en-US" dirty="0"/>
              <a:t>●Stretching corporate management capabilities. This is a form of economies of scope, and refers to applying the skills of talented corporate-level managers (referred to as ‘corporate parenting skills’ in Section 9.6) to new businesses. The dominant logic is the set of corporate-level managerial capabilities applied across the portfolio of businesses.9 Corporate-level managers may have capabilities that can be applied even to businesses not sharing resources at the operating-unit level.10 Thus, the French luxury-goods conglomerate LVMH includes a wide range of businesses – from champagne, through fashion, jewellery and perfumes, to financial media – that share very few operational resources or business-level capabilities. However, LVMH creates value for these specialised companies by applying corporate-level competences in developing classic brands and nurturing highly creative people that are relevant to all its individual businesses. See also the discussion of dominant logic at Berkshire Hathaway in Illustration 9.3 later.</a:t>
            </a:r>
          </a:p>
          <a:p>
            <a:pPr eaLnBrk="1" hangingPunct="1">
              <a:spcBef>
                <a:spcPct val="0"/>
              </a:spcBef>
            </a:pPr>
            <a:r>
              <a:rPr lang="en-GB" altLang="en-US" dirty="0"/>
              <a:t>●Exploiting superior internal processes: These can be more efficient than external processes in the open market. In emerging markets, where markets for capital and labour sometimes work less well, it may be necessary to internalize these. For example, China has many conglomerates because they are able to mobilise internal investment, develop managers and exploit networks in a way that single business Chinese companies, relying on imperfect markets, cannot. For example, China’s largest privately owned conglomerate, the Fosun Group, owns steel mills, pharmaceutical companies and China’s largest retailer, Yuyuan Tourist Mart.11 In addition, very high regional growth rates and lack of competitive pressures may lead to broader diversification in emerging markets as these factors allow organisations to choose strategy more freely.</a:t>
            </a:r>
          </a:p>
          <a:p>
            <a:pPr eaLnBrk="1" hangingPunct="1">
              <a:spcBef>
                <a:spcPct val="0"/>
              </a:spcBef>
            </a:pPr>
            <a:r>
              <a:rPr lang="en-GB" altLang="en-US" dirty="0"/>
              <a:t>●Increasing market power.12 Being diversified in many businesses can increase power vis-à-vis competitors in at least two ways. First, having the same wide portfolio of products as a competitor increases the potential for mutual forbearance, where retaliation across the whole range of the portfolio can discourage the competitor from making aggressive moves. Two similarly diversified competitors are thus likely to forbear from competing aggressively with each other. Second, having a diversified range of businesses increases the power to cross-subsidise one business from the profits of the others. The ability to cross-subsidise can support aggressive bids to drive competitors out of a particular market and, being aware of this, competitors without equivalent power will be reluctant to attack that business.</a:t>
            </a:r>
          </a:p>
          <a:p>
            <a:pPr eaLnBrk="1" hangingPunct="1">
              <a:spcBef>
                <a:spcPct val="0"/>
              </a:spcBef>
            </a:pPr>
            <a:r>
              <a:rPr lang="en-GB" altLang="en-US" dirty="0"/>
              <a:t>Where diversification creates value, it is described as ‘synergistic’.13 Synergies are benefits gained where activities or assets complement each other so that their combined effect is greater than the sum of the parts (the famous 2 + 2 = 5 equation). For instance, when Disney corporation purchased Marvel for $4bn, it was able to use its vast library of comic book superheroes across all its business activities such as the theme parks, TV shows and consumer products. However, synergies are often harder to identify and more costly to extract in practice than managers like to admit.14</a:t>
            </a:r>
          </a:p>
          <a:p>
            <a:pPr eaLnBrk="1" hangingPunct="1">
              <a:spcBef>
                <a:spcPct val="0"/>
              </a:spcBef>
            </a:pPr>
            <a:endParaRPr lang="en-GB" altLang="en-US" dirty="0"/>
          </a:p>
          <a:p>
            <a:pPr eaLnBrk="1" hangingPunct="1">
              <a:spcBef>
                <a:spcPct val="0"/>
              </a:spcBef>
            </a:pPr>
            <a:r>
              <a:rPr lang="en-GB" altLang="en-US" dirty="0"/>
              <a:t>Indeed, some drivers for diversification involve negative synergies, in other words value destruction. Three potentially value-destroying diversification drivers are:</a:t>
            </a:r>
          </a:p>
          <a:p>
            <a:pPr eaLnBrk="1" hangingPunct="1">
              <a:spcBef>
                <a:spcPct val="0"/>
              </a:spcBef>
            </a:pPr>
            <a:endParaRPr lang="en-GB" altLang="en-US" dirty="0"/>
          </a:p>
          <a:p>
            <a:pPr eaLnBrk="1" hangingPunct="1">
              <a:spcBef>
                <a:spcPct val="0"/>
              </a:spcBef>
            </a:pPr>
            <a:r>
              <a:rPr lang="en-GB" altLang="en-US" dirty="0"/>
              <a:t>●Responding to market decline is one common but doubtful driver for diversification. Rather than let the managers of a declining business invest spare funds in a new business, conventional finance theory suggests it is usually best to let shareholders find new growth investment opportunities for themselves. For example, Kodak, the US photo film corporation, spent billions of dollars on diversification acquisitions such as chemicals, photocopiers and telecommunications in order to compensate for market decline in its main product. Many failed and Kodak went bankrupt.</a:t>
            </a:r>
          </a:p>
          <a:p>
            <a:pPr eaLnBrk="1" hangingPunct="1">
              <a:spcBef>
                <a:spcPct val="0"/>
              </a:spcBef>
            </a:pPr>
            <a:r>
              <a:rPr lang="en-GB" altLang="en-US" dirty="0"/>
              <a:t>●Spreading risk across a range of markets is another common justification for diversification. Again, conventional finance theory is very sceptical about risk-spreading by diversification.15 Shareholders can easily spread their risk by taking small stakes in dozens of very different companies themselves. Diversification strategies, on the other hand, are likely to involve a limited range of fairly related markets. While managers might like the security of having more than one market, shareholders typically do not need each of the companies they invest in to be diversified as well – they would prefer managers to concentrate on managing their core business. However, conventional finance theory does not apply to private businesses, where owners have a large proportion of their assets tied up in their company: here it can make sense to diversify risk across a number of distinct activities, so that if one part is in trouble, the whole business is not pulled down.</a:t>
            </a:r>
          </a:p>
          <a:p>
            <a:pPr eaLnBrk="1" hangingPunct="1">
              <a:spcBef>
                <a:spcPct val="0"/>
              </a:spcBef>
            </a:pPr>
            <a:r>
              <a:rPr lang="en-GB" altLang="en-US" dirty="0"/>
              <a:t>●Managerial ambition can sometimes drive inappropriate diversification. For example, Vijay Mallya, exiled and bankrupt Chairman of UB Group, an Indian conglomerate involved in alcoholic beverages, aviation infrastructure, real estate and fertiliser, diversified further into airlines with Kingfisher Airlines. This seemed in keeping with his extravagant lifestyle and pursuit of glamour but there were no obvious synergies, and the airline industry was not competitive – leading to the collapse of Kingfisher and the loss of other key group assets. Managers such as Mallya might gain short-term benefits in terms of prestige and financial rewards from diversification, but going beyond his areas of true expertise soon brought financial disaster.</a:t>
            </a:r>
          </a:p>
        </p:txBody>
      </p:sp>
    </p:spTree>
    <p:extLst>
      <p:ext uri="{BB962C8B-B14F-4D97-AF65-F5344CB8AC3E}">
        <p14:creationId xmlns:p14="http://schemas.microsoft.com/office/powerpoint/2010/main" val="3441715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6</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55000" lnSpcReduction="20000"/>
          </a:bodyPr>
          <a:lstStyle/>
          <a:p>
            <a:pPr eaLnBrk="1" hangingPunct="1">
              <a:spcBef>
                <a:spcPct val="0"/>
              </a:spcBef>
            </a:pPr>
            <a:r>
              <a:rPr lang="en-GB" altLang="en-US" dirty="0"/>
              <a:t>9.4 Diversification and performance</a:t>
            </a:r>
          </a:p>
          <a:p>
            <a:pPr eaLnBrk="1" hangingPunct="1">
              <a:spcBef>
                <a:spcPct val="0"/>
              </a:spcBef>
            </a:pPr>
            <a:r>
              <a:rPr lang="en-GB" altLang="en-US" dirty="0"/>
              <a:t>Because many large corporations today are diversified, but also because diversification can sometimes be in management’s self-interest, many scholars and policy makers have been concerned to establish whether diversified companies really perform better than undiversified companies. After all, it would be deeply troubling if large corporations were diversifying simply to spread risk for managers, to save managerial jobs in declining businesses or to generate short-term benefits for managers.</a:t>
            </a:r>
          </a:p>
          <a:p>
            <a:pPr eaLnBrk="1" hangingPunct="1">
              <a:spcBef>
                <a:spcPct val="0"/>
              </a:spcBef>
            </a:pPr>
            <a:endParaRPr lang="en-GB" altLang="en-US" dirty="0"/>
          </a:p>
          <a:p>
            <a:pPr eaLnBrk="1" hangingPunct="1">
              <a:spcBef>
                <a:spcPct val="0"/>
              </a:spcBef>
            </a:pPr>
            <a:r>
              <a:rPr lang="en-GB" altLang="en-US" dirty="0"/>
              <a:t>Research studies of diversification have particularly focused on the relative benefits of related diversification, unrelated and conglomerate diversification. Researchers generally find that related or limited diversifiers outperform both firms that remain specialised and those that have unrelated or extensively diversified strategies.16 One reason for related diversification being advantageous is that resources, capabilities and technologies are familiar. This means firms can reconfigure resources internally allowing greater agility in redeploying resources and exiting a segment.17 This allows firms to follow the core of the industry sector as the sector evolves over time and empirical evidence from the US banking industry finds this results in superior performance outcomes for banking firms.18 It also explains how new types of relatedness and synergy may emerge just as old ones wither away. In short, the diversification–performance relationship tends to follow an inverted (or upside-down) U-shape (Figure 9.3). The implications of this finding have been that companies have tended to pursue lower levels of unrelated diversification over time and recent research now suggests that the average performance outcomes for unrelated diversifiers are improved, thus smoothing the curve in Figure 9.3.19 The implication is that some diversification is good – but not too much.</a:t>
            </a:r>
          </a:p>
          <a:p>
            <a:pPr eaLnBrk="1" hangingPunct="1">
              <a:spcBef>
                <a:spcPct val="0"/>
              </a:spcBef>
            </a:pPr>
            <a:endParaRPr lang="en-GB" altLang="en-US" dirty="0"/>
          </a:p>
          <a:p>
            <a:pPr eaLnBrk="1" hangingPunct="1">
              <a:spcBef>
                <a:spcPct val="0"/>
              </a:spcBef>
            </a:pPr>
            <a:r>
              <a:rPr lang="en-GB" altLang="en-US" dirty="0"/>
              <a:t>However, these performance studies produce statistical averages. Some related diversification strategies fail – as in the case of some accounting firms’ ventures in consulting – while some conglomerates succeed – as in the case of Fortune 500 science and technology innovator Danaher. The case against unrelated diversification is therefore not solid, and there are currently question marks over the wide diversifications of the large US tech giants such as Meta (Facebook), Amazon and Alphabet (Google). Some of these wide diversifications may make sense in terms of capabilities and platforms, such as Amazon Web Services (AWS) in e-tailing and keeping customers on its platform. However, some may be more questionable. Google, for instance, has made 268 acquisitions from small start-ups with valuable patents and talented engineers, to multi-billion-dollar companies such as Motorola in telecoms ($12.5bn) and Nest in home controllers ($3.2bn). In terms of industries, FAANG acquisitions do appear scattergun, although, from a capabilities point of view, there are perhaps more synergies. Effective dominant logics can also play in favour of wider diversification. For instance, easyGroup with interests including planes, hotels, cars and gyms has a strong dominant logic around business model innovation in mature industries. This might apply to the US tech giants, but they also sit on vast amounts of cash and their huge size means most acquisitions are relatively small, meaning there is much less scrutiny from financial markets and other stakeholders, allowing more opportunistic behaviour.</a:t>
            </a:r>
          </a:p>
          <a:p>
            <a:pPr eaLnBrk="1" hangingPunct="1">
              <a:spcBef>
                <a:spcPct val="0"/>
              </a:spcBef>
            </a:pPr>
            <a:endParaRPr lang="en-GB" altLang="en-US" dirty="0"/>
          </a:p>
          <a:p>
            <a:pPr eaLnBrk="1" hangingPunct="1">
              <a:spcBef>
                <a:spcPct val="0"/>
              </a:spcBef>
            </a:pPr>
            <a:r>
              <a:rPr lang="en-GB" altLang="en-US" dirty="0"/>
              <a:t>Figure 9.3 Diversity and performance</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r>
              <a:rPr lang="en-GB" altLang="en-US" dirty="0"/>
              <a:t>Figure 9.3: Long Description</a:t>
            </a:r>
          </a:p>
          <a:p>
            <a:pPr eaLnBrk="1" hangingPunct="1">
              <a:spcBef>
                <a:spcPct val="0"/>
              </a:spcBef>
            </a:pPr>
            <a:r>
              <a:rPr lang="en-GB" altLang="en-US" dirty="0"/>
              <a:t>Conglomerate diversification might also be appropriate in different national contexts, where there is market failure in terms of institutional weaknesses such as poor law enforcement, lack of quality labour, illiquid capital markets and capricious political contexts. Here, multi-business internal processes may be more effective in providing capital or skilled labour to component businesses than external markets. In contexts where internal processes work better than external market processes, unrelated diversification may make sense.20 The conclusion from the performance studies is that, although on average related diversification pays better than unrelated, any diversification strategy needs to be mindful of context and be subject to rigorous questioning on its particular merits.</a:t>
            </a:r>
          </a:p>
        </p:txBody>
      </p:sp>
    </p:spTree>
    <p:extLst>
      <p:ext uri="{BB962C8B-B14F-4D97-AF65-F5344CB8AC3E}">
        <p14:creationId xmlns:p14="http://schemas.microsoft.com/office/powerpoint/2010/main" val="728503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221560-1BDC-3FAC-E33D-91C11640926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D3F40E72-6FF3-4DBF-8C12-DA7FBCDEF7DF}" type="datetimeFigureOut">
              <a:rPr lang="en-GB"/>
              <a:pPr>
                <a:defRPr/>
              </a:pPr>
              <a:t>20/11/2025</a:t>
            </a:fld>
            <a:endParaRPr lang="en-GB" dirty="0"/>
          </a:p>
        </p:txBody>
      </p:sp>
      <p:sp>
        <p:nvSpPr>
          <p:cNvPr id="5" name="Footer Placeholder 4">
            <a:extLst>
              <a:ext uri="{FF2B5EF4-FFF2-40B4-BE49-F238E27FC236}">
                <a16:creationId xmlns:a16="http://schemas.microsoft.com/office/drawing/2014/main" id="{4398DD35-B74D-48AD-4360-46685481BFE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A3817B1-CE5C-6629-C557-5CD32EB3FAE1}"/>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0F96D8D8-83EF-4970-9F06-23EC7CDAAE38}" type="slidenum">
              <a:rPr lang="en-GB" altLang="en-US"/>
              <a:pPr>
                <a:defRPr/>
              </a:pPr>
              <a:t>‹#›</a:t>
            </a:fld>
            <a:endParaRPr lang="en-GB" altLang="en-US"/>
          </a:p>
        </p:txBody>
      </p:sp>
    </p:spTree>
    <p:extLst>
      <p:ext uri="{BB962C8B-B14F-4D97-AF65-F5344CB8AC3E}">
        <p14:creationId xmlns:p14="http://schemas.microsoft.com/office/powerpoint/2010/main" val="3933985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5E61E9-2696-22D4-1475-E8E0F2966418}"/>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DC9BEF4-D54B-4EE8-9DE0-DBBD33B7F0A9}" type="datetimeFigureOut">
              <a:rPr lang="en-GB"/>
              <a:pPr>
                <a:defRPr/>
              </a:pPr>
              <a:t>20/11/2025</a:t>
            </a:fld>
            <a:endParaRPr lang="en-GB" dirty="0"/>
          </a:p>
        </p:txBody>
      </p:sp>
      <p:sp>
        <p:nvSpPr>
          <p:cNvPr id="5" name="Footer Placeholder 4">
            <a:extLst>
              <a:ext uri="{FF2B5EF4-FFF2-40B4-BE49-F238E27FC236}">
                <a16:creationId xmlns:a16="http://schemas.microsoft.com/office/drawing/2014/main" id="{F9581B32-7988-CE45-1209-8559B5A6D692}"/>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9257CFB-5FCC-A8C8-8C87-4740A6E380D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32C4229C-489E-459F-BE6B-1DB5E20118D7}" type="slidenum">
              <a:rPr lang="en-GB" altLang="en-US"/>
              <a:pPr>
                <a:defRPr/>
              </a:pPr>
              <a:t>‹#›</a:t>
            </a:fld>
            <a:endParaRPr lang="en-GB" altLang="en-US"/>
          </a:p>
        </p:txBody>
      </p:sp>
    </p:spTree>
    <p:extLst>
      <p:ext uri="{BB962C8B-B14F-4D97-AF65-F5344CB8AC3E}">
        <p14:creationId xmlns:p14="http://schemas.microsoft.com/office/powerpoint/2010/main" val="3488071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D21CC7-ED29-307F-DFEB-00E41A61D80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7C55109A-E5B1-427C-AE23-2FB813F4DC24}" type="datetimeFigureOut">
              <a:rPr lang="en-GB"/>
              <a:pPr>
                <a:defRPr/>
              </a:pPr>
              <a:t>20/11/2025</a:t>
            </a:fld>
            <a:endParaRPr lang="en-GB" dirty="0"/>
          </a:p>
        </p:txBody>
      </p:sp>
      <p:sp>
        <p:nvSpPr>
          <p:cNvPr id="5" name="Footer Placeholder 4">
            <a:extLst>
              <a:ext uri="{FF2B5EF4-FFF2-40B4-BE49-F238E27FC236}">
                <a16:creationId xmlns:a16="http://schemas.microsoft.com/office/drawing/2014/main" id="{C0047377-BC6C-E311-190F-22765BF2D9D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42AAAFF-AB5F-3535-B990-AE46ABC3C9EB}"/>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46DDA1D4-9963-4156-9161-1FBAC6E8F4CF}" type="slidenum">
              <a:rPr lang="en-GB" altLang="en-US"/>
              <a:pPr>
                <a:defRPr/>
              </a:pPr>
              <a:t>‹#›</a:t>
            </a:fld>
            <a:endParaRPr lang="en-GB" altLang="en-US"/>
          </a:p>
        </p:txBody>
      </p:sp>
    </p:spTree>
    <p:extLst>
      <p:ext uri="{BB962C8B-B14F-4D97-AF65-F5344CB8AC3E}">
        <p14:creationId xmlns:p14="http://schemas.microsoft.com/office/powerpoint/2010/main" val="1233531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8C9DAE03-DC35-1700-4209-CB958707CA65}"/>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3E8BE21A-E76A-442A-8488-3691D28EE2C0}" type="datetimeFigureOut">
              <a:rPr lang="en-GB"/>
              <a:pPr>
                <a:defRPr/>
              </a:pPr>
              <a:t>20/11/2025</a:t>
            </a:fld>
            <a:endParaRPr lang="en-GB" dirty="0"/>
          </a:p>
        </p:txBody>
      </p:sp>
      <p:sp>
        <p:nvSpPr>
          <p:cNvPr id="6" name="Footer Placeholder 4">
            <a:extLst>
              <a:ext uri="{FF2B5EF4-FFF2-40B4-BE49-F238E27FC236}">
                <a16:creationId xmlns:a16="http://schemas.microsoft.com/office/drawing/2014/main" id="{3F47BB5D-56F4-80B6-D803-590F424EB03C}"/>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34632106-2C5A-9977-585B-823C58A985A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4EBEDA0A-C955-4DFF-B334-5FB48C36F12C}" type="slidenum">
              <a:rPr lang="en-GB" altLang="en-US"/>
              <a:pPr>
                <a:defRPr/>
              </a:pPr>
              <a:t>‹#›</a:t>
            </a:fld>
            <a:endParaRPr lang="en-GB" altLang="en-US"/>
          </a:p>
        </p:txBody>
      </p:sp>
    </p:spTree>
    <p:extLst>
      <p:ext uri="{BB962C8B-B14F-4D97-AF65-F5344CB8AC3E}">
        <p14:creationId xmlns:p14="http://schemas.microsoft.com/office/powerpoint/2010/main" val="1710829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95D65A8-8934-A980-B323-CA5A275C2E8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73351119-B863-41F4-B1B2-75B792633D54}" type="datetimeFigureOut">
              <a:rPr lang="en-GB"/>
              <a:pPr>
                <a:defRPr/>
              </a:pPr>
              <a:t>20/11/2025</a:t>
            </a:fld>
            <a:endParaRPr lang="en-GB" dirty="0"/>
          </a:p>
        </p:txBody>
      </p:sp>
      <p:sp>
        <p:nvSpPr>
          <p:cNvPr id="8" name="Footer Placeholder 4">
            <a:extLst>
              <a:ext uri="{FF2B5EF4-FFF2-40B4-BE49-F238E27FC236}">
                <a16:creationId xmlns:a16="http://schemas.microsoft.com/office/drawing/2014/main" id="{C746CCF3-000A-6668-F7E0-FF401D556C75}"/>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943EE57-40FA-AE3E-30F9-F15314AE4083}"/>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A2920D7B-A633-4F9E-AF95-30C22E5DCFC5}" type="slidenum">
              <a:rPr lang="en-GB" altLang="en-US"/>
              <a:pPr>
                <a:defRPr/>
              </a:pPr>
              <a:t>‹#›</a:t>
            </a:fld>
            <a:endParaRPr lang="en-GB" altLang="en-US"/>
          </a:p>
        </p:txBody>
      </p:sp>
    </p:spTree>
    <p:extLst>
      <p:ext uri="{BB962C8B-B14F-4D97-AF65-F5344CB8AC3E}">
        <p14:creationId xmlns:p14="http://schemas.microsoft.com/office/powerpoint/2010/main" val="3609706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3E2B556-B8CE-418F-B4E0-74669EC4ECDE}"/>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ACE79C2-F818-44FA-9908-F52DA2C41C9C}" type="datetimeFigureOut">
              <a:rPr lang="en-GB"/>
              <a:pPr>
                <a:defRPr/>
              </a:pPr>
              <a:t>20/11/2025</a:t>
            </a:fld>
            <a:endParaRPr lang="en-GB" dirty="0"/>
          </a:p>
        </p:txBody>
      </p:sp>
      <p:sp>
        <p:nvSpPr>
          <p:cNvPr id="4" name="Footer Placeholder 4">
            <a:extLst>
              <a:ext uri="{FF2B5EF4-FFF2-40B4-BE49-F238E27FC236}">
                <a16:creationId xmlns:a16="http://schemas.microsoft.com/office/drawing/2014/main" id="{C44FA0F8-D136-86E5-56D4-A88056FBBA96}"/>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3285F692-5601-7DF3-AE8C-C887C5BD96A4}"/>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70151B91-8DCC-4632-BFBC-6856E7565E45}" type="slidenum">
              <a:rPr lang="en-GB" altLang="en-US"/>
              <a:pPr>
                <a:defRPr/>
              </a:pPr>
              <a:t>‹#›</a:t>
            </a:fld>
            <a:endParaRPr lang="en-GB" altLang="en-US"/>
          </a:p>
        </p:txBody>
      </p:sp>
    </p:spTree>
    <p:extLst>
      <p:ext uri="{BB962C8B-B14F-4D97-AF65-F5344CB8AC3E}">
        <p14:creationId xmlns:p14="http://schemas.microsoft.com/office/powerpoint/2010/main" val="367612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22EF4CF-95D3-F5D8-636F-3F0FA958B5ED}"/>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696724E6-F655-4695-AEA5-BB4EA99BF02D}" type="datetimeFigureOut">
              <a:rPr lang="en-GB"/>
              <a:pPr>
                <a:defRPr/>
              </a:pPr>
              <a:t>20/11/2025</a:t>
            </a:fld>
            <a:endParaRPr lang="en-GB" dirty="0"/>
          </a:p>
        </p:txBody>
      </p:sp>
      <p:sp>
        <p:nvSpPr>
          <p:cNvPr id="3" name="Footer Placeholder 4">
            <a:extLst>
              <a:ext uri="{FF2B5EF4-FFF2-40B4-BE49-F238E27FC236}">
                <a16:creationId xmlns:a16="http://schemas.microsoft.com/office/drawing/2014/main" id="{E10FE82E-4A8C-35A2-588F-3C598FFC851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099CC5A5-55E6-0FC9-0240-19252FCF9F2D}"/>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F09E5184-B360-4DEF-BB3C-8A9E23047D53}" type="slidenum">
              <a:rPr lang="en-GB" altLang="en-US"/>
              <a:pPr>
                <a:defRPr/>
              </a:pPr>
              <a:t>‹#›</a:t>
            </a:fld>
            <a:endParaRPr lang="en-GB" altLang="en-US"/>
          </a:p>
        </p:txBody>
      </p:sp>
    </p:spTree>
    <p:extLst>
      <p:ext uri="{BB962C8B-B14F-4D97-AF65-F5344CB8AC3E}">
        <p14:creationId xmlns:p14="http://schemas.microsoft.com/office/powerpoint/2010/main" val="1409152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76390756-2D48-4B7A-5121-3353E686B140}"/>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07D2F90D-1A4D-48D7-8B8E-DA83D8A99056}" type="datetimeFigureOut">
              <a:rPr lang="en-GB"/>
              <a:pPr>
                <a:defRPr/>
              </a:pPr>
              <a:t>20/11/2025</a:t>
            </a:fld>
            <a:endParaRPr lang="en-GB" dirty="0"/>
          </a:p>
        </p:txBody>
      </p:sp>
      <p:sp>
        <p:nvSpPr>
          <p:cNvPr id="6" name="Footer Placeholder 4">
            <a:extLst>
              <a:ext uri="{FF2B5EF4-FFF2-40B4-BE49-F238E27FC236}">
                <a16:creationId xmlns:a16="http://schemas.microsoft.com/office/drawing/2014/main" id="{0362EE33-86C1-AFEB-104E-95F88A21B524}"/>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8913112-AD30-6933-EF6D-B63ED64DA3FD}"/>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2DE1E8B4-8866-40B4-BE7A-D8DB48758D0A}" type="slidenum">
              <a:rPr lang="en-GB" altLang="en-US"/>
              <a:pPr>
                <a:defRPr/>
              </a:pPr>
              <a:t>‹#›</a:t>
            </a:fld>
            <a:endParaRPr lang="en-GB" altLang="en-US"/>
          </a:p>
        </p:txBody>
      </p:sp>
    </p:spTree>
    <p:extLst>
      <p:ext uri="{BB962C8B-B14F-4D97-AF65-F5344CB8AC3E}">
        <p14:creationId xmlns:p14="http://schemas.microsoft.com/office/powerpoint/2010/main" val="663329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F8EF000-D049-E97C-0187-583C47888269}"/>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5B4DCBE-05D3-4ED5-B000-2D516291D0E3}" type="datetimeFigureOut">
              <a:rPr lang="en-GB"/>
              <a:pPr>
                <a:defRPr/>
              </a:pPr>
              <a:t>20/11/2025</a:t>
            </a:fld>
            <a:endParaRPr lang="en-GB" dirty="0"/>
          </a:p>
        </p:txBody>
      </p:sp>
      <p:sp>
        <p:nvSpPr>
          <p:cNvPr id="6" name="Footer Placeholder 4">
            <a:extLst>
              <a:ext uri="{FF2B5EF4-FFF2-40B4-BE49-F238E27FC236}">
                <a16:creationId xmlns:a16="http://schemas.microsoft.com/office/drawing/2014/main" id="{82B1EDF4-75AC-BA85-DA10-3EACF5F309C8}"/>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5914B5B-BC7A-97BD-6CA0-940CD19DA057}"/>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9CDF0793-DE1E-483D-A421-73FC480E443D}" type="slidenum">
              <a:rPr lang="en-GB" altLang="en-US"/>
              <a:pPr>
                <a:defRPr/>
              </a:pPr>
              <a:t>‹#›</a:t>
            </a:fld>
            <a:endParaRPr lang="en-GB" altLang="en-US"/>
          </a:p>
        </p:txBody>
      </p:sp>
    </p:spTree>
    <p:extLst>
      <p:ext uri="{BB962C8B-B14F-4D97-AF65-F5344CB8AC3E}">
        <p14:creationId xmlns:p14="http://schemas.microsoft.com/office/powerpoint/2010/main" val="313045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6E5A6A-A107-8272-4790-5904B89FEAA6}"/>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11026942-8A51-410D-91EC-4F6AC61B7E37}" type="datetimeFigureOut">
              <a:rPr lang="en-GB"/>
              <a:pPr>
                <a:defRPr/>
              </a:pPr>
              <a:t>20/11/2025</a:t>
            </a:fld>
            <a:endParaRPr lang="en-GB" dirty="0"/>
          </a:p>
        </p:txBody>
      </p:sp>
      <p:sp>
        <p:nvSpPr>
          <p:cNvPr id="5" name="Footer Placeholder 4">
            <a:extLst>
              <a:ext uri="{FF2B5EF4-FFF2-40B4-BE49-F238E27FC236}">
                <a16:creationId xmlns:a16="http://schemas.microsoft.com/office/drawing/2014/main" id="{87EEDD52-8C0D-00C0-2FB1-A0580A9BFAF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0D04193-D297-3719-9EC3-A6744BBB5752}"/>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EA62FFC1-4D95-4F17-A484-A294412C6BC5}" type="slidenum">
              <a:rPr lang="en-GB" altLang="en-US"/>
              <a:pPr>
                <a:defRPr/>
              </a:pPr>
              <a:t>‹#›</a:t>
            </a:fld>
            <a:endParaRPr lang="en-GB" altLang="en-US"/>
          </a:p>
        </p:txBody>
      </p:sp>
    </p:spTree>
    <p:extLst>
      <p:ext uri="{BB962C8B-B14F-4D97-AF65-F5344CB8AC3E}">
        <p14:creationId xmlns:p14="http://schemas.microsoft.com/office/powerpoint/2010/main" val="3313502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A600FB-7BA1-7AF5-FF2B-532E8CA27120}"/>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B31DBEBC-2925-4666-B4D6-57D7C58DDB2A}" type="datetimeFigureOut">
              <a:rPr lang="en-GB"/>
              <a:pPr>
                <a:defRPr/>
              </a:pPr>
              <a:t>20/11/2025</a:t>
            </a:fld>
            <a:endParaRPr lang="en-GB" dirty="0"/>
          </a:p>
        </p:txBody>
      </p:sp>
      <p:sp>
        <p:nvSpPr>
          <p:cNvPr id="5" name="Footer Placeholder 4">
            <a:extLst>
              <a:ext uri="{FF2B5EF4-FFF2-40B4-BE49-F238E27FC236}">
                <a16:creationId xmlns:a16="http://schemas.microsoft.com/office/drawing/2014/main" id="{40C47CE1-5F20-44B0-F330-3E35A46E1A7B}"/>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4E8664E-9C3B-36A6-CA70-DC663886082C}"/>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F2536023-1895-4646-8BC7-C7DC29D96859}" type="slidenum">
              <a:rPr lang="en-GB" altLang="en-US"/>
              <a:pPr>
                <a:defRPr/>
              </a:pPr>
              <a:t>‹#›</a:t>
            </a:fld>
            <a:endParaRPr lang="en-GB" altLang="en-US"/>
          </a:p>
        </p:txBody>
      </p:sp>
    </p:spTree>
    <p:extLst>
      <p:ext uri="{BB962C8B-B14F-4D97-AF65-F5344CB8AC3E}">
        <p14:creationId xmlns:p14="http://schemas.microsoft.com/office/powerpoint/2010/main" val="900734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e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ti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Placeholder 2">
            <a:extLst>
              <a:ext uri="{FF2B5EF4-FFF2-40B4-BE49-F238E27FC236}">
                <a16:creationId xmlns:a16="http://schemas.microsoft.com/office/drawing/2014/main" id="{5E2E38D8-9A6E-B318-716B-1FCD365C6BE1}"/>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27" name="Title Placeholder 1">
            <a:extLst>
              <a:ext uri="{FF2B5EF4-FFF2-40B4-BE49-F238E27FC236}">
                <a16:creationId xmlns:a16="http://schemas.microsoft.com/office/drawing/2014/main" id="{1403D357-9811-3C81-927D-006D9C43138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 name="Text Box 13">
            <a:extLst>
              <a:ext uri="{FF2B5EF4-FFF2-40B4-BE49-F238E27FC236}">
                <a16:creationId xmlns:a16="http://schemas.microsoft.com/office/drawing/2014/main" id="{226EC9B3-0B53-8F78-EF9A-5DB85EF271C2}"/>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1030" name="Picture 8" descr="Pearson Logo">
            <a:extLst>
              <a:ext uri="{FF2B5EF4-FFF2-40B4-BE49-F238E27FC236}">
                <a16:creationId xmlns:a16="http://schemas.microsoft.com/office/drawing/2014/main" id="{273D13AE-5C92-890E-ABCF-3A49FD928813}"/>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a:extLst>
              <a:ext uri="{FF2B5EF4-FFF2-40B4-BE49-F238E27FC236}">
                <a16:creationId xmlns:a16="http://schemas.microsoft.com/office/drawing/2014/main" id="{25B84BD7-6071-FA3F-C689-D1FC944D5CF1}"/>
              </a:ext>
            </a:extLst>
          </p:cNvPr>
          <p:cNvPicPr>
            <a:picLocks noChangeAspect="1"/>
          </p:cNvPicPr>
          <p:nvPr userDrawn="1"/>
        </p:nvPicPr>
        <p:blipFill>
          <a:blip r:embed="rId14">
            <a:extLst>
              <a:ext uri="{28A0092B-C50C-407E-A947-70E740481C1C}">
                <a14:useLocalDpi xmlns:a14="http://schemas.microsoft.com/office/drawing/2010/main" val="0"/>
              </a:ext>
            </a:extLst>
          </a:blip>
          <a:srcRect/>
          <a:stretch/>
        </p:blipFill>
        <p:spPr bwMode="auto">
          <a:xfrm>
            <a:off x="7667684" y="4711700"/>
            <a:ext cx="1309569"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696" r:id="rId1"/>
    <p:sldLayoutId id="2147485697" r:id="rId2"/>
    <p:sldLayoutId id="2147485698" r:id="rId3"/>
    <p:sldLayoutId id="2147485699" r:id="rId4"/>
    <p:sldLayoutId id="2147485700" r:id="rId5"/>
    <p:sldLayoutId id="2147485701" r:id="rId6"/>
    <p:sldLayoutId id="2147485702" r:id="rId7"/>
    <p:sldLayoutId id="2147485703" r:id="rId8"/>
    <p:sldLayoutId id="2147485704" r:id="rId9"/>
    <p:sldLayoutId id="2147485705" r:id="rId10"/>
    <p:sldLayoutId id="2147485706" r:id="rId11"/>
  </p:sldLayoutIdLst>
  <p:hf sldNum="0" hdr="0" dt="0"/>
  <p:txStyles>
    <p:titleStyle>
      <a:lvl1pPr algn="ctr" rtl="0" eaLnBrk="0" fontAlgn="base" hangingPunct="0">
        <a:spcBef>
          <a:spcPct val="0"/>
        </a:spcBef>
        <a:spcAft>
          <a:spcPct val="0"/>
        </a:spcAft>
        <a:defRPr sz="3600" b="1" kern="1200">
          <a:solidFill>
            <a:srgbClr val="007FA3"/>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Clr>
          <a:srgbClr val="007BA4"/>
        </a:buClr>
        <a:buFont typeface="Arial" panose="020B0604020202020204" pitchFamily="34" charset="0"/>
        <a:buChar char="•"/>
        <a:defRPr sz="3200" kern="1200">
          <a:solidFill>
            <a:schemeClr val="tx1"/>
          </a:solidFill>
          <a:latin typeface="Arial" panose="020B0604020202020204" pitchFamily="34" charset="0"/>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Arial" panose="020B0604020202020204" pitchFamily="34" charset="0"/>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Arial" panose="020B0604020202020204" pitchFamily="34" charset="0"/>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288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ED0C6-FFF6-1132-6240-4252D1546D6E}"/>
              </a:ext>
            </a:extLst>
          </p:cNvPr>
          <p:cNvSpPr>
            <a:spLocks noGrp="1"/>
          </p:cNvSpPr>
          <p:nvPr>
            <p:ph type="title"/>
          </p:nvPr>
        </p:nvSpPr>
        <p:spPr/>
        <p:txBody>
          <a:bodyPr/>
          <a:lstStyle/>
          <a:p>
            <a:r>
              <a:rPr lang="en-GB" dirty="0"/>
              <a:t>Corporate Strategy</a:t>
            </a:r>
          </a:p>
        </p:txBody>
      </p:sp>
      <p:sp>
        <p:nvSpPr>
          <p:cNvPr id="3" name="Content Placeholder 2">
            <a:extLst>
              <a:ext uri="{FF2B5EF4-FFF2-40B4-BE49-F238E27FC236}">
                <a16:creationId xmlns:a16="http://schemas.microsoft.com/office/drawing/2014/main" id="{12EED24F-A188-6A72-0D09-CA896F6E9140}"/>
              </a:ext>
            </a:extLst>
          </p:cNvPr>
          <p:cNvSpPr>
            <a:spLocks noGrp="1"/>
          </p:cNvSpPr>
          <p:nvPr>
            <p:ph idx="1"/>
          </p:nvPr>
        </p:nvSpPr>
        <p:spPr/>
        <p:txBody>
          <a:bodyPr/>
          <a:lstStyle/>
          <a:p>
            <a:pPr marL="0" indent="0">
              <a:buNone/>
            </a:pPr>
            <a:r>
              <a:rPr lang="en-GB" dirty="0"/>
              <a:t>Learning Objectives</a:t>
            </a:r>
          </a:p>
          <a:p>
            <a:r>
              <a:rPr lang="en-GB" sz="2400" dirty="0"/>
              <a:t>Introduce Strategy Directions</a:t>
            </a:r>
          </a:p>
        </p:txBody>
      </p:sp>
      <p:sp>
        <p:nvSpPr>
          <p:cNvPr id="4" name="Footer Placeholder 3">
            <a:extLst>
              <a:ext uri="{FF2B5EF4-FFF2-40B4-BE49-F238E27FC236}">
                <a16:creationId xmlns:a16="http://schemas.microsoft.com/office/drawing/2014/main" id="{0F195117-E335-0801-68F6-FB13B0DE7F14}"/>
              </a:ext>
            </a:extLst>
          </p:cNvPr>
          <p:cNvSpPr>
            <a:spLocks noGrp="1"/>
          </p:cNvSpPr>
          <p:nvPr>
            <p:ph type="ftr" sz="quarter" idx="11"/>
          </p:nvPr>
        </p:nvSpPr>
        <p:spPr/>
        <p:txBody>
          <a:bodyPr/>
          <a:lstStyle/>
          <a:p>
            <a:pPr>
              <a:defRPr/>
            </a:pPr>
            <a:endParaRPr lang="en-GB"/>
          </a:p>
        </p:txBody>
      </p:sp>
    </p:spTree>
    <p:extLst>
      <p:ext uri="{BB962C8B-B14F-4D97-AF65-F5344CB8AC3E}">
        <p14:creationId xmlns:p14="http://schemas.microsoft.com/office/powerpoint/2010/main" val="3466930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circle&#10;&#10;Description automatically generated">
            <a:extLst>
              <a:ext uri="{FF2B5EF4-FFF2-40B4-BE49-F238E27FC236}">
                <a16:creationId xmlns:a16="http://schemas.microsoft.com/office/drawing/2014/main" id="{54FC9580-6992-2988-769D-C581D47802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95742" y="852742"/>
            <a:ext cx="5152516" cy="5152516"/>
          </a:xfrm>
          <a:prstGeom prst="rect">
            <a:avLst/>
          </a:prstGeom>
        </p:spPr>
      </p:pic>
    </p:spTree>
    <p:extLst>
      <p:ext uri="{BB962C8B-B14F-4D97-AF65-F5344CB8AC3E}">
        <p14:creationId xmlns:p14="http://schemas.microsoft.com/office/powerpoint/2010/main" val="1580746983"/>
      </p:ext>
    </p:extLst>
  </p:cSld>
  <p:clrMapOvr>
    <a:masterClrMapping/>
  </p:clrMapOvr>
  <p:transition>
    <p:cove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390501" cy="1600200"/>
          </a:xfrm>
        </p:spPr>
        <p:txBody>
          <a:bodyPr anchor="t"/>
          <a:lstStyle/>
          <a:p>
            <a:pPr algn="l"/>
            <a:r>
              <a:rPr lang="en-US" dirty="0"/>
              <a:t>Figure 9.1</a:t>
            </a:r>
            <a:br>
              <a:rPr lang="en-US" dirty="0"/>
            </a:br>
            <a:r>
              <a:rPr lang="en-US" dirty="0"/>
              <a:t>Strategic directions and corporate-level strategy</a:t>
            </a:r>
            <a:endParaRPr lang="en-US" sz="3600" b="1" dirty="0"/>
          </a:p>
        </p:txBody>
      </p:sp>
      <p:pic>
        <p:nvPicPr>
          <p:cNvPr id="3" name="Picture 2" descr="A picture containing text, line, triangle&#10;&#10;Description automatically generated">
            <a:extLst>
              <a:ext uri="{FF2B5EF4-FFF2-40B4-BE49-F238E27FC236}">
                <a16:creationId xmlns:a16="http://schemas.microsoft.com/office/drawing/2014/main" id="{AFEF57F5-FF3E-5D1E-9ADC-A755FFA6CD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6371" y="2287189"/>
            <a:ext cx="5908242" cy="3923562"/>
          </a:xfrm>
          <a:prstGeom prst="rect">
            <a:avLst/>
          </a:prstGeom>
        </p:spPr>
      </p:pic>
    </p:spTree>
    <p:extLst>
      <p:ext uri="{BB962C8B-B14F-4D97-AF65-F5344CB8AC3E}">
        <p14:creationId xmlns:p14="http://schemas.microsoft.com/office/powerpoint/2010/main" val="1945316463"/>
      </p:ext>
    </p:extLst>
  </p:cSld>
  <p:clrMapOvr>
    <a:masterClrMapping/>
  </p:clrMapOvr>
  <p:transition>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390501" cy="1600200"/>
          </a:xfrm>
        </p:spPr>
        <p:txBody>
          <a:bodyPr anchor="t"/>
          <a:lstStyle/>
          <a:p>
            <a:pPr algn="l"/>
            <a:r>
              <a:rPr lang="en-US" dirty="0"/>
              <a:t>Corporate strategy directions (</a:t>
            </a:r>
            <a:r>
              <a:rPr lang="en-US" dirty="0" err="1"/>
              <a:t>Ansoffs</a:t>
            </a:r>
            <a:r>
              <a:rPr lang="en-US" dirty="0"/>
              <a:t> Matrix)</a:t>
            </a:r>
            <a:endParaRPr lang="en-US" sz="3600" b="1" dirty="0"/>
          </a:p>
        </p:txBody>
      </p:sp>
      <p:pic>
        <p:nvPicPr>
          <p:cNvPr id="7" name="Picture 6" descr="A diagram of products and services&#10;&#10;Description automatically generated with low confidence">
            <a:extLst>
              <a:ext uri="{FF2B5EF4-FFF2-40B4-BE49-F238E27FC236}">
                <a16:creationId xmlns:a16="http://schemas.microsoft.com/office/drawing/2014/main" id="{D29D9DDD-2721-A3EC-8C53-2FE43B8BE8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377" y="1807339"/>
            <a:ext cx="5597967" cy="3967759"/>
          </a:xfrm>
          <a:prstGeom prst="rect">
            <a:avLst/>
          </a:prstGeom>
        </p:spPr>
      </p:pic>
      <p:sp>
        <p:nvSpPr>
          <p:cNvPr id="8" name="TextBox 7">
            <a:extLst>
              <a:ext uri="{FF2B5EF4-FFF2-40B4-BE49-F238E27FC236}">
                <a16:creationId xmlns:a16="http://schemas.microsoft.com/office/drawing/2014/main" id="{2DF9352E-D2BD-A2D9-65D2-64C7EC865A8B}"/>
              </a:ext>
            </a:extLst>
          </p:cNvPr>
          <p:cNvSpPr txBox="1"/>
          <p:nvPr/>
        </p:nvSpPr>
        <p:spPr>
          <a:xfrm>
            <a:off x="358213" y="5961996"/>
            <a:ext cx="7166116" cy="338554"/>
          </a:xfrm>
          <a:prstGeom prst="rect">
            <a:avLst/>
          </a:prstGeom>
          <a:noFill/>
        </p:spPr>
        <p:txBody>
          <a:bodyPr wrap="square" rtlCol="0">
            <a:spAutoFit/>
          </a:bodyPr>
          <a:lstStyle/>
          <a:p>
            <a:pPr algn="l"/>
            <a:r>
              <a:rPr lang="en-US" sz="800" b="0" i="1" u="none" strike="noStrike" baseline="0" dirty="0"/>
              <a:t>Source</a:t>
            </a:r>
            <a:r>
              <a:rPr lang="en-US" sz="800" b="0" i="0" u="none" strike="noStrike" baseline="0" dirty="0"/>
              <a:t>: Adapted from H.I. Ansoff (1988) </a:t>
            </a:r>
            <a:r>
              <a:rPr lang="en-US" sz="800" b="0" i="1" u="none" strike="noStrike" baseline="0" dirty="0"/>
              <a:t>Corporate Strategy, </a:t>
            </a:r>
            <a:r>
              <a:rPr lang="en-US" sz="800" b="0" i="0" u="none" strike="noStrike" baseline="0" dirty="0"/>
              <a:t>Penguin, Chapter 6. Ansoff originally had a matrix with four separate boxes but, in practice, strategic directions involve more continuous axes. The Ansoff matrix itself was later developed – see reference 1.</a:t>
            </a:r>
            <a:endParaRPr lang="en-IN" sz="800" dirty="0"/>
          </a:p>
        </p:txBody>
      </p:sp>
    </p:spTree>
    <p:extLst>
      <p:ext uri="{BB962C8B-B14F-4D97-AF65-F5344CB8AC3E}">
        <p14:creationId xmlns:p14="http://schemas.microsoft.com/office/powerpoint/2010/main" val="1447428324"/>
      </p:ext>
    </p:extLst>
  </p:cSld>
  <p:clrMapOvr>
    <a:masterClrMapping/>
  </p:clrMapOvr>
  <p:transition>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390501" cy="1600200"/>
          </a:xfrm>
        </p:spPr>
        <p:txBody>
          <a:bodyPr anchor="t"/>
          <a:lstStyle/>
          <a:p>
            <a:pPr algn="l"/>
            <a:r>
              <a:rPr lang="en-US" dirty="0"/>
              <a:t>Figure 9.3</a:t>
            </a:r>
            <a:br>
              <a:rPr lang="en-US" dirty="0"/>
            </a:br>
            <a:r>
              <a:rPr lang="en-US" dirty="0"/>
              <a:t>Diversity and performance</a:t>
            </a:r>
            <a:endParaRPr lang="en-US" sz="3600" b="1" dirty="0"/>
          </a:p>
        </p:txBody>
      </p:sp>
      <p:pic>
        <p:nvPicPr>
          <p:cNvPr id="3" name="Picture 2" descr="A picture containing text, line, diagram, plot&#10;&#10;Description automatically generated">
            <a:extLst>
              <a:ext uri="{FF2B5EF4-FFF2-40B4-BE49-F238E27FC236}">
                <a16:creationId xmlns:a16="http://schemas.microsoft.com/office/drawing/2014/main" id="{064B58E9-8863-3BD7-679C-CB10A9A926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782" y="1810796"/>
            <a:ext cx="6629698" cy="4419798"/>
          </a:xfrm>
          <a:prstGeom prst="rect">
            <a:avLst/>
          </a:prstGeom>
        </p:spPr>
      </p:pic>
    </p:spTree>
    <p:extLst>
      <p:ext uri="{BB962C8B-B14F-4D97-AF65-F5344CB8AC3E}">
        <p14:creationId xmlns:p14="http://schemas.microsoft.com/office/powerpoint/2010/main" val="1110754047"/>
      </p:ext>
    </p:extLst>
  </p:cSld>
  <p:clrMapOvr>
    <a:masterClrMapping/>
  </p:clrMapOvr>
  <p:transition>
    <p:cove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390501" cy="1600200"/>
          </a:xfrm>
        </p:spPr>
        <p:txBody>
          <a:bodyPr anchor="t"/>
          <a:lstStyle/>
          <a:p>
            <a:pPr algn="l"/>
            <a:r>
              <a:rPr lang="en-US" dirty="0"/>
              <a:t>Figure 9.4</a:t>
            </a:r>
            <a:br>
              <a:rPr lang="en-US" dirty="0"/>
            </a:br>
            <a:r>
              <a:rPr lang="en-US" dirty="0"/>
              <a:t>Diversification and integration options: car manufacturer example</a:t>
            </a:r>
            <a:endParaRPr lang="en-US" sz="3600" b="1" dirty="0"/>
          </a:p>
        </p:txBody>
      </p:sp>
      <p:pic>
        <p:nvPicPr>
          <p:cNvPr id="5" name="Picture 4" descr="A diagram of a car manufacturing&#10;&#10;Description automatically generated with low confidence">
            <a:extLst>
              <a:ext uri="{FF2B5EF4-FFF2-40B4-BE49-F238E27FC236}">
                <a16:creationId xmlns:a16="http://schemas.microsoft.com/office/drawing/2014/main" id="{0AE9D25A-53C8-3306-A727-7A89487E7C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8413" y="2353615"/>
            <a:ext cx="6499066" cy="3883259"/>
          </a:xfrm>
          <a:prstGeom prst="rect">
            <a:avLst/>
          </a:prstGeom>
        </p:spPr>
      </p:pic>
    </p:spTree>
    <p:extLst>
      <p:ext uri="{BB962C8B-B14F-4D97-AF65-F5344CB8AC3E}">
        <p14:creationId xmlns:p14="http://schemas.microsoft.com/office/powerpoint/2010/main" val="1039931627"/>
      </p:ext>
    </p:extLst>
  </p:cSld>
  <p:clrMapOvr>
    <a:masterClrMapping/>
  </p:clrMapOvr>
  <p:transition>
    <p:cover/>
  </p:transition>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8"/>
  <p:tag name="MMPROD_UIDATA" val="&lt;database version=&quot;6.0&quot;&gt;&lt;object type=&quot;1&quot; unique_id=&quot;10001&quot;&gt;&lt;object type=&quot;8&quot; unique_id=&quot;10002&quot;&gt;&lt;/object&gt;&lt;object type=&quot;2&quot; unique_id=&quot;10003&quot;&gt;&lt;object type=&quot;3&quot; unique_id=&quot;10005&quot;&gt;&lt;property id=&quot;20148&quot; value=&quot;5&quot;/&gt;&lt;property id=&quot;20300&quot; value=&quot;Slide 2 - &amp;quot;Learning outcomes&amp;quot;&quot;/&gt;&lt;property id=&quot;20307&quot; value=&quot;260&quot;/&gt;&lt;/object&gt;&lt;object type=&quot;3&quot; unique_id=&quot;10006&quot;&gt;&lt;property id=&quot;20148&quot; value=&quot;5&quot;/&gt;&lt;property id=&quot;20300&quot; value=&quot;Slide 3 - &amp;quot;Definitions of strategy&amp;quot;&quot;/&gt;&lt;property id=&quot;20307&quot; value=&quot;261&quot;/&gt;&lt;/object&gt;&lt;object type=&quot;3&quot; unique_id=&quot;10008&quot;&gt;&lt;property id=&quot;20148&quot; value=&quot;5&quot;/&gt;&lt;property id=&quot;20300&quot; value=&quot;Slide 4&quot;/&gt;&lt;property id=&quot;20307&quot; value=&quot;303&quot;/&gt;&lt;/object&gt;&lt;object type=&quot;3&quot; unique_id=&quot;10009&quot;&gt;&lt;property id=&quot;20148&quot; value=&quot;5&quot;/&gt;&lt;property id=&quot;20300&quot; value=&quot;Slide 5 - &amp;quot;Three horizons for strategy (1 of 2)&amp;quot;&quot;/&gt;&lt;property id=&quot;20307&quot; value=&quot;263&quot;/&gt;&lt;/object&gt;&lt;object type=&quot;3&quot; unique_id=&quot;10010&quot;&gt;&lt;property id=&quot;20148&quot; value=&quot;5&quot;/&gt;&lt;property id=&quot;20300&quot; value=&quot;Slide 6 - &amp;quot;Three horizons for strategy (2 of 2)&amp;quot;&quot;/&gt;&lt;property id=&quot;20307&quot; value=&quot;264&quot;/&gt;&lt;/object&gt;&lt;object type=&quot;3&quot; unique_id=&quot;10011&quot;&gt;&lt;property id=&quot;20148&quot; value=&quot;5&quot;/&gt;&lt;property id=&quot;20300&quot; value=&quot;Slide 7 - &amp;quot;Stakeholders&amp;quot;&quot;/&gt;&lt;property id=&quot;20307&quot; value=&quot;265&quot;/&gt;&lt;/object&gt;&lt;object type=&quot;3&quot; unique_id=&quot;10012&quot;&gt;&lt;property id=&quot;20148&quot; value=&quot;5&quot;/&gt;&lt;property id=&quot;20300&quot; value=&quot;Slide 13 - &amp;quot;Levels of strategy (1 of 2)&amp;quot;&quot;/&gt;&lt;property id=&quot;20307&quot; value=&quot;267&quot;/&gt;&lt;/object&gt;&lt;object type=&quot;3&quot; unique_id=&quot;10013&quot;&gt;&lt;property id=&quot;20148&quot; value=&quot;5&quot;/&gt;&lt;property id=&quot;20300&quot; value=&quot;Slide 14 - &amp;quot;Levels of strategy (2 of 2)&amp;quot;&quot;/&gt;&lt;property id=&quot;20307&quot; value=&quot;301&quot;/&gt;&lt;/object&gt;&lt;object type=&quot;3&quot; unique_id=&quot;10020&quot;&gt;&lt;property id=&quot;20148&quot; value=&quot;5&quot;/&gt;&lt;property id=&quot;20300&quot; value=&quot;Slide 17 - &amp;quot;Strategic position (1 of 3)&amp;quot;&quot;/&gt;&lt;property id=&quot;20307&quot; value=&quot;272&quot;/&gt;&lt;/object&gt;&lt;object type=&quot;3&quot; unique_id=&quot;10021&quot;&gt;&lt;property id=&quot;20148&quot; value=&quot;5&quot;/&gt;&lt;property id=&quot;20300&quot; value=&quot;Slide 18 - &amp;quot;Strategic position (2 of 3)&amp;quot;&quot;/&gt;&lt;property id=&quot;20307&quot; value=&quot;275&quot;/&gt;&lt;/object&gt;&lt;object type=&quot;3&quot; unique_id=&quot;10022&quot;&gt;&lt;property id=&quot;20148&quot; value=&quot;5&quot;/&gt;&lt;property id=&quot;20300&quot; value=&quot;Slide 19 - &amp;quot;Strategic position (3 of 3)&amp;quot;&quot;/&gt;&lt;property id=&quot;20307&quot; value=&quot;274&quot;/&gt;&lt;/object&gt;&lt;object type=&quot;3&quot; unique_id=&quot;10023&quot;&gt;&lt;property id=&quot;20148&quot; value=&quot;5&quot;/&gt;&lt;property id=&quot;20300&quot; value=&quot;Slide 20 - &amp;quot;Strategic choices (1 of 3)&amp;quot;&quot;/&gt;&lt;property id=&quot;20307&quot; value=&quot;276&quot;/&gt;&lt;/object&gt;&lt;object type=&quot;3&quot; unique_id=&quot;10024&quot;&gt;&lt;property id=&quot;20148&quot; value=&quot;5&quot;/&gt;&lt;property id=&quot;20300&quot; value=&quot;Slide 21 - &amp;quot;Strategic choices (2 of 3)&amp;quot;&quot;/&gt;&lt;property id=&quot;20307&quot; value=&quot;278&quot;/&gt;&lt;/object&gt;&lt;object type=&quot;3&quot; unique_id=&quot;10025&quot;&gt;&lt;property id=&quot;20148&quot; value=&quot;5&quot;/&gt;&lt;property id=&quot;20300&quot; value=&quot;Slide 22 - &amp;quot;Strategic choices (3 of 3)&amp;quot;&quot;/&gt;&lt;property id=&quot;20307&quot; value=&quot;279&quot;/&gt;&lt;/object&gt;&lt;object type=&quot;3&quot; unique_id=&quot;10026&quot;&gt;&lt;property id=&quot;20148&quot; value=&quot;5&quot;/&gt;&lt;property id=&quot;20300&quot; value=&quot;Slide 23 - &amp;quot;Strategy in action (1 of 3)&amp;quot;&quot;/&gt;&lt;property id=&quot;20307&quot; value=&quot;280&quot;/&gt;&lt;/object&gt;&lt;object type=&quot;3&quot; unique_id=&quot;10027&quot;&gt;&lt;property id=&quot;20148&quot; value=&quot;5&quot;/&gt;&lt;property id=&quot;20300&quot; value=&quot;Slide 24 - &amp;quot;Strategy in action (2 of 3)&amp;quot;&quot;/&gt;&lt;property id=&quot;20307&quot; value=&quot;282&quot;/&gt;&lt;/object&gt;&lt;object type=&quot;3&quot; unique_id=&quot;10028&quot;&gt;&lt;property id=&quot;20148&quot; value=&quot;5&quot;/&gt;&lt;property id=&quot;20300&quot; value=&quot;Slide 25 - &amp;quot;Strategy in action (3 of 3)&amp;quot;&quot;/&gt;&lt;property id=&quot;20307&quot; value=&quot;284&quot;/&gt;&lt;/object&gt;&lt;object type=&quot;3&quot; unique_id=&quot;10029&quot;&gt;&lt;property id=&quot;20148&quot; value=&quot;5&quot;/&gt;&lt;property id=&quot;20300&quot; value=&quot;Slide 31 - &amp;quot;Exploring strategy in different contexts&amp;quot;&quot;/&gt;&lt;property id=&quot;20307&quot; value=&quot;285&quot;/&gt;&lt;/object&gt;&lt;object type=&quot;3&quot; unique_id=&quot;10037&quot;&gt;&lt;property id=&quot;20148&quot; value=&quot;5&quot;/&gt;&lt;property id=&quot;20300&quot; value=&quot;Slide 32 - &amp;quot;Summary (1 of 3)&amp;quot;&quot;/&gt;&lt;property id=&quot;20307&quot; value=&quot;297&quot;/&gt;&lt;/object&gt;&lt;object type=&quot;3&quot; unique_id=&quot;10038&quot;&gt;&lt;property id=&quot;20148&quot; value=&quot;5&quot;/&gt;&lt;property id=&quot;20300&quot; value=&quot;Slide 33 - &amp;quot;Summary (2 of 3)&amp;quot;&quot;/&gt;&lt;property id=&quot;20307&quot; value=&quot;298&quot;/&gt;&lt;/object&gt;&lt;object type=&quot;3&quot; unique_id=&quot;10039&quot;&gt;&lt;property id=&quot;20148&quot; value=&quot;5&quot;/&gt;&lt;property id=&quot;20300&quot; value=&quot;Slide 15 - &amp;quot;The exploring strategy framework&amp;quot;&quot;/&gt;&lt;property id=&quot;20307&quot; value=&quot;309&quot;/&gt;&lt;/object&gt;&lt;object type=&quot;3&quot; unique_id=&quot;10040&quot;&gt;&lt;property id=&quot;20148&quot; value=&quot;5&quot;/&gt;&lt;property id=&quot;20300&quot; value=&quot;Slide 26 - &amp;quot;The strategy checklist&amp;quot;&quot;/&gt;&lt;property id=&quot;20307&quot; value=&quot;318&quot;/&gt;&lt;/object&gt;&lt;object type=&quot;3&quot; unique_id=&quot;10041&quot;&gt;&lt;property id=&quot;20148&quot; value=&quot;5&quot;/&gt;&lt;property id=&quot;20300&quot; value=&quot;Slide 27 - &amp;quot;Working with strategy (1 of 2)&amp;quot;&quot;/&gt;&lt;property id=&quot;20307&quot; value=&quot;313&quot;/&gt;&lt;/object&gt;&lt;object type=&quot;3&quot; unique_id=&quot;10042&quot;&gt;&lt;property id=&quot;20148&quot; value=&quot;5&quot;/&gt;&lt;property id=&quot;20300&quot; value=&quot;Slide 28 - &amp;quot;Working with strategy (2 of 2)&amp;quot;&quot;/&gt;&lt;property id=&quot;20307&quot; value=&quot;314&quot;/&gt;&lt;/object&gt;&lt;object type=&quot;3&quot; unique_id=&quot;10043&quot;&gt;&lt;property id=&quot;20148&quot; value=&quot;5&quot;/&gt;&lt;property id=&quot;20300&quot; value=&quot;Slide 29 - &amp;quot;Strategy’s three branches (1 of 2)&amp;quot;&quot;/&gt;&lt;property id=&quot;20307&quot; value=&quot;315&quot;/&gt;&lt;/object&gt;&lt;object type=&quot;3&quot; unique_id=&quot;10044&quot;&gt;&lt;property id=&quot;20148&quot; value=&quot;5&quot;/&gt;&lt;property id=&quot;20300&quot; value=&quot;Slide 30 - &amp;quot;Strategy’s three branches (2 of 2)&amp;quot;&quot;/&gt;&lt;property id=&quot;20307&quot; value=&quot;317&quot;/&gt;&lt;/object&gt;&lt;object type=&quot;3&quot; unique_id=&quot;10086&quot;&gt;&lt;property id=&quot;20148&quot; value=&quot;5&quot;/&gt;&lt;property id=&quot;20300&quot; value=&quot;Slide 1 - &amp;quot;Exploring Strategy&amp;#x0D;&amp;#x0A;11th edition&amp;#x0D;&amp;#x0A;Text and Cases&amp;quot;&quot;/&gt;&lt;property id=&quot;20307&quot; value=&quot;332&quot;/&gt;&lt;/object&gt;&lt;object type=&quot;3&quot; unique_id=&quot;10087&quot;&gt;&lt;property id=&quot;20148&quot; value=&quot;5&quot;/&gt;&lt;property id=&quot;20300&quot; value=&quot;Slide 8 - &amp;quot;Mission statements&amp;quot;&quot;/&gt;&lt;property id=&quot;20307&quot; value=&quot;326&quot;/&gt;&lt;/object&gt;&lt;object type=&quot;3&quot; unique_id=&quot;10088&quot;&gt;&lt;property id=&quot;20148&quot; value=&quot;5&quot;/&gt;&lt;property id=&quot;20300&quot; value=&quot;Slide 9 - &amp;quot;Vision statements&amp;quot;&quot;/&gt;&lt;property id=&quot;20307&quot; value=&quot;327&quot;/&gt;&lt;/object&gt;&lt;object type=&quot;3&quot; unique_id=&quot;10089&quot;&gt;&lt;property id=&quot;20148&quot; value=&quot;5&quot;/&gt;&lt;property id=&quot;20300&quot; value=&quot;Slide 10 - &amp;quot;Statement of values&amp;quot;&quot;/&gt;&lt;property id=&quot;20307&quot; value=&quot;328&quot;/&gt;&lt;/object&gt;&lt;object type=&quot;3&quot; unique_id=&quot;10090&quot;&gt;&lt;property id=&quot;20148&quot; value=&quot;5&quot;/&gt;&lt;property id=&quot;20300&quot; value=&quot;Slide 11 - &amp;quot;Statement of objectives&amp;quot;&quot;/&gt;&lt;property id=&quot;20307&quot; value=&quot;329&quot;/&gt;&lt;/object&gt;&lt;object type=&quot;3&quot; unique_id=&quot;10091&quot;&gt;&lt;property id=&quot;20148&quot; value=&quot;5&quot;/&gt;&lt;property id=&quot;20300&quot; value=&quot;Slide 12 - &amp;quot;Strategy statements&amp;quot;&quot;/&gt;&lt;property id=&quot;20307&quot; value=&quot;330&quot;/&gt;&lt;/object&gt;&lt;object type=&quot;3&quot; unique_id=&quot;10092&quot;&gt;&lt;property id=&quot;20148&quot; value=&quot;5&quot;/&gt;&lt;property id=&quot;20300&quot; value=&quot;Slide 16 - &amp;quot;The exploring strategy framework&amp;quot;&quot;/&gt;&lt;property id=&quot;20307&quot; value=&quot;331&quot;/&gt;&lt;/object&gt;&lt;object type=&quot;3&quot; unique_id=&quot;10093&quot;&gt;&lt;property id=&quot;20148&quot; value=&quot;5&quot;/&gt;&lt;property id=&quot;20300&quot; value=&quot;Slide 34 - &amp;quot;Summary (3 of 3)&amp;quot;&quot;/&gt;&lt;property id=&quot;20307&quot; value=&quot;325&quot;/&gt;&lt;/object&gt;&lt;/object&gt;&lt;/object&gt;&lt;/database&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15672</TotalTime>
  <Words>4582</Words>
  <Application>Microsoft Office PowerPoint</Application>
  <PresentationFormat>On-screen Show (4:3)</PresentationFormat>
  <Paragraphs>95</Paragraphs>
  <Slides>6</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Calibri</vt:lpstr>
      <vt:lpstr>Office Theme</vt:lpstr>
      <vt:lpstr>Corporate Strategy</vt:lpstr>
      <vt:lpstr>PowerPoint Presentation</vt:lpstr>
      <vt:lpstr>Figure 9.1 Strategic directions and corporate-level strategy</vt:lpstr>
      <vt:lpstr>Corporate strategy directions (Ansoffs Matrix)</vt:lpstr>
      <vt:lpstr>Figure 9.3 Diversity and performance</vt:lpstr>
      <vt:lpstr>Figure 9.4 Diversification and integration options: car manufacturer example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Introducing Strategy</dc:title>
  <dc:creator>steve</dc:creator>
  <cp:lastModifiedBy>Anthony Burns</cp:lastModifiedBy>
  <cp:revision>652</cp:revision>
  <dcterms:created xsi:type="dcterms:W3CDTF">2010-08-16T10:49:47Z</dcterms:created>
  <dcterms:modified xsi:type="dcterms:W3CDTF">2025-11-20T12:12:20Z</dcterms:modified>
</cp:coreProperties>
</file>