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72" r:id="rId4"/>
    <p:sldId id="273" r:id="rId5"/>
    <p:sldId id="274" r:id="rId6"/>
    <p:sldId id="258" r:id="rId7"/>
    <p:sldId id="259" r:id="rId8"/>
    <p:sldId id="277" r:id="rId9"/>
    <p:sldId id="260" r:id="rId10"/>
    <p:sldId id="261" r:id="rId11"/>
    <p:sldId id="262" r:id="rId12"/>
    <p:sldId id="263" r:id="rId13"/>
    <p:sldId id="264" r:id="rId14"/>
    <p:sldId id="265" r:id="rId15"/>
    <p:sldId id="266" r:id="rId16"/>
    <p:sldId id="275" r:id="rId17"/>
    <p:sldId id="276" r:id="rId18"/>
    <p:sldId id="268" r:id="rId19"/>
    <p:sldId id="269" r:id="rId20"/>
    <p:sldId id="270"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1BD"/>
    <a:srgbClr val="77B2B8"/>
    <a:srgbClr val="FFFFFF"/>
    <a:srgbClr val="8AB5B8"/>
    <a:srgbClr val="9BBAB4"/>
    <a:srgbClr val="3A7E93"/>
    <a:srgbClr val="1C3E48"/>
    <a:srgbClr val="57A5BD"/>
    <a:srgbClr val="7EBEBE"/>
    <a:srgbClr val="1454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6212" autoAdjust="0"/>
  </p:normalViewPr>
  <p:slideViewPr>
    <p:cSldViewPr snapToGrid="0">
      <p:cViewPr varScale="1">
        <p:scale>
          <a:sx n="36" d="100"/>
          <a:sy n="36" d="100"/>
        </p:scale>
        <p:origin x="10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6B726B-22E5-43AC-B454-2A9D706C4E06}" type="datetimeFigureOut">
              <a:rPr lang="en-GB" smtClean="0"/>
              <a:t>13/09/2019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9B854-4D1B-4157-9691-4CCC0107336F}" type="slidenum">
              <a:rPr lang="en-GB" smtClean="0"/>
              <a:t>‹#›</a:t>
            </a:fld>
            <a:endParaRPr lang="en-GB" dirty="0"/>
          </a:p>
        </p:txBody>
      </p:sp>
    </p:spTree>
    <p:extLst>
      <p:ext uri="{BB962C8B-B14F-4D97-AF65-F5344CB8AC3E}">
        <p14:creationId xmlns:p14="http://schemas.microsoft.com/office/powerpoint/2010/main" val="2113600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know the most common mental health disorder in Britain?</a:t>
            </a:r>
          </a:p>
        </p:txBody>
      </p:sp>
      <p:sp>
        <p:nvSpPr>
          <p:cNvPr id="4" name="Slide Number Placeholder 3"/>
          <p:cNvSpPr>
            <a:spLocks noGrp="1"/>
          </p:cNvSpPr>
          <p:nvPr>
            <p:ph type="sldNum" sz="quarter" idx="10"/>
          </p:nvPr>
        </p:nvSpPr>
        <p:spPr/>
        <p:txBody>
          <a:bodyPr/>
          <a:lstStyle/>
          <a:p>
            <a:fld id="{7039B854-4D1B-4157-9691-4CCC0107336F}" type="slidenum">
              <a:rPr lang="en-GB" smtClean="0"/>
              <a:t>1</a:t>
            </a:fld>
            <a:endParaRPr lang="en-GB" dirty="0"/>
          </a:p>
        </p:txBody>
      </p:sp>
    </p:spTree>
    <p:extLst>
      <p:ext uri="{BB962C8B-B14F-4D97-AF65-F5344CB8AC3E}">
        <p14:creationId xmlns:p14="http://schemas.microsoft.com/office/powerpoint/2010/main" val="650692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Perfectly normal to</a:t>
            </a:r>
            <a:r>
              <a:rPr lang="en-GB" baseline="0" dirty="0"/>
              <a:t> feel sad sometimes, even if there isn’t a real reason – sometimes you can just wake up in a bad mood, but the mood passes over the course of the day.</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2</a:t>
            </a:fld>
            <a:endParaRPr lang="en-GB" dirty="0"/>
          </a:p>
        </p:txBody>
      </p:sp>
    </p:spTree>
    <p:extLst>
      <p:ext uri="{BB962C8B-B14F-4D97-AF65-F5344CB8AC3E}">
        <p14:creationId xmlns:p14="http://schemas.microsoft.com/office/powerpoint/2010/main" val="907961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associated symptoms of depression</a:t>
            </a:r>
            <a:r>
              <a:rPr lang="en-GB" baseline="0" dirty="0"/>
              <a:t> includes physical aches/pains not caused by a medical problem; feeling as though things will not get better; avoiding seeing people or taking part in activities; becoming more irritable; having problems with managing the usual parts of your life work/relationships/day-to-day life</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3</a:t>
            </a:fld>
            <a:endParaRPr lang="en-GB"/>
          </a:p>
        </p:txBody>
      </p:sp>
    </p:spTree>
    <p:extLst>
      <p:ext uri="{BB962C8B-B14F-4D97-AF65-F5344CB8AC3E}">
        <p14:creationId xmlns:p14="http://schemas.microsoft.com/office/powerpoint/2010/main" val="3587760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Worry and anxiety is hardwired into our brains. It is part of the body’s fight-or-flight response, which prepares us to act quickly in the face of danger. It is a normal response to uncertainty, trouble, or feeling unprepared</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4</a:t>
            </a:fld>
            <a:endParaRPr lang="en-GB"/>
          </a:p>
        </p:txBody>
      </p:sp>
    </p:spTree>
    <p:extLst>
      <p:ext uri="{BB962C8B-B14F-4D97-AF65-F5344CB8AC3E}">
        <p14:creationId xmlns:p14="http://schemas.microsoft.com/office/powerpoint/2010/main" val="151441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Fight or flight mode</a:t>
            </a:r>
          </a:p>
          <a:p>
            <a:r>
              <a:rPr lang="en-GB" dirty="0"/>
              <a:t>PD can be accompanied with agoraphob</a:t>
            </a:r>
            <a:r>
              <a:rPr lang="en-GB" baseline="0" dirty="0"/>
              <a:t>ia</a:t>
            </a:r>
          </a:p>
          <a:p>
            <a:r>
              <a:rPr lang="en-GB" baseline="0" dirty="0"/>
              <a:t>SAD – IN social settings</a:t>
            </a:r>
          </a:p>
          <a:p>
            <a:r>
              <a:rPr lang="en-GB" sz="1200" dirty="0">
                <a:solidFill>
                  <a:schemeClr val="bg1"/>
                </a:solidFill>
                <a:latin typeface="Microsoft Sans Serif" panose="020B0604020202020204" pitchFamily="34" charset="0"/>
                <a:cs typeface="Microsoft Sans Serif" panose="020B0604020202020204" pitchFamily="34" charset="0"/>
              </a:rPr>
              <a:t>Under the neurotic, stress related and somatoform disorder section of </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5</a:t>
            </a:fld>
            <a:endParaRPr lang="en-GB"/>
          </a:p>
        </p:txBody>
      </p:sp>
    </p:spTree>
    <p:extLst>
      <p:ext uri="{BB962C8B-B14F-4D97-AF65-F5344CB8AC3E}">
        <p14:creationId xmlns:p14="http://schemas.microsoft.com/office/powerpoint/2010/main" val="423820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6</a:t>
            </a:fld>
            <a:endParaRPr lang="en-GB" dirty="0"/>
          </a:p>
        </p:txBody>
      </p:sp>
    </p:spTree>
    <p:extLst>
      <p:ext uri="{BB962C8B-B14F-4D97-AF65-F5344CB8AC3E}">
        <p14:creationId xmlns:p14="http://schemas.microsoft.com/office/powerpoint/2010/main" val="2374200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Evidence for biological explanations are often indirect, and noted by chance</a:t>
            </a:r>
            <a:r>
              <a:rPr lang="en-GB" baseline="0" dirty="0">
                <a:latin typeface="Microsoft Sans Serif" panose="020B0604020202020204" pitchFamily="34" charset="0"/>
                <a:cs typeface="Microsoft Sans Serif" panose="020B0604020202020204" pitchFamily="34" charset="0"/>
              </a:rPr>
              <a:t> as there is no way to measure the balance of chemicals in the brain. There is also no way of knowing for sure if the change in brain chemical is a cause or symptom of depression, though it is likely to be a symptom of a bigger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linkages between stress, depression, and norepinephrine. Norepinephrine helps our bodies to recognize and respond to stressful situations. Researchers suggest that people who are vulnerable to depression may have a </a:t>
            </a:r>
            <a:r>
              <a:rPr lang="en-GB" sz="1200" b="0" i="0" kern="1200" dirty="0" err="1">
                <a:solidFill>
                  <a:schemeClr val="tx1"/>
                </a:solidFill>
                <a:effectLst/>
                <a:latin typeface="+mn-lt"/>
                <a:ea typeface="+mn-ea"/>
                <a:cs typeface="+mn-cs"/>
              </a:rPr>
              <a:t>norepinephrinergic</a:t>
            </a:r>
            <a:r>
              <a:rPr lang="en-GB" sz="1200" b="0" i="0" kern="1200" dirty="0">
                <a:solidFill>
                  <a:schemeClr val="tx1"/>
                </a:solidFill>
                <a:effectLst/>
                <a:latin typeface="+mn-lt"/>
                <a:ea typeface="+mn-ea"/>
                <a:cs typeface="+mn-cs"/>
              </a:rPr>
              <a:t> system that doesn't handle the effects of stress very efficiently.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Dopamine plays an important role in regulating our drive to seek out rewards, as well as our ability to obtain a sense of pleasure. Low dopamine levels may in part explain why depressed people don't derive the same sense of pleasure out of activities or people that they did before becoming depressed.</a:t>
            </a:r>
            <a:endParaRPr lang="en-GB" dirty="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Those who worry a lot, have a more negative outlook on life, or are more self-critical and have perfectionist tendencies have been found to have a higher risk of developing depression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Beck’s cognitive schema theory states that these thoughts shape</a:t>
            </a:r>
            <a:r>
              <a:rPr lang="en-GB" baseline="0" dirty="0">
                <a:latin typeface="Microsoft Sans Serif" panose="020B0604020202020204" pitchFamily="34" charset="0"/>
                <a:cs typeface="Microsoft Sans Serif" panose="020B0604020202020204" pitchFamily="34" charset="0"/>
              </a:rPr>
              <a:t> how the individual views everything around them and everything that happens to them. As they view events negatively, they do not take any initiative to change what is happening, and as a result experience failure. Caused by a set of core, dysfunctional cognitive beliefs, therefore these thoughts need to change. This led to the creation of CBT.</a:t>
            </a:r>
            <a:endParaRPr lang="en-GB" dirty="0">
              <a:latin typeface="Microsoft Sans Serif" panose="020B0604020202020204" pitchFamily="34" charset="0"/>
              <a:cs typeface="Microsoft Sans Serif"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7</a:t>
            </a:fld>
            <a:endParaRPr lang="en-GB"/>
          </a:p>
        </p:txBody>
      </p:sp>
    </p:spTree>
    <p:extLst>
      <p:ext uri="{BB962C8B-B14F-4D97-AF65-F5344CB8AC3E}">
        <p14:creationId xmlns:p14="http://schemas.microsoft.com/office/powerpoint/2010/main" val="242671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Those who worry a lot, have a more negative outlook on life, or are more self-critical and have perfectionist tendencies have been found to have a higher risk of developing depression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Beck’s cognitive schema theory </a:t>
            </a:r>
            <a:r>
              <a:rPr lang="en-GB" dirty="0">
                <a:solidFill>
                  <a:schemeClr val="bg1"/>
                </a:solidFill>
                <a:latin typeface="Microsoft Sans Serif" panose="020B0604020202020204" pitchFamily="34" charset="0"/>
                <a:cs typeface="Microsoft Sans Serif" panose="020B0604020202020204" pitchFamily="34" charset="0"/>
              </a:rPr>
              <a:t>Known as the negative triad, </a:t>
            </a:r>
            <a:r>
              <a:rPr lang="en-GB" dirty="0">
                <a:latin typeface="Microsoft Sans Serif" panose="020B0604020202020204" pitchFamily="34" charset="0"/>
                <a:cs typeface="Microsoft Sans Serif" panose="020B0604020202020204" pitchFamily="34" charset="0"/>
              </a:rPr>
              <a:t>states that these thoughts shape</a:t>
            </a:r>
            <a:r>
              <a:rPr lang="en-GB" baseline="0" dirty="0">
                <a:latin typeface="Microsoft Sans Serif" panose="020B0604020202020204" pitchFamily="34" charset="0"/>
                <a:cs typeface="Microsoft Sans Serif" panose="020B0604020202020204" pitchFamily="34" charset="0"/>
              </a:rPr>
              <a:t> how the individual views everything around them and everything that happens to them. As they view events negatively, they do not take any initiative to change what is happening, and as a result experience failure. Caused by a set of core, dysfunctional cognitive beliefs, therefore these thoughts need to change. This led to the creation of CBT.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latin typeface="Microsoft Sans Serif" panose="020B0604020202020204" pitchFamily="34" charset="0"/>
                <a:cs typeface="Microsoft Sans Serif" panose="020B0604020202020204" pitchFamily="34" charset="0"/>
              </a:rPr>
              <a:t>Behavioural: Those who suffer from depression do not know how to function without positive reinforcement – e.g. have moved away from their circle of friends, do not know how to make new friends, and so become depressed. Depressed people may receive positive reinforcement from others when they are depressed because people are being kind/providing extra support since they are not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latin typeface="Microsoft Sans Serif" panose="020B0604020202020204" pitchFamily="34" charset="0"/>
                <a:cs typeface="Microsoft Sans Serif" panose="020B0604020202020204" pitchFamily="34" charset="0"/>
              </a:rPr>
              <a:t>Humanist theory: result of something blocking our way to self-actualisation, e.g. in a dead end job they do not like but need to have, and therefore cannot achieve potential of being in a particular career/job role.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latin typeface="Microsoft Sans Serif" panose="020B0604020202020204" pitchFamily="34" charset="0"/>
                <a:cs typeface="Microsoft Sans Serif" panose="020B0604020202020204" pitchFamily="34" charset="0"/>
              </a:rPr>
              <a:t>Psychodynamic Theory: Some cases of depression is due to the loss of something important e.g. a relationship, loved one, job </a:t>
            </a:r>
            <a:r>
              <a:rPr lang="en-GB" baseline="0" dirty="0" err="1">
                <a:latin typeface="Microsoft Sans Serif" panose="020B0604020202020204" pitchFamily="34" charset="0"/>
                <a:cs typeface="Microsoft Sans Serif" panose="020B0604020202020204" pitchFamily="34" charset="0"/>
              </a:rPr>
              <a:t>etc</a:t>
            </a:r>
            <a:r>
              <a:rPr lang="en-GB" baseline="0" dirty="0">
                <a:latin typeface="Microsoft Sans Serif" panose="020B0604020202020204" pitchFamily="34" charset="0"/>
                <a:cs typeface="Microsoft Sans Serif" panose="020B0604020202020204" pitchFamily="34" charset="0"/>
              </a:rPr>
              <a:t> and is similar to grief. Any repressed anger about the lost object or person becomes directed inward. This damages the person’s self-esteem, making them vulnerable to becoming depressed in the future.</a:t>
            </a:r>
            <a:endParaRPr lang="en-GB" dirty="0">
              <a:latin typeface="Microsoft Sans Serif" panose="020B0604020202020204" pitchFamily="34" charset="0"/>
              <a:cs typeface="Microsoft Sans Serif"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8</a:t>
            </a:fld>
            <a:endParaRPr lang="en-GB"/>
          </a:p>
        </p:txBody>
      </p:sp>
    </p:spTree>
    <p:extLst>
      <p:ext uri="{BB962C8B-B14F-4D97-AF65-F5344CB8AC3E}">
        <p14:creationId xmlns:p14="http://schemas.microsoft.com/office/powerpoint/2010/main" val="1857616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IPT: </a:t>
            </a:r>
            <a:r>
              <a:rPr lang="en-GB" sz="1200" b="0" i="0" kern="1200" dirty="0">
                <a:solidFill>
                  <a:schemeClr val="tx1"/>
                </a:solidFill>
                <a:effectLst/>
                <a:latin typeface="+mn-lt"/>
                <a:ea typeface="+mn-ea"/>
                <a:cs typeface="+mn-cs"/>
              </a:rPr>
              <a:t> helps you recognise patterns in your relationships that make you more vulnerable to depression. Based on the idea that relationship problems can have a significant effect on someone experiencing depression, and can even contribute to the cause.</a:t>
            </a:r>
          </a:p>
          <a:p>
            <a:r>
              <a:rPr lang="en-GB" sz="1200" b="0" i="0" kern="1200" dirty="0">
                <a:solidFill>
                  <a:schemeClr val="tx1"/>
                </a:solidFill>
                <a:effectLst/>
                <a:latin typeface="+mn-lt"/>
                <a:ea typeface="+mn-ea"/>
                <a:cs typeface="+mn-cs"/>
              </a:rPr>
              <a:t>Behaviour Therapy – how is it different to CBT: it doesn’t attempt to change beliefs and attitudes. Instead it focuses on encouraging activities that are rewarding, pleasant or satisfying, aiming to reverse the patterns of avoidance, withdrawal and inactivity that make depression worse.</a:t>
            </a:r>
          </a:p>
          <a:p>
            <a:r>
              <a:rPr lang="en-GB" sz="1200" b="0" i="0" kern="1200" dirty="0">
                <a:solidFill>
                  <a:schemeClr val="tx1"/>
                </a:solidFill>
                <a:effectLst/>
                <a:latin typeface="+mn-lt"/>
                <a:ea typeface="+mn-ea"/>
                <a:cs typeface="+mn-cs"/>
              </a:rPr>
              <a:t>MBCT – Based on meditation, and focusing on the present and what you are currently experiencing, be it good or bad. Focuses on breathing,</a:t>
            </a:r>
            <a:r>
              <a:rPr lang="en-GB" sz="1200" b="0" i="0" kern="1200" baseline="0" dirty="0">
                <a:solidFill>
                  <a:schemeClr val="tx1"/>
                </a:solidFill>
                <a:effectLst/>
                <a:latin typeface="+mn-lt"/>
                <a:ea typeface="+mn-ea"/>
                <a:cs typeface="+mn-cs"/>
              </a:rPr>
              <a:t> then thoughts and feelings. Aims to stop thinking about past or future, and to avoid unpleasant thoughts and feelings. Leads to being able to identify negative thinking patterns, and then deal with them.</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9</a:t>
            </a:fld>
            <a:endParaRPr lang="en-GB"/>
          </a:p>
        </p:txBody>
      </p:sp>
    </p:spTree>
    <p:extLst>
      <p:ext uri="{BB962C8B-B14F-4D97-AF65-F5344CB8AC3E}">
        <p14:creationId xmlns:p14="http://schemas.microsoft.com/office/powerpoint/2010/main" val="3390008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Tested with hyperventilation and CO2</a:t>
            </a:r>
            <a:r>
              <a:rPr lang="en-GB" baseline="0" dirty="0"/>
              <a:t> challenges, where panic attacks have been induced via the administering of CO2 rich air. Though just being told it will be CO2 rich can lead to a panic attack, even if the air is simply compressed.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icrosoft Sans Serif" panose="020B0604020202020204" pitchFamily="34" charset="0"/>
                <a:cs typeface="Microsoft Sans Serif" panose="020B0604020202020204" pitchFamily="34" charset="0"/>
              </a:rPr>
              <a:t>Psychological factors: </a:t>
            </a:r>
            <a:r>
              <a:rPr lang="en-GB" sz="1200" dirty="0" err="1">
                <a:solidFill>
                  <a:schemeClr val="bg1"/>
                </a:solidFill>
                <a:latin typeface="Microsoft Sans Serif" panose="020B0604020202020204" pitchFamily="34" charset="0"/>
                <a:cs typeface="Microsoft Sans Serif" panose="020B0604020202020204" pitchFamily="34" charset="0"/>
              </a:rPr>
              <a:t>Misintepretation</a:t>
            </a:r>
            <a:r>
              <a:rPr lang="en-GB" sz="1200" baseline="0" dirty="0">
                <a:solidFill>
                  <a:schemeClr val="bg1"/>
                </a:solidFill>
                <a:latin typeface="Microsoft Sans Serif" panose="020B0604020202020204" pitchFamily="34" charset="0"/>
                <a:cs typeface="Microsoft Sans Serif" panose="020B0604020202020204" pitchFamily="34" charset="0"/>
              </a:rPr>
              <a:t> theory: </a:t>
            </a:r>
            <a:r>
              <a:rPr lang="en-GB" sz="1200" dirty="0">
                <a:solidFill>
                  <a:schemeClr val="bg1"/>
                </a:solidFill>
                <a:latin typeface="Microsoft Sans Serif" panose="020B0604020202020204" pitchFamily="34" charset="0"/>
                <a:cs typeface="Microsoft Sans Serif" panose="020B0604020202020204" pitchFamily="34" charset="0"/>
              </a:rPr>
              <a:t>, results in a cycle of where apprehension of the sensation leads to an</a:t>
            </a:r>
            <a:r>
              <a:rPr lang="en-GB" sz="1200" baseline="0" dirty="0">
                <a:solidFill>
                  <a:schemeClr val="bg1"/>
                </a:solidFill>
                <a:latin typeface="Microsoft Sans Serif" panose="020B0604020202020204" pitchFamily="34" charset="0"/>
                <a:cs typeface="Microsoft Sans Serif" panose="020B0604020202020204" pitchFamily="34" charset="0"/>
              </a:rPr>
              <a:t> increase of the threat, increasing the anxiety symptoms, eventually leading to a panic attack. Information bias – by focusing on minor things which may pose a threat – possibly that a passer-by could over power them and mug them – makes them feel more anxious. Other psychological factors include that some people with GAD believe that if they do not worry about something, something bad will happen – e.g. if they do not think through worse case scenarios, that should a worse case scenario happen they will not be able to handle it. Create a paradox as worrying causes anxiety, but so does not worrying.</a:t>
            </a:r>
            <a:endParaRPr lang="en-GB" sz="1200" dirty="0">
              <a:solidFill>
                <a:schemeClr val="bg1"/>
              </a:solidFill>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icrosoft Sans Serif" panose="020B0604020202020204" pitchFamily="34" charset="0"/>
                <a:cs typeface="Microsoft Sans Serif" panose="020B0604020202020204" pitchFamily="34" charset="0"/>
              </a:rPr>
              <a:t>Stressful Events: Can be triggered as a result of a stressful life event.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icrosoft Sans Serif" panose="020B0604020202020204" pitchFamily="34" charset="0"/>
                <a:cs typeface="Microsoft Sans Serif" panose="020B0604020202020204" pitchFamily="34" charset="0"/>
              </a:rPr>
              <a:t>Physical Illness: Anxiety can develop as a result of a long-term physical illness, such as asthma, heart disease and diabetes.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Microsoft Sans Serif" panose="020B0604020202020204" pitchFamily="34" charset="0"/>
              <a:cs typeface="Microsoft Sans Serif" panose="020B0604020202020204" pitchFamily="34" charset="0"/>
            </a:endParaRPr>
          </a:p>
          <a:p>
            <a:endParaRPr lang="en-GB" baseline="0" dirty="0"/>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10</a:t>
            </a:fld>
            <a:endParaRPr lang="en-GB"/>
          </a:p>
        </p:txBody>
      </p:sp>
    </p:spTree>
    <p:extLst>
      <p:ext uri="{BB962C8B-B14F-4D97-AF65-F5344CB8AC3E}">
        <p14:creationId xmlns:p14="http://schemas.microsoft.com/office/powerpoint/2010/main" val="898844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 can be just as effective as face-to-face services for people with mild to moderate anxiety. Similar</a:t>
            </a:r>
            <a:r>
              <a:rPr lang="en-GB" baseline="0" dirty="0"/>
              <a:t> structure to CBT &amp; BT. </a:t>
            </a:r>
            <a:r>
              <a:rPr lang="en-GB" sz="1200" b="0" i="0" kern="1200" dirty="0">
                <a:solidFill>
                  <a:schemeClr val="tx1"/>
                </a:solidFill>
                <a:effectLst/>
                <a:latin typeface="+mn-lt"/>
                <a:ea typeface="+mn-ea"/>
                <a:cs typeface="+mn-cs"/>
              </a:rPr>
              <a:t>each you to identify and change patterns of thinking and behaviour that might be preventing you from overcoming your anxiety. Most involve some form of support from a therapist</a:t>
            </a:r>
            <a:r>
              <a:rPr lang="en-GB" sz="1200" b="0" i="0" kern="1200" baseline="0" dirty="0">
                <a:solidFill>
                  <a:schemeClr val="tx1"/>
                </a:solidFill>
                <a:effectLst/>
                <a:latin typeface="+mn-lt"/>
                <a:ea typeface="+mn-ea"/>
                <a:cs typeface="+mn-cs"/>
              </a:rPr>
              <a:t> by phone, email or IM.</a:t>
            </a:r>
          </a:p>
          <a:p>
            <a:r>
              <a:rPr lang="en-GB" sz="1200" b="0" i="0" kern="1200" baseline="0" dirty="0">
                <a:solidFill>
                  <a:schemeClr val="tx1"/>
                </a:solidFill>
                <a:effectLst/>
                <a:latin typeface="+mn-lt"/>
                <a:ea typeface="+mn-ea"/>
                <a:cs typeface="+mn-cs"/>
              </a:rPr>
              <a:t>Benzodiazepines: AKA </a:t>
            </a:r>
            <a:r>
              <a:rPr lang="en-GB" sz="1200" b="0" i="0" kern="1200" dirty="0">
                <a:solidFill>
                  <a:schemeClr val="tx1"/>
                </a:solidFill>
                <a:effectLst/>
                <a:latin typeface="+mn-lt"/>
                <a:ea typeface="+mn-ea"/>
                <a:cs typeface="+mn-cs"/>
              </a:rPr>
              <a:t>minor tranquillisers and sleeping pills. Prescribed in the short term to those with anxiety to relive tension and relax the patient. Used in </a:t>
            </a:r>
            <a:r>
              <a:rPr lang="en-GB" sz="1200" b="0" i="0" kern="1200" dirty="0" err="1">
                <a:solidFill>
                  <a:schemeClr val="tx1"/>
                </a:solidFill>
                <a:effectLst/>
                <a:latin typeface="+mn-lt"/>
                <a:ea typeface="+mn-ea"/>
                <a:cs typeface="+mn-cs"/>
              </a:rPr>
              <a:t>conjuction</a:t>
            </a:r>
            <a:r>
              <a:rPr lang="en-GB" sz="1200" b="0" i="0" kern="1200" dirty="0">
                <a:solidFill>
                  <a:schemeClr val="tx1"/>
                </a:solidFill>
                <a:effectLst/>
                <a:latin typeface="+mn-lt"/>
                <a:ea typeface="+mn-ea"/>
                <a:cs typeface="+mn-cs"/>
              </a:rPr>
              <a:t> with other treatments.</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11</a:t>
            </a:fld>
            <a:endParaRPr lang="en-GB"/>
          </a:p>
        </p:txBody>
      </p:sp>
    </p:spTree>
    <p:extLst>
      <p:ext uri="{BB962C8B-B14F-4D97-AF65-F5344CB8AC3E}">
        <p14:creationId xmlns:p14="http://schemas.microsoft.com/office/powerpoint/2010/main" val="3202704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signs – having any of these does not guarantee that a person is suffering from depression.</a:t>
            </a:r>
            <a:r>
              <a:rPr lang="en-GB" baseline="0" dirty="0"/>
              <a:t> Though it is worth looking out for.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latin typeface="Microsoft Sans Serif" panose="020B0604020202020204" pitchFamily="34" charset="0"/>
                <a:cs typeface="Microsoft Sans Serif" panose="020B0604020202020204" pitchFamily="34" charset="0"/>
              </a:rPr>
              <a:t>Based on these identifying factors, what would expect to see from someone who is depressed in a hospital setting?</a:t>
            </a: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13</a:t>
            </a:fld>
            <a:endParaRPr lang="en-GB"/>
          </a:p>
        </p:txBody>
      </p:sp>
    </p:spTree>
    <p:extLst>
      <p:ext uri="{BB962C8B-B14F-4D97-AF65-F5344CB8AC3E}">
        <p14:creationId xmlns:p14="http://schemas.microsoft.com/office/powerpoint/2010/main" val="3071209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Cheat</a:t>
            </a:r>
            <a:r>
              <a:rPr lang="en-GB" baseline="0" dirty="0"/>
              <a:t> sheet: Diagnosis 1. Stress/anxiety disorder; 2. Normal worry 3. Depression 4. Perinatal anxiety 5. Grief 6. Anxiety – panic disorder </a:t>
            </a: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15</a:t>
            </a:fld>
            <a:endParaRPr lang="en-GB"/>
          </a:p>
        </p:txBody>
      </p:sp>
    </p:spTree>
    <p:extLst>
      <p:ext uri="{BB962C8B-B14F-4D97-AF65-F5344CB8AC3E}">
        <p14:creationId xmlns:p14="http://schemas.microsoft.com/office/powerpoint/2010/main" val="2652489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a:t>
            </a:r>
            <a:r>
              <a:rPr lang="en-GB" baseline="0" dirty="0"/>
              <a:t> people are just sad. This can be hard to differentiate from depression – sometimes, even for those experiencing sadness or depression! </a:t>
            </a:r>
          </a:p>
          <a:p>
            <a:r>
              <a:rPr lang="en-GB" baseline="0" dirty="0"/>
              <a:t>Of course, every case of depression is different, and if it was as easy to identify as a chart like this, we wouldn’t have so many problems identifying it and treating it. In some cases, depression can be triggered by an event, such as job loss, or a serious illness. Also, when adjusting to a new, long-term disability such as paralysis or loss of a limb, initial changes to self-esteem and self-worth can be expected. While sadness is typically constant, SAD leads to depression in the winter months, not all year round</a:t>
            </a:r>
          </a:p>
        </p:txBody>
      </p:sp>
      <p:sp>
        <p:nvSpPr>
          <p:cNvPr id="4" name="Slide Number Placeholder 3"/>
          <p:cNvSpPr>
            <a:spLocks noGrp="1"/>
          </p:cNvSpPr>
          <p:nvPr>
            <p:ph type="sldNum" sz="quarter" idx="10"/>
          </p:nvPr>
        </p:nvSpPr>
        <p:spPr/>
        <p:txBody>
          <a:bodyPr/>
          <a:lstStyle/>
          <a:p>
            <a:fld id="{7039B854-4D1B-4157-9691-4CCC0107336F}" type="slidenum">
              <a:rPr lang="en-GB" smtClean="0"/>
              <a:t>16</a:t>
            </a:fld>
            <a:endParaRPr lang="en-GB"/>
          </a:p>
        </p:txBody>
      </p:sp>
    </p:spTree>
    <p:extLst>
      <p:ext uri="{BB962C8B-B14F-4D97-AF65-F5344CB8AC3E}">
        <p14:creationId xmlns:p14="http://schemas.microsoft.com/office/powerpoint/2010/main" val="968902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depression, this is not</a:t>
            </a:r>
            <a:r>
              <a:rPr lang="en-GB" baseline="0" dirty="0"/>
              <a:t> a straightforward diagnosis. Someone there is a clear stressor, sometimes there is not. A person may experience an increased heart rate during a stressful situation</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17</a:t>
            </a:fld>
            <a:endParaRPr lang="en-GB" dirty="0"/>
          </a:p>
        </p:txBody>
      </p:sp>
    </p:spTree>
    <p:extLst>
      <p:ext uri="{BB962C8B-B14F-4D97-AF65-F5344CB8AC3E}">
        <p14:creationId xmlns:p14="http://schemas.microsoft.com/office/powerpoint/2010/main" val="2939777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Ultimately, the main</a:t>
            </a:r>
            <a:r>
              <a:rPr lang="en-GB" baseline="0" dirty="0"/>
              <a:t> thing is that if you suspect someone may have depression or anxiety that you are empathetic, do not suggest that things aren’t that bad/to stop worrying (even if their concerns do not make sense), and let them know it’s not a bad thing to speak to a GP. If you are concerned but feel they do not want to talk, you could always pass on a leaflet of some description directing them to more information. It shows that someone cares, and even if they are not ready to face how they are feeling yet, they may keep the leaflet until they are.</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20</a:t>
            </a:fld>
            <a:endParaRPr lang="en-GB" dirty="0"/>
          </a:p>
        </p:txBody>
      </p:sp>
    </p:spTree>
    <p:extLst>
      <p:ext uri="{BB962C8B-B14F-4D97-AF65-F5344CB8AC3E}">
        <p14:creationId xmlns:p14="http://schemas.microsoft.com/office/powerpoint/2010/main" val="98074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https://www.mind.org.uk/media/944494/MIND_ProCEED_Training_Pack.pdf?ctaId=/about-us/our-policy-work/proceed/slices/text-2/</a:t>
            </a:r>
          </a:p>
        </p:txBody>
      </p:sp>
      <p:sp>
        <p:nvSpPr>
          <p:cNvPr id="4" name="Slide Number Placeholder 3"/>
          <p:cNvSpPr>
            <a:spLocks noGrp="1"/>
          </p:cNvSpPr>
          <p:nvPr>
            <p:ph type="sldNum" sz="quarter" idx="10"/>
          </p:nvPr>
        </p:nvSpPr>
        <p:spPr/>
        <p:txBody>
          <a:bodyPr/>
          <a:lstStyle/>
          <a:p>
            <a:fld id="{7039B854-4D1B-4157-9691-4CCC0107336F}" type="slidenum">
              <a:rPr lang="en-GB" smtClean="0"/>
              <a:t>21</a:t>
            </a:fld>
            <a:endParaRPr lang="en-GB" dirty="0"/>
          </a:p>
        </p:txBody>
      </p:sp>
    </p:spTree>
    <p:extLst>
      <p:ext uri="{BB962C8B-B14F-4D97-AF65-F5344CB8AC3E}">
        <p14:creationId xmlns:p14="http://schemas.microsoft.com/office/powerpoint/2010/main" val="2997951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4150949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206296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2171305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180002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866339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953929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813807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636086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91954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61038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13/09/2019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77224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2A3DD3-414F-4017-A75F-9D0F4735FCC3}" type="datetimeFigureOut">
              <a:rPr lang="en-GB" smtClean="0"/>
              <a:t>13/09/2019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D7EA96-C1CA-476B-B500-E19A253B1A6E}" type="slidenum">
              <a:rPr lang="en-GB" smtClean="0"/>
              <a:t>‹#›</a:t>
            </a:fld>
            <a:endParaRPr lang="en-GB" dirty="0"/>
          </a:p>
        </p:txBody>
      </p:sp>
    </p:spTree>
    <p:extLst>
      <p:ext uri="{BB962C8B-B14F-4D97-AF65-F5344CB8AC3E}">
        <p14:creationId xmlns:p14="http://schemas.microsoft.com/office/powerpoint/2010/main" val="1279833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389631"/>
            <a:ext cx="12192000" cy="1705547"/>
          </a:xfrm>
        </p:spPr>
        <p:txBody>
          <a:bodyPr>
            <a:normAutofit fontScale="90000"/>
          </a:bodyPr>
          <a:lstStyle/>
          <a:p>
            <a:r>
              <a:rPr lang="en-GB" dirty="0">
                <a:solidFill>
                  <a:schemeClr val="bg1"/>
                </a:solidFill>
                <a:latin typeface="Microsoft Sans Serif" panose="020B0604020202020204" pitchFamily="34" charset="0"/>
                <a:cs typeface="Microsoft Sans Serif" panose="020B0604020202020204" pitchFamily="34" charset="0"/>
              </a:rPr>
              <a:t>Depression and Anxiety </a:t>
            </a:r>
            <a:br>
              <a:rPr lang="en-GB" dirty="0">
                <a:solidFill>
                  <a:schemeClr val="bg1"/>
                </a:solidFill>
                <a:latin typeface="Microsoft Sans Serif" panose="020B0604020202020204" pitchFamily="34" charset="0"/>
                <a:cs typeface="Microsoft Sans Serif" panose="020B0604020202020204" pitchFamily="34" charset="0"/>
              </a:rPr>
            </a:br>
            <a:r>
              <a:rPr lang="en-GB" dirty="0">
                <a:solidFill>
                  <a:schemeClr val="bg1"/>
                </a:solidFill>
                <a:latin typeface="Microsoft Sans Serif" panose="020B0604020202020204" pitchFamily="34" charset="0"/>
                <a:cs typeface="Microsoft Sans Serif" panose="020B0604020202020204" pitchFamily="34" charset="0"/>
              </a:rPr>
              <a:t>How to Identify the Symptoms</a:t>
            </a:r>
          </a:p>
        </p:txBody>
      </p:sp>
    </p:spTree>
    <p:extLst>
      <p:ext uri="{BB962C8B-B14F-4D97-AF65-F5344CB8AC3E}">
        <p14:creationId xmlns:p14="http://schemas.microsoft.com/office/powerpoint/2010/main" val="1637954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167384"/>
            <a:ext cx="11565082" cy="5447645"/>
          </a:xfrm>
          <a:prstGeom prst="rect">
            <a:avLst/>
          </a:prstGeom>
          <a:noFill/>
        </p:spPr>
        <p:txBody>
          <a:bodyPr wrap="square" rtlCol="0">
            <a:spAutoFit/>
          </a:bodyPr>
          <a:lstStyle/>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Depression falls under the “Mood [Affective] Disorders” category of the ICD-10</a:t>
            </a:r>
          </a:p>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Seven categories under “depressive episode”, including mild depressive episode; moderate depressive episode; severe depressive episode with or without psychotic symptoms; other depressive episodes; and depressive episode, unspecified.</a:t>
            </a:r>
          </a:p>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Recurrent depressive disorders have a separate section with an additional 7 categories: Recurrent depressive disorder, (either current episode mild, moderate, or severe with and without psychotic symptoms; or currently in remission); other recurrent depressive disorders; recurrent depressive disorder unspecified.</a:t>
            </a:r>
          </a:p>
          <a:p>
            <a:pPr marL="742950" lvl="1" indent="-285750">
              <a:buFont typeface="Arial" panose="020B0604020202020204" pitchFamily="34" charset="0"/>
              <a:buChar char="•"/>
            </a:pPr>
            <a:endParaRPr lang="en-GB" dirty="0">
              <a:latin typeface="Microsoft Sans Serif" panose="020B0604020202020204" pitchFamily="34" charset="0"/>
              <a:cs typeface="Microsoft Sans Serif" panose="020B0604020202020204" pitchFamily="34" charset="0"/>
            </a:endParaRPr>
          </a:p>
          <a:p>
            <a:pPr marL="742950" lvl="1" indent="-285750">
              <a:buFont typeface="Arial" panose="020B0604020202020204" pitchFamily="34" charset="0"/>
              <a:buChar char="•"/>
            </a:pPr>
            <a:endParaRPr lang="en-GB"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is Depression?</a:t>
            </a:r>
          </a:p>
        </p:txBody>
      </p:sp>
    </p:spTree>
    <p:extLst>
      <p:ext uri="{BB962C8B-B14F-4D97-AF65-F5344CB8AC3E}">
        <p14:creationId xmlns:p14="http://schemas.microsoft.com/office/powerpoint/2010/main" val="1935134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6304" y="883008"/>
            <a:ext cx="11533632" cy="1938992"/>
          </a:xfrm>
          <a:prstGeom prst="rect">
            <a:avLst/>
          </a:prstGeom>
        </p:spPr>
        <p:txBody>
          <a:bodyPr wrap="square">
            <a:spAutoFit/>
          </a:bodyPr>
          <a:lstStyle/>
          <a:p>
            <a:r>
              <a:rPr lang="en-GB" sz="2000" dirty="0">
                <a:solidFill>
                  <a:schemeClr val="bg1"/>
                </a:solidFill>
                <a:latin typeface="Microsoft Sans Serif" panose="020B0604020202020204" pitchFamily="34" charset="0"/>
                <a:cs typeface="Microsoft Sans Serif" panose="020B0604020202020204" pitchFamily="34" charset="0"/>
              </a:rPr>
              <a:t>Diagnostic criteria for depression includes 10 symptoms</a:t>
            </a:r>
          </a:p>
          <a:p>
            <a:endParaRPr lang="en-GB" sz="2000" dirty="0">
              <a:solidFill>
                <a:schemeClr val="bg1"/>
              </a:solidFill>
              <a:latin typeface="Microsoft Sans Serif" panose="020B0604020202020204" pitchFamily="34" charset="0"/>
              <a:cs typeface="Microsoft Sans Serif" panose="020B0604020202020204" pitchFamily="34" charset="0"/>
            </a:endParaRPr>
          </a:p>
          <a:p>
            <a:r>
              <a:rPr lang="en-GB" sz="2000" dirty="0">
                <a:solidFill>
                  <a:schemeClr val="bg1"/>
                </a:solidFill>
                <a:latin typeface="Microsoft Sans Serif" panose="020B0604020202020204" pitchFamily="34" charset="0"/>
                <a:cs typeface="Microsoft Sans Serif" panose="020B0604020202020204" pitchFamily="34" charset="0"/>
              </a:rPr>
              <a:t>One of the following on most days/most of the time for at least 2 weeks</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Persistent sadness/low mood</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Loss of interests or pleasure</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Fatigue/low energy</a:t>
            </a:r>
          </a:p>
        </p:txBody>
      </p:sp>
      <p:sp>
        <p:nvSpPr>
          <p:cNvPr id="6" name="TextBox 5"/>
          <p:cNvSpPr txBox="1"/>
          <p:nvPr/>
        </p:nvSpPr>
        <p:spPr>
          <a:xfrm>
            <a:off x="146304" y="2997122"/>
            <a:ext cx="11667744" cy="2831544"/>
          </a:xfrm>
          <a:prstGeom prst="rect">
            <a:avLst/>
          </a:prstGeom>
          <a:noFill/>
        </p:spPr>
        <p:txBody>
          <a:bodyPr wrap="square" rtlCol="0">
            <a:spAutoFit/>
          </a:bodyPr>
          <a:lstStyle/>
          <a:p>
            <a:r>
              <a:rPr lang="en-GB" sz="2000" dirty="0">
                <a:solidFill>
                  <a:schemeClr val="bg1"/>
                </a:solidFill>
                <a:latin typeface="Microsoft Sans Serif" panose="020B0604020202020204" pitchFamily="34" charset="0"/>
                <a:cs typeface="Microsoft Sans Serif" panose="020B0604020202020204" pitchFamily="34" charset="0"/>
              </a:rPr>
              <a:t>Additional symptoms which occur alongside one or more of the above</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Disturbed sleep</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Poor concentration/indecisiveness</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Low self-confidence</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Change in appetite</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Suicidal thoughts or acts</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Feelings of guilt</a:t>
            </a:r>
          </a:p>
          <a:p>
            <a:pPr marL="742950" lvl="1" indent="-285750">
              <a:buFont typeface="Arial" panose="020B0604020202020204" pitchFamily="34" charset="0"/>
              <a:buChar char="•"/>
            </a:pPr>
            <a:r>
              <a:rPr lang="en-GB" sz="2000" dirty="0">
                <a:solidFill>
                  <a:schemeClr val="bg1"/>
                </a:solidFill>
                <a:latin typeface="Microsoft Sans Serif" panose="020B0604020202020204" pitchFamily="34" charset="0"/>
                <a:cs typeface="Microsoft Sans Serif" panose="020B0604020202020204" pitchFamily="34" charset="0"/>
              </a:rPr>
              <a:t>Change in the speed of movements, or feeling agitated</a:t>
            </a:r>
          </a:p>
          <a:p>
            <a:endParaRPr lang="en-GB" dirty="0">
              <a:solidFill>
                <a:schemeClr val="bg1"/>
              </a:solidFill>
              <a:latin typeface="Microsoft Sans Serif" panose="020B0604020202020204" pitchFamily="34" charset="0"/>
              <a:cs typeface="Microsoft Sans Serif" panose="020B0604020202020204" pitchFamily="34" charset="0"/>
            </a:endParaRPr>
          </a:p>
        </p:txBody>
      </p:sp>
      <p:sp>
        <p:nvSpPr>
          <p:cNvPr id="7" name="TextBox 6"/>
          <p:cNvSpPr txBox="1"/>
          <p:nvPr/>
        </p:nvSpPr>
        <p:spPr>
          <a:xfrm>
            <a:off x="146304" y="5644000"/>
            <a:ext cx="11667744" cy="707886"/>
          </a:xfrm>
          <a:prstGeom prst="rect">
            <a:avLst/>
          </a:prstGeom>
          <a:noFill/>
        </p:spPr>
        <p:txBody>
          <a:bodyPr wrap="square" rtlCol="0">
            <a:spAutoFit/>
          </a:bodyPr>
          <a:lstStyle/>
          <a:p>
            <a:r>
              <a:rPr lang="en-GB" sz="2000" dirty="0">
                <a:solidFill>
                  <a:schemeClr val="bg1"/>
                </a:solidFill>
                <a:latin typeface="Microsoft Sans Serif" panose="020B0604020202020204" pitchFamily="34" charset="0"/>
                <a:cs typeface="Microsoft Sans Serif" panose="020B0604020202020204" pitchFamily="34" charset="0"/>
              </a:rPr>
              <a:t>The diagnosis is then based on the number of the above symptoms; 4 indicates mild depression, 5-6 indicates moderate depression, and 7+ indicates severe depression.</a:t>
            </a:r>
          </a:p>
        </p:txBody>
      </p:sp>
      <p:sp>
        <p:nvSpPr>
          <p:cNvPr id="8" name="TextBox 7"/>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is Depression?</a:t>
            </a:r>
          </a:p>
        </p:txBody>
      </p:sp>
    </p:spTree>
    <p:extLst>
      <p:ext uri="{BB962C8B-B14F-4D97-AF65-F5344CB8AC3E}">
        <p14:creationId xmlns:p14="http://schemas.microsoft.com/office/powerpoint/2010/main" val="2026658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0416" y="938784"/>
            <a:ext cx="10924032" cy="5355312"/>
          </a:xfrm>
          <a:prstGeom prst="rect">
            <a:avLst/>
          </a:prstGeom>
          <a:noFill/>
        </p:spPr>
        <p:txBody>
          <a:bodyPr wrap="square" rtlCol="0">
            <a:spAutoFit/>
          </a:bodyPr>
          <a:lstStyle/>
          <a:p>
            <a:r>
              <a:rPr lang="en-GB" dirty="0">
                <a:solidFill>
                  <a:schemeClr val="bg1"/>
                </a:solidFill>
                <a:latin typeface="Microsoft Sans Serif" panose="020B0604020202020204" pitchFamily="34" charset="0"/>
                <a:cs typeface="Microsoft Sans Serif" panose="020B0604020202020204" pitchFamily="34" charset="0"/>
              </a:rPr>
              <a:t>Anxiety Disorders are covered under the neurotic, stress related and somatoform disorder section of the ICD-10, under sub-sections Phobic anxiety disorders &amp; Other anxiety disorders.</a:t>
            </a:r>
          </a:p>
          <a:p>
            <a:endParaRPr lang="en-GB" dirty="0">
              <a:solidFill>
                <a:schemeClr val="bg1"/>
              </a:solidFill>
              <a:latin typeface="Microsoft Sans Serif" panose="020B0604020202020204" pitchFamily="34" charset="0"/>
              <a:cs typeface="Microsoft Sans Serif" panose="020B0604020202020204" pitchFamily="34" charset="0"/>
            </a:endParaRPr>
          </a:p>
          <a:p>
            <a:r>
              <a:rPr lang="en-GB" dirty="0">
                <a:solidFill>
                  <a:schemeClr val="bg1"/>
                </a:solidFill>
                <a:latin typeface="Microsoft Sans Serif" panose="020B0604020202020204" pitchFamily="34" charset="0"/>
                <a:cs typeface="Microsoft Sans Serif" panose="020B0604020202020204" pitchFamily="34" charset="0"/>
              </a:rPr>
              <a:t>This covers Generalised Anxiety disorder, Panic Disorder, and Social phobia (Social Anxiety Disorder).</a:t>
            </a:r>
          </a:p>
          <a:p>
            <a:endParaRPr lang="en-GB" dirty="0">
              <a:solidFill>
                <a:schemeClr val="bg1"/>
              </a:solidFill>
              <a:latin typeface="Microsoft Sans Serif" panose="020B0604020202020204" pitchFamily="34" charset="0"/>
              <a:cs typeface="Microsoft Sans Serif" panose="020B0604020202020204" pitchFamily="34" charset="0"/>
            </a:endParaRPr>
          </a:p>
          <a:p>
            <a:r>
              <a:rPr lang="en-GB" dirty="0">
                <a:solidFill>
                  <a:schemeClr val="bg1"/>
                </a:solidFill>
                <a:latin typeface="Microsoft Sans Serif" panose="020B0604020202020204" pitchFamily="34" charset="0"/>
                <a:cs typeface="Microsoft Sans Serif" panose="020B0604020202020204" pitchFamily="34" charset="0"/>
              </a:rPr>
              <a:t>A person suffering from GAD will experience excessive worrying which the person cannot control. The diagnostic criteria include physical and psychological symptoms.</a:t>
            </a:r>
          </a:p>
          <a:p>
            <a:r>
              <a:rPr lang="en-GB" dirty="0">
                <a:solidFill>
                  <a:schemeClr val="bg1"/>
                </a:solidFill>
                <a:latin typeface="Microsoft Sans Serif" panose="020B0604020202020204" pitchFamily="34" charset="0"/>
                <a:cs typeface="Microsoft Sans Serif" panose="020B0604020202020204" pitchFamily="34" charset="0"/>
              </a:rPr>
              <a:t>Physical symptoms include: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Feeling on edge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High blood pressure and heart rate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Rapid breathing</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Sleep disturbance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Feeling sick or a sudden need to use toilet</a:t>
            </a:r>
          </a:p>
          <a:p>
            <a:endParaRPr lang="en-GB" dirty="0">
              <a:solidFill>
                <a:schemeClr val="bg1"/>
              </a:solidFill>
              <a:latin typeface="Microsoft Sans Serif" panose="020B0604020202020204" pitchFamily="34" charset="0"/>
              <a:cs typeface="Microsoft Sans Serif" panose="020B0604020202020204" pitchFamily="34" charset="0"/>
            </a:endParaRPr>
          </a:p>
          <a:p>
            <a:r>
              <a:rPr lang="en-GB" dirty="0">
                <a:solidFill>
                  <a:schemeClr val="bg1"/>
                </a:solidFill>
                <a:latin typeface="Microsoft Sans Serif" panose="020B0604020202020204" pitchFamily="34" charset="0"/>
                <a:cs typeface="Microsoft Sans Serif" panose="020B0604020202020204" pitchFamily="34" charset="0"/>
              </a:rPr>
              <a:t>Psychological symptoms include: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Constantly feeling worried</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Feeling tired</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Inability to concentrate</a:t>
            </a:r>
          </a:p>
          <a:p>
            <a:pPr marL="285750" indent="-285750">
              <a:buFont typeface="Arial" panose="020B0604020202020204" pitchFamily="34" charset="0"/>
              <a:buChar char="•"/>
            </a:pPr>
            <a:r>
              <a:rPr lang="en-GB" dirty="0">
                <a:solidFill>
                  <a:schemeClr val="bg1"/>
                </a:solidFill>
                <a:latin typeface="Microsoft Sans Serif" panose="020B0604020202020204" pitchFamily="34" charset="0"/>
                <a:cs typeface="Microsoft Sans Serif" panose="020B0604020202020204" pitchFamily="34" charset="0"/>
              </a:rPr>
              <a:t>Feeling low or teary</a:t>
            </a: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is Anxiety?</a:t>
            </a:r>
          </a:p>
        </p:txBody>
      </p:sp>
    </p:spTree>
    <p:extLst>
      <p:ext uri="{BB962C8B-B14F-4D97-AF65-F5344CB8AC3E}">
        <p14:creationId xmlns:p14="http://schemas.microsoft.com/office/powerpoint/2010/main" val="23526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0704"/>
            <a:ext cx="10924032" cy="5509200"/>
          </a:xfrm>
          <a:prstGeom prst="rect">
            <a:avLst/>
          </a:prstGeom>
          <a:noFill/>
        </p:spPr>
        <p:txBody>
          <a:bodyPr wrap="square" rtlCol="0">
            <a:spAutoFit/>
          </a:bodyPr>
          <a:lstStyle/>
          <a:p>
            <a:pPr marL="342900" indent="-34290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Anxiety Disorders are covered by the ICD-10, under Phobic anxiety disorders &amp; Other anxiety disorders. This covers Generalised Anxiety disorder, Panic Disorder, and Social phobia.</a:t>
            </a:r>
          </a:p>
          <a:p>
            <a:pPr marL="342900" indent="-34290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Panic Disorder: Experience multiple, unexpected panic attacks (exaggerated fear, stress, or excitement response). Other symptoms include feeling like they’re going to die; like they cannot control a situation; feel short of breath or like they are choking. As a result, they become avoidant of situations which may cause symptoms. Can lead to feeling a constant concern about having more panic attacks.</a:t>
            </a:r>
          </a:p>
          <a:p>
            <a:pPr marL="342900" indent="-34290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Social Phobia: Involves discomfort around social interaction, and concern about being embarrassed and judged by others. Must either have a prominent fear of being the centre of attention, or behaving in a way which will embarrass or humiliate them. Additional symptoms include blushing, fear of vomiting, and emotional distress as a result of avoidance behaviours, or others recognising their avoidant behaviours.</a:t>
            </a:r>
          </a:p>
        </p:txBody>
      </p:sp>
      <p:sp>
        <p:nvSpPr>
          <p:cNvPr id="4" name="TextBox 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is Anxiety?</a:t>
            </a:r>
          </a:p>
        </p:txBody>
      </p:sp>
    </p:spTree>
    <p:extLst>
      <p:ext uri="{BB962C8B-B14F-4D97-AF65-F5344CB8AC3E}">
        <p14:creationId xmlns:p14="http://schemas.microsoft.com/office/powerpoint/2010/main" val="3344618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85088"/>
            <a:ext cx="12192000" cy="5816977"/>
          </a:xfrm>
          <a:prstGeom prst="rect">
            <a:avLst/>
          </a:prstGeom>
          <a:noFill/>
        </p:spPr>
        <p:txBody>
          <a:bodyPr wrap="square" rtlCol="0">
            <a:spAutoFit/>
          </a:bodyPr>
          <a:lstStyle/>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Around 1 in 10 people suffer from anxiety or depression in the general population, and the same number of people are likely to experience a disabling anxiety disorder at some point in their lives.</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300m people suffer from depression, and in the UK only ¼ receive some kind of treatment.</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Approximately 800,000 people die due to suicide every year, and is the 2</a:t>
            </a:r>
            <a:r>
              <a:rPr lang="en-GB" sz="2200" baseline="30000" dirty="0">
                <a:solidFill>
                  <a:schemeClr val="bg1"/>
                </a:solidFill>
                <a:latin typeface="Microsoft Sans Serif" panose="020B0604020202020204" pitchFamily="34" charset="0"/>
                <a:cs typeface="Microsoft Sans Serif" panose="020B0604020202020204" pitchFamily="34" charset="0"/>
              </a:rPr>
              <a:t>nd</a:t>
            </a:r>
            <a:r>
              <a:rPr lang="en-GB" sz="2200" dirty="0">
                <a:solidFill>
                  <a:schemeClr val="bg1"/>
                </a:solidFill>
                <a:latin typeface="Microsoft Sans Serif" panose="020B0604020202020204" pitchFamily="34" charset="0"/>
                <a:cs typeface="Microsoft Sans Serif" panose="020B0604020202020204" pitchFamily="34" charset="0"/>
              </a:rPr>
              <a:t> leading cause of death in people aged between 15 to 29, and the leading cause of death for men aged between 20 and 49.</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Third most common reason people visit their GP</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40% of disability worldwide is due to depression and anxiety</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Estimated that 50% of Social Anxiety cases go untreated, and is often not detected or spotted in healthcare settings.</a:t>
            </a:r>
          </a:p>
          <a:p>
            <a:endParaRPr lang="en-GB" sz="2000" dirty="0">
              <a:solidFill>
                <a:schemeClr val="bg1"/>
              </a:solidFill>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Anxiety &amp; Depression Statistics</a:t>
            </a:r>
          </a:p>
        </p:txBody>
      </p:sp>
    </p:spTree>
    <p:extLst>
      <p:ext uri="{BB962C8B-B14F-4D97-AF65-F5344CB8AC3E}">
        <p14:creationId xmlns:p14="http://schemas.microsoft.com/office/powerpoint/2010/main" val="191518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53017"/>
            <a:ext cx="12192000" cy="5909310"/>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There appears to be a genetic component, as those with a close family member who suffers from depression are more likely to develop it themselves</a:t>
            </a:r>
            <a:br>
              <a:rPr lang="en-GB" sz="2400" dirty="0">
                <a:solidFill>
                  <a:schemeClr val="bg1"/>
                </a:solidFill>
                <a:latin typeface="Microsoft Sans Serif" panose="020B0604020202020204" pitchFamily="34" charset="0"/>
                <a:cs typeface="Microsoft Sans Serif" panose="020B0604020202020204" pitchFamily="34" charset="0"/>
              </a:rPr>
            </a:b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Low levels of the neurotransmitter chemicals serotonin and norepinephrine have been found in those with depression. Supported by findings in 50s that medication for blood pressure which reduce serotonin levels appeared to induce depression in patients.</a:t>
            </a:r>
            <a:br>
              <a:rPr lang="en-GB" sz="2400" dirty="0">
                <a:solidFill>
                  <a:schemeClr val="bg1"/>
                </a:solidFill>
                <a:latin typeface="Microsoft Sans Serif" panose="020B0604020202020204" pitchFamily="34" charset="0"/>
                <a:cs typeface="Microsoft Sans Serif" panose="020B0604020202020204" pitchFamily="34" charset="0"/>
              </a:rPr>
            </a:b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Anti-depressants are designed to increase or rebalance the levels of these neurotransmitters</a:t>
            </a:r>
          </a:p>
          <a:p>
            <a:pPr marL="342900" indent="-342900">
              <a:lnSpc>
                <a:spcPct val="150000"/>
              </a:lnSpc>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285750" indent="-285750">
              <a:buFontTx/>
              <a:buChar char="-"/>
            </a:pPr>
            <a:endParaRPr lang="en-GB" dirty="0">
              <a:solidFill>
                <a:schemeClr val="bg1"/>
              </a:solidFill>
            </a:endParaRPr>
          </a:p>
        </p:txBody>
      </p:sp>
      <p:sp>
        <p:nvSpPr>
          <p:cNvPr id="24" name="TextBox 2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Causes Depression? Biological Explanations</a:t>
            </a:r>
          </a:p>
        </p:txBody>
      </p:sp>
    </p:spTree>
    <p:extLst>
      <p:ext uri="{BB962C8B-B14F-4D97-AF65-F5344CB8AC3E}">
        <p14:creationId xmlns:p14="http://schemas.microsoft.com/office/powerpoint/2010/main" val="1227703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530" y="3985749"/>
            <a:ext cx="7461504" cy="3554819"/>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r>
              <a:rPr lang="en-GB" sz="2000" b="1" u="sng" dirty="0">
                <a:solidFill>
                  <a:schemeClr val="bg1"/>
                </a:solidFill>
                <a:latin typeface="Microsoft Sans Serif" panose="020B0604020202020204" pitchFamily="34" charset="0"/>
                <a:cs typeface="Microsoft Sans Serif" panose="020B0604020202020204" pitchFamily="34" charset="0"/>
              </a:rPr>
              <a:t>Physical Illness: </a:t>
            </a:r>
            <a:r>
              <a:rPr lang="en-GB" sz="2000" dirty="0">
                <a:solidFill>
                  <a:schemeClr val="bg1"/>
                </a:solidFill>
                <a:latin typeface="Microsoft Sans Serif" panose="020B0604020202020204" pitchFamily="34" charset="0"/>
                <a:cs typeface="Microsoft Sans Serif" panose="020B0604020202020204" pitchFamily="34" charset="0"/>
              </a:rPr>
              <a:t>Depression can become a secondary factor to a serious medical illness, as a result of the stress that it may cause</a:t>
            </a:r>
          </a:p>
          <a:p>
            <a:pPr marL="342900" indent="-342900">
              <a:lnSpc>
                <a:spcPct val="150000"/>
              </a:lnSpc>
              <a:buFont typeface="Wingdings" panose="05000000000000000000" pitchFamily="2" charset="2"/>
              <a:buChar char="v"/>
            </a:pPr>
            <a:r>
              <a:rPr lang="en-GB" sz="2000" b="1" u="sng" dirty="0">
                <a:solidFill>
                  <a:schemeClr val="bg1"/>
                </a:solidFill>
                <a:latin typeface="Microsoft Sans Serif" panose="020B0604020202020204" pitchFamily="34" charset="0"/>
                <a:cs typeface="Microsoft Sans Serif" panose="020B0604020202020204" pitchFamily="34" charset="0"/>
              </a:rPr>
              <a:t>Use of depressants: </a:t>
            </a:r>
            <a:r>
              <a:rPr lang="en-GB" sz="2000" dirty="0">
                <a:solidFill>
                  <a:schemeClr val="bg1"/>
                </a:solidFill>
                <a:latin typeface="Microsoft Sans Serif" panose="020B0604020202020204" pitchFamily="34" charset="0"/>
                <a:cs typeface="Microsoft Sans Serif" panose="020B0604020202020204" pitchFamily="34" charset="0"/>
              </a:rPr>
              <a:t>Using drugs and/or alcohol have been linked to depression – both as a causative and resultant factor.</a:t>
            </a:r>
          </a:p>
          <a:p>
            <a:pPr marL="342900" indent="-342900">
              <a:lnSpc>
                <a:spcPct val="150000"/>
              </a:lnSpc>
              <a:buFont typeface="Wingdings" panose="05000000000000000000" pitchFamily="2" charset="2"/>
              <a:buChar char="v"/>
            </a:pPr>
            <a:endParaRPr lang="en-GB" dirty="0">
              <a:solidFill>
                <a:schemeClr val="bg1"/>
              </a:solidFill>
              <a:latin typeface="Microsoft Sans Serif" panose="020B0604020202020204" pitchFamily="34" charset="0"/>
              <a:cs typeface="Microsoft Sans Serif" panose="020B0604020202020204" pitchFamily="34" charset="0"/>
            </a:endParaRPr>
          </a:p>
          <a:p>
            <a:pPr marL="285750" indent="-285750">
              <a:buFontTx/>
              <a:buChar char="-"/>
            </a:pPr>
            <a:endParaRPr lang="en-GB" dirty="0">
              <a:solidFill>
                <a:schemeClr val="bg1"/>
              </a:solidFill>
            </a:endParaRPr>
          </a:p>
        </p:txBody>
      </p:sp>
      <p:sp>
        <p:nvSpPr>
          <p:cNvPr id="6" name="TextBox 5"/>
          <p:cNvSpPr txBox="1"/>
          <p:nvPr/>
        </p:nvSpPr>
        <p:spPr>
          <a:xfrm>
            <a:off x="0" y="712713"/>
            <a:ext cx="12192000" cy="3323987"/>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000" b="1" u="sng" dirty="0">
                <a:solidFill>
                  <a:schemeClr val="bg1"/>
                </a:solidFill>
                <a:latin typeface="Microsoft Sans Serif" panose="020B0604020202020204" pitchFamily="34" charset="0"/>
                <a:cs typeface="Microsoft Sans Serif" panose="020B0604020202020204" pitchFamily="34" charset="0"/>
              </a:rPr>
              <a:t>Cognitive Factors: </a:t>
            </a:r>
            <a:r>
              <a:rPr lang="en-GB" sz="2000" dirty="0">
                <a:solidFill>
                  <a:schemeClr val="bg1"/>
                </a:solidFill>
                <a:latin typeface="Microsoft Sans Serif" panose="020B0604020202020204" pitchFamily="34" charset="0"/>
                <a:cs typeface="Microsoft Sans Serif" panose="020B0604020202020204" pitchFamily="34" charset="0"/>
              </a:rPr>
              <a:t>Aaron Beck stated that depression was a result of negative thinking patterns about themselves, the future, and the world. These thoughts shape their interpretation of everything that goes on around them and to them. This is a result of a set of core, dysfunctional beliefs which need to change – this led to the development of CBT.</a:t>
            </a:r>
          </a:p>
          <a:p>
            <a:pPr marL="285750" indent="-285750">
              <a:lnSpc>
                <a:spcPct val="150000"/>
              </a:lnSpc>
              <a:buFont typeface="Wingdings" panose="05000000000000000000" pitchFamily="2" charset="2"/>
              <a:buChar char="v"/>
            </a:pPr>
            <a:r>
              <a:rPr lang="en-GB" sz="2000" b="1" u="sng" dirty="0">
                <a:solidFill>
                  <a:schemeClr val="bg1"/>
                </a:solidFill>
                <a:latin typeface="Microsoft Sans Serif" panose="020B0604020202020204" pitchFamily="34" charset="0"/>
                <a:cs typeface="Microsoft Sans Serif" panose="020B0604020202020204" pitchFamily="34" charset="0"/>
              </a:rPr>
              <a:t>Behavioural Factors: </a:t>
            </a:r>
            <a:r>
              <a:rPr lang="en-GB" sz="2000" dirty="0">
                <a:solidFill>
                  <a:schemeClr val="bg1"/>
                </a:solidFill>
                <a:latin typeface="Microsoft Sans Serif" panose="020B0604020202020204" pitchFamily="34" charset="0"/>
                <a:cs typeface="Microsoft Sans Serif" panose="020B0604020202020204" pitchFamily="34" charset="0"/>
              </a:rPr>
              <a:t>The behaviours associated with depression are learned. Stress leads to a low rate of positive reinforcement, and therefore have little motivation to continue doing the activities they would usually take part in.</a:t>
            </a:r>
            <a:endParaRPr lang="en-GB" sz="2000" b="1" u="sng" dirty="0">
              <a:solidFill>
                <a:schemeClr val="bg1"/>
              </a:solidFill>
            </a:endParaRPr>
          </a:p>
        </p:txBody>
      </p:sp>
      <p:sp>
        <p:nvSpPr>
          <p:cNvPr id="7" name="Rounded Rectangle 6"/>
          <p:cNvSpPr/>
          <p:nvPr/>
        </p:nvSpPr>
        <p:spPr>
          <a:xfrm>
            <a:off x="8658346" y="3764488"/>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10189922" y="5421784"/>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7244074" y="5421784"/>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658346" y="3764488"/>
            <a:ext cx="1865376" cy="646331"/>
          </a:xfrm>
          <a:prstGeom prst="rect">
            <a:avLst/>
          </a:prstGeom>
          <a:noFill/>
        </p:spPr>
        <p:txBody>
          <a:bodyPr wrap="square" rtlCol="0">
            <a:spAutoFit/>
          </a:bodyPr>
          <a:lstStyle/>
          <a:p>
            <a:pPr algn="ctr"/>
            <a:r>
              <a:rPr lang="en-GB" dirty="0"/>
              <a:t>Negative Views About the World</a:t>
            </a:r>
          </a:p>
        </p:txBody>
      </p:sp>
      <p:sp>
        <p:nvSpPr>
          <p:cNvPr id="11" name="TextBox 10"/>
          <p:cNvSpPr txBox="1"/>
          <p:nvPr/>
        </p:nvSpPr>
        <p:spPr>
          <a:xfrm>
            <a:off x="7244074" y="5421784"/>
            <a:ext cx="1865376" cy="646331"/>
          </a:xfrm>
          <a:prstGeom prst="rect">
            <a:avLst/>
          </a:prstGeom>
          <a:noFill/>
        </p:spPr>
        <p:txBody>
          <a:bodyPr wrap="square" rtlCol="0">
            <a:spAutoFit/>
          </a:bodyPr>
          <a:lstStyle/>
          <a:p>
            <a:pPr algn="ctr"/>
            <a:r>
              <a:rPr lang="en-GB" dirty="0"/>
              <a:t>Negative Views About the Future</a:t>
            </a:r>
          </a:p>
        </p:txBody>
      </p:sp>
      <p:sp>
        <p:nvSpPr>
          <p:cNvPr id="12" name="TextBox 11"/>
          <p:cNvSpPr txBox="1"/>
          <p:nvPr/>
        </p:nvSpPr>
        <p:spPr>
          <a:xfrm>
            <a:off x="10173114" y="5439994"/>
            <a:ext cx="1865376" cy="646331"/>
          </a:xfrm>
          <a:prstGeom prst="rect">
            <a:avLst/>
          </a:prstGeom>
          <a:noFill/>
        </p:spPr>
        <p:txBody>
          <a:bodyPr wrap="square" rtlCol="0">
            <a:spAutoFit/>
          </a:bodyPr>
          <a:lstStyle/>
          <a:p>
            <a:pPr algn="ctr"/>
            <a:r>
              <a:rPr lang="en-GB" dirty="0"/>
              <a:t>Negative Views About Oneself</a:t>
            </a:r>
          </a:p>
        </p:txBody>
      </p:sp>
      <p:sp>
        <p:nvSpPr>
          <p:cNvPr id="13" name="Rectangle 12"/>
          <p:cNvSpPr/>
          <p:nvPr/>
        </p:nvSpPr>
        <p:spPr>
          <a:xfrm>
            <a:off x="8755882" y="4446424"/>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8755882" y="4446424"/>
            <a:ext cx="1767840" cy="461665"/>
          </a:xfrm>
          <a:prstGeom prst="rect">
            <a:avLst/>
          </a:prstGeom>
          <a:noFill/>
        </p:spPr>
        <p:txBody>
          <a:bodyPr wrap="square" rtlCol="0">
            <a:spAutoFit/>
          </a:bodyPr>
          <a:lstStyle/>
          <a:p>
            <a:r>
              <a:rPr lang="en-GB" sz="1200" dirty="0"/>
              <a:t>“everyone is against me because I am worthless”</a:t>
            </a:r>
          </a:p>
        </p:txBody>
      </p:sp>
      <p:sp>
        <p:nvSpPr>
          <p:cNvPr id="15" name="Rectangle 14"/>
          <p:cNvSpPr/>
          <p:nvPr/>
        </p:nvSpPr>
        <p:spPr>
          <a:xfrm>
            <a:off x="7341610" y="6104536"/>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7244074" y="6104536"/>
            <a:ext cx="1865376" cy="461665"/>
          </a:xfrm>
          <a:prstGeom prst="rect">
            <a:avLst/>
          </a:prstGeom>
          <a:noFill/>
        </p:spPr>
        <p:txBody>
          <a:bodyPr wrap="square" rtlCol="0">
            <a:spAutoFit/>
          </a:bodyPr>
          <a:lstStyle/>
          <a:p>
            <a:pPr algn="ctr"/>
            <a:r>
              <a:rPr lang="en-GB" sz="1200" dirty="0"/>
              <a:t>“I will NEVER be good at anything”</a:t>
            </a:r>
          </a:p>
        </p:txBody>
      </p:sp>
      <p:sp>
        <p:nvSpPr>
          <p:cNvPr id="17" name="Rectangle 16"/>
          <p:cNvSpPr/>
          <p:nvPr/>
        </p:nvSpPr>
        <p:spPr>
          <a:xfrm>
            <a:off x="10287458" y="6102905"/>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89922" y="6102905"/>
            <a:ext cx="1865376" cy="461665"/>
          </a:xfrm>
          <a:prstGeom prst="rect">
            <a:avLst/>
          </a:prstGeom>
          <a:noFill/>
        </p:spPr>
        <p:txBody>
          <a:bodyPr wrap="square" rtlCol="0">
            <a:spAutoFit/>
          </a:bodyPr>
          <a:lstStyle/>
          <a:p>
            <a:pPr algn="ctr"/>
            <a:r>
              <a:rPr lang="en-GB" sz="1200" dirty="0"/>
              <a:t>“I am worthless and inadequate”</a:t>
            </a:r>
          </a:p>
        </p:txBody>
      </p:sp>
      <p:cxnSp>
        <p:nvCxnSpPr>
          <p:cNvPr id="19" name="Straight Arrow Connector 18"/>
          <p:cNvCxnSpPr/>
          <p:nvPr/>
        </p:nvCxnSpPr>
        <p:spPr>
          <a:xfrm>
            <a:off x="10282472" y="4918416"/>
            <a:ext cx="582626" cy="442602"/>
          </a:xfrm>
          <a:prstGeom prst="straightConnector1">
            <a:avLst/>
          </a:prstGeom>
          <a:ln w="28575">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77930" y="4916825"/>
            <a:ext cx="633984" cy="444193"/>
          </a:xfrm>
          <a:prstGeom prst="straightConnector1">
            <a:avLst/>
          </a:prstGeom>
          <a:ln w="28575">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9" idx="3"/>
            <a:endCxn id="12" idx="1"/>
          </p:cNvCxnSpPr>
          <p:nvPr/>
        </p:nvCxnSpPr>
        <p:spPr>
          <a:xfrm>
            <a:off x="9109450" y="5763160"/>
            <a:ext cx="1063664" cy="0"/>
          </a:xfrm>
          <a:prstGeom prst="straightConnector1">
            <a:avLst/>
          </a:prstGeom>
          <a:ln w="22225">
            <a:solidFill>
              <a:schemeClr val="accent1">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0" y="0"/>
            <a:ext cx="12192000" cy="677108"/>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3800" b="1" dirty="0">
                <a:solidFill>
                  <a:srgbClr val="77B2B8"/>
                </a:solidFill>
                <a:latin typeface="Microsoft Sans Serif" panose="020B0604020202020204" pitchFamily="34" charset="0"/>
                <a:cs typeface="Microsoft Sans Serif" panose="020B0604020202020204" pitchFamily="34" charset="0"/>
              </a:rPr>
              <a:t>What Causes Depression? Psychological Explanations</a:t>
            </a:r>
          </a:p>
        </p:txBody>
      </p:sp>
    </p:spTree>
    <p:extLst>
      <p:ext uri="{BB962C8B-B14F-4D97-AF65-F5344CB8AC3E}">
        <p14:creationId xmlns:p14="http://schemas.microsoft.com/office/powerpoint/2010/main" val="2322629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2336" y="707886"/>
            <a:ext cx="6949440" cy="5810630"/>
          </a:xfrm>
          <a:prstGeom prst="rect">
            <a:avLst/>
          </a:prstGeom>
          <a:noFill/>
        </p:spPr>
        <p:txBody>
          <a:bodyPr wrap="square" rtlCol="0">
            <a:spAutoFit/>
          </a:bodyPr>
          <a:lstStyle/>
          <a:p>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a:solidFill>
                  <a:schemeClr val="bg1"/>
                </a:solidFill>
                <a:latin typeface="Microsoft Sans Serif" panose="020B0604020202020204" pitchFamily="34" charset="0"/>
                <a:cs typeface="Microsoft Sans Serif" panose="020B0604020202020204" pitchFamily="34" charset="0"/>
              </a:rPr>
              <a:t>Psychological Treatments of Depression</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Cognitive Behavioural Therapy (CBT)</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Interpersonal Therapy (IPT)</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Behaviour Therapy</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Mindfulness-based Cognitive Therapy (MBCT)</a:t>
            </a:r>
          </a:p>
          <a:p>
            <a:pPr marL="285750" indent="-285750">
              <a:lnSpc>
                <a:spcPct val="150000"/>
              </a:lnSpc>
              <a:buFont typeface="Arial" panose="020B0604020202020204" pitchFamily="34" charset="0"/>
              <a:buChar char="•"/>
            </a:pPr>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a:solidFill>
                  <a:schemeClr val="bg1"/>
                </a:solidFill>
                <a:latin typeface="Microsoft Sans Serif" panose="020B0604020202020204" pitchFamily="34" charset="0"/>
                <a:cs typeface="Microsoft Sans Serif" panose="020B0604020202020204" pitchFamily="34" charset="0"/>
              </a:rPr>
              <a:t>Medical Treatments of Depression</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Anti-depressant Medication </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Electroconvulsive therapy (ECT)</a:t>
            </a:r>
          </a:p>
          <a:p>
            <a:pPr marL="285750" indent="-285750">
              <a:lnSpc>
                <a:spcPct val="150000"/>
              </a:lnSpc>
              <a:buFont typeface="Arial" panose="020B0604020202020204" pitchFamily="34" charset="0"/>
              <a:buChar char="•"/>
            </a:pPr>
            <a:endParaRPr lang="en-GB"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Treatments of Depression</a:t>
            </a:r>
          </a:p>
        </p:txBody>
      </p:sp>
    </p:spTree>
    <p:extLst>
      <p:ext uri="{BB962C8B-B14F-4D97-AF65-F5344CB8AC3E}">
        <p14:creationId xmlns:p14="http://schemas.microsoft.com/office/powerpoint/2010/main" val="1508611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75488"/>
            <a:ext cx="11484864" cy="5909310"/>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endParaRPr lang="en-GB" sz="2100" dirty="0">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100" b="1" u="sng" dirty="0">
                <a:solidFill>
                  <a:schemeClr val="accent1">
                    <a:lumMod val="75000"/>
                  </a:schemeClr>
                </a:solidFill>
                <a:latin typeface="Microsoft Sans Serif" panose="020B0604020202020204" pitchFamily="34" charset="0"/>
                <a:cs typeface="Microsoft Sans Serif" panose="020B0604020202020204" pitchFamily="34" charset="0"/>
              </a:rPr>
              <a:t>Genetic factors: </a:t>
            </a:r>
            <a:r>
              <a:rPr lang="en-GB" sz="2100" dirty="0">
                <a:solidFill>
                  <a:schemeClr val="bg1"/>
                </a:solidFill>
                <a:latin typeface="Microsoft Sans Serif" panose="020B0604020202020204" pitchFamily="34" charset="0"/>
                <a:cs typeface="Microsoft Sans Serif" panose="020B0604020202020204" pitchFamily="34" charset="0"/>
              </a:rPr>
              <a:t>Increased risk of developing anxiety if a close family member suffers from it</a:t>
            </a:r>
          </a:p>
          <a:p>
            <a:pPr marL="342900" indent="-342900">
              <a:lnSpc>
                <a:spcPct val="150000"/>
              </a:lnSpc>
              <a:buFont typeface="Wingdings" panose="05000000000000000000" pitchFamily="2" charset="2"/>
              <a:buChar char="v"/>
            </a:pPr>
            <a:r>
              <a:rPr lang="en-GB" sz="2100" b="1" u="sng" dirty="0">
                <a:solidFill>
                  <a:schemeClr val="accent1">
                    <a:lumMod val="75000"/>
                  </a:schemeClr>
                </a:solidFill>
                <a:latin typeface="Microsoft Sans Serif" panose="020B0604020202020204" pitchFamily="34" charset="0"/>
                <a:cs typeface="Microsoft Sans Serif" panose="020B0604020202020204" pitchFamily="34" charset="0"/>
              </a:rPr>
              <a:t>Biological Factors: </a:t>
            </a:r>
            <a:r>
              <a:rPr lang="en-GB" sz="2100" dirty="0">
                <a:solidFill>
                  <a:schemeClr val="bg1"/>
                </a:solidFill>
                <a:latin typeface="Microsoft Sans Serif" panose="020B0604020202020204" pitchFamily="34" charset="0"/>
                <a:cs typeface="Microsoft Sans Serif" panose="020B0604020202020204" pitchFamily="34" charset="0"/>
              </a:rPr>
              <a:t>While cause and effect cannot be proven, an imbalance in serotonin, noradrenaline, and dopamine have been identified in the brains of those who suffer from anxiety disorders. Is theorised that panic disorder is caused by dysfunctional breathing patterns which lead to hyperventilation. </a:t>
            </a:r>
          </a:p>
          <a:p>
            <a:pPr marL="342900" indent="-342900">
              <a:lnSpc>
                <a:spcPct val="150000"/>
              </a:lnSpc>
              <a:buFont typeface="Wingdings" panose="05000000000000000000" pitchFamily="2" charset="2"/>
              <a:buChar char="v"/>
            </a:pPr>
            <a:r>
              <a:rPr lang="en-GB" sz="2100" b="1" u="sng" dirty="0">
                <a:solidFill>
                  <a:schemeClr val="accent1">
                    <a:lumMod val="75000"/>
                  </a:schemeClr>
                </a:solidFill>
                <a:latin typeface="Microsoft Sans Serif" panose="020B0604020202020204" pitchFamily="34" charset="0"/>
                <a:cs typeface="Microsoft Sans Serif" panose="020B0604020202020204" pitchFamily="34" charset="0"/>
              </a:rPr>
              <a:t>Psychological factors: </a:t>
            </a:r>
            <a:r>
              <a:rPr lang="en-GB" sz="2100" dirty="0">
                <a:solidFill>
                  <a:schemeClr val="bg1"/>
                </a:solidFill>
                <a:latin typeface="Microsoft Sans Serif" panose="020B0604020202020204" pitchFamily="34" charset="0"/>
                <a:cs typeface="Microsoft Sans Serif" panose="020B0604020202020204" pitchFamily="34" charset="0"/>
              </a:rPr>
              <a:t>In PD, suggested that there is a misinterpretation of bodily sensation such as slightly increased heart rate. In GAD, suggested there is a cognitive factor where the individual will be over vigilant for potential threats, therefore maintaining anxiety levels.</a:t>
            </a:r>
          </a:p>
          <a:p>
            <a:pPr marL="342900" indent="-342900">
              <a:lnSpc>
                <a:spcPct val="150000"/>
              </a:lnSpc>
              <a:buFont typeface="Wingdings" panose="05000000000000000000" pitchFamily="2" charset="2"/>
              <a:buChar char="v"/>
            </a:pPr>
            <a:r>
              <a:rPr lang="en-GB" sz="2100" b="1" u="sng" dirty="0">
                <a:solidFill>
                  <a:schemeClr val="accent1">
                    <a:lumMod val="75000"/>
                  </a:schemeClr>
                </a:solidFill>
                <a:latin typeface="Microsoft Sans Serif" panose="020B0604020202020204" pitchFamily="34" charset="0"/>
                <a:cs typeface="Microsoft Sans Serif" panose="020B0604020202020204" pitchFamily="34" charset="0"/>
              </a:rPr>
              <a:t>Personality factors: </a:t>
            </a:r>
            <a:r>
              <a:rPr lang="en-GB" sz="2100" dirty="0">
                <a:solidFill>
                  <a:schemeClr val="bg1"/>
                </a:solidFill>
                <a:latin typeface="Microsoft Sans Serif" panose="020B0604020202020204" pitchFamily="34" charset="0"/>
                <a:cs typeface="Microsoft Sans Serif" panose="020B0604020202020204" pitchFamily="34" charset="0"/>
              </a:rPr>
              <a:t>People with GAD tend to be perfectionists, take responsibility for all negative outcomes, have poor problem-solving confidence, and frame worries in way that highlights personal inadequacies and insecurities.</a:t>
            </a: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What causes Anxiety?</a:t>
            </a:r>
          </a:p>
        </p:txBody>
      </p:sp>
    </p:spTree>
    <p:extLst>
      <p:ext uri="{BB962C8B-B14F-4D97-AF65-F5344CB8AC3E}">
        <p14:creationId xmlns:p14="http://schemas.microsoft.com/office/powerpoint/2010/main" val="2515623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3568" y="975360"/>
            <a:ext cx="11484864" cy="6047809"/>
          </a:xfrm>
          <a:prstGeom prst="rect">
            <a:avLst/>
          </a:prstGeom>
          <a:noFill/>
        </p:spPr>
        <p:txBody>
          <a:bodyPr wrap="square" rtlCol="0">
            <a:spAutoFit/>
          </a:bodyPr>
          <a:lstStyle/>
          <a:p>
            <a:endParaRPr lang="en-GB" dirty="0"/>
          </a:p>
          <a:p>
            <a:pPr>
              <a:lnSpc>
                <a:spcPct val="150000"/>
              </a:lnSpc>
            </a:pPr>
            <a:r>
              <a:rPr lang="en-GB" sz="2400" u="sng" dirty="0">
                <a:solidFill>
                  <a:schemeClr val="bg1"/>
                </a:solidFill>
                <a:latin typeface="Microsoft Sans Serif" panose="020B0604020202020204" pitchFamily="34" charset="0"/>
                <a:cs typeface="Microsoft Sans Serif" panose="020B0604020202020204" pitchFamily="34" charset="0"/>
              </a:rPr>
              <a:t>Psychological Treatments for Anxiety</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Cognitive Behavioural Therapy</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Behaviour Therapy</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E-therapies/Online therapies</a:t>
            </a:r>
          </a:p>
          <a:p>
            <a:pPr marL="285750" indent="-285750">
              <a:lnSpc>
                <a:spcPct val="150000"/>
              </a:lnSpc>
              <a:buFont typeface="Arial" panose="020B0604020202020204" pitchFamily="34" charset="0"/>
              <a:buChar char="•"/>
            </a:pPr>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a:solidFill>
                  <a:schemeClr val="bg1"/>
                </a:solidFill>
                <a:latin typeface="Microsoft Sans Serif" panose="020B0604020202020204" pitchFamily="34" charset="0"/>
                <a:cs typeface="Microsoft Sans Serif" panose="020B0604020202020204" pitchFamily="34" charset="0"/>
              </a:rPr>
              <a:t>Medical Treatments for Anxiety</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Anti-depressant medication</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Benzodiazepines</a:t>
            </a:r>
          </a:p>
          <a:p>
            <a:pPr marL="342900" indent="-34290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Beta-blockers</a:t>
            </a:r>
          </a:p>
          <a:p>
            <a:pPr>
              <a:lnSpc>
                <a:spcPct val="150000"/>
              </a:lnSpc>
            </a:pPr>
            <a:endParaRPr lang="en-GB" dirty="0">
              <a:latin typeface="Microsoft Sans Serif" panose="020B0604020202020204" pitchFamily="34" charset="0"/>
              <a:cs typeface="Microsoft Sans Serif" panose="020B0604020202020204" pitchFamily="34" charset="0"/>
            </a:endParaRPr>
          </a:p>
          <a:p>
            <a:pPr marL="285750" indent="-285750">
              <a:buFont typeface="Arial" panose="020B0604020202020204" pitchFamily="34" charset="0"/>
              <a:buChar char="•"/>
            </a:pPr>
            <a:endParaRPr lang="en-GB" dirty="0"/>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Treatments for Anxiety</a:t>
            </a:r>
          </a:p>
        </p:txBody>
      </p:sp>
    </p:spTree>
    <p:extLst>
      <p:ext uri="{BB962C8B-B14F-4D97-AF65-F5344CB8AC3E}">
        <p14:creationId xmlns:p14="http://schemas.microsoft.com/office/powerpoint/2010/main" val="872880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3568" y="1036320"/>
            <a:ext cx="11484864" cy="4592347"/>
          </a:xfrm>
          <a:prstGeom prst="rect">
            <a:avLst/>
          </a:prstGeom>
          <a:noFill/>
        </p:spPr>
        <p:txBody>
          <a:bodyPr wrap="square" rtlCol="0">
            <a:spAutoFit/>
          </a:bodyPr>
          <a:lstStyle/>
          <a:p>
            <a:pPr marL="571500" indent="-571500">
              <a:lnSpc>
                <a:spcPct val="150000"/>
              </a:lnSpc>
              <a:buFont typeface="Wingdings" panose="05000000000000000000" pitchFamily="2" charset="2"/>
              <a:buChar char="Ø"/>
            </a:pPr>
            <a:r>
              <a:rPr lang="en-GB" sz="4000" dirty="0">
                <a:solidFill>
                  <a:schemeClr val="bg1"/>
                </a:solidFill>
                <a:latin typeface="Microsoft Sans Serif" panose="020B0604020202020204" pitchFamily="34" charset="0"/>
                <a:cs typeface="Microsoft Sans Serif" panose="020B0604020202020204" pitchFamily="34" charset="0"/>
              </a:rPr>
              <a:t>So what are the signs of depression?</a:t>
            </a:r>
          </a:p>
          <a:p>
            <a:pPr marL="571500" indent="-571500">
              <a:lnSpc>
                <a:spcPct val="150000"/>
              </a:lnSpc>
              <a:buFont typeface="Wingdings" panose="05000000000000000000" pitchFamily="2" charset="2"/>
              <a:buChar char="Ø"/>
            </a:pPr>
            <a:endParaRPr lang="en-GB" sz="4000" dirty="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a:solidFill>
                  <a:schemeClr val="bg1"/>
                </a:solidFill>
                <a:latin typeface="Microsoft Sans Serif" panose="020B0604020202020204" pitchFamily="34" charset="0"/>
                <a:cs typeface="Microsoft Sans Serif" panose="020B0604020202020204" pitchFamily="34" charset="0"/>
              </a:rPr>
              <a:t>What about anxiety?</a:t>
            </a:r>
          </a:p>
          <a:p>
            <a:pPr marL="571500" indent="-571500">
              <a:lnSpc>
                <a:spcPct val="150000"/>
              </a:lnSpc>
              <a:buFont typeface="Wingdings" panose="05000000000000000000" pitchFamily="2" charset="2"/>
              <a:buChar char="Ø"/>
            </a:pPr>
            <a:endParaRPr lang="en-GB" sz="4000" dirty="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a:solidFill>
                  <a:schemeClr val="bg1"/>
                </a:solidFill>
                <a:latin typeface="Microsoft Sans Serif" panose="020B0604020202020204" pitchFamily="34" charset="0"/>
                <a:cs typeface="Microsoft Sans Serif" panose="020B0604020202020204" pitchFamily="34" charset="0"/>
              </a:rPr>
              <a:t>Is there any overlap between the two?</a:t>
            </a: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Signs of Depression &amp; Anxiety</a:t>
            </a:r>
          </a:p>
        </p:txBody>
      </p:sp>
    </p:spTree>
    <p:extLst>
      <p:ext uri="{BB962C8B-B14F-4D97-AF65-F5344CB8AC3E}">
        <p14:creationId xmlns:p14="http://schemas.microsoft.com/office/powerpoint/2010/main" val="104726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536" y="533192"/>
            <a:ext cx="11484864" cy="6878806"/>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Irritable and upset almost all of the time</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Loss of interest in hobbies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Social withdrawal</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Complaints of feeling tired and/or restless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Indecisiveness and having trouble concentrating</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Aches or pains which do not seem to be due to a physical condition</a:t>
            </a:r>
          </a:p>
          <a:p>
            <a:pPr marL="285750" indent="-285750">
              <a:lnSpc>
                <a:spcPct val="150000"/>
              </a:lnSpc>
              <a:buFont typeface="Wingdings" panose="05000000000000000000" pitchFamily="2" charset="2"/>
              <a:buChar char="v"/>
            </a:pPr>
            <a:endParaRPr lang="en-GB" sz="20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000" b="1" u="sng" dirty="0">
                <a:solidFill>
                  <a:schemeClr val="bg1"/>
                </a:solidFill>
                <a:latin typeface="Microsoft Sans Serif" panose="020B0604020202020204" pitchFamily="34" charset="0"/>
                <a:cs typeface="Microsoft Sans Serif" panose="020B0604020202020204" pitchFamily="34" charset="0"/>
              </a:rPr>
              <a:t>Risk Factors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History of mental health issues or addiction</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Adjustment issues relating to a serious medical condition</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Those who have recently lost a loved one</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Those who don’t appears to have a support system</a:t>
            </a:r>
          </a:p>
          <a:p>
            <a:pPr>
              <a:lnSpc>
                <a:spcPct val="150000"/>
              </a:lnSpc>
            </a:pPr>
            <a:br>
              <a:rPr lang="en-GB" dirty="0">
                <a:solidFill>
                  <a:schemeClr val="bg1"/>
                </a:solidFill>
                <a:latin typeface="Microsoft Sans Serif" panose="020B0604020202020204" pitchFamily="34" charset="0"/>
                <a:cs typeface="Microsoft Sans Serif" panose="020B0604020202020204" pitchFamily="34" charset="0"/>
              </a:rPr>
            </a:br>
            <a:endParaRPr lang="en-GB"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Signs and Symptoms of Depression</a:t>
            </a:r>
          </a:p>
        </p:txBody>
      </p:sp>
    </p:spTree>
    <p:extLst>
      <p:ext uri="{BB962C8B-B14F-4D97-AF65-F5344CB8AC3E}">
        <p14:creationId xmlns:p14="http://schemas.microsoft.com/office/powerpoint/2010/main" val="2624792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Signs and Symptoms of Anxiety</a:t>
            </a:r>
          </a:p>
        </p:txBody>
      </p:sp>
      <p:sp>
        <p:nvSpPr>
          <p:cNvPr id="4" name="TextBox 3"/>
          <p:cNvSpPr txBox="1"/>
          <p:nvPr/>
        </p:nvSpPr>
        <p:spPr>
          <a:xfrm>
            <a:off x="97536" y="533192"/>
            <a:ext cx="11484864" cy="6417141"/>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Tend to be constantly moving e.g. tapping their feet</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May talk quickly or have an exaggerated reaction to stimuli such as unexpected loud noises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Avoiding places with large numbers of people, or may cause stress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Are not able to stay calm</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Irritability</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Losing interest in hobbies</a:t>
            </a:r>
          </a:p>
          <a:p>
            <a:pPr>
              <a:lnSpc>
                <a:spcPct val="150000"/>
              </a:lnSpc>
            </a:pPr>
            <a:endParaRPr lang="en-GB" sz="20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000" b="1" u="sng" dirty="0">
                <a:solidFill>
                  <a:schemeClr val="bg1"/>
                </a:solidFill>
                <a:latin typeface="Microsoft Sans Serif" panose="020B0604020202020204" pitchFamily="34" charset="0"/>
                <a:cs typeface="Microsoft Sans Serif" panose="020B0604020202020204" pitchFamily="34" charset="0"/>
              </a:rPr>
              <a:t>Risk Factors</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History of mental health issues, particularly depression</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Those who have a stressful, serious medical condition</a:t>
            </a:r>
          </a:p>
          <a:p>
            <a:pPr marL="285750" indent="-285750">
              <a:lnSpc>
                <a:spcPct val="150000"/>
              </a:lnSpc>
              <a:buFont typeface="Wingdings" panose="05000000000000000000" pitchFamily="2" charset="2"/>
              <a:buChar char="v"/>
            </a:pPr>
            <a:r>
              <a:rPr lang="en-GB" sz="2000" dirty="0">
                <a:solidFill>
                  <a:schemeClr val="bg1"/>
                </a:solidFill>
                <a:latin typeface="Microsoft Sans Serif" panose="020B0604020202020204" pitchFamily="34" charset="0"/>
                <a:cs typeface="Microsoft Sans Serif" panose="020B0604020202020204" pitchFamily="34" charset="0"/>
              </a:rPr>
              <a:t>Those who have experienced a stressful or traumatic life event</a:t>
            </a:r>
          </a:p>
          <a:p>
            <a:pPr>
              <a:lnSpc>
                <a:spcPct val="150000"/>
              </a:lnSpc>
            </a:pPr>
            <a:br>
              <a:rPr lang="en-GB" dirty="0">
                <a:solidFill>
                  <a:schemeClr val="bg1"/>
                </a:solidFill>
                <a:latin typeface="Microsoft Sans Serif" panose="020B0604020202020204" pitchFamily="34" charset="0"/>
                <a:cs typeface="Microsoft Sans Serif" panose="020B0604020202020204" pitchFamily="34" charset="0"/>
              </a:rPr>
            </a:br>
            <a:endParaRPr lang="en-GB"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4014255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Activity</a:t>
            </a:r>
          </a:p>
        </p:txBody>
      </p:sp>
      <p:sp>
        <p:nvSpPr>
          <p:cNvPr id="4" name="TextBox 3"/>
          <p:cNvSpPr txBox="1"/>
          <p:nvPr/>
        </p:nvSpPr>
        <p:spPr>
          <a:xfrm>
            <a:off x="97536" y="533192"/>
            <a:ext cx="11484864" cy="6041462"/>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a:solidFill>
                  <a:schemeClr val="bg1"/>
                </a:solidFill>
                <a:latin typeface="Microsoft Sans Serif" panose="020B0604020202020204" pitchFamily="34" charset="0"/>
                <a:cs typeface="Microsoft Sans Serif" panose="020B0604020202020204" pitchFamily="34" charset="0"/>
              </a:rPr>
              <a:t>Two sheets – one for case studies to identify if a patient has a mental health issue, and what you would do in the situation</a:t>
            </a:r>
          </a:p>
          <a:p>
            <a:pPr marL="457200" indent="-457200">
              <a:lnSpc>
                <a:spcPct val="150000"/>
              </a:lnSpc>
              <a:buFont typeface="Wingdings" panose="05000000000000000000" pitchFamily="2" charset="2"/>
              <a:buChar char="Ø"/>
            </a:pPr>
            <a:endParaRPr lang="en-GB" sz="2800" dirty="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a:solidFill>
                  <a:schemeClr val="bg1"/>
                </a:solidFill>
                <a:latin typeface="Microsoft Sans Serif" panose="020B0604020202020204" pitchFamily="34" charset="0"/>
                <a:cs typeface="Microsoft Sans Serif" panose="020B0604020202020204" pitchFamily="34" charset="0"/>
              </a:rPr>
              <a:t>Second is a treatment based activity – identify the mental health issue and decide on the treatment from the options given on the sheet</a:t>
            </a:r>
          </a:p>
          <a:p>
            <a:pPr marL="457200" indent="-457200">
              <a:lnSpc>
                <a:spcPct val="150000"/>
              </a:lnSpc>
              <a:buFont typeface="Wingdings" panose="05000000000000000000" pitchFamily="2" charset="2"/>
              <a:buChar char="Ø"/>
            </a:pPr>
            <a:endParaRPr lang="en-GB" sz="2800" dirty="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a:solidFill>
                  <a:schemeClr val="bg1"/>
                </a:solidFill>
                <a:latin typeface="Microsoft Sans Serif" panose="020B0604020202020204" pitchFamily="34" charset="0"/>
                <a:cs typeface="Microsoft Sans Serif" panose="020B0604020202020204" pitchFamily="34" charset="0"/>
              </a:rPr>
              <a:t>Will discuss answers </a:t>
            </a:r>
            <a:r>
              <a:rPr lang="en-GB" sz="2800">
                <a:solidFill>
                  <a:schemeClr val="bg1"/>
                </a:solidFill>
                <a:latin typeface="Microsoft Sans Serif" panose="020B0604020202020204" pitchFamily="34" charset="0"/>
                <a:cs typeface="Microsoft Sans Serif" panose="020B0604020202020204" pitchFamily="34" charset="0"/>
              </a:rPr>
              <a:t>in 20 </a:t>
            </a:r>
            <a:r>
              <a:rPr lang="en-GB" sz="2800" dirty="0">
                <a:solidFill>
                  <a:schemeClr val="bg1"/>
                </a:solidFill>
                <a:latin typeface="Microsoft Sans Serif" panose="020B0604020202020204" pitchFamily="34" charset="0"/>
                <a:cs typeface="Microsoft Sans Serif" panose="020B0604020202020204" pitchFamily="34" charset="0"/>
              </a:rPr>
              <a:t>minutes</a:t>
            </a:r>
            <a:br>
              <a:rPr lang="en-GB" dirty="0">
                <a:solidFill>
                  <a:schemeClr val="bg1"/>
                </a:solidFill>
                <a:latin typeface="Microsoft Sans Serif" panose="020B0604020202020204" pitchFamily="34" charset="0"/>
                <a:cs typeface="Microsoft Sans Serif" panose="020B0604020202020204" pitchFamily="34" charset="0"/>
              </a:rPr>
            </a:br>
            <a:endParaRPr lang="en-GB"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785053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3932455100"/>
              </p:ext>
            </p:extLst>
          </p:nvPr>
        </p:nvGraphicFramePr>
        <p:xfrm>
          <a:off x="0" y="707885"/>
          <a:ext cx="12192000" cy="6150115"/>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0000"/>
                    </a:ext>
                  </a:extLst>
                </a:gridCol>
                <a:gridCol w="6096000">
                  <a:extLst>
                    <a:ext uri="{9D8B030D-6E8A-4147-A177-3AD203B41FA5}">
                      <a16:colId xmlns:a16="http://schemas.microsoft.com/office/drawing/2014/main" val="20001"/>
                    </a:ext>
                  </a:extLst>
                </a:gridCol>
              </a:tblGrid>
              <a:tr h="728372">
                <a:tc>
                  <a:txBody>
                    <a:bodyPr/>
                    <a:lstStyle/>
                    <a:p>
                      <a:pPr algn="ctr"/>
                      <a:r>
                        <a:rPr lang="en-GB" sz="2800" dirty="0">
                          <a:latin typeface="Microsoft Sans Serif" panose="020B0604020202020204" pitchFamily="34" charset="0"/>
                          <a:cs typeface="Microsoft Sans Serif" panose="020B0604020202020204" pitchFamily="34" charset="0"/>
                        </a:rPr>
                        <a:t>Depression</a:t>
                      </a:r>
                    </a:p>
                  </a:txBody>
                  <a:tcPr/>
                </a:tc>
                <a:tc>
                  <a:txBody>
                    <a:bodyPr/>
                    <a:lstStyle/>
                    <a:p>
                      <a:pPr algn="ctr"/>
                      <a:r>
                        <a:rPr lang="en-GB" sz="2800" dirty="0">
                          <a:latin typeface="Microsoft Sans Serif" panose="020B0604020202020204" pitchFamily="34" charset="0"/>
                          <a:cs typeface="Microsoft Sans Serif" panose="020B0604020202020204" pitchFamily="34" charset="0"/>
                        </a:rPr>
                        <a:t>Not (necessarily)</a:t>
                      </a:r>
                      <a:r>
                        <a:rPr lang="en-GB" sz="2800" baseline="0" dirty="0">
                          <a:latin typeface="Microsoft Sans Serif" panose="020B0604020202020204" pitchFamily="34" charset="0"/>
                          <a:cs typeface="Microsoft Sans Serif" panose="020B0604020202020204" pitchFamily="34" charset="0"/>
                        </a:rPr>
                        <a:t> Depression</a:t>
                      </a:r>
                      <a:endParaRPr lang="en-GB" sz="2800"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0"/>
                  </a:ext>
                </a:extLst>
              </a:tr>
              <a:tr h="895322">
                <a:tc>
                  <a:txBody>
                    <a:bodyPr/>
                    <a:lstStyle/>
                    <a:p>
                      <a:pPr algn="ctr"/>
                      <a:r>
                        <a:rPr lang="en-GB" dirty="0">
                          <a:latin typeface="Microsoft Sans Serif" panose="020B0604020202020204" pitchFamily="34" charset="0"/>
                          <a:cs typeface="Microsoft Sans Serif" panose="020B0604020202020204" pitchFamily="34" charset="0"/>
                        </a:rPr>
                        <a:t>Seemingly no</a:t>
                      </a:r>
                      <a:r>
                        <a:rPr lang="en-GB" baseline="0" dirty="0">
                          <a:latin typeface="Microsoft Sans Serif" panose="020B0604020202020204" pitchFamily="34" charset="0"/>
                          <a:cs typeface="Microsoft Sans Serif" panose="020B0604020202020204" pitchFamily="34" charset="0"/>
                        </a:rPr>
                        <a:t> reason for onset of low mood</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Triggered by</a:t>
                      </a:r>
                      <a:r>
                        <a:rPr lang="en-GB" baseline="0" dirty="0">
                          <a:latin typeface="Microsoft Sans Serif" panose="020B0604020202020204" pitchFamily="34" charset="0"/>
                          <a:cs typeface="Microsoft Sans Serif" panose="020B0604020202020204" pitchFamily="34" charset="0"/>
                        </a:rPr>
                        <a:t> a specific event*</a:t>
                      </a:r>
                      <a:endParaRPr lang="en-GB"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1"/>
                  </a:ext>
                </a:extLst>
              </a:tr>
              <a:tr h="728372">
                <a:tc>
                  <a:txBody>
                    <a:bodyPr/>
                    <a:lstStyle/>
                    <a:p>
                      <a:pPr algn="ctr"/>
                      <a:r>
                        <a:rPr lang="en-GB" dirty="0">
                          <a:latin typeface="Microsoft Sans Serif" panose="020B0604020202020204" pitchFamily="34" charset="0"/>
                          <a:cs typeface="Microsoft Sans Serif" panose="020B0604020202020204" pitchFamily="34" charset="0"/>
                        </a:rPr>
                        <a:t>Sadness is a constant feeling*</a:t>
                      </a:r>
                    </a:p>
                  </a:txBody>
                  <a:tcPr/>
                </a:tc>
                <a:tc>
                  <a:txBody>
                    <a:bodyPr/>
                    <a:lstStyle/>
                    <a:p>
                      <a:pPr algn="ctr"/>
                      <a:r>
                        <a:rPr lang="en-GB" dirty="0">
                          <a:latin typeface="Microsoft Sans Serif" panose="020B0604020202020204" pitchFamily="34" charset="0"/>
                          <a:cs typeface="Microsoft Sans Serif" panose="020B0604020202020204" pitchFamily="34" charset="0"/>
                        </a:rPr>
                        <a:t>Sadness occurs in waves</a:t>
                      </a:r>
                    </a:p>
                  </a:txBody>
                  <a:tcPr/>
                </a:tc>
                <a:extLst>
                  <a:ext uri="{0D108BD9-81ED-4DB2-BD59-A6C34878D82A}">
                    <a16:rowId xmlns:a16="http://schemas.microsoft.com/office/drawing/2014/main" val="10002"/>
                  </a:ext>
                </a:extLst>
              </a:tr>
              <a:tr h="895322">
                <a:tc>
                  <a:txBody>
                    <a:bodyPr/>
                    <a:lstStyle/>
                    <a:p>
                      <a:pPr algn="ctr"/>
                      <a:r>
                        <a:rPr lang="en-GB" dirty="0">
                          <a:latin typeface="Microsoft Sans Serif" panose="020B0604020202020204" pitchFamily="34" charset="0"/>
                          <a:cs typeface="Microsoft Sans Serif" panose="020B0604020202020204" pitchFamily="34" charset="0"/>
                        </a:rPr>
                        <a:t>Sadness is the overriding emotion and does not seem to ever</a:t>
                      </a:r>
                      <a:r>
                        <a:rPr lang="en-GB" baseline="0" dirty="0">
                          <a:latin typeface="Microsoft Sans Serif" panose="020B0604020202020204" pitchFamily="34" charset="0"/>
                          <a:cs typeface="Microsoft Sans Serif" panose="020B0604020202020204" pitchFamily="34" charset="0"/>
                        </a:rPr>
                        <a:t> feel happy</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Experiences various emotions,</a:t>
                      </a:r>
                      <a:r>
                        <a:rPr lang="en-GB" baseline="0" dirty="0">
                          <a:latin typeface="Microsoft Sans Serif" panose="020B0604020202020204" pitchFamily="34" charset="0"/>
                          <a:cs typeface="Microsoft Sans Serif" panose="020B0604020202020204" pitchFamily="34" charset="0"/>
                        </a:rPr>
                        <a:t> including their sadness</a:t>
                      </a:r>
                      <a:endParaRPr lang="en-GB"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3"/>
                  </a:ext>
                </a:extLst>
              </a:tr>
              <a:tr h="895322">
                <a:tc>
                  <a:txBody>
                    <a:bodyPr/>
                    <a:lstStyle/>
                    <a:p>
                      <a:pPr algn="ctr"/>
                      <a:r>
                        <a:rPr lang="en-GB" dirty="0">
                          <a:latin typeface="Microsoft Sans Serif" panose="020B0604020202020204" pitchFamily="34" charset="0"/>
                          <a:cs typeface="Microsoft Sans Serif" panose="020B0604020202020204" pitchFamily="34" charset="0"/>
                        </a:rPr>
                        <a:t>Has difficulty or</a:t>
                      </a:r>
                      <a:r>
                        <a:rPr lang="en-GB" baseline="0" dirty="0">
                          <a:latin typeface="Microsoft Sans Serif" panose="020B0604020202020204" pitchFamily="34" charset="0"/>
                          <a:cs typeface="Microsoft Sans Serif" panose="020B0604020202020204" pitchFamily="34" charset="0"/>
                        </a:rPr>
                        <a:t> stops taking part in everyday activities and interests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Any change in ability to carry out day-to-day</a:t>
                      </a:r>
                      <a:r>
                        <a:rPr lang="en-GB" baseline="0" dirty="0">
                          <a:latin typeface="Microsoft Sans Serif" panose="020B0604020202020204" pitchFamily="34" charset="0"/>
                          <a:cs typeface="Microsoft Sans Serif" panose="020B0604020202020204" pitchFamily="34" charset="0"/>
                        </a:rPr>
                        <a:t> activities only temporary</a:t>
                      </a:r>
                      <a:endParaRPr lang="en-GB"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4"/>
                  </a:ext>
                </a:extLst>
              </a:tr>
              <a:tr h="1279033">
                <a:tc>
                  <a:txBody>
                    <a:bodyPr/>
                    <a:lstStyle/>
                    <a:p>
                      <a:pPr algn="ctr"/>
                      <a:r>
                        <a:rPr lang="en-GB" dirty="0">
                          <a:latin typeface="Microsoft Sans Serif" panose="020B0604020202020204" pitchFamily="34" charset="0"/>
                          <a:cs typeface="Microsoft Sans Serif" panose="020B0604020202020204" pitchFamily="34" charset="0"/>
                        </a:rPr>
                        <a:t>Confusion/hesitation</a:t>
                      </a:r>
                      <a:r>
                        <a:rPr lang="en-GB" baseline="0" dirty="0">
                          <a:latin typeface="Microsoft Sans Serif" panose="020B0604020202020204" pitchFamily="34" charset="0"/>
                          <a:cs typeface="Microsoft Sans Serif" panose="020B0604020202020204" pitchFamily="34" charset="0"/>
                        </a:rPr>
                        <a:t> when speaking; slowed movements and sluggishness; changes in sleep patterns and appetite; irritable almost all of the time</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No major behavioural changes</a:t>
                      </a:r>
                    </a:p>
                  </a:txBody>
                  <a:tcPr/>
                </a:tc>
                <a:extLst>
                  <a:ext uri="{0D108BD9-81ED-4DB2-BD59-A6C34878D82A}">
                    <a16:rowId xmlns:a16="http://schemas.microsoft.com/office/drawing/2014/main" val="10005"/>
                  </a:ext>
                </a:extLst>
              </a:tr>
              <a:tr h="728372">
                <a:tc>
                  <a:txBody>
                    <a:bodyPr/>
                    <a:lstStyle/>
                    <a:p>
                      <a:pPr algn="ctr"/>
                      <a:r>
                        <a:rPr lang="en-GB" dirty="0">
                          <a:latin typeface="Microsoft Sans Serif" panose="020B0604020202020204" pitchFamily="34" charset="0"/>
                          <a:cs typeface="Microsoft Sans Serif" panose="020B0604020202020204" pitchFamily="34" charset="0"/>
                        </a:rPr>
                        <a:t>Decrease</a:t>
                      </a:r>
                      <a:r>
                        <a:rPr lang="en-GB" baseline="0" dirty="0">
                          <a:latin typeface="Microsoft Sans Serif" panose="020B0604020202020204" pitchFamily="34" charset="0"/>
                          <a:cs typeface="Microsoft Sans Serif" panose="020B0604020202020204" pitchFamily="34" charset="0"/>
                        </a:rPr>
                        <a:t> in self-esteem and self-worth</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No changes in self-worth or self-esteem*</a:t>
                      </a:r>
                    </a:p>
                  </a:txBody>
                  <a:tcPr/>
                </a:tc>
                <a:extLst>
                  <a:ext uri="{0D108BD9-81ED-4DB2-BD59-A6C34878D82A}">
                    <a16:rowId xmlns:a16="http://schemas.microsoft.com/office/drawing/2014/main" val="10006"/>
                  </a:ext>
                </a:extLst>
              </a:tr>
            </a:tbl>
          </a:graphicData>
        </a:graphic>
      </p:graphicFrame>
      <p:sp>
        <p:nvSpPr>
          <p:cNvPr id="4" name="TextBox 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Identifying Depression</a:t>
            </a:r>
          </a:p>
        </p:txBody>
      </p:sp>
    </p:spTree>
    <p:extLst>
      <p:ext uri="{BB962C8B-B14F-4D97-AF65-F5344CB8AC3E}">
        <p14:creationId xmlns:p14="http://schemas.microsoft.com/office/powerpoint/2010/main" val="1206242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lvl="1" algn="ctr"/>
            <a:r>
              <a:rPr lang="en-GB" sz="4000" b="1" dirty="0">
                <a:solidFill>
                  <a:srgbClr val="77B2B8"/>
                </a:solidFill>
                <a:latin typeface="Microsoft Sans Serif" panose="020B0604020202020204" pitchFamily="34" charset="0"/>
                <a:cs typeface="Microsoft Sans Serif" panose="020B0604020202020204" pitchFamily="34" charset="0"/>
              </a:rPr>
              <a:t>Identifying Anxiety</a:t>
            </a:r>
          </a:p>
        </p:txBody>
      </p:sp>
      <p:graphicFrame>
        <p:nvGraphicFramePr>
          <p:cNvPr id="4" name="Table 3"/>
          <p:cNvGraphicFramePr>
            <a:graphicFrameLocks noGrp="1"/>
          </p:cNvGraphicFramePr>
          <p:nvPr>
            <p:extLst>
              <p:ext uri="{D42A27DB-BD31-4B8C-83A1-F6EECF244321}">
                <p14:modId xmlns:p14="http://schemas.microsoft.com/office/powerpoint/2010/main" val="3911181946"/>
              </p:ext>
            </p:extLst>
          </p:nvPr>
        </p:nvGraphicFramePr>
        <p:xfrm>
          <a:off x="0" y="719666"/>
          <a:ext cx="12192000" cy="6138336"/>
        </p:xfrm>
        <a:graphic>
          <a:graphicData uri="http://schemas.openxmlformats.org/drawingml/2006/table">
            <a:tbl>
              <a:tblPr firstRow="1" bandRow="1">
                <a:tableStyleId>{00A15C55-8517-42AA-B614-E9B94910E393}</a:tableStyleId>
              </a:tblPr>
              <a:tblGrid>
                <a:gridCol w="6096000">
                  <a:extLst>
                    <a:ext uri="{9D8B030D-6E8A-4147-A177-3AD203B41FA5}">
                      <a16:colId xmlns:a16="http://schemas.microsoft.com/office/drawing/2014/main" val="20000"/>
                    </a:ext>
                  </a:extLst>
                </a:gridCol>
                <a:gridCol w="6096000">
                  <a:extLst>
                    <a:ext uri="{9D8B030D-6E8A-4147-A177-3AD203B41FA5}">
                      <a16:colId xmlns:a16="http://schemas.microsoft.com/office/drawing/2014/main" val="20001"/>
                    </a:ext>
                  </a:extLst>
                </a:gridCol>
              </a:tblGrid>
              <a:tr h="1023056">
                <a:tc>
                  <a:txBody>
                    <a:bodyPr/>
                    <a:lstStyle/>
                    <a:p>
                      <a:pPr algn="ctr"/>
                      <a:r>
                        <a:rPr lang="en-GB" sz="2800" dirty="0">
                          <a:solidFill>
                            <a:schemeClr val="bg1"/>
                          </a:solidFill>
                          <a:latin typeface="Microsoft Sans Serif" panose="020B0604020202020204" pitchFamily="34" charset="0"/>
                          <a:cs typeface="Microsoft Sans Serif" panose="020B0604020202020204" pitchFamily="34" charset="0"/>
                        </a:rPr>
                        <a:t>Anxiety Disorder</a:t>
                      </a:r>
                    </a:p>
                  </a:txBody>
                  <a:tcPr/>
                </a:tc>
                <a:tc>
                  <a:txBody>
                    <a:bodyPr/>
                    <a:lstStyle/>
                    <a:p>
                      <a:pPr algn="ctr"/>
                      <a:r>
                        <a:rPr lang="en-GB" sz="2800" dirty="0">
                          <a:latin typeface="Microsoft Sans Serif" panose="020B0604020202020204" pitchFamily="34" charset="0"/>
                          <a:cs typeface="Microsoft Sans Serif" panose="020B0604020202020204" pitchFamily="34" charset="0"/>
                        </a:rPr>
                        <a:t>Not (necessarily) Anxiety Disorder</a:t>
                      </a:r>
                    </a:p>
                  </a:txBody>
                  <a:tcPr/>
                </a:tc>
                <a:extLst>
                  <a:ext uri="{0D108BD9-81ED-4DB2-BD59-A6C34878D82A}">
                    <a16:rowId xmlns:a16="http://schemas.microsoft.com/office/drawing/2014/main" val="10000"/>
                  </a:ext>
                </a:extLst>
              </a:tr>
              <a:tr h="1023056">
                <a:tc>
                  <a:txBody>
                    <a:bodyPr/>
                    <a:lstStyle/>
                    <a:p>
                      <a:pPr algn="ctr"/>
                      <a:r>
                        <a:rPr lang="en-GB" dirty="0">
                          <a:latin typeface="Microsoft Sans Serif" panose="020B0604020202020204" pitchFamily="34" charset="0"/>
                          <a:cs typeface="Microsoft Sans Serif" panose="020B0604020202020204" pitchFamily="34" charset="0"/>
                        </a:rPr>
                        <a:t>Constantly</a:t>
                      </a:r>
                      <a:r>
                        <a:rPr lang="en-GB" baseline="0" dirty="0">
                          <a:latin typeface="Microsoft Sans Serif" panose="020B0604020202020204" pitchFamily="34" charset="0"/>
                          <a:cs typeface="Microsoft Sans Serif" panose="020B0604020202020204" pitchFamily="34" charset="0"/>
                        </a:rPr>
                        <a:t> worrying about a variety of topics</a:t>
                      </a:r>
                      <a:endParaRPr lang="en-GB" dirty="0">
                        <a:latin typeface="Microsoft Sans Serif" panose="020B0604020202020204" pitchFamily="34" charset="0"/>
                        <a:cs typeface="Microsoft Sans Serif"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Worry</a:t>
                      </a:r>
                      <a:r>
                        <a:rPr lang="en-GB" baseline="0" dirty="0">
                          <a:latin typeface="Microsoft Sans Serif" panose="020B0604020202020204" pitchFamily="34" charset="0"/>
                          <a:cs typeface="Microsoft Sans Serif" panose="020B0604020202020204" pitchFamily="34" charset="0"/>
                        </a:rPr>
                        <a:t> is about a specific topic or event</a:t>
                      </a:r>
                      <a:endParaRPr lang="en-GB"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1"/>
                  </a:ext>
                </a:extLst>
              </a:tr>
              <a:tr h="1023056">
                <a:tc>
                  <a:txBody>
                    <a:bodyPr/>
                    <a:lstStyle/>
                    <a:p>
                      <a:pPr algn="ctr"/>
                      <a:r>
                        <a:rPr lang="en-GB">
                          <a:latin typeface="Microsoft Sans Serif" panose="020B0604020202020204" pitchFamily="34" charset="0"/>
                          <a:cs typeface="Microsoft Sans Serif" panose="020B0604020202020204" pitchFamily="34" charset="0"/>
                        </a:rPr>
                        <a:t>Constantly feel</a:t>
                      </a:r>
                      <a:r>
                        <a:rPr lang="en-GB" baseline="0">
                          <a:latin typeface="Microsoft Sans Serif" panose="020B0604020202020204" pitchFamily="34" charset="0"/>
                          <a:cs typeface="Microsoft Sans Serif" panose="020B0604020202020204" pitchFamily="34" charset="0"/>
                        </a:rPr>
                        <a:t> “on edge”, leading to difficulties in sleeping, concentrating and relaxing, and taking part in day-to-day activites</a:t>
                      </a:r>
                      <a:endParaRPr lang="en-GB">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May have some problems relaxing, concentrating or sleeping, but this is due to a specific worry</a:t>
                      </a:r>
                    </a:p>
                  </a:txBody>
                  <a:tcPr/>
                </a:tc>
                <a:extLst>
                  <a:ext uri="{0D108BD9-81ED-4DB2-BD59-A6C34878D82A}">
                    <a16:rowId xmlns:a16="http://schemas.microsoft.com/office/drawing/2014/main" val="10002"/>
                  </a:ext>
                </a:extLst>
              </a:tr>
              <a:tr h="1023056">
                <a:tc>
                  <a:txBody>
                    <a:bodyPr/>
                    <a:lstStyle/>
                    <a:p>
                      <a:pPr algn="ctr"/>
                      <a:r>
                        <a:rPr lang="en-GB" dirty="0">
                          <a:latin typeface="Microsoft Sans Serif" panose="020B0604020202020204" pitchFamily="34" charset="0"/>
                          <a:cs typeface="Microsoft Sans Serif" panose="020B0604020202020204" pitchFamily="34" charset="0"/>
                        </a:rPr>
                        <a:t>Feel as though there is nothing they can do which fill fix the subject</a:t>
                      </a:r>
                      <a:r>
                        <a:rPr lang="en-GB" baseline="0" dirty="0">
                          <a:latin typeface="Microsoft Sans Serif" panose="020B0604020202020204" pitchFamily="34" charset="0"/>
                          <a:cs typeface="Microsoft Sans Serif" panose="020B0604020202020204" pitchFamily="34" charset="0"/>
                        </a:rPr>
                        <a:t> of their worries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Will try and solve the problem which is causing concern</a:t>
                      </a:r>
                    </a:p>
                  </a:txBody>
                  <a:tcPr/>
                </a:tc>
                <a:extLst>
                  <a:ext uri="{0D108BD9-81ED-4DB2-BD59-A6C34878D82A}">
                    <a16:rowId xmlns:a16="http://schemas.microsoft.com/office/drawing/2014/main" val="10003"/>
                  </a:ext>
                </a:extLst>
              </a:tr>
              <a:tr h="1023056">
                <a:tc>
                  <a:txBody>
                    <a:bodyPr/>
                    <a:lstStyle/>
                    <a:p>
                      <a:pPr algn="ctr"/>
                      <a:r>
                        <a:rPr lang="en-GB" dirty="0">
                          <a:latin typeface="Microsoft Sans Serif" panose="020B0604020202020204" pitchFamily="34" charset="0"/>
                          <a:cs typeface="Microsoft Sans Serif" panose="020B0604020202020204" pitchFamily="34" charset="0"/>
                        </a:rPr>
                        <a:t>Feel as though they have little to no control over their worries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Microsoft Sans Serif" panose="020B0604020202020204" pitchFamily="34" charset="0"/>
                          <a:cs typeface="Microsoft Sans Serif" panose="020B0604020202020204" pitchFamily="34" charset="0"/>
                        </a:rPr>
                        <a:t>Feel</a:t>
                      </a:r>
                      <a:r>
                        <a:rPr lang="en-GB" baseline="0" dirty="0">
                          <a:latin typeface="Microsoft Sans Serif" panose="020B0604020202020204" pitchFamily="34" charset="0"/>
                          <a:cs typeface="Microsoft Sans Serif" panose="020B0604020202020204" pitchFamily="34" charset="0"/>
                        </a:rPr>
                        <a:t> control over their worries &amp; a</a:t>
                      </a:r>
                      <a:r>
                        <a:rPr lang="en-GB" dirty="0">
                          <a:latin typeface="Microsoft Sans Serif" panose="020B0604020202020204" pitchFamily="34" charset="0"/>
                          <a:cs typeface="Microsoft Sans Serif" panose="020B0604020202020204" pitchFamily="34" charset="0"/>
                        </a:rPr>
                        <a:t>re able to put worries out of their mind</a:t>
                      </a:r>
                    </a:p>
                  </a:txBody>
                  <a:tcPr/>
                </a:tc>
                <a:extLst>
                  <a:ext uri="{0D108BD9-81ED-4DB2-BD59-A6C34878D82A}">
                    <a16:rowId xmlns:a16="http://schemas.microsoft.com/office/drawing/2014/main" val="10004"/>
                  </a:ext>
                </a:extLst>
              </a:tr>
              <a:tr h="1023056">
                <a:tc>
                  <a:txBody>
                    <a:bodyPr/>
                    <a:lstStyle/>
                    <a:p>
                      <a:pPr algn="ctr"/>
                      <a:r>
                        <a:rPr lang="en-GB" dirty="0">
                          <a:latin typeface="Microsoft Sans Serif" panose="020B0604020202020204" pitchFamily="34" charset="0"/>
                          <a:cs typeface="Microsoft Sans Serif" panose="020B0604020202020204" pitchFamily="34" charset="0"/>
                        </a:rPr>
                        <a:t>Experience sweating, rapid breathing/hyperventilating,</a:t>
                      </a:r>
                      <a:r>
                        <a:rPr lang="en-GB" baseline="0" dirty="0">
                          <a:latin typeface="Microsoft Sans Serif" panose="020B0604020202020204" pitchFamily="34" charset="0"/>
                          <a:cs typeface="Microsoft Sans Serif" panose="020B0604020202020204" pitchFamily="34" charset="0"/>
                        </a:rPr>
                        <a:t> and/or heart palpitations alongside their worries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a:latin typeface="Microsoft Sans Serif" panose="020B0604020202020204" pitchFamily="34" charset="0"/>
                          <a:cs typeface="Microsoft Sans Serif" panose="020B0604020202020204" pitchFamily="34" charset="0"/>
                        </a:rPr>
                        <a:t>No prolonged</a:t>
                      </a:r>
                      <a:r>
                        <a:rPr lang="en-GB" baseline="0" dirty="0">
                          <a:latin typeface="Microsoft Sans Serif" panose="020B0604020202020204" pitchFamily="34" charset="0"/>
                          <a:cs typeface="Microsoft Sans Serif" panose="020B0604020202020204" pitchFamily="34" charset="0"/>
                        </a:rPr>
                        <a:t> physical symptoms experienced outside of normal anxiety-inducing situations e.g. in a job interview</a:t>
                      </a:r>
                      <a:endParaRPr lang="en-GB" dirty="0">
                        <a:latin typeface="Microsoft Sans Serif" panose="020B0604020202020204" pitchFamily="34" charset="0"/>
                        <a:cs typeface="Microsoft Sans Serif"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66281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Helping Someone with Depression or Anxiety</a:t>
            </a:r>
          </a:p>
        </p:txBody>
      </p:sp>
      <p:sp>
        <p:nvSpPr>
          <p:cNvPr id="4" name="TextBox 3"/>
          <p:cNvSpPr txBox="1"/>
          <p:nvPr/>
        </p:nvSpPr>
        <p:spPr>
          <a:xfrm>
            <a:off x="182880" y="1536192"/>
            <a:ext cx="11484864" cy="3785652"/>
          </a:xfrm>
          <a:prstGeom prst="rect">
            <a:avLst/>
          </a:prstGeom>
          <a:noFill/>
        </p:spPr>
        <p:txBody>
          <a:bodyPr wrap="square" rtlCol="0">
            <a:spAutoFit/>
          </a:bodyPr>
          <a:lstStyle/>
          <a:p>
            <a:pPr marL="571500" indent="-571500">
              <a:lnSpc>
                <a:spcPct val="150000"/>
              </a:lnSpc>
              <a:buFont typeface="Wingdings" panose="05000000000000000000" pitchFamily="2" charset="2"/>
              <a:buChar char="Ø"/>
            </a:pPr>
            <a:r>
              <a:rPr lang="en-GB" sz="4000" dirty="0">
                <a:solidFill>
                  <a:schemeClr val="bg1"/>
                </a:solidFill>
                <a:latin typeface="Microsoft Sans Serif" panose="020B0604020202020204" pitchFamily="34" charset="0"/>
                <a:cs typeface="Microsoft Sans Serif" panose="020B0604020202020204" pitchFamily="34" charset="0"/>
              </a:rPr>
              <a:t>What do you do in a situation where you believe someone has depression or anxiety?</a:t>
            </a:r>
          </a:p>
          <a:p>
            <a:pPr marL="571500" indent="-571500">
              <a:lnSpc>
                <a:spcPct val="150000"/>
              </a:lnSpc>
              <a:buFont typeface="Wingdings" panose="05000000000000000000" pitchFamily="2" charset="2"/>
              <a:buChar char="Ø"/>
            </a:pPr>
            <a:endParaRPr lang="en-GB" sz="4000" dirty="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a:solidFill>
                  <a:schemeClr val="bg1"/>
                </a:solidFill>
                <a:latin typeface="Microsoft Sans Serif" panose="020B0604020202020204" pitchFamily="34" charset="0"/>
                <a:cs typeface="Microsoft Sans Serif" panose="020B0604020202020204" pitchFamily="34" charset="0"/>
              </a:rPr>
              <a:t>How can you help them?</a:t>
            </a:r>
          </a:p>
        </p:txBody>
      </p:sp>
    </p:spTree>
    <p:extLst>
      <p:ext uri="{BB962C8B-B14F-4D97-AF65-F5344CB8AC3E}">
        <p14:creationId xmlns:p14="http://schemas.microsoft.com/office/powerpoint/2010/main" val="4031329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Helping Someone with Depression</a:t>
            </a:r>
          </a:p>
        </p:txBody>
      </p:sp>
      <p:sp>
        <p:nvSpPr>
          <p:cNvPr id="5" name="TextBox 4"/>
          <p:cNvSpPr txBox="1"/>
          <p:nvPr/>
        </p:nvSpPr>
        <p:spPr>
          <a:xfrm>
            <a:off x="0" y="707886"/>
            <a:ext cx="11484864" cy="5632311"/>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Be empathetic and calm – being critical about how someone is handling their emotions may make them feel worse. </a:t>
            </a:r>
            <a:br>
              <a:rPr lang="en-GB" sz="2400" dirty="0">
                <a:solidFill>
                  <a:schemeClr val="bg1"/>
                </a:solidFill>
                <a:latin typeface="Microsoft Sans Serif" panose="020B0604020202020204" pitchFamily="34" charset="0"/>
                <a:cs typeface="Microsoft Sans Serif" panose="020B0604020202020204" pitchFamily="34" charset="0"/>
              </a:rPr>
            </a:br>
            <a:endParaRPr lang="en-GB" sz="24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Talk about depression and difficult-to-handle emotions. Talking about it will help the person know its okay to talk about how they are feeling.</a:t>
            </a:r>
            <a:br>
              <a:rPr lang="en-GB" sz="2400" dirty="0">
                <a:solidFill>
                  <a:schemeClr val="bg1"/>
                </a:solidFill>
                <a:latin typeface="Microsoft Sans Serif" panose="020B0604020202020204" pitchFamily="34" charset="0"/>
                <a:cs typeface="Microsoft Sans Serif" panose="020B0604020202020204" pitchFamily="34" charset="0"/>
              </a:rPr>
            </a:br>
            <a:endParaRPr lang="en-GB" sz="24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Reassure them about how they’re feeling, and tell them that it is okay to ask for help, and point them in the direction to find the help they need.</a:t>
            </a:r>
            <a:br>
              <a:rPr lang="en-GB" sz="2400" dirty="0">
                <a:solidFill>
                  <a:schemeClr val="bg1"/>
                </a:solidFill>
                <a:latin typeface="Microsoft Sans Serif" panose="020B0604020202020204" pitchFamily="34" charset="0"/>
                <a:cs typeface="Microsoft Sans Serif" panose="020B0604020202020204" pitchFamily="34" charset="0"/>
              </a:rPr>
            </a:br>
            <a:endParaRPr lang="en-GB" sz="24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a:solidFill>
                  <a:schemeClr val="bg1"/>
                </a:solidFill>
                <a:latin typeface="Microsoft Sans Serif" panose="020B0604020202020204" pitchFamily="34" charset="0"/>
                <a:cs typeface="Microsoft Sans Serif" panose="020B0604020202020204" pitchFamily="34" charset="0"/>
              </a:rPr>
              <a:t>Encourage them to do things for themselves.</a:t>
            </a:r>
          </a:p>
        </p:txBody>
      </p:sp>
    </p:spTree>
    <p:extLst>
      <p:ext uri="{BB962C8B-B14F-4D97-AF65-F5344CB8AC3E}">
        <p14:creationId xmlns:p14="http://schemas.microsoft.com/office/powerpoint/2010/main" val="1369157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Helping Someone with Anxiety</a:t>
            </a:r>
          </a:p>
        </p:txBody>
      </p:sp>
      <p:sp>
        <p:nvSpPr>
          <p:cNvPr id="5" name="TextBox 4"/>
          <p:cNvSpPr txBox="1"/>
          <p:nvPr/>
        </p:nvSpPr>
        <p:spPr>
          <a:xfrm>
            <a:off x="0" y="707886"/>
            <a:ext cx="11484864" cy="6694140"/>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Be calm, and take things at a pace your patient is comfortable with – putting pressure on them could make their anxiety worse</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 If your patient is experiencing a panic attack, encourage them to sit somewhere quiet and breathe deeply and slowly.</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 Let them know that they are not alone in feeling like this, and guide them to where they can get help for how they are feeling</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a:solidFill>
                  <a:schemeClr val="bg1"/>
                </a:solidFill>
                <a:latin typeface="Microsoft Sans Serif" panose="020B0604020202020204" pitchFamily="34" charset="0"/>
                <a:cs typeface="Microsoft Sans Serif" panose="020B0604020202020204" pitchFamily="34" charset="0"/>
              </a:rPr>
              <a:t>If they feel they wouldn’t know how to explain what they are feeling to a GP or counsellor, suggest they write a list of questions down for when they speak to someone in order for it to make sense </a:t>
            </a:r>
            <a:br>
              <a:rPr lang="en-GB" sz="2200" dirty="0">
                <a:solidFill>
                  <a:schemeClr val="bg1"/>
                </a:solidFill>
                <a:latin typeface="Microsoft Sans Serif" panose="020B0604020202020204" pitchFamily="34" charset="0"/>
                <a:cs typeface="Microsoft Sans Serif" panose="020B0604020202020204" pitchFamily="34" charset="0"/>
              </a:rPr>
            </a:br>
            <a:endParaRPr lang="en-GB" sz="2200" dirty="0">
              <a:solidFill>
                <a:schemeClr val="bg1"/>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850999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07886"/>
            <a:ext cx="11753088" cy="6186309"/>
          </a:xfrm>
          <a:prstGeom prst="rect">
            <a:avLst/>
          </a:prstGeom>
          <a:noFill/>
        </p:spPr>
        <p:txBody>
          <a:bodyPr wrap="square" rtlCol="0">
            <a:spAutoFit/>
          </a:bodyPr>
          <a:lstStyle/>
          <a:p>
            <a:pPr>
              <a:lnSpc>
                <a:spcPct val="150000"/>
              </a:lnSpc>
            </a:pPr>
            <a:r>
              <a:rPr lang="en-GB" sz="2000" dirty="0">
                <a:solidFill>
                  <a:schemeClr val="bg1"/>
                </a:solidFill>
                <a:latin typeface="Microsoft Sans Serif" panose="020B0604020202020204" pitchFamily="34" charset="0"/>
                <a:cs typeface="Microsoft Sans Serif" panose="020B0604020202020204" pitchFamily="34" charset="0"/>
              </a:rPr>
              <a:t>It may be difficult to do much while you’re on duty in your healthcare roles, but hopefully this will aid your toolkit (or your careers on) small things to watch out for when treating patients which might suggest there could be something going on under the surface, and ways you can help them get the help they need and deserve.</a:t>
            </a:r>
            <a:endParaRPr lang="en-GB"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b="1" u="sng" dirty="0">
                <a:solidFill>
                  <a:srgbClr val="FF0000"/>
                </a:solidFill>
                <a:latin typeface="Microsoft Sans Serif" panose="020B0604020202020204" pitchFamily="34" charset="0"/>
                <a:cs typeface="Microsoft Sans Serif" panose="020B0604020202020204" pitchFamily="34" charset="0"/>
              </a:rPr>
              <a:t>Remember</a:t>
            </a:r>
            <a:r>
              <a:rPr lang="en-GB" sz="2400" u="sng" dirty="0">
                <a:solidFill>
                  <a:srgbClr val="FF0000"/>
                </a:solidFill>
                <a:latin typeface="Microsoft Sans Serif" panose="020B0604020202020204" pitchFamily="34" charset="0"/>
                <a:cs typeface="Microsoft Sans Serif" panose="020B0604020202020204" pitchFamily="34" charset="0"/>
              </a:rPr>
              <a:t>! </a:t>
            </a:r>
          </a:p>
          <a:p>
            <a:pPr>
              <a:lnSpc>
                <a:spcPct val="150000"/>
              </a:lnSpc>
            </a:pPr>
            <a:r>
              <a:rPr lang="en-GB" sz="2000" dirty="0">
                <a:solidFill>
                  <a:schemeClr val="bg1"/>
                </a:solidFill>
                <a:latin typeface="Microsoft Sans Serif" panose="020B0604020202020204" pitchFamily="34" charset="0"/>
                <a:cs typeface="Microsoft Sans Serif" panose="020B0604020202020204" pitchFamily="34" charset="0"/>
              </a:rPr>
              <a:t>There is no expectation on you to make a diagnosis of a patient, or become a counsellor. However, even though you and people you know might be empathetic and supportive of those who are suffering with a case of anxiety and depression, or another mental health problem, that doesn’t mean the people around your patient, or your patients relatives, do. </a:t>
            </a:r>
          </a:p>
          <a:p>
            <a:pPr>
              <a:lnSpc>
                <a:spcPct val="150000"/>
              </a:lnSpc>
            </a:pPr>
            <a:r>
              <a:rPr lang="en-GB" sz="2000" dirty="0">
                <a:solidFill>
                  <a:schemeClr val="bg1"/>
                </a:solidFill>
                <a:latin typeface="Microsoft Sans Serif" panose="020B0604020202020204" pitchFamily="34" charset="0"/>
                <a:cs typeface="Microsoft Sans Serif" panose="020B0604020202020204" pitchFamily="34" charset="0"/>
              </a:rPr>
              <a:t>While we aim to overcome the stigma of mental health, that stigma still exists. If you speak up about someone who seems a bit too down or a bit too worried, you might be the first person who has said to them “hey, you are not weak/crazy/wrong, you don’t have to deal with this on your own, it’s okay to get help.”</a:t>
            </a: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Anxiety &amp; Depression</a:t>
            </a:r>
          </a:p>
        </p:txBody>
      </p:sp>
    </p:spTree>
    <p:extLst>
      <p:ext uri="{BB962C8B-B14F-4D97-AF65-F5344CB8AC3E}">
        <p14:creationId xmlns:p14="http://schemas.microsoft.com/office/powerpoint/2010/main" val="4132026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1246</TotalTime>
  <Words>3200</Words>
  <Application>Microsoft Office PowerPoint</Application>
  <PresentationFormat>Widescreen</PresentationFormat>
  <Paragraphs>252</Paragraphs>
  <Slides>21</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Microsoft Sans Serif</vt:lpstr>
      <vt:lpstr>Wingdings</vt:lpstr>
      <vt:lpstr>Office Theme</vt:lpstr>
      <vt:lpstr>Depression and Anxiety  How to Identify the Symptoms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and Anxiety – How to Identify the Symptoms</dc:title>
  <dc:creator>Rebecca Whittall</dc:creator>
  <cp:lastModifiedBy>steve langford</cp:lastModifiedBy>
  <cp:revision>10</cp:revision>
  <dcterms:created xsi:type="dcterms:W3CDTF">2018-02-21T10:31:46Z</dcterms:created>
  <dcterms:modified xsi:type="dcterms:W3CDTF">2019-09-13T11:55:23Z</dcterms:modified>
</cp:coreProperties>
</file>