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 id="2147483828" r:id="rId2"/>
  </p:sldMasterIdLst>
  <p:notesMasterIdLst>
    <p:notesMasterId r:id="rId35"/>
  </p:notesMasterIdLst>
  <p:sldIdLst>
    <p:sldId id="256" r:id="rId3"/>
    <p:sldId id="275" r:id="rId4"/>
    <p:sldId id="258" r:id="rId5"/>
    <p:sldId id="259" r:id="rId6"/>
    <p:sldId id="260" r:id="rId7"/>
    <p:sldId id="261" r:id="rId8"/>
    <p:sldId id="262" r:id="rId9"/>
    <p:sldId id="284" r:id="rId10"/>
    <p:sldId id="263" r:id="rId11"/>
    <p:sldId id="264" r:id="rId12"/>
    <p:sldId id="294" r:id="rId13"/>
    <p:sldId id="292" r:id="rId14"/>
    <p:sldId id="295" r:id="rId15"/>
    <p:sldId id="265" r:id="rId16"/>
    <p:sldId id="268" r:id="rId17"/>
    <p:sldId id="278" r:id="rId18"/>
    <p:sldId id="279" r:id="rId19"/>
    <p:sldId id="280" r:id="rId20"/>
    <p:sldId id="281" r:id="rId21"/>
    <p:sldId id="290" r:id="rId22"/>
    <p:sldId id="266" r:id="rId23"/>
    <p:sldId id="269" r:id="rId24"/>
    <p:sldId id="270" r:id="rId25"/>
    <p:sldId id="273" r:id="rId26"/>
    <p:sldId id="274" r:id="rId27"/>
    <p:sldId id="272" r:id="rId28"/>
    <p:sldId id="271" r:id="rId29"/>
    <p:sldId id="276" r:id="rId30"/>
    <p:sldId id="282" r:id="rId31"/>
    <p:sldId id="283" r:id="rId32"/>
    <p:sldId id="289" r:id="rId33"/>
    <p:sldId id="277"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FF99"/>
    <a:srgbClr val="D39551"/>
    <a:srgbClr val="DFB281"/>
    <a:srgbClr val="85472B"/>
    <a:srgbClr val="585858"/>
    <a:srgbClr val="0F35A1"/>
    <a:srgbClr val="4F7131"/>
    <a:srgbClr val="82342E"/>
    <a:srgbClr val="0099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719" autoAdjust="0"/>
  </p:normalViewPr>
  <p:slideViewPr>
    <p:cSldViewPr>
      <p:cViewPr varScale="1">
        <p:scale>
          <a:sx n="88" d="100"/>
          <a:sy n="88" d="100"/>
        </p:scale>
        <p:origin x="654" y="78"/>
      </p:cViewPr>
      <p:guideLst>
        <p:guide orient="horz" pos="2160"/>
        <p:guide pos="2880"/>
      </p:guideLst>
    </p:cSldViewPr>
  </p:slideViewPr>
  <p:notesTextViewPr>
    <p:cViewPr>
      <p:scale>
        <a:sx n="1" d="1"/>
        <a:sy n="1" d="1"/>
      </p:scale>
      <p:origin x="0" y="0"/>
    </p:cViewPr>
  </p:notesTextViewPr>
  <p:sorterViewPr>
    <p:cViewPr>
      <p:scale>
        <a:sx n="75" d="100"/>
        <a:sy n="75"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453012-B896-455A-BC12-5D26084ED774}" type="doc">
      <dgm:prSet loTypeId="urn:microsoft.com/office/officeart/2005/8/layout/matrix1" loCatId="matrix" qsTypeId="urn:microsoft.com/office/officeart/2005/8/quickstyle/3d6" qsCatId="3D" csTypeId="urn:microsoft.com/office/officeart/2005/8/colors/colorful5" csCatId="colorful" phldr="1"/>
      <dgm:spPr/>
      <dgm:t>
        <a:bodyPr/>
        <a:lstStyle/>
        <a:p>
          <a:endParaRPr lang="en-US"/>
        </a:p>
      </dgm:t>
    </dgm:pt>
    <dgm:pt modelId="{957AA623-C7C7-46E2-AC70-08E09FAC382B}">
      <dgm:prSet phldrT="[Text]"/>
      <dgm:spPr/>
      <dgm:t>
        <a:bodyPr/>
        <a:lstStyle/>
        <a:p>
          <a:r>
            <a:rPr lang="en-US" dirty="0" smtClean="0"/>
            <a:t>Self Efficacy Beliefs</a:t>
          </a:r>
          <a:endParaRPr lang="en-US" dirty="0"/>
        </a:p>
      </dgm:t>
    </dgm:pt>
    <dgm:pt modelId="{03177227-4CA5-4019-BC25-94A882849ED7}" type="parTrans" cxnId="{6A858AAC-FF5A-430E-8077-3DED6B622EE4}">
      <dgm:prSet/>
      <dgm:spPr/>
      <dgm:t>
        <a:bodyPr/>
        <a:lstStyle/>
        <a:p>
          <a:endParaRPr lang="en-US"/>
        </a:p>
      </dgm:t>
    </dgm:pt>
    <dgm:pt modelId="{DA5D1AE9-E037-41C7-922D-BE200516B469}" type="sibTrans" cxnId="{6A858AAC-FF5A-430E-8077-3DED6B622EE4}">
      <dgm:prSet/>
      <dgm:spPr/>
      <dgm:t>
        <a:bodyPr/>
        <a:lstStyle/>
        <a:p>
          <a:endParaRPr lang="en-US"/>
        </a:p>
      </dgm:t>
    </dgm:pt>
    <dgm:pt modelId="{86CC20C8-C5FF-4A2D-ABBE-4F7F13C644C6}">
      <dgm:prSet phldrT="[Text]"/>
      <dgm:spPr>
        <a:solidFill>
          <a:srgbClr val="002060"/>
        </a:solidFill>
      </dgm:spPr>
      <dgm:t>
        <a:bodyPr/>
        <a:lstStyle/>
        <a:p>
          <a:r>
            <a:rPr lang="en-US" dirty="0" smtClean="0"/>
            <a:t>Enactive Mastery Experiences</a:t>
          </a:r>
          <a:endParaRPr lang="en-US" dirty="0"/>
        </a:p>
      </dgm:t>
    </dgm:pt>
    <dgm:pt modelId="{0B41C37A-C0C4-47A2-9D72-884C8DF76EB4}" type="parTrans" cxnId="{F0E3768C-9F11-4CE8-8B34-0C45E9C30FBF}">
      <dgm:prSet/>
      <dgm:spPr/>
      <dgm:t>
        <a:bodyPr/>
        <a:lstStyle/>
        <a:p>
          <a:endParaRPr lang="en-US"/>
        </a:p>
      </dgm:t>
    </dgm:pt>
    <dgm:pt modelId="{7DD1363A-F197-4CEB-90B3-6F7607C4E568}" type="sibTrans" cxnId="{F0E3768C-9F11-4CE8-8B34-0C45E9C30FBF}">
      <dgm:prSet/>
      <dgm:spPr/>
      <dgm:t>
        <a:bodyPr/>
        <a:lstStyle/>
        <a:p>
          <a:endParaRPr lang="en-US"/>
        </a:p>
      </dgm:t>
    </dgm:pt>
    <dgm:pt modelId="{0989FA66-5DBA-4644-B151-960DCF3EA3AC}">
      <dgm:prSet phldrT="[Text]"/>
      <dgm:spPr>
        <a:solidFill>
          <a:srgbClr val="D39551"/>
        </a:solidFill>
      </dgm:spPr>
      <dgm:t>
        <a:bodyPr/>
        <a:lstStyle/>
        <a:p>
          <a:r>
            <a:rPr lang="en-US" dirty="0" smtClean="0"/>
            <a:t>Verbal Persuasion</a:t>
          </a:r>
          <a:endParaRPr lang="en-US" dirty="0"/>
        </a:p>
      </dgm:t>
    </dgm:pt>
    <dgm:pt modelId="{440D4E7B-03ED-4F64-975B-E47FB9986D9A}" type="parTrans" cxnId="{CEA67EC2-85CD-47A6-9AE5-28E19F1E5BA8}">
      <dgm:prSet/>
      <dgm:spPr/>
      <dgm:t>
        <a:bodyPr/>
        <a:lstStyle/>
        <a:p>
          <a:endParaRPr lang="en-US"/>
        </a:p>
      </dgm:t>
    </dgm:pt>
    <dgm:pt modelId="{5AD90702-8B9B-46C4-95D5-5469CC6F8A3A}" type="sibTrans" cxnId="{CEA67EC2-85CD-47A6-9AE5-28E19F1E5BA8}">
      <dgm:prSet/>
      <dgm:spPr/>
      <dgm:t>
        <a:bodyPr/>
        <a:lstStyle/>
        <a:p>
          <a:endParaRPr lang="en-US"/>
        </a:p>
      </dgm:t>
    </dgm:pt>
    <dgm:pt modelId="{23422954-904B-448A-8A69-5E1E24F6575B}">
      <dgm:prSet phldrT="[Text]"/>
      <dgm:spPr>
        <a:solidFill>
          <a:schemeClr val="accent5"/>
        </a:solidFill>
      </dgm:spPr>
      <dgm:t>
        <a:bodyPr/>
        <a:lstStyle/>
        <a:p>
          <a:r>
            <a:rPr lang="en-US" dirty="0" smtClean="0"/>
            <a:t>Physiological States</a:t>
          </a:r>
          <a:endParaRPr lang="en-US" dirty="0"/>
        </a:p>
      </dgm:t>
    </dgm:pt>
    <dgm:pt modelId="{3AD721BB-DAA4-4096-A9DD-C12547CF78C6}" type="parTrans" cxnId="{FC6D3059-2E22-4DB3-BFFE-137EEDA9160E}">
      <dgm:prSet/>
      <dgm:spPr/>
      <dgm:t>
        <a:bodyPr/>
        <a:lstStyle/>
        <a:p>
          <a:endParaRPr lang="en-US"/>
        </a:p>
      </dgm:t>
    </dgm:pt>
    <dgm:pt modelId="{0A99CBA0-601D-4636-AA96-93031299280F}" type="sibTrans" cxnId="{FC6D3059-2E22-4DB3-BFFE-137EEDA9160E}">
      <dgm:prSet/>
      <dgm:spPr/>
      <dgm:t>
        <a:bodyPr/>
        <a:lstStyle/>
        <a:p>
          <a:endParaRPr lang="en-US"/>
        </a:p>
      </dgm:t>
    </dgm:pt>
    <dgm:pt modelId="{77D5CE7F-B3D0-4A1E-B5AC-D681AA1C6D97}">
      <dgm:prSet phldrT="[Text]"/>
      <dgm:spPr>
        <a:solidFill>
          <a:srgbClr val="4F7131"/>
        </a:solidFill>
      </dgm:spPr>
      <dgm:t>
        <a:bodyPr/>
        <a:lstStyle/>
        <a:p>
          <a:r>
            <a:rPr lang="en-US" dirty="0" smtClean="0"/>
            <a:t>Vicarious experiences</a:t>
          </a:r>
          <a:endParaRPr lang="en-US" dirty="0"/>
        </a:p>
      </dgm:t>
    </dgm:pt>
    <dgm:pt modelId="{F89B9BE6-BBE8-4121-B582-C45881863986}" type="parTrans" cxnId="{E27F49BE-AA87-4038-84C4-6E7DE7FC926B}">
      <dgm:prSet/>
      <dgm:spPr/>
      <dgm:t>
        <a:bodyPr/>
        <a:lstStyle/>
        <a:p>
          <a:endParaRPr lang="en-US"/>
        </a:p>
      </dgm:t>
    </dgm:pt>
    <dgm:pt modelId="{2540AC69-E7F9-41C4-9482-8644BBFB9489}" type="sibTrans" cxnId="{E27F49BE-AA87-4038-84C4-6E7DE7FC926B}">
      <dgm:prSet/>
      <dgm:spPr/>
      <dgm:t>
        <a:bodyPr/>
        <a:lstStyle/>
        <a:p>
          <a:endParaRPr lang="en-US"/>
        </a:p>
      </dgm:t>
    </dgm:pt>
    <dgm:pt modelId="{AB86B84B-7A9F-4B3F-9C47-1DC5E5E50FA8}" type="pres">
      <dgm:prSet presAssocID="{F8453012-B896-455A-BC12-5D26084ED774}" presName="diagram" presStyleCnt="0">
        <dgm:presLayoutVars>
          <dgm:chMax val="1"/>
          <dgm:dir/>
          <dgm:animLvl val="ctr"/>
          <dgm:resizeHandles val="exact"/>
        </dgm:presLayoutVars>
      </dgm:prSet>
      <dgm:spPr/>
      <dgm:t>
        <a:bodyPr/>
        <a:lstStyle/>
        <a:p>
          <a:endParaRPr lang="en-US"/>
        </a:p>
      </dgm:t>
    </dgm:pt>
    <dgm:pt modelId="{C983C8AE-90C6-48EB-A378-80FCDCDF4EE5}" type="pres">
      <dgm:prSet presAssocID="{F8453012-B896-455A-BC12-5D26084ED774}" presName="matrix" presStyleCnt="0"/>
      <dgm:spPr/>
    </dgm:pt>
    <dgm:pt modelId="{F3EEFAAB-3BD4-44B0-A5D1-6B3F74B983DE}" type="pres">
      <dgm:prSet presAssocID="{F8453012-B896-455A-BC12-5D26084ED774}" presName="tile1" presStyleLbl="node1" presStyleIdx="0" presStyleCnt="4" custLinFactNeighborY="-3750"/>
      <dgm:spPr/>
      <dgm:t>
        <a:bodyPr/>
        <a:lstStyle/>
        <a:p>
          <a:endParaRPr lang="en-US"/>
        </a:p>
      </dgm:t>
    </dgm:pt>
    <dgm:pt modelId="{0C68758C-1CEB-4463-BAC8-1B855E98C954}" type="pres">
      <dgm:prSet presAssocID="{F8453012-B896-455A-BC12-5D26084ED774}" presName="tile1text" presStyleLbl="node1" presStyleIdx="0" presStyleCnt="4">
        <dgm:presLayoutVars>
          <dgm:chMax val="0"/>
          <dgm:chPref val="0"/>
          <dgm:bulletEnabled val="1"/>
        </dgm:presLayoutVars>
      </dgm:prSet>
      <dgm:spPr/>
      <dgm:t>
        <a:bodyPr/>
        <a:lstStyle/>
        <a:p>
          <a:endParaRPr lang="en-US"/>
        </a:p>
      </dgm:t>
    </dgm:pt>
    <dgm:pt modelId="{DD589C38-77E8-46FB-9CB9-A78DE950A419}" type="pres">
      <dgm:prSet presAssocID="{F8453012-B896-455A-BC12-5D26084ED774}" presName="tile2" presStyleLbl="node1" presStyleIdx="1" presStyleCnt="4"/>
      <dgm:spPr/>
      <dgm:t>
        <a:bodyPr/>
        <a:lstStyle/>
        <a:p>
          <a:endParaRPr lang="en-US"/>
        </a:p>
      </dgm:t>
    </dgm:pt>
    <dgm:pt modelId="{69513F50-271A-4AAD-997E-4832B8FFDCEA}" type="pres">
      <dgm:prSet presAssocID="{F8453012-B896-455A-BC12-5D26084ED774}" presName="tile2text" presStyleLbl="node1" presStyleIdx="1" presStyleCnt="4">
        <dgm:presLayoutVars>
          <dgm:chMax val="0"/>
          <dgm:chPref val="0"/>
          <dgm:bulletEnabled val="1"/>
        </dgm:presLayoutVars>
      </dgm:prSet>
      <dgm:spPr/>
      <dgm:t>
        <a:bodyPr/>
        <a:lstStyle/>
        <a:p>
          <a:endParaRPr lang="en-US"/>
        </a:p>
      </dgm:t>
    </dgm:pt>
    <dgm:pt modelId="{E496BE27-9FFB-4669-90DC-FD3C8580DF06}" type="pres">
      <dgm:prSet presAssocID="{F8453012-B896-455A-BC12-5D26084ED774}" presName="tile3" presStyleLbl="node1" presStyleIdx="2" presStyleCnt="4"/>
      <dgm:spPr/>
      <dgm:t>
        <a:bodyPr/>
        <a:lstStyle/>
        <a:p>
          <a:endParaRPr lang="en-US"/>
        </a:p>
      </dgm:t>
    </dgm:pt>
    <dgm:pt modelId="{D634C20D-4571-4D62-9CB1-D2BB3CBA177E}" type="pres">
      <dgm:prSet presAssocID="{F8453012-B896-455A-BC12-5D26084ED774}" presName="tile3text" presStyleLbl="node1" presStyleIdx="2" presStyleCnt="4">
        <dgm:presLayoutVars>
          <dgm:chMax val="0"/>
          <dgm:chPref val="0"/>
          <dgm:bulletEnabled val="1"/>
        </dgm:presLayoutVars>
      </dgm:prSet>
      <dgm:spPr/>
      <dgm:t>
        <a:bodyPr/>
        <a:lstStyle/>
        <a:p>
          <a:endParaRPr lang="en-US"/>
        </a:p>
      </dgm:t>
    </dgm:pt>
    <dgm:pt modelId="{A7064A14-433C-4E69-9FD3-2F9B25ACDE6B}" type="pres">
      <dgm:prSet presAssocID="{F8453012-B896-455A-BC12-5D26084ED774}" presName="tile4" presStyleLbl="node1" presStyleIdx="3" presStyleCnt="4"/>
      <dgm:spPr/>
      <dgm:t>
        <a:bodyPr/>
        <a:lstStyle/>
        <a:p>
          <a:endParaRPr lang="en-US"/>
        </a:p>
      </dgm:t>
    </dgm:pt>
    <dgm:pt modelId="{AD857D5F-784C-48CA-A325-DA7DAA4FA6B1}" type="pres">
      <dgm:prSet presAssocID="{F8453012-B896-455A-BC12-5D26084ED774}" presName="tile4text" presStyleLbl="node1" presStyleIdx="3" presStyleCnt="4">
        <dgm:presLayoutVars>
          <dgm:chMax val="0"/>
          <dgm:chPref val="0"/>
          <dgm:bulletEnabled val="1"/>
        </dgm:presLayoutVars>
      </dgm:prSet>
      <dgm:spPr/>
      <dgm:t>
        <a:bodyPr/>
        <a:lstStyle/>
        <a:p>
          <a:endParaRPr lang="en-US"/>
        </a:p>
      </dgm:t>
    </dgm:pt>
    <dgm:pt modelId="{B2F5B140-A2D8-46E8-A604-1F5BF1AE5B69}" type="pres">
      <dgm:prSet presAssocID="{F8453012-B896-455A-BC12-5D26084ED774}" presName="centerTile" presStyleLbl="fgShp" presStyleIdx="0" presStyleCnt="1">
        <dgm:presLayoutVars>
          <dgm:chMax val="0"/>
          <dgm:chPref val="0"/>
        </dgm:presLayoutVars>
      </dgm:prSet>
      <dgm:spPr/>
      <dgm:t>
        <a:bodyPr/>
        <a:lstStyle/>
        <a:p>
          <a:endParaRPr lang="en-US"/>
        </a:p>
      </dgm:t>
    </dgm:pt>
  </dgm:ptLst>
  <dgm:cxnLst>
    <dgm:cxn modelId="{FC6D3059-2E22-4DB3-BFFE-137EEDA9160E}" srcId="{957AA623-C7C7-46E2-AC70-08E09FAC382B}" destId="{23422954-904B-448A-8A69-5E1E24F6575B}" srcOrd="2" destOrd="0" parTransId="{3AD721BB-DAA4-4096-A9DD-C12547CF78C6}" sibTransId="{0A99CBA0-601D-4636-AA96-93031299280F}"/>
    <dgm:cxn modelId="{6A858AAC-FF5A-430E-8077-3DED6B622EE4}" srcId="{F8453012-B896-455A-BC12-5D26084ED774}" destId="{957AA623-C7C7-46E2-AC70-08E09FAC382B}" srcOrd="0" destOrd="0" parTransId="{03177227-4CA5-4019-BC25-94A882849ED7}" sibTransId="{DA5D1AE9-E037-41C7-922D-BE200516B469}"/>
    <dgm:cxn modelId="{F0E3768C-9F11-4CE8-8B34-0C45E9C30FBF}" srcId="{957AA623-C7C7-46E2-AC70-08E09FAC382B}" destId="{86CC20C8-C5FF-4A2D-ABBE-4F7F13C644C6}" srcOrd="0" destOrd="0" parTransId="{0B41C37A-C0C4-47A2-9D72-884C8DF76EB4}" sibTransId="{7DD1363A-F197-4CEB-90B3-6F7607C4E568}"/>
    <dgm:cxn modelId="{7DBF276F-B96C-435E-814C-68C02CE7BC0C}" type="presOf" srcId="{0989FA66-5DBA-4644-B151-960DCF3EA3AC}" destId="{69513F50-271A-4AAD-997E-4832B8FFDCEA}" srcOrd="1" destOrd="0" presId="urn:microsoft.com/office/officeart/2005/8/layout/matrix1"/>
    <dgm:cxn modelId="{9CEA3FC8-1064-4F72-AFFC-D848760729FE}" type="presOf" srcId="{77D5CE7F-B3D0-4A1E-B5AC-D681AA1C6D97}" destId="{AD857D5F-784C-48CA-A325-DA7DAA4FA6B1}" srcOrd="1" destOrd="0" presId="urn:microsoft.com/office/officeart/2005/8/layout/matrix1"/>
    <dgm:cxn modelId="{9F0900E3-F5C2-4E94-9E7C-03F117EE2DA0}" type="presOf" srcId="{957AA623-C7C7-46E2-AC70-08E09FAC382B}" destId="{B2F5B140-A2D8-46E8-A604-1F5BF1AE5B69}" srcOrd="0" destOrd="0" presId="urn:microsoft.com/office/officeart/2005/8/layout/matrix1"/>
    <dgm:cxn modelId="{C3544A69-DC29-4C95-9BF9-728613C4BBAA}" type="presOf" srcId="{F8453012-B896-455A-BC12-5D26084ED774}" destId="{AB86B84B-7A9F-4B3F-9C47-1DC5E5E50FA8}" srcOrd="0" destOrd="0" presId="urn:microsoft.com/office/officeart/2005/8/layout/matrix1"/>
    <dgm:cxn modelId="{FE4A3819-105D-476E-AA90-2A65F8C857A4}" type="presOf" srcId="{0989FA66-5DBA-4644-B151-960DCF3EA3AC}" destId="{DD589C38-77E8-46FB-9CB9-A78DE950A419}" srcOrd="0" destOrd="0" presId="urn:microsoft.com/office/officeart/2005/8/layout/matrix1"/>
    <dgm:cxn modelId="{381F9633-079E-406B-BEE6-34623516B19A}" type="presOf" srcId="{23422954-904B-448A-8A69-5E1E24F6575B}" destId="{D634C20D-4571-4D62-9CB1-D2BB3CBA177E}" srcOrd="1" destOrd="0" presId="urn:microsoft.com/office/officeart/2005/8/layout/matrix1"/>
    <dgm:cxn modelId="{91C809EC-E96C-4DB6-8862-3EE3DEA458A3}" type="presOf" srcId="{86CC20C8-C5FF-4A2D-ABBE-4F7F13C644C6}" destId="{F3EEFAAB-3BD4-44B0-A5D1-6B3F74B983DE}" srcOrd="0" destOrd="0" presId="urn:microsoft.com/office/officeart/2005/8/layout/matrix1"/>
    <dgm:cxn modelId="{16858398-153D-40F2-8A8C-FAD56B67F1CB}" type="presOf" srcId="{23422954-904B-448A-8A69-5E1E24F6575B}" destId="{E496BE27-9FFB-4669-90DC-FD3C8580DF06}" srcOrd="0" destOrd="0" presId="urn:microsoft.com/office/officeart/2005/8/layout/matrix1"/>
    <dgm:cxn modelId="{CEA67EC2-85CD-47A6-9AE5-28E19F1E5BA8}" srcId="{957AA623-C7C7-46E2-AC70-08E09FAC382B}" destId="{0989FA66-5DBA-4644-B151-960DCF3EA3AC}" srcOrd="1" destOrd="0" parTransId="{440D4E7B-03ED-4F64-975B-E47FB9986D9A}" sibTransId="{5AD90702-8B9B-46C4-95D5-5469CC6F8A3A}"/>
    <dgm:cxn modelId="{DE02D349-B7E6-49DF-B2B1-3CE8D5A20E0A}" type="presOf" srcId="{86CC20C8-C5FF-4A2D-ABBE-4F7F13C644C6}" destId="{0C68758C-1CEB-4463-BAC8-1B855E98C954}" srcOrd="1" destOrd="0" presId="urn:microsoft.com/office/officeart/2005/8/layout/matrix1"/>
    <dgm:cxn modelId="{E27F49BE-AA87-4038-84C4-6E7DE7FC926B}" srcId="{957AA623-C7C7-46E2-AC70-08E09FAC382B}" destId="{77D5CE7F-B3D0-4A1E-B5AC-D681AA1C6D97}" srcOrd="3" destOrd="0" parTransId="{F89B9BE6-BBE8-4121-B582-C45881863986}" sibTransId="{2540AC69-E7F9-41C4-9482-8644BBFB9489}"/>
    <dgm:cxn modelId="{238DD430-CB77-4BAF-AE4D-3AF214B6CFD7}" type="presOf" srcId="{77D5CE7F-B3D0-4A1E-B5AC-D681AA1C6D97}" destId="{A7064A14-433C-4E69-9FD3-2F9B25ACDE6B}" srcOrd="0" destOrd="0" presId="urn:microsoft.com/office/officeart/2005/8/layout/matrix1"/>
    <dgm:cxn modelId="{A15B8C0A-7ED8-4467-831A-7A90308F846A}" type="presParOf" srcId="{AB86B84B-7A9F-4B3F-9C47-1DC5E5E50FA8}" destId="{C983C8AE-90C6-48EB-A378-80FCDCDF4EE5}" srcOrd="0" destOrd="0" presId="urn:microsoft.com/office/officeart/2005/8/layout/matrix1"/>
    <dgm:cxn modelId="{BEF4131B-DCBC-4B62-97F7-DBE61B2593A9}" type="presParOf" srcId="{C983C8AE-90C6-48EB-A378-80FCDCDF4EE5}" destId="{F3EEFAAB-3BD4-44B0-A5D1-6B3F74B983DE}" srcOrd="0" destOrd="0" presId="urn:microsoft.com/office/officeart/2005/8/layout/matrix1"/>
    <dgm:cxn modelId="{4A4B3AA0-76AA-4FDA-82FE-0DA1CBFB0456}" type="presParOf" srcId="{C983C8AE-90C6-48EB-A378-80FCDCDF4EE5}" destId="{0C68758C-1CEB-4463-BAC8-1B855E98C954}" srcOrd="1" destOrd="0" presId="urn:microsoft.com/office/officeart/2005/8/layout/matrix1"/>
    <dgm:cxn modelId="{2D8FCED6-89D3-485A-8554-833EBFC7CCD5}" type="presParOf" srcId="{C983C8AE-90C6-48EB-A378-80FCDCDF4EE5}" destId="{DD589C38-77E8-46FB-9CB9-A78DE950A419}" srcOrd="2" destOrd="0" presId="urn:microsoft.com/office/officeart/2005/8/layout/matrix1"/>
    <dgm:cxn modelId="{4E4E0D58-1FB7-4257-99CC-9C9599A7EABA}" type="presParOf" srcId="{C983C8AE-90C6-48EB-A378-80FCDCDF4EE5}" destId="{69513F50-271A-4AAD-997E-4832B8FFDCEA}" srcOrd="3" destOrd="0" presId="urn:microsoft.com/office/officeart/2005/8/layout/matrix1"/>
    <dgm:cxn modelId="{4706285C-EFA4-4593-A00A-68CAE04F3555}" type="presParOf" srcId="{C983C8AE-90C6-48EB-A378-80FCDCDF4EE5}" destId="{E496BE27-9FFB-4669-90DC-FD3C8580DF06}" srcOrd="4" destOrd="0" presId="urn:microsoft.com/office/officeart/2005/8/layout/matrix1"/>
    <dgm:cxn modelId="{273B6C84-6A19-425B-A93E-FE6A511C0877}" type="presParOf" srcId="{C983C8AE-90C6-48EB-A378-80FCDCDF4EE5}" destId="{D634C20D-4571-4D62-9CB1-D2BB3CBA177E}" srcOrd="5" destOrd="0" presId="urn:microsoft.com/office/officeart/2005/8/layout/matrix1"/>
    <dgm:cxn modelId="{049BD3F2-1FC9-4491-83E5-BFADBDF74651}" type="presParOf" srcId="{C983C8AE-90C6-48EB-A378-80FCDCDF4EE5}" destId="{A7064A14-433C-4E69-9FD3-2F9B25ACDE6B}" srcOrd="6" destOrd="0" presId="urn:microsoft.com/office/officeart/2005/8/layout/matrix1"/>
    <dgm:cxn modelId="{F8D419A9-6AD3-4E77-885C-AAC973AB5A79}" type="presParOf" srcId="{C983C8AE-90C6-48EB-A378-80FCDCDF4EE5}" destId="{AD857D5F-784C-48CA-A325-DA7DAA4FA6B1}" srcOrd="7" destOrd="0" presId="urn:microsoft.com/office/officeart/2005/8/layout/matrix1"/>
    <dgm:cxn modelId="{FCF3745B-C512-4152-9725-F25FB19874FC}" type="presParOf" srcId="{AB86B84B-7A9F-4B3F-9C47-1DC5E5E50FA8}" destId="{B2F5B140-A2D8-46E8-A604-1F5BF1AE5B69}"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EEFAAB-3BD4-44B0-A5D1-6B3F74B983DE}">
      <dsp:nvSpPr>
        <dsp:cNvPr id="0" name=""/>
        <dsp:cNvSpPr/>
      </dsp:nvSpPr>
      <dsp:spPr>
        <a:xfrm rot="16200000">
          <a:off x="685800" y="-685800"/>
          <a:ext cx="2247900" cy="3619500"/>
        </a:xfrm>
        <a:prstGeom prst="round1Rect">
          <a:avLst/>
        </a:prstGeom>
        <a:solidFill>
          <a:srgbClr val="002060"/>
        </a:solidFill>
        <a:ln>
          <a:noFill/>
        </a:ln>
        <a:effectLst>
          <a:outerShdw blurRad="50800" dist="43000" dir="5400000" rotWithShape="0">
            <a:srgbClr val="000000">
              <a:alpha val="40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a:lnSpc>
              <a:spcPct val="90000"/>
            </a:lnSpc>
            <a:spcBef>
              <a:spcPct val="0"/>
            </a:spcBef>
            <a:spcAft>
              <a:spcPct val="35000"/>
            </a:spcAft>
          </a:pPr>
          <a:r>
            <a:rPr lang="en-US" sz="2800" kern="1200" dirty="0" smtClean="0"/>
            <a:t>Enactive Mastery Experiences</a:t>
          </a:r>
          <a:endParaRPr lang="en-US" sz="2800" kern="1200" dirty="0"/>
        </a:p>
      </dsp:txBody>
      <dsp:txXfrm rot="5400000">
        <a:off x="0" y="0"/>
        <a:ext cx="3619500" cy="1685925"/>
      </dsp:txXfrm>
    </dsp:sp>
    <dsp:sp modelId="{DD589C38-77E8-46FB-9CB9-A78DE950A419}">
      <dsp:nvSpPr>
        <dsp:cNvPr id="0" name=""/>
        <dsp:cNvSpPr/>
      </dsp:nvSpPr>
      <dsp:spPr>
        <a:xfrm>
          <a:off x="3619500" y="0"/>
          <a:ext cx="3619500" cy="2247900"/>
        </a:xfrm>
        <a:prstGeom prst="round1Rect">
          <a:avLst/>
        </a:prstGeom>
        <a:solidFill>
          <a:srgbClr val="D39551"/>
        </a:solidFill>
        <a:ln>
          <a:noFill/>
        </a:ln>
        <a:effectLst>
          <a:outerShdw blurRad="50800" dist="43000" dir="5400000" rotWithShape="0">
            <a:srgbClr val="000000">
              <a:alpha val="40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a:lnSpc>
              <a:spcPct val="90000"/>
            </a:lnSpc>
            <a:spcBef>
              <a:spcPct val="0"/>
            </a:spcBef>
            <a:spcAft>
              <a:spcPct val="35000"/>
            </a:spcAft>
          </a:pPr>
          <a:r>
            <a:rPr lang="en-US" sz="2800" kern="1200" dirty="0" smtClean="0"/>
            <a:t>Verbal Persuasion</a:t>
          </a:r>
          <a:endParaRPr lang="en-US" sz="2800" kern="1200" dirty="0"/>
        </a:p>
      </dsp:txBody>
      <dsp:txXfrm>
        <a:off x="3619500" y="0"/>
        <a:ext cx="3619500" cy="1685925"/>
      </dsp:txXfrm>
    </dsp:sp>
    <dsp:sp modelId="{E496BE27-9FFB-4669-90DC-FD3C8580DF06}">
      <dsp:nvSpPr>
        <dsp:cNvPr id="0" name=""/>
        <dsp:cNvSpPr/>
      </dsp:nvSpPr>
      <dsp:spPr>
        <a:xfrm rot="10800000">
          <a:off x="0" y="2247900"/>
          <a:ext cx="3619500" cy="2247900"/>
        </a:xfrm>
        <a:prstGeom prst="round1Rect">
          <a:avLst/>
        </a:prstGeom>
        <a:solidFill>
          <a:schemeClr val="accent5"/>
        </a:solidFill>
        <a:ln>
          <a:noFill/>
        </a:ln>
        <a:effectLst>
          <a:outerShdw blurRad="50800" dist="43000" dir="5400000" rotWithShape="0">
            <a:srgbClr val="000000">
              <a:alpha val="40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a:lnSpc>
              <a:spcPct val="90000"/>
            </a:lnSpc>
            <a:spcBef>
              <a:spcPct val="0"/>
            </a:spcBef>
            <a:spcAft>
              <a:spcPct val="35000"/>
            </a:spcAft>
          </a:pPr>
          <a:r>
            <a:rPr lang="en-US" sz="2800" kern="1200" dirty="0" smtClean="0"/>
            <a:t>Physiological States</a:t>
          </a:r>
          <a:endParaRPr lang="en-US" sz="2800" kern="1200" dirty="0"/>
        </a:p>
      </dsp:txBody>
      <dsp:txXfrm rot="10800000">
        <a:off x="0" y="2809875"/>
        <a:ext cx="3619500" cy="1685925"/>
      </dsp:txXfrm>
    </dsp:sp>
    <dsp:sp modelId="{A7064A14-433C-4E69-9FD3-2F9B25ACDE6B}">
      <dsp:nvSpPr>
        <dsp:cNvPr id="0" name=""/>
        <dsp:cNvSpPr/>
      </dsp:nvSpPr>
      <dsp:spPr>
        <a:xfrm rot="5400000">
          <a:off x="4305300" y="1562100"/>
          <a:ext cx="2247900" cy="3619500"/>
        </a:xfrm>
        <a:prstGeom prst="round1Rect">
          <a:avLst/>
        </a:prstGeom>
        <a:solidFill>
          <a:srgbClr val="4F7131"/>
        </a:solidFill>
        <a:ln>
          <a:noFill/>
        </a:ln>
        <a:effectLst>
          <a:outerShdw blurRad="50800" dist="43000" dir="5400000" rotWithShape="0">
            <a:srgbClr val="000000">
              <a:alpha val="40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a:lnSpc>
              <a:spcPct val="90000"/>
            </a:lnSpc>
            <a:spcBef>
              <a:spcPct val="0"/>
            </a:spcBef>
            <a:spcAft>
              <a:spcPct val="35000"/>
            </a:spcAft>
          </a:pPr>
          <a:r>
            <a:rPr lang="en-US" sz="2800" kern="1200" dirty="0" smtClean="0"/>
            <a:t>Vicarious experiences</a:t>
          </a:r>
          <a:endParaRPr lang="en-US" sz="2800" kern="1200" dirty="0"/>
        </a:p>
      </dsp:txBody>
      <dsp:txXfrm rot="-5400000">
        <a:off x="3619500" y="2809874"/>
        <a:ext cx="3619500" cy="1685925"/>
      </dsp:txXfrm>
    </dsp:sp>
    <dsp:sp modelId="{B2F5B140-A2D8-46E8-A604-1F5BF1AE5B69}">
      <dsp:nvSpPr>
        <dsp:cNvPr id="0" name=""/>
        <dsp:cNvSpPr/>
      </dsp:nvSpPr>
      <dsp:spPr>
        <a:xfrm>
          <a:off x="2533650" y="1685925"/>
          <a:ext cx="2171700" cy="1123950"/>
        </a:xfrm>
        <a:prstGeom prst="roundRect">
          <a:avLst/>
        </a:prstGeom>
        <a:solidFill>
          <a:schemeClr val="accent5">
            <a:tint val="40000"/>
            <a:hueOff val="0"/>
            <a:satOff val="0"/>
            <a:lumOff val="0"/>
            <a:alphaOff val="0"/>
          </a:schemeClr>
        </a:solidFill>
        <a:ln>
          <a:noFill/>
        </a:ln>
        <a:effectLst>
          <a:outerShdw blurRad="50800" dist="43000" dir="5400000" rotWithShape="0">
            <a:srgbClr val="000000">
              <a:alpha val="40000"/>
            </a:srgbClr>
          </a:outerShdw>
        </a:effectLst>
        <a:sp3d z="50080" prstMaterial="plastic">
          <a:bevelT w="50800" h="50800"/>
          <a:bevelB w="50800" h="50800"/>
        </a:sp3d>
      </dsp:spPr>
      <dsp:style>
        <a:lnRef idx="0">
          <a:scrgbClr r="0" g="0" b="0"/>
        </a:lnRef>
        <a:fillRef idx="1">
          <a:scrgbClr r="0" g="0" b="0"/>
        </a:fillRef>
        <a:effectRef idx="2">
          <a:scrgbClr r="0" g="0" b="0"/>
        </a:effectRef>
        <a:fontRef idx="minor"/>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US" sz="2800" kern="1200" dirty="0" smtClean="0"/>
            <a:t>Self Efficacy Beliefs</a:t>
          </a:r>
          <a:endParaRPr lang="en-US" sz="2800" kern="1200" dirty="0"/>
        </a:p>
      </dsp:txBody>
      <dsp:txXfrm>
        <a:off x="2588517" y="1740792"/>
        <a:ext cx="2061966" cy="1014216"/>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8121B98-415E-49B1-89CF-70F0F8A49934}" type="datetimeFigureOut">
              <a:rPr lang="en-US" smtClean="0"/>
              <a:t>11/11/2016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E002EB5-64CF-4C56-8D77-004E2404CBB7}" type="slidenum">
              <a:rPr lang="en-US" smtClean="0"/>
              <a:t>‹#›</a:t>
            </a:fld>
            <a:endParaRPr lang="en-US" dirty="0"/>
          </a:p>
        </p:txBody>
      </p:sp>
    </p:spTree>
    <p:extLst>
      <p:ext uri="{BB962C8B-B14F-4D97-AF65-F5344CB8AC3E}">
        <p14:creationId xmlns:p14="http://schemas.microsoft.com/office/powerpoint/2010/main" val="12600072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E002EB5-64CF-4C56-8D77-004E2404CBB7}" type="slidenum">
              <a:rPr lang="en-US" smtClean="0"/>
              <a:t>1</a:t>
            </a:fld>
            <a:endParaRPr lang="en-US" dirty="0"/>
          </a:p>
        </p:txBody>
      </p:sp>
    </p:spTree>
    <p:extLst>
      <p:ext uri="{BB962C8B-B14F-4D97-AF65-F5344CB8AC3E}">
        <p14:creationId xmlns:p14="http://schemas.microsoft.com/office/powerpoint/2010/main" val="8461135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I’m sure the majority of you can relate to a situation similar to this one.</a:t>
            </a:r>
            <a:r>
              <a:rPr lang="en-US" baseline="0" dirty="0" smtClean="0"/>
              <a:t>  After all, who really feels motivated to complete work when its too easy and you already know how to complete the task at hand.</a:t>
            </a:r>
            <a:endParaRPr lang="en-US" dirty="0"/>
          </a:p>
        </p:txBody>
      </p:sp>
      <p:sp>
        <p:nvSpPr>
          <p:cNvPr id="4" name="Slide Number Placeholder 3"/>
          <p:cNvSpPr>
            <a:spLocks noGrp="1"/>
          </p:cNvSpPr>
          <p:nvPr>
            <p:ph type="sldNum" sz="quarter" idx="10"/>
          </p:nvPr>
        </p:nvSpPr>
        <p:spPr/>
        <p:txBody>
          <a:bodyPr/>
          <a:lstStyle/>
          <a:p>
            <a:fld id="{3E002EB5-64CF-4C56-8D77-004E2404CBB7}" type="slidenum">
              <a:rPr lang="en-US" smtClean="0"/>
              <a:t>2</a:t>
            </a:fld>
            <a:endParaRPr lang="en-US" dirty="0"/>
          </a:p>
        </p:txBody>
      </p:sp>
    </p:spTree>
    <p:extLst>
      <p:ext uri="{BB962C8B-B14F-4D97-AF65-F5344CB8AC3E}">
        <p14:creationId xmlns:p14="http://schemas.microsoft.com/office/powerpoint/2010/main" val="9793312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Seeming</a:t>
            </a:r>
            <a:r>
              <a:rPr lang="en-US" baseline="0" dirty="0" smtClean="0"/>
              <a:t> a bit cleshay, the phrase “If I believe it, I can achieve it,” actually fosters a great deal of power.  Not always perceived, self-motivating phrases such as this can transcribe into futuristic outcomes.  </a:t>
            </a:r>
          </a:p>
          <a:p>
            <a:endParaRPr lang="en-US" baseline="0" dirty="0" smtClean="0"/>
          </a:p>
          <a:p>
            <a:r>
              <a:rPr lang="en-US" baseline="0" dirty="0" smtClean="0"/>
              <a:t>Take this person in the image above, obviously if they did not believe they could move the object, then they more so than likely would not.  </a:t>
            </a:r>
          </a:p>
          <a:p>
            <a:endParaRPr lang="en-US" baseline="0" dirty="0" smtClean="0"/>
          </a:p>
          <a:p>
            <a:r>
              <a:rPr lang="en-US" baseline="0" dirty="0" smtClean="0"/>
              <a:t>Now, take a minute to reflect on a personal goal and ask yourself, “do I believe I can achieve this?”</a:t>
            </a:r>
            <a:endParaRPr lang="en-US" dirty="0"/>
          </a:p>
        </p:txBody>
      </p:sp>
      <p:sp>
        <p:nvSpPr>
          <p:cNvPr id="4" name="Slide Number Placeholder 3"/>
          <p:cNvSpPr>
            <a:spLocks noGrp="1"/>
          </p:cNvSpPr>
          <p:nvPr>
            <p:ph type="sldNum" sz="quarter" idx="10"/>
          </p:nvPr>
        </p:nvSpPr>
        <p:spPr/>
        <p:txBody>
          <a:bodyPr/>
          <a:lstStyle/>
          <a:p>
            <a:fld id="{3E002EB5-64CF-4C56-8D77-004E2404CBB7}" type="slidenum">
              <a:rPr lang="en-US" smtClean="0"/>
              <a:t>3</a:t>
            </a:fld>
            <a:endParaRPr lang="en-US" dirty="0"/>
          </a:p>
        </p:txBody>
      </p:sp>
    </p:spTree>
    <p:extLst>
      <p:ext uri="{BB962C8B-B14F-4D97-AF65-F5344CB8AC3E}">
        <p14:creationId xmlns:p14="http://schemas.microsoft.com/office/powerpoint/2010/main" val="19185397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Bandura (1977a, 1997) formally defined perceived self-efficacy as personal judgments of one’s capabilities to organize and execute courses of action to attain designated goals, and he sought to assess its level, generality, and strength across activities and contexts.</a:t>
            </a:r>
          </a:p>
          <a:p>
            <a:endParaRPr lang="en-US" dirty="0" smtClean="0"/>
          </a:p>
          <a:p>
            <a:r>
              <a:rPr lang="en-US" dirty="0" smtClean="0"/>
              <a:t>Bandura (1997) suggests that there are two factors that</a:t>
            </a:r>
            <a:r>
              <a:rPr lang="en-US" baseline="0" dirty="0" smtClean="0"/>
              <a:t> optimally strengthen one’s self-efficacy.  Appearing related in context, the two factors differed.  Consisting of two distinguishable plateaus, one factor is concerned with learning, while the other is focused on performing in different settings.  </a:t>
            </a:r>
            <a:endParaRPr lang="en-US" dirty="0"/>
          </a:p>
        </p:txBody>
      </p:sp>
      <p:sp>
        <p:nvSpPr>
          <p:cNvPr id="4" name="Slide Number Placeholder 3"/>
          <p:cNvSpPr>
            <a:spLocks noGrp="1"/>
          </p:cNvSpPr>
          <p:nvPr>
            <p:ph type="sldNum" sz="quarter" idx="10"/>
          </p:nvPr>
        </p:nvSpPr>
        <p:spPr/>
        <p:txBody>
          <a:bodyPr/>
          <a:lstStyle/>
          <a:p>
            <a:fld id="{3E002EB5-64CF-4C56-8D77-004E2404CBB7}" type="slidenum">
              <a:rPr lang="en-US" smtClean="0"/>
              <a:t>4</a:t>
            </a:fld>
            <a:endParaRPr lang="en-US" dirty="0"/>
          </a:p>
        </p:txBody>
      </p:sp>
    </p:spTree>
    <p:extLst>
      <p:ext uri="{BB962C8B-B14F-4D97-AF65-F5344CB8AC3E}">
        <p14:creationId xmlns:p14="http://schemas.microsoft.com/office/powerpoint/2010/main" val="36975618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
                <a:srgbClr val="93A299"/>
              </a:buClr>
              <a:buSzPct val="85000"/>
              <a:buFont typeface="Arial" pitchFamily="34" charset="0"/>
              <a:buNone/>
              <a:tabLst/>
              <a:defRPr/>
            </a:pPr>
            <a:r>
              <a:rPr kumimoji="0" lang="en-US" sz="1800" b="0" i="0" u="none" strike="noStrike" kern="1200" cap="none" spc="0" normalizeH="0" baseline="0" noProof="0" dirty="0" smtClean="0">
                <a:ln>
                  <a:noFill/>
                </a:ln>
                <a:solidFill>
                  <a:srgbClr val="FFFFFF"/>
                </a:solidFill>
                <a:effectLst/>
                <a:uLnTx/>
                <a:uFillTx/>
                <a:latin typeface="Arial"/>
                <a:ea typeface="+mn-ea"/>
                <a:cs typeface="+mn-cs"/>
              </a:rPr>
              <a:t>Not to confuse preparatory efficacy with learning efficacy, learning efficacy is defined as being judgments about one’s ability to learn and master a new skill and then use that mastery to accomplish a task in the performance situation </a:t>
            </a:r>
          </a:p>
          <a:p>
            <a:pPr marL="0" indent="0">
              <a:buNone/>
            </a:pPr>
            <a:endParaRPr lang="en-US" dirty="0"/>
          </a:p>
        </p:txBody>
      </p:sp>
      <p:sp>
        <p:nvSpPr>
          <p:cNvPr id="4" name="Slide Number Placeholder 3"/>
          <p:cNvSpPr>
            <a:spLocks noGrp="1"/>
          </p:cNvSpPr>
          <p:nvPr>
            <p:ph type="sldNum" sz="quarter" idx="10"/>
          </p:nvPr>
        </p:nvSpPr>
        <p:spPr/>
        <p:txBody>
          <a:bodyPr/>
          <a:lstStyle/>
          <a:p>
            <a:fld id="{3E002EB5-64CF-4C56-8D77-004E2404CBB7}" type="slidenum">
              <a:rPr lang="en-US" smtClean="0"/>
              <a:t>5</a:t>
            </a:fld>
            <a:endParaRPr lang="en-US" dirty="0"/>
          </a:p>
        </p:txBody>
      </p:sp>
    </p:spTree>
    <p:extLst>
      <p:ext uri="{BB962C8B-B14F-4D97-AF65-F5344CB8AC3E}">
        <p14:creationId xmlns:p14="http://schemas.microsoft.com/office/powerpoint/2010/main" val="39889974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So, focusing on executing and completing tasks within</a:t>
            </a:r>
            <a:r>
              <a:rPr lang="en-US" baseline="0" dirty="0" smtClean="0"/>
              <a:t> a class environment does not necessarily reflect your general ability to learn, but rather your belief in being able to complete the task at hand.  </a:t>
            </a:r>
          </a:p>
          <a:p>
            <a:endParaRPr lang="en-US" baseline="0" dirty="0" smtClean="0"/>
          </a:p>
          <a:p>
            <a:r>
              <a:rPr lang="en-US" dirty="0" smtClean="0"/>
              <a:t>In other words,</a:t>
            </a:r>
            <a:r>
              <a:rPr lang="en-US" baseline="0" dirty="0" smtClean="0"/>
              <a:t> an individual experiencing extremely low self-efficacy beliefs may not be motivated or has experienced negative feedback from past experiences and lacked encouragement from others to try the task again.  This in retrospect will harm the learners development of skills.  This however is one extreme concerning self-efficacy and learning efficacy; because  when individuals are highly efficacious in completing tasks and demonstrating skills in the preparatory or learning process, they often have little incentive to invest further effort into learning the skill.</a:t>
            </a:r>
          </a:p>
          <a:p>
            <a:endParaRPr lang="en-US" baseline="0" dirty="0" smtClean="0"/>
          </a:p>
          <a:p>
            <a:r>
              <a:rPr lang="en-US" baseline="0" dirty="0" smtClean="0"/>
              <a:t>Bandura implied that there is a curvilinear inverted U-shaped relationship between efficacy about the task or skill and motivation, persistence, and learning during preparatory</a:t>
            </a:r>
          </a:p>
          <a:p>
            <a:r>
              <a:rPr lang="en-US" baseline="0" dirty="0" smtClean="0"/>
              <a:t>situations.  Therefore, moderate levels of self-efficacy are per se ideal in preparatory situations.  </a:t>
            </a:r>
          </a:p>
          <a:p>
            <a:endParaRPr lang="en-US" baseline="0" dirty="0" smtClean="0"/>
          </a:p>
          <a:p>
            <a:endParaRPr lang="en-US" dirty="0"/>
          </a:p>
        </p:txBody>
      </p:sp>
      <p:sp>
        <p:nvSpPr>
          <p:cNvPr id="4" name="Slide Number Placeholder 3"/>
          <p:cNvSpPr>
            <a:spLocks noGrp="1"/>
          </p:cNvSpPr>
          <p:nvPr>
            <p:ph type="sldNum" sz="quarter" idx="10"/>
          </p:nvPr>
        </p:nvSpPr>
        <p:spPr/>
        <p:txBody>
          <a:bodyPr/>
          <a:lstStyle/>
          <a:p>
            <a:fld id="{3E002EB5-64CF-4C56-8D77-004E2404CBB7}" type="slidenum">
              <a:rPr lang="en-US" smtClean="0"/>
              <a:t>6</a:t>
            </a:fld>
            <a:endParaRPr lang="en-US" dirty="0"/>
          </a:p>
        </p:txBody>
      </p:sp>
    </p:spTree>
    <p:extLst>
      <p:ext uri="{BB962C8B-B14F-4D97-AF65-F5344CB8AC3E}">
        <p14:creationId xmlns:p14="http://schemas.microsoft.com/office/powerpoint/2010/main" val="15315500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r>
              <a:rPr lang="en-US" dirty="0" smtClean="0"/>
              <a:t>So does having high self-efficacy</a:t>
            </a:r>
            <a:r>
              <a:rPr lang="en-US" baseline="0" dirty="0" smtClean="0"/>
              <a:t> beliefs = being more motivated?</a:t>
            </a:r>
            <a:endParaRPr lang="en-US" dirty="0"/>
          </a:p>
        </p:txBody>
      </p:sp>
      <p:sp>
        <p:nvSpPr>
          <p:cNvPr id="4" name="Slide Number Placeholder 3"/>
          <p:cNvSpPr>
            <a:spLocks noGrp="1"/>
          </p:cNvSpPr>
          <p:nvPr>
            <p:ph type="sldNum" sz="quarter" idx="10"/>
          </p:nvPr>
        </p:nvSpPr>
        <p:spPr/>
        <p:txBody>
          <a:bodyPr/>
          <a:lstStyle/>
          <a:p>
            <a:fld id="{3E002EB5-64CF-4C56-8D77-004E2404CBB7}" type="slidenum">
              <a:rPr lang="en-US" smtClean="0"/>
              <a:t>7</a:t>
            </a:fld>
            <a:endParaRPr lang="en-US" dirty="0"/>
          </a:p>
        </p:txBody>
      </p:sp>
    </p:spTree>
    <p:extLst>
      <p:ext uri="{BB962C8B-B14F-4D97-AF65-F5344CB8AC3E}">
        <p14:creationId xmlns:p14="http://schemas.microsoft.com/office/powerpoint/2010/main" val="7946677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As stated in the previous slide, Bandura implied that there is a curvilinear inverted U-shaped relationship between efficacy about the task or skill and motivation, persistence, and learning during preparatory situations.  Therefore, moderate levels of self-efficacy are per se ideal in preparatory situations.  </a:t>
            </a:r>
          </a:p>
          <a:p>
            <a:endParaRPr lang="en-US" dirty="0" smtClean="0"/>
          </a:p>
          <a:p>
            <a:r>
              <a:rPr lang="en-US" dirty="0" smtClean="0"/>
              <a:t>So high self-efficacy does not yield more motivation. </a:t>
            </a:r>
          </a:p>
          <a:p>
            <a:endParaRPr lang="en-US" dirty="0"/>
          </a:p>
        </p:txBody>
      </p:sp>
      <p:sp>
        <p:nvSpPr>
          <p:cNvPr id="4" name="Slide Number Placeholder 3"/>
          <p:cNvSpPr>
            <a:spLocks noGrp="1"/>
          </p:cNvSpPr>
          <p:nvPr>
            <p:ph type="sldNum" sz="quarter" idx="10"/>
          </p:nvPr>
        </p:nvSpPr>
        <p:spPr/>
        <p:txBody>
          <a:bodyPr/>
          <a:lstStyle/>
          <a:p>
            <a:fld id="{3E002EB5-64CF-4C56-8D77-004E2404CBB7}" type="slidenum">
              <a:rPr lang="en-US" smtClean="0"/>
              <a:t>8</a:t>
            </a:fld>
            <a:endParaRPr lang="en-US" dirty="0"/>
          </a:p>
        </p:txBody>
      </p:sp>
    </p:spTree>
    <p:extLst>
      <p:ext uri="{BB962C8B-B14F-4D97-AF65-F5344CB8AC3E}">
        <p14:creationId xmlns:p14="http://schemas.microsoft.com/office/powerpoint/2010/main" val="4764834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second factor relating</a:t>
            </a:r>
            <a:r>
              <a:rPr lang="en-US" baseline="0" dirty="0" smtClean="0"/>
              <a:t> to optimally strengthening self-efficacy beliefs is performance efficacy.  Straightforward in meaning, performance efficacy is determined by whether the outcome experienced was satisfactory.  </a:t>
            </a:r>
          </a:p>
          <a:p>
            <a:endParaRPr lang="en-US" baseline="0" dirty="0" smtClean="0"/>
          </a:p>
          <a:p>
            <a:r>
              <a:rPr lang="en-US" dirty="0" smtClean="0"/>
              <a:t>However,</a:t>
            </a:r>
            <a:r>
              <a:rPr lang="en-US" baseline="0" dirty="0" smtClean="0"/>
              <a:t> for developmental</a:t>
            </a:r>
            <a:r>
              <a:rPr lang="en-US" dirty="0" smtClean="0"/>
              <a:t> tasks to be sufficiently</a:t>
            </a:r>
            <a:r>
              <a:rPr lang="en-US" baseline="0" dirty="0" smtClean="0"/>
              <a:t> </a:t>
            </a:r>
            <a:r>
              <a:rPr lang="en-US" dirty="0" smtClean="0"/>
              <a:t>challenging for development to occur, a high probability of</a:t>
            </a:r>
            <a:r>
              <a:rPr lang="en-US" baseline="0" dirty="0" smtClean="0"/>
              <a:t> </a:t>
            </a:r>
            <a:r>
              <a:rPr lang="en-US" dirty="0" smtClean="0"/>
              <a:t>failure must be inherent.  Yet, a self-correcting cycle</a:t>
            </a:r>
            <a:r>
              <a:rPr lang="en-US" baseline="0" dirty="0" smtClean="0"/>
              <a:t> must be prevalent, </a:t>
            </a:r>
            <a:r>
              <a:rPr lang="en-US" dirty="0" smtClean="0"/>
              <a:t>wherein the learners are exposed to indulge</a:t>
            </a:r>
            <a:r>
              <a:rPr lang="en-US" baseline="0" dirty="0" smtClean="0"/>
              <a:t> in</a:t>
            </a:r>
            <a:r>
              <a:rPr lang="en-US" dirty="0" smtClean="0"/>
              <a:t> less difficult</a:t>
            </a:r>
            <a:r>
              <a:rPr lang="en-US" baseline="0" dirty="0" smtClean="0"/>
              <a:t> </a:t>
            </a:r>
            <a:r>
              <a:rPr lang="en-US" dirty="0" smtClean="0"/>
              <a:t>tasks and reminded of their developmental progress.  </a:t>
            </a:r>
          </a:p>
          <a:p>
            <a:endParaRPr lang="en-US" dirty="0" smtClean="0"/>
          </a:p>
          <a:p>
            <a:r>
              <a:rPr lang="en-US" dirty="0" smtClean="0"/>
              <a:t>Dependent on the learners success and failures experienced by the learner, some individuals self-efficacy</a:t>
            </a:r>
            <a:r>
              <a:rPr lang="en-US" baseline="0" dirty="0" smtClean="0"/>
              <a:t> will fluctuate more rapidly than others.  In contrast, all learner’s self-efficacy beliefs will change; however, the intended goal is to positively strengthen our beliefs.  </a:t>
            </a:r>
            <a:endParaRPr lang="en-US" dirty="0"/>
          </a:p>
        </p:txBody>
      </p:sp>
      <p:sp>
        <p:nvSpPr>
          <p:cNvPr id="4" name="Slide Number Placeholder 3"/>
          <p:cNvSpPr>
            <a:spLocks noGrp="1"/>
          </p:cNvSpPr>
          <p:nvPr>
            <p:ph type="sldNum" sz="quarter" idx="10"/>
          </p:nvPr>
        </p:nvSpPr>
        <p:spPr/>
        <p:txBody>
          <a:bodyPr/>
          <a:lstStyle/>
          <a:p>
            <a:fld id="{3E002EB5-64CF-4C56-8D77-004E2404CBB7}" type="slidenum">
              <a:rPr lang="en-US" smtClean="0"/>
              <a:t>9</a:t>
            </a:fld>
            <a:endParaRPr lang="en-US" dirty="0"/>
          </a:p>
        </p:txBody>
      </p:sp>
    </p:spTree>
    <p:extLst>
      <p:ext uri="{BB962C8B-B14F-4D97-AF65-F5344CB8AC3E}">
        <p14:creationId xmlns:p14="http://schemas.microsoft.com/office/powerpoint/2010/main" val="7790198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Making</a:t>
            </a:r>
            <a:r>
              <a:rPr lang="en-US" baseline="0" dirty="0" smtClean="0"/>
              <a:t> sure that we are all still heading in the same direction, let’s see if we can distinguish between preparatory efficacy and performance efficacy.</a:t>
            </a:r>
          </a:p>
          <a:p>
            <a:endParaRPr lang="en-US" baseline="0" dirty="0" smtClean="0"/>
          </a:p>
          <a:p>
            <a:r>
              <a:rPr lang="en-US" dirty="0" smtClean="0"/>
              <a:t>Given your current task, which type of efficacy are using  in completing this task?  Preparatory or performance.</a:t>
            </a:r>
            <a:endParaRPr lang="en-US" dirty="0"/>
          </a:p>
        </p:txBody>
      </p:sp>
      <p:sp>
        <p:nvSpPr>
          <p:cNvPr id="4" name="Slide Number Placeholder 3"/>
          <p:cNvSpPr>
            <a:spLocks noGrp="1"/>
          </p:cNvSpPr>
          <p:nvPr>
            <p:ph type="sldNum" sz="quarter" idx="10"/>
          </p:nvPr>
        </p:nvSpPr>
        <p:spPr/>
        <p:txBody>
          <a:bodyPr/>
          <a:lstStyle/>
          <a:p>
            <a:fld id="{3E002EB5-64CF-4C56-8D77-004E2404CBB7}" type="slidenum">
              <a:rPr lang="en-US" smtClean="0"/>
              <a:t>10</a:t>
            </a:fld>
            <a:endParaRPr lang="en-US" dirty="0"/>
          </a:p>
        </p:txBody>
      </p:sp>
    </p:spTree>
    <p:extLst>
      <p:ext uri="{BB962C8B-B14F-4D97-AF65-F5344CB8AC3E}">
        <p14:creationId xmlns:p14="http://schemas.microsoft.com/office/powerpoint/2010/main" val="24248812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If you selected preparatory efficacy, then you are correct.</a:t>
            </a:r>
          </a:p>
          <a:p>
            <a:endParaRPr lang="en-US" dirty="0" smtClean="0"/>
          </a:p>
          <a:p>
            <a:r>
              <a:rPr lang="en-US" dirty="0" smtClean="0"/>
              <a:t>Reasoning:  </a:t>
            </a:r>
            <a:r>
              <a:rPr lang="en-US" i="1" dirty="0" smtClean="0"/>
              <a:t>Reading</a:t>
            </a:r>
            <a:r>
              <a:rPr lang="en-US" i="1" baseline="0" dirty="0" smtClean="0"/>
              <a:t> through this PowerPoint</a:t>
            </a:r>
            <a:r>
              <a:rPr lang="en-US" i="0" baseline="0" dirty="0" smtClean="0"/>
              <a:t>, is the given task at hand. This concept of self-efficacy focuses on executing and completing tasks.  However, now that you have just performed in a situation (answering a question), or evaluating your development of the information, you can consider </a:t>
            </a:r>
            <a:r>
              <a:rPr lang="en-US" i="1" baseline="0" dirty="0" smtClean="0"/>
              <a:t>answering</a:t>
            </a:r>
            <a:r>
              <a:rPr lang="en-US" i="0" baseline="0" dirty="0" smtClean="0"/>
              <a:t> the question as performance efficacy</a:t>
            </a:r>
            <a:endParaRPr lang="en-US" dirty="0"/>
          </a:p>
        </p:txBody>
      </p:sp>
      <p:sp>
        <p:nvSpPr>
          <p:cNvPr id="4" name="Slide Number Placeholder 3"/>
          <p:cNvSpPr>
            <a:spLocks noGrp="1"/>
          </p:cNvSpPr>
          <p:nvPr>
            <p:ph type="sldNum" sz="quarter" idx="10"/>
          </p:nvPr>
        </p:nvSpPr>
        <p:spPr/>
        <p:txBody>
          <a:bodyPr/>
          <a:lstStyle/>
          <a:p>
            <a:fld id="{3E002EB5-64CF-4C56-8D77-004E2404CBB7}" type="slidenum">
              <a:rPr lang="en-US" smtClean="0"/>
              <a:t>11</a:t>
            </a:fld>
            <a:endParaRPr lang="en-US" dirty="0"/>
          </a:p>
        </p:txBody>
      </p:sp>
    </p:spTree>
    <p:extLst>
      <p:ext uri="{BB962C8B-B14F-4D97-AF65-F5344CB8AC3E}">
        <p14:creationId xmlns:p14="http://schemas.microsoft.com/office/powerpoint/2010/main" val="24248812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solidFill>
                  <a:schemeClr val="bg1"/>
                </a:solidFill>
              </a:rPr>
              <a:t>Given the scenario:  Hunter is a bright student attending Richwood’s high school.  Excelling in math, Hunter was placed into an advanced algebra class.  Over zealous in his mathematical abilities, Hunter received a C on his first exam within his new algebra class.   Upset about his grade, Hunter decides on studying twice as hard for the next exam.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smtClean="0">
              <a:solidFill>
                <a:schemeClr val="bg1"/>
              </a:solidFill>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solidFill>
                  <a:schemeClr val="bg1"/>
                </a:solidFill>
              </a:rPr>
              <a:t>Which type of self-efficacy does this scenario depict?</a:t>
            </a:r>
            <a:r>
              <a:rPr lang="en-US" sz="1200" baseline="0" dirty="0" smtClean="0">
                <a:solidFill>
                  <a:schemeClr val="bg1"/>
                </a:solidFill>
              </a:rPr>
              <a:t>  Preparatory or performance</a:t>
            </a:r>
            <a:endParaRPr lang="en-US" i="0" baseline="0" dirty="0" smtClean="0"/>
          </a:p>
        </p:txBody>
      </p:sp>
      <p:sp>
        <p:nvSpPr>
          <p:cNvPr id="4" name="Slide Number Placeholder 3"/>
          <p:cNvSpPr>
            <a:spLocks noGrp="1"/>
          </p:cNvSpPr>
          <p:nvPr>
            <p:ph type="sldNum" sz="quarter" idx="10"/>
          </p:nvPr>
        </p:nvSpPr>
        <p:spPr/>
        <p:txBody>
          <a:bodyPr/>
          <a:lstStyle/>
          <a:p>
            <a:fld id="{3E002EB5-64CF-4C56-8D77-004E2404CBB7}" type="slidenum">
              <a:rPr lang="en-US" smtClean="0">
                <a:solidFill>
                  <a:prstClr val="black"/>
                </a:solidFill>
              </a:rPr>
              <a:pPr/>
              <a:t>12</a:t>
            </a:fld>
            <a:endParaRPr lang="en-US" dirty="0">
              <a:solidFill>
                <a:prstClr val="black"/>
              </a:solidFill>
            </a:endParaRPr>
          </a:p>
        </p:txBody>
      </p:sp>
    </p:spTree>
    <p:extLst>
      <p:ext uri="{BB962C8B-B14F-4D97-AF65-F5344CB8AC3E}">
        <p14:creationId xmlns:p14="http://schemas.microsoft.com/office/powerpoint/2010/main" val="24248812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If you answered performance efficacy, then you are correct.</a:t>
            </a:r>
          </a:p>
          <a:p>
            <a:endParaRPr lang="en-US" dirty="0" smtClean="0"/>
          </a:p>
          <a:p>
            <a:r>
              <a:rPr lang="en-US" dirty="0" smtClean="0"/>
              <a:t>Hunter’s performance</a:t>
            </a:r>
            <a:r>
              <a:rPr lang="en-US" baseline="0" dirty="0" smtClean="0"/>
              <a:t> </a:t>
            </a:r>
            <a:r>
              <a:rPr lang="en-US" dirty="0" smtClean="0"/>
              <a:t>outcome experience on the test was clearly not satisfactory.  However, this</a:t>
            </a:r>
            <a:r>
              <a:rPr lang="en-US" baseline="0" dirty="0" smtClean="0"/>
              <a:t> experience has motivated him to do better on the next exam.  Learning from this experience, it is probably safe to say that Hunter’s preparatory efficacy will be shifting from an extremely high level of self-efficacy to a moderately high level of self-efficacy.  </a:t>
            </a:r>
            <a:endParaRPr lang="en-US" dirty="0"/>
          </a:p>
        </p:txBody>
      </p:sp>
      <p:sp>
        <p:nvSpPr>
          <p:cNvPr id="4" name="Slide Number Placeholder 3"/>
          <p:cNvSpPr>
            <a:spLocks noGrp="1"/>
          </p:cNvSpPr>
          <p:nvPr>
            <p:ph type="sldNum" sz="quarter" idx="10"/>
          </p:nvPr>
        </p:nvSpPr>
        <p:spPr/>
        <p:txBody>
          <a:bodyPr/>
          <a:lstStyle/>
          <a:p>
            <a:fld id="{3E002EB5-64CF-4C56-8D77-004E2404CBB7}" type="slidenum">
              <a:rPr lang="en-US" smtClean="0">
                <a:solidFill>
                  <a:prstClr val="black"/>
                </a:solidFill>
              </a:rPr>
              <a:pPr/>
              <a:t>13</a:t>
            </a:fld>
            <a:endParaRPr lang="en-US" dirty="0">
              <a:solidFill>
                <a:prstClr val="black"/>
              </a:solidFill>
            </a:endParaRPr>
          </a:p>
        </p:txBody>
      </p:sp>
    </p:spTree>
    <p:extLst>
      <p:ext uri="{BB962C8B-B14F-4D97-AF65-F5344CB8AC3E}">
        <p14:creationId xmlns:p14="http://schemas.microsoft.com/office/powerpoint/2010/main" val="24248812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Self-efficacy</a:t>
            </a:r>
            <a:r>
              <a:rPr lang="en-US" baseline="0" dirty="0" smtClean="0"/>
              <a:t> beliefs are constantly changing over periods of time; however, self-efficacy beliefs can be stable across a span of time.  Yet stable self-efficacy beliefs depends on an impacting experience that is continuously or repetitively being influenced in that same direction.  </a:t>
            </a:r>
          </a:p>
          <a:p>
            <a:endParaRPr lang="en-US" baseline="0" dirty="0" smtClean="0"/>
          </a:p>
          <a:p>
            <a:r>
              <a:rPr lang="en-US" baseline="0" dirty="0" smtClean="0"/>
              <a:t>Do any of you remember having spelling tests?  Well if you didn’t or can’t remember, it usually went like this.  The majority of you probably studied your words that the teacher said all of you will be able to spell because she believes each of you are capable of spelling.  So, you take the words home, study the words, your parents might have even quizzed you on the words and told you that you did a great job on your words.  Then, the next day you take your spelling test, exchange papers with a classmate and grade one another's test.  Receiving your paper back, you realize that you can spell and that your teacher and parents were right.  So now you believe that you are a good speller.  </a:t>
            </a:r>
            <a:endParaRPr lang="en-US" dirty="0"/>
          </a:p>
        </p:txBody>
      </p:sp>
      <p:sp>
        <p:nvSpPr>
          <p:cNvPr id="4" name="Slide Number Placeholder 3"/>
          <p:cNvSpPr>
            <a:spLocks noGrp="1"/>
          </p:cNvSpPr>
          <p:nvPr>
            <p:ph type="sldNum" sz="quarter" idx="10"/>
          </p:nvPr>
        </p:nvSpPr>
        <p:spPr/>
        <p:txBody>
          <a:bodyPr/>
          <a:lstStyle/>
          <a:p>
            <a:fld id="{3E002EB5-64CF-4C56-8D77-004E2404CBB7}" type="slidenum">
              <a:rPr lang="en-US" smtClean="0"/>
              <a:t>14</a:t>
            </a:fld>
            <a:endParaRPr lang="en-US" dirty="0"/>
          </a:p>
        </p:txBody>
      </p:sp>
    </p:spTree>
    <p:extLst>
      <p:ext uri="{BB962C8B-B14F-4D97-AF65-F5344CB8AC3E}">
        <p14:creationId xmlns:p14="http://schemas.microsoft.com/office/powerpoint/2010/main" val="8977583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For most individuals, at least one of the</a:t>
            </a:r>
            <a:r>
              <a:rPr lang="en-US" baseline="0" dirty="0" smtClean="0"/>
              <a:t> four principles Bandura suggests, influencing self-efficacy should apply to you, if not multiple principles.  </a:t>
            </a:r>
          </a:p>
          <a:p>
            <a:endParaRPr lang="en-US" baseline="0" dirty="0" smtClean="0"/>
          </a:p>
        </p:txBody>
      </p:sp>
      <p:sp>
        <p:nvSpPr>
          <p:cNvPr id="4" name="Slide Number Placeholder 3"/>
          <p:cNvSpPr>
            <a:spLocks noGrp="1"/>
          </p:cNvSpPr>
          <p:nvPr>
            <p:ph type="sldNum" sz="quarter" idx="10"/>
          </p:nvPr>
        </p:nvSpPr>
        <p:spPr/>
        <p:txBody>
          <a:bodyPr/>
          <a:lstStyle/>
          <a:p>
            <a:fld id="{3E002EB5-64CF-4C56-8D77-004E2404CBB7}" type="slidenum">
              <a:rPr lang="en-US" smtClean="0"/>
              <a:t>15</a:t>
            </a:fld>
            <a:endParaRPr lang="en-US" dirty="0"/>
          </a:p>
        </p:txBody>
      </p:sp>
    </p:spTree>
    <p:extLst>
      <p:ext uri="{BB962C8B-B14F-4D97-AF65-F5344CB8AC3E}">
        <p14:creationId xmlns:p14="http://schemas.microsoft.com/office/powerpoint/2010/main" val="4715951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Please watch video on mastery experiences.</a:t>
            </a:r>
            <a:endParaRPr lang="en-US" dirty="0"/>
          </a:p>
        </p:txBody>
      </p:sp>
      <p:sp>
        <p:nvSpPr>
          <p:cNvPr id="4" name="Slide Number Placeholder 3"/>
          <p:cNvSpPr>
            <a:spLocks noGrp="1"/>
          </p:cNvSpPr>
          <p:nvPr>
            <p:ph type="sldNum" sz="quarter" idx="10"/>
          </p:nvPr>
        </p:nvSpPr>
        <p:spPr/>
        <p:txBody>
          <a:bodyPr/>
          <a:lstStyle/>
          <a:p>
            <a:fld id="{3E002EB5-64CF-4C56-8D77-004E2404CBB7}" type="slidenum">
              <a:rPr lang="en-US" smtClean="0"/>
              <a:t>16</a:t>
            </a:fld>
            <a:endParaRPr lang="en-US" dirty="0"/>
          </a:p>
        </p:txBody>
      </p:sp>
    </p:spTree>
    <p:extLst>
      <p:ext uri="{BB962C8B-B14F-4D97-AF65-F5344CB8AC3E}">
        <p14:creationId xmlns:p14="http://schemas.microsoft.com/office/powerpoint/2010/main" val="1504610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When</a:t>
            </a:r>
            <a:r>
              <a:rPr lang="en-US" baseline="0" dirty="0" smtClean="0"/>
              <a:t> thinking of a principle that influences your self-efficacy, verbal persuasion is the first think that pops into my head.  Verbal appraisal or affirmation whether noticed or not probably happens a couple of times throughout your day.</a:t>
            </a:r>
          </a:p>
          <a:p>
            <a:endParaRPr lang="en-US" baseline="0" dirty="0" smtClean="0"/>
          </a:p>
          <a:p>
            <a:r>
              <a:rPr lang="en-US" baseline="0" dirty="0" smtClean="0"/>
              <a:t>For instance, maybe your task this morning was to look presentable for a faculty/staff meeting, and sometime within that day you received a comment(s) from someone reconfirming how nice you look today. </a:t>
            </a:r>
            <a:endParaRPr lang="en-US" dirty="0"/>
          </a:p>
        </p:txBody>
      </p:sp>
      <p:sp>
        <p:nvSpPr>
          <p:cNvPr id="4" name="Slide Number Placeholder 3"/>
          <p:cNvSpPr>
            <a:spLocks noGrp="1"/>
          </p:cNvSpPr>
          <p:nvPr>
            <p:ph type="sldNum" sz="quarter" idx="10"/>
          </p:nvPr>
        </p:nvSpPr>
        <p:spPr/>
        <p:txBody>
          <a:bodyPr/>
          <a:lstStyle/>
          <a:p>
            <a:fld id="{3E002EB5-64CF-4C56-8D77-004E2404CBB7}" type="slidenum">
              <a:rPr lang="en-US" smtClean="0"/>
              <a:t>17</a:t>
            </a:fld>
            <a:endParaRPr lang="en-US" dirty="0"/>
          </a:p>
        </p:txBody>
      </p:sp>
    </p:spTree>
    <p:extLst>
      <p:ext uri="{BB962C8B-B14F-4D97-AF65-F5344CB8AC3E}">
        <p14:creationId xmlns:p14="http://schemas.microsoft.com/office/powerpoint/2010/main" val="40624606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Differing</a:t>
            </a:r>
            <a:r>
              <a:rPr lang="en-US" baseline="0" dirty="0" smtClean="0"/>
              <a:t> from your typical positive feedback or encouragement, physiological state deals more so with the physical annotation one mentally harbor.  </a:t>
            </a:r>
          </a:p>
          <a:p>
            <a:endParaRPr lang="en-US" baseline="0" dirty="0" smtClean="0"/>
          </a:p>
          <a:p>
            <a:r>
              <a:rPr lang="en-US" baseline="0" dirty="0" smtClean="0"/>
              <a:t>Beginning with a gut feeling, this feeling can inhibit your success or failure at a given task.  Given the situation, if the gut feeling at hand is identified as fear, one may begin to perform poorly or not as well as expected, projecting feelings of a negative outlook.  However, in the same situation, if a person identifies their gut feeling as being anxious or nervous, they may still be able to perform the task at a high efficiency level, projecting a positive outlook when having that gut feeling.  </a:t>
            </a:r>
            <a:endParaRPr lang="en-US" dirty="0"/>
          </a:p>
        </p:txBody>
      </p:sp>
      <p:sp>
        <p:nvSpPr>
          <p:cNvPr id="4" name="Slide Number Placeholder 3"/>
          <p:cNvSpPr>
            <a:spLocks noGrp="1"/>
          </p:cNvSpPr>
          <p:nvPr>
            <p:ph type="sldNum" sz="quarter" idx="10"/>
          </p:nvPr>
        </p:nvSpPr>
        <p:spPr/>
        <p:txBody>
          <a:bodyPr/>
          <a:lstStyle/>
          <a:p>
            <a:fld id="{3E002EB5-64CF-4C56-8D77-004E2404CBB7}" type="slidenum">
              <a:rPr lang="en-US" smtClean="0"/>
              <a:t>18</a:t>
            </a:fld>
            <a:endParaRPr lang="en-US" dirty="0"/>
          </a:p>
        </p:txBody>
      </p:sp>
    </p:spTree>
    <p:extLst>
      <p:ext uri="{BB962C8B-B14F-4D97-AF65-F5344CB8AC3E}">
        <p14:creationId xmlns:p14="http://schemas.microsoft.com/office/powerpoint/2010/main" val="19056392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Another</a:t>
            </a:r>
            <a:r>
              <a:rPr lang="en-US" baseline="0" dirty="0" smtClean="0"/>
              <a:t> principle that may be popular for most individuals is vicarious experience.  Vicarious experience is conceptually based on the observing of  role models attaining success in a task.  Role models can range from someone in close proximity to you, such as parents, teachers, supervisors, church clergy, to more distal individuals such as celebrities and historical figures.</a:t>
            </a:r>
          </a:p>
          <a:p>
            <a:endParaRPr lang="en-US" baseline="0" dirty="0" smtClean="0"/>
          </a:p>
          <a:p>
            <a:r>
              <a:rPr lang="en-US" baseline="0" dirty="0" smtClean="0"/>
              <a:t>Reflecting on influential people that you may have looked up to in your life, can you name at least two role models that enhanced your self-efficacy?</a:t>
            </a:r>
          </a:p>
        </p:txBody>
      </p:sp>
      <p:sp>
        <p:nvSpPr>
          <p:cNvPr id="4" name="Slide Number Placeholder 3"/>
          <p:cNvSpPr>
            <a:spLocks noGrp="1"/>
          </p:cNvSpPr>
          <p:nvPr>
            <p:ph type="sldNum" sz="quarter" idx="10"/>
          </p:nvPr>
        </p:nvSpPr>
        <p:spPr/>
        <p:txBody>
          <a:bodyPr/>
          <a:lstStyle/>
          <a:p>
            <a:fld id="{3E002EB5-64CF-4C56-8D77-004E2404CBB7}" type="slidenum">
              <a:rPr lang="en-US" smtClean="0"/>
              <a:t>19</a:t>
            </a:fld>
            <a:endParaRPr lang="en-US" dirty="0"/>
          </a:p>
        </p:txBody>
      </p:sp>
    </p:spTree>
    <p:extLst>
      <p:ext uri="{BB962C8B-B14F-4D97-AF65-F5344CB8AC3E}">
        <p14:creationId xmlns:p14="http://schemas.microsoft.com/office/powerpoint/2010/main" val="22161877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
                <a:srgbClr val="93A299"/>
              </a:buClr>
              <a:buSzPct val="85000"/>
              <a:buFont typeface="Arial" pitchFamily="34" charset="0"/>
              <a:buNone/>
              <a:tabLst/>
              <a:defRPr/>
            </a:pPr>
            <a:r>
              <a:rPr lang="en-US" dirty="0" smtClean="0"/>
              <a:t>Now</a:t>
            </a:r>
            <a:r>
              <a:rPr lang="en-US" baseline="0" dirty="0" smtClean="0"/>
              <a:t> that you are aware of what each principle entails, </a:t>
            </a:r>
            <a:r>
              <a:rPr lang="en-US" sz="2400" baseline="0" dirty="0" smtClean="0">
                <a:solidFill>
                  <a:schemeClr val="bg1"/>
                </a:solidFill>
              </a:rPr>
              <a:t>do any of the four principles influencing self-efficacy beliefs relate to you?</a:t>
            </a:r>
          </a:p>
          <a:p>
            <a:pPr marL="0" marR="0" lvl="0" indent="0" algn="l" defTabSz="914400" rtl="0" eaLnBrk="1" fontAlgn="auto" latinLnBrk="0" hangingPunct="1">
              <a:lnSpc>
                <a:spcPct val="100000"/>
              </a:lnSpc>
              <a:spcBef>
                <a:spcPct val="20000"/>
              </a:spcBef>
              <a:spcAft>
                <a:spcPts val="0"/>
              </a:spcAft>
              <a:buClr>
                <a:srgbClr val="93A299"/>
              </a:buClr>
              <a:buSzPct val="85000"/>
              <a:buFont typeface="Arial" pitchFamily="34" charset="0"/>
              <a:buNone/>
              <a:tabLst/>
              <a:defRPr/>
            </a:pPr>
            <a:endParaRPr lang="en-US" dirty="0" smtClean="0"/>
          </a:p>
          <a:p>
            <a:pPr marL="0" marR="0" lvl="0" indent="0" algn="l" defTabSz="914400" rtl="0" eaLnBrk="1" fontAlgn="auto" latinLnBrk="0" hangingPunct="1">
              <a:lnSpc>
                <a:spcPct val="100000"/>
              </a:lnSpc>
              <a:spcBef>
                <a:spcPct val="20000"/>
              </a:spcBef>
              <a:spcAft>
                <a:spcPts val="0"/>
              </a:spcAft>
              <a:buClr>
                <a:srgbClr val="93A299"/>
              </a:buClr>
              <a:buSzPct val="85000"/>
              <a:buFont typeface="Arial" pitchFamily="34" charset="0"/>
              <a:buNone/>
              <a:tabLst/>
              <a:defRPr/>
            </a:pPr>
            <a:r>
              <a:rPr lang="en-US" dirty="0" smtClean="0"/>
              <a:t>Can you recall a mastery experience of some sort?  Can you remember someone providing you with verbal persuasion?  Do you remember a time where you have felt fearful or nervous and showed signs of a physiological state?  Or have you been enlightened by a vicarious experience?</a:t>
            </a:r>
          </a:p>
          <a:p>
            <a:pPr marL="0" marR="0" lvl="0" indent="0" algn="l" defTabSz="914400" rtl="0" eaLnBrk="1" fontAlgn="auto" latinLnBrk="0" hangingPunct="1">
              <a:lnSpc>
                <a:spcPct val="100000"/>
              </a:lnSpc>
              <a:spcBef>
                <a:spcPct val="20000"/>
              </a:spcBef>
              <a:spcAft>
                <a:spcPts val="0"/>
              </a:spcAft>
              <a:buClr>
                <a:srgbClr val="93A299"/>
              </a:buClr>
              <a:buSzPct val="85000"/>
              <a:buFont typeface="Arial" pitchFamily="34" charset="0"/>
              <a:buNone/>
              <a:tabLst/>
              <a:defRPr/>
            </a:pPr>
            <a:endParaRPr lang="en-US" dirty="0"/>
          </a:p>
        </p:txBody>
      </p:sp>
      <p:sp>
        <p:nvSpPr>
          <p:cNvPr id="4" name="Slide Number Placeholder 3"/>
          <p:cNvSpPr>
            <a:spLocks noGrp="1"/>
          </p:cNvSpPr>
          <p:nvPr>
            <p:ph type="sldNum" sz="quarter" idx="10"/>
          </p:nvPr>
        </p:nvSpPr>
        <p:spPr/>
        <p:txBody>
          <a:bodyPr/>
          <a:lstStyle/>
          <a:p>
            <a:fld id="{3E002EB5-64CF-4C56-8D77-004E2404CBB7}" type="slidenum">
              <a:rPr lang="en-US" smtClean="0"/>
              <a:t>20</a:t>
            </a:fld>
            <a:endParaRPr lang="en-US" dirty="0"/>
          </a:p>
        </p:txBody>
      </p:sp>
    </p:spTree>
    <p:extLst>
      <p:ext uri="{BB962C8B-B14F-4D97-AF65-F5344CB8AC3E}">
        <p14:creationId xmlns:p14="http://schemas.microsoft.com/office/powerpoint/2010/main" val="38158167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What</a:t>
            </a:r>
            <a:r>
              <a:rPr lang="en-US" baseline="0" dirty="0" smtClean="0"/>
              <a:t> makes one’s self-efficacy belief strong?  The strength of perceived efficacy is measured by the amount of one’s certainty about performing a given task. </a:t>
            </a:r>
          </a:p>
          <a:p>
            <a:endParaRPr lang="en-US" baseline="0" dirty="0" smtClean="0"/>
          </a:p>
          <a:p>
            <a:r>
              <a:rPr lang="en-US" dirty="0" smtClean="0"/>
              <a:t>Self-efficacy measures focus on performance capabilities rather than on personal qualities, such as one’s physical or psychological characteristics.</a:t>
            </a:r>
          </a:p>
          <a:p>
            <a:endParaRPr lang="en-US" dirty="0" smtClean="0"/>
          </a:p>
          <a:p>
            <a:r>
              <a:rPr lang="en-US" dirty="0" smtClean="0"/>
              <a:t>Bandura hypothesized that both self-efficacy and outcome expectations would affect motivation, suggesting that self-efficacy would play a larger role because ‘‘the types of outcomes people anticipate depends largely on their judgments of how well they will be able to perform in given situations’’(Zimmerman, 2000).</a:t>
            </a:r>
          </a:p>
          <a:p>
            <a:endParaRPr lang="en-US" dirty="0" smtClean="0"/>
          </a:p>
          <a:p>
            <a:endParaRPr lang="en-US" dirty="0"/>
          </a:p>
        </p:txBody>
      </p:sp>
      <p:sp>
        <p:nvSpPr>
          <p:cNvPr id="4" name="Slide Number Placeholder 3"/>
          <p:cNvSpPr>
            <a:spLocks noGrp="1"/>
          </p:cNvSpPr>
          <p:nvPr>
            <p:ph type="sldNum" sz="quarter" idx="10"/>
          </p:nvPr>
        </p:nvSpPr>
        <p:spPr/>
        <p:txBody>
          <a:bodyPr/>
          <a:lstStyle/>
          <a:p>
            <a:fld id="{3E002EB5-64CF-4C56-8D77-004E2404CBB7}" type="slidenum">
              <a:rPr lang="en-US" smtClean="0"/>
              <a:t>21</a:t>
            </a:fld>
            <a:endParaRPr lang="en-US" dirty="0"/>
          </a:p>
        </p:txBody>
      </p:sp>
    </p:spTree>
    <p:extLst>
      <p:ext uri="{BB962C8B-B14F-4D97-AF65-F5344CB8AC3E}">
        <p14:creationId xmlns:p14="http://schemas.microsoft.com/office/powerpoint/2010/main" val="22945933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Looking</a:t>
            </a:r>
            <a:r>
              <a:rPr lang="en-US" baseline="0" dirty="0" smtClean="0"/>
              <a:t> at the caption within the image, “He said I can do this! I know I can do it!,”  </a:t>
            </a:r>
          </a:p>
          <a:p>
            <a:endParaRPr lang="en-US" baseline="0" dirty="0" smtClean="0"/>
          </a:p>
          <a:p>
            <a:r>
              <a:rPr lang="en-US" baseline="0" dirty="0" smtClean="0"/>
              <a:t>This is an example of verbal persuasion.  </a:t>
            </a:r>
          </a:p>
          <a:p>
            <a:endParaRPr lang="en-US" dirty="0"/>
          </a:p>
        </p:txBody>
      </p:sp>
      <p:sp>
        <p:nvSpPr>
          <p:cNvPr id="4" name="Slide Number Placeholder 3"/>
          <p:cNvSpPr>
            <a:spLocks noGrp="1"/>
          </p:cNvSpPr>
          <p:nvPr>
            <p:ph type="sldNum" sz="quarter" idx="10"/>
          </p:nvPr>
        </p:nvSpPr>
        <p:spPr/>
        <p:txBody>
          <a:bodyPr/>
          <a:lstStyle/>
          <a:p>
            <a:fld id="{3E002EB5-64CF-4C56-8D77-004E2404CBB7}" type="slidenum">
              <a:rPr lang="en-US" smtClean="0"/>
              <a:t>22</a:t>
            </a:fld>
            <a:endParaRPr lang="en-US" dirty="0"/>
          </a:p>
        </p:txBody>
      </p:sp>
    </p:spTree>
    <p:extLst>
      <p:ext uri="{BB962C8B-B14F-4D97-AF65-F5344CB8AC3E}">
        <p14:creationId xmlns:p14="http://schemas.microsoft.com/office/powerpoint/2010/main" val="18026476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 a current research study,</a:t>
            </a:r>
            <a:r>
              <a:rPr lang="en-US" baseline="0" dirty="0" smtClean="0"/>
              <a:t> focusing on the influence self-efficacy has on academic motivation, researchers found that three constructs, outcome expectations, self-concept, and perceived control were closely related to self-efficacy.  </a:t>
            </a:r>
            <a:endParaRPr lang="en-US" dirty="0"/>
          </a:p>
        </p:txBody>
      </p:sp>
      <p:sp>
        <p:nvSpPr>
          <p:cNvPr id="4" name="Slide Number Placeholder 3"/>
          <p:cNvSpPr>
            <a:spLocks noGrp="1"/>
          </p:cNvSpPr>
          <p:nvPr>
            <p:ph type="sldNum" sz="quarter" idx="10"/>
          </p:nvPr>
        </p:nvSpPr>
        <p:spPr/>
        <p:txBody>
          <a:bodyPr/>
          <a:lstStyle/>
          <a:p>
            <a:fld id="{3E002EB5-64CF-4C56-8D77-004E2404CBB7}" type="slidenum">
              <a:rPr lang="en-US" smtClean="0"/>
              <a:t>23</a:t>
            </a:fld>
            <a:endParaRPr lang="en-US" dirty="0"/>
          </a:p>
        </p:txBody>
      </p:sp>
    </p:spTree>
    <p:extLst>
      <p:ext uri="{BB962C8B-B14F-4D97-AF65-F5344CB8AC3E}">
        <p14:creationId xmlns:p14="http://schemas.microsoft.com/office/powerpoint/2010/main" val="13909052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Outcome expectations was the first construct to be measured.  Identifying</a:t>
            </a:r>
            <a:r>
              <a:rPr lang="en-US" baseline="0" dirty="0" smtClean="0"/>
              <a:t> outcome expectations, incentives are used.  Incentives are used to influence an individuals level of self-efficacy.  Whether positive or negative, incentives can be revealed in the form of money power, approval (verbal affirmation), or through the experience of a form of pleasure or pain.  </a:t>
            </a:r>
            <a:endParaRPr lang="en-US" dirty="0"/>
          </a:p>
        </p:txBody>
      </p:sp>
      <p:sp>
        <p:nvSpPr>
          <p:cNvPr id="4" name="Slide Number Placeholder 3"/>
          <p:cNvSpPr>
            <a:spLocks noGrp="1"/>
          </p:cNvSpPr>
          <p:nvPr>
            <p:ph type="sldNum" sz="quarter" idx="10"/>
          </p:nvPr>
        </p:nvSpPr>
        <p:spPr/>
        <p:txBody>
          <a:bodyPr/>
          <a:lstStyle/>
          <a:p>
            <a:fld id="{3E002EB5-64CF-4C56-8D77-004E2404CBB7}" type="slidenum">
              <a:rPr lang="en-US" smtClean="0"/>
              <a:t>24</a:t>
            </a:fld>
            <a:endParaRPr lang="en-US" dirty="0"/>
          </a:p>
        </p:txBody>
      </p:sp>
    </p:spTree>
    <p:extLst>
      <p:ext uri="{BB962C8B-B14F-4D97-AF65-F5344CB8AC3E}">
        <p14:creationId xmlns:p14="http://schemas.microsoft.com/office/powerpoint/2010/main" val="24469761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Hypothesizing</a:t>
            </a:r>
            <a:r>
              <a:rPr lang="en-US" baseline="0" dirty="0" smtClean="0"/>
              <a:t> that self-efficacy plays a greater role then outcome expectations, Bandura states that performance clearly determines whether outcome expectations are satisfied, yet self-efficacy beliefs control performance.  </a:t>
            </a:r>
          </a:p>
          <a:p>
            <a:endParaRPr lang="en-US" baseline="0" dirty="0" smtClean="0"/>
          </a:p>
          <a:p>
            <a:endParaRPr lang="en-US" dirty="0"/>
          </a:p>
        </p:txBody>
      </p:sp>
      <p:sp>
        <p:nvSpPr>
          <p:cNvPr id="4" name="Slide Number Placeholder 3"/>
          <p:cNvSpPr>
            <a:spLocks noGrp="1"/>
          </p:cNvSpPr>
          <p:nvPr>
            <p:ph type="sldNum" sz="quarter" idx="10"/>
          </p:nvPr>
        </p:nvSpPr>
        <p:spPr/>
        <p:txBody>
          <a:bodyPr/>
          <a:lstStyle/>
          <a:p>
            <a:fld id="{3E002EB5-64CF-4C56-8D77-004E2404CBB7}" type="slidenum">
              <a:rPr lang="en-US" smtClean="0"/>
              <a:t>25</a:t>
            </a:fld>
            <a:endParaRPr lang="en-US" dirty="0"/>
          </a:p>
        </p:txBody>
      </p:sp>
    </p:spTree>
    <p:extLst>
      <p:ext uri="{BB962C8B-B14F-4D97-AF65-F5344CB8AC3E}">
        <p14:creationId xmlns:p14="http://schemas.microsoft.com/office/powerpoint/2010/main" val="329283818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Psychometrically measured, in reading and writing, Shell, Murphy, and Bruning (1989) measured self-efficacy in terms of perceived capability to perform various reading and writing activities, and assessed outcome expectancies regarding the value of these activities in attaining various outcomes in employment, social pursuits, family life, education, and citizenship.</a:t>
            </a:r>
          </a:p>
          <a:p>
            <a:endParaRPr lang="en-US" dirty="0" smtClean="0"/>
          </a:p>
          <a:p>
            <a:r>
              <a:rPr lang="en-US" dirty="0" smtClean="0"/>
              <a:t>Efficacy beliefs and outcome expectancies jointly predicted 32% of the variance in reading achievement, with perceived efficacy accounting for virtually all the variance. Only perceived self-efficacy was a significant predictor of writing achievement.</a:t>
            </a:r>
          </a:p>
          <a:p>
            <a:endParaRPr lang="en-US" dirty="0" smtClean="0"/>
          </a:p>
          <a:p>
            <a:r>
              <a:rPr lang="en-US" dirty="0" smtClean="0"/>
              <a:t>This study supported Bandura’s contingent that self-efficacy plays a larger role than outcome expectancies in motivation. </a:t>
            </a:r>
          </a:p>
        </p:txBody>
      </p:sp>
      <p:sp>
        <p:nvSpPr>
          <p:cNvPr id="4" name="Slide Number Placeholder 3"/>
          <p:cNvSpPr>
            <a:spLocks noGrp="1"/>
          </p:cNvSpPr>
          <p:nvPr>
            <p:ph type="sldNum" sz="quarter" idx="10"/>
          </p:nvPr>
        </p:nvSpPr>
        <p:spPr/>
        <p:txBody>
          <a:bodyPr/>
          <a:lstStyle/>
          <a:p>
            <a:fld id="{3E002EB5-64CF-4C56-8D77-004E2404CBB7}" type="slidenum">
              <a:rPr lang="en-US" smtClean="0"/>
              <a:t>26</a:t>
            </a:fld>
            <a:endParaRPr lang="en-US" dirty="0"/>
          </a:p>
        </p:txBody>
      </p:sp>
    </p:spTree>
    <p:extLst>
      <p:ext uri="{BB962C8B-B14F-4D97-AF65-F5344CB8AC3E}">
        <p14:creationId xmlns:p14="http://schemas.microsoft.com/office/powerpoint/2010/main" val="20306830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Considered the closest related</a:t>
            </a:r>
            <a:r>
              <a:rPr lang="en-US" baseline="0" dirty="0" smtClean="0"/>
              <a:t> </a:t>
            </a:r>
            <a:r>
              <a:rPr lang="en-US" dirty="0" smtClean="0"/>
              <a:t>construct to self-efficacy,</a:t>
            </a:r>
            <a:r>
              <a:rPr lang="en-US" baseline="0" dirty="0" smtClean="0"/>
              <a:t> self-concept is defined as being </a:t>
            </a:r>
            <a:r>
              <a:rPr lang="en-US" dirty="0" smtClean="0"/>
              <a:t>a global perception of oneself and one’s self-esteem reactions to that self-perception.  Or in other words, self-concept relates</a:t>
            </a:r>
            <a:r>
              <a:rPr lang="en-US" baseline="0" dirty="0" smtClean="0"/>
              <a:t> to how you view yourself, how you value yourself, and what you wish you were like.  </a:t>
            </a:r>
          </a:p>
          <a:p>
            <a:endParaRPr lang="en-US" baseline="0" dirty="0" smtClean="0"/>
          </a:p>
          <a:p>
            <a:r>
              <a:rPr lang="en-US" baseline="0" dirty="0" smtClean="0"/>
              <a:t>Mahatma Gandhi said, “a man is but the product of his thoughts, what he thinks, he becomes.”</a:t>
            </a:r>
            <a:endParaRPr lang="en-US" dirty="0" smtClean="0"/>
          </a:p>
          <a:p>
            <a:endParaRPr lang="en-US" dirty="0"/>
          </a:p>
        </p:txBody>
      </p:sp>
      <p:sp>
        <p:nvSpPr>
          <p:cNvPr id="4" name="Slide Number Placeholder 3"/>
          <p:cNvSpPr>
            <a:spLocks noGrp="1"/>
          </p:cNvSpPr>
          <p:nvPr>
            <p:ph type="sldNum" sz="quarter" idx="10"/>
          </p:nvPr>
        </p:nvSpPr>
        <p:spPr/>
        <p:txBody>
          <a:bodyPr/>
          <a:lstStyle/>
          <a:p>
            <a:fld id="{3E002EB5-64CF-4C56-8D77-004E2404CBB7}" type="slidenum">
              <a:rPr lang="en-US" smtClean="0"/>
              <a:t>27</a:t>
            </a:fld>
            <a:endParaRPr lang="en-US" dirty="0"/>
          </a:p>
        </p:txBody>
      </p:sp>
    </p:spTree>
    <p:extLst>
      <p:ext uri="{BB962C8B-B14F-4D97-AF65-F5344CB8AC3E}">
        <p14:creationId xmlns:p14="http://schemas.microsoft.com/office/powerpoint/2010/main" val="165927513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E002EB5-64CF-4C56-8D77-004E2404CBB7}" type="slidenum">
              <a:rPr lang="en-US" smtClean="0"/>
              <a:t>28</a:t>
            </a:fld>
            <a:endParaRPr lang="en-US" dirty="0"/>
          </a:p>
        </p:txBody>
      </p:sp>
    </p:spTree>
    <p:extLst>
      <p:ext uri="{BB962C8B-B14F-4D97-AF65-F5344CB8AC3E}">
        <p14:creationId xmlns:p14="http://schemas.microsoft.com/office/powerpoint/2010/main" val="345778382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Perceived control refers to general expectancies about whether outcomes are controlled by one’s behavior or by external forces, and it is theorized that an internal locus of control should support self-directed courses of action, whereas an external locus of control should discourage them</a:t>
            </a:r>
          </a:p>
          <a:p>
            <a:endParaRPr lang="en-US" dirty="0" smtClean="0"/>
          </a:p>
          <a:p>
            <a:endParaRPr lang="en-US" dirty="0"/>
          </a:p>
        </p:txBody>
      </p:sp>
      <p:sp>
        <p:nvSpPr>
          <p:cNvPr id="4" name="Slide Number Placeholder 3"/>
          <p:cNvSpPr>
            <a:spLocks noGrp="1"/>
          </p:cNvSpPr>
          <p:nvPr>
            <p:ph type="sldNum" sz="quarter" idx="10"/>
          </p:nvPr>
        </p:nvSpPr>
        <p:spPr/>
        <p:txBody>
          <a:bodyPr/>
          <a:lstStyle/>
          <a:p>
            <a:fld id="{3E002EB5-64CF-4C56-8D77-004E2404CBB7}" type="slidenum">
              <a:rPr lang="en-US" smtClean="0"/>
              <a:t>29</a:t>
            </a:fld>
            <a:endParaRPr lang="en-US" dirty="0"/>
          </a:p>
        </p:txBody>
      </p:sp>
    </p:spTree>
    <p:extLst>
      <p:ext uri="{BB962C8B-B14F-4D97-AF65-F5344CB8AC3E}">
        <p14:creationId xmlns:p14="http://schemas.microsoft.com/office/powerpoint/2010/main" val="113152068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E002EB5-64CF-4C56-8D77-004E2404CBB7}" type="slidenum">
              <a:rPr lang="en-US" smtClean="0"/>
              <a:t>30</a:t>
            </a:fld>
            <a:endParaRPr lang="en-US" dirty="0"/>
          </a:p>
        </p:txBody>
      </p:sp>
    </p:spTree>
    <p:extLst>
      <p:ext uri="{BB962C8B-B14F-4D97-AF65-F5344CB8AC3E}">
        <p14:creationId xmlns:p14="http://schemas.microsoft.com/office/powerpoint/2010/main" val="31564725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Judging from what you have learned so far, compared to any</a:t>
            </a:r>
            <a:r>
              <a:rPr lang="en-US" baseline="0" dirty="0" smtClean="0"/>
              <a:t> kind of prior knowledge on this subject, do you agree that self-efficacy is linked to self-concept, and if motivation is merely a fragment of self-efficacy?</a:t>
            </a:r>
            <a:endParaRPr lang="en-US" dirty="0"/>
          </a:p>
        </p:txBody>
      </p:sp>
      <p:sp>
        <p:nvSpPr>
          <p:cNvPr id="4" name="Slide Number Placeholder 3"/>
          <p:cNvSpPr>
            <a:spLocks noGrp="1"/>
          </p:cNvSpPr>
          <p:nvPr>
            <p:ph type="sldNum" sz="quarter" idx="10"/>
          </p:nvPr>
        </p:nvSpPr>
        <p:spPr/>
        <p:txBody>
          <a:bodyPr/>
          <a:lstStyle/>
          <a:p>
            <a:fld id="{3E002EB5-64CF-4C56-8D77-004E2404CBB7}" type="slidenum">
              <a:rPr lang="en-US" smtClean="0">
                <a:solidFill>
                  <a:prstClr val="black"/>
                </a:solidFill>
              </a:rPr>
              <a:pPr/>
              <a:t>31</a:t>
            </a:fld>
            <a:endParaRPr lang="en-US" dirty="0">
              <a:solidFill>
                <a:prstClr val="black"/>
              </a:solidFill>
            </a:endParaRPr>
          </a:p>
        </p:txBody>
      </p:sp>
    </p:spTree>
    <p:extLst>
      <p:ext uri="{BB962C8B-B14F-4D97-AF65-F5344CB8AC3E}">
        <p14:creationId xmlns:p14="http://schemas.microsoft.com/office/powerpoint/2010/main" val="79485859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E002EB5-64CF-4C56-8D77-004E2404CBB7}" type="slidenum">
              <a:rPr lang="en-US" smtClean="0"/>
              <a:t>32</a:t>
            </a:fld>
            <a:endParaRPr lang="en-US" dirty="0"/>
          </a:p>
        </p:txBody>
      </p:sp>
    </p:spTree>
    <p:extLst>
      <p:ext uri="{BB962C8B-B14F-4D97-AF65-F5344CB8AC3E}">
        <p14:creationId xmlns:p14="http://schemas.microsoft.com/office/powerpoint/2010/main" val="27774227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53BA716-C2E7-444E-A698-4427A76C71F9}" type="datetimeFigureOut">
              <a:rPr lang="en-US" smtClean="0"/>
              <a:t>11/11/2016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0E48893-2690-4246-8706-D2FB9E32D003}" type="slidenum">
              <a:rPr lang="en-US" smtClean="0"/>
              <a:t>‹#›</a:t>
            </a:fld>
            <a:endParaRPr lang="en-US" dirty="0"/>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53BA716-C2E7-444E-A698-4427A76C71F9}" type="datetimeFigureOut">
              <a:rPr lang="en-US" smtClean="0"/>
              <a:t>11/11/2016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0E48893-2690-4246-8706-D2FB9E32D003}"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53BA716-C2E7-444E-A698-4427A76C71F9}" type="datetimeFigureOut">
              <a:rPr lang="en-US" smtClean="0"/>
              <a:t>11/11/2016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0E48893-2690-4246-8706-D2FB9E32D003}" type="slidenum">
              <a:rPr lang="en-US" smtClean="0"/>
              <a:t>‹#›</a:t>
            </a:fld>
            <a:endParaRPr lang="en-US" dirty="0"/>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53BA716-C2E7-444E-A698-4427A76C71F9}" type="datetimeFigureOut">
              <a:rPr lang="en-US" smtClean="0"/>
              <a:t>11/11/2016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0E48893-2690-4246-8706-D2FB9E32D003}"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53BA716-C2E7-444E-A698-4427A76C71F9}" type="datetimeFigureOut">
              <a:rPr lang="en-US" smtClean="0"/>
              <a:t>11/11/2016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0E48893-2690-4246-8706-D2FB9E32D003}" type="slidenum">
              <a:rPr lang="en-US" smtClean="0"/>
              <a:t>‹#›</a:t>
            </a:fld>
            <a:endParaRPr lang="en-US" dirty="0"/>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53BA716-C2E7-444E-A698-4427A76C71F9}" type="datetimeFigureOut">
              <a:rPr lang="en-US" smtClean="0"/>
              <a:t>11/11/2016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0E48893-2690-4246-8706-D2FB9E32D003}"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3BA716-C2E7-444E-A698-4427A76C71F9}" type="datetimeFigureOut">
              <a:rPr lang="en-US" smtClean="0"/>
              <a:t>11/11/2016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0E48893-2690-4246-8706-D2FB9E32D003}"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53BA716-C2E7-444E-A698-4427A76C71F9}" type="datetimeFigureOut">
              <a:rPr lang="en-US" smtClean="0"/>
              <a:t>11/11/2016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0E48893-2690-4246-8706-D2FB9E32D003}" type="slidenum">
              <a:rPr lang="en-US" smtClean="0"/>
              <a:t>‹#›</a:t>
            </a:fld>
            <a:endParaRPr lang="en-US" dirty="0"/>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53BA716-C2E7-444E-A698-4427A76C71F9}" type="datetimeFigureOut">
              <a:rPr lang="en-US" smtClean="0"/>
              <a:t>11/11/2016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0E48893-2690-4246-8706-D2FB9E32D003}"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53BA716-C2E7-444E-A698-4427A76C71F9}" type="datetimeFigureOut">
              <a:rPr lang="en-US" smtClean="0"/>
              <a:t>11/11/2016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0E48893-2690-4246-8706-D2FB9E32D003}"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53BA716-C2E7-444E-A698-4427A76C71F9}" type="datetimeFigureOut">
              <a:rPr lang="en-US" smtClean="0"/>
              <a:t>11/11/2016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0E48893-2690-4246-8706-D2FB9E32D003}" type="slidenum">
              <a:rPr lang="en-US" smtClean="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52426" y="2895600"/>
            <a:ext cx="4572000" cy="13687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5" name="Rectangle 14"/>
          <p:cNvSpPr/>
          <p:nvPr/>
        </p:nvSpPr>
        <p:spPr>
          <a:xfrm>
            <a:off x="0" y="4743451"/>
            <a:ext cx="9144000" cy="21145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p:cNvCxnSpPr/>
          <p:nvPr/>
        </p:nvCxnSpPr>
        <p:spPr>
          <a:xfrm>
            <a:off x="0" y="4714875"/>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Date Placeholder 21"/>
          <p:cNvSpPr>
            <a:spLocks noGrp="1"/>
          </p:cNvSpPr>
          <p:nvPr>
            <p:ph type="dt" sz="half" idx="10"/>
          </p:nvPr>
        </p:nvSpPr>
        <p:spPr/>
        <p:txBody>
          <a:bodyPr/>
          <a:lstStyle/>
          <a:p>
            <a:fld id="{153BA716-C2E7-444E-A698-4427A76C71F9}" type="datetimeFigureOut">
              <a:rPr lang="en-US" smtClean="0"/>
              <a:t>11/11/2016</a:t>
            </a:fld>
            <a:endParaRPr lang="en-US" dirty="0"/>
          </a:p>
        </p:txBody>
      </p:sp>
      <p:sp>
        <p:nvSpPr>
          <p:cNvPr id="23" name="Slide Number Placeholder 22"/>
          <p:cNvSpPr>
            <a:spLocks noGrp="1"/>
          </p:cNvSpPr>
          <p:nvPr>
            <p:ph type="sldNum" sz="quarter" idx="11"/>
          </p:nvPr>
        </p:nvSpPr>
        <p:spPr/>
        <p:txBody>
          <a:bodyPr/>
          <a:lstStyle/>
          <a:p>
            <a:fld id="{D0E48893-2690-4246-8706-D2FB9E32D003}" type="slidenum">
              <a:rPr lang="en-US" smtClean="0"/>
              <a:t>‹#›</a:t>
            </a:fld>
            <a:endParaRPr lang="en-US" dirty="0"/>
          </a:p>
        </p:txBody>
      </p:sp>
      <p:sp>
        <p:nvSpPr>
          <p:cNvPr id="24" name="Footer Placeholder 23"/>
          <p:cNvSpPr>
            <a:spLocks noGrp="1"/>
          </p:cNvSpPr>
          <p:nvPr>
            <p:ph type="ftr" sz="quarter" idx="12"/>
          </p:nvPr>
        </p:nvSpPr>
        <p:spPr/>
        <p:txBody>
          <a:bodyPr/>
          <a:lstStyle/>
          <a:p>
            <a:endParaRPr lang="en-US" dirty="0"/>
          </a:p>
        </p:txBody>
      </p:sp>
      <p:sp>
        <p:nvSpPr>
          <p:cNvPr id="12" name="Title 11"/>
          <p:cNvSpPr>
            <a:spLocks noGrp="1"/>
          </p:cNvSpPr>
          <p:nvPr>
            <p:ph type="title"/>
          </p:nvPr>
        </p:nvSpPr>
        <p:spPr>
          <a:xfrm>
            <a:off x="352426" y="457200"/>
            <a:ext cx="7680960" cy="2438399"/>
          </a:xfrm>
        </p:spPr>
        <p:txBody>
          <a:bodyPr>
            <a:normAutofit/>
          </a:bodyPr>
          <a:lstStyle>
            <a:lvl1pPr>
              <a:spcBef>
                <a:spcPts val="0"/>
              </a:spcBef>
              <a:defRPr kumimoji="0" lang="en-US" sz="6000" b="1" i="0" u="none" strike="noStrike" kern="1200" cap="none" spc="0" normalizeH="0" baseline="0" noProof="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r>
              <a:rPr lang="en-US" smtClean="0"/>
              <a:t>Click to edit Master title style</a:t>
            </a:r>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Content Placeholder 30"/>
          <p:cNvSpPr>
            <a:spLocks noGrp="1"/>
          </p:cNvSpPr>
          <p:nvPr>
            <p:ph sz="quarter" idx="13"/>
          </p:nvPr>
        </p:nvSpPr>
        <p:spPr>
          <a:xfrm>
            <a:off x="352426" y="1463040"/>
            <a:ext cx="7680960" cy="472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2" name="Date Placeholder 11"/>
          <p:cNvSpPr>
            <a:spLocks noGrp="1"/>
          </p:cNvSpPr>
          <p:nvPr>
            <p:ph type="dt" sz="half" idx="14"/>
          </p:nvPr>
        </p:nvSpPr>
        <p:spPr/>
        <p:txBody>
          <a:bodyPr/>
          <a:lstStyle/>
          <a:p>
            <a:fld id="{153BA716-C2E7-444E-A698-4427A76C71F9}" type="datetimeFigureOut">
              <a:rPr lang="en-US" smtClean="0"/>
              <a:t>11/11/2016</a:t>
            </a:fld>
            <a:endParaRPr lang="en-US" dirty="0"/>
          </a:p>
        </p:txBody>
      </p:sp>
      <p:sp>
        <p:nvSpPr>
          <p:cNvPr id="19" name="Slide Number Placeholder 18"/>
          <p:cNvSpPr>
            <a:spLocks noGrp="1"/>
          </p:cNvSpPr>
          <p:nvPr>
            <p:ph type="sldNum" sz="quarter" idx="15"/>
          </p:nvPr>
        </p:nvSpPr>
        <p:spPr/>
        <p:txBody>
          <a:bodyPr/>
          <a:lstStyle/>
          <a:p>
            <a:fld id="{D0E48893-2690-4246-8706-D2FB9E32D003}" type="slidenum">
              <a:rPr lang="en-US" smtClean="0"/>
              <a:t>‹#›</a:t>
            </a:fld>
            <a:endParaRPr lang="en-US" dirty="0"/>
          </a:p>
        </p:txBody>
      </p:sp>
      <p:sp>
        <p:nvSpPr>
          <p:cNvPr id="21" name="Footer Placeholder 20"/>
          <p:cNvSpPr>
            <a:spLocks noGrp="1"/>
          </p:cNvSpPr>
          <p:nvPr>
            <p:ph type="ftr" sz="quarter" idx="16"/>
          </p:nvPr>
        </p:nvSpPr>
        <p:spPr/>
        <p:txBody>
          <a:bodyPr/>
          <a:lstStyle/>
          <a:p>
            <a:endParaRPr lang="en-US" dirty="0"/>
          </a:p>
        </p:txBody>
      </p:sp>
      <p:sp>
        <p:nvSpPr>
          <p:cNvPr id="8" name="Title 7"/>
          <p:cNvSpPr>
            <a:spLocks noGrp="1"/>
          </p:cNvSpPr>
          <p:nvPr>
            <p:ph type="title"/>
          </p:nvPr>
        </p:nvSpPr>
        <p:spPr/>
        <p:txBody>
          <a:bodyPr/>
          <a:lstStyle/>
          <a:p>
            <a:r>
              <a:rPr lang="en-US" smtClean="0"/>
              <a:t>Click to edit Master title style</a:t>
            </a:r>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ubtitle 2"/>
          <p:cNvSpPr>
            <a:spLocks noGrp="1"/>
          </p:cNvSpPr>
          <p:nvPr>
            <p:ph type="subTitle" idx="1"/>
          </p:nvPr>
        </p:nvSpPr>
        <p:spPr>
          <a:xfrm>
            <a:off x="352426" y="4003302"/>
            <a:ext cx="4572000" cy="11782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6" name="Date Placeholder 15"/>
          <p:cNvSpPr>
            <a:spLocks noGrp="1"/>
          </p:cNvSpPr>
          <p:nvPr>
            <p:ph type="dt" sz="half" idx="10"/>
          </p:nvPr>
        </p:nvSpPr>
        <p:spPr/>
        <p:txBody>
          <a:bodyPr/>
          <a:lstStyle/>
          <a:p>
            <a:fld id="{153BA716-C2E7-444E-A698-4427A76C71F9}" type="datetimeFigureOut">
              <a:rPr lang="en-US" smtClean="0"/>
              <a:t>11/11/2016</a:t>
            </a:fld>
            <a:endParaRPr lang="en-US" dirty="0"/>
          </a:p>
        </p:txBody>
      </p:sp>
      <p:sp>
        <p:nvSpPr>
          <p:cNvPr id="20" name="Slide Number Placeholder 19"/>
          <p:cNvSpPr>
            <a:spLocks noGrp="1"/>
          </p:cNvSpPr>
          <p:nvPr>
            <p:ph type="sldNum" sz="quarter" idx="11"/>
          </p:nvPr>
        </p:nvSpPr>
        <p:spPr/>
        <p:txBody>
          <a:bodyPr/>
          <a:lstStyle/>
          <a:p>
            <a:fld id="{D0E48893-2690-4246-8706-D2FB9E32D003}" type="slidenum">
              <a:rPr lang="en-US" smtClean="0"/>
              <a:t>‹#›</a:t>
            </a:fld>
            <a:endParaRPr lang="en-US" dirty="0"/>
          </a:p>
        </p:txBody>
      </p:sp>
      <p:sp>
        <p:nvSpPr>
          <p:cNvPr id="21" name="Footer Placeholder 20"/>
          <p:cNvSpPr>
            <a:spLocks noGrp="1"/>
          </p:cNvSpPr>
          <p:nvPr>
            <p:ph type="ftr" sz="quarter" idx="12"/>
          </p:nvPr>
        </p:nvSpPr>
        <p:spPr/>
        <p:txBody>
          <a:bodyPr/>
          <a:lstStyle/>
          <a:p>
            <a:endParaRPr lang="en-US" dirty="0"/>
          </a:p>
        </p:txBody>
      </p:sp>
      <p:sp>
        <p:nvSpPr>
          <p:cNvPr id="13" name="Rectangle 12"/>
          <p:cNvSpPr/>
          <p:nvPr/>
        </p:nvSpPr>
        <p:spPr>
          <a:xfrm>
            <a:off x="0" y="0"/>
            <a:ext cx="9144000" cy="182880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p:cNvCxnSpPr/>
          <p:nvPr/>
        </p:nvCxnSpPr>
        <p:spPr>
          <a:xfrm>
            <a:off x="-4439" y="182880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Title 13"/>
          <p:cNvSpPr>
            <a:spLocks noGrp="1"/>
          </p:cNvSpPr>
          <p:nvPr>
            <p:ph type="title"/>
          </p:nvPr>
        </p:nvSpPr>
        <p:spPr>
          <a:xfrm>
            <a:off x="354366" y="1990078"/>
            <a:ext cx="8439912" cy="1984248"/>
          </a:xfrm>
        </p:spPr>
        <p:txBody>
          <a:bodyPr>
            <a:noAutofit/>
          </a:bodyPr>
          <a:lstStyle>
            <a:lvl1pPr>
              <a:defRPr kumimoji="0" lang="en-US" sz="6000" b="1" i="0" u="none" strike="noStrike" kern="1200" cap="none" spc="0" normalizeH="0" baseline="0" noProof="0" dirty="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pPr marL="0" marR="0" lvl="0" indent="0" algn="l" defTabSz="914400" rtl="0" eaLnBrk="1" fontAlgn="auto" latinLnBrk="0" hangingPunct="1">
              <a:lnSpc>
                <a:spcPct val="100000"/>
              </a:lnSpc>
              <a:spcBef>
                <a:spcPts val="400"/>
              </a:spcBef>
              <a:spcAft>
                <a:spcPts val="0"/>
              </a:spcAft>
              <a:buClrTx/>
              <a:buSzTx/>
              <a:buFontTx/>
              <a:buNone/>
              <a:tabLst/>
              <a:defRPr/>
            </a:pPr>
            <a:r>
              <a:rPr lang="en-US" smtClean="0"/>
              <a:t>Click to edit Master title style</a:t>
            </a:r>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11"/>
          <p:cNvSpPr>
            <a:spLocks noGrp="1"/>
          </p:cNvSpPr>
          <p:nvPr>
            <p:ph sz="quarter" idx="14"/>
          </p:nvPr>
        </p:nvSpPr>
        <p:spPr>
          <a:xfrm>
            <a:off x="4901184"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8" name="Content Placeholder 30"/>
          <p:cNvSpPr>
            <a:spLocks noGrp="1"/>
          </p:cNvSpPr>
          <p:nvPr>
            <p:ph sz="quarter" idx="13"/>
          </p:nvPr>
        </p:nvSpPr>
        <p:spPr>
          <a:xfrm>
            <a:off x="352426"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7" name="Title 26"/>
          <p:cNvSpPr>
            <a:spLocks noGrp="1"/>
          </p:cNvSpPr>
          <p:nvPr>
            <p:ph type="title"/>
          </p:nvPr>
        </p:nvSpPr>
        <p:spPr/>
        <p:txBody>
          <a:bodyPr/>
          <a:lstStyle/>
          <a:p>
            <a:r>
              <a:rPr lang="en-US" smtClean="0"/>
              <a:t>Click to edit Master title style</a:t>
            </a:r>
            <a:endParaRPr lang="en-US" dirty="0"/>
          </a:p>
        </p:txBody>
      </p:sp>
      <p:sp>
        <p:nvSpPr>
          <p:cNvPr id="20" name="Date Placeholder 19"/>
          <p:cNvSpPr>
            <a:spLocks noGrp="1"/>
          </p:cNvSpPr>
          <p:nvPr>
            <p:ph type="dt" sz="half" idx="15"/>
          </p:nvPr>
        </p:nvSpPr>
        <p:spPr/>
        <p:txBody>
          <a:bodyPr/>
          <a:lstStyle/>
          <a:p>
            <a:fld id="{153BA716-C2E7-444E-A698-4427A76C71F9}" type="datetimeFigureOut">
              <a:rPr lang="en-US" smtClean="0"/>
              <a:t>11/11/2016</a:t>
            </a:fld>
            <a:endParaRPr lang="en-US" dirty="0"/>
          </a:p>
        </p:txBody>
      </p:sp>
      <p:sp>
        <p:nvSpPr>
          <p:cNvPr id="25" name="Slide Number Placeholder 24"/>
          <p:cNvSpPr>
            <a:spLocks noGrp="1"/>
          </p:cNvSpPr>
          <p:nvPr>
            <p:ph type="sldNum" sz="quarter" idx="16"/>
          </p:nvPr>
        </p:nvSpPr>
        <p:spPr/>
        <p:txBody>
          <a:bodyPr/>
          <a:lstStyle/>
          <a:p>
            <a:fld id="{D0E48893-2690-4246-8706-D2FB9E32D003}" type="slidenum">
              <a:rPr lang="en-US" smtClean="0"/>
              <a:t>‹#›</a:t>
            </a:fld>
            <a:endParaRPr lang="en-US" dirty="0"/>
          </a:p>
        </p:txBody>
      </p:sp>
      <p:sp>
        <p:nvSpPr>
          <p:cNvPr id="26" name="Footer Placeholder 25"/>
          <p:cNvSpPr>
            <a:spLocks noGrp="1"/>
          </p:cNvSpPr>
          <p:nvPr>
            <p:ph type="ftr" sz="quarter" idx="17"/>
          </p:nvPr>
        </p:nvSpPr>
        <p:spPr/>
        <p:txBody>
          <a:bodyPr/>
          <a:lstStyle/>
          <a:p>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3" name="Rectangle 12"/>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 Placeholder 3"/>
          <p:cNvSpPr>
            <a:spLocks noGrp="1"/>
          </p:cNvSpPr>
          <p:nvPr>
            <p:ph type="body" sz="half" idx="2"/>
          </p:nvPr>
        </p:nvSpPr>
        <p:spPr>
          <a:xfrm>
            <a:off x="352426"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9" name="Text Placeholder 3"/>
          <p:cNvSpPr>
            <a:spLocks noGrp="1"/>
          </p:cNvSpPr>
          <p:nvPr>
            <p:ph type="body" sz="half" idx="15"/>
          </p:nvPr>
        </p:nvSpPr>
        <p:spPr>
          <a:xfrm>
            <a:off x="4900613"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Content Placeholder 11"/>
          <p:cNvSpPr>
            <a:spLocks noGrp="1"/>
          </p:cNvSpPr>
          <p:nvPr>
            <p:ph sz="quarter" idx="14"/>
          </p:nvPr>
        </p:nvSpPr>
        <p:spPr>
          <a:xfrm>
            <a:off x="4900613"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8" name="Content Placeholder 30"/>
          <p:cNvSpPr>
            <a:spLocks noGrp="1"/>
          </p:cNvSpPr>
          <p:nvPr>
            <p:ph sz="quarter" idx="13"/>
          </p:nvPr>
        </p:nvSpPr>
        <p:spPr>
          <a:xfrm>
            <a:off x="352426"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30" name="Title 29"/>
          <p:cNvSpPr>
            <a:spLocks noGrp="1"/>
          </p:cNvSpPr>
          <p:nvPr>
            <p:ph type="title"/>
          </p:nvPr>
        </p:nvSpPr>
        <p:spPr/>
        <p:txBody>
          <a:bodyPr/>
          <a:lstStyle/>
          <a:p>
            <a:r>
              <a:rPr lang="en-US" smtClean="0"/>
              <a:t>Click to edit Master title style</a:t>
            </a:r>
            <a:endParaRPr lang="en-US"/>
          </a:p>
        </p:txBody>
      </p:sp>
      <p:sp>
        <p:nvSpPr>
          <p:cNvPr id="20" name="Date Placeholder 19"/>
          <p:cNvSpPr>
            <a:spLocks noGrp="1"/>
          </p:cNvSpPr>
          <p:nvPr>
            <p:ph type="dt" sz="half" idx="16"/>
          </p:nvPr>
        </p:nvSpPr>
        <p:spPr/>
        <p:txBody>
          <a:bodyPr/>
          <a:lstStyle/>
          <a:p>
            <a:fld id="{153BA716-C2E7-444E-A698-4427A76C71F9}" type="datetimeFigureOut">
              <a:rPr lang="en-US" smtClean="0"/>
              <a:t>11/11/2016</a:t>
            </a:fld>
            <a:endParaRPr lang="en-US" dirty="0"/>
          </a:p>
        </p:txBody>
      </p:sp>
      <p:sp>
        <p:nvSpPr>
          <p:cNvPr id="24" name="Slide Number Placeholder 23"/>
          <p:cNvSpPr>
            <a:spLocks noGrp="1"/>
          </p:cNvSpPr>
          <p:nvPr>
            <p:ph type="sldNum" sz="quarter" idx="17"/>
          </p:nvPr>
        </p:nvSpPr>
        <p:spPr/>
        <p:txBody>
          <a:bodyPr/>
          <a:lstStyle/>
          <a:p>
            <a:fld id="{D0E48893-2690-4246-8706-D2FB9E32D003}" type="slidenum">
              <a:rPr lang="en-US" smtClean="0"/>
              <a:t>‹#›</a:t>
            </a:fld>
            <a:endParaRPr lang="en-US" dirty="0"/>
          </a:p>
        </p:txBody>
      </p:sp>
      <p:sp>
        <p:nvSpPr>
          <p:cNvPr id="29" name="Footer Placeholder 28"/>
          <p:cNvSpPr>
            <a:spLocks noGrp="1"/>
          </p:cNvSpPr>
          <p:nvPr>
            <p:ph type="ftr" sz="quarter" idx="18"/>
          </p:nvPr>
        </p:nvSpPr>
        <p:spPr/>
        <p:txBody>
          <a:bodyPr/>
          <a:lstStyle/>
          <a:p>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ate Placeholder 10"/>
          <p:cNvSpPr>
            <a:spLocks noGrp="1"/>
          </p:cNvSpPr>
          <p:nvPr>
            <p:ph type="dt" sz="half" idx="10"/>
          </p:nvPr>
        </p:nvSpPr>
        <p:spPr/>
        <p:txBody>
          <a:bodyPr/>
          <a:lstStyle/>
          <a:p>
            <a:fld id="{153BA716-C2E7-444E-A698-4427A76C71F9}" type="datetimeFigureOut">
              <a:rPr lang="en-US" smtClean="0"/>
              <a:t>11/11/2016</a:t>
            </a:fld>
            <a:endParaRPr lang="en-US" dirty="0"/>
          </a:p>
        </p:txBody>
      </p:sp>
      <p:sp>
        <p:nvSpPr>
          <p:cNvPr id="14" name="Slide Number Placeholder 13"/>
          <p:cNvSpPr>
            <a:spLocks noGrp="1"/>
          </p:cNvSpPr>
          <p:nvPr>
            <p:ph type="sldNum" sz="quarter" idx="11"/>
          </p:nvPr>
        </p:nvSpPr>
        <p:spPr/>
        <p:txBody>
          <a:bodyPr/>
          <a:lstStyle/>
          <a:p>
            <a:fld id="{D0E48893-2690-4246-8706-D2FB9E32D003}" type="slidenum">
              <a:rPr lang="en-US" smtClean="0"/>
              <a:t>‹#›</a:t>
            </a:fld>
            <a:endParaRPr lang="en-US" dirty="0"/>
          </a:p>
        </p:txBody>
      </p:sp>
      <p:sp>
        <p:nvSpPr>
          <p:cNvPr id="18" name="Footer Placeholder 17"/>
          <p:cNvSpPr>
            <a:spLocks noGrp="1"/>
          </p:cNvSpPr>
          <p:nvPr>
            <p:ph type="ftr" sz="quarter" idx="12"/>
          </p:nvPr>
        </p:nvSpPr>
        <p:spPr/>
        <p:txBody>
          <a:bodyPr/>
          <a:lstStyle/>
          <a:p>
            <a:endParaRPr lang="en-US" dirty="0"/>
          </a:p>
        </p:txBody>
      </p:sp>
      <p:sp>
        <p:nvSpPr>
          <p:cNvPr id="15" name="Title 14"/>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6"/>
          <p:cNvSpPr>
            <a:spLocks noGrp="1"/>
          </p:cNvSpPr>
          <p:nvPr>
            <p:ph type="dt" sz="half" idx="10"/>
          </p:nvPr>
        </p:nvSpPr>
        <p:spPr/>
        <p:txBody>
          <a:bodyPr/>
          <a:lstStyle/>
          <a:p>
            <a:fld id="{153BA716-C2E7-444E-A698-4427A76C71F9}" type="datetimeFigureOut">
              <a:rPr lang="en-US" smtClean="0"/>
              <a:t>11/11/2016</a:t>
            </a:fld>
            <a:endParaRPr lang="en-US" dirty="0"/>
          </a:p>
        </p:txBody>
      </p:sp>
      <p:sp>
        <p:nvSpPr>
          <p:cNvPr id="12" name="Slide Number Placeholder 11"/>
          <p:cNvSpPr>
            <a:spLocks noGrp="1"/>
          </p:cNvSpPr>
          <p:nvPr>
            <p:ph type="sldNum" sz="quarter" idx="11"/>
          </p:nvPr>
        </p:nvSpPr>
        <p:spPr/>
        <p:txBody>
          <a:bodyPr/>
          <a:lstStyle/>
          <a:p>
            <a:fld id="{D0E48893-2690-4246-8706-D2FB9E32D003}" type="slidenum">
              <a:rPr lang="en-US" smtClean="0"/>
              <a:t>‹#›</a:t>
            </a:fld>
            <a:endParaRPr lang="en-US" dirty="0"/>
          </a:p>
        </p:txBody>
      </p:sp>
      <p:sp>
        <p:nvSpPr>
          <p:cNvPr id="13" name="Footer Placeholder 12"/>
          <p:cNvSpPr>
            <a:spLocks noGrp="1"/>
          </p:cNvSpPr>
          <p:nvPr>
            <p:ph type="ftr" sz="quarter" idx="12"/>
          </p:nvPr>
        </p:nvSpPr>
        <p:spPr/>
        <p:txBody>
          <a:bodyPr/>
          <a:lstStyle/>
          <a:p>
            <a:endParaRPr 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Title 23"/>
          <p:cNvSpPr>
            <a:spLocks noGrp="1"/>
          </p:cNvSpPr>
          <p:nvPr>
            <p:ph type="title"/>
          </p:nvPr>
        </p:nvSpPr>
        <p:spPr/>
        <p:txBody>
          <a:bodyPr/>
          <a:lstStyle/>
          <a:p>
            <a:r>
              <a:rPr lang="en-US" smtClean="0"/>
              <a:t>Click to edit Master title style</a:t>
            </a:r>
            <a:endParaRPr lang="en-US"/>
          </a:p>
        </p:txBody>
      </p:sp>
      <p:sp>
        <p:nvSpPr>
          <p:cNvPr id="11" name="Text Placeholder 3"/>
          <p:cNvSpPr>
            <a:spLocks noGrp="1"/>
          </p:cNvSpPr>
          <p:nvPr>
            <p:ph type="body" sz="half" idx="2"/>
          </p:nvPr>
        </p:nvSpPr>
        <p:spPr>
          <a:xfrm>
            <a:off x="352426" y="1463040"/>
            <a:ext cx="3381375" cy="3967162"/>
          </a:xfrm>
        </p:spPr>
        <p:txBody>
          <a:bodyPr>
            <a:normAutofit/>
          </a:bodyPr>
          <a:lstStyle>
            <a:lvl1pPr marL="0" indent="0">
              <a:lnSpc>
                <a:spcPct val="150000"/>
              </a:lnSpc>
              <a:buNone/>
              <a:defRPr sz="1600" b="0" i="1" spc="0" baseline="0">
                <a:solidFill>
                  <a:schemeClr val="tx2"/>
                </a:solidFill>
                <a:latin typeface="+mn-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6" name="Content Placeholder 11"/>
          <p:cNvSpPr>
            <a:spLocks noGrp="1"/>
          </p:cNvSpPr>
          <p:nvPr>
            <p:ph sz="quarter" idx="14"/>
          </p:nvPr>
        </p:nvSpPr>
        <p:spPr>
          <a:xfrm>
            <a:off x="4105275" y="1463040"/>
            <a:ext cx="4681538" cy="3968496"/>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Date Placeholder 12"/>
          <p:cNvSpPr>
            <a:spLocks noGrp="1"/>
          </p:cNvSpPr>
          <p:nvPr>
            <p:ph type="dt" sz="half" idx="15"/>
          </p:nvPr>
        </p:nvSpPr>
        <p:spPr/>
        <p:txBody>
          <a:bodyPr/>
          <a:lstStyle/>
          <a:p>
            <a:fld id="{153BA716-C2E7-444E-A698-4427A76C71F9}" type="datetimeFigureOut">
              <a:rPr lang="en-US" smtClean="0"/>
              <a:t>11/11/2016</a:t>
            </a:fld>
            <a:endParaRPr lang="en-US" dirty="0"/>
          </a:p>
        </p:txBody>
      </p:sp>
      <p:sp>
        <p:nvSpPr>
          <p:cNvPr id="18" name="Slide Number Placeholder 17"/>
          <p:cNvSpPr>
            <a:spLocks noGrp="1"/>
          </p:cNvSpPr>
          <p:nvPr>
            <p:ph type="sldNum" sz="quarter" idx="16"/>
          </p:nvPr>
        </p:nvSpPr>
        <p:spPr/>
        <p:txBody>
          <a:bodyPr/>
          <a:lstStyle/>
          <a:p>
            <a:fld id="{D0E48893-2690-4246-8706-D2FB9E32D003}" type="slidenum">
              <a:rPr lang="en-US" smtClean="0"/>
              <a:t>‹#›</a:t>
            </a:fld>
            <a:endParaRPr lang="en-US" dirty="0"/>
          </a:p>
        </p:txBody>
      </p:sp>
      <p:sp>
        <p:nvSpPr>
          <p:cNvPr id="20" name="Footer Placeholder 19"/>
          <p:cNvSpPr>
            <a:spLocks noGrp="1"/>
          </p:cNvSpPr>
          <p:nvPr>
            <p:ph type="ftr" sz="quarter" idx="17"/>
          </p:nvPr>
        </p:nvSpPr>
        <p:spPr/>
        <p:txBody>
          <a:bodyPr/>
          <a:lstStyle/>
          <a:p>
            <a:endParaRPr lang="en-US"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5229224" y="0"/>
            <a:ext cx="3914775" cy="5657850"/>
          </a:xfrm>
        </p:spPr>
        <p:txBody>
          <a:bodyPr anchor="ctr" anchorCtr="0"/>
          <a:lstStyle>
            <a:lvl1pPr marL="0" indent="0" algn="ctr">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25" name="Text Placeholder 24"/>
          <p:cNvSpPr>
            <a:spLocks noGrp="1"/>
          </p:cNvSpPr>
          <p:nvPr>
            <p:ph type="body" sz="quarter" idx="13"/>
          </p:nvPr>
        </p:nvSpPr>
        <p:spPr>
          <a:xfrm>
            <a:off x="352426" y="1600199"/>
            <a:ext cx="4572000" cy="3593237"/>
          </a:xfrm>
        </p:spPr>
        <p:txBody>
          <a:bodyPr>
            <a:normAutofit/>
          </a:bodyPr>
          <a:lstStyle>
            <a:lvl1pPr marL="0" indent="0">
              <a:lnSpc>
                <a:spcPct val="150000"/>
              </a:lnSpc>
              <a:spcBef>
                <a:spcPts val="0"/>
              </a:spcBef>
              <a:buNone/>
              <a:defRPr sz="1600" i="1">
                <a:solidFill>
                  <a:schemeClr val="tx1"/>
                </a:solidFill>
              </a:defRPr>
            </a:lvl1pPr>
            <a:lvl2pPr marL="171450" indent="1588">
              <a:buNone/>
              <a:defRPr>
                <a:solidFill>
                  <a:schemeClr val="bg2"/>
                </a:solidFill>
              </a:defRPr>
            </a:lvl2pPr>
            <a:lvl3pPr marL="344488" indent="6350">
              <a:buNone/>
              <a:defRPr>
                <a:solidFill>
                  <a:schemeClr val="bg2"/>
                </a:solidFill>
              </a:defRPr>
            </a:lvl3pPr>
            <a:lvl4pPr marL="515938" indent="3175">
              <a:buNone/>
              <a:defRPr>
                <a:solidFill>
                  <a:schemeClr val="bg2"/>
                </a:solidFill>
              </a:defRPr>
            </a:lvl4pPr>
            <a:lvl5pPr marL="688975" indent="-1588">
              <a:buNone/>
              <a:defRPr>
                <a:solidFill>
                  <a:schemeClr val="bg2"/>
                </a:solidFill>
              </a:defRPr>
            </a:lvl5pPr>
          </a:lstStyle>
          <a:p>
            <a:pPr lvl="0"/>
            <a:r>
              <a:rPr lang="en-US" smtClean="0"/>
              <a:t>Click to edit Master text styles</a:t>
            </a:r>
          </a:p>
        </p:txBody>
      </p:sp>
      <p:sp>
        <p:nvSpPr>
          <p:cNvPr id="11" name="Rectangle 10"/>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itle Placeholder 1"/>
          <p:cNvSpPr>
            <a:spLocks noGrp="1"/>
          </p:cNvSpPr>
          <p:nvPr>
            <p:ph type="title"/>
          </p:nvPr>
        </p:nvSpPr>
        <p:spPr>
          <a:xfrm>
            <a:off x="352425" y="275208"/>
            <a:ext cx="4572000" cy="1324992"/>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13" name="Date Placeholder 12"/>
          <p:cNvSpPr>
            <a:spLocks noGrp="1"/>
          </p:cNvSpPr>
          <p:nvPr>
            <p:ph type="dt" sz="half" idx="14"/>
          </p:nvPr>
        </p:nvSpPr>
        <p:spPr/>
        <p:txBody>
          <a:bodyPr/>
          <a:lstStyle/>
          <a:p>
            <a:fld id="{153BA716-C2E7-444E-A698-4427A76C71F9}" type="datetimeFigureOut">
              <a:rPr lang="en-US" smtClean="0"/>
              <a:t>11/11/2016</a:t>
            </a:fld>
            <a:endParaRPr lang="en-US" dirty="0"/>
          </a:p>
        </p:txBody>
      </p:sp>
      <p:sp>
        <p:nvSpPr>
          <p:cNvPr id="20" name="Slide Number Placeholder 19"/>
          <p:cNvSpPr>
            <a:spLocks noGrp="1"/>
          </p:cNvSpPr>
          <p:nvPr>
            <p:ph type="sldNum" sz="quarter" idx="15"/>
          </p:nvPr>
        </p:nvSpPr>
        <p:spPr/>
        <p:txBody>
          <a:bodyPr/>
          <a:lstStyle/>
          <a:p>
            <a:fld id="{D0E48893-2690-4246-8706-D2FB9E32D003}" type="slidenum">
              <a:rPr lang="en-US" smtClean="0"/>
              <a:t>‹#›</a:t>
            </a:fld>
            <a:endParaRPr lang="en-US" dirty="0"/>
          </a:p>
        </p:txBody>
      </p:sp>
      <p:sp>
        <p:nvSpPr>
          <p:cNvPr id="21" name="Footer Placeholder 20"/>
          <p:cNvSpPr>
            <a:spLocks noGrp="1"/>
          </p:cNvSpPr>
          <p:nvPr>
            <p:ph type="ftr" sz="quarter" idx="16"/>
          </p:nvPr>
        </p:nvSpPr>
        <p:spPr/>
        <p:txBody>
          <a:bodyPr/>
          <a:lstStyle/>
          <a:p>
            <a:endParaRPr lang="en-US"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53BA716-C2E7-444E-A698-4427A76C71F9}" type="datetimeFigureOut">
              <a:rPr lang="en-US" smtClean="0"/>
              <a:t>11/11/2016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0E48893-2690-4246-8706-D2FB9E32D003}" type="slidenum">
              <a:rPr lang="en-US" smtClean="0"/>
              <a:t>‹#›</a:t>
            </a:fld>
            <a:endParaRPr lang="en-US"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53BA716-C2E7-444E-A698-4427A76C71F9}" type="datetimeFigureOut">
              <a:rPr lang="en-US" smtClean="0"/>
              <a:t>11/11/2016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0E48893-2690-4246-8706-D2FB9E32D003}"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153BA716-C2E7-444E-A698-4427A76C71F9}" type="datetimeFigureOut">
              <a:rPr lang="en-US" smtClean="0"/>
              <a:t>11/11/2016</a:t>
            </a:fld>
            <a:endParaRPr lang="en-US" dirty="0"/>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dirty="0"/>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D0E48893-2690-4246-8706-D2FB9E32D003}"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52426" y="228600"/>
            <a:ext cx="7680960" cy="10668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352426" y="1463040"/>
            <a:ext cx="7680960" cy="4343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52426" y="6543676"/>
            <a:ext cx="1466850" cy="247650"/>
          </a:xfrm>
          <a:prstGeom prst="rect">
            <a:avLst/>
          </a:prstGeom>
        </p:spPr>
        <p:txBody>
          <a:bodyPr vert="horz" lIns="91440" tIns="45720" rIns="91440" bIns="45720" rtlCol="0" anchor="ctr">
            <a:normAutofit/>
          </a:bodyPr>
          <a:lstStyle>
            <a:lvl1pPr algn="l">
              <a:defRPr sz="1000" b="1">
                <a:solidFill>
                  <a:schemeClr val="tx1">
                    <a:alpha val="65000"/>
                  </a:schemeClr>
                </a:solidFill>
              </a:defRPr>
            </a:lvl1pPr>
          </a:lstStyle>
          <a:p>
            <a:fld id="{153BA716-C2E7-444E-A698-4427A76C71F9}" type="datetimeFigureOut">
              <a:rPr lang="en-US" smtClean="0"/>
              <a:t>11/11/2016</a:t>
            </a:fld>
            <a:endParaRPr lang="en-US" dirty="0"/>
          </a:p>
        </p:txBody>
      </p:sp>
      <p:sp>
        <p:nvSpPr>
          <p:cNvPr id="5" name="Footer Placeholder 4"/>
          <p:cNvSpPr>
            <a:spLocks noGrp="1"/>
          </p:cNvSpPr>
          <p:nvPr>
            <p:ph type="ftr" sz="quarter" idx="3"/>
          </p:nvPr>
        </p:nvSpPr>
        <p:spPr>
          <a:xfrm>
            <a:off x="1809749" y="6543676"/>
            <a:ext cx="4086225" cy="247650"/>
          </a:xfrm>
          <a:prstGeom prst="rect">
            <a:avLst/>
          </a:prstGeom>
        </p:spPr>
        <p:txBody>
          <a:bodyPr vert="horz" lIns="91440" tIns="45720" rIns="91440" bIns="45720" rtlCol="0" anchor="ctr">
            <a:normAutofit/>
          </a:bodyPr>
          <a:lstStyle>
            <a:lvl1pPr algn="l">
              <a:defRPr sz="1000" b="1" i="1">
                <a:solidFill>
                  <a:schemeClr val="tx1">
                    <a:alpha val="65000"/>
                  </a:schemeClr>
                </a:solidFill>
              </a:defRPr>
            </a:lvl1pPr>
          </a:lstStyle>
          <a:p>
            <a:endParaRPr lang="en-US" dirty="0"/>
          </a:p>
        </p:txBody>
      </p:sp>
      <p:sp>
        <p:nvSpPr>
          <p:cNvPr id="6" name="Slide Number Placeholder 5"/>
          <p:cNvSpPr>
            <a:spLocks noGrp="1"/>
          </p:cNvSpPr>
          <p:nvPr>
            <p:ph type="sldNum" sz="quarter" idx="4"/>
          </p:nvPr>
        </p:nvSpPr>
        <p:spPr>
          <a:xfrm>
            <a:off x="7886700" y="6543676"/>
            <a:ext cx="876300" cy="247650"/>
          </a:xfrm>
          <a:prstGeom prst="rect">
            <a:avLst/>
          </a:prstGeom>
        </p:spPr>
        <p:txBody>
          <a:bodyPr vert="horz" lIns="91440" tIns="45720" rIns="91440" bIns="45720" rtlCol="0" anchor="ctr">
            <a:normAutofit/>
          </a:bodyPr>
          <a:lstStyle>
            <a:lvl1pPr algn="r">
              <a:defRPr sz="1000" b="1">
                <a:solidFill>
                  <a:schemeClr val="tx1">
                    <a:alpha val="65000"/>
                  </a:schemeClr>
                </a:solidFill>
              </a:defRPr>
            </a:lvl1pPr>
          </a:lstStyle>
          <a:p>
            <a:fld id="{D0E48893-2690-4246-8706-D2FB9E32D003}" type="slidenum">
              <a:rPr lang="en-US" smtClean="0"/>
              <a:t>‹#›</a:t>
            </a:fld>
            <a:endParaRPr lang="en-US" dirty="0"/>
          </a:p>
        </p:txBody>
      </p:sp>
    </p:spTree>
  </p:cSld>
  <p:clrMap bg1="dk1" tx1="lt1" bg2="dk2" tx2="lt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txStyles>
    <p:title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p:titleStyle>
    <p:body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3.xml"/><Relationship Id="rId5" Type="http://schemas.openxmlformats.org/officeDocument/2006/relationships/image" Target="../media/image8.wmf"/><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microsoft.com/office/2007/relationships/hdphoto" Target="../media/hdphoto2.wdp"/></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5.xml"/><Relationship Id="rId4" Type="http://schemas.microsoft.com/office/2007/relationships/hdphoto" Target="../media/hdphoto3.wdp"/></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5.xml"/><Relationship Id="rId4" Type="http://schemas.microsoft.com/office/2007/relationships/hdphoto" Target="../media/hdphoto3.wdp"/></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15.xml"/><Relationship Id="rId4" Type="http://schemas.microsoft.com/office/2007/relationships/hdphoto" Target="../media/hdphoto3.wdp"/></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15.xml"/><Relationship Id="rId4" Type="http://schemas.microsoft.com/office/2007/relationships/hdphoto" Target="../media/hdphoto3.wdp"/></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hyperlink" Target="http://www.youtube.com/watch?v=bR0eOVzp08M" TargetMode="External"/><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5.xml"/><Relationship Id="rId1" Type="http://schemas.openxmlformats.org/officeDocument/2006/relationships/slideLayout" Target="../slideLayouts/slideLayout13.xml"/><Relationship Id="rId4" Type="http://schemas.microsoft.com/office/2007/relationships/hdphoto" Target="../media/hdphoto4.wdp"/></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microsoft.com/office/2007/relationships/hdphoto" Target="../media/hdphoto5.wdp"/></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24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28600" y="762000"/>
            <a:ext cx="4953000" cy="914400"/>
          </a:xfrm>
        </p:spPr>
        <p:txBody>
          <a:bodyPr>
            <a:normAutofit fontScale="90000"/>
          </a:bodyPr>
          <a:lstStyle/>
          <a:p>
            <a:r>
              <a:rPr lang="en-US" sz="4900" cap="all" dirty="0"/>
              <a:t>Self- Efficacy Beliefs</a:t>
            </a:r>
          </a:p>
        </p:txBody>
      </p:sp>
      <p:sp>
        <p:nvSpPr>
          <p:cNvPr id="3" name="Subtitle 2"/>
          <p:cNvSpPr>
            <a:spLocks noGrp="1"/>
          </p:cNvSpPr>
          <p:nvPr>
            <p:ph idx="1"/>
          </p:nvPr>
        </p:nvSpPr>
        <p:spPr>
          <a:xfrm>
            <a:off x="228600" y="2590800"/>
            <a:ext cx="3124200" cy="1600200"/>
          </a:xfrm>
        </p:spPr>
        <p:txBody>
          <a:bodyPr>
            <a:normAutofit/>
          </a:bodyPr>
          <a:lstStyle/>
          <a:p>
            <a:pPr marL="0" indent="0">
              <a:buNone/>
            </a:pPr>
            <a:r>
              <a:rPr lang="en-US" sz="2000" b="1" dirty="0" smtClean="0">
                <a:solidFill>
                  <a:schemeClr val="bg1">
                    <a:lumMod val="50000"/>
                  </a:schemeClr>
                </a:solidFill>
              </a:rPr>
              <a:t>By: Micah Day</a:t>
            </a:r>
          </a:p>
          <a:p>
            <a:pPr marL="0" indent="0">
              <a:buNone/>
            </a:pPr>
            <a:r>
              <a:rPr lang="en-US" sz="2000" b="1" dirty="0" smtClean="0">
                <a:solidFill>
                  <a:schemeClr val="bg1">
                    <a:lumMod val="50000"/>
                  </a:schemeClr>
                </a:solidFill>
              </a:rPr>
              <a:t>EPFR 515</a:t>
            </a:r>
          </a:p>
          <a:p>
            <a:pPr marL="0" indent="0">
              <a:buNone/>
            </a:pPr>
            <a:r>
              <a:rPr lang="en-US" sz="2000" b="1" dirty="0" smtClean="0">
                <a:solidFill>
                  <a:schemeClr val="bg1">
                    <a:lumMod val="50000"/>
                  </a:schemeClr>
                </a:solidFill>
              </a:rPr>
              <a:t>November 18- December 2</a:t>
            </a:r>
            <a:endParaRPr lang="en-US" sz="2000" b="1" dirty="0">
              <a:solidFill>
                <a:schemeClr val="bg1">
                  <a:lumMod val="50000"/>
                </a:schemeClr>
              </a:solidFill>
            </a:endParaRPr>
          </a:p>
        </p:txBody>
      </p:sp>
    </p:spTree>
    <p:extLst>
      <p:ext uri="{BB962C8B-B14F-4D97-AF65-F5344CB8AC3E}">
        <p14:creationId xmlns:p14="http://schemas.microsoft.com/office/powerpoint/2010/main" val="187977741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838200" y="5105400"/>
            <a:ext cx="7239000" cy="1371600"/>
          </a:xfrm>
        </p:spPr>
        <p:txBody>
          <a:bodyPr>
            <a:normAutofit/>
          </a:bodyPr>
          <a:lstStyle/>
          <a:p>
            <a:pPr marL="0" indent="0" algn="ctr">
              <a:buNone/>
            </a:pPr>
            <a:r>
              <a:rPr lang="en-US" sz="3200" dirty="0" smtClean="0">
                <a:solidFill>
                  <a:schemeClr val="accent1"/>
                </a:solidFill>
              </a:rPr>
              <a:t>Do I really have to finish this assignment?  </a:t>
            </a:r>
          </a:p>
          <a:p>
            <a:pPr marL="0" indent="0" algn="ctr">
              <a:buNone/>
            </a:pPr>
            <a:r>
              <a:rPr lang="en-US" sz="3200" dirty="0" smtClean="0">
                <a:solidFill>
                  <a:schemeClr val="accent1"/>
                </a:solidFill>
              </a:rPr>
              <a:t>I already know how to do this.</a:t>
            </a:r>
            <a:endParaRPr lang="en-US" sz="3200" dirty="0">
              <a:solidFill>
                <a:schemeClr val="accent1"/>
              </a:solidFill>
            </a:endParaRPr>
          </a:p>
        </p:txBody>
      </p:sp>
      <p:sp>
        <p:nvSpPr>
          <p:cNvPr id="2" name="Title 1"/>
          <p:cNvSpPr>
            <a:spLocks noGrp="1"/>
          </p:cNvSpPr>
          <p:nvPr>
            <p:ph type="title"/>
          </p:nvPr>
        </p:nvSpPr>
        <p:spPr>
          <a:xfrm>
            <a:off x="1705377" y="381000"/>
            <a:ext cx="6400800" cy="1066800"/>
          </a:xfrm>
        </p:spPr>
        <p:txBody>
          <a:bodyPr/>
          <a:lstStyle/>
          <a:p>
            <a:r>
              <a:rPr lang="en-US" dirty="0" smtClean="0">
                <a:solidFill>
                  <a:schemeClr val="accent1"/>
                </a:solidFill>
              </a:rPr>
              <a:t>Have you been here?</a:t>
            </a:r>
            <a:endParaRPr lang="en-US" dirty="0">
              <a:solidFill>
                <a:schemeClr val="accent1"/>
              </a:solidFill>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3166" y="1371598"/>
            <a:ext cx="5781541" cy="35871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441394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lumMod val="80000"/>
              </a:schemeClr>
              <a:schemeClr val="bg1">
                <a:tint val="50000"/>
                <a:lumMod val="150000"/>
              </a:schemeClr>
            </a:duotone>
          </a:blip>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normAutofit/>
          </a:bodyPr>
          <a:lstStyle/>
          <a:p>
            <a:pPr marL="0" indent="0">
              <a:buNone/>
            </a:pPr>
            <a:r>
              <a:rPr lang="en-US" sz="4000" dirty="0" smtClean="0">
                <a:solidFill>
                  <a:schemeClr val="accent1"/>
                </a:solidFill>
              </a:rPr>
              <a:t>		  IF I BELIEVE IT, </a:t>
            </a:r>
          </a:p>
          <a:p>
            <a:pPr marL="0" indent="0">
              <a:buNone/>
            </a:pPr>
            <a:r>
              <a:rPr lang="en-US" sz="4000" dirty="0" smtClean="0">
                <a:solidFill>
                  <a:schemeClr val="accent1"/>
                </a:solidFill>
              </a:rPr>
              <a:t>		I CAN ACHIEVE IT</a:t>
            </a:r>
            <a:endParaRPr lang="en-US" sz="4000" dirty="0">
              <a:solidFill>
                <a:schemeClr val="accent1"/>
              </a:solidFill>
            </a:endParaRPr>
          </a:p>
        </p:txBody>
      </p:sp>
      <p:sp>
        <p:nvSpPr>
          <p:cNvPr id="2" name="Title 1"/>
          <p:cNvSpPr>
            <a:spLocks noGrp="1"/>
          </p:cNvSpPr>
          <p:nvPr>
            <p:ph type="title"/>
          </p:nvPr>
        </p:nvSpPr>
        <p:spPr/>
        <p:txBody>
          <a:bodyPr/>
          <a:lstStyle/>
          <a:p>
            <a:pPr algn="l"/>
            <a:r>
              <a:rPr lang="en-US" dirty="0" smtClean="0">
                <a:solidFill>
                  <a:schemeClr val="accent1"/>
                </a:solidFill>
              </a:rPr>
              <a:t>Do You Believe…   </a:t>
            </a:r>
            <a:endParaRPr lang="en-US" dirty="0">
              <a:solidFill>
                <a:schemeClr val="accent1"/>
              </a:solidFill>
            </a:endParaRPr>
          </a:p>
        </p:txBody>
      </p:sp>
      <p:pic>
        <p:nvPicPr>
          <p:cNvPr id="5122" name="Picture 2" descr="C:\Users\headspartan\Pictures\self_efficacy.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0" y="3505200"/>
            <a:ext cx="4267200" cy="26670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426119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304800" y="1054608"/>
            <a:ext cx="7680960" cy="4724400"/>
          </a:xfrm>
        </p:spPr>
        <p:txBody>
          <a:bodyPr>
            <a:normAutofit lnSpcReduction="10000"/>
          </a:bodyPr>
          <a:lstStyle/>
          <a:p>
            <a:pPr marL="0" indent="0">
              <a:buNone/>
            </a:pPr>
            <a:r>
              <a:rPr lang="en-US" sz="2400" dirty="0" smtClean="0">
                <a:solidFill>
                  <a:schemeClr val="accent1"/>
                </a:solidFill>
              </a:rPr>
              <a:t>Self-Efficacy </a:t>
            </a:r>
            <a:r>
              <a:rPr lang="en-US" sz="2400" dirty="0">
                <a:solidFill>
                  <a:schemeClr val="accent1"/>
                </a:solidFill>
              </a:rPr>
              <a:t>is defined as, “beliefs in one’s capabilities to organize and execute the courses of action required to produce given </a:t>
            </a:r>
            <a:r>
              <a:rPr lang="en-US" sz="2400" dirty="0" smtClean="0">
                <a:solidFill>
                  <a:schemeClr val="accent1"/>
                </a:solidFill>
              </a:rPr>
              <a:t>attainments.”</a:t>
            </a:r>
          </a:p>
          <a:p>
            <a:pPr algn="r"/>
            <a:r>
              <a:rPr lang="en-US" sz="2400" dirty="0" smtClean="0">
                <a:solidFill>
                  <a:schemeClr val="accent1"/>
                </a:solidFill>
              </a:rPr>
              <a:t>(Mechida and Schaubroeck, 2011)</a:t>
            </a:r>
          </a:p>
          <a:p>
            <a:pPr algn="r"/>
            <a:endParaRPr lang="en-US" sz="2400" dirty="0">
              <a:solidFill>
                <a:schemeClr val="accent1"/>
              </a:solidFill>
            </a:endParaRPr>
          </a:p>
          <a:p>
            <a:pPr marL="0" indent="0">
              <a:buNone/>
            </a:pPr>
            <a:r>
              <a:rPr lang="en-US" sz="2400" u="sng" dirty="0">
                <a:solidFill>
                  <a:schemeClr val="accent1"/>
                </a:solidFill>
              </a:rPr>
              <a:t>T</a:t>
            </a:r>
            <a:r>
              <a:rPr lang="en-US" sz="2400" u="sng" dirty="0" smtClean="0">
                <a:solidFill>
                  <a:schemeClr val="accent1"/>
                </a:solidFill>
              </a:rPr>
              <a:t>wo factors that optimize the strength of self-efficacy.</a:t>
            </a:r>
          </a:p>
          <a:p>
            <a:pPr marL="1051560" lvl="4" indent="0">
              <a:buNone/>
            </a:pPr>
            <a:r>
              <a:rPr lang="en-US" sz="2800" dirty="0" smtClean="0">
                <a:solidFill>
                  <a:schemeClr val="accent1"/>
                </a:solidFill>
              </a:rPr>
              <a:t>	- Learning a skill</a:t>
            </a:r>
          </a:p>
          <a:p>
            <a:pPr marL="1051560" lvl="4" indent="0">
              <a:buNone/>
            </a:pPr>
            <a:endParaRPr lang="en-US" sz="2800" dirty="0" smtClean="0">
              <a:solidFill>
                <a:schemeClr val="accent1"/>
              </a:solidFill>
            </a:endParaRPr>
          </a:p>
          <a:p>
            <a:pPr marL="1051560" lvl="4" indent="0">
              <a:buNone/>
            </a:pPr>
            <a:endParaRPr lang="en-US" sz="2800" dirty="0" smtClean="0">
              <a:solidFill>
                <a:schemeClr val="accent1"/>
              </a:solidFill>
            </a:endParaRPr>
          </a:p>
          <a:p>
            <a:pPr marL="1051560" lvl="4" indent="0">
              <a:buNone/>
            </a:pPr>
            <a:r>
              <a:rPr lang="en-US" sz="2800" dirty="0" smtClean="0">
                <a:solidFill>
                  <a:schemeClr val="accent1"/>
                </a:solidFill>
              </a:rPr>
              <a:t>	- P</a:t>
            </a:r>
            <a:r>
              <a:rPr lang="en-US" sz="2800" i="1" dirty="0" smtClean="0">
                <a:solidFill>
                  <a:schemeClr val="accent1"/>
                </a:solidFill>
              </a:rPr>
              <a:t>e</a:t>
            </a:r>
            <a:r>
              <a:rPr lang="en-US" sz="2800" dirty="0" smtClean="0">
                <a:solidFill>
                  <a:schemeClr val="accent1"/>
                </a:solidFill>
              </a:rPr>
              <a:t>rforming in a situation</a:t>
            </a:r>
            <a:endParaRPr lang="en-US" sz="2800" dirty="0">
              <a:solidFill>
                <a:schemeClr val="accent1"/>
              </a:solidFill>
            </a:endParaRPr>
          </a:p>
        </p:txBody>
      </p:sp>
      <p:sp>
        <p:nvSpPr>
          <p:cNvPr id="2" name="Title 1"/>
          <p:cNvSpPr>
            <a:spLocks noGrp="1"/>
          </p:cNvSpPr>
          <p:nvPr>
            <p:ph type="title"/>
          </p:nvPr>
        </p:nvSpPr>
        <p:spPr>
          <a:xfrm>
            <a:off x="304800" y="22538"/>
            <a:ext cx="7680960" cy="1066800"/>
          </a:xfrm>
        </p:spPr>
        <p:txBody>
          <a:bodyPr/>
          <a:lstStyle/>
          <a:p>
            <a:r>
              <a:rPr lang="en-US" dirty="0" smtClean="0">
                <a:solidFill>
                  <a:schemeClr val="accent1"/>
                </a:solidFill>
              </a:rPr>
              <a:t>What is Self-Efficacy?</a:t>
            </a:r>
            <a:endParaRPr lang="en-US" dirty="0">
              <a:solidFill>
                <a:schemeClr val="accent1"/>
              </a:solidFill>
            </a:endParaRPr>
          </a:p>
        </p:txBody>
      </p:sp>
      <p:pic>
        <p:nvPicPr>
          <p:cNvPr id="2050" name="Picture 2" descr="C:\Users\headspartan\AppData\Local\Microsoft\Windows\Temporary Internet Files\Content.IE5\ZRQMHABG\MP900309173[1].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1981200" y="3200400"/>
            <a:ext cx="3657600" cy="242620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sers\headspartan\AppData\Local\Microsoft\Windows\Temporary Internet Files\Content.IE5\UD4QYKLN\MC900212075[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667000" y="5404833"/>
            <a:ext cx="1814170" cy="12728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317957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noAutofit/>
          </a:bodyPr>
          <a:lstStyle/>
          <a:p>
            <a:pPr marL="0" indent="0">
              <a:buNone/>
            </a:pPr>
            <a:r>
              <a:rPr lang="en-US" sz="2400" dirty="0" smtClean="0">
                <a:solidFill>
                  <a:schemeClr val="accent1"/>
                </a:solidFill>
              </a:rPr>
              <a:t>The learning of a skill is also known as </a:t>
            </a:r>
            <a:r>
              <a:rPr lang="en-US" sz="2400" i="1" dirty="0" smtClean="0">
                <a:solidFill>
                  <a:schemeClr val="accent1"/>
                </a:solidFill>
              </a:rPr>
              <a:t>preparatory </a:t>
            </a:r>
            <a:r>
              <a:rPr lang="en-US" sz="2400" dirty="0" smtClean="0">
                <a:solidFill>
                  <a:schemeClr val="accent1"/>
                </a:solidFill>
              </a:rPr>
              <a:t>efficacy.</a:t>
            </a:r>
          </a:p>
          <a:p>
            <a:pPr marL="0" indent="0">
              <a:buNone/>
            </a:pPr>
            <a:endParaRPr lang="en-US" sz="2400" dirty="0" smtClean="0">
              <a:solidFill>
                <a:schemeClr val="accent1"/>
              </a:solidFill>
            </a:endParaRPr>
          </a:p>
          <a:p>
            <a:pPr marL="0" indent="0">
              <a:buNone/>
            </a:pPr>
            <a:r>
              <a:rPr lang="en-US" sz="2400" dirty="0" smtClean="0">
                <a:solidFill>
                  <a:schemeClr val="accent1"/>
                </a:solidFill>
              </a:rPr>
              <a:t>This concept of self-efficacy focuses</a:t>
            </a:r>
          </a:p>
          <a:p>
            <a:pPr marL="0" indent="0">
              <a:buNone/>
            </a:pPr>
            <a:r>
              <a:rPr lang="en-US" sz="2400" dirty="0" smtClean="0">
                <a:solidFill>
                  <a:schemeClr val="accent1"/>
                </a:solidFill>
              </a:rPr>
              <a:t>on executing and completing tasks.</a:t>
            </a:r>
          </a:p>
          <a:p>
            <a:pPr marL="0" indent="0">
              <a:buNone/>
            </a:pPr>
            <a:endParaRPr lang="en-US" sz="2400" dirty="0">
              <a:solidFill>
                <a:schemeClr val="accent1"/>
              </a:solidFill>
            </a:endParaRPr>
          </a:p>
          <a:p>
            <a:pPr marL="0" indent="0">
              <a:buNone/>
            </a:pPr>
            <a:r>
              <a:rPr lang="en-US" sz="2400" dirty="0" smtClean="0">
                <a:solidFill>
                  <a:schemeClr val="accent1"/>
                </a:solidFill>
              </a:rPr>
              <a:t>This differs from one’s beliefs about</a:t>
            </a:r>
          </a:p>
          <a:p>
            <a:pPr marL="0" indent="0">
              <a:buNone/>
            </a:pPr>
            <a:r>
              <a:rPr lang="en-US" sz="2400" dirty="0" smtClean="0">
                <a:solidFill>
                  <a:schemeClr val="accent1"/>
                </a:solidFill>
              </a:rPr>
              <a:t>their general ability to learn, which is</a:t>
            </a:r>
          </a:p>
          <a:p>
            <a:pPr marL="0" indent="0">
              <a:buNone/>
            </a:pPr>
            <a:r>
              <a:rPr lang="en-US" sz="2400" i="1" dirty="0" smtClean="0">
                <a:solidFill>
                  <a:schemeClr val="accent1"/>
                </a:solidFill>
              </a:rPr>
              <a:t>learning</a:t>
            </a:r>
            <a:r>
              <a:rPr lang="en-US" sz="2400" dirty="0" smtClean="0">
                <a:solidFill>
                  <a:schemeClr val="accent1"/>
                </a:solidFill>
              </a:rPr>
              <a:t> efficacy.</a:t>
            </a:r>
          </a:p>
          <a:p>
            <a:pPr marL="0" indent="0">
              <a:buNone/>
            </a:pPr>
            <a:r>
              <a:rPr lang="en-US" sz="2400" dirty="0">
                <a:solidFill>
                  <a:schemeClr val="accent1"/>
                </a:solidFill>
              </a:rPr>
              <a:t>	</a:t>
            </a:r>
          </a:p>
        </p:txBody>
      </p:sp>
      <p:sp>
        <p:nvSpPr>
          <p:cNvPr id="2" name="Title 1"/>
          <p:cNvSpPr>
            <a:spLocks noGrp="1"/>
          </p:cNvSpPr>
          <p:nvPr>
            <p:ph type="title"/>
          </p:nvPr>
        </p:nvSpPr>
        <p:spPr/>
        <p:txBody>
          <a:bodyPr>
            <a:normAutofit/>
          </a:bodyPr>
          <a:lstStyle/>
          <a:p>
            <a:r>
              <a:rPr lang="en-US" sz="4400" dirty="0" smtClean="0">
                <a:solidFill>
                  <a:schemeClr val="accent1"/>
                </a:solidFill>
              </a:rPr>
              <a:t>Learning a Skill</a:t>
            </a:r>
            <a:endParaRPr lang="en-US" sz="4400" dirty="0">
              <a:solidFill>
                <a:schemeClr val="accent1"/>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8800" y="2057400"/>
            <a:ext cx="2895600" cy="403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58023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352426" y="914400"/>
            <a:ext cx="8105774" cy="5410200"/>
          </a:xfrm>
        </p:spPr>
        <p:txBody>
          <a:bodyPr>
            <a:noAutofit/>
          </a:bodyPr>
          <a:lstStyle/>
          <a:p>
            <a:pPr marL="0" indent="0">
              <a:buNone/>
            </a:pPr>
            <a:r>
              <a:rPr lang="en-US" sz="2400" dirty="0" smtClean="0">
                <a:solidFill>
                  <a:schemeClr val="accent1"/>
                </a:solidFill>
              </a:rPr>
              <a:t>Having a negative relationship, self-efficacy and learning differ among preparatory situations. </a:t>
            </a:r>
          </a:p>
          <a:p>
            <a:pPr marL="0" indent="0">
              <a:buNone/>
            </a:pPr>
            <a:endParaRPr lang="en-US" sz="2400" dirty="0" smtClean="0">
              <a:solidFill>
                <a:schemeClr val="accent1"/>
              </a:solidFill>
            </a:endParaRPr>
          </a:p>
          <a:p>
            <a:pPr marL="0" indent="0">
              <a:buNone/>
            </a:pPr>
            <a:r>
              <a:rPr lang="en-US" sz="2400" u="sng" dirty="0" smtClean="0">
                <a:solidFill>
                  <a:schemeClr val="accent1"/>
                </a:solidFill>
              </a:rPr>
              <a:t>Extremely low levels of self-efficacy </a:t>
            </a:r>
          </a:p>
          <a:p>
            <a:pPr marL="514350" lvl="1" indent="-342900">
              <a:buFont typeface="Wingdings" pitchFamily="2" charset="2"/>
              <a:buChar char="Ø"/>
            </a:pPr>
            <a:r>
              <a:rPr lang="en-US" sz="2200" dirty="0" smtClean="0">
                <a:solidFill>
                  <a:schemeClr val="accent1"/>
                </a:solidFill>
              </a:rPr>
              <a:t>Harms the learners motivation to develop skills.</a:t>
            </a:r>
          </a:p>
          <a:p>
            <a:pPr marL="0" indent="0">
              <a:buNone/>
            </a:pPr>
            <a:r>
              <a:rPr lang="en-US" sz="2400" u="sng" dirty="0" smtClean="0">
                <a:solidFill>
                  <a:schemeClr val="accent1"/>
                </a:solidFill>
              </a:rPr>
              <a:t>Moderately low levels of self-efficacy</a:t>
            </a:r>
          </a:p>
          <a:p>
            <a:pPr marL="514350" lvl="1" indent="-342900">
              <a:buFont typeface="Wingdings" pitchFamily="2" charset="2"/>
              <a:buChar char="Ø"/>
            </a:pPr>
            <a:r>
              <a:rPr lang="en-US" sz="2200" dirty="0" smtClean="0">
                <a:solidFill>
                  <a:schemeClr val="accent1"/>
                </a:solidFill>
              </a:rPr>
              <a:t>Beneficial during preparatory situations.</a:t>
            </a:r>
          </a:p>
          <a:p>
            <a:pPr marL="0" indent="0">
              <a:buNone/>
            </a:pPr>
            <a:endParaRPr lang="en-US" sz="2400" dirty="0">
              <a:solidFill>
                <a:schemeClr val="accent1"/>
              </a:solidFill>
            </a:endParaRPr>
          </a:p>
          <a:p>
            <a:pPr marL="0" indent="0">
              <a:buNone/>
            </a:pPr>
            <a:r>
              <a:rPr lang="en-US" sz="2400" dirty="0" smtClean="0">
                <a:solidFill>
                  <a:schemeClr val="accent1"/>
                </a:solidFill>
              </a:rPr>
              <a:t>Without a high level of learning self-efficacy, individuals are likely to suffer from a lack of motivation to learn.</a:t>
            </a:r>
          </a:p>
        </p:txBody>
      </p:sp>
    </p:spTree>
    <p:extLst>
      <p:ext uri="{BB962C8B-B14F-4D97-AF65-F5344CB8AC3E}">
        <p14:creationId xmlns:p14="http://schemas.microsoft.com/office/powerpoint/2010/main" val="56221144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rotWithShape="1">
          <a:blip r:embed="rId3">
            <a:extLst>
              <a:ext uri="{BEBA8EAE-BF5A-486C-A8C5-ECC9F3942E4B}">
                <a14:imgProps xmlns:a14="http://schemas.microsoft.com/office/drawing/2010/main">
                  <a14:imgLayer r:embed="rId4">
                    <a14:imgEffect>
                      <a14:saturation sat="400000"/>
                    </a14:imgEffect>
                    <a14:imgEffect>
                      <a14:brightnessContrast bright="20000" contrast="-20000"/>
                    </a14:imgEffect>
                  </a14:imgLayer>
                </a14:imgProps>
              </a:ext>
              <a:ext uri="{28A0092B-C50C-407E-A947-70E740481C1C}">
                <a14:useLocalDpi xmlns:a14="http://schemas.microsoft.com/office/drawing/2010/main" val="0"/>
              </a:ext>
            </a:extLst>
          </a:blip>
          <a:srcRect t="1441"/>
          <a:stretch/>
        </p:blipFill>
        <p:spPr>
          <a:xfrm>
            <a:off x="0" y="399244"/>
            <a:ext cx="4888726" cy="6458755"/>
          </a:xfrm>
          <a:prstGeom prst="rect">
            <a:avLst/>
          </a:prstGeom>
        </p:spPr>
      </p:pic>
      <p:sp>
        <p:nvSpPr>
          <p:cNvPr id="2" name="Title 1"/>
          <p:cNvSpPr>
            <a:spLocks noGrp="1"/>
          </p:cNvSpPr>
          <p:nvPr>
            <p:ph type="title"/>
          </p:nvPr>
        </p:nvSpPr>
        <p:spPr>
          <a:xfrm>
            <a:off x="4038600" y="457201"/>
            <a:ext cx="5029200" cy="5257800"/>
          </a:xfrm>
        </p:spPr>
        <p:txBody>
          <a:bodyPr>
            <a:normAutofit/>
          </a:bodyPr>
          <a:lstStyle/>
          <a:p>
            <a:pPr algn="ctr"/>
            <a:r>
              <a:rPr lang="en-US" sz="4800" b="1" cap="all" spc="0"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SO HAVING HIGH </a:t>
            </a:r>
            <a:br>
              <a:rPr lang="en-US" sz="4800" b="1" cap="all" spc="0"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br>
            <a:r>
              <a:rPr lang="en-US" sz="4800" b="1" cap="all" spc="0"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SELF-EFFICACY BELIEFS </a:t>
            </a:r>
            <a:br>
              <a:rPr lang="en-US" sz="4800" b="1" cap="all" spc="0"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br>
            <a:r>
              <a:rPr lang="en-US" sz="4800" b="1" cap="all" spc="0"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 </a:t>
            </a:r>
            <a:br>
              <a:rPr lang="en-US" sz="4800" b="1" cap="all" spc="0"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br>
            <a:r>
              <a:rPr lang="en-US" sz="4800" b="1" cap="all" spc="0"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BEING MORE MOTIVATED?</a:t>
            </a:r>
            <a:endParaRPr lang="en-US" sz="48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extLst>
      <p:ext uri="{BB962C8B-B14F-4D97-AF65-F5344CB8AC3E}">
        <p14:creationId xmlns:p14="http://schemas.microsoft.com/office/powerpoint/2010/main" val="241243140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9600" b="1" dirty="0" smtClean="0"/>
              <a:t>NO</a:t>
            </a:r>
            <a:endParaRPr lang="en-US" sz="9600" b="1" dirty="0"/>
          </a:p>
        </p:txBody>
      </p:sp>
    </p:spTree>
    <p:extLst>
      <p:ext uri="{BB962C8B-B14F-4D97-AF65-F5344CB8AC3E}">
        <p14:creationId xmlns:p14="http://schemas.microsoft.com/office/powerpoint/2010/main" val="239133097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noAutofit/>
          </a:bodyPr>
          <a:lstStyle/>
          <a:p>
            <a:pPr marL="0" indent="0">
              <a:buNone/>
            </a:pPr>
            <a:r>
              <a:rPr lang="en-US" sz="2000" dirty="0" smtClean="0">
                <a:solidFill>
                  <a:schemeClr val="accent1"/>
                </a:solidFill>
              </a:rPr>
              <a:t>Performing </a:t>
            </a:r>
            <a:r>
              <a:rPr lang="en-US" sz="2000" dirty="0">
                <a:solidFill>
                  <a:schemeClr val="accent1"/>
                </a:solidFill>
              </a:rPr>
              <a:t>in the situations for which development is targeted, </a:t>
            </a:r>
            <a:r>
              <a:rPr lang="en-US" sz="2000" dirty="0" smtClean="0">
                <a:solidFill>
                  <a:schemeClr val="accent1"/>
                </a:solidFill>
              </a:rPr>
              <a:t>is referred to as </a:t>
            </a:r>
            <a:r>
              <a:rPr lang="en-US" sz="2000" i="1" dirty="0">
                <a:solidFill>
                  <a:schemeClr val="accent1"/>
                </a:solidFill>
              </a:rPr>
              <a:t>performance</a:t>
            </a:r>
            <a:r>
              <a:rPr lang="en-US" sz="2000" dirty="0">
                <a:solidFill>
                  <a:schemeClr val="accent1"/>
                </a:solidFill>
              </a:rPr>
              <a:t> efficacy. </a:t>
            </a:r>
            <a:endParaRPr lang="en-US" sz="2000" dirty="0" smtClean="0">
              <a:solidFill>
                <a:schemeClr val="accent1"/>
              </a:solidFill>
            </a:endParaRPr>
          </a:p>
          <a:p>
            <a:endParaRPr lang="en-US" sz="2000" dirty="0" smtClean="0">
              <a:solidFill>
                <a:schemeClr val="accent1"/>
              </a:solidFill>
            </a:endParaRPr>
          </a:p>
          <a:p>
            <a:pPr marL="0" indent="0">
              <a:buNone/>
            </a:pPr>
            <a:r>
              <a:rPr lang="en-US" sz="2000" dirty="0" smtClean="0">
                <a:solidFill>
                  <a:schemeClr val="accent1"/>
                </a:solidFill>
              </a:rPr>
              <a:t>Performance determines</a:t>
            </a:r>
          </a:p>
          <a:p>
            <a:pPr marL="0" indent="0">
              <a:buNone/>
            </a:pPr>
            <a:r>
              <a:rPr lang="en-US" sz="2000" dirty="0" smtClean="0">
                <a:solidFill>
                  <a:schemeClr val="accent1"/>
                </a:solidFill>
              </a:rPr>
              <a:t>whether outcome expectations</a:t>
            </a:r>
          </a:p>
          <a:p>
            <a:pPr marL="0" indent="0">
              <a:buNone/>
            </a:pPr>
            <a:r>
              <a:rPr lang="en-US" sz="2000" dirty="0">
                <a:solidFill>
                  <a:schemeClr val="accent1"/>
                </a:solidFill>
              </a:rPr>
              <a:t>a</a:t>
            </a:r>
            <a:r>
              <a:rPr lang="en-US" sz="2000" dirty="0" smtClean="0">
                <a:solidFill>
                  <a:schemeClr val="accent1"/>
                </a:solidFill>
              </a:rPr>
              <a:t>re satisfactory.</a:t>
            </a:r>
          </a:p>
          <a:p>
            <a:endParaRPr lang="en-US" sz="2000" dirty="0" smtClean="0">
              <a:solidFill>
                <a:schemeClr val="accent1"/>
              </a:solidFill>
            </a:endParaRPr>
          </a:p>
          <a:p>
            <a:pPr marL="0" indent="0">
              <a:buNone/>
            </a:pPr>
            <a:r>
              <a:rPr lang="en-US" sz="2000" dirty="0" smtClean="0">
                <a:solidFill>
                  <a:schemeClr val="accent1"/>
                </a:solidFill>
              </a:rPr>
              <a:t>Self-efficacy beliefs are</a:t>
            </a:r>
          </a:p>
          <a:p>
            <a:pPr marL="0" indent="0">
              <a:buNone/>
            </a:pPr>
            <a:r>
              <a:rPr lang="en-US" sz="2000" dirty="0" smtClean="0">
                <a:solidFill>
                  <a:schemeClr val="accent1"/>
                </a:solidFill>
              </a:rPr>
              <a:t>continually being </a:t>
            </a:r>
            <a:r>
              <a:rPr lang="en-US" sz="2000" i="1" dirty="0" smtClean="0">
                <a:solidFill>
                  <a:schemeClr val="accent1"/>
                </a:solidFill>
              </a:rPr>
              <a:t>updated</a:t>
            </a:r>
            <a:r>
              <a:rPr lang="en-US" sz="2000" dirty="0" smtClean="0">
                <a:solidFill>
                  <a:schemeClr val="accent1"/>
                </a:solidFill>
              </a:rPr>
              <a:t> based </a:t>
            </a:r>
          </a:p>
          <a:p>
            <a:pPr marL="0" indent="0">
              <a:buNone/>
            </a:pPr>
            <a:r>
              <a:rPr lang="en-US" sz="2000" dirty="0" smtClean="0">
                <a:solidFill>
                  <a:schemeClr val="accent1"/>
                </a:solidFill>
              </a:rPr>
              <a:t>on the successes and failures</a:t>
            </a:r>
          </a:p>
          <a:p>
            <a:pPr marL="0" indent="0">
              <a:buNone/>
            </a:pPr>
            <a:r>
              <a:rPr lang="en-US" sz="2000" dirty="0" smtClean="0">
                <a:solidFill>
                  <a:schemeClr val="accent1"/>
                </a:solidFill>
              </a:rPr>
              <a:t> encountered throughout the </a:t>
            </a:r>
          </a:p>
          <a:p>
            <a:pPr marL="0" indent="0">
              <a:buNone/>
            </a:pPr>
            <a:r>
              <a:rPr lang="en-US" sz="2000" dirty="0" smtClean="0">
                <a:solidFill>
                  <a:schemeClr val="accent1"/>
                </a:solidFill>
              </a:rPr>
              <a:t>developmental process.</a:t>
            </a:r>
            <a:endParaRPr lang="en-US" sz="2000" dirty="0">
              <a:solidFill>
                <a:schemeClr val="accent1"/>
              </a:solidFill>
            </a:endParaRPr>
          </a:p>
        </p:txBody>
      </p:sp>
      <p:sp>
        <p:nvSpPr>
          <p:cNvPr id="2" name="Title 1"/>
          <p:cNvSpPr>
            <a:spLocks noGrp="1"/>
          </p:cNvSpPr>
          <p:nvPr>
            <p:ph type="title"/>
          </p:nvPr>
        </p:nvSpPr>
        <p:spPr/>
        <p:txBody>
          <a:bodyPr>
            <a:normAutofit/>
          </a:bodyPr>
          <a:lstStyle/>
          <a:p>
            <a:r>
              <a:rPr lang="en-US" sz="4400" dirty="0" smtClean="0">
                <a:solidFill>
                  <a:schemeClr val="accent1"/>
                </a:solidFill>
              </a:rPr>
              <a:t>Performing in a Situation</a:t>
            </a:r>
            <a:endParaRPr lang="en-US" sz="4400" dirty="0">
              <a:solidFill>
                <a:schemeClr val="accent1"/>
              </a:solidFill>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9200" y="2862942"/>
            <a:ext cx="3657600" cy="33854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6070222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sz="quarter" idx="13"/>
          </p:nvPr>
        </p:nvSpPr>
        <p:spPr>
          <a:xfrm>
            <a:off x="838200" y="3819144"/>
            <a:ext cx="7848600" cy="2810256"/>
          </a:xfrm>
        </p:spPr>
        <p:txBody>
          <a:bodyPr>
            <a:normAutofit/>
          </a:bodyPr>
          <a:lstStyle/>
          <a:p>
            <a:pPr marL="0" indent="0">
              <a:buNone/>
            </a:pPr>
            <a:r>
              <a:rPr lang="en-US" sz="2400" dirty="0">
                <a:solidFill>
                  <a:schemeClr val="accent1"/>
                </a:solidFill>
              </a:rPr>
              <a:t>Given your current task (reading through this PowerPoint), which type of efficacy are using  in completing this task?</a:t>
            </a:r>
            <a:br>
              <a:rPr lang="en-US" sz="2400" dirty="0">
                <a:solidFill>
                  <a:schemeClr val="accent1"/>
                </a:solidFill>
              </a:rPr>
            </a:br>
            <a:r>
              <a:rPr lang="en-US" sz="2400" dirty="0">
                <a:solidFill>
                  <a:schemeClr val="accent1"/>
                </a:solidFill>
              </a:rPr>
              <a:t>	</a:t>
            </a:r>
            <a:br>
              <a:rPr lang="en-US" sz="2400" dirty="0">
                <a:solidFill>
                  <a:schemeClr val="accent1"/>
                </a:solidFill>
              </a:rPr>
            </a:br>
            <a:r>
              <a:rPr lang="en-US" sz="2400" dirty="0">
                <a:solidFill>
                  <a:schemeClr val="accent1"/>
                </a:solidFill>
              </a:rPr>
              <a:t>	A.  Preparatory efficacy</a:t>
            </a:r>
            <a:br>
              <a:rPr lang="en-US" sz="2400" dirty="0">
                <a:solidFill>
                  <a:schemeClr val="accent1"/>
                </a:solidFill>
              </a:rPr>
            </a:br>
            <a:r>
              <a:rPr lang="en-US" sz="2400" dirty="0">
                <a:solidFill>
                  <a:schemeClr val="accent1"/>
                </a:solidFill>
              </a:rPr>
              <a:t>	B.  Performance efficacy</a:t>
            </a:r>
            <a:br>
              <a:rPr lang="en-US" sz="2400" dirty="0">
                <a:solidFill>
                  <a:schemeClr val="accent1"/>
                </a:solidFill>
              </a:rPr>
            </a:br>
            <a:endParaRPr lang="en-US" sz="2400" dirty="0">
              <a:solidFill>
                <a:schemeClr val="accent1"/>
              </a:solidFill>
            </a:endParaRPr>
          </a:p>
        </p:txBody>
      </p:sp>
      <p:sp>
        <p:nvSpPr>
          <p:cNvPr id="2" name="Title 1"/>
          <p:cNvSpPr>
            <a:spLocks noGrp="1"/>
          </p:cNvSpPr>
          <p:nvPr>
            <p:ph type="title"/>
          </p:nvPr>
        </p:nvSpPr>
        <p:spPr>
          <a:xfrm>
            <a:off x="566134" y="3733800"/>
            <a:ext cx="8229600" cy="990600"/>
          </a:xfrm>
        </p:spPr>
        <p:txBody>
          <a:bodyPr>
            <a:noAutofit/>
          </a:bodyPr>
          <a:lstStyle/>
          <a:p>
            <a:pPr algn="ctr"/>
            <a:r>
              <a:rPr lang="en-US" dirty="0">
                <a:solidFill>
                  <a:schemeClr val="accent1"/>
                </a:solidFill>
              </a:rPr>
              <a:t/>
            </a:r>
            <a:br>
              <a:rPr lang="en-US" dirty="0">
                <a:solidFill>
                  <a:schemeClr val="accent1"/>
                </a:solidFill>
              </a:rPr>
            </a:br>
            <a:r>
              <a:rPr lang="en-US" sz="4400" dirty="0">
                <a:solidFill>
                  <a:schemeClr val="accent1"/>
                </a:solidFill>
              </a:rPr>
              <a:t>Can you depict between the two?</a:t>
            </a:r>
            <a:r>
              <a:rPr lang="en-US" dirty="0">
                <a:solidFill>
                  <a:schemeClr val="accent1"/>
                </a:solidFill>
              </a:rPr>
              <a:t/>
            </a:r>
            <a:br>
              <a:rPr lang="en-US" dirty="0">
                <a:solidFill>
                  <a:schemeClr val="accent1"/>
                </a:solidFill>
              </a:rPr>
            </a:br>
            <a:r>
              <a:rPr lang="en-US" dirty="0" smtClean="0">
                <a:solidFill>
                  <a:schemeClr val="accent1"/>
                </a:solidFill>
              </a:rPr>
              <a:t/>
            </a:r>
            <a:br>
              <a:rPr lang="en-US" dirty="0" smtClean="0">
                <a:solidFill>
                  <a:schemeClr val="accent1"/>
                </a:solidFill>
              </a:rPr>
            </a:br>
            <a:endParaRPr lang="en-US" dirty="0">
              <a:solidFill>
                <a:schemeClr val="accent1"/>
              </a:solidFill>
            </a:endParaRPr>
          </a:p>
        </p:txBody>
      </p:sp>
      <p:pic>
        <p:nvPicPr>
          <p:cNvPr id="1026" name="Picture 2"/>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0" b="95833" l="0" r="99808"/>
                    </a14:imgEffect>
                  </a14:imgLayer>
                </a14:imgProps>
              </a:ext>
              <a:ext uri="{28A0092B-C50C-407E-A947-70E740481C1C}">
                <a14:useLocalDpi xmlns:a14="http://schemas.microsoft.com/office/drawing/2010/main" val="0"/>
              </a:ext>
            </a:extLst>
          </a:blip>
          <a:srcRect/>
          <a:stretch>
            <a:fillRect/>
          </a:stretch>
        </p:blipFill>
        <p:spPr bwMode="auto">
          <a:xfrm>
            <a:off x="2095500" y="533400"/>
            <a:ext cx="4953000" cy="228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6892797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sz="quarter" idx="13"/>
          </p:nvPr>
        </p:nvSpPr>
        <p:spPr>
          <a:xfrm>
            <a:off x="838200" y="3819144"/>
            <a:ext cx="7848600" cy="2810256"/>
          </a:xfrm>
        </p:spPr>
        <p:txBody>
          <a:bodyPr>
            <a:normAutofit/>
          </a:bodyPr>
          <a:lstStyle/>
          <a:p>
            <a:pPr marL="0" indent="0">
              <a:buNone/>
            </a:pPr>
            <a:r>
              <a:rPr lang="en-US" sz="2400" dirty="0">
                <a:solidFill>
                  <a:schemeClr val="accent1"/>
                </a:solidFill>
              </a:rPr>
              <a:t>Given your current task (reading through this PowerPoint), which type of efficacy are using  in completing this task?</a:t>
            </a:r>
            <a:br>
              <a:rPr lang="en-US" sz="2400" dirty="0">
                <a:solidFill>
                  <a:schemeClr val="accent1"/>
                </a:solidFill>
              </a:rPr>
            </a:br>
            <a:r>
              <a:rPr lang="en-US" sz="2400" dirty="0">
                <a:solidFill>
                  <a:schemeClr val="accent1"/>
                </a:solidFill>
              </a:rPr>
              <a:t>	</a:t>
            </a:r>
            <a:br>
              <a:rPr lang="en-US" sz="2400" dirty="0">
                <a:solidFill>
                  <a:schemeClr val="accent1"/>
                </a:solidFill>
              </a:rPr>
            </a:br>
            <a:r>
              <a:rPr lang="en-US" sz="2400" dirty="0">
                <a:solidFill>
                  <a:schemeClr val="accent1"/>
                </a:solidFill>
              </a:rPr>
              <a:t>	A.  Preparatory efficacy</a:t>
            </a:r>
            <a:br>
              <a:rPr lang="en-US" sz="2400" dirty="0">
                <a:solidFill>
                  <a:schemeClr val="accent1"/>
                </a:solidFill>
              </a:rPr>
            </a:br>
            <a:r>
              <a:rPr lang="en-US" sz="2400" dirty="0">
                <a:solidFill>
                  <a:schemeClr val="accent1"/>
                </a:solidFill>
              </a:rPr>
              <a:t>	</a:t>
            </a:r>
            <a:r>
              <a:rPr lang="en-US" sz="2400" strike="sngStrike" dirty="0">
                <a:solidFill>
                  <a:schemeClr val="accent1"/>
                </a:solidFill>
              </a:rPr>
              <a:t>B.  Performance efficacy</a:t>
            </a:r>
            <a:r>
              <a:rPr lang="en-US" sz="2400" dirty="0">
                <a:solidFill>
                  <a:schemeClr val="accent1"/>
                </a:solidFill>
              </a:rPr>
              <a:t/>
            </a:r>
            <a:br>
              <a:rPr lang="en-US" sz="2400" dirty="0">
                <a:solidFill>
                  <a:schemeClr val="accent1"/>
                </a:solidFill>
              </a:rPr>
            </a:br>
            <a:endParaRPr lang="en-US" sz="2400" dirty="0">
              <a:solidFill>
                <a:schemeClr val="accent1"/>
              </a:solidFill>
            </a:endParaRPr>
          </a:p>
        </p:txBody>
      </p:sp>
      <p:sp>
        <p:nvSpPr>
          <p:cNvPr id="2" name="Title 1"/>
          <p:cNvSpPr>
            <a:spLocks noGrp="1"/>
          </p:cNvSpPr>
          <p:nvPr>
            <p:ph type="title"/>
          </p:nvPr>
        </p:nvSpPr>
        <p:spPr>
          <a:xfrm>
            <a:off x="566134" y="3733800"/>
            <a:ext cx="8229600" cy="990600"/>
          </a:xfrm>
        </p:spPr>
        <p:txBody>
          <a:bodyPr>
            <a:noAutofit/>
          </a:bodyPr>
          <a:lstStyle/>
          <a:p>
            <a:pPr algn="ctr"/>
            <a:r>
              <a:rPr lang="en-US" dirty="0">
                <a:solidFill>
                  <a:schemeClr val="accent1"/>
                </a:solidFill>
              </a:rPr>
              <a:t/>
            </a:r>
            <a:br>
              <a:rPr lang="en-US" dirty="0">
                <a:solidFill>
                  <a:schemeClr val="accent1"/>
                </a:solidFill>
              </a:rPr>
            </a:br>
            <a:r>
              <a:rPr lang="en-US" sz="4400" dirty="0">
                <a:solidFill>
                  <a:schemeClr val="accent1"/>
                </a:solidFill>
              </a:rPr>
              <a:t>Can you depict between </a:t>
            </a:r>
            <a:r>
              <a:rPr lang="en-US" sz="4400" dirty="0" smtClean="0">
                <a:solidFill>
                  <a:schemeClr val="accent1"/>
                </a:solidFill>
              </a:rPr>
              <a:t>the two</a:t>
            </a:r>
            <a:r>
              <a:rPr lang="en-US" sz="4400" dirty="0">
                <a:solidFill>
                  <a:schemeClr val="accent1"/>
                </a:solidFill>
              </a:rPr>
              <a:t>?</a:t>
            </a:r>
            <a:r>
              <a:rPr lang="en-US" dirty="0">
                <a:solidFill>
                  <a:schemeClr val="accent1"/>
                </a:solidFill>
              </a:rPr>
              <a:t/>
            </a:r>
            <a:br>
              <a:rPr lang="en-US" dirty="0">
                <a:solidFill>
                  <a:schemeClr val="accent1"/>
                </a:solidFill>
              </a:rPr>
            </a:br>
            <a:r>
              <a:rPr lang="en-US" dirty="0" smtClean="0">
                <a:solidFill>
                  <a:schemeClr val="accent1"/>
                </a:solidFill>
              </a:rPr>
              <a:t/>
            </a:r>
            <a:br>
              <a:rPr lang="en-US" dirty="0" smtClean="0">
                <a:solidFill>
                  <a:schemeClr val="accent1"/>
                </a:solidFill>
              </a:rPr>
            </a:br>
            <a:endParaRPr lang="en-US" dirty="0">
              <a:solidFill>
                <a:schemeClr val="accent1"/>
              </a:solidFill>
            </a:endParaRPr>
          </a:p>
        </p:txBody>
      </p:sp>
      <p:sp>
        <p:nvSpPr>
          <p:cNvPr id="6" name="Oval 5"/>
          <p:cNvSpPr/>
          <p:nvPr/>
        </p:nvSpPr>
        <p:spPr>
          <a:xfrm>
            <a:off x="1449946" y="4859628"/>
            <a:ext cx="4800600" cy="533400"/>
          </a:xfrm>
          <a:prstGeom prst="ellipse">
            <a:avLst/>
          </a:prstGeom>
          <a:noFill/>
          <a:ln w="38100">
            <a:solidFill>
              <a:srgbClr val="66FF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2"/>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0" b="95833" l="0" r="99808"/>
                    </a14:imgEffect>
                  </a14:imgLayer>
                </a14:imgProps>
              </a:ext>
              <a:ext uri="{28A0092B-C50C-407E-A947-70E740481C1C}">
                <a14:useLocalDpi xmlns:a14="http://schemas.microsoft.com/office/drawing/2010/main" val="0"/>
              </a:ext>
            </a:extLst>
          </a:blip>
          <a:srcRect/>
          <a:stretch>
            <a:fillRect/>
          </a:stretch>
        </p:blipFill>
        <p:spPr bwMode="auto">
          <a:xfrm>
            <a:off x="2095500" y="533400"/>
            <a:ext cx="4953000" cy="228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0621561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sz="quarter" idx="13"/>
          </p:nvPr>
        </p:nvSpPr>
        <p:spPr>
          <a:xfrm>
            <a:off x="838200" y="3581400"/>
            <a:ext cx="7848600" cy="2810256"/>
          </a:xfrm>
        </p:spPr>
        <p:txBody>
          <a:bodyPr>
            <a:normAutofit fontScale="25000" lnSpcReduction="20000"/>
          </a:bodyPr>
          <a:lstStyle/>
          <a:p>
            <a:pPr marL="0" indent="0">
              <a:buNone/>
            </a:pPr>
            <a:r>
              <a:rPr lang="en-US" sz="7400" dirty="0">
                <a:solidFill>
                  <a:schemeClr val="accent1"/>
                </a:solidFill>
              </a:rPr>
              <a:t>Scenario:</a:t>
            </a:r>
          </a:p>
          <a:p>
            <a:pPr marL="0" indent="0">
              <a:buNone/>
            </a:pPr>
            <a:r>
              <a:rPr lang="en-US" sz="7400" dirty="0">
                <a:solidFill>
                  <a:schemeClr val="accent1"/>
                </a:solidFill>
              </a:rPr>
              <a:t>Hunter is a bright student attending Richwood’s high school.  Excelling in math, Hunter was placed into an advanced algebra class.  Over zealous in his mathematical abilities, Hunter received a C on his first exam within his new algebra class.   Upset about his grade, Hunter decides on studying twice as hard for the next exam.  This is an example of which type of self-efficacy?</a:t>
            </a:r>
          </a:p>
          <a:p>
            <a:pPr marL="0" indent="0">
              <a:buNone/>
            </a:pPr>
            <a:r>
              <a:rPr lang="en-US" sz="7400" dirty="0">
                <a:solidFill>
                  <a:schemeClr val="accent1"/>
                </a:solidFill>
              </a:rPr>
              <a:t>	A.  Preparatory </a:t>
            </a:r>
          </a:p>
          <a:p>
            <a:pPr marL="0" indent="0">
              <a:buNone/>
            </a:pPr>
            <a:r>
              <a:rPr lang="en-US" sz="7400" dirty="0">
                <a:solidFill>
                  <a:schemeClr val="accent1"/>
                </a:solidFill>
              </a:rPr>
              <a:t>	B.  </a:t>
            </a:r>
            <a:r>
              <a:rPr lang="en-US" sz="7400" dirty="0" smtClean="0">
                <a:solidFill>
                  <a:schemeClr val="accent1"/>
                </a:solidFill>
              </a:rPr>
              <a:t>Performance</a:t>
            </a:r>
            <a:endParaRPr lang="en-US" strike="sngStrike" dirty="0">
              <a:solidFill>
                <a:schemeClr val="accent1"/>
              </a:solidFill>
            </a:endParaRPr>
          </a:p>
        </p:txBody>
      </p:sp>
      <p:sp>
        <p:nvSpPr>
          <p:cNvPr id="2" name="Title 1"/>
          <p:cNvSpPr>
            <a:spLocks noGrp="1"/>
          </p:cNvSpPr>
          <p:nvPr>
            <p:ph type="title"/>
          </p:nvPr>
        </p:nvSpPr>
        <p:spPr>
          <a:xfrm>
            <a:off x="571500" y="2514600"/>
            <a:ext cx="8229600" cy="990600"/>
          </a:xfrm>
        </p:spPr>
        <p:txBody>
          <a:bodyPr>
            <a:normAutofit fontScale="90000"/>
          </a:bodyPr>
          <a:lstStyle/>
          <a:p>
            <a:pPr algn="ctr"/>
            <a:r>
              <a:rPr lang="en-US" dirty="0">
                <a:solidFill>
                  <a:schemeClr val="bg1"/>
                </a:solidFill>
              </a:rPr>
              <a:t/>
            </a:r>
            <a:br>
              <a:rPr lang="en-US" dirty="0">
                <a:solidFill>
                  <a:schemeClr val="bg1"/>
                </a:solidFill>
              </a:rPr>
            </a:br>
            <a:r>
              <a:rPr lang="en-US" sz="4900" dirty="0">
                <a:solidFill>
                  <a:schemeClr val="accent1"/>
                </a:solidFill>
              </a:rPr>
              <a:t>Can you depict between the two</a:t>
            </a:r>
            <a:r>
              <a:rPr lang="en-US" sz="4900" dirty="0" smtClean="0">
                <a:solidFill>
                  <a:schemeClr val="accent1"/>
                </a:solidFill>
              </a:rPr>
              <a:t>?</a:t>
            </a:r>
            <a:endParaRPr lang="en-US" dirty="0">
              <a:solidFill>
                <a:schemeClr val="accent1"/>
              </a:solidFill>
            </a:endParaRPr>
          </a:p>
        </p:txBody>
      </p:sp>
      <p:pic>
        <p:nvPicPr>
          <p:cNvPr id="1026" name="Picture 2"/>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0" b="95833" l="0" r="99808"/>
                    </a14:imgEffect>
                  </a14:imgLayer>
                </a14:imgProps>
              </a:ext>
              <a:ext uri="{28A0092B-C50C-407E-A947-70E740481C1C}">
                <a14:useLocalDpi xmlns:a14="http://schemas.microsoft.com/office/drawing/2010/main" val="0"/>
              </a:ext>
            </a:extLst>
          </a:blip>
          <a:srcRect/>
          <a:stretch>
            <a:fillRect/>
          </a:stretch>
        </p:blipFill>
        <p:spPr bwMode="auto">
          <a:xfrm>
            <a:off x="2095500" y="533400"/>
            <a:ext cx="4953000" cy="228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9666346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sz="quarter" idx="13"/>
          </p:nvPr>
        </p:nvSpPr>
        <p:spPr>
          <a:xfrm>
            <a:off x="838200" y="3581400"/>
            <a:ext cx="7848600" cy="2810256"/>
          </a:xfrm>
        </p:spPr>
        <p:txBody>
          <a:bodyPr>
            <a:normAutofit fontScale="25000" lnSpcReduction="20000"/>
          </a:bodyPr>
          <a:lstStyle/>
          <a:p>
            <a:pPr marL="0" indent="0">
              <a:buNone/>
            </a:pPr>
            <a:r>
              <a:rPr lang="en-US" sz="7400" dirty="0">
                <a:solidFill>
                  <a:schemeClr val="accent1"/>
                </a:solidFill>
              </a:rPr>
              <a:t>Scenario:</a:t>
            </a:r>
          </a:p>
          <a:p>
            <a:pPr marL="0" indent="0">
              <a:buNone/>
            </a:pPr>
            <a:r>
              <a:rPr lang="en-US" sz="7400" dirty="0">
                <a:solidFill>
                  <a:schemeClr val="accent1"/>
                </a:solidFill>
              </a:rPr>
              <a:t>Hunter is a bright student attending Richwood’s high school.  Excelling in math, Hunter was placed into an advanced algebra class.  Over zealous in his mathematical abilities, Hunter received a C on his first exam within his new algebra class.   Upset about his grade, Hunter decides on studying twice as hard for the next exam.  This is an example of which type of self-efficacy?</a:t>
            </a:r>
          </a:p>
          <a:p>
            <a:pPr marL="0" indent="0">
              <a:buNone/>
            </a:pPr>
            <a:r>
              <a:rPr lang="en-US" sz="7400" dirty="0">
                <a:solidFill>
                  <a:schemeClr val="accent1"/>
                </a:solidFill>
              </a:rPr>
              <a:t>	</a:t>
            </a:r>
            <a:r>
              <a:rPr lang="en-US" sz="7400" strike="sngStrike" dirty="0">
                <a:solidFill>
                  <a:schemeClr val="accent1"/>
                </a:solidFill>
              </a:rPr>
              <a:t>A.  Preparatory </a:t>
            </a:r>
          </a:p>
          <a:p>
            <a:pPr marL="0" indent="0">
              <a:buNone/>
            </a:pPr>
            <a:r>
              <a:rPr lang="en-US" sz="7400" dirty="0">
                <a:solidFill>
                  <a:schemeClr val="accent1"/>
                </a:solidFill>
              </a:rPr>
              <a:t>	B.  </a:t>
            </a:r>
            <a:r>
              <a:rPr lang="en-US" sz="7400" dirty="0" smtClean="0">
                <a:solidFill>
                  <a:schemeClr val="accent1"/>
                </a:solidFill>
              </a:rPr>
              <a:t>Performance</a:t>
            </a:r>
            <a:endParaRPr lang="en-US" strike="sngStrike" dirty="0">
              <a:solidFill>
                <a:schemeClr val="accent1"/>
              </a:solidFill>
            </a:endParaRPr>
          </a:p>
        </p:txBody>
      </p:sp>
      <p:sp>
        <p:nvSpPr>
          <p:cNvPr id="2" name="Title 1"/>
          <p:cNvSpPr>
            <a:spLocks noGrp="1"/>
          </p:cNvSpPr>
          <p:nvPr>
            <p:ph type="title"/>
          </p:nvPr>
        </p:nvSpPr>
        <p:spPr>
          <a:xfrm>
            <a:off x="571500" y="2514600"/>
            <a:ext cx="8229600" cy="990600"/>
          </a:xfrm>
        </p:spPr>
        <p:txBody>
          <a:bodyPr>
            <a:normAutofit fontScale="90000"/>
          </a:bodyPr>
          <a:lstStyle/>
          <a:p>
            <a:pPr algn="ctr"/>
            <a:r>
              <a:rPr lang="en-US" dirty="0">
                <a:solidFill>
                  <a:schemeClr val="bg1"/>
                </a:solidFill>
              </a:rPr>
              <a:t/>
            </a:r>
            <a:br>
              <a:rPr lang="en-US" dirty="0">
                <a:solidFill>
                  <a:schemeClr val="bg1"/>
                </a:solidFill>
              </a:rPr>
            </a:br>
            <a:r>
              <a:rPr lang="en-US" sz="4900" dirty="0">
                <a:solidFill>
                  <a:schemeClr val="accent1"/>
                </a:solidFill>
              </a:rPr>
              <a:t>Can you depict between the two</a:t>
            </a:r>
            <a:r>
              <a:rPr lang="en-US" sz="4900" dirty="0" smtClean="0">
                <a:solidFill>
                  <a:schemeClr val="accent1"/>
                </a:solidFill>
              </a:rPr>
              <a:t>?</a:t>
            </a:r>
            <a:endParaRPr lang="en-US" dirty="0">
              <a:solidFill>
                <a:schemeClr val="accent1"/>
              </a:solidFill>
            </a:endParaRPr>
          </a:p>
        </p:txBody>
      </p:sp>
      <p:pic>
        <p:nvPicPr>
          <p:cNvPr id="1026" name="Picture 2"/>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0" b="95833" l="0" r="99808"/>
                    </a14:imgEffect>
                  </a14:imgLayer>
                </a14:imgProps>
              </a:ext>
              <a:ext uri="{28A0092B-C50C-407E-A947-70E740481C1C}">
                <a14:useLocalDpi xmlns:a14="http://schemas.microsoft.com/office/drawing/2010/main" val="0"/>
              </a:ext>
            </a:extLst>
          </a:blip>
          <a:srcRect/>
          <a:stretch>
            <a:fillRect/>
          </a:stretch>
        </p:blipFill>
        <p:spPr bwMode="auto">
          <a:xfrm>
            <a:off x="2095500" y="533400"/>
            <a:ext cx="4953000" cy="228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Oval 4"/>
          <p:cNvSpPr/>
          <p:nvPr/>
        </p:nvSpPr>
        <p:spPr>
          <a:xfrm>
            <a:off x="1371600" y="5825544"/>
            <a:ext cx="2590800" cy="533400"/>
          </a:xfrm>
          <a:prstGeom prst="ellipse">
            <a:avLst/>
          </a:prstGeom>
          <a:noFill/>
          <a:ln w="38100">
            <a:solidFill>
              <a:srgbClr val="66FF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1025647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r="27207"/>
          <a:stretch/>
        </p:blipFill>
        <p:spPr bwMode="auto">
          <a:xfrm>
            <a:off x="6643572" y="1447800"/>
            <a:ext cx="2087850" cy="1910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2"/>
          <p:cNvSpPr>
            <a:spLocks noGrp="1"/>
          </p:cNvSpPr>
          <p:nvPr>
            <p:ph sz="quarter" idx="13"/>
          </p:nvPr>
        </p:nvSpPr>
        <p:spPr>
          <a:xfrm>
            <a:off x="228600" y="1066800"/>
            <a:ext cx="8382000" cy="4876800"/>
          </a:xfrm>
        </p:spPr>
        <p:txBody>
          <a:bodyPr>
            <a:noAutofit/>
          </a:bodyPr>
          <a:lstStyle/>
          <a:p>
            <a:pPr marL="0" indent="0">
              <a:buNone/>
            </a:pPr>
            <a:r>
              <a:rPr lang="en-US" sz="2200" dirty="0" smtClean="0">
                <a:solidFill>
                  <a:schemeClr val="accent1"/>
                </a:solidFill>
              </a:rPr>
              <a:t>Bandura stated that an individual’s self-efficacy varies over time.</a:t>
            </a:r>
          </a:p>
          <a:p>
            <a:pPr marL="0" indent="0">
              <a:buNone/>
            </a:pPr>
            <a:endParaRPr lang="en-US" sz="2200" dirty="0" smtClean="0">
              <a:solidFill>
                <a:schemeClr val="accent1"/>
              </a:solidFill>
            </a:endParaRPr>
          </a:p>
          <a:p>
            <a:pPr marL="0" indent="0">
              <a:buNone/>
            </a:pPr>
            <a:r>
              <a:rPr lang="en-US" sz="2200" dirty="0" smtClean="0">
                <a:solidFill>
                  <a:schemeClr val="accent1"/>
                </a:solidFill>
              </a:rPr>
              <a:t>Self-efficacy is specific to a situation and context</a:t>
            </a:r>
          </a:p>
          <a:p>
            <a:endParaRPr lang="en-US" sz="2200" dirty="0">
              <a:solidFill>
                <a:schemeClr val="accent1"/>
              </a:solidFill>
            </a:endParaRPr>
          </a:p>
          <a:p>
            <a:pPr marL="0" indent="0">
              <a:buNone/>
            </a:pPr>
            <a:r>
              <a:rPr lang="en-US" sz="2200" dirty="0" smtClean="0">
                <a:solidFill>
                  <a:schemeClr val="accent1"/>
                </a:solidFill>
              </a:rPr>
              <a:t>The stability of one’s efficacy is largely determined by how one has acquired the belief, the strength of that belief, as well as the strength of that intervening experience.</a:t>
            </a:r>
          </a:p>
          <a:p>
            <a:pPr marL="0" indent="0">
              <a:buNone/>
            </a:pPr>
            <a:endParaRPr lang="en-US" sz="2200" dirty="0" smtClean="0">
              <a:solidFill>
                <a:schemeClr val="accent1"/>
              </a:solidFill>
            </a:endParaRPr>
          </a:p>
          <a:p>
            <a:pPr marL="0" indent="0">
              <a:buNone/>
            </a:pPr>
            <a:r>
              <a:rPr lang="en-US" sz="2200" dirty="0" smtClean="0">
                <a:solidFill>
                  <a:schemeClr val="accent1"/>
                </a:solidFill>
              </a:rPr>
              <a:t>Attending numerous leadership seminars, an individual   believes that they are a leader, and supports this belief through interactions with others.</a:t>
            </a:r>
          </a:p>
          <a:p>
            <a:pPr marL="0" indent="0" algn="r">
              <a:buNone/>
            </a:pPr>
            <a:r>
              <a:rPr lang="en-US" sz="2200" dirty="0" smtClean="0">
                <a:solidFill>
                  <a:schemeClr val="accent1"/>
                </a:solidFill>
              </a:rPr>
              <a:t>But how does one acquire such beliefs???</a:t>
            </a:r>
            <a:endParaRPr lang="en-US" sz="2200" dirty="0">
              <a:solidFill>
                <a:schemeClr val="accent1"/>
              </a:solidFill>
            </a:endParaRPr>
          </a:p>
        </p:txBody>
      </p:sp>
      <p:sp>
        <p:nvSpPr>
          <p:cNvPr id="2" name="Title 1"/>
          <p:cNvSpPr>
            <a:spLocks noGrp="1"/>
          </p:cNvSpPr>
          <p:nvPr>
            <p:ph type="title"/>
          </p:nvPr>
        </p:nvSpPr>
        <p:spPr>
          <a:xfrm>
            <a:off x="381000" y="9659"/>
            <a:ext cx="7680960" cy="1066800"/>
          </a:xfrm>
        </p:spPr>
        <p:txBody>
          <a:bodyPr>
            <a:normAutofit/>
          </a:bodyPr>
          <a:lstStyle/>
          <a:p>
            <a:r>
              <a:rPr lang="en-US" dirty="0" smtClean="0">
                <a:solidFill>
                  <a:schemeClr val="accent1"/>
                </a:solidFill>
              </a:rPr>
              <a:t>Self-Efficacy is NOT Constant</a:t>
            </a:r>
            <a:endParaRPr lang="en-US" dirty="0">
              <a:solidFill>
                <a:schemeClr val="accent1"/>
              </a:solidFill>
            </a:endParaRPr>
          </a:p>
        </p:txBody>
      </p:sp>
    </p:spTree>
    <p:extLst>
      <p:ext uri="{BB962C8B-B14F-4D97-AF65-F5344CB8AC3E}">
        <p14:creationId xmlns:p14="http://schemas.microsoft.com/office/powerpoint/2010/main" val="326296534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381000" y="1828800"/>
            <a:ext cx="8458200" cy="3149958"/>
          </a:xfrm>
        </p:spPr>
        <p:txBody>
          <a:bodyPr>
            <a:normAutofit/>
          </a:bodyPr>
          <a:lstStyle/>
          <a:p>
            <a:pPr marL="0" indent="0">
              <a:buNone/>
            </a:pPr>
            <a:r>
              <a:rPr lang="en-US" sz="2200" dirty="0" smtClean="0"/>
              <a:t>Bandura suggested four principles that influence self-efficacy beliefs.    </a:t>
            </a:r>
            <a:endParaRPr lang="en-US" sz="2200" dirty="0"/>
          </a:p>
        </p:txBody>
      </p:sp>
      <p:sp>
        <p:nvSpPr>
          <p:cNvPr id="2" name="Title 1"/>
          <p:cNvSpPr>
            <a:spLocks noGrp="1"/>
          </p:cNvSpPr>
          <p:nvPr>
            <p:ph type="title"/>
          </p:nvPr>
        </p:nvSpPr>
        <p:spPr/>
        <p:txBody>
          <a:bodyPr/>
          <a:lstStyle/>
          <a:p>
            <a:r>
              <a:rPr lang="en-US" dirty="0" smtClean="0">
                <a:solidFill>
                  <a:schemeClr val="accent1"/>
                </a:solidFill>
              </a:rPr>
              <a:t>Acquiring Strong Beliefs</a:t>
            </a:r>
            <a:endParaRPr lang="en-US" dirty="0">
              <a:solidFill>
                <a:schemeClr val="accent1"/>
              </a:solidFill>
            </a:endParaRPr>
          </a:p>
        </p:txBody>
      </p:sp>
      <p:graphicFrame>
        <p:nvGraphicFramePr>
          <p:cNvPr id="4" name="Diagram 3"/>
          <p:cNvGraphicFramePr/>
          <p:nvPr>
            <p:extLst>
              <p:ext uri="{D42A27DB-BD31-4B8C-83A1-F6EECF244321}">
                <p14:modId xmlns:p14="http://schemas.microsoft.com/office/powerpoint/2010/main" val="640370701"/>
              </p:ext>
            </p:extLst>
          </p:nvPr>
        </p:nvGraphicFramePr>
        <p:xfrm>
          <a:off x="914400" y="1981200"/>
          <a:ext cx="7239000" cy="4495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104798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normAutofit/>
          </a:bodyPr>
          <a:lstStyle/>
          <a:p>
            <a:pPr marL="0" indent="0">
              <a:buNone/>
            </a:pPr>
            <a:r>
              <a:rPr lang="en-US" sz="2200" dirty="0" smtClean="0">
                <a:solidFill>
                  <a:schemeClr val="accent1"/>
                </a:solidFill>
              </a:rPr>
              <a:t>The most influential source of self-efficacy beliefs are mastery experiences, which provides </a:t>
            </a:r>
            <a:r>
              <a:rPr lang="en-US" sz="2200" dirty="0">
                <a:solidFill>
                  <a:schemeClr val="accent1"/>
                </a:solidFill>
              </a:rPr>
              <a:t>feedback on </a:t>
            </a:r>
            <a:r>
              <a:rPr lang="en-US" sz="2200" dirty="0" smtClean="0">
                <a:solidFill>
                  <a:schemeClr val="accent1"/>
                </a:solidFill>
              </a:rPr>
              <a:t>learner’s capabilities.</a:t>
            </a:r>
          </a:p>
          <a:p>
            <a:endParaRPr lang="en-US" sz="2200" dirty="0">
              <a:solidFill>
                <a:schemeClr val="accent1"/>
              </a:solidFill>
            </a:endParaRPr>
          </a:p>
          <a:p>
            <a:pPr marL="0" indent="0">
              <a:buNone/>
            </a:pPr>
            <a:r>
              <a:rPr lang="en-US" sz="2200" u="sng" dirty="0" smtClean="0">
                <a:solidFill>
                  <a:schemeClr val="accent1"/>
                </a:solidFill>
              </a:rPr>
              <a:t>Looks at learners previous </a:t>
            </a:r>
            <a:r>
              <a:rPr lang="en-US" sz="2200" u="sng" dirty="0">
                <a:solidFill>
                  <a:schemeClr val="accent1"/>
                </a:solidFill>
              </a:rPr>
              <a:t>success on </a:t>
            </a:r>
            <a:r>
              <a:rPr lang="en-US" sz="2200" u="sng" dirty="0" smtClean="0">
                <a:solidFill>
                  <a:schemeClr val="accent1"/>
                </a:solidFill>
              </a:rPr>
              <a:t>a task.</a:t>
            </a:r>
          </a:p>
          <a:p>
            <a:pPr marL="514350" lvl="1" indent="-342900">
              <a:buFont typeface="Wingdings" pitchFamily="2" charset="2"/>
              <a:buChar char="Ø"/>
            </a:pPr>
            <a:r>
              <a:rPr lang="en-US" sz="2000" dirty="0" smtClean="0">
                <a:solidFill>
                  <a:schemeClr val="accent1"/>
                </a:solidFill>
              </a:rPr>
              <a:t>Starts on a simple task and progresses to harder tasks.</a:t>
            </a:r>
          </a:p>
          <a:p>
            <a:pPr marL="0" indent="0" algn="ctr">
              <a:buNone/>
            </a:pPr>
            <a:endParaRPr lang="en-US" dirty="0" smtClean="0"/>
          </a:p>
          <a:p>
            <a:pPr marL="0" indent="0" algn="ctr">
              <a:buNone/>
            </a:pPr>
            <a:r>
              <a:rPr lang="en-US" sz="3600" dirty="0" smtClean="0">
                <a:solidFill>
                  <a:srgbClr val="FFC000"/>
                </a:solidFill>
              </a:rPr>
              <a:t>2 + 2 = 4		&gt;&gt;&gt;		2x + 7 = 11</a:t>
            </a:r>
          </a:p>
          <a:p>
            <a:endParaRPr lang="en-US" dirty="0" smtClean="0"/>
          </a:p>
          <a:p>
            <a:r>
              <a:rPr lang="en-US" dirty="0">
                <a:solidFill>
                  <a:schemeClr val="bg1"/>
                </a:solidFill>
                <a:hlinkClick r:id="rId3"/>
              </a:rPr>
              <a:t>http://</a:t>
            </a:r>
            <a:r>
              <a:rPr lang="en-US" dirty="0" smtClean="0">
                <a:solidFill>
                  <a:schemeClr val="bg1"/>
                </a:solidFill>
                <a:hlinkClick r:id="rId3"/>
              </a:rPr>
              <a:t>www.youtube.com/watch?v=bR0eOVzp08M</a:t>
            </a:r>
            <a:r>
              <a:rPr lang="en-US" dirty="0" smtClean="0">
                <a:solidFill>
                  <a:schemeClr val="bg1"/>
                </a:solidFill>
              </a:rPr>
              <a:t> </a:t>
            </a:r>
            <a:endParaRPr lang="en-US" dirty="0">
              <a:solidFill>
                <a:schemeClr val="bg1"/>
              </a:solidFill>
            </a:endParaRPr>
          </a:p>
        </p:txBody>
      </p:sp>
      <p:sp>
        <p:nvSpPr>
          <p:cNvPr id="2" name="Title 1"/>
          <p:cNvSpPr>
            <a:spLocks noGrp="1"/>
          </p:cNvSpPr>
          <p:nvPr>
            <p:ph type="title"/>
          </p:nvPr>
        </p:nvSpPr>
        <p:spPr/>
        <p:txBody>
          <a:bodyPr/>
          <a:lstStyle/>
          <a:p>
            <a:r>
              <a:rPr lang="en-US" dirty="0" smtClean="0">
                <a:solidFill>
                  <a:schemeClr val="accent1"/>
                </a:solidFill>
              </a:rPr>
              <a:t>Enactive Mastery Experience</a:t>
            </a:r>
            <a:endParaRPr lang="en-US" dirty="0">
              <a:solidFill>
                <a:schemeClr val="accent1"/>
              </a:solidFill>
            </a:endParaRPr>
          </a:p>
        </p:txBody>
      </p:sp>
    </p:spTree>
    <p:extLst>
      <p:ext uri="{BB962C8B-B14F-4D97-AF65-F5344CB8AC3E}">
        <p14:creationId xmlns:p14="http://schemas.microsoft.com/office/powerpoint/2010/main" val="417285484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normAutofit/>
          </a:bodyPr>
          <a:lstStyle/>
          <a:p>
            <a:pPr marL="0" indent="0">
              <a:buNone/>
            </a:pPr>
            <a:r>
              <a:rPr lang="en-US" sz="2200" dirty="0">
                <a:solidFill>
                  <a:schemeClr val="accent1"/>
                </a:solidFill>
              </a:rPr>
              <a:t>Appraisal, feedback, </a:t>
            </a:r>
            <a:r>
              <a:rPr lang="en-US" sz="2200" dirty="0" smtClean="0">
                <a:solidFill>
                  <a:schemeClr val="accent1"/>
                </a:solidFill>
              </a:rPr>
              <a:t>and</a:t>
            </a:r>
          </a:p>
          <a:p>
            <a:pPr marL="0" indent="0">
              <a:buNone/>
            </a:pPr>
            <a:r>
              <a:rPr lang="en-US" sz="2200" dirty="0" smtClean="0">
                <a:solidFill>
                  <a:schemeClr val="accent1"/>
                </a:solidFill>
              </a:rPr>
              <a:t>positive </a:t>
            </a:r>
            <a:r>
              <a:rPr lang="en-US" sz="2200" dirty="0">
                <a:solidFill>
                  <a:schemeClr val="accent1"/>
                </a:solidFill>
              </a:rPr>
              <a:t>encouragement </a:t>
            </a:r>
            <a:r>
              <a:rPr lang="en-US" sz="2200" dirty="0" smtClean="0">
                <a:solidFill>
                  <a:schemeClr val="accent1"/>
                </a:solidFill>
              </a:rPr>
              <a:t>from</a:t>
            </a:r>
          </a:p>
          <a:p>
            <a:pPr marL="0" indent="0">
              <a:buNone/>
            </a:pPr>
            <a:r>
              <a:rPr lang="en-US" sz="2200" dirty="0" smtClean="0">
                <a:solidFill>
                  <a:schemeClr val="accent1"/>
                </a:solidFill>
              </a:rPr>
              <a:t>others are aspects of verbal </a:t>
            </a:r>
          </a:p>
          <a:p>
            <a:pPr marL="0" indent="0">
              <a:buNone/>
            </a:pPr>
            <a:r>
              <a:rPr lang="en-US" sz="2200" dirty="0" smtClean="0">
                <a:solidFill>
                  <a:schemeClr val="accent1"/>
                </a:solidFill>
              </a:rPr>
              <a:t>persuasion.</a:t>
            </a:r>
          </a:p>
          <a:p>
            <a:endParaRPr lang="en-US" sz="2200" dirty="0">
              <a:solidFill>
                <a:schemeClr val="accent1"/>
              </a:solidFill>
            </a:endParaRPr>
          </a:p>
          <a:p>
            <a:pPr marL="0" indent="0">
              <a:buNone/>
            </a:pPr>
            <a:r>
              <a:rPr lang="en-US" sz="2200" dirty="0" smtClean="0">
                <a:solidFill>
                  <a:schemeClr val="accent1"/>
                </a:solidFill>
              </a:rPr>
              <a:t>Individuals are persuaded </a:t>
            </a:r>
          </a:p>
          <a:p>
            <a:pPr marL="0" indent="0">
              <a:buNone/>
            </a:pPr>
            <a:r>
              <a:rPr lang="en-US" sz="2200" dirty="0" smtClean="0">
                <a:solidFill>
                  <a:schemeClr val="accent1"/>
                </a:solidFill>
              </a:rPr>
              <a:t>by others that they are </a:t>
            </a:r>
          </a:p>
          <a:p>
            <a:pPr marL="0" indent="0">
              <a:buNone/>
            </a:pPr>
            <a:r>
              <a:rPr lang="en-US" sz="2200" dirty="0" smtClean="0">
                <a:solidFill>
                  <a:schemeClr val="accent1"/>
                </a:solidFill>
              </a:rPr>
              <a:t>capable of succeeding in </a:t>
            </a:r>
          </a:p>
          <a:p>
            <a:pPr marL="0" indent="0">
              <a:buNone/>
            </a:pPr>
            <a:r>
              <a:rPr lang="en-US" sz="2200" dirty="0" smtClean="0">
                <a:solidFill>
                  <a:schemeClr val="accent1"/>
                </a:solidFill>
              </a:rPr>
              <a:t>specific tasks.</a:t>
            </a:r>
            <a:endParaRPr lang="en-US" sz="2200" dirty="0">
              <a:solidFill>
                <a:schemeClr val="accent1"/>
              </a:solidFill>
            </a:endParaRPr>
          </a:p>
        </p:txBody>
      </p:sp>
      <p:sp>
        <p:nvSpPr>
          <p:cNvPr id="2" name="Title 1"/>
          <p:cNvSpPr>
            <a:spLocks noGrp="1"/>
          </p:cNvSpPr>
          <p:nvPr>
            <p:ph type="title"/>
          </p:nvPr>
        </p:nvSpPr>
        <p:spPr>
          <a:xfrm>
            <a:off x="381000" y="304800"/>
            <a:ext cx="4572000" cy="990600"/>
          </a:xfrm>
        </p:spPr>
        <p:txBody>
          <a:bodyPr/>
          <a:lstStyle/>
          <a:p>
            <a:r>
              <a:rPr lang="en-US" dirty="0" smtClean="0">
                <a:solidFill>
                  <a:schemeClr val="accent1"/>
                </a:solidFill>
              </a:rPr>
              <a:t>Verbal Persuasion</a:t>
            </a:r>
            <a:endParaRPr lang="en-US" dirty="0">
              <a:solidFill>
                <a:schemeClr val="accent1"/>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5712" y="1452472"/>
            <a:ext cx="4031087" cy="411012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Tree>
    <p:extLst>
      <p:ext uri="{BB962C8B-B14F-4D97-AF65-F5344CB8AC3E}">
        <p14:creationId xmlns:p14="http://schemas.microsoft.com/office/powerpoint/2010/main" val="419047099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noAutofit/>
          </a:bodyPr>
          <a:lstStyle/>
          <a:p>
            <a:pPr marL="0" indent="0">
              <a:buNone/>
            </a:pPr>
            <a:r>
              <a:rPr lang="en-US" sz="2200" dirty="0">
                <a:solidFill>
                  <a:schemeClr val="accent1"/>
                </a:solidFill>
              </a:rPr>
              <a:t>Individuals monitor feelings of self-efficacy based on </a:t>
            </a:r>
            <a:r>
              <a:rPr lang="en-US" sz="2200" dirty="0" smtClean="0">
                <a:solidFill>
                  <a:schemeClr val="accent1"/>
                </a:solidFill>
              </a:rPr>
              <a:t>physiological </a:t>
            </a:r>
            <a:r>
              <a:rPr lang="en-US" sz="2200" dirty="0">
                <a:solidFill>
                  <a:schemeClr val="accent1"/>
                </a:solidFill>
              </a:rPr>
              <a:t>states.  </a:t>
            </a:r>
            <a:endParaRPr lang="en-US" sz="2200" dirty="0" smtClean="0">
              <a:solidFill>
                <a:schemeClr val="accent1"/>
              </a:solidFill>
            </a:endParaRPr>
          </a:p>
          <a:p>
            <a:endParaRPr lang="en-US" sz="2200" dirty="0">
              <a:solidFill>
                <a:schemeClr val="accent1"/>
              </a:solidFill>
            </a:endParaRPr>
          </a:p>
          <a:p>
            <a:pPr marL="0" indent="0">
              <a:buNone/>
            </a:pPr>
            <a:r>
              <a:rPr lang="en-US" sz="2200" dirty="0" smtClean="0">
                <a:solidFill>
                  <a:schemeClr val="accent1"/>
                </a:solidFill>
              </a:rPr>
              <a:t>Gut </a:t>
            </a:r>
            <a:r>
              <a:rPr lang="en-US" sz="2200" dirty="0">
                <a:solidFill>
                  <a:schemeClr val="accent1"/>
                </a:solidFill>
              </a:rPr>
              <a:t>feelings </a:t>
            </a:r>
            <a:r>
              <a:rPr lang="en-US" sz="2200" dirty="0" smtClean="0">
                <a:solidFill>
                  <a:schemeClr val="accent1"/>
                </a:solidFill>
              </a:rPr>
              <a:t>convinces learner of </a:t>
            </a:r>
            <a:r>
              <a:rPr lang="en-US" sz="2200" dirty="0">
                <a:solidFill>
                  <a:schemeClr val="accent1"/>
                </a:solidFill>
              </a:rPr>
              <a:t>probable success or failure</a:t>
            </a:r>
            <a:r>
              <a:rPr lang="en-US" sz="2200" dirty="0" smtClean="0">
                <a:solidFill>
                  <a:schemeClr val="accent1"/>
                </a:solidFill>
              </a:rPr>
              <a:t>.</a:t>
            </a:r>
          </a:p>
          <a:p>
            <a:endParaRPr lang="en-US" sz="2200" dirty="0">
              <a:solidFill>
                <a:schemeClr val="accent1"/>
              </a:solidFill>
            </a:endParaRPr>
          </a:p>
          <a:p>
            <a:pPr marL="0" indent="0">
              <a:buNone/>
            </a:pPr>
            <a:r>
              <a:rPr lang="en-US" sz="2200" dirty="0" smtClean="0">
                <a:solidFill>
                  <a:schemeClr val="accent1"/>
                </a:solidFill>
              </a:rPr>
              <a:t>Refers to states of arousal, depending on how that feeling </a:t>
            </a:r>
            <a:r>
              <a:rPr lang="en-US" sz="2200" u="sng" dirty="0" smtClean="0">
                <a:solidFill>
                  <a:schemeClr val="accent1"/>
                </a:solidFill>
              </a:rPr>
              <a:t>was identified can influence a positive or negative outlook.</a:t>
            </a:r>
          </a:p>
          <a:p>
            <a:pPr marL="514350" lvl="1" indent="-342900">
              <a:buFont typeface="Wingdings" pitchFamily="2" charset="2"/>
              <a:buChar char="Ø"/>
            </a:pPr>
            <a:r>
              <a:rPr lang="en-US" sz="2000" dirty="0" smtClean="0">
                <a:solidFill>
                  <a:schemeClr val="accent1"/>
                </a:solidFill>
              </a:rPr>
              <a:t>Fear = negative outlook</a:t>
            </a:r>
          </a:p>
          <a:p>
            <a:pPr marL="514350" lvl="1" indent="-342900">
              <a:buFont typeface="Wingdings" pitchFamily="2" charset="2"/>
              <a:buChar char="Ø"/>
            </a:pPr>
            <a:r>
              <a:rPr lang="en-US" sz="2200" dirty="0" smtClean="0">
                <a:solidFill>
                  <a:schemeClr val="accent1"/>
                </a:solidFill>
              </a:rPr>
              <a:t>Nervous or anxious = positive outlook</a:t>
            </a:r>
            <a:endParaRPr lang="en-US" sz="2200" dirty="0">
              <a:solidFill>
                <a:schemeClr val="accent1"/>
              </a:solidFill>
            </a:endParaRPr>
          </a:p>
          <a:p>
            <a:endParaRPr lang="en-US" sz="2000" dirty="0">
              <a:solidFill>
                <a:schemeClr val="accent1"/>
              </a:solidFill>
            </a:endParaRPr>
          </a:p>
        </p:txBody>
      </p:sp>
      <p:sp>
        <p:nvSpPr>
          <p:cNvPr id="2" name="Title 1"/>
          <p:cNvSpPr>
            <a:spLocks noGrp="1"/>
          </p:cNvSpPr>
          <p:nvPr>
            <p:ph type="title"/>
          </p:nvPr>
        </p:nvSpPr>
        <p:spPr/>
        <p:txBody>
          <a:bodyPr/>
          <a:lstStyle/>
          <a:p>
            <a:r>
              <a:rPr lang="en-US" dirty="0" smtClean="0">
                <a:solidFill>
                  <a:schemeClr val="accent1"/>
                </a:solidFill>
              </a:rPr>
              <a:t>Physiological State</a:t>
            </a:r>
            <a:endParaRPr lang="en-US" dirty="0">
              <a:solidFill>
                <a:schemeClr val="accent1"/>
              </a:solidFill>
            </a:endParaRPr>
          </a:p>
        </p:txBody>
      </p:sp>
    </p:spTree>
    <p:extLst>
      <p:ext uri="{BB962C8B-B14F-4D97-AF65-F5344CB8AC3E}">
        <p14:creationId xmlns:p14="http://schemas.microsoft.com/office/powerpoint/2010/main" val="121077342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352426" y="1463040"/>
            <a:ext cx="7680960" cy="1661160"/>
          </a:xfrm>
        </p:spPr>
        <p:txBody>
          <a:bodyPr>
            <a:normAutofit fontScale="92500" lnSpcReduction="10000"/>
          </a:bodyPr>
          <a:lstStyle/>
          <a:p>
            <a:pPr marL="0" indent="0">
              <a:buNone/>
            </a:pPr>
            <a:r>
              <a:rPr lang="en-US" sz="2400" dirty="0" smtClean="0">
                <a:solidFill>
                  <a:schemeClr val="accent1"/>
                </a:solidFill>
              </a:rPr>
              <a:t>Learner’s observe a role model attaining success at a task.</a:t>
            </a:r>
          </a:p>
          <a:p>
            <a:pPr marL="0" indent="0">
              <a:buNone/>
            </a:pPr>
            <a:endParaRPr lang="en-US" sz="2400" dirty="0">
              <a:solidFill>
                <a:schemeClr val="accent1"/>
              </a:solidFill>
            </a:endParaRPr>
          </a:p>
          <a:p>
            <a:pPr marL="0" indent="0">
              <a:buNone/>
            </a:pPr>
            <a:r>
              <a:rPr lang="en-US" sz="2400" dirty="0" smtClean="0">
                <a:solidFill>
                  <a:schemeClr val="accent1"/>
                </a:solidFill>
              </a:rPr>
              <a:t> The role model chosen will affect the extent to which the learner/observer's self-efficacy will be enhanced.  </a:t>
            </a:r>
          </a:p>
          <a:p>
            <a:pPr marL="0" indent="0">
              <a:buNone/>
            </a:pPr>
            <a:endParaRPr lang="en-US" dirty="0">
              <a:solidFill>
                <a:schemeClr val="accent1"/>
              </a:solidFill>
            </a:endParaRPr>
          </a:p>
        </p:txBody>
      </p:sp>
      <p:sp>
        <p:nvSpPr>
          <p:cNvPr id="2" name="Title 1"/>
          <p:cNvSpPr>
            <a:spLocks noGrp="1"/>
          </p:cNvSpPr>
          <p:nvPr>
            <p:ph type="title"/>
          </p:nvPr>
        </p:nvSpPr>
        <p:spPr/>
        <p:txBody>
          <a:bodyPr/>
          <a:lstStyle/>
          <a:p>
            <a:r>
              <a:rPr lang="en-US" dirty="0" smtClean="0">
                <a:solidFill>
                  <a:schemeClr val="accent1"/>
                </a:solidFill>
              </a:rPr>
              <a:t>Vicarious Experiences</a:t>
            </a:r>
            <a:endParaRPr lang="en-US" dirty="0">
              <a:solidFill>
                <a:schemeClr val="accent1"/>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00" y="3505200"/>
            <a:ext cx="2971800" cy="25907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4038600" y="3657600"/>
            <a:ext cx="4800600" cy="1723549"/>
          </a:xfrm>
          <a:prstGeom prst="rect">
            <a:avLst/>
          </a:prstGeom>
          <a:noFill/>
        </p:spPr>
        <p:txBody>
          <a:bodyPr wrap="square" rtlCol="0">
            <a:spAutoFit/>
          </a:bodyPr>
          <a:lstStyle/>
          <a:p>
            <a:pPr algn="ctr"/>
            <a:r>
              <a:rPr lang="en-US" sz="2200" dirty="0">
                <a:solidFill>
                  <a:schemeClr val="accent1"/>
                </a:solidFill>
              </a:rPr>
              <a:t>Multiple models are </a:t>
            </a:r>
            <a:r>
              <a:rPr lang="en-US" sz="2200" dirty="0" smtClean="0">
                <a:solidFill>
                  <a:schemeClr val="accent1"/>
                </a:solidFill>
              </a:rPr>
              <a:t>superior to one, however, it is not wise to choose several </a:t>
            </a:r>
            <a:r>
              <a:rPr lang="en-US" sz="2200" dirty="0">
                <a:solidFill>
                  <a:schemeClr val="accent1"/>
                </a:solidFill>
              </a:rPr>
              <a:t>peer </a:t>
            </a:r>
            <a:r>
              <a:rPr lang="en-US" sz="2200" dirty="0" smtClean="0">
                <a:solidFill>
                  <a:schemeClr val="accent1"/>
                </a:solidFill>
              </a:rPr>
              <a:t>models, for </a:t>
            </a:r>
            <a:r>
              <a:rPr lang="en-US" sz="2200" dirty="0">
                <a:solidFill>
                  <a:schemeClr val="accent1"/>
                </a:solidFill>
              </a:rPr>
              <a:t>this can </a:t>
            </a:r>
            <a:r>
              <a:rPr lang="en-US" sz="2200" dirty="0" smtClean="0">
                <a:solidFill>
                  <a:schemeClr val="accent1"/>
                </a:solidFill>
              </a:rPr>
              <a:t>contribute </a:t>
            </a:r>
            <a:r>
              <a:rPr lang="en-US" sz="2200" dirty="0">
                <a:solidFill>
                  <a:schemeClr val="accent1"/>
                </a:solidFill>
              </a:rPr>
              <a:t>to handicapping </a:t>
            </a:r>
            <a:r>
              <a:rPr lang="en-US" sz="2200" dirty="0" smtClean="0">
                <a:solidFill>
                  <a:schemeClr val="accent1"/>
                </a:solidFill>
              </a:rPr>
              <a:t>one’s self-efficacy</a:t>
            </a:r>
            <a:r>
              <a:rPr lang="en-US" sz="2200" dirty="0">
                <a:solidFill>
                  <a:schemeClr val="accent1"/>
                </a:solidFill>
              </a:rPr>
              <a:t>.  </a:t>
            </a:r>
          </a:p>
          <a:p>
            <a:endParaRPr lang="en-US" dirty="0"/>
          </a:p>
        </p:txBody>
      </p:sp>
    </p:spTree>
    <p:extLst>
      <p:ext uri="{BB962C8B-B14F-4D97-AF65-F5344CB8AC3E}">
        <p14:creationId xmlns:p14="http://schemas.microsoft.com/office/powerpoint/2010/main" val="413551926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5105400" y="1600200"/>
            <a:ext cx="3581400" cy="4876800"/>
          </a:xfrm>
        </p:spPr>
        <p:txBody>
          <a:bodyPr>
            <a:normAutofit/>
          </a:bodyPr>
          <a:lstStyle/>
          <a:p>
            <a:pPr marL="0" indent="0" algn="ctr">
              <a:buNone/>
            </a:pPr>
            <a:r>
              <a:rPr lang="en-US" sz="3200" dirty="0" smtClean="0">
                <a:solidFill>
                  <a:schemeClr val="accent1"/>
                </a:solidFill>
              </a:rPr>
              <a:t>Do any of the four principles influencing self-efficacy beliefs relate to you?</a:t>
            </a:r>
            <a:endParaRPr lang="en-US" sz="3200" dirty="0">
              <a:solidFill>
                <a:schemeClr val="accent1"/>
              </a:solidFill>
            </a:endParaRPr>
          </a:p>
        </p:txBody>
      </p:sp>
      <p:sp>
        <p:nvSpPr>
          <p:cNvPr id="2" name="Title 1"/>
          <p:cNvSpPr>
            <a:spLocks noGrp="1"/>
          </p:cNvSpPr>
          <p:nvPr>
            <p:ph type="title"/>
          </p:nvPr>
        </p:nvSpPr>
        <p:spPr/>
        <p:txBody>
          <a:bodyPr/>
          <a:lstStyle/>
          <a:p>
            <a:r>
              <a:rPr lang="en-US" dirty="0" smtClean="0">
                <a:solidFill>
                  <a:schemeClr val="accent1"/>
                </a:solidFill>
              </a:rPr>
              <a:t>Reflect</a:t>
            </a:r>
            <a:endParaRPr lang="en-US" dirty="0">
              <a:solidFill>
                <a:schemeClr val="accent1"/>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371600"/>
            <a:ext cx="5029200" cy="533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7084153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457200" y="1600200"/>
            <a:ext cx="8305800" cy="4876800"/>
          </a:xfrm>
        </p:spPr>
        <p:txBody>
          <a:bodyPr>
            <a:normAutofit/>
          </a:bodyPr>
          <a:lstStyle/>
          <a:p>
            <a:pPr marL="0" indent="0">
              <a:buNone/>
            </a:pPr>
            <a:r>
              <a:rPr lang="en-US" sz="2800" dirty="0" smtClean="0">
                <a:solidFill>
                  <a:schemeClr val="accent1"/>
                </a:solidFill>
              </a:rPr>
              <a:t>By the </a:t>
            </a:r>
            <a:r>
              <a:rPr lang="en-US" sz="2800" dirty="0">
                <a:solidFill>
                  <a:schemeClr val="accent1"/>
                </a:solidFill>
              </a:rPr>
              <a:t>amount of one’s certainty about performing a given task. </a:t>
            </a:r>
            <a:r>
              <a:rPr lang="en-US" sz="2800" dirty="0" smtClean="0">
                <a:solidFill>
                  <a:schemeClr val="accent1"/>
                </a:solidFill>
              </a:rPr>
              <a:t> </a:t>
            </a:r>
          </a:p>
          <a:p>
            <a:endParaRPr lang="en-US" sz="2800" dirty="0">
              <a:solidFill>
                <a:schemeClr val="accent1"/>
              </a:solidFill>
            </a:endParaRPr>
          </a:p>
          <a:p>
            <a:pPr marL="0" indent="0">
              <a:buNone/>
            </a:pPr>
            <a:r>
              <a:rPr lang="en-US" sz="2800" dirty="0">
                <a:solidFill>
                  <a:schemeClr val="accent1"/>
                </a:solidFill>
              </a:rPr>
              <a:t>F</a:t>
            </a:r>
            <a:r>
              <a:rPr lang="en-US" sz="2800" dirty="0" smtClean="0">
                <a:solidFill>
                  <a:schemeClr val="accent1"/>
                </a:solidFill>
              </a:rPr>
              <a:t>ocus </a:t>
            </a:r>
            <a:r>
              <a:rPr lang="en-US" sz="2800" dirty="0">
                <a:solidFill>
                  <a:schemeClr val="accent1"/>
                </a:solidFill>
              </a:rPr>
              <a:t>on performance capabilities rather than on personal </a:t>
            </a:r>
            <a:r>
              <a:rPr lang="en-US" sz="2800" dirty="0" smtClean="0">
                <a:solidFill>
                  <a:schemeClr val="accent1"/>
                </a:solidFill>
              </a:rPr>
              <a:t>qualities.</a:t>
            </a:r>
          </a:p>
          <a:p>
            <a:endParaRPr lang="en-US" sz="2800" dirty="0">
              <a:solidFill>
                <a:schemeClr val="accent1"/>
              </a:solidFill>
            </a:endParaRPr>
          </a:p>
          <a:p>
            <a:pPr marL="0" indent="0">
              <a:buNone/>
            </a:pPr>
            <a:r>
              <a:rPr lang="en-US" sz="2800" dirty="0" smtClean="0">
                <a:solidFill>
                  <a:schemeClr val="accent1"/>
                </a:solidFill>
              </a:rPr>
              <a:t>Perceived judgments </a:t>
            </a:r>
            <a:r>
              <a:rPr lang="en-US" sz="2800" dirty="0">
                <a:solidFill>
                  <a:schemeClr val="accent1"/>
                </a:solidFill>
              </a:rPr>
              <a:t>of how well </a:t>
            </a:r>
            <a:r>
              <a:rPr lang="en-US" sz="2800" dirty="0" smtClean="0">
                <a:solidFill>
                  <a:schemeClr val="accent1"/>
                </a:solidFill>
              </a:rPr>
              <a:t>one </a:t>
            </a:r>
            <a:r>
              <a:rPr lang="en-US" sz="2800" dirty="0">
                <a:solidFill>
                  <a:schemeClr val="accent1"/>
                </a:solidFill>
              </a:rPr>
              <a:t>will be able to perform in given </a:t>
            </a:r>
            <a:r>
              <a:rPr lang="en-US" sz="2800" dirty="0" smtClean="0">
                <a:solidFill>
                  <a:schemeClr val="accent1"/>
                </a:solidFill>
              </a:rPr>
              <a:t>situations</a:t>
            </a:r>
            <a:r>
              <a:rPr lang="en-US" sz="2800" dirty="0">
                <a:solidFill>
                  <a:schemeClr val="accent1"/>
                </a:solidFill>
              </a:rPr>
              <a:t>.</a:t>
            </a:r>
            <a:endParaRPr lang="en-US" sz="2800" dirty="0" smtClean="0">
              <a:solidFill>
                <a:schemeClr val="accent1"/>
              </a:solidFill>
            </a:endParaRPr>
          </a:p>
          <a:p>
            <a:pPr marL="0" indent="0" algn="r">
              <a:buNone/>
            </a:pPr>
            <a:endParaRPr lang="en-US" dirty="0">
              <a:solidFill>
                <a:schemeClr val="bg1"/>
              </a:solidFill>
            </a:endParaRPr>
          </a:p>
        </p:txBody>
      </p:sp>
      <p:sp>
        <p:nvSpPr>
          <p:cNvPr id="2" name="Title 1"/>
          <p:cNvSpPr>
            <a:spLocks noGrp="1"/>
          </p:cNvSpPr>
          <p:nvPr>
            <p:ph type="title"/>
          </p:nvPr>
        </p:nvSpPr>
        <p:spPr/>
        <p:txBody>
          <a:bodyPr/>
          <a:lstStyle/>
          <a:p>
            <a:r>
              <a:rPr lang="en-US" dirty="0" smtClean="0">
                <a:solidFill>
                  <a:schemeClr val="accent1"/>
                </a:solidFill>
              </a:rPr>
              <a:t>How is Self-Efficacy Measured</a:t>
            </a:r>
            <a:endParaRPr lang="en-US" dirty="0">
              <a:solidFill>
                <a:schemeClr val="accent1"/>
              </a:solidFill>
            </a:endParaRPr>
          </a:p>
        </p:txBody>
      </p:sp>
    </p:spTree>
    <p:extLst>
      <p:ext uri="{BB962C8B-B14F-4D97-AF65-F5344CB8AC3E}">
        <p14:creationId xmlns:p14="http://schemas.microsoft.com/office/powerpoint/2010/main" val="363366223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sz="quarter" idx="13"/>
          </p:nvPr>
        </p:nvPicPr>
        <p:blipFill>
          <a:blip r:embed="rId3">
            <a:extLst>
              <a:ext uri="{28A0092B-C50C-407E-A947-70E740481C1C}">
                <a14:useLocalDpi xmlns:a14="http://schemas.microsoft.com/office/drawing/2010/main" val="0"/>
              </a:ext>
            </a:extLst>
          </a:blip>
          <a:stretch>
            <a:fillRect/>
          </a:stretch>
        </p:blipFill>
        <p:spPr>
          <a:xfrm>
            <a:off x="1219200" y="1222682"/>
            <a:ext cx="6232072" cy="5174158"/>
          </a:xfrm>
        </p:spPr>
      </p:pic>
      <p:grpSp>
        <p:nvGrpSpPr>
          <p:cNvPr id="9" name="Group 8"/>
          <p:cNvGrpSpPr/>
          <p:nvPr/>
        </p:nvGrpSpPr>
        <p:grpSpPr>
          <a:xfrm>
            <a:off x="5486327" y="1676400"/>
            <a:ext cx="3581400" cy="2438400"/>
            <a:chOff x="4724400" y="1600200"/>
            <a:chExt cx="3505200" cy="2201636"/>
          </a:xfrm>
          <a:solidFill>
            <a:srgbClr val="0099CC"/>
          </a:solidFill>
        </p:grpSpPr>
        <p:sp>
          <p:nvSpPr>
            <p:cNvPr id="3" name="Cloud Callout 2"/>
            <p:cNvSpPr/>
            <p:nvPr/>
          </p:nvSpPr>
          <p:spPr>
            <a:xfrm>
              <a:off x="4724400" y="1600200"/>
              <a:ext cx="3505200" cy="2201636"/>
            </a:xfrm>
            <a:prstGeom prst="cloudCallout">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5219700" y="2202976"/>
              <a:ext cx="2514600" cy="917044"/>
            </a:xfrm>
            <a:prstGeom prst="rect">
              <a:avLst/>
            </a:prstGeom>
            <a:grpFill/>
          </p:spPr>
          <p:txBody>
            <a:bodyPr wrap="square" rtlCol="0">
              <a:spAutoFit/>
            </a:bodyPr>
            <a:lstStyle/>
            <a:p>
              <a:pPr algn="ctr"/>
              <a:r>
                <a:rPr lang="en-US" sz="2000" b="1" dirty="0">
                  <a:solidFill>
                    <a:schemeClr val="bg2"/>
                  </a:solidFill>
                </a:rPr>
                <a:t>He said I can do this!  </a:t>
              </a:r>
            </a:p>
            <a:p>
              <a:pPr algn="ctr"/>
              <a:r>
                <a:rPr lang="en-US" sz="2000" b="1" dirty="0">
                  <a:solidFill>
                    <a:schemeClr val="bg2"/>
                  </a:solidFill>
                </a:rPr>
                <a:t>I know I can do it!</a:t>
              </a:r>
            </a:p>
            <a:p>
              <a:pPr algn="ctr"/>
              <a:r>
                <a:rPr lang="en-US" sz="2000" b="1" dirty="0" smtClean="0">
                  <a:solidFill>
                    <a:schemeClr val="bg2"/>
                  </a:solidFill>
                </a:rPr>
                <a:t>...</a:t>
              </a:r>
              <a:endParaRPr lang="en-US" sz="2000" b="1" dirty="0">
                <a:solidFill>
                  <a:schemeClr val="bg2"/>
                </a:solidFill>
              </a:endParaRPr>
            </a:p>
          </p:txBody>
        </p:sp>
      </p:grpSp>
    </p:spTree>
    <p:extLst>
      <p:ext uri="{BB962C8B-B14F-4D97-AF65-F5344CB8AC3E}">
        <p14:creationId xmlns:p14="http://schemas.microsoft.com/office/powerpoint/2010/main" val="322078136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lstStyle/>
          <a:p>
            <a:pPr marL="0" indent="0">
              <a:buNone/>
            </a:pPr>
            <a:r>
              <a:rPr lang="en-US" sz="2200" dirty="0" smtClean="0">
                <a:solidFill>
                  <a:schemeClr val="accent1"/>
                </a:solidFill>
              </a:rPr>
              <a:t>Linked to self-efficacy, self-efficacy has three closely related constructs.</a:t>
            </a:r>
          </a:p>
          <a:p>
            <a:pPr marL="0" indent="0">
              <a:buNone/>
            </a:pPr>
            <a:endParaRPr lang="en-US" sz="2200" dirty="0">
              <a:solidFill>
                <a:schemeClr val="accent1"/>
              </a:solidFill>
            </a:endParaRPr>
          </a:p>
          <a:p>
            <a:pPr marL="514350" lvl="1" indent="-342900">
              <a:buFont typeface="Wingdings" pitchFamily="2" charset="2"/>
              <a:buChar char="Ø"/>
            </a:pPr>
            <a:r>
              <a:rPr lang="en-US" sz="2000" dirty="0" smtClean="0">
                <a:solidFill>
                  <a:schemeClr val="accent1"/>
                </a:solidFill>
              </a:rPr>
              <a:t>Outcome Expectations</a:t>
            </a:r>
          </a:p>
          <a:p>
            <a:pPr marL="514350" lvl="1" indent="-342900">
              <a:buFont typeface="Wingdings" pitchFamily="2" charset="2"/>
              <a:buChar char="Ø"/>
            </a:pPr>
            <a:endParaRPr lang="en-US" sz="2200" dirty="0" smtClean="0">
              <a:solidFill>
                <a:schemeClr val="accent1"/>
              </a:solidFill>
            </a:endParaRPr>
          </a:p>
          <a:p>
            <a:pPr marL="514350" lvl="1" indent="-342900">
              <a:buFont typeface="Wingdings" pitchFamily="2" charset="2"/>
              <a:buChar char="Ø"/>
            </a:pPr>
            <a:r>
              <a:rPr lang="en-US" sz="2200" dirty="0" smtClean="0">
                <a:solidFill>
                  <a:schemeClr val="accent1"/>
                </a:solidFill>
              </a:rPr>
              <a:t>Self-Concept</a:t>
            </a:r>
            <a:endParaRPr lang="en-US" sz="2200" dirty="0">
              <a:solidFill>
                <a:schemeClr val="accent1"/>
              </a:solidFill>
            </a:endParaRPr>
          </a:p>
          <a:p>
            <a:pPr marL="514350" lvl="1" indent="-342900">
              <a:buFont typeface="Wingdings" pitchFamily="2" charset="2"/>
              <a:buChar char="Ø"/>
            </a:pPr>
            <a:endParaRPr lang="en-US" sz="2200" dirty="0" smtClean="0">
              <a:solidFill>
                <a:schemeClr val="accent1"/>
              </a:solidFill>
            </a:endParaRPr>
          </a:p>
          <a:p>
            <a:pPr marL="514350" lvl="1" indent="-342900">
              <a:buFont typeface="Wingdings" pitchFamily="2" charset="2"/>
              <a:buChar char="Ø"/>
            </a:pPr>
            <a:r>
              <a:rPr lang="en-US" sz="2200" dirty="0" smtClean="0">
                <a:solidFill>
                  <a:schemeClr val="accent1"/>
                </a:solidFill>
              </a:rPr>
              <a:t>Perceived Control</a:t>
            </a:r>
          </a:p>
          <a:p>
            <a:pPr marL="0" indent="0">
              <a:buNone/>
            </a:pPr>
            <a:endParaRPr lang="en-US" dirty="0">
              <a:solidFill>
                <a:schemeClr val="accent1"/>
              </a:solidFill>
            </a:endParaRPr>
          </a:p>
          <a:p>
            <a:pPr marL="0" indent="0">
              <a:buNone/>
            </a:pPr>
            <a:endParaRPr lang="en-US" dirty="0">
              <a:solidFill>
                <a:schemeClr val="accent1"/>
              </a:solidFill>
            </a:endParaRPr>
          </a:p>
        </p:txBody>
      </p:sp>
      <p:sp>
        <p:nvSpPr>
          <p:cNvPr id="2" name="Title 1"/>
          <p:cNvSpPr>
            <a:spLocks noGrp="1"/>
          </p:cNvSpPr>
          <p:nvPr>
            <p:ph type="title"/>
          </p:nvPr>
        </p:nvSpPr>
        <p:spPr/>
        <p:txBody>
          <a:bodyPr/>
          <a:lstStyle/>
          <a:p>
            <a:r>
              <a:rPr lang="en-US" dirty="0" smtClean="0">
                <a:solidFill>
                  <a:schemeClr val="accent1"/>
                </a:solidFill>
              </a:rPr>
              <a:t>Closely Related Constructs</a:t>
            </a:r>
            <a:endParaRPr lang="en-US" dirty="0">
              <a:solidFill>
                <a:schemeClr val="accent1"/>
              </a:solidFill>
            </a:endParaRPr>
          </a:p>
        </p:txBody>
      </p:sp>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2667000"/>
            <a:ext cx="3352800" cy="3200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0148703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381000" y="1295400"/>
            <a:ext cx="8229600" cy="4876800"/>
          </a:xfrm>
        </p:spPr>
        <p:txBody>
          <a:bodyPr>
            <a:noAutofit/>
          </a:bodyPr>
          <a:lstStyle/>
          <a:p>
            <a:pPr marL="0" indent="0">
              <a:buNone/>
            </a:pPr>
            <a:r>
              <a:rPr lang="en-US" sz="2200" dirty="0" smtClean="0">
                <a:solidFill>
                  <a:schemeClr val="accent1"/>
                </a:solidFill>
              </a:rPr>
              <a:t>Incentives are used throughout outcome expectations, and emphasized throughout the performance segment of self-efficacy.  </a:t>
            </a:r>
          </a:p>
          <a:p>
            <a:endParaRPr lang="en-US" sz="2200" dirty="0">
              <a:solidFill>
                <a:schemeClr val="accent1"/>
              </a:solidFill>
            </a:endParaRPr>
          </a:p>
          <a:p>
            <a:pPr marL="0" indent="0">
              <a:buNone/>
            </a:pPr>
            <a:r>
              <a:rPr lang="en-US" sz="2200" dirty="0" smtClean="0">
                <a:solidFill>
                  <a:schemeClr val="accent1"/>
                </a:solidFill>
              </a:rPr>
              <a:t>Incentives, whether positive or negative, influence the level of an </a:t>
            </a:r>
            <a:r>
              <a:rPr lang="en-US" sz="2200" u="sng" dirty="0" smtClean="0">
                <a:solidFill>
                  <a:schemeClr val="accent1"/>
                </a:solidFill>
              </a:rPr>
              <a:t>individuals motivation towards a specific task.</a:t>
            </a:r>
          </a:p>
          <a:p>
            <a:pPr marL="514350" lvl="1" indent="-342900">
              <a:buFont typeface="Wingdings" pitchFamily="2" charset="2"/>
              <a:buChar char="Ø"/>
            </a:pPr>
            <a:r>
              <a:rPr lang="en-US" sz="2000" dirty="0" smtClean="0">
                <a:solidFill>
                  <a:schemeClr val="accent1"/>
                </a:solidFill>
              </a:rPr>
              <a:t>Can change one’s image or status. </a:t>
            </a:r>
          </a:p>
          <a:p>
            <a:pPr marL="514350" lvl="1" indent="-342900">
              <a:buFont typeface="Wingdings" pitchFamily="2" charset="2"/>
              <a:buChar char="Ø"/>
            </a:pPr>
            <a:r>
              <a:rPr lang="en-US" sz="2200" dirty="0" smtClean="0">
                <a:solidFill>
                  <a:schemeClr val="accent1"/>
                </a:solidFill>
              </a:rPr>
              <a:t>Cause one’s perceived self-efficacy to change over time.</a:t>
            </a:r>
          </a:p>
          <a:p>
            <a:endParaRPr lang="en-US" sz="2200" dirty="0">
              <a:solidFill>
                <a:schemeClr val="accent1"/>
              </a:solidFill>
            </a:endParaRPr>
          </a:p>
          <a:p>
            <a:pPr marL="0" indent="0">
              <a:buNone/>
            </a:pPr>
            <a:r>
              <a:rPr lang="en-US" sz="2200" u="sng" dirty="0" smtClean="0">
                <a:solidFill>
                  <a:schemeClr val="accent1"/>
                </a:solidFill>
              </a:rPr>
              <a:t>Outcome expectations are comprised of three major factors.</a:t>
            </a:r>
          </a:p>
          <a:p>
            <a:pPr marL="514350" lvl="1" indent="-342900">
              <a:buFont typeface="Wingdings" pitchFamily="2" charset="2"/>
              <a:buChar char="Ø"/>
            </a:pPr>
            <a:r>
              <a:rPr lang="en-US" sz="2000" dirty="0" smtClean="0">
                <a:solidFill>
                  <a:schemeClr val="accent1"/>
                </a:solidFill>
              </a:rPr>
              <a:t>Physical affects (pleasure or pain)</a:t>
            </a:r>
          </a:p>
          <a:p>
            <a:pPr marL="514350" lvl="1" indent="-342900">
              <a:buFont typeface="Wingdings" pitchFamily="2" charset="2"/>
              <a:buChar char="Ø"/>
            </a:pPr>
            <a:r>
              <a:rPr lang="en-US" sz="2200" dirty="0" smtClean="0">
                <a:solidFill>
                  <a:schemeClr val="accent1"/>
                </a:solidFill>
              </a:rPr>
              <a:t>Social effects (power, money, approval)</a:t>
            </a:r>
          </a:p>
          <a:p>
            <a:pPr marL="514350" lvl="1" indent="-342900">
              <a:buFont typeface="Wingdings" pitchFamily="2" charset="2"/>
              <a:buChar char="Ø"/>
            </a:pPr>
            <a:r>
              <a:rPr lang="en-US" sz="2200" dirty="0" smtClean="0">
                <a:solidFill>
                  <a:schemeClr val="accent1"/>
                </a:solidFill>
              </a:rPr>
              <a:t>Self-evaluation</a:t>
            </a:r>
            <a:endParaRPr lang="en-US" sz="2200" dirty="0">
              <a:solidFill>
                <a:schemeClr val="accent1"/>
              </a:solidFill>
            </a:endParaRPr>
          </a:p>
          <a:p>
            <a:pPr marL="0" indent="0">
              <a:buNone/>
            </a:pPr>
            <a:r>
              <a:rPr lang="en-US" sz="2800" dirty="0" smtClean="0">
                <a:solidFill>
                  <a:schemeClr val="accent1"/>
                </a:solidFill>
              </a:rPr>
              <a:t>  </a:t>
            </a:r>
          </a:p>
        </p:txBody>
      </p:sp>
      <p:sp>
        <p:nvSpPr>
          <p:cNvPr id="2" name="Title 1"/>
          <p:cNvSpPr>
            <a:spLocks noGrp="1"/>
          </p:cNvSpPr>
          <p:nvPr>
            <p:ph type="title"/>
          </p:nvPr>
        </p:nvSpPr>
        <p:spPr>
          <a:xfrm>
            <a:off x="457200" y="228600"/>
            <a:ext cx="8229600" cy="990600"/>
          </a:xfrm>
        </p:spPr>
        <p:txBody>
          <a:bodyPr>
            <a:normAutofit/>
          </a:bodyPr>
          <a:lstStyle/>
          <a:p>
            <a:r>
              <a:rPr lang="en-US" dirty="0" smtClean="0">
                <a:solidFill>
                  <a:schemeClr val="accent1"/>
                </a:solidFill>
              </a:rPr>
              <a:t>Self-Efficacy &amp; Outcome Expectations</a:t>
            </a:r>
            <a:endParaRPr lang="en-US" dirty="0">
              <a:solidFill>
                <a:schemeClr val="accent1"/>
              </a:solidFill>
            </a:endParaRPr>
          </a:p>
        </p:txBody>
      </p:sp>
    </p:spTree>
    <p:extLst>
      <p:ext uri="{BB962C8B-B14F-4D97-AF65-F5344CB8AC3E}">
        <p14:creationId xmlns:p14="http://schemas.microsoft.com/office/powerpoint/2010/main" val="326163974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lstStyle/>
          <a:p>
            <a:pPr marL="0" indent="0">
              <a:buNone/>
            </a:pPr>
            <a:endParaRPr lang="en-US" sz="2800" dirty="0" smtClean="0">
              <a:solidFill>
                <a:schemeClr val="accent1"/>
              </a:solidFill>
            </a:endParaRPr>
          </a:p>
          <a:p>
            <a:pPr marL="0" indent="0">
              <a:buNone/>
            </a:pPr>
            <a:endParaRPr lang="en-US" sz="2800" dirty="0">
              <a:solidFill>
                <a:schemeClr val="accent1"/>
              </a:solidFill>
            </a:endParaRPr>
          </a:p>
          <a:p>
            <a:pPr marL="0" indent="0">
              <a:buNone/>
            </a:pPr>
            <a:endParaRPr lang="en-US" sz="2800" dirty="0" smtClean="0">
              <a:solidFill>
                <a:schemeClr val="accent1"/>
              </a:solidFill>
            </a:endParaRPr>
          </a:p>
          <a:p>
            <a:pPr marL="0" indent="0">
              <a:buNone/>
            </a:pPr>
            <a:endParaRPr lang="en-US" sz="2800" dirty="0">
              <a:solidFill>
                <a:schemeClr val="accent1"/>
              </a:solidFill>
            </a:endParaRPr>
          </a:p>
          <a:p>
            <a:pPr marL="0" indent="0">
              <a:buNone/>
            </a:pPr>
            <a:endParaRPr lang="en-US" sz="2800" dirty="0" smtClean="0">
              <a:solidFill>
                <a:schemeClr val="accent1"/>
              </a:solidFill>
            </a:endParaRPr>
          </a:p>
          <a:p>
            <a:pPr marL="0" indent="0">
              <a:buNone/>
            </a:pPr>
            <a:endParaRPr lang="en-US" sz="2800" dirty="0">
              <a:solidFill>
                <a:schemeClr val="accent1"/>
              </a:solidFill>
            </a:endParaRPr>
          </a:p>
          <a:p>
            <a:pPr marL="0" indent="0">
              <a:buNone/>
            </a:pPr>
            <a:r>
              <a:rPr lang="en-US" sz="2800" dirty="0" smtClean="0">
                <a:solidFill>
                  <a:schemeClr val="accent1"/>
                </a:solidFill>
              </a:rPr>
              <a:t>Hypothesized </a:t>
            </a:r>
            <a:r>
              <a:rPr lang="en-US" sz="2800" dirty="0">
                <a:solidFill>
                  <a:schemeClr val="accent1"/>
                </a:solidFill>
              </a:rPr>
              <a:t>by Bandura, self-efficacy plays a </a:t>
            </a:r>
            <a:r>
              <a:rPr lang="en-US" sz="2800" dirty="0" smtClean="0">
                <a:solidFill>
                  <a:schemeClr val="accent1"/>
                </a:solidFill>
              </a:rPr>
              <a:t>larger </a:t>
            </a:r>
            <a:r>
              <a:rPr lang="en-US" sz="2800" dirty="0">
                <a:solidFill>
                  <a:schemeClr val="accent1"/>
                </a:solidFill>
              </a:rPr>
              <a:t>role then outcome expectations.  </a:t>
            </a:r>
            <a:endParaRPr lang="en-US" sz="2800" dirty="0" smtClean="0">
              <a:solidFill>
                <a:schemeClr val="accent1"/>
              </a:solidFill>
            </a:endParaRPr>
          </a:p>
          <a:p>
            <a:pPr marL="0" indent="0">
              <a:buNone/>
            </a:pPr>
            <a:endParaRPr lang="en-US" dirty="0">
              <a:solidFill>
                <a:schemeClr val="bg1"/>
              </a:solidFill>
            </a:endParaRPr>
          </a:p>
          <a:p>
            <a:pPr marL="0" indent="0">
              <a:buNone/>
            </a:pPr>
            <a:endParaRPr lang="en-US" dirty="0" smtClean="0">
              <a:solidFill>
                <a:schemeClr val="bg1"/>
              </a:solidFill>
            </a:endParaRPr>
          </a:p>
          <a:p>
            <a:pPr marL="0" indent="0">
              <a:buNone/>
            </a:pPr>
            <a:endParaRPr lang="en-US" dirty="0">
              <a:solidFill>
                <a:schemeClr val="bg1"/>
              </a:solidFill>
            </a:endParaRPr>
          </a:p>
          <a:p>
            <a:pPr marL="0" indent="0">
              <a:buNone/>
            </a:pPr>
            <a:endParaRPr lang="en-US" dirty="0" smtClean="0">
              <a:solidFill>
                <a:schemeClr val="bg1"/>
              </a:solidFill>
            </a:endParaRPr>
          </a:p>
          <a:p>
            <a:pPr marL="0" indent="0">
              <a:buNone/>
            </a:pPr>
            <a:endParaRPr lang="en-US" dirty="0">
              <a:solidFill>
                <a:schemeClr val="bg1"/>
              </a:solidFill>
            </a:endParaRPr>
          </a:p>
          <a:p>
            <a:pPr marL="0" indent="0">
              <a:buNone/>
            </a:pPr>
            <a:endParaRPr lang="en-US" dirty="0" smtClean="0">
              <a:solidFill>
                <a:schemeClr val="bg1"/>
              </a:solidFill>
            </a:endParaRPr>
          </a:p>
          <a:p>
            <a:pPr marL="0" indent="0">
              <a:buNone/>
            </a:pPr>
            <a:endParaRPr lang="en-US" dirty="0">
              <a:solidFill>
                <a:schemeClr val="bg1"/>
              </a:solidFill>
            </a:endParaRPr>
          </a:p>
          <a:p>
            <a:endParaRPr lang="en-US" dirty="0"/>
          </a:p>
        </p:txBody>
      </p:sp>
      <p:pic>
        <p:nvPicPr>
          <p:cNvPr id="7170" name="Picture 2" descr="C:\Users\headspartan\Pictures\images (10).jpg"/>
          <p:cNvPicPr>
            <a:picLocks noChangeAspect="1" noChangeArrowheads="1"/>
          </p:cNvPicPr>
          <p:nvPr/>
        </p:nvPicPr>
        <p:blipFill>
          <a:blip r:embed="rId3">
            <a:duotone>
              <a:schemeClr val="accent3">
                <a:shade val="45000"/>
                <a:satMod val="135000"/>
              </a:schemeClr>
              <a:prstClr val="white"/>
            </a:duotone>
            <a:extLst>
              <a:ext uri="{BEBA8EAE-BF5A-486C-A8C5-ECC9F3942E4B}">
                <a14:imgProps xmlns:a14="http://schemas.microsoft.com/office/drawing/2010/main">
                  <a14:imgLayer r:embed="rId4">
                    <a14:imgEffect>
                      <a14:artisticCrisscrossEtching/>
                    </a14:imgEffect>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0" y="457200"/>
            <a:ext cx="9144000" cy="358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864192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normAutofit fontScale="77500" lnSpcReduction="20000"/>
          </a:bodyPr>
          <a:lstStyle/>
          <a:p>
            <a:pPr marL="0" indent="0">
              <a:buNone/>
            </a:pPr>
            <a:r>
              <a:rPr lang="en-US" sz="3100" dirty="0" smtClean="0">
                <a:solidFill>
                  <a:schemeClr val="accent1"/>
                </a:solidFill>
              </a:rPr>
              <a:t>Shell</a:t>
            </a:r>
            <a:r>
              <a:rPr lang="en-US" sz="3100" dirty="0">
                <a:solidFill>
                  <a:schemeClr val="accent1"/>
                </a:solidFill>
              </a:rPr>
              <a:t>, </a:t>
            </a:r>
            <a:r>
              <a:rPr lang="en-US" sz="3100" dirty="0" smtClean="0">
                <a:solidFill>
                  <a:schemeClr val="accent1"/>
                </a:solidFill>
              </a:rPr>
              <a:t>Murphy, and </a:t>
            </a:r>
            <a:r>
              <a:rPr lang="en-US" sz="3100" dirty="0">
                <a:solidFill>
                  <a:schemeClr val="accent1"/>
                </a:solidFill>
              </a:rPr>
              <a:t>Bruning (1989) measured self-efficacy in terms of perceived </a:t>
            </a:r>
            <a:r>
              <a:rPr lang="en-US" sz="3100" dirty="0" smtClean="0">
                <a:solidFill>
                  <a:schemeClr val="accent1"/>
                </a:solidFill>
              </a:rPr>
              <a:t>capability to </a:t>
            </a:r>
            <a:r>
              <a:rPr lang="en-US" sz="3100" dirty="0">
                <a:solidFill>
                  <a:schemeClr val="accent1"/>
                </a:solidFill>
              </a:rPr>
              <a:t>perform various reading and writing </a:t>
            </a:r>
            <a:r>
              <a:rPr lang="en-US" sz="3100" dirty="0" smtClean="0">
                <a:solidFill>
                  <a:schemeClr val="accent1"/>
                </a:solidFill>
              </a:rPr>
              <a:t>activities</a:t>
            </a:r>
            <a:endParaRPr lang="en-US" sz="3100" dirty="0">
              <a:solidFill>
                <a:schemeClr val="accent1"/>
              </a:solidFill>
            </a:endParaRPr>
          </a:p>
          <a:p>
            <a:pPr marL="0" indent="0">
              <a:buNone/>
            </a:pPr>
            <a:endParaRPr lang="en-US" sz="3100" dirty="0">
              <a:solidFill>
                <a:schemeClr val="accent1"/>
              </a:solidFill>
            </a:endParaRPr>
          </a:p>
          <a:p>
            <a:pPr marL="0" indent="0">
              <a:buNone/>
            </a:pPr>
            <a:r>
              <a:rPr lang="en-US" sz="3100" dirty="0">
                <a:solidFill>
                  <a:schemeClr val="accent1"/>
                </a:solidFill>
              </a:rPr>
              <a:t>Efficacy beliefs and outcome expectancies jointly predicted </a:t>
            </a:r>
            <a:r>
              <a:rPr lang="en-US" sz="3100" u="sng" dirty="0">
                <a:solidFill>
                  <a:schemeClr val="accent1"/>
                </a:solidFill>
              </a:rPr>
              <a:t>32% of the </a:t>
            </a:r>
            <a:r>
              <a:rPr lang="en-US" sz="3100" u="sng" dirty="0" smtClean="0">
                <a:solidFill>
                  <a:schemeClr val="accent1"/>
                </a:solidFill>
              </a:rPr>
              <a:t>variance in </a:t>
            </a:r>
            <a:r>
              <a:rPr lang="en-US" sz="3100" u="sng" dirty="0">
                <a:solidFill>
                  <a:schemeClr val="accent1"/>
                </a:solidFill>
              </a:rPr>
              <a:t>reading </a:t>
            </a:r>
            <a:r>
              <a:rPr lang="en-US" sz="3100" u="sng" dirty="0" smtClean="0">
                <a:solidFill>
                  <a:schemeClr val="accent1"/>
                </a:solidFill>
              </a:rPr>
              <a:t>achievement.</a:t>
            </a:r>
          </a:p>
          <a:p>
            <a:pPr marL="628650" lvl="1" indent="-457200">
              <a:buClr>
                <a:schemeClr val="tx1"/>
              </a:buClr>
              <a:buFont typeface="Wingdings" pitchFamily="2" charset="2"/>
              <a:buChar char="Ø"/>
            </a:pPr>
            <a:r>
              <a:rPr lang="en-US" sz="2900" dirty="0" smtClean="0">
                <a:solidFill>
                  <a:schemeClr val="accent1"/>
                </a:solidFill>
              </a:rPr>
              <a:t>Perceived </a:t>
            </a:r>
            <a:r>
              <a:rPr lang="en-US" sz="2900" dirty="0">
                <a:solidFill>
                  <a:schemeClr val="accent1"/>
                </a:solidFill>
              </a:rPr>
              <a:t>efficacy accounting for </a:t>
            </a:r>
            <a:r>
              <a:rPr lang="en-US" sz="2900" i="1" dirty="0" smtClean="0">
                <a:solidFill>
                  <a:schemeClr val="accent1"/>
                </a:solidFill>
              </a:rPr>
              <a:t>virtually all </a:t>
            </a:r>
            <a:r>
              <a:rPr lang="en-US" sz="2900" dirty="0">
                <a:solidFill>
                  <a:schemeClr val="accent1"/>
                </a:solidFill>
              </a:rPr>
              <a:t>the variance. </a:t>
            </a:r>
            <a:endParaRPr lang="en-US" sz="2900" dirty="0" smtClean="0">
              <a:solidFill>
                <a:schemeClr val="accent1"/>
              </a:solidFill>
            </a:endParaRPr>
          </a:p>
          <a:p>
            <a:pPr marL="628650" lvl="1" indent="-457200">
              <a:buClr>
                <a:schemeClr val="tx1"/>
              </a:buClr>
              <a:buFont typeface="Wingdings" pitchFamily="2" charset="2"/>
              <a:buChar char="Ø"/>
            </a:pPr>
            <a:r>
              <a:rPr lang="en-US" sz="2900" dirty="0" smtClean="0">
                <a:solidFill>
                  <a:schemeClr val="accent1"/>
                </a:solidFill>
              </a:rPr>
              <a:t>Only </a:t>
            </a:r>
            <a:r>
              <a:rPr lang="en-US" sz="2900" dirty="0">
                <a:solidFill>
                  <a:schemeClr val="accent1"/>
                </a:solidFill>
              </a:rPr>
              <a:t>perceived self-efficacy was a significant predictor </a:t>
            </a:r>
            <a:r>
              <a:rPr lang="en-US" sz="2900" dirty="0" smtClean="0">
                <a:solidFill>
                  <a:schemeClr val="accent1"/>
                </a:solidFill>
              </a:rPr>
              <a:t>of writing achievement.</a:t>
            </a:r>
          </a:p>
          <a:p>
            <a:endParaRPr lang="en-US" sz="3100" dirty="0">
              <a:solidFill>
                <a:schemeClr val="accent1"/>
              </a:solidFill>
            </a:endParaRPr>
          </a:p>
          <a:p>
            <a:pPr marL="0" indent="0">
              <a:buNone/>
            </a:pPr>
            <a:r>
              <a:rPr lang="en-US" sz="3100" dirty="0" smtClean="0">
                <a:solidFill>
                  <a:schemeClr val="accent1"/>
                </a:solidFill>
              </a:rPr>
              <a:t>This study supported Bandura’s contingent that self-efficacy plays a larger role </a:t>
            </a:r>
            <a:r>
              <a:rPr lang="en-US" sz="3100" i="1" dirty="0" smtClean="0">
                <a:solidFill>
                  <a:schemeClr val="accent1"/>
                </a:solidFill>
              </a:rPr>
              <a:t>than</a:t>
            </a:r>
            <a:r>
              <a:rPr lang="en-US" sz="3100" dirty="0" smtClean="0">
                <a:solidFill>
                  <a:schemeClr val="accent1"/>
                </a:solidFill>
              </a:rPr>
              <a:t> outcome expectancies in motivation.  </a:t>
            </a:r>
            <a:endParaRPr lang="en-US" sz="3100" dirty="0">
              <a:solidFill>
                <a:schemeClr val="accent1"/>
              </a:solidFill>
            </a:endParaRPr>
          </a:p>
        </p:txBody>
      </p:sp>
      <p:sp>
        <p:nvSpPr>
          <p:cNvPr id="2" name="Title 1"/>
          <p:cNvSpPr>
            <a:spLocks noGrp="1"/>
          </p:cNvSpPr>
          <p:nvPr>
            <p:ph type="title"/>
          </p:nvPr>
        </p:nvSpPr>
        <p:spPr/>
        <p:txBody>
          <a:bodyPr>
            <a:normAutofit fontScale="90000"/>
          </a:bodyPr>
          <a:lstStyle/>
          <a:p>
            <a:r>
              <a:rPr lang="en-US" dirty="0" smtClean="0">
                <a:solidFill>
                  <a:schemeClr val="accent1"/>
                </a:solidFill>
              </a:rPr>
              <a:t>Self-efficacy vs. Outcome Expectations</a:t>
            </a:r>
            <a:endParaRPr lang="en-US" dirty="0">
              <a:solidFill>
                <a:schemeClr val="accent1"/>
              </a:solidFill>
            </a:endParaRPr>
          </a:p>
        </p:txBody>
      </p:sp>
    </p:spTree>
    <p:extLst>
      <p:ext uri="{BB962C8B-B14F-4D97-AF65-F5344CB8AC3E}">
        <p14:creationId xmlns:p14="http://schemas.microsoft.com/office/powerpoint/2010/main" val="401224504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381000" y="1524000"/>
            <a:ext cx="8229600" cy="4876800"/>
          </a:xfrm>
        </p:spPr>
        <p:txBody>
          <a:bodyPr>
            <a:normAutofit fontScale="92500" lnSpcReduction="20000"/>
          </a:bodyPr>
          <a:lstStyle/>
          <a:p>
            <a:pPr marL="0" indent="0">
              <a:buNone/>
            </a:pPr>
            <a:r>
              <a:rPr lang="en-US" sz="2400" dirty="0">
                <a:solidFill>
                  <a:schemeClr val="accent1"/>
                </a:solidFill>
              </a:rPr>
              <a:t>Historically, self-concept was defined by </a:t>
            </a:r>
            <a:r>
              <a:rPr lang="en-US" sz="2400" dirty="0" smtClean="0">
                <a:solidFill>
                  <a:schemeClr val="accent1"/>
                </a:solidFill>
              </a:rPr>
              <a:t>phenomenologists (Rogers, 1951) as </a:t>
            </a:r>
            <a:r>
              <a:rPr lang="en-US" sz="2400" dirty="0">
                <a:solidFill>
                  <a:schemeClr val="accent1"/>
                </a:solidFill>
              </a:rPr>
              <a:t>a global perception of oneself and one’s self-esteem reactions </a:t>
            </a:r>
            <a:r>
              <a:rPr lang="en-US" sz="2400" dirty="0" smtClean="0">
                <a:solidFill>
                  <a:schemeClr val="accent1"/>
                </a:solidFill>
              </a:rPr>
              <a:t>to that self-perception.</a:t>
            </a:r>
          </a:p>
          <a:p>
            <a:pPr marL="0" indent="0">
              <a:buNone/>
            </a:pPr>
            <a:endParaRPr lang="en-US" sz="2400" dirty="0">
              <a:solidFill>
                <a:schemeClr val="accent1"/>
              </a:solidFill>
            </a:endParaRPr>
          </a:p>
          <a:p>
            <a:pPr marL="0" indent="0">
              <a:buNone/>
            </a:pPr>
            <a:r>
              <a:rPr lang="en-US" sz="2400" dirty="0" smtClean="0">
                <a:solidFill>
                  <a:schemeClr val="accent1"/>
                </a:solidFill>
              </a:rPr>
              <a:t>Conducive of the </a:t>
            </a:r>
            <a:r>
              <a:rPr lang="en-US" sz="2400" dirty="0">
                <a:solidFill>
                  <a:schemeClr val="accent1"/>
                </a:solidFill>
              </a:rPr>
              <a:t>latter </a:t>
            </a:r>
            <a:r>
              <a:rPr lang="en-US" sz="2400" dirty="0" smtClean="0">
                <a:solidFill>
                  <a:schemeClr val="accent1"/>
                </a:solidFill>
              </a:rPr>
              <a:t>belief, self-concept is a </a:t>
            </a:r>
            <a:r>
              <a:rPr lang="en-US" sz="2400" dirty="0">
                <a:solidFill>
                  <a:schemeClr val="accent1"/>
                </a:solidFill>
              </a:rPr>
              <a:t>more general self-descriptive construct that incorporates many </a:t>
            </a:r>
            <a:r>
              <a:rPr lang="en-US" sz="2400" dirty="0" smtClean="0">
                <a:solidFill>
                  <a:schemeClr val="accent1"/>
                </a:solidFill>
              </a:rPr>
              <a:t>forms of </a:t>
            </a:r>
            <a:r>
              <a:rPr lang="en-US" sz="2400" dirty="0">
                <a:solidFill>
                  <a:schemeClr val="accent1"/>
                </a:solidFill>
              </a:rPr>
              <a:t>self-knowledge and self-evaluative </a:t>
            </a:r>
            <a:r>
              <a:rPr lang="en-US" sz="2400" dirty="0" smtClean="0">
                <a:solidFill>
                  <a:schemeClr val="accent1"/>
                </a:solidFill>
              </a:rPr>
              <a:t>feelings.  </a:t>
            </a:r>
          </a:p>
          <a:p>
            <a:pPr marL="0" indent="0">
              <a:buNone/>
            </a:pPr>
            <a:endParaRPr lang="en-US" sz="2400" dirty="0">
              <a:solidFill>
                <a:schemeClr val="accent1"/>
              </a:solidFill>
            </a:endParaRPr>
          </a:p>
          <a:p>
            <a:pPr marL="0" indent="0">
              <a:buNone/>
            </a:pPr>
            <a:r>
              <a:rPr lang="en-US" sz="2400" dirty="0">
                <a:solidFill>
                  <a:schemeClr val="accent1"/>
                </a:solidFill>
              </a:rPr>
              <a:t>I</a:t>
            </a:r>
            <a:r>
              <a:rPr lang="en-US" sz="2400" dirty="0" smtClean="0">
                <a:solidFill>
                  <a:schemeClr val="accent1"/>
                </a:solidFill>
              </a:rPr>
              <a:t>n other words, if an individual has a positive self-concept, then the likelihood of them having high self-efficacy is strong.</a:t>
            </a:r>
          </a:p>
          <a:p>
            <a:pPr marL="0" indent="0">
              <a:buNone/>
            </a:pPr>
            <a:endParaRPr lang="en-US" sz="2400" dirty="0">
              <a:solidFill>
                <a:schemeClr val="accent1"/>
              </a:solidFill>
            </a:endParaRPr>
          </a:p>
          <a:p>
            <a:pPr marL="0" indent="0">
              <a:buNone/>
            </a:pPr>
            <a:r>
              <a:rPr lang="en-US" sz="2400" dirty="0">
                <a:solidFill>
                  <a:schemeClr val="accent1"/>
                </a:solidFill>
              </a:rPr>
              <a:t>T</a:t>
            </a:r>
            <a:r>
              <a:rPr lang="en-US" sz="2400" dirty="0" smtClean="0">
                <a:solidFill>
                  <a:schemeClr val="accent1"/>
                </a:solidFill>
              </a:rPr>
              <a:t>his </a:t>
            </a:r>
            <a:r>
              <a:rPr lang="en-US" sz="2400" dirty="0">
                <a:solidFill>
                  <a:schemeClr val="accent1"/>
                </a:solidFill>
              </a:rPr>
              <a:t>global measure of </a:t>
            </a:r>
            <a:r>
              <a:rPr lang="en-US" sz="2400" dirty="0" smtClean="0">
                <a:solidFill>
                  <a:schemeClr val="accent1"/>
                </a:solidFill>
              </a:rPr>
              <a:t>self-belief, however was </a:t>
            </a:r>
            <a:r>
              <a:rPr lang="en-US" sz="2400" dirty="0">
                <a:solidFill>
                  <a:schemeClr val="accent1"/>
                </a:solidFill>
              </a:rPr>
              <a:t>not found to </a:t>
            </a:r>
            <a:r>
              <a:rPr lang="en-US" sz="2400" dirty="0" smtClean="0">
                <a:solidFill>
                  <a:schemeClr val="accent1"/>
                </a:solidFill>
              </a:rPr>
              <a:t>be related </a:t>
            </a:r>
            <a:r>
              <a:rPr lang="en-US" sz="2400" dirty="0">
                <a:solidFill>
                  <a:schemeClr val="accent1"/>
                </a:solidFill>
              </a:rPr>
              <a:t>consistently to students’ academic </a:t>
            </a:r>
            <a:r>
              <a:rPr lang="en-US" sz="2400" dirty="0" smtClean="0">
                <a:solidFill>
                  <a:schemeClr val="accent1"/>
                </a:solidFill>
              </a:rPr>
              <a:t>performance</a:t>
            </a:r>
          </a:p>
          <a:p>
            <a:pPr marL="0" indent="0">
              <a:buNone/>
            </a:pPr>
            <a:endParaRPr lang="en-US" dirty="0">
              <a:solidFill>
                <a:schemeClr val="bg1"/>
              </a:solidFill>
            </a:endParaRPr>
          </a:p>
        </p:txBody>
      </p:sp>
      <p:sp>
        <p:nvSpPr>
          <p:cNvPr id="2" name="Title 1"/>
          <p:cNvSpPr>
            <a:spLocks noGrp="1"/>
          </p:cNvSpPr>
          <p:nvPr>
            <p:ph type="title"/>
          </p:nvPr>
        </p:nvSpPr>
        <p:spPr/>
        <p:txBody>
          <a:bodyPr/>
          <a:lstStyle/>
          <a:p>
            <a:r>
              <a:rPr lang="en-US" dirty="0" smtClean="0">
                <a:solidFill>
                  <a:schemeClr val="accent1"/>
                </a:solidFill>
              </a:rPr>
              <a:t>Self-Efficacy &amp; Self-Concept</a:t>
            </a:r>
            <a:endParaRPr lang="en-US" dirty="0">
              <a:solidFill>
                <a:schemeClr val="accent1"/>
              </a:solidFill>
            </a:endParaRPr>
          </a:p>
        </p:txBody>
      </p:sp>
    </p:spTree>
    <p:extLst>
      <p:ext uri="{BB962C8B-B14F-4D97-AF65-F5344CB8AC3E}">
        <p14:creationId xmlns:p14="http://schemas.microsoft.com/office/powerpoint/2010/main" val="284571934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381000" y="1371600"/>
            <a:ext cx="7680960" cy="4724400"/>
          </a:xfrm>
        </p:spPr>
        <p:txBody>
          <a:bodyPr/>
          <a:lstStyle/>
          <a:p>
            <a:pPr marL="0" indent="0">
              <a:buNone/>
            </a:pPr>
            <a:r>
              <a:rPr lang="en-US" sz="2200" dirty="0">
                <a:solidFill>
                  <a:schemeClr val="accent1"/>
                </a:solidFill>
              </a:rPr>
              <a:t>Bandura (1997) notes it is possible conceptually to have high self-efficacy about a capability that one does not particularly esteem as well as the reverse.</a:t>
            </a:r>
          </a:p>
          <a:p>
            <a:endParaRPr lang="en-US" sz="2200" dirty="0" smtClean="0">
              <a:solidFill>
                <a:schemeClr val="accent1"/>
              </a:solidFill>
            </a:endParaRPr>
          </a:p>
          <a:p>
            <a:pPr marL="0" indent="0">
              <a:buNone/>
            </a:pPr>
            <a:r>
              <a:rPr lang="en-US" sz="2200" dirty="0" smtClean="0">
                <a:solidFill>
                  <a:schemeClr val="accent1"/>
                </a:solidFill>
              </a:rPr>
              <a:t>Thus</a:t>
            </a:r>
            <a:r>
              <a:rPr lang="en-US" sz="2200" dirty="0">
                <a:solidFill>
                  <a:schemeClr val="accent1"/>
                </a:solidFill>
              </a:rPr>
              <a:t>, </a:t>
            </a:r>
            <a:r>
              <a:rPr lang="en-US" sz="2200" dirty="0" smtClean="0">
                <a:solidFill>
                  <a:schemeClr val="accent1"/>
                </a:solidFill>
              </a:rPr>
              <a:t>it was suggested that self-efficacy differs </a:t>
            </a:r>
            <a:r>
              <a:rPr lang="en-US" sz="2200" dirty="0">
                <a:solidFill>
                  <a:schemeClr val="accent1"/>
                </a:solidFill>
              </a:rPr>
              <a:t>from self-concept in both its specificity and correspondence to varying performance tasks and contexts.</a:t>
            </a:r>
          </a:p>
          <a:p>
            <a:endParaRPr lang="en-US" dirty="0" smtClean="0">
              <a:solidFill>
                <a:schemeClr val="accent1"/>
              </a:solidFill>
            </a:endParaRPr>
          </a:p>
          <a:p>
            <a:endParaRPr lang="en-US" dirty="0">
              <a:solidFill>
                <a:schemeClr val="accent1"/>
              </a:solidFill>
            </a:endParaRPr>
          </a:p>
          <a:p>
            <a:endParaRPr lang="en-US" dirty="0" smtClean="0">
              <a:solidFill>
                <a:schemeClr val="accent1"/>
              </a:solidFill>
            </a:endParaRPr>
          </a:p>
          <a:p>
            <a:pPr marL="0" indent="0">
              <a:buNone/>
            </a:pPr>
            <a:endParaRPr lang="en-US" dirty="0">
              <a:solidFill>
                <a:schemeClr val="accent1"/>
              </a:solidFill>
            </a:endParaRPr>
          </a:p>
        </p:txBody>
      </p:sp>
      <p:sp>
        <p:nvSpPr>
          <p:cNvPr id="2" name="Title 1"/>
          <p:cNvSpPr>
            <a:spLocks noGrp="1"/>
          </p:cNvSpPr>
          <p:nvPr>
            <p:ph type="title"/>
          </p:nvPr>
        </p:nvSpPr>
        <p:spPr/>
        <p:txBody>
          <a:bodyPr/>
          <a:lstStyle/>
          <a:p>
            <a:r>
              <a:rPr lang="en-US" dirty="0" smtClean="0">
                <a:solidFill>
                  <a:schemeClr val="accent1"/>
                </a:solidFill>
              </a:rPr>
              <a:t>Self-Efficacy vs. Self-Concept</a:t>
            </a:r>
            <a:endParaRPr lang="en-US" dirty="0">
              <a:solidFill>
                <a:schemeClr val="accent1"/>
              </a:solidFill>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7400" y="4419600"/>
            <a:ext cx="4762500" cy="23621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5103273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normAutofit/>
          </a:bodyPr>
          <a:lstStyle/>
          <a:p>
            <a:pPr marL="0" indent="0">
              <a:buNone/>
            </a:pPr>
            <a:r>
              <a:rPr lang="en-US" sz="2200" dirty="0" smtClean="0">
                <a:solidFill>
                  <a:schemeClr val="accent1"/>
                </a:solidFill>
              </a:rPr>
              <a:t>Locus of control refers </a:t>
            </a:r>
            <a:r>
              <a:rPr lang="en-US" sz="2200" dirty="0">
                <a:solidFill>
                  <a:schemeClr val="accent1"/>
                </a:solidFill>
              </a:rPr>
              <a:t>to general beliefs about the internality or externality of causality</a:t>
            </a:r>
            <a:r>
              <a:rPr lang="en-US" sz="2200" dirty="0" smtClean="0">
                <a:solidFill>
                  <a:schemeClr val="accent1"/>
                </a:solidFill>
              </a:rPr>
              <a:t>.</a:t>
            </a:r>
          </a:p>
          <a:p>
            <a:pPr marL="0" indent="0">
              <a:buNone/>
            </a:pPr>
            <a:endParaRPr lang="en-US" sz="2200" dirty="0">
              <a:solidFill>
                <a:schemeClr val="accent1"/>
              </a:solidFill>
            </a:endParaRPr>
          </a:p>
          <a:p>
            <a:pPr marL="0" indent="0">
              <a:buNone/>
            </a:pPr>
            <a:r>
              <a:rPr lang="en-US" sz="2200" u="sng" dirty="0" smtClean="0">
                <a:solidFill>
                  <a:schemeClr val="accent1"/>
                </a:solidFill>
              </a:rPr>
              <a:t>Two types of perceived control</a:t>
            </a:r>
          </a:p>
          <a:p>
            <a:pPr marL="514350" lvl="1" indent="-342900">
              <a:buFont typeface="Wingdings" pitchFamily="2" charset="2"/>
              <a:buChar char="Ø"/>
            </a:pPr>
            <a:r>
              <a:rPr lang="en-US" sz="2000" dirty="0" smtClean="0">
                <a:solidFill>
                  <a:schemeClr val="accent1"/>
                </a:solidFill>
              </a:rPr>
              <a:t>Internal locus of control</a:t>
            </a:r>
          </a:p>
          <a:p>
            <a:pPr marL="514350" lvl="1" indent="-342900">
              <a:buFont typeface="Wingdings" pitchFamily="2" charset="2"/>
              <a:buChar char="Ø"/>
            </a:pPr>
            <a:r>
              <a:rPr lang="en-US" sz="2200" dirty="0" smtClean="0">
                <a:solidFill>
                  <a:schemeClr val="accent1"/>
                </a:solidFill>
              </a:rPr>
              <a:t>External locus of control</a:t>
            </a:r>
          </a:p>
          <a:p>
            <a:pPr marL="0" indent="0">
              <a:buNone/>
            </a:pPr>
            <a:endParaRPr lang="en-US" sz="2400" dirty="0">
              <a:solidFill>
                <a:schemeClr val="accent1"/>
              </a:solidFill>
            </a:endParaRPr>
          </a:p>
          <a:p>
            <a:pPr marL="0" indent="0">
              <a:buNone/>
            </a:pPr>
            <a:endParaRPr lang="en-US" sz="2400" dirty="0" smtClean="0">
              <a:solidFill>
                <a:schemeClr val="accent1"/>
              </a:solidFill>
            </a:endParaRPr>
          </a:p>
          <a:p>
            <a:pPr marL="0" indent="0">
              <a:buNone/>
            </a:pPr>
            <a:endParaRPr lang="en-US" sz="2400" dirty="0">
              <a:solidFill>
                <a:schemeClr val="accent1"/>
              </a:solidFill>
            </a:endParaRPr>
          </a:p>
          <a:p>
            <a:pPr marL="0" indent="0">
              <a:buNone/>
            </a:pPr>
            <a:endParaRPr lang="en-US" sz="2400" dirty="0">
              <a:solidFill>
                <a:schemeClr val="accent1"/>
              </a:solidFill>
            </a:endParaRPr>
          </a:p>
        </p:txBody>
      </p:sp>
      <p:sp>
        <p:nvSpPr>
          <p:cNvPr id="2" name="Title 1"/>
          <p:cNvSpPr>
            <a:spLocks noGrp="1"/>
          </p:cNvSpPr>
          <p:nvPr>
            <p:ph type="title"/>
          </p:nvPr>
        </p:nvSpPr>
        <p:spPr/>
        <p:txBody>
          <a:bodyPr/>
          <a:lstStyle/>
          <a:p>
            <a:r>
              <a:rPr lang="en-US" dirty="0" smtClean="0">
                <a:solidFill>
                  <a:schemeClr val="accent1"/>
                </a:solidFill>
              </a:rPr>
              <a:t>Self-Efficacy &amp; Perceived Control</a:t>
            </a:r>
            <a:endParaRPr lang="en-US" dirty="0">
              <a:solidFill>
                <a:schemeClr val="accent1"/>
              </a:solidFill>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343400"/>
            <a:ext cx="9144000" cy="2514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6506422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normAutofit/>
          </a:bodyPr>
          <a:lstStyle/>
          <a:p>
            <a:pPr marL="0" indent="0">
              <a:buNone/>
            </a:pPr>
            <a:r>
              <a:rPr lang="en-US" sz="2200" dirty="0">
                <a:solidFill>
                  <a:schemeClr val="accent1"/>
                </a:solidFill>
              </a:rPr>
              <a:t>Smith (1989) found that locus of control measures did not predict improvements in academic </a:t>
            </a:r>
            <a:r>
              <a:rPr lang="en-US" sz="2200" dirty="0" smtClean="0">
                <a:solidFill>
                  <a:schemeClr val="accent1"/>
                </a:solidFill>
              </a:rPr>
              <a:t>performance.</a:t>
            </a:r>
          </a:p>
          <a:p>
            <a:endParaRPr lang="en-US" sz="2200" dirty="0">
              <a:solidFill>
                <a:schemeClr val="accent1"/>
              </a:solidFill>
            </a:endParaRPr>
          </a:p>
          <a:p>
            <a:pPr marL="0" indent="0">
              <a:buNone/>
            </a:pPr>
            <a:r>
              <a:rPr lang="en-US" sz="2200" dirty="0" smtClean="0">
                <a:solidFill>
                  <a:schemeClr val="accent1"/>
                </a:solidFill>
              </a:rPr>
              <a:t>Smith also found that there were no </a:t>
            </a:r>
            <a:r>
              <a:rPr lang="en-US" sz="2200" dirty="0">
                <a:solidFill>
                  <a:schemeClr val="accent1"/>
                </a:solidFill>
              </a:rPr>
              <a:t>reductions in anxiety in highly self-anxious </a:t>
            </a:r>
            <a:r>
              <a:rPr lang="en-US" sz="2200" dirty="0" smtClean="0">
                <a:solidFill>
                  <a:schemeClr val="accent1"/>
                </a:solidFill>
              </a:rPr>
              <a:t>students, undergoing </a:t>
            </a:r>
            <a:r>
              <a:rPr lang="en-US" sz="2200" dirty="0">
                <a:solidFill>
                  <a:schemeClr val="accent1"/>
                </a:solidFill>
              </a:rPr>
              <a:t>intensive coping skills training </a:t>
            </a:r>
            <a:r>
              <a:rPr lang="en-US" sz="2200" dirty="0" smtClean="0">
                <a:solidFill>
                  <a:schemeClr val="accent1"/>
                </a:solidFill>
              </a:rPr>
              <a:t>programs.</a:t>
            </a:r>
          </a:p>
          <a:p>
            <a:endParaRPr lang="en-US" sz="2200" dirty="0">
              <a:solidFill>
                <a:schemeClr val="accent1"/>
              </a:solidFill>
            </a:endParaRPr>
          </a:p>
          <a:p>
            <a:pPr marL="0" indent="0">
              <a:buNone/>
            </a:pPr>
            <a:r>
              <a:rPr lang="en-US" sz="2200" dirty="0">
                <a:solidFill>
                  <a:schemeClr val="accent1"/>
                </a:solidFill>
              </a:rPr>
              <a:t>S</a:t>
            </a:r>
            <a:r>
              <a:rPr lang="en-US" sz="2200" dirty="0" smtClean="0">
                <a:solidFill>
                  <a:schemeClr val="accent1"/>
                </a:solidFill>
              </a:rPr>
              <a:t>elf-efficacy scales however </a:t>
            </a:r>
            <a:r>
              <a:rPr lang="en-US" sz="2200" dirty="0">
                <a:solidFill>
                  <a:schemeClr val="accent1"/>
                </a:solidFill>
              </a:rPr>
              <a:t>did predict such </a:t>
            </a:r>
            <a:r>
              <a:rPr lang="en-US" sz="2200" dirty="0" smtClean="0">
                <a:solidFill>
                  <a:schemeClr val="accent1"/>
                </a:solidFill>
              </a:rPr>
              <a:t>improvements.</a:t>
            </a:r>
            <a:endParaRPr lang="en-US" sz="2200" dirty="0">
              <a:solidFill>
                <a:schemeClr val="accent1"/>
              </a:solidFill>
            </a:endParaRPr>
          </a:p>
        </p:txBody>
      </p:sp>
      <p:sp>
        <p:nvSpPr>
          <p:cNvPr id="2" name="Title 1"/>
          <p:cNvSpPr>
            <a:spLocks noGrp="1"/>
          </p:cNvSpPr>
          <p:nvPr>
            <p:ph type="title"/>
          </p:nvPr>
        </p:nvSpPr>
        <p:spPr/>
        <p:txBody>
          <a:bodyPr/>
          <a:lstStyle/>
          <a:p>
            <a:r>
              <a:rPr lang="en-US" dirty="0" smtClean="0">
                <a:solidFill>
                  <a:schemeClr val="accent1"/>
                </a:solidFill>
              </a:rPr>
              <a:t>Self-Efficacy vs. Perceived Control</a:t>
            </a:r>
            <a:endParaRPr lang="en-US" dirty="0">
              <a:solidFill>
                <a:schemeClr val="accent1"/>
              </a:solidFill>
            </a:endParaRPr>
          </a:p>
        </p:txBody>
      </p:sp>
    </p:spTree>
    <p:extLst>
      <p:ext uri="{BB962C8B-B14F-4D97-AF65-F5344CB8AC3E}">
        <p14:creationId xmlns:p14="http://schemas.microsoft.com/office/powerpoint/2010/main" val="123943129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BEBA8EAE-BF5A-486C-A8C5-ECC9F3942E4B}">
                <a14:imgProps xmlns:a14="http://schemas.microsoft.com/office/drawing/2010/main">
                  <a14:imgLayer r:embed="rId4">
                    <a14:imgEffect>
                      <a14:artisticPlasticWrap trans="52000"/>
                    </a14:imgEffect>
                    <a14:imgEffect>
                      <a14:brightnessContrast contrast="-20000"/>
                    </a14:imgEffect>
                  </a14:imgLayer>
                </a14:imgProps>
              </a:ext>
            </a:extLst>
          </a:blip>
          <a:srcRect/>
          <a:stretch>
            <a:fillRect l="-14000" t="1000" r="5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76800" y="762000"/>
            <a:ext cx="4495800" cy="1752600"/>
          </a:xfrm>
        </p:spPr>
        <p:txBody>
          <a:bodyPr vert="horz">
            <a:normAutofit/>
          </a:bodyPr>
          <a:lstStyle/>
          <a:p>
            <a:pPr algn="ctr"/>
            <a:r>
              <a:rPr lang="en-US" b="1" dirty="0" smtClean="0">
                <a:solidFill>
                  <a:srgbClr val="0070C0"/>
                </a:solidFill>
              </a:rPr>
              <a:t>Do You Agree?</a:t>
            </a:r>
            <a:endParaRPr lang="en-US" b="1" dirty="0">
              <a:solidFill>
                <a:srgbClr val="0070C0"/>
              </a:solidFill>
            </a:endParaRPr>
          </a:p>
        </p:txBody>
      </p:sp>
      <p:sp>
        <p:nvSpPr>
          <p:cNvPr id="3" name="Content Placeholder 2"/>
          <p:cNvSpPr>
            <a:spLocks noGrp="1"/>
          </p:cNvSpPr>
          <p:nvPr>
            <p:ph idx="1"/>
          </p:nvPr>
        </p:nvSpPr>
        <p:spPr>
          <a:xfrm>
            <a:off x="5410200" y="2209800"/>
            <a:ext cx="3733800" cy="4114800"/>
          </a:xfrm>
        </p:spPr>
        <p:txBody>
          <a:bodyPr>
            <a:normAutofit/>
          </a:bodyPr>
          <a:lstStyle/>
          <a:p>
            <a:pPr marL="0" indent="0" algn="ctr">
              <a:buNone/>
            </a:pPr>
            <a:r>
              <a:rPr lang="en-US" sz="2800" dirty="0" smtClean="0">
                <a:solidFill>
                  <a:srgbClr val="0070C0"/>
                </a:solidFill>
              </a:rPr>
              <a:t>Self-efficacy is </a:t>
            </a:r>
          </a:p>
          <a:p>
            <a:pPr marL="0" indent="0" algn="ctr">
              <a:buNone/>
            </a:pPr>
            <a:r>
              <a:rPr lang="en-US" sz="2800" dirty="0" smtClean="0">
                <a:solidFill>
                  <a:srgbClr val="0070C0"/>
                </a:solidFill>
              </a:rPr>
              <a:t>linked to </a:t>
            </a:r>
          </a:p>
          <a:p>
            <a:pPr marL="0" indent="0" algn="ctr">
              <a:buNone/>
            </a:pPr>
            <a:r>
              <a:rPr lang="en-US" sz="2800" dirty="0" smtClean="0">
                <a:solidFill>
                  <a:srgbClr val="0070C0"/>
                </a:solidFill>
              </a:rPr>
              <a:t>self-concept AND</a:t>
            </a:r>
          </a:p>
          <a:p>
            <a:pPr marL="0" indent="0" algn="ctr">
              <a:buNone/>
            </a:pPr>
            <a:r>
              <a:rPr lang="en-US" sz="2800" dirty="0" smtClean="0">
                <a:solidFill>
                  <a:srgbClr val="0070C0"/>
                </a:solidFill>
              </a:rPr>
              <a:t>motivation</a:t>
            </a:r>
          </a:p>
          <a:p>
            <a:pPr marL="0" indent="0" algn="ctr">
              <a:buNone/>
            </a:pPr>
            <a:r>
              <a:rPr lang="en-US" sz="2800" dirty="0">
                <a:solidFill>
                  <a:srgbClr val="0070C0"/>
                </a:solidFill>
              </a:rPr>
              <a:t>i</a:t>
            </a:r>
            <a:r>
              <a:rPr lang="en-US" sz="2800" dirty="0" smtClean="0">
                <a:solidFill>
                  <a:srgbClr val="0070C0"/>
                </a:solidFill>
              </a:rPr>
              <a:t>s merely a</a:t>
            </a:r>
          </a:p>
          <a:p>
            <a:pPr marL="0" indent="0" algn="ctr">
              <a:buNone/>
            </a:pPr>
            <a:r>
              <a:rPr lang="en-US" sz="2800" dirty="0">
                <a:solidFill>
                  <a:srgbClr val="0070C0"/>
                </a:solidFill>
              </a:rPr>
              <a:t>f</a:t>
            </a:r>
            <a:r>
              <a:rPr lang="en-US" sz="2800" dirty="0" smtClean="0">
                <a:solidFill>
                  <a:srgbClr val="0070C0"/>
                </a:solidFill>
              </a:rPr>
              <a:t>ragment of</a:t>
            </a:r>
          </a:p>
          <a:p>
            <a:pPr marL="0" indent="0" algn="ctr">
              <a:buNone/>
            </a:pPr>
            <a:r>
              <a:rPr lang="en-US" sz="2800" dirty="0" smtClean="0">
                <a:solidFill>
                  <a:srgbClr val="0070C0"/>
                </a:solidFill>
              </a:rPr>
              <a:t>self-efficacy</a:t>
            </a:r>
            <a:endParaRPr lang="en-US" sz="2800" dirty="0">
              <a:solidFill>
                <a:srgbClr val="0070C0"/>
              </a:solidFill>
            </a:endParaRPr>
          </a:p>
        </p:txBody>
      </p:sp>
    </p:spTree>
    <p:extLst>
      <p:ext uri="{BB962C8B-B14F-4D97-AF65-F5344CB8AC3E}">
        <p14:creationId xmlns:p14="http://schemas.microsoft.com/office/powerpoint/2010/main" val="219453185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normAutofit/>
          </a:bodyPr>
          <a:lstStyle/>
          <a:p>
            <a:pPr marL="0" indent="0">
              <a:buNone/>
            </a:pPr>
            <a:r>
              <a:rPr lang="en-US" sz="1800" dirty="0"/>
              <a:t>Driscoll, M. P. (2005). Psychology of learning for instruction (3rd ed.). 316-323. Pearson </a:t>
            </a:r>
          </a:p>
          <a:p>
            <a:endParaRPr lang="en-US" sz="1800" dirty="0" smtClean="0"/>
          </a:p>
          <a:p>
            <a:pPr marL="0" indent="0">
              <a:buNone/>
            </a:pPr>
            <a:r>
              <a:rPr lang="en-US" sz="1800" dirty="0" smtClean="0"/>
              <a:t>Hsu, M., Ju, T. L., Yen, C., Chang, C. </a:t>
            </a:r>
            <a:r>
              <a:rPr lang="en-US" sz="1800" dirty="0"/>
              <a:t>(2007). </a:t>
            </a:r>
            <a:r>
              <a:rPr lang="en-US" sz="1800" dirty="0" smtClean="0"/>
              <a:t>Knowledge sharing behavior in virtual communities: The relationship between trust, self-efficacy, and outcome expectations. </a:t>
            </a:r>
            <a:r>
              <a:rPr lang="en-US" sz="1800" i="1" dirty="0" smtClean="0"/>
              <a:t>International Journal of Human-Computer </a:t>
            </a:r>
            <a:r>
              <a:rPr lang="en-US" sz="1800" dirty="0" smtClean="0"/>
              <a:t>Science.  </a:t>
            </a:r>
            <a:r>
              <a:rPr lang="en-US" sz="1800" i="1" dirty="0" smtClean="0"/>
              <a:t>65</a:t>
            </a:r>
            <a:r>
              <a:rPr lang="en-US" sz="1800" dirty="0" smtClean="0"/>
              <a:t>,153-169.</a:t>
            </a:r>
          </a:p>
          <a:p>
            <a:endParaRPr lang="en-US" sz="1800" dirty="0"/>
          </a:p>
          <a:p>
            <a:pPr marL="0" indent="0">
              <a:buNone/>
            </a:pPr>
            <a:r>
              <a:rPr lang="en-US" sz="1800" dirty="0" smtClean="0"/>
              <a:t>Mechida, M. &amp; Schaubroeck, J. (2011). The role of self-efficacy beliefs in leader development. </a:t>
            </a:r>
            <a:r>
              <a:rPr lang="en-US" sz="1800" i="1" dirty="0" smtClean="0"/>
              <a:t>Journal of Leadership &amp; Organizational Studies.</a:t>
            </a:r>
            <a:r>
              <a:rPr lang="en-US" sz="1800" dirty="0" smtClean="0"/>
              <a:t> </a:t>
            </a:r>
            <a:r>
              <a:rPr lang="en-US" sz="1800" i="1" dirty="0" smtClean="0"/>
              <a:t>18</a:t>
            </a:r>
            <a:r>
              <a:rPr lang="en-US" sz="1800" dirty="0" smtClean="0"/>
              <a:t>(4), 459-468.  </a:t>
            </a:r>
            <a:r>
              <a:rPr lang="en-US" sz="1800" dirty="0"/>
              <a:t>DOI: </a:t>
            </a:r>
            <a:r>
              <a:rPr lang="en-US" sz="1800" dirty="0" smtClean="0"/>
              <a:t>10.1177/1548051811404419.</a:t>
            </a:r>
            <a:endParaRPr lang="en-US" sz="1800" dirty="0"/>
          </a:p>
          <a:p>
            <a:endParaRPr lang="en-US" sz="1800" dirty="0" smtClean="0"/>
          </a:p>
          <a:p>
            <a:pPr marL="0" indent="0">
              <a:buNone/>
            </a:pPr>
            <a:r>
              <a:rPr lang="en-US" sz="1800" dirty="0" smtClean="0"/>
              <a:t>Zimmerman, B. (2000). Self-efficacy: An essential motive to learn.  </a:t>
            </a:r>
            <a:r>
              <a:rPr lang="en-US" sz="1800" i="1" dirty="0" smtClean="0"/>
              <a:t>Contemporary Educational Psychology</a:t>
            </a:r>
            <a:r>
              <a:rPr lang="en-US" sz="1800" dirty="0" smtClean="0"/>
              <a:t>. </a:t>
            </a:r>
            <a:r>
              <a:rPr lang="en-US" sz="1800" dirty="0"/>
              <a:t>25, </a:t>
            </a:r>
            <a:r>
              <a:rPr lang="en-US" sz="1800" dirty="0" smtClean="0"/>
              <a:t>82-91.  DOI:10.1006/ceps.1999.1016.</a:t>
            </a:r>
          </a:p>
          <a:p>
            <a:endParaRPr lang="en-US" sz="1800" dirty="0"/>
          </a:p>
          <a:p>
            <a:endParaRPr lang="en-US" sz="1800" dirty="0"/>
          </a:p>
        </p:txBody>
      </p:sp>
    </p:spTree>
    <p:extLst>
      <p:ext uri="{BB962C8B-B14F-4D97-AF65-F5344CB8AC3E}">
        <p14:creationId xmlns:p14="http://schemas.microsoft.com/office/powerpoint/2010/main" val="241926575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Clarity">
  <a:themeElements>
    <a:clrScheme name="Custom 10">
      <a:dk1>
        <a:srgbClr val="640000"/>
      </a:dk1>
      <a:lt1>
        <a:sysClr val="window" lastClr="FFFFFF"/>
      </a:lt1>
      <a:dk2>
        <a:srgbClr val="BF654C"/>
      </a:dk2>
      <a:lt2>
        <a:srgbClr val="E7DEC9"/>
      </a:lt2>
      <a:accent1>
        <a:srgbClr val="FFFFFF"/>
      </a:accent1>
      <a:accent2>
        <a:srgbClr val="640000"/>
      </a:accent2>
      <a:accent3>
        <a:srgbClr val="BF654C"/>
      </a:accent3>
      <a:accent4>
        <a:srgbClr val="84AA33"/>
      </a:accent4>
      <a:accent5>
        <a:srgbClr val="964305"/>
      </a:accent5>
      <a:accent6>
        <a:srgbClr val="475A8D"/>
      </a:accent6>
      <a:hlink>
        <a:srgbClr val="8DC765"/>
      </a:hlink>
      <a:folHlink>
        <a:srgbClr val="AA8A14"/>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Mylar">
  <a:themeElements>
    <a:clrScheme name="Custom 1">
      <a:dk1>
        <a:srgbClr val="7E0000"/>
      </a:dk1>
      <a:lt1>
        <a:sysClr val="window" lastClr="FFFFFF"/>
      </a:lt1>
      <a:dk2>
        <a:srgbClr val="3E3D2D"/>
      </a:dk2>
      <a:lt2>
        <a:srgbClr val="CAF278"/>
      </a:lt2>
      <a:accent1>
        <a:srgbClr val="FFFFFF"/>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Mylar">
      <a:maj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ylar">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effectStyle>
        <a:effectStyle>
          <a:effectLst>
            <a:innerShdw blurRad="50800" dist="25400" dir="13500000">
              <a:srgbClr val="000000">
                <a:alpha val="75000"/>
              </a:srgbClr>
            </a:innerShdw>
            <a:outerShdw blurRad="50800" dist="25400" dir="5400000" rotWithShape="0">
              <a:srgbClr val="000000">
                <a:alpha val="50000"/>
              </a:srgbClr>
            </a:outerShdw>
          </a:effectLst>
          <a:scene3d>
            <a:camera prst="orthographicFront">
              <a:rot lat="0" lon="0" rev="0"/>
            </a:camera>
            <a:lightRig rig="threePt" dir="tl"/>
          </a:scene3d>
          <a:sp3d prstMaterial="dkEdge">
            <a:bevelT w="25400" h="5080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tint val="100000"/>
                <a:shade val="30000"/>
                <a:alpha val="100000"/>
                <a:satMod val="255000"/>
                <a:lumMod val="100000"/>
              </a:schemeClr>
            </a:gs>
          </a:gsLst>
          <a:path path="circle">
            <a:fillToRect l="50000" t="-80000" r="50000" b="180000"/>
          </a:path>
        </a:gradFill>
        <a:blipFill rotWithShape="1">
          <a:blip xmlns:r="http://schemas.openxmlformats.org/officeDocument/2006/relationships" r:embed="rId1">
            <a:duotone>
              <a:schemeClr val="phClr">
                <a:lumMod val="80000"/>
              </a:schemeClr>
              <a:schemeClr val="phClr">
                <a:tint val="50000"/>
                <a:lumMod val="150000"/>
              </a:schemeClr>
            </a:duotone>
          </a:blip>
          <a:stretch/>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TC101790491[[fn=Mylar]]</Template>
  <TotalTime>11299</TotalTime>
  <Words>3401</Words>
  <Application>Microsoft Office PowerPoint</Application>
  <PresentationFormat>On-screen Show (4:3)</PresentationFormat>
  <Paragraphs>317</Paragraphs>
  <Slides>32</Slides>
  <Notes>32</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32</vt:i4>
      </vt:variant>
    </vt:vector>
  </HeadingPairs>
  <TitlesOfParts>
    <vt:vector size="40" baseType="lpstr">
      <vt:lpstr>Arial</vt:lpstr>
      <vt:lpstr>Calibri</vt:lpstr>
      <vt:lpstr>Corbel</vt:lpstr>
      <vt:lpstr>Tahoma</vt:lpstr>
      <vt:lpstr>Tunga</vt:lpstr>
      <vt:lpstr>Wingdings</vt:lpstr>
      <vt:lpstr>Clarity</vt:lpstr>
      <vt:lpstr>Mylar</vt:lpstr>
      <vt:lpstr>Self- Efficacy Beliefs</vt:lpstr>
      <vt:lpstr>Have you been here?</vt:lpstr>
      <vt:lpstr>Do You Believe…   </vt:lpstr>
      <vt:lpstr>What is Self-Efficacy?</vt:lpstr>
      <vt:lpstr>Learning a Skill</vt:lpstr>
      <vt:lpstr>PowerPoint Presentation</vt:lpstr>
      <vt:lpstr>SO HAVING HIGH  SELF-EFFICACY BELIEFS  =  BEING MORE MOTIVATED?</vt:lpstr>
      <vt:lpstr>NO</vt:lpstr>
      <vt:lpstr>Performing in a Situation</vt:lpstr>
      <vt:lpstr> Can you depict between the two?  </vt:lpstr>
      <vt:lpstr> Can you depict between the two?  </vt:lpstr>
      <vt:lpstr> Can you depict between the two?</vt:lpstr>
      <vt:lpstr> Can you depict between the two?</vt:lpstr>
      <vt:lpstr>Self-Efficacy is NOT Constant</vt:lpstr>
      <vt:lpstr>Acquiring Strong Beliefs</vt:lpstr>
      <vt:lpstr>Enactive Mastery Experience</vt:lpstr>
      <vt:lpstr>Verbal Persuasion</vt:lpstr>
      <vt:lpstr>Physiological State</vt:lpstr>
      <vt:lpstr>Vicarious Experiences</vt:lpstr>
      <vt:lpstr>Reflect</vt:lpstr>
      <vt:lpstr>How is Self-Efficacy Measured</vt:lpstr>
      <vt:lpstr>PowerPoint Presentation</vt:lpstr>
      <vt:lpstr>Closely Related Constructs</vt:lpstr>
      <vt:lpstr>Self-Efficacy &amp; Outcome Expectations</vt:lpstr>
      <vt:lpstr>PowerPoint Presentation</vt:lpstr>
      <vt:lpstr>Self-efficacy vs. Outcome Expectations</vt:lpstr>
      <vt:lpstr>Self-Efficacy &amp; Self-Concept</vt:lpstr>
      <vt:lpstr>Self-Efficacy vs. Self-Concept</vt:lpstr>
      <vt:lpstr>Self-Efficacy &amp; Perceived Control</vt:lpstr>
      <vt:lpstr>Self-Efficacy vs. Perceived Control</vt:lpstr>
      <vt:lpstr>Do You Agree?</vt:lpstr>
      <vt:lpstr>References</vt:lpstr>
    </vt:vector>
  </TitlesOfParts>
  <Company>Hewlett-Packard Company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 Efficacy Beliefs</dc:title>
  <dc:creator>headspartan</dc:creator>
  <cp:lastModifiedBy>Felicity Page</cp:lastModifiedBy>
  <cp:revision>161</cp:revision>
  <dcterms:created xsi:type="dcterms:W3CDTF">2012-11-05T03:44:38Z</dcterms:created>
  <dcterms:modified xsi:type="dcterms:W3CDTF">2016-11-11T14:09:41Z</dcterms:modified>
</cp:coreProperties>
</file>