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9"/>
  </p:notesMasterIdLst>
  <p:handoutMasterIdLst>
    <p:handoutMasterId r:id="rId30"/>
  </p:handoutMasterIdLst>
  <p:sldIdLst>
    <p:sldId id="256" r:id="rId5"/>
    <p:sldId id="277" r:id="rId6"/>
    <p:sldId id="303" r:id="rId7"/>
    <p:sldId id="293" r:id="rId8"/>
    <p:sldId id="294" r:id="rId9"/>
    <p:sldId id="304" r:id="rId10"/>
    <p:sldId id="296" r:id="rId11"/>
    <p:sldId id="298" r:id="rId12"/>
    <p:sldId id="306" r:id="rId13"/>
    <p:sldId id="300" r:id="rId14"/>
    <p:sldId id="313" r:id="rId15"/>
    <p:sldId id="301" r:id="rId16"/>
    <p:sldId id="297" r:id="rId17"/>
    <p:sldId id="314" r:id="rId18"/>
    <p:sldId id="309" r:id="rId19"/>
    <p:sldId id="311" r:id="rId20"/>
    <p:sldId id="312" r:id="rId21"/>
    <p:sldId id="299" r:id="rId22"/>
    <p:sldId id="316" r:id="rId23"/>
    <p:sldId id="315" r:id="rId24"/>
    <p:sldId id="302" r:id="rId25"/>
    <p:sldId id="317" r:id="rId26"/>
    <p:sldId id="318" r:id="rId27"/>
    <p:sldId id="276"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92" userDrawn="1">
          <p15:clr>
            <a:srgbClr val="A4A3A4"/>
          </p15:clr>
        </p15:guide>
        <p15:guide id="2" pos="3144" userDrawn="1">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40A079-8EC7-FA85-B5FF-B5D9E8B5AAB2}" v="151" dt="2024-06-28T11:04:00.254"/>
    <p1510:client id="{328F426C-70AB-43E1-AF1C-EC97D1DF387D}" v="1" dt="2024-06-28T12:03:57.651"/>
    <p1510:client id="{4292BA3D-2EAA-D739-2E6A-B73EBBB66876}" v="21" dt="2024-06-28T10:44:49.146"/>
  </p1510:revLst>
</p1510:revInfo>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40" y="176"/>
      </p:cViewPr>
      <p:guideLst>
        <p:guide orient="horz" pos="792"/>
        <p:guide pos="3144"/>
        <p:guide orient="horz" pos="96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E41E99-477F-47B9-B2BB-BB5BF0E31333}" type="doc">
      <dgm:prSet loTypeId="urn:microsoft.com/office/officeart/2005/8/layout/list1" loCatId="list" qsTypeId="urn:microsoft.com/office/officeart/2005/8/quickstyle/simple2" qsCatId="simple" csTypeId="urn:microsoft.com/office/officeart/2005/8/colors/accent1_2" csCatId="accent1" phldr="1"/>
      <dgm:spPr/>
      <dgm:t>
        <a:bodyPr/>
        <a:lstStyle/>
        <a:p>
          <a:endParaRPr lang="en-US"/>
        </a:p>
      </dgm:t>
    </dgm:pt>
    <dgm:pt modelId="{B8F527C0-BF94-4196-BE64-A973C6D72D6A}">
      <dgm:prSet/>
      <dgm:spPr/>
      <dgm:t>
        <a:bodyPr/>
        <a:lstStyle/>
        <a:p>
          <a:r>
            <a:rPr lang="en-US" b="1">
              <a:solidFill>
                <a:schemeClr val="accent3"/>
              </a:solidFill>
            </a:rPr>
            <a:t>Old Age Definition:</a:t>
          </a:r>
          <a:endParaRPr lang="en-US">
            <a:solidFill>
              <a:schemeClr val="accent3"/>
            </a:solidFill>
          </a:endParaRPr>
        </a:p>
      </dgm:t>
    </dgm:pt>
    <dgm:pt modelId="{1C42AF8A-E7F0-4580-847A-B26F43199EBB}" type="parTrans" cxnId="{2DADA18C-C93A-48D2-A4B0-F42512EC4956}">
      <dgm:prSet/>
      <dgm:spPr/>
      <dgm:t>
        <a:bodyPr/>
        <a:lstStyle/>
        <a:p>
          <a:endParaRPr lang="en-US"/>
        </a:p>
      </dgm:t>
    </dgm:pt>
    <dgm:pt modelId="{394A21DD-5DB6-4F1F-A59E-C407678450E7}" type="sibTrans" cxnId="{2DADA18C-C93A-48D2-A4B0-F42512EC4956}">
      <dgm:prSet/>
      <dgm:spPr/>
      <dgm:t>
        <a:bodyPr/>
        <a:lstStyle/>
        <a:p>
          <a:endParaRPr lang="en-US"/>
        </a:p>
      </dgm:t>
    </dgm:pt>
    <dgm:pt modelId="{88E38D88-9BA5-4EF5-816C-EA129C62B9CF}">
      <dgm:prSet custT="1"/>
      <dgm:spPr/>
      <dgm:t>
        <a:bodyPr/>
        <a:lstStyle/>
        <a:p>
          <a:r>
            <a:rPr lang="en-US" sz="2800" b="1">
              <a:solidFill>
                <a:schemeClr val="accent3"/>
              </a:solidFill>
            </a:rPr>
            <a:t>Generally Considered to Start at 65 Years:</a:t>
          </a:r>
          <a:endParaRPr lang="en-US" sz="2800">
            <a:solidFill>
              <a:schemeClr val="accent3"/>
            </a:solidFill>
          </a:endParaRPr>
        </a:p>
      </dgm:t>
    </dgm:pt>
    <dgm:pt modelId="{CA081D01-7100-4A20-822A-F4D531F256E9}" type="parTrans" cxnId="{093FB504-DE66-4766-A28B-FD8412E88F92}">
      <dgm:prSet/>
      <dgm:spPr/>
      <dgm:t>
        <a:bodyPr/>
        <a:lstStyle/>
        <a:p>
          <a:endParaRPr lang="en-US"/>
        </a:p>
      </dgm:t>
    </dgm:pt>
    <dgm:pt modelId="{2E16B4EB-BEDD-4F67-83C6-53EB983E77E9}" type="sibTrans" cxnId="{093FB504-DE66-4766-A28B-FD8412E88F92}">
      <dgm:prSet/>
      <dgm:spPr/>
      <dgm:t>
        <a:bodyPr/>
        <a:lstStyle/>
        <a:p>
          <a:endParaRPr lang="en-US"/>
        </a:p>
      </dgm:t>
    </dgm:pt>
    <dgm:pt modelId="{E872AA4B-09BD-485A-A660-4AEE9E43BB0D}">
      <dgm:prSet custT="1"/>
      <dgm:spPr/>
      <dgm:t>
        <a:bodyPr/>
        <a:lstStyle/>
        <a:p>
          <a:r>
            <a:rPr lang="en-US" sz="2800"/>
            <a:t>Widely recognized as the age marking the beginning of old age, aligning with retirement and pension eligibility</a:t>
          </a:r>
          <a:endParaRPr lang="en-US" sz="1600"/>
        </a:p>
      </dgm:t>
    </dgm:pt>
    <dgm:pt modelId="{44A762DF-4788-4228-B4FF-C137FF6E6F1C}" type="parTrans" cxnId="{FF382F09-1F0D-47DF-87BD-04D4CC423575}">
      <dgm:prSet/>
      <dgm:spPr/>
      <dgm:t>
        <a:bodyPr/>
        <a:lstStyle/>
        <a:p>
          <a:endParaRPr lang="en-US"/>
        </a:p>
      </dgm:t>
    </dgm:pt>
    <dgm:pt modelId="{8FC30E27-7CBC-44C3-8BA1-9ECDB9D5099B}" type="sibTrans" cxnId="{FF382F09-1F0D-47DF-87BD-04D4CC423575}">
      <dgm:prSet/>
      <dgm:spPr/>
      <dgm:t>
        <a:bodyPr/>
        <a:lstStyle/>
        <a:p>
          <a:endParaRPr lang="en-US"/>
        </a:p>
      </dgm:t>
    </dgm:pt>
    <dgm:pt modelId="{9346E127-897D-4E57-81F0-FDAF24D6BF3C}">
      <dgm:prSet custT="1"/>
      <dgm:spPr/>
      <dgm:t>
        <a:bodyPr/>
        <a:lstStyle/>
        <a:p>
          <a:r>
            <a:rPr lang="en-US" sz="2800"/>
            <a:t>In some cultures, old age is associated with social roles rather than a specific age.</a:t>
          </a:r>
        </a:p>
      </dgm:t>
    </dgm:pt>
    <dgm:pt modelId="{1D5DCDCD-4137-49AC-AD5C-479B8CACD194}" type="parTrans" cxnId="{CBF83B2C-F85D-43BE-9492-D882174149FC}">
      <dgm:prSet/>
      <dgm:spPr/>
      <dgm:t>
        <a:bodyPr/>
        <a:lstStyle/>
        <a:p>
          <a:endParaRPr lang="en-US"/>
        </a:p>
      </dgm:t>
    </dgm:pt>
    <dgm:pt modelId="{40754009-FFA4-4336-A38E-790A01A77284}" type="sibTrans" cxnId="{CBF83B2C-F85D-43BE-9492-D882174149FC}">
      <dgm:prSet/>
      <dgm:spPr/>
      <dgm:t>
        <a:bodyPr/>
        <a:lstStyle/>
        <a:p>
          <a:endParaRPr lang="en-US"/>
        </a:p>
      </dgm:t>
    </dgm:pt>
    <dgm:pt modelId="{2E899571-20EC-4A3C-95FB-6AA9826CC8D9}">
      <dgm:prSet custT="1"/>
      <dgm:spPr/>
      <dgm:t>
        <a:bodyPr/>
        <a:lstStyle/>
        <a:p>
          <a:r>
            <a:rPr lang="en-US" sz="2800"/>
            <a:t>Factors like genetics, lifestyle, and health can influence when old age begins                                                 </a:t>
          </a:r>
          <a:r>
            <a:rPr lang="en-US" sz="1400"/>
            <a:t>(Harper, 2014).</a:t>
          </a:r>
        </a:p>
      </dgm:t>
    </dgm:pt>
    <dgm:pt modelId="{192836F5-DE66-41E9-9519-D7BA23236B48}" type="parTrans" cxnId="{38C4B80C-E1B7-45DC-9862-F4E6D972FC54}">
      <dgm:prSet/>
      <dgm:spPr/>
      <dgm:t>
        <a:bodyPr/>
        <a:lstStyle/>
        <a:p>
          <a:endParaRPr lang="en-US"/>
        </a:p>
      </dgm:t>
    </dgm:pt>
    <dgm:pt modelId="{A7AF81EB-11F2-4510-AFE5-FD8A16007156}" type="sibTrans" cxnId="{38C4B80C-E1B7-45DC-9862-F4E6D972FC54}">
      <dgm:prSet/>
      <dgm:spPr/>
      <dgm:t>
        <a:bodyPr/>
        <a:lstStyle/>
        <a:p>
          <a:endParaRPr lang="en-US"/>
        </a:p>
      </dgm:t>
    </dgm:pt>
    <dgm:pt modelId="{0B33A6BF-C2A5-46DC-B477-439AF0E6DA38}">
      <dgm:prSet custT="1"/>
      <dgm:spPr/>
      <dgm:t>
        <a:bodyPr/>
        <a:lstStyle/>
        <a:p>
          <a:r>
            <a:rPr lang="en-US" sz="2800" b="1">
              <a:solidFill>
                <a:schemeClr val="accent3"/>
              </a:solidFill>
            </a:rPr>
            <a:t>Varies Culturally and Individually:</a:t>
          </a:r>
          <a:endParaRPr lang="en-US" sz="1600">
            <a:solidFill>
              <a:schemeClr val="accent3"/>
            </a:solidFill>
          </a:endParaRPr>
        </a:p>
      </dgm:t>
    </dgm:pt>
    <dgm:pt modelId="{200A0F43-1D3E-4990-B5DA-E4E8EA045BB9}" type="parTrans" cxnId="{4C317EEC-F703-4E0F-B51C-E3EB1D1AA802}">
      <dgm:prSet/>
      <dgm:spPr/>
    </dgm:pt>
    <dgm:pt modelId="{37EB04EB-2AE9-48ED-AE2A-0463243CE289}" type="sibTrans" cxnId="{4C317EEC-F703-4E0F-B51C-E3EB1D1AA802}">
      <dgm:prSet/>
      <dgm:spPr/>
    </dgm:pt>
    <dgm:pt modelId="{9481E906-8D66-4059-BFED-E2DBDBEB7BFF}" type="pres">
      <dgm:prSet presAssocID="{1DE41E99-477F-47B9-B2BB-BB5BF0E31333}" presName="linear" presStyleCnt="0">
        <dgm:presLayoutVars>
          <dgm:dir/>
          <dgm:animLvl val="lvl"/>
          <dgm:resizeHandles val="exact"/>
        </dgm:presLayoutVars>
      </dgm:prSet>
      <dgm:spPr/>
    </dgm:pt>
    <dgm:pt modelId="{5E14AA89-447A-4332-83D6-4334FF3BF5EB}" type="pres">
      <dgm:prSet presAssocID="{B8F527C0-BF94-4196-BE64-A973C6D72D6A}" presName="parentLin" presStyleCnt="0"/>
      <dgm:spPr/>
    </dgm:pt>
    <dgm:pt modelId="{D5958A11-0216-47DD-B3AE-9C670C3AD8C7}" type="pres">
      <dgm:prSet presAssocID="{B8F527C0-BF94-4196-BE64-A973C6D72D6A}" presName="parentLeftMargin" presStyleLbl="node1" presStyleIdx="0" presStyleCnt="1"/>
      <dgm:spPr/>
    </dgm:pt>
    <dgm:pt modelId="{953CE44F-B1A0-4372-89F8-9F6976CB9E01}" type="pres">
      <dgm:prSet presAssocID="{B8F527C0-BF94-4196-BE64-A973C6D72D6A}" presName="parentText" presStyleLbl="node1" presStyleIdx="0" presStyleCnt="1">
        <dgm:presLayoutVars>
          <dgm:chMax val="0"/>
          <dgm:bulletEnabled val="1"/>
        </dgm:presLayoutVars>
      </dgm:prSet>
      <dgm:spPr/>
    </dgm:pt>
    <dgm:pt modelId="{B6D9298F-345A-45E1-AB2B-A60CB082AF5F}" type="pres">
      <dgm:prSet presAssocID="{B8F527C0-BF94-4196-BE64-A973C6D72D6A}" presName="negativeSpace" presStyleCnt="0"/>
      <dgm:spPr/>
    </dgm:pt>
    <dgm:pt modelId="{22F9BC5B-0618-403D-9061-DBF008626FAF}" type="pres">
      <dgm:prSet presAssocID="{B8F527C0-BF94-4196-BE64-A973C6D72D6A}" presName="childText" presStyleLbl="conFgAcc1" presStyleIdx="0" presStyleCnt="1">
        <dgm:presLayoutVars>
          <dgm:bulletEnabled val="1"/>
        </dgm:presLayoutVars>
      </dgm:prSet>
      <dgm:spPr/>
    </dgm:pt>
  </dgm:ptLst>
  <dgm:cxnLst>
    <dgm:cxn modelId="{18D0A604-8123-45AD-8685-D4432938D6FB}" type="presOf" srcId="{88E38D88-9BA5-4EF5-816C-EA129C62B9CF}" destId="{22F9BC5B-0618-403D-9061-DBF008626FAF}" srcOrd="0" destOrd="0" presId="urn:microsoft.com/office/officeart/2005/8/layout/list1"/>
    <dgm:cxn modelId="{093FB504-DE66-4766-A28B-FD8412E88F92}" srcId="{B8F527C0-BF94-4196-BE64-A973C6D72D6A}" destId="{88E38D88-9BA5-4EF5-816C-EA129C62B9CF}" srcOrd="0" destOrd="0" parTransId="{CA081D01-7100-4A20-822A-F4D531F256E9}" sibTransId="{2E16B4EB-BEDD-4F67-83C6-53EB983E77E9}"/>
    <dgm:cxn modelId="{FF382F09-1F0D-47DF-87BD-04D4CC423575}" srcId="{88E38D88-9BA5-4EF5-816C-EA129C62B9CF}" destId="{E872AA4B-09BD-485A-A660-4AEE9E43BB0D}" srcOrd="0" destOrd="0" parTransId="{44A762DF-4788-4228-B4FF-C137FF6E6F1C}" sibTransId="{8FC30E27-7CBC-44C3-8BA1-9ECDB9D5099B}"/>
    <dgm:cxn modelId="{38C4B80C-E1B7-45DC-9862-F4E6D972FC54}" srcId="{9346E127-897D-4E57-81F0-FDAF24D6BF3C}" destId="{2E899571-20EC-4A3C-95FB-6AA9826CC8D9}" srcOrd="0" destOrd="0" parTransId="{192836F5-DE66-41E9-9519-D7BA23236B48}" sibTransId="{A7AF81EB-11F2-4510-AFE5-FD8A16007156}"/>
    <dgm:cxn modelId="{CBF83B2C-F85D-43BE-9492-D882174149FC}" srcId="{B8F527C0-BF94-4196-BE64-A973C6D72D6A}" destId="{9346E127-897D-4E57-81F0-FDAF24D6BF3C}" srcOrd="2" destOrd="0" parTransId="{1D5DCDCD-4137-49AC-AD5C-479B8CACD194}" sibTransId="{40754009-FFA4-4336-A38E-790A01A77284}"/>
    <dgm:cxn modelId="{62101340-F2F0-49C4-892F-D4790224812D}" type="presOf" srcId="{2E899571-20EC-4A3C-95FB-6AA9826CC8D9}" destId="{22F9BC5B-0618-403D-9061-DBF008626FAF}" srcOrd="0" destOrd="4" presId="urn:microsoft.com/office/officeart/2005/8/layout/list1"/>
    <dgm:cxn modelId="{5E0E2D5E-7AE1-4FFF-9E66-4991B0B32846}" type="presOf" srcId="{9346E127-897D-4E57-81F0-FDAF24D6BF3C}" destId="{22F9BC5B-0618-403D-9061-DBF008626FAF}" srcOrd="0" destOrd="3" presId="urn:microsoft.com/office/officeart/2005/8/layout/list1"/>
    <dgm:cxn modelId="{3806D044-D417-4382-89A4-616C2C3F84DF}" type="presOf" srcId="{1DE41E99-477F-47B9-B2BB-BB5BF0E31333}" destId="{9481E906-8D66-4059-BFED-E2DBDBEB7BFF}" srcOrd="0" destOrd="0" presId="urn:microsoft.com/office/officeart/2005/8/layout/list1"/>
    <dgm:cxn modelId="{55C8E074-DB58-47F2-9B7D-D9BF2B76EE51}" type="presOf" srcId="{E872AA4B-09BD-485A-A660-4AEE9E43BB0D}" destId="{22F9BC5B-0618-403D-9061-DBF008626FAF}" srcOrd="0" destOrd="1" presId="urn:microsoft.com/office/officeart/2005/8/layout/list1"/>
    <dgm:cxn modelId="{86DAD07D-AFD4-49BD-A8DC-AF8F19071EBA}" type="presOf" srcId="{B8F527C0-BF94-4196-BE64-A973C6D72D6A}" destId="{D5958A11-0216-47DD-B3AE-9C670C3AD8C7}" srcOrd="0" destOrd="0" presId="urn:microsoft.com/office/officeart/2005/8/layout/list1"/>
    <dgm:cxn modelId="{2DADA18C-C93A-48D2-A4B0-F42512EC4956}" srcId="{1DE41E99-477F-47B9-B2BB-BB5BF0E31333}" destId="{B8F527C0-BF94-4196-BE64-A973C6D72D6A}" srcOrd="0" destOrd="0" parTransId="{1C42AF8A-E7F0-4580-847A-B26F43199EBB}" sibTransId="{394A21DD-5DB6-4F1F-A59E-C407678450E7}"/>
    <dgm:cxn modelId="{7650E1CC-312B-4700-A89D-2F05A8DAB6FA}" type="presOf" srcId="{B8F527C0-BF94-4196-BE64-A973C6D72D6A}" destId="{953CE44F-B1A0-4372-89F8-9F6976CB9E01}" srcOrd="1" destOrd="0" presId="urn:microsoft.com/office/officeart/2005/8/layout/list1"/>
    <dgm:cxn modelId="{E49D9BEB-3A06-449A-858F-3D8B37BA2DCE}" type="presOf" srcId="{0B33A6BF-C2A5-46DC-B477-439AF0E6DA38}" destId="{22F9BC5B-0618-403D-9061-DBF008626FAF}" srcOrd="0" destOrd="2" presId="urn:microsoft.com/office/officeart/2005/8/layout/list1"/>
    <dgm:cxn modelId="{4C317EEC-F703-4E0F-B51C-E3EB1D1AA802}" srcId="{B8F527C0-BF94-4196-BE64-A973C6D72D6A}" destId="{0B33A6BF-C2A5-46DC-B477-439AF0E6DA38}" srcOrd="1" destOrd="0" parTransId="{200A0F43-1D3E-4990-B5DA-E4E8EA045BB9}" sibTransId="{37EB04EB-2AE9-48ED-AE2A-0463243CE289}"/>
    <dgm:cxn modelId="{B5937EC1-7038-402C-B0CF-6ED5AC7448AA}" type="presParOf" srcId="{9481E906-8D66-4059-BFED-E2DBDBEB7BFF}" destId="{5E14AA89-447A-4332-83D6-4334FF3BF5EB}" srcOrd="0" destOrd="0" presId="urn:microsoft.com/office/officeart/2005/8/layout/list1"/>
    <dgm:cxn modelId="{1DD3B74E-D7C9-42B7-A168-FD0E08AE0F24}" type="presParOf" srcId="{5E14AA89-447A-4332-83D6-4334FF3BF5EB}" destId="{D5958A11-0216-47DD-B3AE-9C670C3AD8C7}" srcOrd="0" destOrd="0" presId="urn:microsoft.com/office/officeart/2005/8/layout/list1"/>
    <dgm:cxn modelId="{A96E1D6A-D8BD-4BD7-A194-DB7A3B56244D}" type="presParOf" srcId="{5E14AA89-447A-4332-83D6-4334FF3BF5EB}" destId="{953CE44F-B1A0-4372-89F8-9F6976CB9E01}" srcOrd="1" destOrd="0" presId="urn:microsoft.com/office/officeart/2005/8/layout/list1"/>
    <dgm:cxn modelId="{E1350131-D98A-4FAE-BE55-7B0B415F085D}" type="presParOf" srcId="{9481E906-8D66-4059-BFED-E2DBDBEB7BFF}" destId="{B6D9298F-345A-45E1-AB2B-A60CB082AF5F}" srcOrd="1" destOrd="0" presId="urn:microsoft.com/office/officeart/2005/8/layout/list1"/>
    <dgm:cxn modelId="{60F7DEE1-CAD3-4043-AEC4-1902B868ECA7}" type="presParOf" srcId="{9481E906-8D66-4059-BFED-E2DBDBEB7BFF}" destId="{22F9BC5B-0618-403D-9061-DBF008626FAF}"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E41E99-477F-47B9-B2BB-BB5BF0E31333}" type="doc">
      <dgm:prSet loTypeId="urn:microsoft.com/office/officeart/2005/8/layout/list1" loCatId="list" qsTypeId="urn:microsoft.com/office/officeart/2005/8/quickstyle/simple2" qsCatId="simple" csTypeId="urn:microsoft.com/office/officeart/2005/8/colors/accent1_2" csCatId="accent1" phldr="1"/>
      <dgm:spPr/>
      <dgm:t>
        <a:bodyPr/>
        <a:lstStyle/>
        <a:p>
          <a:endParaRPr lang="en-US"/>
        </a:p>
      </dgm:t>
    </dgm:pt>
    <dgm:pt modelId="{47570226-2CA6-443F-AEBC-E11C6D854809}">
      <dgm:prSet custT="1"/>
      <dgm:spPr/>
      <dgm:t>
        <a:bodyPr/>
        <a:lstStyle/>
        <a:p>
          <a:r>
            <a:rPr lang="en-US" sz="2000" b="1">
              <a:solidFill>
                <a:schemeClr val="accent3"/>
              </a:solidFill>
            </a:rPr>
            <a:t>Includes Palliative Care and Planning for Terminal Conditions:</a:t>
          </a:r>
          <a:endParaRPr lang="en-US" sz="2000">
            <a:solidFill>
              <a:schemeClr val="accent3"/>
            </a:solidFill>
          </a:endParaRPr>
        </a:p>
      </dgm:t>
    </dgm:pt>
    <dgm:pt modelId="{C7A368D3-C202-4604-9A09-9A11D68CE3D9}" type="parTrans" cxnId="{271AF96F-DC2B-4A0D-9E8C-F2FD6EAC0FCB}">
      <dgm:prSet/>
      <dgm:spPr/>
      <dgm:t>
        <a:bodyPr/>
        <a:lstStyle/>
        <a:p>
          <a:endParaRPr lang="en-US"/>
        </a:p>
      </dgm:t>
    </dgm:pt>
    <dgm:pt modelId="{6C1A9075-14A5-486D-B8D8-230017BA6DDC}" type="sibTrans" cxnId="{271AF96F-DC2B-4A0D-9E8C-F2FD6EAC0FCB}">
      <dgm:prSet/>
      <dgm:spPr/>
      <dgm:t>
        <a:bodyPr/>
        <a:lstStyle/>
        <a:p>
          <a:endParaRPr lang="en-US"/>
        </a:p>
      </dgm:t>
    </dgm:pt>
    <dgm:pt modelId="{74BF43A8-1D40-41A3-82C8-459C2AA49BBF}">
      <dgm:prSet custT="1"/>
      <dgm:spPr/>
      <dgm:t>
        <a:bodyPr/>
        <a:lstStyle/>
        <a:p>
          <a:r>
            <a:rPr lang="en-US" sz="2000" b="1">
              <a:solidFill>
                <a:schemeClr val="accent3"/>
              </a:solidFill>
            </a:rPr>
            <a:t>Palliative Care:</a:t>
          </a:r>
          <a:endParaRPr lang="en-US" sz="2000">
            <a:solidFill>
              <a:schemeClr val="accent3"/>
            </a:solidFill>
          </a:endParaRPr>
        </a:p>
      </dgm:t>
    </dgm:pt>
    <dgm:pt modelId="{84949652-E72F-463E-9093-F4E1ABBFC251}" type="parTrans" cxnId="{135DF724-C4C8-40E4-A57A-19ED629A661F}">
      <dgm:prSet/>
      <dgm:spPr/>
      <dgm:t>
        <a:bodyPr/>
        <a:lstStyle/>
        <a:p>
          <a:endParaRPr lang="en-US"/>
        </a:p>
      </dgm:t>
    </dgm:pt>
    <dgm:pt modelId="{3FA5DF79-0863-45B2-BBA2-C7F22D5E1CA1}" type="sibTrans" cxnId="{135DF724-C4C8-40E4-A57A-19ED629A661F}">
      <dgm:prSet/>
      <dgm:spPr/>
      <dgm:t>
        <a:bodyPr/>
        <a:lstStyle/>
        <a:p>
          <a:endParaRPr lang="en-US"/>
        </a:p>
      </dgm:t>
    </dgm:pt>
    <dgm:pt modelId="{8C083B4F-0B60-44EC-BAD2-2A771956B348}">
      <dgm:prSet custT="1"/>
      <dgm:spPr/>
      <dgm:t>
        <a:bodyPr/>
        <a:lstStyle/>
        <a:p>
          <a:r>
            <a:rPr lang="en-US" sz="2000"/>
            <a:t>Focuses on relieving symptoms and stress of serious illness to improve quality of life </a:t>
          </a:r>
          <a:r>
            <a:rPr lang="en-US" sz="1400"/>
            <a:t>(Gomes et al., 2013).</a:t>
          </a:r>
        </a:p>
      </dgm:t>
    </dgm:pt>
    <dgm:pt modelId="{7455C6F6-9525-4AE1-9EBD-772D3F294C77}" type="parTrans" cxnId="{2DFEBCAA-FEBF-4868-B6FE-C9FBCECFFB78}">
      <dgm:prSet/>
      <dgm:spPr/>
      <dgm:t>
        <a:bodyPr/>
        <a:lstStyle/>
        <a:p>
          <a:endParaRPr lang="en-US"/>
        </a:p>
      </dgm:t>
    </dgm:pt>
    <dgm:pt modelId="{8E16AD34-33E3-4730-87B9-485317001ACC}" type="sibTrans" cxnId="{2DFEBCAA-FEBF-4868-B6FE-C9FBCECFFB78}">
      <dgm:prSet/>
      <dgm:spPr/>
      <dgm:t>
        <a:bodyPr/>
        <a:lstStyle/>
        <a:p>
          <a:endParaRPr lang="en-US"/>
        </a:p>
      </dgm:t>
    </dgm:pt>
    <dgm:pt modelId="{8445985F-D89C-46E7-819D-4D9E7168C2AF}">
      <dgm:prSet custT="1"/>
      <dgm:spPr/>
      <dgm:t>
        <a:bodyPr/>
        <a:lstStyle/>
        <a:p>
          <a:r>
            <a:rPr lang="en-US" sz="2000" b="1">
              <a:solidFill>
                <a:schemeClr val="accent3"/>
              </a:solidFill>
            </a:rPr>
            <a:t>Planning for Terminal Conditions:</a:t>
          </a:r>
          <a:endParaRPr lang="en-US" sz="2000">
            <a:solidFill>
              <a:schemeClr val="accent3"/>
            </a:solidFill>
          </a:endParaRPr>
        </a:p>
      </dgm:t>
    </dgm:pt>
    <dgm:pt modelId="{D0C76603-79ED-48F7-ABB1-F85F508B53D0}" type="parTrans" cxnId="{A7793258-37E3-4EFA-94C4-2DA1E60A065B}">
      <dgm:prSet/>
      <dgm:spPr/>
      <dgm:t>
        <a:bodyPr/>
        <a:lstStyle/>
        <a:p>
          <a:endParaRPr lang="en-US"/>
        </a:p>
      </dgm:t>
    </dgm:pt>
    <dgm:pt modelId="{C9FF68F3-0991-453B-B70A-7FC8C867BB64}" type="sibTrans" cxnId="{A7793258-37E3-4EFA-94C4-2DA1E60A065B}">
      <dgm:prSet/>
      <dgm:spPr/>
      <dgm:t>
        <a:bodyPr/>
        <a:lstStyle/>
        <a:p>
          <a:endParaRPr lang="en-US"/>
        </a:p>
      </dgm:t>
    </dgm:pt>
    <dgm:pt modelId="{9266BD64-E37E-402B-925C-BA16806C922C}">
      <dgm:prSet custT="1"/>
      <dgm:spPr/>
      <dgm:t>
        <a:bodyPr/>
        <a:lstStyle/>
        <a:p>
          <a:r>
            <a:rPr lang="en-US" sz="2000"/>
            <a:t>Involves advance directives and discussions with family and healthcare providers.</a:t>
          </a:r>
        </a:p>
      </dgm:t>
    </dgm:pt>
    <dgm:pt modelId="{761A31A8-D6EE-469B-BE3B-2BD7A5011555}" type="parTrans" cxnId="{9506A34A-9151-4C82-A748-D9B5453A2583}">
      <dgm:prSet/>
      <dgm:spPr/>
      <dgm:t>
        <a:bodyPr/>
        <a:lstStyle/>
        <a:p>
          <a:endParaRPr lang="en-US"/>
        </a:p>
      </dgm:t>
    </dgm:pt>
    <dgm:pt modelId="{00FA3E9D-2168-4C0F-8C3D-03B5174B6235}" type="sibTrans" cxnId="{9506A34A-9151-4C82-A748-D9B5453A2583}">
      <dgm:prSet/>
      <dgm:spPr/>
      <dgm:t>
        <a:bodyPr/>
        <a:lstStyle/>
        <a:p>
          <a:endParaRPr lang="en-US"/>
        </a:p>
      </dgm:t>
    </dgm:pt>
    <dgm:pt modelId="{AD5737C8-41C1-4AD8-944D-4BA6D0BE3570}">
      <dgm:prSet custT="1"/>
      <dgm:spPr/>
      <dgm:t>
        <a:bodyPr/>
        <a:lstStyle/>
        <a:p>
          <a:r>
            <a:rPr lang="en-US" sz="2000" b="1">
              <a:solidFill>
                <a:schemeClr val="accent3"/>
              </a:solidFill>
            </a:rPr>
            <a:t>Delivered in Various Settings:</a:t>
          </a:r>
          <a:endParaRPr lang="en-US" sz="2000">
            <a:solidFill>
              <a:schemeClr val="accent3"/>
            </a:solidFill>
          </a:endParaRPr>
        </a:p>
      </dgm:t>
    </dgm:pt>
    <dgm:pt modelId="{7B29CCA0-EC79-4AA8-A9DE-D2BC6DF29B1C}" type="parTrans" cxnId="{FCF13E00-69EB-4943-AA0F-D8D6C407DACD}">
      <dgm:prSet/>
      <dgm:spPr/>
      <dgm:t>
        <a:bodyPr/>
        <a:lstStyle/>
        <a:p>
          <a:endParaRPr lang="en-US"/>
        </a:p>
      </dgm:t>
    </dgm:pt>
    <dgm:pt modelId="{EEE8D283-5915-4514-B393-41027F0839A2}" type="sibTrans" cxnId="{FCF13E00-69EB-4943-AA0F-D8D6C407DACD}">
      <dgm:prSet/>
      <dgm:spPr/>
      <dgm:t>
        <a:bodyPr/>
        <a:lstStyle/>
        <a:p>
          <a:endParaRPr lang="en-US"/>
        </a:p>
      </dgm:t>
    </dgm:pt>
    <dgm:pt modelId="{3FE70074-7BD9-427C-903B-BD087A41641A}">
      <dgm:prSet custT="1"/>
      <dgm:spPr/>
      <dgm:t>
        <a:bodyPr/>
        <a:lstStyle/>
        <a:p>
          <a:r>
            <a:rPr lang="en-US" sz="2000" b="1">
              <a:solidFill>
                <a:schemeClr val="accent3"/>
              </a:solidFill>
            </a:rPr>
            <a:t>Homes: </a:t>
          </a:r>
          <a:r>
            <a:rPr lang="en-US" sz="2000"/>
            <a:t>Preferred by many for comfort and familiarity.</a:t>
          </a:r>
        </a:p>
      </dgm:t>
    </dgm:pt>
    <dgm:pt modelId="{35D62678-F9B2-4A64-8428-53F145EBCF29}" type="parTrans" cxnId="{674C11D0-B41A-407D-A402-762BBE58FB8E}">
      <dgm:prSet/>
      <dgm:spPr/>
      <dgm:t>
        <a:bodyPr/>
        <a:lstStyle/>
        <a:p>
          <a:endParaRPr lang="en-US"/>
        </a:p>
      </dgm:t>
    </dgm:pt>
    <dgm:pt modelId="{959A021F-D4DA-4E44-B3DD-904491FA548B}" type="sibTrans" cxnId="{674C11D0-B41A-407D-A402-762BBE58FB8E}">
      <dgm:prSet/>
      <dgm:spPr/>
      <dgm:t>
        <a:bodyPr/>
        <a:lstStyle/>
        <a:p>
          <a:endParaRPr lang="en-US"/>
        </a:p>
      </dgm:t>
    </dgm:pt>
    <dgm:pt modelId="{DB2E8621-229E-4205-A1FC-57AA95C9F975}">
      <dgm:prSet custT="1"/>
      <dgm:spPr/>
      <dgm:t>
        <a:bodyPr/>
        <a:lstStyle/>
        <a:p>
          <a:r>
            <a:rPr lang="en-US" sz="2000" b="1">
              <a:solidFill>
                <a:schemeClr val="accent3"/>
              </a:solidFill>
            </a:rPr>
            <a:t>Hospitals:</a:t>
          </a:r>
          <a:r>
            <a:rPr lang="en-US" sz="2000" b="1"/>
            <a:t> </a:t>
          </a:r>
          <a:r>
            <a:rPr lang="en-US" sz="2000"/>
            <a:t>Provide acute care for complex medical needs.</a:t>
          </a:r>
        </a:p>
      </dgm:t>
    </dgm:pt>
    <dgm:pt modelId="{FB468702-2164-4A9F-B8FB-8697FE87A422}" type="parTrans" cxnId="{731CD0FC-D731-43E0-835B-CDB35ABAADFD}">
      <dgm:prSet/>
      <dgm:spPr/>
      <dgm:t>
        <a:bodyPr/>
        <a:lstStyle/>
        <a:p>
          <a:endParaRPr lang="en-US"/>
        </a:p>
      </dgm:t>
    </dgm:pt>
    <dgm:pt modelId="{E7C77D6C-D7F5-47A2-BCBE-E17D95C1B732}" type="sibTrans" cxnId="{731CD0FC-D731-43E0-835B-CDB35ABAADFD}">
      <dgm:prSet/>
      <dgm:spPr/>
      <dgm:t>
        <a:bodyPr/>
        <a:lstStyle/>
        <a:p>
          <a:endParaRPr lang="en-US"/>
        </a:p>
      </dgm:t>
    </dgm:pt>
    <dgm:pt modelId="{EB30D17E-10A9-42E6-B162-E6CB96C3DD2A}">
      <dgm:prSet custT="1"/>
      <dgm:spPr/>
      <dgm:t>
        <a:bodyPr/>
        <a:lstStyle/>
        <a:p>
          <a:r>
            <a:rPr lang="en-US" sz="2000" b="1">
              <a:solidFill>
                <a:schemeClr val="accent3"/>
              </a:solidFill>
            </a:rPr>
            <a:t>Hospices:</a:t>
          </a:r>
          <a:r>
            <a:rPr lang="en-US" sz="2000" b="1"/>
            <a:t> </a:t>
          </a:r>
          <a:r>
            <a:rPr lang="en-US" sz="2000"/>
            <a:t>Offer specialized care focused on comfort in a homelike environment.</a:t>
          </a:r>
        </a:p>
      </dgm:t>
    </dgm:pt>
    <dgm:pt modelId="{BD5412C1-F3A6-4C6D-A9EE-388D3FCB5D11}" type="parTrans" cxnId="{177C0886-B243-48A9-A160-48390EDBA5E0}">
      <dgm:prSet/>
      <dgm:spPr/>
      <dgm:t>
        <a:bodyPr/>
        <a:lstStyle/>
        <a:p>
          <a:endParaRPr lang="en-US"/>
        </a:p>
      </dgm:t>
    </dgm:pt>
    <dgm:pt modelId="{BDD4C5D1-E051-4577-9ACB-0BF6E28B908D}" type="sibTrans" cxnId="{177C0886-B243-48A9-A160-48390EDBA5E0}">
      <dgm:prSet/>
      <dgm:spPr/>
      <dgm:t>
        <a:bodyPr/>
        <a:lstStyle/>
        <a:p>
          <a:endParaRPr lang="en-US"/>
        </a:p>
      </dgm:t>
    </dgm:pt>
    <dgm:pt modelId="{4FE1FFCE-4E6F-4C87-90B4-A5B374414FD6}">
      <dgm:prSet custT="1"/>
      <dgm:spPr/>
      <dgm:t>
        <a:bodyPr/>
        <a:lstStyle/>
        <a:p>
          <a:r>
            <a:rPr lang="en-US" sz="2000" b="1">
              <a:solidFill>
                <a:schemeClr val="accent3"/>
              </a:solidFill>
            </a:rPr>
            <a:t>Care Homes:</a:t>
          </a:r>
          <a:r>
            <a:rPr lang="en-US" sz="2000" b="1"/>
            <a:t> </a:t>
          </a:r>
          <a:r>
            <a:rPr lang="en-US" sz="2000"/>
            <a:t>Provide 24/7 support, including medical and personal care.</a:t>
          </a:r>
        </a:p>
      </dgm:t>
    </dgm:pt>
    <dgm:pt modelId="{640B6B5B-673D-4A59-BDB2-195A6D804840}" type="parTrans" cxnId="{DFB2ECAF-3AB5-4B37-9F48-8D250B0720B1}">
      <dgm:prSet/>
      <dgm:spPr/>
      <dgm:t>
        <a:bodyPr/>
        <a:lstStyle/>
        <a:p>
          <a:endParaRPr lang="en-US"/>
        </a:p>
      </dgm:t>
    </dgm:pt>
    <dgm:pt modelId="{61AF2F10-6603-4F67-AFED-111ECD75012A}" type="sibTrans" cxnId="{DFB2ECAF-3AB5-4B37-9F48-8D250B0720B1}">
      <dgm:prSet/>
      <dgm:spPr/>
      <dgm:t>
        <a:bodyPr/>
        <a:lstStyle/>
        <a:p>
          <a:endParaRPr lang="en-US"/>
        </a:p>
      </dgm:t>
    </dgm:pt>
    <dgm:pt modelId="{A1FFB42F-A0A6-46FE-84D5-9C2334EEE7AB}">
      <dgm:prSet/>
      <dgm:spPr/>
      <dgm:t>
        <a:bodyPr/>
        <a:lstStyle/>
        <a:p>
          <a:r>
            <a:rPr lang="en-US" b="1">
              <a:solidFill>
                <a:schemeClr val="accent3"/>
              </a:solidFill>
            </a:rPr>
            <a:t>End-of-Life Care:</a:t>
          </a:r>
          <a:endParaRPr lang="en-US">
            <a:solidFill>
              <a:schemeClr val="accent3"/>
            </a:solidFill>
          </a:endParaRPr>
        </a:p>
      </dgm:t>
    </dgm:pt>
    <dgm:pt modelId="{C6A330EB-37D8-464D-80E7-D9CDE848B4EB}" type="sibTrans" cxnId="{2066ED1F-2955-45A6-809D-9FFD2265D367}">
      <dgm:prSet/>
      <dgm:spPr/>
      <dgm:t>
        <a:bodyPr/>
        <a:lstStyle/>
        <a:p>
          <a:endParaRPr lang="en-US"/>
        </a:p>
      </dgm:t>
    </dgm:pt>
    <dgm:pt modelId="{A9336077-1BD2-4E80-8F73-150F3E61CEB6}" type="parTrans" cxnId="{2066ED1F-2955-45A6-809D-9FFD2265D367}">
      <dgm:prSet/>
      <dgm:spPr/>
      <dgm:t>
        <a:bodyPr/>
        <a:lstStyle/>
        <a:p>
          <a:endParaRPr lang="en-US"/>
        </a:p>
      </dgm:t>
    </dgm:pt>
    <dgm:pt modelId="{9481E906-8D66-4059-BFED-E2DBDBEB7BFF}" type="pres">
      <dgm:prSet presAssocID="{1DE41E99-477F-47B9-B2BB-BB5BF0E31333}" presName="linear" presStyleCnt="0">
        <dgm:presLayoutVars>
          <dgm:dir/>
          <dgm:animLvl val="lvl"/>
          <dgm:resizeHandles val="exact"/>
        </dgm:presLayoutVars>
      </dgm:prSet>
      <dgm:spPr/>
    </dgm:pt>
    <dgm:pt modelId="{9DE808F4-421D-4266-BB8C-21AE58E0A999}" type="pres">
      <dgm:prSet presAssocID="{A1FFB42F-A0A6-46FE-84D5-9C2334EEE7AB}" presName="parentLin" presStyleCnt="0"/>
      <dgm:spPr/>
    </dgm:pt>
    <dgm:pt modelId="{234AC991-152B-4EA0-8CB8-3ACD77B4A5D5}" type="pres">
      <dgm:prSet presAssocID="{A1FFB42F-A0A6-46FE-84D5-9C2334EEE7AB}" presName="parentLeftMargin" presStyleLbl="node1" presStyleIdx="0" presStyleCnt="1"/>
      <dgm:spPr/>
    </dgm:pt>
    <dgm:pt modelId="{6B95ED1B-BE62-4397-880E-AF1B7F2F9EC6}" type="pres">
      <dgm:prSet presAssocID="{A1FFB42F-A0A6-46FE-84D5-9C2334EEE7AB}" presName="parentText" presStyleLbl="node1" presStyleIdx="0" presStyleCnt="1">
        <dgm:presLayoutVars>
          <dgm:chMax val="0"/>
          <dgm:bulletEnabled val="1"/>
        </dgm:presLayoutVars>
      </dgm:prSet>
      <dgm:spPr/>
    </dgm:pt>
    <dgm:pt modelId="{05113EC6-DBBE-4217-BE18-B63D03957DD9}" type="pres">
      <dgm:prSet presAssocID="{A1FFB42F-A0A6-46FE-84D5-9C2334EEE7AB}" presName="negativeSpace" presStyleCnt="0"/>
      <dgm:spPr/>
    </dgm:pt>
    <dgm:pt modelId="{ED593AC6-E388-494A-9800-04EF660B94DC}" type="pres">
      <dgm:prSet presAssocID="{A1FFB42F-A0A6-46FE-84D5-9C2334EEE7AB}" presName="childText" presStyleLbl="conFgAcc1" presStyleIdx="0" presStyleCnt="1" custLinFactNeighborX="-1258" custLinFactNeighborY="-14628">
        <dgm:presLayoutVars>
          <dgm:bulletEnabled val="1"/>
        </dgm:presLayoutVars>
      </dgm:prSet>
      <dgm:spPr/>
    </dgm:pt>
  </dgm:ptLst>
  <dgm:cxnLst>
    <dgm:cxn modelId="{FCF13E00-69EB-4943-AA0F-D8D6C407DACD}" srcId="{A1FFB42F-A0A6-46FE-84D5-9C2334EEE7AB}" destId="{AD5737C8-41C1-4AD8-944D-4BA6D0BE3570}" srcOrd="1" destOrd="0" parTransId="{7B29CCA0-EC79-4AA8-A9DE-D2BC6DF29B1C}" sibTransId="{EEE8D283-5915-4514-B393-41027F0839A2}"/>
    <dgm:cxn modelId="{E840211F-8E9A-437E-B9A0-B632C88B7405}" type="presOf" srcId="{3FE70074-7BD9-427C-903B-BD087A41641A}" destId="{ED593AC6-E388-494A-9800-04EF660B94DC}" srcOrd="0" destOrd="6" presId="urn:microsoft.com/office/officeart/2005/8/layout/list1"/>
    <dgm:cxn modelId="{2066ED1F-2955-45A6-809D-9FFD2265D367}" srcId="{1DE41E99-477F-47B9-B2BB-BB5BF0E31333}" destId="{A1FFB42F-A0A6-46FE-84D5-9C2334EEE7AB}" srcOrd="0" destOrd="0" parTransId="{A9336077-1BD2-4E80-8F73-150F3E61CEB6}" sibTransId="{C6A330EB-37D8-464D-80E7-D9CDE848B4EB}"/>
    <dgm:cxn modelId="{135DF724-C4C8-40E4-A57A-19ED629A661F}" srcId="{47570226-2CA6-443F-AEBC-E11C6D854809}" destId="{74BF43A8-1D40-41A3-82C8-459C2AA49BBF}" srcOrd="0" destOrd="0" parTransId="{84949652-E72F-463E-9093-F4E1ABBFC251}" sibTransId="{3FA5DF79-0863-45B2-BBA2-C7F22D5E1CA1}"/>
    <dgm:cxn modelId="{D56F7540-3F73-4FA2-81C8-1BC5A373B110}" type="presOf" srcId="{4FE1FFCE-4E6F-4C87-90B4-A5B374414FD6}" destId="{ED593AC6-E388-494A-9800-04EF660B94DC}" srcOrd="0" destOrd="9" presId="urn:microsoft.com/office/officeart/2005/8/layout/list1"/>
    <dgm:cxn modelId="{FB09E441-6F08-48FA-BBDE-F1F55738189D}" type="presOf" srcId="{EB30D17E-10A9-42E6-B162-E6CB96C3DD2A}" destId="{ED593AC6-E388-494A-9800-04EF660B94DC}" srcOrd="0" destOrd="8" presId="urn:microsoft.com/office/officeart/2005/8/layout/list1"/>
    <dgm:cxn modelId="{519F9042-EECA-4EF0-BE7D-352785867B83}" type="presOf" srcId="{47570226-2CA6-443F-AEBC-E11C6D854809}" destId="{ED593AC6-E388-494A-9800-04EF660B94DC}" srcOrd="0" destOrd="0" presId="urn:microsoft.com/office/officeart/2005/8/layout/list1"/>
    <dgm:cxn modelId="{3806D044-D417-4382-89A4-616C2C3F84DF}" type="presOf" srcId="{1DE41E99-477F-47B9-B2BB-BB5BF0E31333}" destId="{9481E906-8D66-4059-BFED-E2DBDBEB7BFF}" srcOrd="0" destOrd="0" presId="urn:microsoft.com/office/officeart/2005/8/layout/list1"/>
    <dgm:cxn modelId="{9506A34A-9151-4C82-A748-D9B5453A2583}" srcId="{8445985F-D89C-46E7-819D-4D9E7168C2AF}" destId="{9266BD64-E37E-402B-925C-BA16806C922C}" srcOrd="0" destOrd="0" parTransId="{761A31A8-D6EE-469B-BE3B-2BD7A5011555}" sibTransId="{00FA3E9D-2168-4C0F-8C3D-03B5174B6235}"/>
    <dgm:cxn modelId="{271AF96F-DC2B-4A0D-9E8C-F2FD6EAC0FCB}" srcId="{A1FFB42F-A0A6-46FE-84D5-9C2334EEE7AB}" destId="{47570226-2CA6-443F-AEBC-E11C6D854809}" srcOrd="0" destOrd="0" parTransId="{C7A368D3-C202-4604-9A09-9A11D68CE3D9}" sibTransId="{6C1A9075-14A5-486D-B8D8-230017BA6DDC}"/>
    <dgm:cxn modelId="{A7998D72-D5E6-4F50-A6C7-D2C5B7EAC043}" type="presOf" srcId="{8445985F-D89C-46E7-819D-4D9E7168C2AF}" destId="{ED593AC6-E388-494A-9800-04EF660B94DC}" srcOrd="0" destOrd="3" presId="urn:microsoft.com/office/officeart/2005/8/layout/list1"/>
    <dgm:cxn modelId="{A6B53D53-44F6-4C85-BA6A-61B8D72F30CA}" type="presOf" srcId="{8C083B4F-0B60-44EC-BAD2-2A771956B348}" destId="{ED593AC6-E388-494A-9800-04EF660B94DC}" srcOrd="0" destOrd="2" presId="urn:microsoft.com/office/officeart/2005/8/layout/list1"/>
    <dgm:cxn modelId="{A7793258-37E3-4EFA-94C4-2DA1E60A065B}" srcId="{47570226-2CA6-443F-AEBC-E11C6D854809}" destId="{8445985F-D89C-46E7-819D-4D9E7168C2AF}" srcOrd="1" destOrd="0" parTransId="{D0C76603-79ED-48F7-ABB1-F85F508B53D0}" sibTransId="{C9FF68F3-0991-453B-B70A-7FC8C867BB64}"/>
    <dgm:cxn modelId="{DA6ACE80-35DE-4336-91FD-48F16788BB78}" type="presOf" srcId="{DB2E8621-229E-4205-A1FC-57AA95C9F975}" destId="{ED593AC6-E388-494A-9800-04EF660B94DC}" srcOrd="0" destOrd="7" presId="urn:microsoft.com/office/officeart/2005/8/layout/list1"/>
    <dgm:cxn modelId="{177C0886-B243-48A9-A160-48390EDBA5E0}" srcId="{DB2E8621-229E-4205-A1FC-57AA95C9F975}" destId="{EB30D17E-10A9-42E6-B162-E6CB96C3DD2A}" srcOrd="0" destOrd="0" parTransId="{BD5412C1-F3A6-4C6D-A9EE-388D3FCB5D11}" sibTransId="{BDD4C5D1-E051-4577-9ACB-0BF6E28B908D}"/>
    <dgm:cxn modelId="{ED6B7F92-D0E2-42AB-B760-793B25CF12DD}" type="presOf" srcId="{A1FFB42F-A0A6-46FE-84D5-9C2334EEE7AB}" destId="{234AC991-152B-4EA0-8CB8-3ACD77B4A5D5}" srcOrd="0" destOrd="0" presId="urn:microsoft.com/office/officeart/2005/8/layout/list1"/>
    <dgm:cxn modelId="{2DFEBCAA-FEBF-4868-B6FE-C9FBCECFFB78}" srcId="{74BF43A8-1D40-41A3-82C8-459C2AA49BBF}" destId="{8C083B4F-0B60-44EC-BAD2-2A771956B348}" srcOrd="0" destOrd="0" parTransId="{7455C6F6-9525-4AE1-9EBD-772D3F294C77}" sibTransId="{8E16AD34-33E3-4730-87B9-485317001ACC}"/>
    <dgm:cxn modelId="{DFB2ECAF-3AB5-4B37-9F48-8D250B0720B1}" srcId="{A1FFB42F-A0A6-46FE-84D5-9C2334EEE7AB}" destId="{4FE1FFCE-4E6F-4C87-90B4-A5B374414FD6}" srcOrd="3" destOrd="0" parTransId="{640B6B5B-673D-4A59-BDB2-195A6D804840}" sibTransId="{61AF2F10-6603-4F67-AFED-111ECD75012A}"/>
    <dgm:cxn modelId="{674C11D0-B41A-407D-A402-762BBE58FB8E}" srcId="{AD5737C8-41C1-4AD8-944D-4BA6D0BE3570}" destId="{3FE70074-7BD9-427C-903B-BD087A41641A}" srcOrd="0" destOrd="0" parTransId="{35D62678-F9B2-4A64-8428-53F145EBCF29}" sibTransId="{959A021F-D4DA-4E44-B3DD-904491FA548B}"/>
    <dgm:cxn modelId="{7420CED0-1A98-4136-BDEA-3C57FB1A14FF}" type="presOf" srcId="{9266BD64-E37E-402B-925C-BA16806C922C}" destId="{ED593AC6-E388-494A-9800-04EF660B94DC}" srcOrd="0" destOrd="4" presId="urn:microsoft.com/office/officeart/2005/8/layout/list1"/>
    <dgm:cxn modelId="{4A7263E5-9F37-4DBE-8775-69E470CAB417}" type="presOf" srcId="{74BF43A8-1D40-41A3-82C8-459C2AA49BBF}" destId="{ED593AC6-E388-494A-9800-04EF660B94DC}" srcOrd="0" destOrd="1" presId="urn:microsoft.com/office/officeart/2005/8/layout/list1"/>
    <dgm:cxn modelId="{134FDCEC-14ED-40CE-AC31-94CC98E06F89}" type="presOf" srcId="{A1FFB42F-A0A6-46FE-84D5-9C2334EEE7AB}" destId="{6B95ED1B-BE62-4397-880E-AF1B7F2F9EC6}" srcOrd="1" destOrd="0" presId="urn:microsoft.com/office/officeart/2005/8/layout/list1"/>
    <dgm:cxn modelId="{432566F1-0F3A-4D74-80F3-8BCE41FFC74E}" type="presOf" srcId="{AD5737C8-41C1-4AD8-944D-4BA6D0BE3570}" destId="{ED593AC6-E388-494A-9800-04EF660B94DC}" srcOrd="0" destOrd="5" presId="urn:microsoft.com/office/officeart/2005/8/layout/list1"/>
    <dgm:cxn modelId="{731CD0FC-D731-43E0-835B-CDB35ABAADFD}" srcId="{A1FFB42F-A0A6-46FE-84D5-9C2334EEE7AB}" destId="{DB2E8621-229E-4205-A1FC-57AA95C9F975}" srcOrd="2" destOrd="0" parTransId="{FB468702-2164-4A9F-B8FB-8697FE87A422}" sibTransId="{E7C77D6C-D7F5-47A2-BCBE-E17D95C1B732}"/>
    <dgm:cxn modelId="{418F4143-09FF-496A-AADB-9843A864189A}" type="presParOf" srcId="{9481E906-8D66-4059-BFED-E2DBDBEB7BFF}" destId="{9DE808F4-421D-4266-BB8C-21AE58E0A999}" srcOrd="0" destOrd="0" presId="urn:microsoft.com/office/officeart/2005/8/layout/list1"/>
    <dgm:cxn modelId="{E346E664-6BE2-40A1-A10F-16B9A486B91D}" type="presParOf" srcId="{9DE808F4-421D-4266-BB8C-21AE58E0A999}" destId="{234AC991-152B-4EA0-8CB8-3ACD77B4A5D5}" srcOrd="0" destOrd="0" presId="urn:microsoft.com/office/officeart/2005/8/layout/list1"/>
    <dgm:cxn modelId="{8C887E27-956A-4C59-A822-B45F8A02332A}" type="presParOf" srcId="{9DE808F4-421D-4266-BB8C-21AE58E0A999}" destId="{6B95ED1B-BE62-4397-880E-AF1B7F2F9EC6}" srcOrd="1" destOrd="0" presId="urn:microsoft.com/office/officeart/2005/8/layout/list1"/>
    <dgm:cxn modelId="{9BAD0C25-81CC-44EE-AD83-4D45317B5421}" type="presParOf" srcId="{9481E906-8D66-4059-BFED-E2DBDBEB7BFF}" destId="{05113EC6-DBBE-4217-BE18-B63D03957DD9}" srcOrd="1" destOrd="0" presId="urn:microsoft.com/office/officeart/2005/8/layout/list1"/>
    <dgm:cxn modelId="{B26ACD67-440F-4C74-BB30-44D7615BF40B}" type="presParOf" srcId="{9481E906-8D66-4059-BFED-E2DBDBEB7BFF}" destId="{ED593AC6-E388-494A-9800-04EF660B94DC}"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364E8E-A689-4141-AFE4-B9E5D28B70EA}" type="doc">
      <dgm:prSet loTypeId="urn:microsoft.com/office/officeart/2005/8/layout/list1" loCatId="list" qsTypeId="urn:microsoft.com/office/officeart/2005/8/quickstyle/simple2" qsCatId="simple" csTypeId="urn:microsoft.com/office/officeart/2005/8/colors/accent3_2" csCatId="accent3" phldr="1"/>
      <dgm:spPr/>
      <dgm:t>
        <a:bodyPr/>
        <a:lstStyle/>
        <a:p>
          <a:endParaRPr lang="en-US"/>
        </a:p>
      </dgm:t>
    </dgm:pt>
    <dgm:pt modelId="{DF95D82E-EFDA-4567-995B-F0CCB35A7470}">
      <dgm:prSet/>
      <dgm:spPr/>
      <dgm:t>
        <a:bodyPr/>
        <a:lstStyle/>
        <a:p>
          <a:r>
            <a:rPr lang="en-US" b="1"/>
            <a:t>Increasing Elderly Population:</a:t>
          </a:r>
          <a:endParaRPr lang="en-US"/>
        </a:p>
      </dgm:t>
    </dgm:pt>
    <dgm:pt modelId="{C8FD9196-37A5-41AD-AC65-6C2FF4CF5D3D}" type="parTrans" cxnId="{84022F41-71CF-4624-8738-7D8E73BC290B}">
      <dgm:prSet/>
      <dgm:spPr/>
      <dgm:t>
        <a:bodyPr/>
        <a:lstStyle/>
        <a:p>
          <a:endParaRPr lang="en-US"/>
        </a:p>
      </dgm:t>
    </dgm:pt>
    <dgm:pt modelId="{35D24409-872B-4F9E-A73A-A0CB1B4613CC}" type="sibTrans" cxnId="{84022F41-71CF-4624-8738-7D8E73BC290B}">
      <dgm:prSet/>
      <dgm:spPr/>
      <dgm:t>
        <a:bodyPr/>
        <a:lstStyle/>
        <a:p>
          <a:endParaRPr lang="en-US"/>
        </a:p>
      </dgm:t>
    </dgm:pt>
    <dgm:pt modelId="{13D782C2-F34D-4312-BFD5-9367971D6E79}">
      <dgm:prSet custT="1"/>
      <dgm:spPr/>
      <dgm:t>
        <a:bodyPr/>
        <a:lstStyle/>
        <a:p>
          <a:r>
            <a:rPr lang="en-US" sz="2000"/>
            <a:t>It is projected that the number of people aged 65 and above across the world will double from 703 million in 2019 to 1.5 billion by 2050. </a:t>
          </a:r>
          <a:r>
            <a:rPr lang="en-US" sz="1400"/>
            <a:t>(United Nations, 2019)</a:t>
          </a:r>
        </a:p>
      </dgm:t>
    </dgm:pt>
    <dgm:pt modelId="{F7B8EE14-5E64-479E-84A4-98765FB2378C}" type="parTrans" cxnId="{C5ACCFB9-CF14-46D9-A2D1-80D4C46E6EA0}">
      <dgm:prSet/>
      <dgm:spPr/>
      <dgm:t>
        <a:bodyPr/>
        <a:lstStyle/>
        <a:p>
          <a:endParaRPr lang="en-US"/>
        </a:p>
      </dgm:t>
    </dgm:pt>
    <dgm:pt modelId="{E828066E-58AA-47ED-8BA1-5AD6BAA98B6C}" type="sibTrans" cxnId="{C5ACCFB9-CF14-46D9-A2D1-80D4C46E6EA0}">
      <dgm:prSet/>
      <dgm:spPr/>
      <dgm:t>
        <a:bodyPr/>
        <a:lstStyle/>
        <a:p>
          <a:endParaRPr lang="en-US"/>
        </a:p>
      </dgm:t>
    </dgm:pt>
    <dgm:pt modelId="{3236D677-5061-41E3-B3DA-1032EA8751A5}">
      <dgm:prSet/>
      <dgm:spPr/>
      <dgm:t>
        <a:bodyPr/>
        <a:lstStyle/>
        <a:p>
          <a:r>
            <a:rPr lang="en-US" b="1"/>
            <a:t>Insufficient End-of-Life Care Resources:</a:t>
          </a:r>
          <a:endParaRPr lang="en-US"/>
        </a:p>
      </dgm:t>
    </dgm:pt>
    <dgm:pt modelId="{72495FFD-6F6C-46F5-A932-C86668E4FD54}" type="parTrans" cxnId="{34B45078-A549-43DE-BB8F-9FA80D813C94}">
      <dgm:prSet/>
      <dgm:spPr/>
      <dgm:t>
        <a:bodyPr/>
        <a:lstStyle/>
        <a:p>
          <a:endParaRPr lang="en-US"/>
        </a:p>
      </dgm:t>
    </dgm:pt>
    <dgm:pt modelId="{0EF83FB0-73F1-443F-AA37-853ECF1826A2}" type="sibTrans" cxnId="{34B45078-A549-43DE-BB8F-9FA80D813C94}">
      <dgm:prSet/>
      <dgm:spPr/>
      <dgm:t>
        <a:bodyPr/>
        <a:lstStyle/>
        <a:p>
          <a:endParaRPr lang="en-US"/>
        </a:p>
      </dgm:t>
    </dgm:pt>
    <dgm:pt modelId="{C21F7F1B-053A-4C92-885F-655BE7B014B4}">
      <dgm:prSet custT="1"/>
      <dgm:spPr/>
      <dgm:t>
        <a:bodyPr/>
        <a:lstStyle/>
        <a:p>
          <a:r>
            <a:rPr lang="en-US" sz="2000"/>
            <a:t>Only 14% of people worldwide who need palliative care receive it. </a:t>
          </a:r>
          <a:r>
            <a:rPr lang="en-US" sz="1400"/>
            <a:t>(WHO, 2020)</a:t>
          </a:r>
        </a:p>
      </dgm:t>
    </dgm:pt>
    <dgm:pt modelId="{ECD66BD5-A22B-404C-8535-887F5E32DEBB}" type="parTrans" cxnId="{671A9F30-2882-4436-875E-771E7748E78A}">
      <dgm:prSet/>
      <dgm:spPr/>
      <dgm:t>
        <a:bodyPr/>
        <a:lstStyle/>
        <a:p>
          <a:endParaRPr lang="en-US"/>
        </a:p>
      </dgm:t>
    </dgm:pt>
    <dgm:pt modelId="{F9CFC9AD-CC5A-4EA3-AC90-AA0261D20475}" type="sibTrans" cxnId="{671A9F30-2882-4436-875E-771E7748E78A}">
      <dgm:prSet/>
      <dgm:spPr/>
      <dgm:t>
        <a:bodyPr/>
        <a:lstStyle/>
        <a:p>
          <a:endParaRPr lang="en-US"/>
        </a:p>
      </dgm:t>
    </dgm:pt>
    <dgm:pt modelId="{164B56F3-2548-4C84-B960-1E85DB625821}">
      <dgm:prSet custT="1"/>
      <dgm:spPr/>
      <dgm:t>
        <a:bodyPr/>
        <a:lstStyle/>
        <a:p>
          <a:r>
            <a:rPr lang="en-US" sz="2000"/>
            <a:t>In the UK, there are significant gaps in palliative care provision, with 48% of people who die having unmet palliative care needs </a:t>
          </a:r>
          <a:r>
            <a:rPr lang="en-US" sz="1400"/>
            <a:t>(Bradshaw et al., 2023).</a:t>
          </a:r>
        </a:p>
      </dgm:t>
    </dgm:pt>
    <dgm:pt modelId="{BA5B9088-BA93-4532-AF3C-9109438CF518}" type="parTrans" cxnId="{3268C040-6239-40E3-A872-B8FC49DDF191}">
      <dgm:prSet/>
      <dgm:spPr/>
      <dgm:t>
        <a:bodyPr/>
        <a:lstStyle/>
        <a:p>
          <a:endParaRPr lang="en-US"/>
        </a:p>
      </dgm:t>
    </dgm:pt>
    <dgm:pt modelId="{702B7D43-DDCC-4630-BEA9-F1B418B29C49}" type="sibTrans" cxnId="{3268C040-6239-40E3-A872-B8FC49DDF191}">
      <dgm:prSet/>
      <dgm:spPr/>
      <dgm:t>
        <a:bodyPr/>
        <a:lstStyle/>
        <a:p>
          <a:endParaRPr lang="en-US"/>
        </a:p>
      </dgm:t>
    </dgm:pt>
    <dgm:pt modelId="{747038BD-BE48-4819-8F37-8D670EA31466}">
      <dgm:prSet custT="1"/>
      <dgm:spPr/>
      <dgm:t>
        <a:bodyPr/>
        <a:lstStyle/>
        <a:p>
          <a:r>
            <a:rPr lang="en-GB" sz="1800"/>
            <a:t>Pressure on Health and Social Care Services</a:t>
          </a:r>
          <a:endParaRPr lang="en-US" sz="1800">
            <a:solidFill>
              <a:srgbClr val="FF0000"/>
            </a:solidFill>
          </a:endParaRPr>
        </a:p>
      </dgm:t>
    </dgm:pt>
    <dgm:pt modelId="{A95C15FC-F2F3-4A0D-8FE0-6B373F5ECAB7}" type="parTrans" cxnId="{1C5F2C59-6F5F-4993-A5A4-788CCD84D7AB}">
      <dgm:prSet/>
      <dgm:spPr/>
      <dgm:t>
        <a:bodyPr/>
        <a:lstStyle/>
        <a:p>
          <a:endParaRPr lang="en-GB"/>
        </a:p>
      </dgm:t>
    </dgm:pt>
    <dgm:pt modelId="{79BFC944-B7E6-41EF-8A04-B6E04EA5D915}" type="sibTrans" cxnId="{1C5F2C59-6F5F-4993-A5A4-788CCD84D7AB}">
      <dgm:prSet/>
      <dgm:spPr/>
      <dgm:t>
        <a:bodyPr/>
        <a:lstStyle/>
        <a:p>
          <a:endParaRPr lang="en-GB"/>
        </a:p>
      </dgm:t>
    </dgm:pt>
    <dgm:pt modelId="{274DDD5B-D296-49A0-8291-C2A078E4C26D}">
      <dgm:prSet custT="1"/>
      <dgm:spPr/>
      <dgm:t>
        <a:bodyPr/>
        <a:lstStyle/>
        <a:p>
          <a:r>
            <a:rPr lang="en-GB" sz="1800"/>
            <a:t>The aging population is a significant contributing factor to the increasing pressure on health and social care services worldwide. </a:t>
          </a:r>
          <a:endParaRPr lang="en-GB" sz="1200"/>
        </a:p>
      </dgm:t>
    </dgm:pt>
    <dgm:pt modelId="{5A5845FD-65E4-43EB-8B67-F3DC85AEA5DD}" type="parTrans" cxnId="{8CF4E29E-215C-4073-ABFA-982CBE78215F}">
      <dgm:prSet/>
      <dgm:spPr/>
      <dgm:t>
        <a:bodyPr/>
        <a:lstStyle/>
        <a:p>
          <a:endParaRPr lang="en-GB"/>
        </a:p>
      </dgm:t>
    </dgm:pt>
    <dgm:pt modelId="{287598C8-ED0A-426B-9D72-E43F5D6558DD}" type="sibTrans" cxnId="{8CF4E29E-215C-4073-ABFA-982CBE78215F}">
      <dgm:prSet/>
      <dgm:spPr/>
      <dgm:t>
        <a:bodyPr/>
        <a:lstStyle/>
        <a:p>
          <a:endParaRPr lang="en-GB"/>
        </a:p>
      </dgm:t>
    </dgm:pt>
    <dgm:pt modelId="{10C1273A-6940-4087-B20F-C72734125F83}">
      <dgm:prSet custT="1"/>
      <dgm:spPr/>
      <dgm:t>
        <a:bodyPr/>
        <a:lstStyle/>
        <a:p>
          <a:r>
            <a:rPr lang="en-GB" sz="1800"/>
            <a:t>In the UK, the proportion of elderly individuals is growing, leading to an increased need for specialized care services to support their health and well-being. (</a:t>
          </a:r>
          <a:r>
            <a:rPr lang="en-GB" sz="1200"/>
            <a:t>Cumming &amp; Henry,1961). </a:t>
          </a:r>
        </a:p>
      </dgm:t>
    </dgm:pt>
    <dgm:pt modelId="{81691E42-67A0-48C3-9BD0-781647940D89}" type="parTrans" cxnId="{2DFC8883-E9B8-414F-8BD3-D5F24C517FB8}">
      <dgm:prSet/>
      <dgm:spPr/>
      <dgm:t>
        <a:bodyPr/>
        <a:lstStyle/>
        <a:p>
          <a:endParaRPr lang="en-GB"/>
        </a:p>
      </dgm:t>
    </dgm:pt>
    <dgm:pt modelId="{0DBD1669-747E-4925-AFB7-A77F9A3702EF}" type="sibTrans" cxnId="{2DFC8883-E9B8-414F-8BD3-D5F24C517FB8}">
      <dgm:prSet/>
      <dgm:spPr/>
      <dgm:t>
        <a:bodyPr/>
        <a:lstStyle/>
        <a:p>
          <a:endParaRPr lang="en-GB"/>
        </a:p>
      </dgm:t>
    </dgm:pt>
    <dgm:pt modelId="{51750E7F-5C99-47C0-B82E-519F6882B7AD}" type="pres">
      <dgm:prSet presAssocID="{17364E8E-A689-4141-AFE4-B9E5D28B70EA}" presName="linear" presStyleCnt="0">
        <dgm:presLayoutVars>
          <dgm:dir/>
          <dgm:animLvl val="lvl"/>
          <dgm:resizeHandles val="exact"/>
        </dgm:presLayoutVars>
      </dgm:prSet>
      <dgm:spPr/>
    </dgm:pt>
    <dgm:pt modelId="{96300296-92CE-4B06-93EA-91304CA6355A}" type="pres">
      <dgm:prSet presAssocID="{DF95D82E-EFDA-4567-995B-F0CCB35A7470}" presName="parentLin" presStyleCnt="0"/>
      <dgm:spPr/>
    </dgm:pt>
    <dgm:pt modelId="{3FCF9EC9-00A0-4C5B-A5A9-E55D8DAA420C}" type="pres">
      <dgm:prSet presAssocID="{DF95D82E-EFDA-4567-995B-F0CCB35A7470}" presName="parentLeftMargin" presStyleLbl="node1" presStyleIdx="0" presStyleCnt="2"/>
      <dgm:spPr/>
    </dgm:pt>
    <dgm:pt modelId="{5C3FBF77-EE1F-4F16-B2D4-52393767EE87}" type="pres">
      <dgm:prSet presAssocID="{DF95D82E-EFDA-4567-995B-F0CCB35A7470}" presName="parentText" presStyleLbl="node1" presStyleIdx="0" presStyleCnt="2">
        <dgm:presLayoutVars>
          <dgm:chMax val="0"/>
          <dgm:bulletEnabled val="1"/>
        </dgm:presLayoutVars>
      </dgm:prSet>
      <dgm:spPr/>
    </dgm:pt>
    <dgm:pt modelId="{90D36FC2-4A26-49AD-9FBE-BFC32DD4E3DB}" type="pres">
      <dgm:prSet presAssocID="{DF95D82E-EFDA-4567-995B-F0CCB35A7470}" presName="negativeSpace" presStyleCnt="0"/>
      <dgm:spPr/>
    </dgm:pt>
    <dgm:pt modelId="{53815B35-DA53-408A-892A-13FD35AEC38C}" type="pres">
      <dgm:prSet presAssocID="{DF95D82E-EFDA-4567-995B-F0CCB35A7470}" presName="childText" presStyleLbl="conFgAcc1" presStyleIdx="0" presStyleCnt="2">
        <dgm:presLayoutVars>
          <dgm:bulletEnabled val="1"/>
        </dgm:presLayoutVars>
      </dgm:prSet>
      <dgm:spPr/>
    </dgm:pt>
    <dgm:pt modelId="{80C1E1BA-A895-480B-9381-BF542443F2F6}" type="pres">
      <dgm:prSet presAssocID="{35D24409-872B-4F9E-A73A-A0CB1B4613CC}" presName="spaceBetweenRectangles" presStyleCnt="0"/>
      <dgm:spPr/>
    </dgm:pt>
    <dgm:pt modelId="{7D777C34-C70A-4FA2-AF66-CF24838D5224}" type="pres">
      <dgm:prSet presAssocID="{3236D677-5061-41E3-B3DA-1032EA8751A5}" presName="parentLin" presStyleCnt="0"/>
      <dgm:spPr/>
    </dgm:pt>
    <dgm:pt modelId="{A6F23A25-C509-4A0E-AD8F-8E9E68301CC7}" type="pres">
      <dgm:prSet presAssocID="{3236D677-5061-41E3-B3DA-1032EA8751A5}" presName="parentLeftMargin" presStyleLbl="node1" presStyleIdx="0" presStyleCnt="2"/>
      <dgm:spPr/>
    </dgm:pt>
    <dgm:pt modelId="{D368DF50-EE54-4AE6-A258-D49AC3C0E37F}" type="pres">
      <dgm:prSet presAssocID="{3236D677-5061-41E3-B3DA-1032EA8751A5}" presName="parentText" presStyleLbl="node1" presStyleIdx="1" presStyleCnt="2">
        <dgm:presLayoutVars>
          <dgm:chMax val="0"/>
          <dgm:bulletEnabled val="1"/>
        </dgm:presLayoutVars>
      </dgm:prSet>
      <dgm:spPr/>
    </dgm:pt>
    <dgm:pt modelId="{B46760B0-1BF5-49E0-8133-C9801791801A}" type="pres">
      <dgm:prSet presAssocID="{3236D677-5061-41E3-B3DA-1032EA8751A5}" presName="negativeSpace" presStyleCnt="0"/>
      <dgm:spPr/>
    </dgm:pt>
    <dgm:pt modelId="{2D284D00-D264-4E59-BAC9-A27C22B1DDC7}" type="pres">
      <dgm:prSet presAssocID="{3236D677-5061-41E3-B3DA-1032EA8751A5}" presName="childText" presStyleLbl="conFgAcc1" presStyleIdx="1" presStyleCnt="2">
        <dgm:presLayoutVars>
          <dgm:bulletEnabled val="1"/>
        </dgm:presLayoutVars>
      </dgm:prSet>
      <dgm:spPr/>
    </dgm:pt>
  </dgm:ptLst>
  <dgm:cxnLst>
    <dgm:cxn modelId="{60BFDC08-BA5A-4F1F-9F67-B79BB4F1A2DB}" type="presOf" srcId="{274DDD5B-D296-49A0-8291-C2A078E4C26D}" destId="{53815B35-DA53-408A-892A-13FD35AEC38C}" srcOrd="0" destOrd="2" presId="urn:microsoft.com/office/officeart/2005/8/layout/list1"/>
    <dgm:cxn modelId="{4091840A-CE6B-4A99-A765-37B28F531AD6}" type="presOf" srcId="{C21F7F1B-053A-4C92-885F-655BE7B014B4}" destId="{2D284D00-D264-4E59-BAC9-A27C22B1DDC7}" srcOrd="0" destOrd="0" presId="urn:microsoft.com/office/officeart/2005/8/layout/list1"/>
    <dgm:cxn modelId="{671A9F30-2882-4436-875E-771E7748E78A}" srcId="{3236D677-5061-41E3-B3DA-1032EA8751A5}" destId="{C21F7F1B-053A-4C92-885F-655BE7B014B4}" srcOrd="0" destOrd="0" parTransId="{ECD66BD5-A22B-404C-8535-887F5E32DEBB}" sibTransId="{F9CFC9AD-CC5A-4EA3-AC90-AA0261D20475}"/>
    <dgm:cxn modelId="{4E0B673E-C409-4F85-B8C1-BF1AB416FF5C}" type="presOf" srcId="{10C1273A-6940-4087-B20F-C72734125F83}" destId="{53815B35-DA53-408A-892A-13FD35AEC38C}" srcOrd="0" destOrd="3" presId="urn:microsoft.com/office/officeart/2005/8/layout/list1"/>
    <dgm:cxn modelId="{3268C040-6239-40E3-A872-B8FC49DDF191}" srcId="{3236D677-5061-41E3-B3DA-1032EA8751A5}" destId="{164B56F3-2548-4C84-B960-1E85DB625821}" srcOrd="1" destOrd="0" parTransId="{BA5B9088-BA93-4532-AF3C-9109438CF518}" sibTransId="{702B7D43-DDCC-4630-BEA9-F1B418B29C49}"/>
    <dgm:cxn modelId="{84022F41-71CF-4624-8738-7D8E73BC290B}" srcId="{17364E8E-A689-4141-AFE4-B9E5D28B70EA}" destId="{DF95D82E-EFDA-4567-995B-F0CCB35A7470}" srcOrd="0" destOrd="0" parTransId="{C8FD9196-37A5-41AD-AC65-6C2FF4CF5D3D}" sibTransId="{35D24409-872B-4F9E-A73A-A0CB1B4613CC}"/>
    <dgm:cxn modelId="{BAC68062-FB4B-4E4E-A24F-3ADFCC618A48}" type="presOf" srcId="{DF95D82E-EFDA-4567-995B-F0CCB35A7470}" destId="{5C3FBF77-EE1F-4F16-B2D4-52393767EE87}" srcOrd="1" destOrd="0" presId="urn:microsoft.com/office/officeart/2005/8/layout/list1"/>
    <dgm:cxn modelId="{65A4A446-A321-4D77-BAB7-F3728E05A101}" type="presOf" srcId="{3236D677-5061-41E3-B3DA-1032EA8751A5}" destId="{D368DF50-EE54-4AE6-A258-D49AC3C0E37F}" srcOrd="1" destOrd="0" presId="urn:microsoft.com/office/officeart/2005/8/layout/list1"/>
    <dgm:cxn modelId="{CB3E8649-D6AB-4305-9116-038304C402A3}" type="presOf" srcId="{747038BD-BE48-4819-8F37-8D670EA31466}" destId="{53815B35-DA53-408A-892A-13FD35AEC38C}" srcOrd="0" destOrd="1" presId="urn:microsoft.com/office/officeart/2005/8/layout/list1"/>
    <dgm:cxn modelId="{52F9E46B-F5F3-40F9-9FFB-BC92DBB0FE3B}" type="presOf" srcId="{DF95D82E-EFDA-4567-995B-F0CCB35A7470}" destId="{3FCF9EC9-00A0-4C5B-A5A9-E55D8DAA420C}" srcOrd="0" destOrd="0" presId="urn:microsoft.com/office/officeart/2005/8/layout/list1"/>
    <dgm:cxn modelId="{34B45078-A549-43DE-BB8F-9FA80D813C94}" srcId="{17364E8E-A689-4141-AFE4-B9E5D28B70EA}" destId="{3236D677-5061-41E3-B3DA-1032EA8751A5}" srcOrd="1" destOrd="0" parTransId="{72495FFD-6F6C-46F5-A932-C86668E4FD54}" sibTransId="{0EF83FB0-73F1-443F-AA37-853ECF1826A2}"/>
    <dgm:cxn modelId="{1C5F2C59-6F5F-4993-A5A4-788CCD84D7AB}" srcId="{DF95D82E-EFDA-4567-995B-F0CCB35A7470}" destId="{747038BD-BE48-4819-8F37-8D670EA31466}" srcOrd="1" destOrd="0" parTransId="{A95C15FC-F2F3-4A0D-8FE0-6B373F5ECAB7}" sibTransId="{79BFC944-B7E6-41EF-8A04-B6E04EA5D915}"/>
    <dgm:cxn modelId="{2DFC8883-E9B8-414F-8BD3-D5F24C517FB8}" srcId="{DF95D82E-EFDA-4567-995B-F0CCB35A7470}" destId="{10C1273A-6940-4087-B20F-C72734125F83}" srcOrd="3" destOrd="0" parTransId="{81691E42-67A0-48C3-9BD0-781647940D89}" sibTransId="{0DBD1669-747E-4925-AFB7-A77F9A3702EF}"/>
    <dgm:cxn modelId="{9B0B0184-35A5-4649-A9A1-9BD89B4A258D}" type="presOf" srcId="{3236D677-5061-41E3-B3DA-1032EA8751A5}" destId="{A6F23A25-C509-4A0E-AD8F-8E9E68301CC7}" srcOrd="0" destOrd="0" presId="urn:microsoft.com/office/officeart/2005/8/layout/list1"/>
    <dgm:cxn modelId="{8CF4E29E-215C-4073-ABFA-982CBE78215F}" srcId="{DF95D82E-EFDA-4567-995B-F0CCB35A7470}" destId="{274DDD5B-D296-49A0-8291-C2A078E4C26D}" srcOrd="2" destOrd="0" parTransId="{5A5845FD-65E4-43EB-8B67-F3DC85AEA5DD}" sibTransId="{287598C8-ED0A-426B-9D72-E43F5D6558DD}"/>
    <dgm:cxn modelId="{3B17F4A2-9D66-40C1-A9DA-3A120167BE43}" type="presOf" srcId="{17364E8E-A689-4141-AFE4-B9E5D28B70EA}" destId="{51750E7F-5C99-47C0-B82E-519F6882B7AD}" srcOrd="0" destOrd="0" presId="urn:microsoft.com/office/officeart/2005/8/layout/list1"/>
    <dgm:cxn modelId="{C5ACCFB9-CF14-46D9-A2D1-80D4C46E6EA0}" srcId="{DF95D82E-EFDA-4567-995B-F0CCB35A7470}" destId="{13D782C2-F34D-4312-BFD5-9367971D6E79}" srcOrd="0" destOrd="0" parTransId="{F7B8EE14-5E64-479E-84A4-98765FB2378C}" sibTransId="{E828066E-58AA-47ED-8BA1-5AD6BAA98B6C}"/>
    <dgm:cxn modelId="{5EF249C5-9336-4C40-9793-460797186B72}" type="presOf" srcId="{164B56F3-2548-4C84-B960-1E85DB625821}" destId="{2D284D00-D264-4E59-BAC9-A27C22B1DDC7}" srcOrd="0" destOrd="1" presId="urn:microsoft.com/office/officeart/2005/8/layout/list1"/>
    <dgm:cxn modelId="{49C22EDB-7667-4257-B09B-8EB9AF14B96F}" type="presOf" srcId="{13D782C2-F34D-4312-BFD5-9367971D6E79}" destId="{53815B35-DA53-408A-892A-13FD35AEC38C}" srcOrd="0" destOrd="0" presId="urn:microsoft.com/office/officeart/2005/8/layout/list1"/>
    <dgm:cxn modelId="{A7BB65AA-5C82-4F2E-A4DA-1D115F981D07}" type="presParOf" srcId="{51750E7F-5C99-47C0-B82E-519F6882B7AD}" destId="{96300296-92CE-4B06-93EA-91304CA6355A}" srcOrd="0" destOrd="0" presId="urn:microsoft.com/office/officeart/2005/8/layout/list1"/>
    <dgm:cxn modelId="{1CA4D856-AFAF-4E4E-98E4-6A6084F1A09B}" type="presParOf" srcId="{96300296-92CE-4B06-93EA-91304CA6355A}" destId="{3FCF9EC9-00A0-4C5B-A5A9-E55D8DAA420C}" srcOrd="0" destOrd="0" presId="urn:microsoft.com/office/officeart/2005/8/layout/list1"/>
    <dgm:cxn modelId="{B0475534-FABE-42EF-80EE-86FE1503921B}" type="presParOf" srcId="{96300296-92CE-4B06-93EA-91304CA6355A}" destId="{5C3FBF77-EE1F-4F16-B2D4-52393767EE87}" srcOrd="1" destOrd="0" presId="urn:microsoft.com/office/officeart/2005/8/layout/list1"/>
    <dgm:cxn modelId="{FD62C206-72A7-4BBE-9529-8BED120D139F}" type="presParOf" srcId="{51750E7F-5C99-47C0-B82E-519F6882B7AD}" destId="{90D36FC2-4A26-49AD-9FBE-BFC32DD4E3DB}" srcOrd="1" destOrd="0" presId="urn:microsoft.com/office/officeart/2005/8/layout/list1"/>
    <dgm:cxn modelId="{CF52CA5F-2038-441E-AA73-026EF79738F7}" type="presParOf" srcId="{51750E7F-5C99-47C0-B82E-519F6882B7AD}" destId="{53815B35-DA53-408A-892A-13FD35AEC38C}" srcOrd="2" destOrd="0" presId="urn:microsoft.com/office/officeart/2005/8/layout/list1"/>
    <dgm:cxn modelId="{E3AFCDE4-0045-4951-BC5C-CB8D9AD236E6}" type="presParOf" srcId="{51750E7F-5C99-47C0-B82E-519F6882B7AD}" destId="{80C1E1BA-A895-480B-9381-BF542443F2F6}" srcOrd="3" destOrd="0" presId="urn:microsoft.com/office/officeart/2005/8/layout/list1"/>
    <dgm:cxn modelId="{08E6CD5D-B67E-49D3-B82B-7C90F79BCC4D}" type="presParOf" srcId="{51750E7F-5C99-47C0-B82E-519F6882B7AD}" destId="{7D777C34-C70A-4FA2-AF66-CF24838D5224}" srcOrd="4" destOrd="0" presId="urn:microsoft.com/office/officeart/2005/8/layout/list1"/>
    <dgm:cxn modelId="{C07F7855-0B26-445E-8F49-48075705D57E}" type="presParOf" srcId="{7D777C34-C70A-4FA2-AF66-CF24838D5224}" destId="{A6F23A25-C509-4A0E-AD8F-8E9E68301CC7}" srcOrd="0" destOrd="0" presId="urn:microsoft.com/office/officeart/2005/8/layout/list1"/>
    <dgm:cxn modelId="{5F246BDB-CFA9-4FAA-82BC-7E57D64C9DD5}" type="presParOf" srcId="{7D777C34-C70A-4FA2-AF66-CF24838D5224}" destId="{D368DF50-EE54-4AE6-A258-D49AC3C0E37F}" srcOrd="1" destOrd="0" presId="urn:microsoft.com/office/officeart/2005/8/layout/list1"/>
    <dgm:cxn modelId="{AE3CFEAD-E80F-464A-92EA-000ED78E6BB4}" type="presParOf" srcId="{51750E7F-5C99-47C0-B82E-519F6882B7AD}" destId="{B46760B0-1BF5-49E0-8133-C9801791801A}" srcOrd="5" destOrd="0" presId="urn:microsoft.com/office/officeart/2005/8/layout/list1"/>
    <dgm:cxn modelId="{73C9DB60-AC17-405C-9A61-316F74C005BD}" type="presParOf" srcId="{51750E7F-5C99-47C0-B82E-519F6882B7AD}" destId="{2D284D00-D264-4E59-BAC9-A27C22B1DDC7}"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7364E8E-A689-4141-AFE4-B9E5D28B70EA}" type="doc">
      <dgm:prSet loTypeId="urn:microsoft.com/office/officeart/2005/8/layout/list1" loCatId="list" qsTypeId="urn:microsoft.com/office/officeart/2005/8/quickstyle/simple2" qsCatId="simple" csTypeId="urn:microsoft.com/office/officeart/2005/8/colors/accent3_2" csCatId="accent3" phldr="1"/>
      <dgm:spPr/>
      <dgm:t>
        <a:bodyPr/>
        <a:lstStyle/>
        <a:p>
          <a:endParaRPr lang="en-US"/>
        </a:p>
      </dgm:t>
    </dgm:pt>
    <dgm:pt modelId="{6F73D84F-2424-455F-89E5-40094972C817}">
      <dgm:prSet custT="1"/>
      <dgm:spPr/>
      <dgm:t>
        <a:bodyPr/>
        <a:lstStyle/>
        <a:p>
          <a:r>
            <a:rPr lang="en-US" sz="3200" b="1"/>
            <a:t>Funding Shortages:</a:t>
          </a:r>
          <a:endParaRPr lang="en-US" sz="3200"/>
        </a:p>
      </dgm:t>
    </dgm:pt>
    <dgm:pt modelId="{0A1CB73B-4EE4-4145-9717-B04931ADC06B}" type="parTrans" cxnId="{58A6CD9E-33FA-4A7F-B31B-D6133A148776}">
      <dgm:prSet/>
      <dgm:spPr/>
      <dgm:t>
        <a:bodyPr/>
        <a:lstStyle/>
        <a:p>
          <a:endParaRPr lang="en-US"/>
        </a:p>
      </dgm:t>
    </dgm:pt>
    <dgm:pt modelId="{65E447C7-8448-4E29-8AC8-E086CB8FFF4A}" type="sibTrans" cxnId="{58A6CD9E-33FA-4A7F-B31B-D6133A148776}">
      <dgm:prSet/>
      <dgm:spPr/>
      <dgm:t>
        <a:bodyPr/>
        <a:lstStyle/>
        <a:p>
          <a:endParaRPr lang="en-US"/>
        </a:p>
      </dgm:t>
    </dgm:pt>
    <dgm:pt modelId="{BEDAD572-68B2-4943-8A07-2E8872613A03}">
      <dgm:prSet custT="1"/>
      <dgm:spPr/>
      <dgm:t>
        <a:bodyPr/>
        <a:lstStyle/>
        <a:p>
          <a:r>
            <a:rPr lang="en-US" sz="2000"/>
            <a:t>Funding for elder care and palliative care services is inadequate, leading to long waiting times and reduced quality of care </a:t>
          </a:r>
          <a:r>
            <a:rPr lang="en-US" sz="1000"/>
            <a:t>(OECD, 2017)</a:t>
          </a:r>
        </a:p>
      </dgm:t>
    </dgm:pt>
    <dgm:pt modelId="{769E3FAB-A257-4809-B45C-75ACB83B8EF5}" type="parTrans" cxnId="{04E41DF6-1B3C-49DB-9CEF-7E180C4528C0}">
      <dgm:prSet/>
      <dgm:spPr/>
      <dgm:t>
        <a:bodyPr/>
        <a:lstStyle/>
        <a:p>
          <a:endParaRPr lang="en-US"/>
        </a:p>
      </dgm:t>
    </dgm:pt>
    <dgm:pt modelId="{02485199-C1A6-4C18-BD43-E4F942529972}" type="sibTrans" cxnId="{04E41DF6-1B3C-49DB-9CEF-7E180C4528C0}">
      <dgm:prSet/>
      <dgm:spPr/>
      <dgm:t>
        <a:bodyPr/>
        <a:lstStyle/>
        <a:p>
          <a:endParaRPr lang="en-US"/>
        </a:p>
      </dgm:t>
    </dgm:pt>
    <dgm:pt modelId="{FB3D865E-4A9B-4D4E-91E9-25072E997489}">
      <dgm:prSet/>
      <dgm:spPr/>
      <dgm:t>
        <a:bodyPr/>
        <a:lstStyle/>
        <a:p>
          <a:r>
            <a:rPr lang="en-US" b="1"/>
            <a:t>Geographic Disparities:</a:t>
          </a:r>
          <a:endParaRPr lang="en-US"/>
        </a:p>
      </dgm:t>
    </dgm:pt>
    <dgm:pt modelId="{8D184A0B-2E03-4CFC-92F3-2314FE1624F7}" type="parTrans" cxnId="{F1EA9416-DED3-43E0-B562-4B6037AFA6F2}">
      <dgm:prSet/>
      <dgm:spPr/>
      <dgm:t>
        <a:bodyPr/>
        <a:lstStyle/>
        <a:p>
          <a:endParaRPr lang="en-US"/>
        </a:p>
      </dgm:t>
    </dgm:pt>
    <dgm:pt modelId="{85585570-35C9-400D-A8EB-963F43065F97}" type="sibTrans" cxnId="{F1EA9416-DED3-43E0-B562-4B6037AFA6F2}">
      <dgm:prSet/>
      <dgm:spPr/>
      <dgm:t>
        <a:bodyPr/>
        <a:lstStyle/>
        <a:p>
          <a:endParaRPr lang="en-US"/>
        </a:p>
      </dgm:t>
    </dgm:pt>
    <dgm:pt modelId="{D5BD8FDA-1D17-4AFC-8582-69AFDBA5D9EC}">
      <dgm:prSet custT="1"/>
      <dgm:spPr/>
      <dgm:t>
        <a:bodyPr/>
        <a:lstStyle/>
        <a:p>
          <a:r>
            <a:rPr lang="en-US" sz="2000"/>
            <a:t>Access to end-of-life care varies significantly between urban and rural areas, with rural areas often lacking specialized facilities and trained professionals. </a:t>
          </a:r>
          <a:endParaRPr lang="en-US" sz="2000">
            <a:solidFill>
              <a:srgbClr val="FF0000"/>
            </a:solidFill>
          </a:endParaRPr>
        </a:p>
      </dgm:t>
    </dgm:pt>
    <dgm:pt modelId="{B08EA5AC-038E-4B46-8B93-823F73B7F6A4}" type="parTrans" cxnId="{8FBDFD17-FFDC-454D-BD8D-AB44D01F317B}">
      <dgm:prSet/>
      <dgm:spPr/>
      <dgm:t>
        <a:bodyPr/>
        <a:lstStyle/>
        <a:p>
          <a:endParaRPr lang="en-US"/>
        </a:p>
      </dgm:t>
    </dgm:pt>
    <dgm:pt modelId="{550FFA9C-D16E-4ECE-915B-4AA79A6186F6}" type="sibTrans" cxnId="{8FBDFD17-FFDC-454D-BD8D-AB44D01F317B}">
      <dgm:prSet/>
      <dgm:spPr/>
      <dgm:t>
        <a:bodyPr/>
        <a:lstStyle/>
        <a:p>
          <a:endParaRPr lang="en-US"/>
        </a:p>
      </dgm:t>
    </dgm:pt>
    <dgm:pt modelId="{AEC37717-820C-4AF6-A338-9681B4DFC3A7}">
      <dgm:prSet custT="1"/>
      <dgm:spPr/>
      <dgm:t>
        <a:bodyPr/>
        <a:lstStyle/>
        <a:p>
          <a:r>
            <a:rPr lang="en-GB" sz="1000">
              <a:effectLst/>
              <a:latin typeface="Arial" panose="020B0604020202020204" pitchFamily="34" charset="0"/>
              <a:ea typeface="DengXian" panose="02010600030101010101" pitchFamily="2" charset="-122"/>
              <a:cs typeface="Arial" panose="020B0604020202020204" pitchFamily="34" charset="0"/>
            </a:rPr>
            <a:t>Geographic and Disparities in Health care, (2018). </a:t>
          </a:r>
          <a:endParaRPr lang="en-GB" sz="1000"/>
        </a:p>
      </dgm:t>
    </dgm:pt>
    <dgm:pt modelId="{B93391BD-F769-4D33-9821-AD3A66EC8A96}" type="parTrans" cxnId="{4DEED24B-1BD9-448C-9D67-E6C8297C44AF}">
      <dgm:prSet/>
      <dgm:spPr/>
      <dgm:t>
        <a:bodyPr/>
        <a:lstStyle/>
        <a:p>
          <a:endParaRPr lang="en-GB"/>
        </a:p>
      </dgm:t>
    </dgm:pt>
    <dgm:pt modelId="{A61AD3DD-F26F-44FC-A7B3-AC20848EF534}" type="sibTrans" cxnId="{4DEED24B-1BD9-448C-9D67-E6C8297C44AF}">
      <dgm:prSet/>
      <dgm:spPr/>
      <dgm:t>
        <a:bodyPr/>
        <a:lstStyle/>
        <a:p>
          <a:endParaRPr lang="en-GB"/>
        </a:p>
      </dgm:t>
    </dgm:pt>
    <dgm:pt modelId="{51750E7F-5C99-47C0-B82E-519F6882B7AD}" type="pres">
      <dgm:prSet presAssocID="{17364E8E-A689-4141-AFE4-B9E5D28B70EA}" presName="linear" presStyleCnt="0">
        <dgm:presLayoutVars>
          <dgm:dir/>
          <dgm:animLvl val="lvl"/>
          <dgm:resizeHandles val="exact"/>
        </dgm:presLayoutVars>
      </dgm:prSet>
      <dgm:spPr/>
    </dgm:pt>
    <dgm:pt modelId="{6C5579D1-84D5-4FEC-976A-A1F05B3810A6}" type="pres">
      <dgm:prSet presAssocID="{6F73D84F-2424-455F-89E5-40094972C817}" presName="parentLin" presStyleCnt="0"/>
      <dgm:spPr/>
    </dgm:pt>
    <dgm:pt modelId="{FC612CF1-1E1E-4E54-A833-1056A67049C7}" type="pres">
      <dgm:prSet presAssocID="{6F73D84F-2424-455F-89E5-40094972C817}" presName="parentLeftMargin" presStyleLbl="node1" presStyleIdx="0" presStyleCnt="2"/>
      <dgm:spPr/>
    </dgm:pt>
    <dgm:pt modelId="{5B5B2DA1-D47E-425F-9A6E-F34E67E14513}" type="pres">
      <dgm:prSet presAssocID="{6F73D84F-2424-455F-89E5-40094972C817}" presName="parentText" presStyleLbl="node1" presStyleIdx="0" presStyleCnt="2" custScaleX="84213" custScaleY="56311" custLinFactNeighborX="18084" custLinFactNeighborY="2374">
        <dgm:presLayoutVars>
          <dgm:chMax val="0"/>
          <dgm:bulletEnabled val="1"/>
        </dgm:presLayoutVars>
      </dgm:prSet>
      <dgm:spPr/>
    </dgm:pt>
    <dgm:pt modelId="{32561C73-5575-4CBA-83F5-B732CC9715E8}" type="pres">
      <dgm:prSet presAssocID="{6F73D84F-2424-455F-89E5-40094972C817}" presName="negativeSpace" presStyleCnt="0"/>
      <dgm:spPr/>
    </dgm:pt>
    <dgm:pt modelId="{5C83FEEE-6854-4C30-8172-75BF1FE2AE64}" type="pres">
      <dgm:prSet presAssocID="{6F73D84F-2424-455F-89E5-40094972C817}" presName="childText" presStyleLbl="conFgAcc1" presStyleIdx="0" presStyleCnt="2">
        <dgm:presLayoutVars>
          <dgm:bulletEnabled val="1"/>
        </dgm:presLayoutVars>
      </dgm:prSet>
      <dgm:spPr/>
    </dgm:pt>
    <dgm:pt modelId="{2DD3F71A-2391-46E9-8170-0A9678E9A31A}" type="pres">
      <dgm:prSet presAssocID="{65E447C7-8448-4E29-8AC8-E086CB8FFF4A}" presName="spaceBetweenRectangles" presStyleCnt="0"/>
      <dgm:spPr/>
    </dgm:pt>
    <dgm:pt modelId="{1054875F-A590-42AF-AE50-73F7E6F2DB97}" type="pres">
      <dgm:prSet presAssocID="{FB3D865E-4A9B-4D4E-91E9-25072E997489}" presName="parentLin" presStyleCnt="0"/>
      <dgm:spPr/>
    </dgm:pt>
    <dgm:pt modelId="{7E2A3B49-9F3F-4A25-8144-2A5A16B022F1}" type="pres">
      <dgm:prSet presAssocID="{FB3D865E-4A9B-4D4E-91E9-25072E997489}" presName="parentLeftMargin" presStyleLbl="node1" presStyleIdx="0" presStyleCnt="2"/>
      <dgm:spPr/>
    </dgm:pt>
    <dgm:pt modelId="{0CAA8FFB-EECE-4648-8FF4-07E1F8AEEC11}" type="pres">
      <dgm:prSet presAssocID="{FB3D865E-4A9B-4D4E-91E9-25072E997489}" presName="parentText" presStyleLbl="node1" presStyleIdx="1" presStyleCnt="2" custScaleX="76749" custScaleY="43603">
        <dgm:presLayoutVars>
          <dgm:chMax val="0"/>
          <dgm:bulletEnabled val="1"/>
        </dgm:presLayoutVars>
      </dgm:prSet>
      <dgm:spPr/>
    </dgm:pt>
    <dgm:pt modelId="{F9E65C58-B927-4D30-810E-3F715DD3B162}" type="pres">
      <dgm:prSet presAssocID="{FB3D865E-4A9B-4D4E-91E9-25072E997489}" presName="negativeSpace" presStyleCnt="0"/>
      <dgm:spPr/>
    </dgm:pt>
    <dgm:pt modelId="{A8BD2A11-8E9C-459F-B29C-310F7AD4FDC5}" type="pres">
      <dgm:prSet presAssocID="{FB3D865E-4A9B-4D4E-91E9-25072E997489}" presName="childText" presStyleLbl="conFgAcc1" presStyleIdx="1" presStyleCnt="2" custLinFactNeighborY="19779">
        <dgm:presLayoutVars>
          <dgm:bulletEnabled val="1"/>
        </dgm:presLayoutVars>
      </dgm:prSet>
      <dgm:spPr/>
    </dgm:pt>
  </dgm:ptLst>
  <dgm:cxnLst>
    <dgm:cxn modelId="{4AF45207-CE5F-4683-82CE-7056B0764E10}" type="presOf" srcId="{D5BD8FDA-1D17-4AFC-8582-69AFDBA5D9EC}" destId="{A8BD2A11-8E9C-459F-B29C-310F7AD4FDC5}" srcOrd="0" destOrd="0" presId="urn:microsoft.com/office/officeart/2005/8/layout/list1"/>
    <dgm:cxn modelId="{F1EA9416-DED3-43E0-B562-4B6037AFA6F2}" srcId="{17364E8E-A689-4141-AFE4-B9E5D28B70EA}" destId="{FB3D865E-4A9B-4D4E-91E9-25072E997489}" srcOrd="1" destOrd="0" parTransId="{8D184A0B-2E03-4CFC-92F3-2314FE1624F7}" sibTransId="{85585570-35C9-400D-A8EB-963F43065F97}"/>
    <dgm:cxn modelId="{C62EEB17-F72A-416F-8B52-894DB5938B12}" type="presOf" srcId="{FB3D865E-4A9B-4D4E-91E9-25072E997489}" destId="{7E2A3B49-9F3F-4A25-8144-2A5A16B022F1}" srcOrd="0" destOrd="0" presId="urn:microsoft.com/office/officeart/2005/8/layout/list1"/>
    <dgm:cxn modelId="{8FBDFD17-FFDC-454D-BD8D-AB44D01F317B}" srcId="{FB3D865E-4A9B-4D4E-91E9-25072E997489}" destId="{D5BD8FDA-1D17-4AFC-8582-69AFDBA5D9EC}" srcOrd="0" destOrd="0" parTransId="{B08EA5AC-038E-4B46-8B93-823F73B7F6A4}" sibTransId="{550FFA9C-D16E-4ECE-915B-4AA79A6186F6}"/>
    <dgm:cxn modelId="{15E8F132-106E-4502-AA5B-5BF7F66D5657}" type="presOf" srcId="{6F73D84F-2424-455F-89E5-40094972C817}" destId="{5B5B2DA1-D47E-425F-9A6E-F34E67E14513}" srcOrd="1" destOrd="0" presId="urn:microsoft.com/office/officeart/2005/8/layout/list1"/>
    <dgm:cxn modelId="{4DEED24B-1BD9-448C-9D67-E6C8297C44AF}" srcId="{FB3D865E-4A9B-4D4E-91E9-25072E997489}" destId="{AEC37717-820C-4AF6-A338-9681B4DFC3A7}" srcOrd="1" destOrd="0" parTransId="{B93391BD-F769-4D33-9821-AD3A66EC8A96}" sibTransId="{A61AD3DD-F26F-44FC-A7B3-AC20848EF534}"/>
    <dgm:cxn modelId="{956AAF6C-AFD7-41BA-801A-2118702DA4A7}" type="presOf" srcId="{6F73D84F-2424-455F-89E5-40094972C817}" destId="{FC612CF1-1E1E-4E54-A833-1056A67049C7}" srcOrd="0" destOrd="0" presId="urn:microsoft.com/office/officeart/2005/8/layout/list1"/>
    <dgm:cxn modelId="{3622DF6E-A932-4F3F-ACCB-A6E51246CB2B}" type="presOf" srcId="{AEC37717-820C-4AF6-A338-9681B4DFC3A7}" destId="{A8BD2A11-8E9C-459F-B29C-310F7AD4FDC5}" srcOrd="0" destOrd="1" presId="urn:microsoft.com/office/officeart/2005/8/layout/list1"/>
    <dgm:cxn modelId="{58A6CD9E-33FA-4A7F-B31B-D6133A148776}" srcId="{17364E8E-A689-4141-AFE4-B9E5D28B70EA}" destId="{6F73D84F-2424-455F-89E5-40094972C817}" srcOrd="0" destOrd="0" parTransId="{0A1CB73B-4EE4-4145-9717-B04931ADC06B}" sibTransId="{65E447C7-8448-4E29-8AC8-E086CB8FFF4A}"/>
    <dgm:cxn modelId="{3B17F4A2-9D66-40C1-A9DA-3A120167BE43}" type="presOf" srcId="{17364E8E-A689-4141-AFE4-B9E5D28B70EA}" destId="{51750E7F-5C99-47C0-B82E-519F6882B7AD}" srcOrd="0" destOrd="0" presId="urn:microsoft.com/office/officeart/2005/8/layout/list1"/>
    <dgm:cxn modelId="{473BBCD0-9F7B-4921-A806-5AF89DBEA6F0}" type="presOf" srcId="{FB3D865E-4A9B-4D4E-91E9-25072E997489}" destId="{0CAA8FFB-EECE-4648-8FF4-07E1F8AEEC11}" srcOrd="1" destOrd="0" presId="urn:microsoft.com/office/officeart/2005/8/layout/list1"/>
    <dgm:cxn modelId="{04E41DF6-1B3C-49DB-9CEF-7E180C4528C0}" srcId="{6F73D84F-2424-455F-89E5-40094972C817}" destId="{BEDAD572-68B2-4943-8A07-2E8872613A03}" srcOrd="0" destOrd="0" parTransId="{769E3FAB-A257-4809-B45C-75ACB83B8EF5}" sibTransId="{02485199-C1A6-4C18-BD43-E4F942529972}"/>
    <dgm:cxn modelId="{6DE890FE-7BF4-4AE9-87CC-4A858DF7E724}" type="presOf" srcId="{BEDAD572-68B2-4943-8A07-2E8872613A03}" destId="{5C83FEEE-6854-4C30-8172-75BF1FE2AE64}" srcOrd="0" destOrd="0" presId="urn:microsoft.com/office/officeart/2005/8/layout/list1"/>
    <dgm:cxn modelId="{8B7BCC44-6FCA-47DB-8C36-1A9FAD43B542}" type="presParOf" srcId="{51750E7F-5C99-47C0-B82E-519F6882B7AD}" destId="{6C5579D1-84D5-4FEC-976A-A1F05B3810A6}" srcOrd="0" destOrd="0" presId="urn:microsoft.com/office/officeart/2005/8/layout/list1"/>
    <dgm:cxn modelId="{AE20E4DA-445B-4F76-B360-FE9F116731A1}" type="presParOf" srcId="{6C5579D1-84D5-4FEC-976A-A1F05B3810A6}" destId="{FC612CF1-1E1E-4E54-A833-1056A67049C7}" srcOrd="0" destOrd="0" presId="urn:microsoft.com/office/officeart/2005/8/layout/list1"/>
    <dgm:cxn modelId="{816AF81F-6CA4-4FF5-ADD0-DAB46C5A834D}" type="presParOf" srcId="{6C5579D1-84D5-4FEC-976A-A1F05B3810A6}" destId="{5B5B2DA1-D47E-425F-9A6E-F34E67E14513}" srcOrd="1" destOrd="0" presId="urn:microsoft.com/office/officeart/2005/8/layout/list1"/>
    <dgm:cxn modelId="{728F1F55-7A95-4C2A-8DDD-92117D21CFA4}" type="presParOf" srcId="{51750E7F-5C99-47C0-B82E-519F6882B7AD}" destId="{32561C73-5575-4CBA-83F5-B732CC9715E8}" srcOrd="1" destOrd="0" presId="urn:microsoft.com/office/officeart/2005/8/layout/list1"/>
    <dgm:cxn modelId="{04DEC553-4A13-4AFB-B3E3-87FB7DB1CC50}" type="presParOf" srcId="{51750E7F-5C99-47C0-B82E-519F6882B7AD}" destId="{5C83FEEE-6854-4C30-8172-75BF1FE2AE64}" srcOrd="2" destOrd="0" presId="urn:microsoft.com/office/officeart/2005/8/layout/list1"/>
    <dgm:cxn modelId="{CDBE4BD2-AFCC-47B1-90A4-D57964DA546D}" type="presParOf" srcId="{51750E7F-5C99-47C0-B82E-519F6882B7AD}" destId="{2DD3F71A-2391-46E9-8170-0A9678E9A31A}" srcOrd="3" destOrd="0" presId="urn:microsoft.com/office/officeart/2005/8/layout/list1"/>
    <dgm:cxn modelId="{BB0FBB5E-0CAF-46A9-831B-B7D73DBDBA90}" type="presParOf" srcId="{51750E7F-5C99-47C0-B82E-519F6882B7AD}" destId="{1054875F-A590-42AF-AE50-73F7E6F2DB97}" srcOrd="4" destOrd="0" presId="urn:microsoft.com/office/officeart/2005/8/layout/list1"/>
    <dgm:cxn modelId="{A9233371-02DF-4151-81FF-908360F6A29F}" type="presParOf" srcId="{1054875F-A590-42AF-AE50-73F7E6F2DB97}" destId="{7E2A3B49-9F3F-4A25-8144-2A5A16B022F1}" srcOrd="0" destOrd="0" presId="urn:microsoft.com/office/officeart/2005/8/layout/list1"/>
    <dgm:cxn modelId="{DBAE148D-228A-406F-AC76-70055052BDE7}" type="presParOf" srcId="{1054875F-A590-42AF-AE50-73F7E6F2DB97}" destId="{0CAA8FFB-EECE-4648-8FF4-07E1F8AEEC11}" srcOrd="1" destOrd="0" presId="urn:microsoft.com/office/officeart/2005/8/layout/list1"/>
    <dgm:cxn modelId="{7F40CBB5-9F7F-4312-99AC-9087A86288A7}" type="presParOf" srcId="{51750E7F-5C99-47C0-B82E-519F6882B7AD}" destId="{F9E65C58-B927-4D30-810E-3F715DD3B162}" srcOrd="5" destOrd="0" presId="urn:microsoft.com/office/officeart/2005/8/layout/list1"/>
    <dgm:cxn modelId="{E6D9D896-04B6-4D1B-AF3C-D811A1804FC8}" type="presParOf" srcId="{51750E7F-5C99-47C0-B82E-519F6882B7AD}" destId="{A8BD2A11-8E9C-459F-B29C-310F7AD4FDC5}"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9BC5B-0618-403D-9061-DBF008626FAF}">
      <dsp:nvSpPr>
        <dsp:cNvPr id="0" name=""/>
        <dsp:cNvSpPr/>
      </dsp:nvSpPr>
      <dsp:spPr>
        <a:xfrm>
          <a:off x="0" y="800007"/>
          <a:ext cx="11324282" cy="5103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8890" tIns="1124712" rIns="878890" bIns="199136" numCol="1" spcCol="1270" anchor="t" anchorCtr="0">
          <a:noAutofit/>
        </a:bodyPr>
        <a:lstStyle/>
        <a:p>
          <a:pPr marL="285750" lvl="1" indent="-285750" algn="l" defTabSz="1244600">
            <a:lnSpc>
              <a:spcPct val="90000"/>
            </a:lnSpc>
            <a:spcBef>
              <a:spcPct val="0"/>
            </a:spcBef>
            <a:spcAft>
              <a:spcPct val="15000"/>
            </a:spcAft>
            <a:buChar char="•"/>
          </a:pPr>
          <a:r>
            <a:rPr lang="en-US" sz="2800" b="1" kern="1200">
              <a:solidFill>
                <a:schemeClr val="accent3"/>
              </a:solidFill>
            </a:rPr>
            <a:t>Generally Considered to Start at 65 Years:</a:t>
          </a:r>
          <a:endParaRPr lang="en-US" sz="2800" kern="1200">
            <a:solidFill>
              <a:schemeClr val="accent3"/>
            </a:solidFill>
          </a:endParaRPr>
        </a:p>
        <a:p>
          <a:pPr marL="571500" lvl="2" indent="-285750" algn="l" defTabSz="1244600">
            <a:lnSpc>
              <a:spcPct val="90000"/>
            </a:lnSpc>
            <a:spcBef>
              <a:spcPct val="0"/>
            </a:spcBef>
            <a:spcAft>
              <a:spcPct val="15000"/>
            </a:spcAft>
            <a:buChar char="•"/>
          </a:pPr>
          <a:r>
            <a:rPr lang="en-US" sz="2800" kern="1200"/>
            <a:t>Widely recognized as the age marking the beginning of old age, aligning with retirement and pension eligibility</a:t>
          </a:r>
          <a:endParaRPr lang="en-US" sz="1600" kern="1200"/>
        </a:p>
        <a:p>
          <a:pPr marL="285750" lvl="1" indent="-285750" algn="l" defTabSz="1244600">
            <a:lnSpc>
              <a:spcPct val="90000"/>
            </a:lnSpc>
            <a:spcBef>
              <a:spcPct val="0"/>
            </a:spcBef>
            <a:spcAft>
              <a:spcPct val="15000"/>
            </a:spcAft>
            <a:buChar char="•"/>
          </a:pPr>
          <a:r>
            <a:rPr lang="en-US" sz="2800" b="1" kern="1200">
              <a:solidFill>
                <a:schemeClr val="accent3"/>
              </a:solidFill>
            </a:rPr>
            <a:t>Varies Culturally and Individually:</a:t>
          </a:r>
          <a:endParaRPr lang="en-US" sz="1600" kern="1200">
            <a:solidFill>
              <a:schemeClr val="accent3"/>
            </a:solidFill>
          </a:endParaRPr>
        </a:p>
        <a:p>
          <a:pPr marL="285750" lvl="1" indent="-285750" algn="l" defTabSz="1244600">
            <a:lnSpc>
              <a:spcPct val="90000"/>
            </a:lnSpc>
            <a:spcBef>
              <a:spcPct val="0"/>
            </a:spcBef>
            <a:spcAft>
              <a:spcPct val="15000"/>
            </a:spcAft>
            <a:buChar char="•"/>
          </a:pPr>
          <a:r>
            <a:rPr lang="en-US" sz="2800" kern="1200"/>
            <a:t>In some cultures, old age is associated with social roles rather than a specific age.</a:t>
          </a:r>
        </a:p>
        <a:p>
          <a:pPr marL="571500" lvl="2" indent="-285750" algn="l" defTabSz="1244600">
            <a:lnSpc>
              <a:spcPct val="90000"/>
            </a:lnSpc>
            <a:spcBef>
              <a:spcPct val="0"/>
            </a:spcBef>
            <a:spcAft>
              <a:spcPct val="15000"/>
            </a:spcAft>
            <a:buChar char="•"/>
          </a:pPr>
          <a:r>
            <a:rPr lang="en-US" sz="2800" kern="1200"/>
            <a:t>Factors like genetics, lifestyle, and health can influence when old age begins                                                 </a:t>
          </a:r>
          <a:r>
            <a:rPr lang="en-US" sz="1400" kern="1200"/>
            <a:t>(Harper, 2014).</a:t>
          </a:r>
        </a:p>
      </dsp:txBody>
      <dsp:txXfrm>
        <a:off x="0" y="800007"/>
        <a:ext cx="11324282" cy="5103000"/>
      </dsp:txXfrm>
    </dsp:sp>
    <dsp:sp modelId="{953CE44F-B1A0-4372-89F8-9F6976CB9E01}">
      <dsp:nvSpPr>
        <dsp:cNvPr id="0" name=""/>
        <dsp:cNvSpPr/>
      </dsp:nvSpPr>
      <dsp:spPr>
        <a:xfrm>
          <a:off x="566214" y="2967"/>
          <a:ext cx="7926997" cy="15940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99622" tIns="0" rIns="299622" bIns="0" numCol="1" spcCol="1270" anchor="ctr" anchorCtr="0">
          <a:noAutofit/>
        </a:bodyPr>
        <a:lstStyle/>
        <a:p>
          <a:pPr marL="0" lvl="0" indent="0" algn="l" defTabSz="2400300">
            <a:lnSpc>
              <a:spcPct val="90000"/>
            </a:lnSpc>
            <a:spcBef>
              <a:spcPct val="0"/>
            </a:spcBef>
            <a:spcAft>
              <a:spcPct val="35000"/>
            </a:spcAft>
            <a:buNone/>
          </a:pPr>
          <a:r>
            <a:rPr lang="en-US" sz="5400" b="1" kern="1200">
              <a:solidFill>
                <a:schemeClr val="accent3"/>
              </a:solidFill>
            </a:rPr>
            <a:t>Old Age Definition:</a:t>
          </a:r>
          <a:endParaRPr lang="en-US" sz="5400" kern="1200">
            <a:solidFill>
              <a:schemeClr val="accent3"/>
            </a:solidFill>
          </a:endParaRPr>
        </a:p>
      </dsp:txBody>
      <dsp:txXfrm>
        <a:off x="644031" y="80784"/>
        <a:ext cx="7771363" cy="14384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593AC6-E388-494A-9800-04EF660B94DC}">
      <dsp:nvSpPr>
        <dsp:cNvPr id="0" name=""/>
        <dsp:cNvSpPr/>
      </dsp:nvSpPr>
      <dsp:spPr>
        <a:xfrm>
          <a:off x="0" y="607494"/>
          <a:ext cx="11324282" cy="51817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8890" tIns="978916" rIns="878890" bIns="142240" numCol="1" spcCol="1270" anchor="t" anchorCtr="0">
          <a:noAutofit/>
        </a:bodyPr>
        <a:lstStyle/>
        <a:p>
          <a:pPr marL="228600" lvl="1" indent="-228600" algn="l" defTabSz="889000">
            <a:lnSpc>
              <a:spcPct val="90000"/>
            </a:lnSpc>
            <a:spcBef>
              <a:spcPct val="0"/>
            </a:spcBef>
            <a:spcAft>
              <a:spcPct val="15000"/>
            </a:spcAft>
            <a:buChar char="•"/>
          </a:pPr>
          <a:r>
            <a:rPr lang="en-US" sz="2000" b="1" kern="1200">
              <a:solidFill>
                <a:schemeClr val="accent3"/>
              </a:solidFill>
            </a:rPr>
            <a:t>Includes Palliative Care and Planning for Terminal Conditions:</a:t>
          </a:r>
          <a:endParaRPr lang="en-US" sz="2000" kern="1200">
            <a:solidFill>
              <a:schemeClr val="accent3"/>
            </a:solidFill>
          </a:endParaRPr>
        </a:p>
        <a:p>
          <a:pPr marL="457200" lvl="2" indent="-228600" algn="l" defTabSz="889000">
            <a:lnSpc>
              <a:spcPct val="90000"/>
            </a:lnSpc>
            <a:spcBef>
              <a:spcPct val="0"/>
            </a:spcBef>
            <a:spcAft>
              <a:spcPct val="15000"/>
            </a:spcAft>
            <a:buChar char="•"/>
          </a:pPr>
          <a:r>
            <a:rPr lang="en-US" sz="2000" b="1" kern="1200">
              <a:solidFill>
                <a:schemeClr val="accent3"/>
              </a:solidFill>
            </a:rPr>
            <a:t>Palliative Care:</a:t>
          </a:r>
          <a:endParaRPr lang="en-US" sz="2000" kern="1200">
            <a:solidFill>
              <a:schemeClr val="accent3"/>
            </a:solidFill>
          </a:endParaRPr>
        </a:p>
        <a:p>
          <a:pPr marL="685800" lvl="3" indent="-228600" algn="l" defTabSz="889000">
            <a:lnSpc>
              <a:spcPct val="90000"/>
            </a:lnSpc>
            <a:spcBef>
              <a:spcPct val="0"/>
            </a:spcBef>
            <a:spcAft>
              <a:spcPct val="15000"/>
            </a:spcAft>
            <a:buChar char="•"/>
          </a:pPr>
          <a:r>
            <a:rPr lang="en-US" sz="2000" kern="1200"/>
            <a:t>Focuses on relieving symptoms and stress of serious illness to improve quality of life </a:t>
          </a:r>
          <a:r>
            <a:rPr lang="en-US" sz="1400" kern="1200"/>
            <a:t>(Gomes et al., 2013).</a:t>
          </a:r>
        </a:p>
        <a:p>
          <a:pPr marL="457200" lvl="2" indent="-228600" algn="l" defTabSz="889000">
            <a:lnSpc>
              <a:spcPct val="90000"/>
            </a:lnSpc>
            <a:spcBef>
              <a:spcPct val="0"/>
            </a:spcBef>
            <a:spcAft>
              <a:spcPct val="15000"/>
            </a:spcAft>
            <a:buChar char="•"/>
          </a:pPr>
          <a:r>
            <a:rPr lang="en-US" sz="2000" b="1" kern="1200">
              <a:solidFill>
                <a:schemeClr val="accent3"/>
              </a:solidFill>
            </a:rPr>
            <a:t>Planning for Terminal Conditions:</a:t>
          </a:r>
          <a:endParaRPr lang="en-US" sz="2000" kern="1200">
            <a:solidFill>
              <a:schemeClr val="accent3"/>
            </a:solidFill>
          </a:endParaRPr>
        </a:p>
        <a:p>
          <a:pPr marL="685800" lvl="3" indent="-228600" algn="l" defTabSz="889000">
            <a:lnSpc>
              <a:spcPct val="90000"/>
            </a:lnSpc>
            <a:spcBef>
              <a:spcPct val="0"/>
            </a:spcBef>
            <a:spcAft>
              <a:spcPct val="15000"/>
            </a:spcAft>
            <a:buChar char="•"/>
          </a:pPr>
          <a:r>
            <a:rPr lang="en-US" sz="2000" kern="1200"/>
            <a:t>Involves advance directives and discussions with family and healthcare providers.</a:t>
          </a:r>
        </a:p>
        <a:p>
          <a:pPr marL="228600" lvl="1" indent="-228600" algn="l" defTabSz="889000">
            <a:lnSpc>
              <a:spcPct val="90000"/>
            </a:lnSpc>
            <a:spcBef>
              <a:spcPct val="0"/>
            </a:spcBef>
            <a:spcAft>
              <a:spcPct val="15000"/>
            </a:spcAft>
            <a:buChar char="•"/>
          </a:pPr>
          <a:r>
            <a:rPr lang="en-US" sz="2000" b="1" kern="1200">
              <a:solidFill>
                <a:schemeClr val="accent3"/>
              </a:solidFill>
            </a:rPr>
            <a:t>Delivered in Various Settings:</a:t>
          </a:r>
          <a:endParaRPr lang="en-US" sz="2000" kern="1200">
            <a:solidFill>
              <a:schemeClr val="accent3"/>
            </a:solidFill>
          </a:endParaRPr>
        </a:p>
        <a:p>
          <a:pPr marL="457200" lvl="2" indent="-228600" algn="l" defTabSz="889000">
            <a:lnSpc>
              <a:spcPct val="90000"/>
            </a:lnSpc>
            <a:spcBef>
              <a:spcPct val="0"/>
            </a:spcBef>
            <a:spcAft>
              <a:spcPct val="15000"/>
            </a:spcAft>
            <a:buChar char="•"/>
          </a:pPr>
          <a:r>
            <a:rPr lang="en-US" sz="2000" b="1" kern="1200">
              <a:solidFill>
                <a:schemeClr val="accent3"/>
              </a:solidFill>
            </a:rPr>
            <a:t>Homes: </a:t>
          </a:r>
          <a:r>
            <a:rPr lang="en-US" sz="2000" kern="1200"/>
            <a:t>Preferred by many for comfort and familiarity.</a:t>
          </a:r>
        </a:p>
        <a:p>
          <a:pPr marL="228600" lvl="1" indent="-228600" algn="l" defTabSz="889000">
            <a:lnSpc>
              <a:spcPct val="90000"/>
            </a:lnSpc>
            <a:spcBef>
              <a:spcPct val="0"/>
            </a:spcBef>
            <a:spcAft>
              <a:spcPct val="15000"/>
            </a:spcAft>
            <a:buChar char="•"/>
          </a:pPr>
          <a:r>
            <a:rPr lang="en-US" sz="2000" b="1" kern="1200">
              <a:solidFill>
                <a:schemeClr val="accent3"/>
              </a:solidFill>
            </a:rPr>
            <a:t>Hospitals:</a:t>
          </a:r>
          <a:r>
            <a:rPr lang="en-US" sz="2000" b="1" kern="1200"/>
            <a:t> </a:t>
          </a:r>
          <a:r>
            <a:rPr lang="en-US" sz="2000" kern="1200"/>
            <a:t>Provide acute care for complex medical needs.</a:t>
          </a:r>
        </a:p>
        <a:p>
          <a:pPr marL="457200" lvl="2" indent="-228600" algn="l" defTabSz="889000">
            <a:lnSpc>
              <a:spcPct val="90000"/>
            </a:lnSpc>
            <a:spcBef>
              <a:spcPct val="0"/>
            </a:spcBef>
            <a:spcAft>
              <a:spcPct val="15000"/>
            </a:spcAft>
            <a:buChar char="•"/>
          </a:pPr>
          <a:r>
            <a:rPr lang="en-US" sz="2000" b="1" kern="1200">
              <a:solidFill>
                <a:schemeClr val="accent3"/>
              </a:solidFill>
            </a:rPr>
            <a:t>Hospices:</a:t>
          </a:r>
          <a:r>
            <a:rPr lang="en-US" sz="2000" b="1" kern="1200"/>
            <a:t> </a:t>
          </a:r>
          <a:r>
            <a:rPr lang="en-US" sz="2000" kern="1200"/>
            <a:t>Offer specialized care focused on comfort in a homelike environment.</a:t>
          </a:r>
        </a:p>
        <a:p>
          <a:pPr marL="228600" lvl="1" indent="-228600" algn="l" defTabSz="889000">
            <a:lnSpc>
              <a:spcPct val="90000"/>
            </a:lnSpc>
            <a:spcBef>
              <a:spcPct val="0"/>
            </a:spcBef>
            <a:spcAft>
              <a:spcPct val="15000"/>
            </a:spcAft>
            <a:buChar char="•"/>
          </a:pPr>
          <a:r>
            <a:rPr lang="en-US" sz="2000" b="1" kern="1200">
              <a:solidFill>
                <a:schemeClr val="accent3"/>
              </a:solidFill>
            </a:rPr>
            <a:t>Care Homes:</a:t>
          </a:r>
          <a:r>
            <a:rPr lang="en-US" sz="2000" b="1" kern="1200"/>
            <a:t> </a:t>
          </a:r>
          <a:r>
            <a:rPr lang="en-US" sz="2000" kern="1200"/>
            <a:t>Provide 24/7 support, including medical and personal care.</a:t>
          </a:r>
        </a:p>
      </dsp:txBody>
      <dsp:txXfrm>
        <a:off x="0" y="607494"/>
        <a:ext cx="11324282" cy="5181750"/>
      </dsp:txXfrm>
    </dsp:sp>
    <dsp:sp modelId="{6B95ED1B-BE62-4397-880E-AF1B7F2F9EC6}">
      <dsp:nvSpPr>
        <dsp:cNvPr id="0" name=""/>
        <dsp:cNvSpPr/>
      </dsp:nvSpPr>
      <dsp:spPr>
        <a:xfrm>
          <a:off x="566214" y="15251"/>
          <a:ext cx="7926997" cy="1387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99622" tIns="0" rIns="299622" bIns="0" numCol="1" spcCol="1270" anchor="ctr" anchorCtr="0">
          <a:noAutofit/>
        </a:bodyPr>
        <a:lstStyle/>
        <a:p>
          <a:pPr marL="0" lvl="0" indent="0" algn="l" defTabSz="2089150">
            <a:lnSpc>
              <a:spcPct val="90000"/>
            </a:lnSpc>
            <a:spcBef>
              <a:spcPct val="0"/>
            </a:spcBef>
            <a:spcAft>
              <a:spcPct val="35000"/>
            </a:spcAft>
            <a:buNone/>
          </a:pPr>
          <a:r>
            <a:rPr lang="en-US" sz="4700" b="1" kern="1200">
              <a:solidFill>
                <a:schemeClr val="accent3"/>
              </a:solidFill>
            </a:rPr>
            <a:t>End-of-Life Care:</a:t>
          </a:r>
          <a:endParaRPr lang="en-US" sz="4700" kern="1200">
            <a:solidFill>
              <a:schemeClr val="accent3"/>
            </a:solidFill>
          </a:endParaRPr>
        </a:p>
      </dsp:txBody>
      <dsp:txXfrm>
        <a:off x="633943" y="82980"/>
        <a:ext cx="7791539" cy="12519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815B35-DA53-408A-892A-13FD35AEC38C}">
      <dsp:nvSpPr>
        <dsp:cNvPr id="0" name=""/>
        <dsp:cNvSpPr/>
      </dsp:nvSpPr>
      <dsp:spPr>
        <a:xfrm>
          <a:off x="0" y="378037"/>
          <a:ext cx="11820221" cy="2598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7380" tIns="520700" rIns="917380"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It is projected that the number of people aged 65 and above across the world will double from 703 million in 2019 to 1.5 billion by 2050. </a:t>
          </a:r>
          <a:r>
            <a:rPr lang="en-US" sz="1400" kern="1200"/>
            <a:t>(United Nations, 2019)</a:t>
          </a:r>
        </a:p>
        <a:p>
          <a:pPr marL="171450" lvl="1" indent="-171450" algn="l" defTabSz="800100">
            <a:lnSpc>
              <a:spcPct val="90000"/>
            </a:lnSpc>
            <a:spcBef>
              <a:spcPct val="0"/>
            </a:spcBef>
            <a:spcAft>
              <a:spcPct val="15000"/>
            </a:spcAft>
            <a:buChar char="•"/>
          </a:pPr>
          <a:r>
            <a:rPr lang="en-GB" sz="1800" kern="1200"/>
            <a:t>Pressure on Health and Social Care Services</a:t>
          </a:r>
          <a:endParaRPr lang="en-US" sz="1800" kern="1200">
            <a:solidFill>
              <a:srgbClr val="FF0000"/>
            </a:solidFill>
          </a:endParaRPr>
        </a:p>
        <a:p>
          <a:pPr marL="171450" lvl="1" indent="-171450" algn="l" defTabSz="800100">
            <a:lnSpc>
              <a:spcPct val="90000"/>
            </a:lnSpc>
            <a:spcBef>
              <a:spcPct val="0"/>
            </a:spcBef>
            <a:spcAft>
              <a:spcPct val="15000"/>
            </a:spcAft>
            <a:buChar char="•"/>
          </a:pPr>
          <a:r>
            <a:rPr lang="en-GB" sz="1800" kern="1200"/>
            <a:t>The aging population is a significant contributing factor to the increasing pressure on health and social care services worldwide. </a:t>
          </a:r>
          <a:endParaRPr lang="en-GB" sz="1200" kern="1200"/>
        </a:p>
        <a:p>
          <a:pPr marL="171450" lvl="1" indent="-171450" algn="l" defTabSz="800100">
            <a:lnSpc>
              <a:spcPct val="90000"/>
            </a:lnSpc>
            <a:spcBef>
              <a:spcPct val="0"/>
            </a:spcBef>
            <a:spcAft>
              <a:spcPct val="15000"/>
            </a:spcAft>
            <a:buChar char="•"/>
          </a:pPr>
          <a:r>
            <a:rPr lang="en-GB" sz="1800" kern="1200"/>
            <a:t>In the UK, the proportion of elderly individuals is growing, leading to an increased need for specialized care services to support their health and well-being. (</a:t>
          </a:r>
          <a:r>
            <a:rPr lang="en-GB" sz="1200" kern="1200"/>
            <a:t>Cumming &amp; Henry,1961). </a:t>
          </a:r>
        </a:p>
      </dsp:txBody>
      <dsp:txXfrm>
        <a:off x="0" y="378037"/>
        <a:ext cx="11820221" cy="2598750"/>
      </dsp:txXfrm>
    </dsp:sp>
    <dsp:sp modelId="{5C3FBF77-EE1F-4F16-B2D4-52393767EE87}">
      <dsp:nvSpPr>
        <dsp:cNvPr id="0" name=""/>
        <dsp:cNvSpPr/>
      </dsp:nvSpPr>
      <dsp:spPr>
        <a:xfrm>
          <a:off x="591011" y="9037"/>
          <a:ext cx="8274154" cy="7380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2743" tIns="0" rIns="312743" bIns="0" numCol="1" spcCol="1270" anchor="ctr" anchorCtr="0">
          <a:noAutofit/>
        </a:bodyPr>
        <a:lstStyle/>
        <a:p>
          <a:pPr marL="0" lvl="0" indent="0" algn="l" defTabSz="1111250">
            <a:lnSpc>
              <a:spcPct val="90000"/>
            </a:lnSpc>
            <a:spcBef>
              <a:spcPct val="0"/>
            </a:spcBef>
            <a:spcAft>
              <a:spcPct val="35000"/>
            </a:spcAft>
            <a:buNone/>
          </a:pPr>
          <a:r>
            <a:rPr lang="en-US" sz="2500" b="1" kern="1200"/>
            <a:t>Increasing Elderly Population:</a:t>
          </a:r>
          <a:endParaRPr lang="en-US" sz="2500" kern="1200"/>
        </a:p>
      </dsp:txBody>
      <dsp:txXfrm>
        <a:off x="627037" y="45063"/>
        <a:ext cx="8202102" cy="665948"/>
      </dsp:txXfrm>
    </dsp:sp>
    <dsp:sp modelId="{2D284D00-D264-4E59-BAC9-A27C22B1DDC7}">
      <dsp:nvSpPr>
        <dsp:cNvPr id="0" name=""/>
        <dsp:cNvSpPr/>
      </dsp:nvSpPr>
      <dsp:spPr>
        <a:xfrm>
          <a:off x="0" y="3480788"/>
          <a:ext cx="11820221" cy="1575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7380" tIns="520700" rIns="917380"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Only 14% of people worldwide who need palliative care receive it. </a:t>
          </a:r>
          <a:r>
            <a:rPr lang="en-US" sz="1400" kern="1200"/>
            <a:t>(WHO, 2020)</a:t>
          </a:r>
        </a:p>
        <a:p>
          <a:pPr marL="228600" lvl="1" indent="-228600" algn="l" defTabSz="889000">
            <a:lnSpc>
              <a:spcPct val="90000"/>
            </a:lnSpc>
            <a:spcBef>
              <a:spcPct val="0"/>
            </a:spcBef>
            <a:spcAft>
              <a:spcPct val="15000"/>
            </a:spcAft>
            <a:buChar char="•"/>
          </a:pPr>
          <a:r>
            <a:rPr lang="en-US" sz="2000" kern="1200"/>
            <a:t>In the UK, there are significant gaps in palliative care provision, with 48% of people who die having unmet palliative care needs </a:t>
          </a:r>
          <a:r>
            <a:rPr lang="en-US" sz="1400" kern="1200"/>
            <a:t>(Bradshaw et al., 2023).</a:t>
          </a:r>
        </a:p>
      </dsp:txBody>
      <dsp:txXfrm>
        <a:off x="0" y="3480788"/>
        <a:ext cx="11820221" cy="1575000"/>
      </dsp:txXfrm>
    </dsp:sp>
    <dsp:sp modelId="{D368DF50-EE54-4AE6-A258-D49AC3C0E37F}">
      <dsp:nvSpPr>
        <dsp:cNvPr id="0" name=""/>
        <dsp:cNvSpPr/>
      </dsp:nvSpPr>
      <dsp:spPr>
        <a:xfrm>
          <a:off x="591011" y="3111788"/>
          <a:ext cx="8274154" cy="7380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2743" tIns="0" rIns="312743" bIns="0" numCol="1" spcCol="1270" anchor="ctr" anchorCtr="0">
          <a:noAutofit/>
        </a:bodyPr>
        <a:lstStyle/>
        <a:p>
          <a:pPr marL="0" lvl="0" indent="0" algn="l" defTabSz="1111250">
            <a:lnSpc>
              <a:spcPct val="90000"/>
            </a:lnSpc>
            <a:spcBef>
              <a:spcPct val="0"/>
            </a:spcBef>
            <a:spcAft>
              <a:spcPct val="35000"/>
            </a:spcAft>
            <a:buNone/>
          </a:pPr>
          <a:r>
            <a:rPr lang="en-US" sz="2500" b="1" kern="1200"/>
            <a:t>Insufficient End-of-Life Care Resources:</a:t>
          </a:r>
          <a:endParaRPr lang="en-US" sz="2500" kern="1200"/>
        </a:p>
      </dsp:txBody>
      <dsp:txXfrm>
        <a:off x="627037" y="3147814"/>
        <a:ext cx="8202102" cy="6659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83FEEE-6854-4C30-8172-75BF1FE2AE64}">
      <dsp:nvSpPr>
        <dsp:cNvPr id="0" name=""/>
        <dsp:cNvSpPr/>
      </dsp:nvSpPr>
      <dsp:spPr>
        <a:xfrm>
          <a:off x="0" y="1004957"/>
          <a:ext cx="11820221" cy="17671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7380" tIns="791464" rIns="917380"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Funding for elder care and palliative care services is inadequate, leading to long waiting times and reduced quality of care </a:t>
          </a:r>
          <a:r>
            <a:rPr lang="en-US" sz="1000" kern="1200"/>
            <a:t>(OECD, 2017)</a:t>
          </a:r>
        </a:p>
      </dsp:txBody>
      <dsp:txXfrm>
        <a:off x="0" y="1004957"/>
        <a:ext cx="11820221" cy="1767150"/>
      </dsp:txXfrm>
    </dsp:sp>
    <dsp:sp modelId="{5B5B2DA1-D47E-425F-9A6E-F34E67E14513}">
      <dsp:nvSpPr>
        <dsp:cNvPr id="0" name=""/>
        <dsp:cNvSpPr/>
      </dsp:nvSpPr>
      <dsp:spPr>
        <a:xfrm>
          <a:off x="697889" y="945685"/>
          <a:ext cx="6967913" cy="84777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2743" tIns="0" rIns="312743" bIns="0" numCol="1" spcCol="1270" anchor="ctr" anchorCtr="0">
          <a:noAutofit/>
        </a:bodyPr>
        <a:lstStyle/>
        <a:p>
          <a:pPr marL="0" lvl="0" indent="0" algn="l" defTabSz="1422400">
            <a:lnSpc>
              <a:spcPct val="90000"/>
            </a:lnSpc>
            <a:spcBef>
              <a:spcPct val="0"/>
            </a:spcBef>
            <a:spcAft>
              <a:spcPct val="35000"/>
            </a:spcAft>
            <a:buNone/>
          </a:pPr>
          <a:r>
            <a:rPr lang="en-US" sz="3200" b="1" kern="1200"/>
            <a:t>Funding Shortages:</a:t>
          </a:r>
          <a:endParaRPr lang="en-US" sz="3200" kern="1200"/>
        </a:p>
      </dsp:txBody>
      <dsp:txXfrm>
        <a:off x="739274" y="987070"/>
        <a:ext cx="6885143" cy="765003"/>
      </dsp:txXfrm>
    </dsp:sp>
    <dsp:sp modelId="{A8BD2A11-8E9C-459F-B29C-310F7AD4FDC5}">
      <dsp:nvSpPr>
        <dsp:cNvPr id="0" name=""/>
        <dsp:cNvSpPr/>
      </dsp:nvSpPr>
      <dsp:spPr>
        <a:xfrm>
          <a:off x="0" y="3100087"/>
          <a:ext cx="11820221" cy="1967962"/>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7380" tIns="791464" rIns="917380"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Access to end-of-life care varies significantly between urban and rural areas, with rural areas often lacking specialized facilities and trained professionals. </a:t>
          </a:r>
          <a:endParaRPr lang="en-US" sz="2000" kern="1200">
            <a:solidFill>
              <a:srgbClr val="FF0000"/>
            </a:solidFill>
          </a:endParaRPr>
        </a:p>
        <a:p>
          <a:pPr marL="57150" lvl="1" indent="-57150" algn="l" defTabSz="444500">
            <a:lnSpc>
              <a:spcPct val="90000"/>
            </a:lnSpc>
            <a:spcBef>
              <a:spcPct val="0"/>
            </a:spcBef>
            <a:spcAft>
              <a:spcPct val="15000"/>
            </a:spcAft>
            <a:buChar char="•"/>
          </a:pPr>
          <a:r>
            <a:rPr lang="en-GB" sz="1000" kern="1200">
              <a:effectLst/>
              <a:latin typeface="Arial" panose="020B0604020202020204" pitchFamily="34" charset="0"/>
              <a:ea typeface="DengXian" panose="02010600030101010101" pitchFamily="2" charset="-122"/>
              <a:cs typeface="Arial" panose="020B0604020202020204" pitchFamily="34" charset="0"/>
            </a:rPr>
            <a:t>Geographic and Disparities in Health care, (2018). </a:t>
          </a:r>
          <a:endParaRPr lang="en-GB" sz="1000" kern="1200"/>
        </a:p>
      </dsp:txBody>
      <dsp:txXfrm>
        <a:off x="0" y="3100087"/>
        <a:ext cx="11820221" cy="1967962"/>
      </dsp:txXfrm>
    </dsp:sp>
    <dsp:sp modelId="{0CAA8FFB-EECE-4648-8FF4-07E1F8AEEC11}">
      <dsp:nvSpPr>
        <dsp:cNvPr id="0" name=""/>
        <dsp:cNvSpPr/>
      </dsp:nvSpPr>
      <dsp:spPr>
        <a:xfrm>
          <a:off x="591011" y="3047507"/>
          <a:ext cx="6350330" cy="656451"/>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2743" tIns="0" rIns="312743" bIns="0" numCol="1" spcCol="1270" anchor="ctr" anchorCtr="0">
          <a:noAutofit/>
        </a:bodyPr>
        <a:lstStyle/>
        <a:p>
          <a:pPr marL="0" lvl="0" indent="0" algn="l" defTabSz="1689100">
            <a:lnSpc>
              <a:spcPct val="90000"/>
            </a:lnSpc>
            <a:spcBef>
              <a:spcPct val="0"/>
            </a:spcBef>
            <a:spcAft>
              <a:spcPct val="35000"/>
            </a:spcAft>
            <a:buNone/>
          </a:pPr>
          <a:r>
            <a:rPr lang="en-US" sz="3800" b="1" kern="1200"/>
            <a:t>Geographic Disparities:</a:t>
          </a:r>
          <a:endParaRPr lang="en-US" sz="3800" kern="1200"/>
        </a:p>
      </dsp:txBody>
      <dsp:txXfrm>
        <a:off x="623056" y="3079552"/>
        <a:ext cx="6286240" cy="592361"/>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58ABBF3-49A8-4B3F-9773-22E67695BB12}" type="datetimeFigureOut">
              <a:rPr lang="en-US" smtClean="0"/>
              <a:t>6/28/2024</a:t>
            </a:fld>
            <a:endParaRPr lang="en-US"/>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AAC2B-A50D-4386-849A-6B59FB991B4C}" type="datetimeFigureOut">
              <a:rPr lang="en-US" smtClean="0"/>
              <a:t>6/28/2024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a:t>
            </a:fld>
            <a:endParaRPr lang="en-US"/>
          </a:p>
        </p:txBody>
      </p:sp>
    </p:spTree>
    <p:extLst>
      <p:ext uri="{BB962C8B-B14F-4D97-AF65-F5344CB8AC3E}">
        <p14:creationId xmlns:p14="http://schemas.microsoft.com/office/powerpoint/2010/main" val="2456864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2</a:t>
            </a:fld>
            <a:endParaRPr lang="en-US"/>
          </a:p>
        </p:txBody>
      </p:sp>
    </p:spTree>
    <p:extLst>
      <p:ext uri="{BB962C8B-B14F-4D97-AF65-F5344CB8AC3E}">
        <p14:creationId xmlns:p14="http://schemas.microsoft.com/office/powerpoint/2010/main" val="3217716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24</a:t>
            </a:fld>
            <a:endParaRPr lang="en-US"/>
          </a:p>
        </p:txBody>
      </p:sp>
    </p:spTree>
    <p:extLst>
      <p:ext uri="{BB962C8B-B14F-4D97-AF65-F5344CB8AC3E}">
        <p14:creationId xmlns:p14="http://schemas.microsoft.com/office/powerpoint/2010/main" val="360712539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15.svg"/><Relationship Id="rId10" Type="http://schemas.openxmlformats.org/officeDocument/2006/relationships/image" Target="../media/image5.png"/><Relationship Id="rId4" Type="http://schemas.openxmlformats.org/officeDocument/2006/relationships/image" Target="../media/image14.png"/><Relationship Id="rId9" Type="http://schemas.openxmlformats.org/officeDocument/2006/relationships/image" Target="../media/image2.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7.svg"/><Relationship Id="rId7" Type="http://schemas.openxmlformats.org/officeDocument/2006/relationships/image" Target="../media/image24.svg"/><Relationship Id="rId2"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image" Target="../media/image23.png"/><Relationship Id="rId5" Type="http://schemas.openxmlformats.org/officeDocument/2006/relationships/image" Target="../media/image13.svg"/><Relationship Id="rId4" Type="http://schemas.openxmlformats.org/officeDocument/2006/relationships/image" Target="../media/image1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AF4D7D-42EC-4F30-296A-81B05C4E7D57}"/>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714772" y="677918"/>
            <a:ext cx="6856292" cy="3590596"/>
          </a:xfrm>
        </p:spPr>
        <p:txBody>
          <a:bodyPr anchor="ctr"/>
          <a:lstStyle>
            <a:lvl1pPr algn="l">
              <a:defRPr sz="6000" cap="all" baseline="0">
                <a:solidFill>
                  <a:schemeClr val="tx2"/>
                </a:solidFill>
              </a:defRPr>
            </a:lvl1pPr>
          </a:lstStyle>
          <a:p>
            <a:r>
              <a:rPr lang="en-US"/>
              <a:t>Click to add title</a:t>
            </a:r>
          </a:p>
        </p:txBody>
      </p:sp>
    </p:spTree>
    <p:extLst>
      <p:ext uri="{BB962C8B-B14F-4D97-AF65-F5344CB8AC3E}">
        <p14:creationId xmlns:p14="http://schemas.microsoft.com/office/powerpoint/2010/main" val="670392170"/>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429461"/>
            <a:ext cx="6343650" cy="2668463"/>
          </a:xfrm>
        </p:spPr>
        <p:txBody>
          <a:bodyPr anchor="b" anchorCtr="0"/>
          <a:lstStyle>
            <a:lvl1pPr>
              <a:defRPr cap="all" baseline="0">
                <a:solidFill>
                  <a:schemeClr val="accent1"/>
                </a:solidFill>
              </a:defRPr>
            </a:lvl1pPr>
          </a:lstStyle>
          <a:p>
            <a:r>
              <a:rPr lang="en-US"/>
              <a:t>CLICK TO ADD TITLE</a:t>
            </a:r>
          </a:p>
        </p:txBody>
      </p:sp>
      <p:sp>
        <p:nvSpPr>
          <p:cNvPr id="7" name="Content Placeholder 2">
            <a:extLst>
              <a:ext uri="{FF2B5EF4-FFF2-40B4-BE49-F238E27FC236}">
                <a16:creationId xmlns:a16="http://schemas.microsoft.com/office/drawing/2014/main" id="{F183B974-C7F1-5026-EC6E-647371B64BBB}"/>
              </a:ext>
            </a:extLst>
          </p:cNvPr>
          <p:cNvSpPr>
            <a:spLocks noGrp="1"/>
          </p:cNvSpPr>
          <p:nvPr>
            <p:ph sz="half" idx="14" hasCustomPrompt="1"/>
          </p:nvPr>
        </p:nvSpPr>
        <p:spPr>
          <a:xfrm>
            <a:off x="4938712" y="3299953"/>
            <a:ext cx="6338888" cy="2668463"/>
          </a:xfrm>
        </p:spPr>
        <p:txBody>
          <a:bodyPr>
            <a:normAutofit/>
          </a:bodyPr>
          <a:lstStyle>
            <a:lvl1pPr marL="0" indent="0">
              <a:lnSpc>
                <a:spcPct val="150000"/>
              </a:lnSpc>
              <a:spcBef>
                <a:spcPts val="0"/>
              </a:spcBef>
              <a:spcAft>
                <a:spcPts val="0"/>
              </a:spcAft>
              <a:buFont typeface="Arial" panose="020B0604020202020204" pitchFamily="34" charset="0"/>
              <a:buNone/>
              <a:defRPr sz="24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grpSp>
        <p:nvGrpSpPr>
          <p:cNvPr id="3" name="Group 2">
            <a:extLst>
              <a:ext uri="{FF2B5EF4-FFF2-40B4-BE49-F238E27FC236}">
                <a16:creationId xmlns:a16="http://schemas.microsoft.com/office/drawing/2014/main" id="{464914EB-20DD-97B4-8FF9-94D739D21CA4}"/>
              </a:ext>
              <a:ext uri="{C183D7F6-B498-43B3-948B-1728B52AA6E4}">
                <adec:decorative xmlns:adec="http://schemas.microsoft.com/office/drawing/2017/decorative" val="1"/>
              </a:ext>
            </a:extLst>
          </p:cNvPr>
          <p:cNvGrpSpPr/>
          <p:nvPr userDrawn="1"/>
        </p:nvGrpSpPr>
        <p:grpSpPr>
          <a:xfrm>
            <a:off x="-9867" y="-7753"/>
            <a:ext cx="4187536" cy="6865753"/>
            <a:chOff x="-9867" y="-7753"/>
            <a:chExt cx="4187536" cy="6865753"/>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Footer Placeholder 4">
            <a:extLst>
              <a:ext uri="{FF2B5EF4-FFF2-40B4-BE49-F238E27FC236}">
                <a16:creationId xmlns:a16="http://schemas.microsoft.com/office/drawing/2014/main" id="{A8925BB7-B630-981C-964B-37A5DCBEA2E2}"/>
              </a:ext>
            </a:extLst>
          </p:cNvPr>
          <p:cNvSpPr>
            <a:spLocks noGrp="1"/>
          </p:cNvSpPr>
          <p:nvPr>
            <p:ph type="ftr" sz="quarter" idx="11"/>
          </p:nvPr>
        </p:nvSpPr>
        <p:spPr>
          <a:xfrm>
            <a:off x="7306165" y="6355080"/>
            <a:ext cx="2286000" cy="365125"/>
          </a:xfrm>
        </p:spPr>
        <p:txBody>
          <a:bodyPr/>
          <a:lstStyle>
            <a:lvl1pPr>
              <a:defRPr>
                <a:solidFill>
                  <a:schemeClr val="tx1"/>
                </a:solidFill>
              </a:defRPr>
            </a:lvl1pPr>
          </a:lstStyle>
          <a:p>
            <a:r>
              <a:rPr lang="en-US"/>
              <a:t>Presentation title</a:t>
            </a:r>
          </a:p>
        </p:txBody>
      </p:sp>
      <p:sp>
        <p:nvSpPr>
          <p:cNvPr id="5" name="Slide Number Placeholder 5">
            <a:extLst>
              <a:ext uri="{FF2B5EF4-FFF2-40B4-BE49-F238E27FC236}">
                <a16:creationId xmlns:a16="http://schemas.microsoft.com/office/drawing/2014/main" id="{4B4D24B0-E841-7B76-D133-06ABBAB6B6FF}"/>
              </a:ext>
            </a:extLst>
          </p:cNvPr>
          <p:cNvSpPr>
            <a:spLocks noGrp="1"/>
          </p:cNvSpPr>
          <p:nvPr>
            <p:ph type="sldNum" sz="quarter" idx="12"/>
          </p:nvPr>
        </p:nvSpPr>
        <p:spPr>
          <a:xfrm>
            <a:off x="10967357" y="6356350"/>
            <a:ext cx="457200" cy="365125"/>
          </a:xfrm>
        </p:spPr>
        <p:txBody>
          <a:bodyPr/>
          <a:lstStyle>
            <a:lvl1pPr>
              <a:defRPr>
                <a:solidFill>
                  <a:schemeClr val="tx1"/>
                </a:solidFill>
              </a:defRPr>
            </a:lvl1pPr>
          </a:lstStyle>
          <a:p>
            <a:fld id="{B5CEABB6-07DC-46E8-9B57-56EC44A396E5}" type="slidenum">
              <a:rPr lang="en-US" smtClean="0"/>
              <a:pPr/>
              <a:t>‹#›</a:t>
            </a:fld>
            <a:endParaRPr lang="en-US"/>
          </a:p>
        </p:txBody>
      </p:sp>
      <p:sp>
        <p:nvSpPr>
          <p:cNvPr id="6" name="Date Placeholder 3">
            <a:extLst>
              <a:ext uri="{FF2B5EF4-FFF2-40B4-BE49-F238E27FC236}">
                <a16:creationId xmlns:a16="http://schemas.microsoft.com/office/drawing/2014/main" id="{C7D011F5-A799-BEAA-9160-5743D58B456A}"/>
              </a:ext>
            </a:extLst>
          </p:cNvPr>
          <p:cNvSpPr>
            <a:spLocks noGrp="1"/>
          </p:cNvSpPr>
          <p:nvPr>
            <p:ph type="dt" sz="half" idx="10"/>
          </p:nvPr>
        </p:nvSpPr>
        <p:spPr>
          <a:xfrm>
            <a:off x="4833694" y="6353175"/>
            <a:ext cx="1097280" cy="365125"/>
          </a:xfrm>
        </p:spPr>
        <p:txBody>
          <a:bodyPr/>
          <a:lstStyle>
            <a:lvl1pPr>
              <a:defRPr>
                <a:solidFill>
                  <a:schemeClr val="tx1"/>
                </a:solidFill>
              </a:defRPr>
            </a:lvl1pPr>
          </a:lstStyle>
          <a:p>
            <a:r>
              <a:rPr lang="en-US"/>
              <a:t>12/11/2023</a:t>
            </a:r>
          </a:p>
        </p:txBody>
      </p:sp>
    </p:spTree>
    <p:extLst>
      <p:ext uri="{BB962C8B-B14F-4D97-AF65-F5344CB8AC3E}">
        <p14:creationId xmlns:p14="http://schemas.microsoft.com/office/powerpoint/2010/main" val="193739902"/>
      </p:ext>
    </p:extLst>
  </p:cSld>
  <p:clrMapOvr>
    <a:masterClrMapping/>
  </p:clrMapOvr>
  <p:extLst>
    <p:ext uri="{DCECCB84-F9BA-43D5-87BE-67443E8EF086}">
      <p15:sldGuideLst xmlns:p15="http://schemas.microsoft.com/office/powerpoint/2012/main">
        <p15:guide id="1" orient="horz" pos="552">
          <p15:clr>
            <a:srgbClr val="FBAE40"/>
          </p15:clr>
        </p15:guide>
        <p15:guide id="2" pos="7104">
          <p15:clr>
            <a:srgbClr val="FBAE40"/>
          </p15:clr>
        </p15:guide>
        <p15:guide id="3" pos="7392">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660358"/>
            <a:ext cx="6594768" cy="5537284"/>
          </a:xfrm>
        </p:spPr>
        <p:txBody>
          <a:bodyPr anchor="ctr">
            <a:normAutofit/>
          </a:bodyPr>
          <a:lstStyle>
            <a:lvl1pPr algn="l">
              <a:defRPr sz="4800" cap="all" baseline="0">
                <a:solidFill>
                  <a:schemeClr val="tx2"/>
                </a:solidFill>
              </a:defRPr>
            </a:lvl1pPr>
          </a:lstStyle>
          <a:p>
            <a:r>
              <a:rPr lang="en-US"/>
              <a:t>Click to add title</a:t>
            </a:r>
          </a:p>
        </p:txBody>
      </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rot="10800000">
            <a:off x="1" y="761322"/>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algn="ctr">
              <a:defRPr sz="2000">
                <a:solidFill>
                  <a:schemeClr val="bg1"/>
                </a:solidFill>
              </a:defRPr>
            </a:lvl1pPr>
          </a:lstStyle>
          <a:p>
            <a:r>
              <a:rPr lang="en-US"/>
              <a:t>Click icon to insert picture</a:t>
            </a:r>
          </a:p>
        </p:txBody>
      </p:sp>
      <p:grpSp>
        <p:nvGrpSpPr>
          <p:cNvPr id="4" name="Group 3">
            <a:extLst>
              <a:ext uri="{FF2B5EF4-FFF2-40B4-BE49-F238E27FC236}">
                <a16:creationId xmlns:a16="http://schemas.microsoft.com/office/drawing/2014/main" id="{A1EA6F58-FA46-C921-5758-59234B148D4F}"/>
              </a:ext>
              <a:ext uri="{C183D7F6-B498-43B3-948B-1728B52AA6E4}">
                <adec:decorative xmlns:adec="http://schemas.microsoft.com/office/drawing/2017/decorative" val="1"/>
              </a:ext>
            </a:extLst>
          </p:cNvPr>
          <p:cNvGrpSpPr/>
          <p:nvPr userDrawn="1"/>
        </p:nvGrpSpPr>
        <p:grpSpPr>
          <a:xfrm>
            <a:off x="0" y="0"/>
            <a:ext cx="4069439" cy="4828833"/>
            <a:chOff x="0" y="0"/>
            <a:chExt cx="4069439" cy="4828833"/>
          </a:xfrm>
        </p:grpSpPr>
        <p:sp>
          <p:nvSpPr>
            <p:cNvPr id="7" name="Rectangle 6">
              <a:extLst>
                <a:ext uri="{FF2B5EF4-FFF2-40B4-BE49-F238E27FC236}">
                  <a16:creationId xmlns:a16="http://schemas.microsoft.com/office/drawing/2014/main" id="{06F989FA-6E7A-3A98-AF95-F2384308BD32}"/>
                </a:ext>
              </a:extLst>
            </p:cNvPr>
            <p:cNvSpPr>
              <a:spLocks/>
            </p:cNvSpPr>
            <p:nvPr userDrawn="1"/>
          </p:nvSpPr>
          <p:spPr>
            <a:xfrm rot="10800000" flipH="1">
              <a:off x="2026630" y="77643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3">
              <a:extLst>
                <a:ext uri="{FF2B5EF4-FFF2-40B4-BE49-F238E27FC236}">
                  <a16:creationId xmlns:a16="http://schemas.microsoft.com/office/drawing/2014/main" id="{F0BAC8B3-F184-675F-DC5F-C48CE69D7622}"/>
                </a:ext>
              </a:extLst>
            </p:cNvPr>
            <p:cNvSpPr/>
            <p:nvPr userDrawn="1"/>
          </p:nvSpPr>
          <p:spPr>
            <a:xfrm rot="10800000">
              <a:off x="0" y="76613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0B75A35-885A-CE38-4F65-95EF186B13D1}"/>
                </a:ext>
              </a:extLst>
            </p:cNvPr>
            <p:cNvSpPr/>
            <p:nvPr userDrawn="1"/>
          </p:nvSpPr>
          <p:spPr>
            <a:xfrm rot="10800000">
              <a:off x="1351" y="0"/>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39471" y="2798865"/>
              <a:ext cx="2029968" cy="2029968"/>
            </a:xfrm>
            <a:prstGeom prst="rect">
              <a:avLst/>
            </a:prstGeom>
          </p:spPr>
        </p:pic>
        <p:sp>
          <p:nvSpPr>
            <p:cNvPr id="41" name="Rectangle 40">
              <a:extLst>
                <a:ext uri="{FF2B5EF4-FFF2-40B4-BE49-F238E27FC236}">
                  <a16:creationId xmlns:a16="http://schemas.microsoft.com/office/drawing/2014/main" id="{26879019-2911-2F60-CC5B-25D1BE752B8D}"/>
                </a:ext>
              </a:extLst>
            </p:cNvPr>
            <p:cNvSpPr/>
            <p:nvPr userDrawn="1"/>
          </p:nvSpPr>
          <p:spPr>
            <a:xfrm rot="10800000">
              <a:off x="2029604" y="0"/>
              <a:ext cx="2029968" cy="7845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black and white striped pattern&#10;&#10;Description automatically generated with low confidence">
              <a:extLst>
                <a:ext uri="{FF2B5EF4-FFF2-40B4-BE49-F238E27FC236}">
                  <a16:creationId xmlns:a16="http://schemas.microsoft.com/office/drawing/2014/main" id="{CD1CD1B2-7EBC-96B6-A02D-7972C278746E}"/>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rot="10800000">
              <a:off x="2035948" y="788197"/>
              <a:ext cx="2019299" cy="999451"/>
            </a:xfrm>
            <a:prstGeom prst="rect">
              <a:avLst/>
            </a:prstGeom>
          </p:spPr>
        </p:pic>
      </p:grpSp>
    </p:spTree>
    <p:extLst>
      <p:ext uri="{BB962C8B-B14F-4D97-AF65-F5344CB8AC3E}">
        <p14:creationId xmlns:p14="http://schemas.microsoft.com/office/powerpoint/2010/main" val="1506966382"/>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a:t>Click icon to insert picture</a:t>
            </a:r>
          </a:p>
        </p:txBody>
      </p:sp>
    </p:spTree>
    <p:extLst>
      <p:ext uri="{BB962C8B-B14F-4D97-AF65-F5344CB8AC3E}">
        <p14:creationId xmlns:p14="http://schemas.microsoft.com/office/powerpoint/2010/main" val="17235676"/>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a:t>12/11/2023</a:t>
            </a:r>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a:t>Presentation title</a:t>
            </a:r>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80696027"/>
      </p:ext>
    </p:extLst>
  </p:cSld>
  <p:clrMapOvr>
    <a:masterClrMapping/>
  </p:clrMapOvr>
  <p:extLst>
    <p:ext uri="{DCECCB84-F9BA-43D5-87BE-67443E8EF086}">
      <p15:sldGuideLst xmlns:p15="http://schemas.microsoft.com/office/powerpoint/2012/main">
        <p15:guide id="1" orient="horz" pos="552">
          <p15:clr>
            <a:srgbClr val="FBAE40"/>
          </p15:clr>
        </p15:guide>
        <p15:guide id="2" pos="7104">
          <p15:clr>
            <a:srgbClr val="FBAE40"/>
          </p15:clr>
        </p15:guide>
        <p15:guide id="3" pos="7392">
          <p15:clr>
            <a:srgbClr val="FBAE40"/>
          </p15:clr>
        </p15:guide>
        <p15:guide id="4" pos="576">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F09F422-89F7-BDA7-7801-F364BA5D95A5}"/>
              </a:ext>
              <a:ext uri="{C183D7F6-B498-43B3-948B-1728B52AA6E4}">
                <adec:decorative xmlns:adec="http://schemas.microsoft.com/office/drawing/2017/decorative" val="1"/>
              </a:ext>
            </a:extLst>
          </p:cNvPr>
          <p:cNvGrpSpPr/>
          <p:nvPr userDrawn="1"/>
        </p:nvGrpSpPr>
        <p:grpSpPr>
          <a:xfrm>
            <a:off x="-3045" y="-4303"/>
            <a:ext cx="7252590" cy="6862680"/>
            <a:chOff x="-3045" y="-4303"/>
            <a:chExt cx="7252590" cy="686268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1146"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3045" y="-4303"/>
              <a:ext cx="2029968" cy="2029968"/>
            </a:xfrm>
            <a:prstGeom prst="rect">
              <a:avLst/>
            </a:prstGeom>
          </p:spPr>
        </p:pic>
        <p:sp>
          <p:nvSpPr>
            <p:cNvPr id="39" name="Rectangle 38">
              <a:extLst>
                <a:ext uri="{FF2B5EF4-FFF2-40B4-BE49-F238E27FC236}">
                  <a16:creationId xmlns:a16="http://schemas.microsoft.com/office/drawing/2014/main" id="{EA65556A-38A5-4BA5-9A40-33F02F960B1E}"/>
                </a:ext>
              </a:extLst>
            </p:cNvPr>
            <p:cNvSpPr/>
            <p:nvPr userDrawn="1"/>
          </p:nvSpPr>
          <p:spPr>
            <a:xfrm>
              <a:off x="3757"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1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4071442" y="4058828"/>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038053"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034034"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2028568"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rot="5400000">
              <a:off x="2043950"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10" cstate="screen">
              <a:extLst>
                <a:ext uri="{28A0092B-C50C-407E-A947-70E740481C1C}">
                  <a14:useLocalDpi xmlns:a14="http://schemas.microsoft.com/office/drawing/2010/main" val="0"/>
                </a:ext>
              </a:extLst>
            </a:blip>
            <a:stretch>
              <a:fillRect/>
            </a:stretch>
          </p:blipFill>
          <p:spPr>
            <a:xfrm>
              <a:off x="1406"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4433"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506891"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2028658"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BCF3BD55-FF25-4CA9-8016-81AEB8AA43E8}"/>
                </a:ext>
              </a:extLst>
            </p:cNvPr>
            <p:cNvSpPr/>
            <p:nvPr userDrawn="1"/>
          </p:nvSpPr>
          <p:spPr>
            <a:xfrm>
              <a:off x="3838078"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7" name="Straight Connector 76">
              <a:extLst>
                <a:ext uri="{FF2B5EF4-FFF2-40B4-BE49-F238E27FC236}">
                  <a16:creationId xmlns:a16="http://schemas.microsoft.com/office/drawing/2014/main" id="{DE09EA6C-7AC2-47BE-95B8-4D3412867BA5}"/>
                </a:ext>
              </a:extLst>
            </p:cNvPr>
            <p:cNvCxnSpPr>
              <a:cxnSpLocks/>
            </p:cNvCxnSpPr>
            <p:nvPr userDrawn="1"/>
          </p:nvCxnSpPr>
          <p:spPr>
            <a:xfrm flipV="1">
              <a:off x="0" y="1990665"/>
              <a:ext cx="4023360"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974771" y="576943"/>
            <a:ext cx="6449786" cy="2785508"/>
          </a:xfrm>
        </p:spPr>
        <p:txBody>
          <a:bodyPr anchor="b">
            <a:normAutofit/>
          </a:bodyPr>
          <a:lstStyle>
            <a:lvl1pPr algn="l">
              <a:defRPr sz="4800" cap="all" baseline="0">
                <a:solidFill>
                  <a:schemeClr val="tx2"/>
                </a:solidFill>
              </a:defRPr>
            </a:lvl1pPr>
          </a:lstStyle>
          <a:p>
            <a:r>
              <a:rPr lang="en-US"/>
              <a:t>Click to ADD TITLE</a:t>
            </a:r>
          </a:p>
        </p:txBody>
      </p:sp>
      <p:sp>
        <p:nvSpPr>
          <p:cNvPr id="3" name="Subtitle 2">
            <a:extLst>
              <a:ext uri="{FF2B5EF4-FFF2-40B4-BE49-F238E27FC236}">
                <a16:creationId xmlns:a16="http://schemas.microsoft.com/office/drawing/2014/main" id="{EB00591F-8CE8-B626-C81A-6C960B2BAECA}"/>
              </a:ext>
            </a:extLst>
          </p:cNvPr>
          <p:cNvSpPr>
            <a:spLocks noGrp="1"/>
          </p:cNvSpPr>
          <p:nvPr>
            <p:ph type="subTitle" idx="1" hasCustomPrompt="1"/>
          </p:nvPr>
        </p:nvSpPr>
        <p:spPr>
          <a:xfrm>
            <a:off x="4974772" y="3373686"/>
            <a:ext cx="6449785" cy="1029586"/>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1" y="6353175"/>
            <a:ext cx="1097280" cy="365125"/>
          </a:xfrm>
        </p:spPr>
        <p:txBody>
          <a:bodyPr/>
          <a:lstStyle>
            <a:lvl1pPr>
              <a:defRPr>
                <a:solidFill>
                  <a:schemeClr val="bg1"/>
                </a:solidFill>
              </a:defRPr>
            </a:lvl1pPr>
          </a:lstStyle>
          <a:p>
            <a:r>
              <a:rPr lang="en-US"/>
              <a:t>12/11/2023</a:t>
            </a:r>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a:t>Presentation title</a:t>
            </a:r>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2847"/>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64770521"/>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56"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88813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a:t>Click to add content</a:t>
            </a:r>
          </a:p>
          <a:p>
            <a:pPr lvl="1"/>
            <a:r>
              <a:rPr lang="en-US"/>
              <a:t>Second level</a:t>
            </a:r>
          </a:p>
          <a:p>
            <a:pPr lvl="2"/>
            <a:r>
              <a:rPr lang="en-US"/>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a:t>12/11/2023</a:t>
            </a:r>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a:t>Presentation title</a:t>
            </a:r>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3921514593"/>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a:t>12/11/2023</a:t>
            </a:r>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a:t>Presentation title</a:t>
            </a:r>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555004"/>
      </p:ext>
    </p:extLst>
  </p:cSld>
  <p:clrMapOvr>
    <a:masterClrMapping/>
  </p:clrMapOvr>
  <p:extLst>
    <p:ext uri="{DCECCB84-F9BA-43D5-87BE-67443E8EF086}">
      <p15:sldGuideLst xmlns:p15="http://schemas.microsoft.com/office/powerpoint/2012/main">
        <p15:guide id="1" orient="horz" pos="552">
          <p15:clr>
            <a:srgbClr val="FBAE40"/>
          </p15:clr>
        </p15:guide>
        <p15:guide id="2" pos="7104">
          <p15:clr>
            <a:srgbClr val="FBAE40"/>
          </p15:clr>
        </p15:guide>
        <p15:guide id="3" pos="7392">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a:t>Click to add text </a:t>
            </a:r>
          </a:p>
          <a:p>
            <a:pPr marL="685800" lvl="1" indent="-228600"/>
            <a:r>
              <a:rPr lang="en-US"/>
              <a:t>Second level</a:t>
            </a:r>
          </a:p>
          <a:p>
            <a:pPr marL="1143000" lvl="2" indent="-228600"/>
            <a:r>
              <a:rPr lang="en-US"/>
              <a:t>Third level</a:t>
            </a:r>
          </a:p>
          <a:p>
            <a:pPr marL="1600200" lvl="3" indent="-228600"/>
            <a:r>
              <a:rPr lang="en-US"/>
              <a:t>Fourth level</a:t>
            </a:r>
          </a:p>
          <a:p>
            <a:pPr marL="2057400" lvl="4" indent="-228600"/>
            <a:r>
              <a:rPr lang="en-US"/>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4081890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a:t>Click to add text </a:t>
            </a:r>
          </a:p>
          <a:p>
            <a:pPr lvl="1"/>
            <a:r>
              <a:rPr lang="en-US"/>
              <a:t>Second level</a:t>
            </a:r>
          </a:p>
          <a:p>
            <a:pPr lvl="2"/>
            <a:r>
              <a:rPr lang="en-US"/>
              <a:t>Third level</a:t>
            </a:r>
          </a:p>
          <a:p>
            <a:pPr lvl="3"/>
            <a:r>
              <a:rPr lang="en-US"/>
              <a:t>Fourth level</a:t>
            </a:r>
          </a:p>
          <a:p>
            <a:pPr lvl="4"/>
            <a:r>
              <a:rPr lang="en-US"/>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a:t>12/11/2023</a:t>
            </a:r>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a:t>Presentation title</a:t>
            </a:r>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807368846"/>
      </p:ext>
    </p:extLst>
  </p:cSld>
  <p:clrMapOvr>
    <a:masterClrMapping/>
  </p:clrMapOvr>
  <p:extLst>
    <p:ext uri="{DCECCB84-F9BA-43D5-87BE-67443E8EF086}">
      <p15:sldGuideLst xmlns:p15="http://schemas.microsoft.com/office/powerpoint/2012/main">
        <p15:guide id="1" pos="739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a:t>Click icon to insert table</a:t>
            </a:r>
          </a:p>
          <a:p>
            <a:endParaRPr lang="en-US"/>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3523748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ontent 2">
    <p:bg>
      <p:bgPr>
        <a:solidFill>
          <a:schemeClr val="accent2"/>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1C2927-0A13-DC57-A83B-B8DB787A48CF}"/>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00245" y="544285"/>
            <a:ext cx="5528217" cy="2685383"/>
          </a:xfrm>
        </p:spPr>
        <p:txBody>
          <a:bodyPr anchor="b">
            <a:normAutofit/>
          </a:bodyPr>
          <a:lstStyle>
            <a:lvl1pPr algn="l">
              <a:defRPr sz="4400" cap="all" baseline="0">
                <a:solidFill>
                  <a:schemeClr val="tx2"/>
                </a:solidFill>
              </a:defRPr>
            </a:lvl1pPr>
          </a:lstStyle>
          <a:p>
            <a:r>
              <a:rPr lang="en-US"/>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896340" y="3423773"/>
            <a:ext cx="5528217" cy="2029969"/>
          </a:xfrm>
        </p:spPr>
        <p:txBody>
          <a:bodyPr>
            <a:normAutofit/>
          </a:bodyPr>
          <a:lstStyle>
            <a:lvl1pPr marL="0" indent="0" algn="l">
              <a:lnSpc>
                <a:spcPct val="150000"/>
              </a:lnSpc>
              <a:spcBef>
                <a:spcPts val="0"/>
              </a:spcBef>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orient="horz" pos="1080">
          <p15:clr>
            <a:srgbClr val="FBAE40"/>
          </p15:clr>
        </p15:guide>
        <p15:guide id="2" orient="horz" pos="2160">
          <p15:clr>
            <a:srgbClr val="FBAE40"/>
          </p15:clr>
        </p15:guide>
        <p15:guide id="3" orient="horz" pos="3240">
          <p15:clr>
            <a:srgbClr val="FBAE40"/>
          </p15:clr>
        </p15:guide>
        <p15:guide id="4" orient="horz" pos="2260">
          <p15:clr>
            <a:srgbClr val="FBAE40"/>
          </p15:clr>
        </p15:guide>
        <p15:guide id="5" pos="7296">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762000" y="365125"/>
            <a:ext cx="10668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762000" y="1825625"/>
            <a:ext cx="10668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762000" y="6356350"/>
            <a:ext cx="2819400"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12/11/2023</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819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666" r:id="rId2"/>
    <p:sldLayoutId id="2147483704" r:id="rId3"/>
    <p:sldLayoutId id="2147483702" r:id="rId4"/>
    <p:sldLayoutId id="2147483678" r:id="rId5"/>
    <p:sldLayoutId id="2147483681" r:id="rId6"/>
    <p:sldLayoutId id="2147483696" r:id="rId7"/>
    <p:sldLayoutId id="2147483691" r:id="rId8"/>
    <p:sldLayoutId id="2147483677" r:id="rId9"/>
    <p:sldLayoutId id="2147483699" r:id="rId10"/>
    <p:sldLayoutId id="2147483685" r:id="rId11"/>
    <p:sldLayoutId id="2147483676" r:id="rId12"/>
    <p:sldLayoutId id="2147483649" r:id="rId13"/>
  </p:sldLayoutIdLst>
  <p:hf hdr="0" ftr="0" dt="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76">
          <p15:clr>
            <a:srgbClr val="5ACBF0"/>
          </p15:clr>
        </p15:guide>
        <p15:guide id="2" pos="1920">
          <p15:clr>
            <a:srgbClr val="F26B43"/>
          </p15:clr>
        </p15:guide>
        <p15:guide id="3" pos="5760">
          <p15:clr>
            <a:srgbClr val="F26B43"/>
          </p15:clr>
        </p15:guide>
        <p15:guide id="4" orient="horz" pos="2160">
          <p15:clr>
            <a:srgbClr val="F26B43"/>
          </p15:clr>
        </p15:guide>
        <p15:guide id="5" pos="1272">
          <p15:clr>
            <a:srgbClr val="9FCC3B"/>
          </p15:clr>
        </p15:guide>
        <p15:guide id="6" pos="2544">
          <p15:clr>
            <a:srgbClr val="9FCC3B"/>
          </p15:clr>
        </p15:guide>
        <p15:guide id="7" pos="5112">
          <p15:clr>
            <a:srgbClr val="9FCC3B"/>
          </p15:clr>
        </p15:guide>
        <p15:guide id="8" pos="6408">
          <p15:clr>
            <a:srgbClr val="9FCC3B"/>
          </p15:clr>
        </p15:guide>
        <p15:guide id="9" pos="3940">
          <p15:clr>
            <a:srgbClr val="F26B43"/>
          </p15:clr>
        </p15:guide>
        <p15:guide id="10" pos="7104">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hyperlink" Target="https://www.calhealthreport.org/2011/10/13/minority-nursing-home-residents-increase-whites-decline/" TargetMode="External"/><Relationship Id="rId2" Type="http://schemas.openxmlformats.org/officeDocument/2006/relationships/image" Target="../media/image27.jpeg"/><Relationship Id="rId1" Type="http://schemas.openxmlformats.org/officeDocument/2006/relationships/slideLayout" Target="../slideLayouts/slideLayout7.xml"/><Relationship Id="rId4" Type="http://schemas.openxmlformats.org/officeDocument/2006/relationships/hyperlink" Target="https://creativecommons.org/licenses/by-nd/3.0/"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flatworldknowledge.lardbucket.org/books/a-primer-on-social-problems/s09-aging-and-ageism.html" TargetMode="External"/><Relationship Id="rId2" Type="http://schemas.openxmlformats.org/officeDocument/2006/relationships/image" Target="../media/image29.jpeg"/><Relationship Id="rId1" Type="http://schemas.openxmlformats.org/officeDocument/2006/relationships/slideLayout" Target="../slideLayouts/slideLayout12.xml"/><Relationship Id="rId4" Type="http://schemas.openxmlformats.org/officeDocument/2006/relationships/hyperlink" Target="https://creativecommons.org/licenses/by-nc-sa/3.0/"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s://www.rawpixel.com/search/old" TargetMode="External"/><Relationship Id="rId2" Type="http://schemas.openxmlformats.org/officeDocument/2006/relationships/image" Target="../media/image31.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hyperlink" Target="https://pressbooks.bccampus.ca/esm1/chapter/chapter-1/" TargetMode="External"/><Relationship Id="rId2" Type="http://schemas.openxmlformats.org/officeDocument/2006/relationships/image" Target="../media/image34.jpeg"/><Relationship Id="rId1" Type="http://schemas.openxmlformats.org/officeDocument/2006/relationships/slideLayout" Target="../slideLayouts/slideLayout12.xml"/><Relationship Id="rId4" Type="http://schemas.openxmlformats.org/officeDocument/2006/relationships/hyperlink" Target="https://creativecommons.org/licenses/by/3.0/"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bluediamondgallery.com/wooden-tile/t/theory.html" TargetMode="External"/><Relationship Id="rId2" Type="http://schemas.openxmlformats.org/officeDocument/2006/relationships/image" Target="../media/image36.jpeg"/><Relationship Id="rId1" Type="http://schemas.openxmlformats.org/officeDocument/2006/relationships/slideLayout" Target="../slideLayouts/slideLayout9.xml"/><Relationship Id="rId4" Type="http://schemas.openxmlformats.org/officeDocument/2006/relationships/hyperlink" Target="https://creativecommons.org/licenses/by-sa/3.0/"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hyperlink" Target="https://myhomecare.ie/wp-content/uploads/Older-People-in-Residential-Care-Settings_Final-Proof_28Nov2012.pdf" TargetMode="Externa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hyperlink" Target="https://www.edenseniorhc.com/differences-between-skilled-nursing-facilities-and-hospitals/" TargetMode="Externa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hyperlink" Target="https://population.un.org/wpp/Publications/Files/WPP2019_10KeyFindings.pdf" TargetMode="External"/><Relationship Id="rId2" Type="http://schemas.openxmlformats.org/officeDocument/2006/relationships/hyperlink" Target="https://www.oecd-ilibrary.org/social-issues-migration-health/health-at-a-glance-2017_health_glance-2017-en" TargetMode="External"/><Relationship Id="rId1" Type="http://schemas.openxmlformats.org/officeDocument/2006/relationships/slideLayout" Target="../slideLayouts/slideLayout12.xml"/><Relationship Id="rId4" Type="http://schemas.openxmlformats.org/officeDocument/2006/relationships/hyperlink" Target="https://www.who.int/news-room/fact-sheets/detail/ageing-and-health"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3334795" y="261162"/>
            <a:ext cx="7664861" cy="6585256"/>
          </a:xfrm>
          <a:solidFill>
            <a:schemeClr val="bg1"/>
          </a:solidFill>
        </p:spPr>
        <p:txBody>
          <a:bodyPr>
            <a:normAutofit/>
          </a:bodyPr>
          <a:lstStyle/>
          <a:p>
            <a:pPr>
              <a:lnSpc>
                <a:spcPct val="107000"/>
              </a:lnSpc>
              <a:spcBef>
                <a:spcPts val="0"/>
              </a:spcBef>
              <a:spcAft>
                <a:spcPts val="800"/>
              </a:spcAft>
            </a:pPr>
            <a:r>
              <a:rPr lang="en-US" sz="2800" kern="100">
                <a:solidFill>
                  <a:schemeClr val="accent3"/>
                </a:solidFill>
                <a:effectLst>
                  <a:outerShdw blurRad="38100" dist="38100" dir="2700000" algn="tl">
                    <a:srgbClr val="000000">
                      <a:alpha val="43137"/>
                    </a:srgbClr>
                  </a:outerShdw>
                </a:effectLst>
                <a:latin typeface="Times New Roman"/>
                <a:ea typeface="Calibri"/>
                <a:cs typeface="Times New Roman"/>
              </a:rPr>
              <a:t>Module code: </a:t>
            </a:r>
            <a:r>
              <a:rPr lang="en-US" sz="2800" kern="100">
                <a:solidFill>
                  <a:schemeClr val="accent5"/>
                </a:solidFill>
                <a:effectLst>
                  <a:outerShdw blurRad="38100" dist="38100" dir="2700000" algn="tl">
                    <a:srgbClr val="000000">
                      <a:alpha val="43137"/>
                    </a:srgbClr>
                  </a:outerShdw>
                </a:effectLst>
                <a:latin typeface="Times New Roman"/>
                <a:ea typeface="Calibri"/>
                <a:cs typeface="Times New Roman"/>
              </a:rPr>
              <a:t>bmh6009</a:t>
            </a:r>
            <a:br>
              <a:rPr lang="en-US" sz="2800" kern="100">
                <a:solidFill>
                  <a:schemeClr val="accent5"/>
                </a:solidFill>
                <a:effectLst>
                  <a:outerShdw blurRad="38100" dist="38100" dir="2700000" algn="tl">
                    <a:srgbClr val="000000">
                      <a:alpha val="43137"/>
                    </a:srgbClr>
                  </a:outerShdw>
                </a:effectLst>
                <a:latin typeface="Times New Roman"/>
                <a:ea typeface="Calibri"/>
                <a:cs typeface="Times New Roman"/>
              </a:rPr>
            </a:br>
            <a:r>
              <a:rPr lang="en-US" sz="2800" kern="100">
                <a:solidFill>
                  <a:schemeClr val="accent3"/>
                </a:solidFill>
                <a:effectLst>
                  <a:outerShdw blurRad="38100" dist="38100" dir="2700000" algn="tl">
                    <a:srgbClr val="000000">
                      <a:alpha val="43137"/>
                    </a:srgbClr>
                  </a:outerShdw>
                </a:effectLst>
                <a:latin typeface="Times New Roman"/>
                <a:ea typeface="Calibri"/>
                <a:cs typeface="Times New Roman"/>
              </a:rPr>
              <a:t>module </a:t>
            </a:r>
            <a:r>
              <a:rPr lang="en-US" sz="2800" kern="100" err="1">
                <a:solidFill>
                  <a:schemeClr val="accent3"/>
                </a:solidFill>
                <a:effectLst>
                  <a:outerShdw blurRad="38100" dist="38100" dir="2700000" algn="tl">
                    <a:srgbClr val="000000">
                      <a:alpha val="43137"/>
                    </a:srgbClr>
                  </a:outerShdw>
                </a:effectLst>
                <a:latin typeface="Times New Roman"/>
                <a:ea typeface="Calibri"/>
                <a:cs typeface="Times New Roman"/>
              </a:rPr>
              <a:t>title:</a:t>
            </a:r>
            <a:r>
              <a:rPr lang="en-US" sz="2800" kern="100" err="1">
                <a:solidFill>
                  <a:schemeClr val="accent5"/>
                </a:solidFill>
                <a:effectLst>
                  <a:outerShdw blurRad="38100" dist="38100" dir="2700000" algn="tl">
                    <a:srgbClr val="000000">
                      <a:alpha val="43137"/>
                    </a:srgbClr>
                  </a:outerShdw>
                </a:effectLst>
                <a:latin typeface="Times New Roman"/>
                <a:ea typeface="Calibri"/>
                <a:cs typeface="Times New Roman"/>
              </a:rPr>
              <a:t>Are</a:t>
            </a:r>
            <a:r>
              <a:rPr lang="en-US" sz="2800" kern="100">
                <a:solidFill>
                  <a:schemeClr val="accent5"/>
                </a:solidFill>
                <a:effectLst>
                  <a:outerShdw blurRad="38100" dist="38100" dir="2700000" algn="tl">
                    <a:srgbClr val="000000">
                      <a:alpha val="43137"/>
                    </a:srgbClr>
                  </a:outerShdw>
                </a:effectLst>
                <a:latin typeface="Times New Roman"/>
                <a:ea typeface="Calibri"/>
                <a:cs typeface="Times New Roman"/>
              </a:rPr>
              <a:t> Older People Cared for Best in Their Own Homes</a:t>
            </a:r>
            <a:r>
              <a:rPr lang="en-GB" sz="2800" kern="100">
                <a:solidFill>
                  <a:schemeClr val="accent5"/>
                </a:solidFill>
                <a:effectLst>
                  <a:outerShdw blurRad="38100" dist="38100" dir="2700000" algn="tl">
                    <a:srgbClr val="000000">
                      <a:alpha val="43137"/>
                    </a:srgbClr>
                  </a:outerShdw>
                </a:effectLst>
                <a:latin typeface="Times New Roman"/>
                <a:ea typeface="Calibri"/>
                <a:cs typeface="Times New Roman"/>
              </a:rPr>
              <a:t> or residential care</a:t>
            </a:r>
            <a:r>
              <a:rPr lang="en-US" sz="2800" kern="100">
                <a:solidFill>
                  <a:schemeClr val="accent5"/>
                </a:solidFill>
                <a:effectLst>
                  <a:outerShdw blurRad="38100" dist="38100" dir="2700000" algn="tl">
                    <a:srgbClr val="000000">
                      <a:alpha val="43137"/>
                    </a:srgbClr>
                  </a:outerShdw>
                </a:effectLst>
                <a:latin typeface="Times New Roman"/>
                <a:ea typeface="Calibri"/>
                <a:cs typeface="Times New Roman"/>
              </a:rPr>
              <a:t>?</a:t>
            </a:r>
            <a:br>
              <a:rPr lang="en-US" sz="2800" kern="10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br>
            <a:r>
              <a:rPr lang="en-US" sz="2800" kern="100">
                <a:solidFill>
                  <a:schemeClr val="accent3"/>
                </a:solidFill>
                <a:effectLst>
                  <a:outerShdw blurRad="38100" dist="38100" dir="2700000" algn="tl">
                    <a:srgbClr val="000000">
                      <a:alpha val="43137"/>
                    </a:srgbClr>
                  </a:outerShdw>
                </a:effectLst>
                <a:latin typeface="Times New Roman"/>
                <a:ea typeface="Calibri"/>
                <a:cs typeface="Times New Roman"/>
              </a:rPr>
              <a:t>Assignment title: </a:t>
            </a:r>
            <a:r>
              <a:rPr lang="en-US" sz="2800" kern="100">
                <a:solidFill>
                  <a:schemeClr val="accent5"/>
                </a:solidFill>
                <a:effectLst>
                  <a:outerShdw blurRad="38100" dist="38100" dir="2700000" algn="tl">
                    <a:srgbClr val="000000">
                      <a:alpha val="43137"/>
                    </a:srgbClr>
                  </a:outerShdw>
                </a:effectLst>
                <a:latin typeface="Times New Roman"/>
                <a:ea typeface="Calibri"/>
                <a:cs typeface="Times New Roman"/>
              </a:rPr>
              <a:t>debate </a:t>
            </a:r>
            <a:r>
              <a:rPr lang="en-US" sz="2800" kern="100" err="1">
                <a:solidFill>
                  <a:schemeClr val="accent5"/>
                </a:solidFill>
                <a:effectLst>
                  <a:outerShdw blurRad="38100" dist="38100" dir="2700000" algn="tl">
                    <a:srgbClr val="000000">
                      <a:alpha val="43137"/>
                    </a:srgbClr>
                  </a:outerShdw>
                </a:effectLst>
                <a:latin typeface="Times New Roman"/>
                <a:ea typeface="Calibri"/>
                <a:cs typeface="Times New Roman"/>
              </a:rPr>
              <a:t>presantation</a:t>
            </a:r>
            <a:r>
              <a:rPr lang="en-US" sz="2800" kern="100">
                <a:solidFill>
                  <a:schemeClr val="accent5"/>
                </a:solidFill>
                <a:effectLst>
                  <a:outerShdw blurRad="38100" dist="38100" dir="2700000" algn="tl">
                    <a:srgbClr val="000000">
                      <a:alpha val="43137"/>
                    </a:srgbClr>
                  </a:outerShdw>
                </a:effectLst>
                <a:latin typeface="Times New Roman"/>
                <a:ea typeface="Calibri"/>
                <a:cs typeface="Times New Roman"/>
              </a:rPr>
              <a:t> </a:t>
            </a:r>
            <a:br>
              <a:rPr lang="en-US" sz="2800" kern="100">
                <a:solidFill>
                  <a:schemeClr val="accent5"/>
                </a:solidFill>
                <a:effectLst>
                  <a:outerShdw blurRad="38100" dist="38100" dir="2700000" algn="tl">
                    <a:srgbClr val="000000">
                      <a:alpha val="43137"/>
                    </a:srgbClr>
                  </a:outerShdw>
                </a:effectLst>
                <a:latin typeface="Times New Roman"/>
                <a:ea typeface="Calibri"/>
                <a:cs typeface="Times New Roman"/>
              </a:rPr>
            </a:br>
            <a:r>
              <a:rPr lang="en-US" sz="2800" kern="100">
                <a:solidFill>
                  <a:schemeClr val="accent3"/>
                </a:solidFill>
                <a:effectLst>
                  <a:outerShdw blurRad="38100" dist="38100" dir="2700000" algn="tl">
                    <a:srgbClr val="000000">
                      <a:alpha val="43137"/>
                    </a:srgbClr>
                  </a:outerShdw>
                </a:effectLst>
                <a:latin typeface="Times New Roman"/>
                <a:ea typeface="Calibri"/>
                <a:cs typeface="Times New Roman"/>
              </a:rPr>
              <a:t>component:</a:t>
            </a:r>
            <a:r>
              <a:rPr lang="en-US" sz="2800" kern="100">
                <a:solidFill>
                  <a:schemeClr val="accent5"/>
                </a:solidFill>
                <a:effectLst>
                  <a:outerShdw blurRad="38100" dist="38100" dir="2700000" algn="tl">
                    <a:srgbClr val="000000">
                      <a:alpha val="43137"/>
                    </a:srgbClr>
                  </a:outerShdw>
                </a:effectLst>
                <a:latin typeface="Times New Roman"/>
                <a:ea typeface="Calibri"/>
                <a:cs typeface="Times New Roman"/>
              </a:rPr>
              <a:t> 1</a:t>
            </a:r>
            <a:br>
              <a:rPr lang="en-US" sz="2800" kern="100">
                <a:solidFill>
                  <a:schemeClr val="accent5"/>
                </a:solidFill>
                <a:effectLst>
                  <a:outerShdw blurRad="38100" dist="38100" dir="2700000" algn="tl">
                    <a:srgbClr val="000000">
                      <a:alpha val="43137"/>
                    </a:srgbClr>
                  </a:outerShdw>
                </a:effectLst>
                <a:latin typeface="Times New Roman"/>
                <a:ea typeface="Calibri"/>
                <a:cs typeface="Times New Roman"/>
              </a:rPr>
            </a:br>
            <a:r>
              <a:rPr lang="en-US" sz="2800" kern="100">
                <a:solidFill>
                  <a:schemeClr val="accent3"/>
                </a:solidFill>
                <a:effectLst>
                  <a:outerShdw blurRad="38100" dist="38100" dir="2700000" algn="tl">
                    <a:srgbClr val="000000">
                      <a:alpha val="43137"/>
                    </a:srgbClr>
                  </a:outerShdw>
                </a:effectLst>
                <a:latin typeface="Times New Roman"/>
                <a:ea typeface="Calibri"/>
                <a:cs typeface="Times New Roman"/>
              </a:rPr>
              <a:t>lecture name: </a:t>
            </a:r>
            <a:r>
              <a:rPr lang="en-US" sz="2800" kern="100" err="1">
                <a:solidFill>
                  <a:schemeClr val="accent5"/>
                </a:solidFill>
                <a:effectLst>
                  <a:outerShdw blurRad="38100" dist="38100" dir="2700000" algn="tl">
                    <a:srgbClr val="000000">
                      <a:alpha val="43137"/>
                    </a:srgbClr>
                  </a:outerShdw>
                </a:effectLst>
                <a:latin typeface="Times New Roman"/>
                <a:ea typeface="Calibri"/>
                <a:cs typeface="Times New Roman"/>
              </a:rPr>
              <a:t>joanne</a:t>
            </a:r>
            <a:r>
              <a:rPr lang="en-US" sz="2800" kern="100">
                <a:solidFill>
                  <a:schemeClr val="accent5"/>
                </a:solidFill>
                <a:effectLst>
                  <a:outerShdw blurRad="38100" dist="38100" dir="2700000" algn="tl">
                    <a:srgbClr val="000000">
                      <a:alpha val="43137"/>
                    </a:srgbClr>
                  </a:outerShdw>
                </a:effectLst>
                <a:latin typeface="Times New Roman"/>
                <a:ea typeface="Calibri"/>
                <a:cs typeface="Times New Roman"/>
              </a:rPr>
              <a:t> </a:t>
            </a:r>
            <a:r>
              <a:rPr lang="en-US" sz="2800" kern="100" err="1">
                <a:solidFill>
                  <a:schemeClr val="accent5"/>
                </a:solidFill>
                <a:effectLst>
                  <a:outerShdw blurRad="38100" dist="38100" dir="2700000" algn="tl">
                    <a:srgbClr val="000000">
                      <a:alpha val="43137"/>
                    </a:srgbClr>
                  </a:outerShdw>
                </a:effectLst>
                <a:latin typeface="Times New Roman"/>
                <a:ea typeface="Calibri"/>
                <a:cs typeface="Times New Roman"/>
              </a:rPr>
              <a:t>davis</a:t>
            </a:r>
            <a:br>
              <a:rPr lang="en-US" sz="2800" kern="100">
                <a:solidFill>
                  <a:schemeClr val="accent5"/>
                </a:solidFill>
                <a:effectLst>
                  <a:outerShdw blurRad="38100" dist="38100" dir="2700000" algn="tl">
                    <a:srgbClr val="000000">
                      <a:alpha val="43137"/>
                    </a:srgbClr>
                  </a:outerShdw>
                </a:effectLst>
                <a:latin typeface="Times New Roman"/>
                <a:ea typeface="Calibri"/>
                <a:cs typeface="Times New Roman"/>
              </a:rPr>
            </a:br>
            <a:r>
              <a:rPr lang="en-US" sz="2800" kern="100">
                <a:solidFill>
                  <a:schemeClr val="accent5"/>
                </a:solidFill>
                <a:effectLst>
                  <a:outerShdw blurRad="38100" dist="38100" dir="2700000" algn="tl">
                    <a:srgbClr val="000000">
                      <a:alpha val="43137"/>
                    </a:srgbClr>
                  </a:outerShdw>
                </a:effectLst>
                <a:latin typeface="Times New Roman"/>
                <a:ea typeface="Calibri"/>
                <a:cs typeface="Times New Roman"/>
              </a:rPr>
              <a:t> </a:t>
            </a:r>
            <a:br>
              <a:rPr lang="en-US" sz="2800" kern="100">
                <a:solidFill>
                  <a:schemeClr val="accent5"/>
                </a:solidFill>
                <a:effectLst>
                  <a:outerShdw blurRad="38100" dist="38100" dir="2700000" algn="tl">
                    <a:srgbClr val="000000">
                      <a:alpha val="43137"/>
                    </a:srgbClr>
                  </a:outerShdw>
                </a:effectLst>
                <a:latin typeface="Times New Roman"/>
                <a:ea typeface="Calibri"/>
                <a:cs typeface="Times New Roman"/>
              </a:rPr>
            </a:br>
            <a:r>
              <a:rPr lang="en-US" sz="2800" kern="100">
                <a:solidFill>
                  <a:schemeClr val="tx1"/>
                </a:solidFill>
                <a:effectLst>
                  <a:outerShdw blurRad="38100" dist="38100" dir="2700000" algn="tl">
                    <a:srgbClr val="000000">
                      <a:alpha val="43137"/>
                    </a:srgbClr>
                  </a:outerShdw>
                </a:effectLst>
                <a:latin typeface="Times New Roman"/>
                <a:ea typeface="Calibri"/>
                <a:cs typeface="Times New Roman"/>
              </a:rPr>
              <a:t>By</a:t>
            </a:r>
            <a:r>
              <a:rPr lang="en-GB" sz="2800" kern="100">
                <a:solidFill>
                  <a:schemeClr val="tx1"/>
                </a:solidFill>
                <a:effectLst>
                  <a:outerShdw blurRad="38100" dist="38100" dir="2700000" algn="tl">
                    <a:srgbClr val="000000">
                      <a:alpha val="43137"/>
                    </a:srgbClr>
                  </a:outerShdw>
                </a:effectLst>
                <a:latin typeface="Times New Roman"/>
                <a:ea typeface="Calibri"/>
                <a:cs typeface="Times New Roman"/>
              </a:rPr>
              <a:t> </a:t>
            </a:r>
            <a:r>
              <a:rPr lang="en-GB" sz="2800" kern="100" err="1">
                <a:solidFill>
                  <a:schemeClr val="tx1"/>
                </a:solidFill>
                <a:effectLst>
                  <a:outerShdw blurRad="38100" dist="38100" dir="2700000" algn="tl">
                    <a:srgbClr val="000000">
                      <a:alpha val="43137"/>
                    </a:srgbClr>
                  </a:outerShdw>
                </a:effectLst>
                <a:latin typeface="Times New Roman"/>
                <a:ea typeface="Calibri"/>
                <a:cs typeface="Times New Roman"/>
              </a:rPr>
              <a:t>ataa</a:t>
            </a:r>
            <a:r>
              <a:rPr lang="en-GB" sz="2800" kern="100">
                <a:solidFill>
                  <a:schemeClr val="tx1"/>
                </a:solidFill>
                <a:effectLst>
                  <a:outerShdw blurRad="38100" dist="38100" dir="2700000" algn="tl">
                    <a:srgbClr val="000000">
                      <a:alpha val="43137"/>
                    </a:srgbClr>
                  </a:outerShdw>
                </a:effectLst>
                <a:latin typeface="Times New Roman"/>
                <a:ea typeface="Calibri"/>
                <a:cs typeface="Times New Roman"/>
              </a:rPr>
              <a:t> </a:t>
            </a:r>
            <a:r>
              <a:rPr lang="en-GB" sz="2800" kern="100" err="1">
                <a:solidFill>
                  <a:schemeClr val="tx1"/>
                </a:solidFill>
                <a:effectLst>
                  <a:outerShdw blurRad="38100" dist="38100" dir="2700000" algn="tl">
                    <a:srgbClr val="000000">
                      <a:alpha val="43137"/>
                    </a:srgbClr>
                  </a:outerShdw>
                </a:effectLst>
                <a:latin typeface="Times New Roman"/>
                <a:ea typeface="Calibri"/>
                <a:cs typeface="Times New Roman"/>
              </a:rPr>
              <a:t>sarpong</a:t>
            </a:r>
            <a:r>
              <a:rPr lang="en-GB" sz="2800" kern="100">
                <a:solidFill>
                  <a:schemeClr val="tx1"/>
                </a:solidFill>
                <a:effectLst>
                  <a:outerShdw blurRad="38100" dist="38100" dir="2700000" algn="tl">
                    <a:srgbClr val="000000">
                      <a:alpha val="43137"/>
                    </a:srgbClr>
                  </a:outerShdw>
                </a:effectLst>
                <a:latin typeface="Times New Roman"/>
                <a:ea typeface="Calibri"/>
                <a:cs typeface="Times New Roman"/>
              </a:rPr>
              <a:t>: </a:t>
            </a:r>
            <a:r>
              <a:rPr lang="en-GB" sz="2800" kern="100">
                <a:solidFill>
                  <a:schemeClr val="accent5">
                    <a:lumMod val="60000"/>
                    <a:lumOff val="40000"/>
                  </a:schemeClr>
                </a:solidFill>
                <a:effectLst>
                  <a:outerShdw blurRad="38100" dist="38100" dir="2700000" algn="tl">
                    <a:srgbClr val="000000">
                      <a:alpha val="43137"/>
                    </a:srgbClr>
                  </a:outerShdw>
                </a:effectLst>
                <a:latin typeface="Times New Roman"/>
                <a:ea typeface="Calibri"/>
                <a:cs typeface="Times New Roman"/>
              </a:rPr>
              <a:t>2027066</a:t>
            </a:r>
            <a:br>
              <a:rPr lang="en-GB" sz="2800" kern="10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br>
            <a:r>
              <a:rPr lang="en-GB" sz="2800" kern="100">
                <a:solidFill>
                  <a:schemeClr val="tx1"/>
                </a:solidFill>
                <a:effectLst>
                  <a:outerShdw blurRad="38100" dist="38100" dir="2700000" algn="tl">
                    <a:srgbClr val="000000">
                      <a:alpha val="43137"/>
                    </a:srgbClr>
                  </a:outerShdw>
                </a:effectLst>
                <a:latin typeface="Times New Roman"/>
                <a:ea typeface="Calibri"/>
                <a:cs typeface="Times New Roman"/>
              </a:rPr>
              <a:t>Nomathemba Amanda </a:t>
            </a:r>
            <a:r>
              <a:rPr lang="en-GB" sz="2800" kern="100" err="1">
                <a:solidFill>
                  <a:schemeClr val="tx1"/>
                </a:solidFill>
                <a:effectLst>
                  <a:outerShdw blurRad="38100" dist="38100" dir="2700000" algn="tl">
                    <a:srgbClr val="000000">
                      <a:alpha val="43137"/>
                    </a:srgbClr>
                  </a:outerShdw>
                </a:effectLst>
                <a:latin typeface="Times New Roman"/>
                <a:ea typeface="Calibri"/>
                <a:cs typeface="Times New Roman"/>
              </a:rPr>
              <a:t>socikwa</a:t>
            </a:r>
            <a:r>
              <a:rPr lang="en-GB" sz="2800" kern="100">
                <a:solidFill>
                  <a:schemeClr val="tx1"/>
                </a:solidFill>
                <a:effectLst>
                  <a:outerShdw blurRad="38100" dist="38100" dir="2700000" algn="tl">
                    <a:srgbClr val="000000">
                      <a:alpha val="43137"/>
                    </a:srgbClr>
                  </a:outerShdw>
                </a:effectLst>
                <a:latin typeface="Times New Roman"/>
                <a:ea typeface="Calibri"/>
                <a:cs typeface="Times New Roman"/>
              </a:rPr>
              <a:t>: </a:t>
            </a:r>
            <a:r>
              <a:rPr lang="en-GB" sz="2800" kern="100">
                <a:solidFill>
                  <a:schemeClr val="accent5">
                    <a:lumMod val="60000"/>
                    <a:lumOff val="40000"/>
                  </a:schemeClr>
                </a:solidFill>
                <a:effectLst>
                  <a:outerShdw blurRad="38100" dist="38100" dir="2700000" algn="tl">
                    <a:srgbClr val="000000">
                      <a:alpha val="43137"/>
                    </a:srgbClr>
                  </a:outerShdw>
                </a:effectLst>
                <a:latin typeface="Times New Roman"/>
                <a:ea typeface="Calibri"/>
                <a:cs typeface="Times New Roman"/>
              </a:rPr>
              <a:t>2128581</a:t>
            </a:r>
            <a:br>
              <a:rPr lang="en-GB" sz="2800" kern="10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br>
            <a:endParaRPr lang="en-US" sz="2800" kern="100">
              <a:solidFill>
                <a:schemeClr val="tx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42425379"/>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4933950" y="429462"/>
            <a:ext cx="6343650" cy="1208270"/>
          </a:xfrm>
        </p:spPr>
        <p:txBody>
          <a:bodyPr>
            <a:normAutofit/>
          </a:bodyPr>
          <a:lstStyle/>
          <a:p>
            <a:r>
              <a:rPr lang="en-US" sz="4000"/>
              <a:t>introduction</a:t>
            </a:r>
            <a:endParaRPr lang="en-ZA" sz="4000"/>
          </a:p>
        </p:txBody>
      </p:sp>
      <p:sp>
        <p:nvSpPr>
          <p:cNvPr id="3" name="Subtitle 2">
            <a:extLst>
              <a:ext uri="{FF2B5EF4-FFF2-40B4-BE49-F238E27FC236}">
                <a16:creationId xmlns:a16="http://schemas.microsoft.com/office/drawing/2014/main" id="{35E3EA69-4E0E-41BD-8095-A124225A2647}"/>
              </a:ext>
            </a:extLst>
          </p:cNvPr>
          <p:cNvSpPr>
            <a:spLocks noGrp="1"/>
          </p:cNvSpPr>
          <p:nvPr>
            <p:ph sz="half" idx="14"/>
          </p:nvPr>
        </p:nvSpPr>
        <p:spPr>
          <a:xfrm>
            <a:off x="4341405" y="1823659"/>
            <a:ext cx="7028383" cy="4715253"/>
          </a:xfrm>
        </p:spPr>
        <p:txBody>
          <a:bodyPr vert="horz" lIns="91440" tIns="45720" rIns="91440" bIns="45720" rtlCol="0" anchor="t">
            <a:normAutofit fontScale="85000" lnSpcReduction="20000"/>
          </a:bodyPr>
          <a:lstStyle/>
          <a:p>
            <a:r>
              <a:rPr lang="en-US" sz="2000" b="1">
                <a:solidFill>
                  <a:schemeClr val="accent3"/>
                </a:solidFill>
                <a:effectLst>
                  <a:outerShdw blurRad="38100" dist="38100" dir="2700000" algn="tl">
                    <a:srgbClr val="000000">
                      <a:alpha val="43137"/>
                    </a:srgbClr>
                  </a:outerShdw>
                </a:effectLst>
              </a:rPr>
              <a:t>Domiciliary Care:  </a:t>
            </a:r>
            <a:r>
              <a:rPr lang="en-US" sz="2000"/>
              <a:t>to  explain domiciliary care provided in the individual's own home, including personal care, housekeeping, and medical support </a:t>
            </a:r>
            <a:r>
              <a:rPr lang="en-US" sz="1400"/>
              <a:t>(Genet et al., 2011).</a:t>
            </a:r>
          </a:p>
          <a:p>
            <a:r>
              <a:rPr lang="en-US" sz="2000" b="1">
                <a:solidFill>
                  <a:schemeClr val="accent3"/>
                </a:solidFill>
                <a:effectLst>
                  <a:outerShdw blurRad="38100" dist="38100" dir="2700000" algn="tl">
                    <a:srgbClr val="000000">
                      <a:alpha val="43137"/>
                    </a:srgbClr>
                  </a:outerShdw>
                </a:effectLst>
              </a:rPr>
              <a:t>Residential Care: </a:t>
            </a:r>
            <a:r>
              <a:rPr lang="en-US" sz="2000">
                <a:solidFill>
                  <a:srgbClr val="000000"/>
                </a:solidFill>
              </a:rPr>
              <a:t>to</a:t>
            </a:r>
            <a:r>
              <a:rPr lang="en-US" sz="2000"/>
              <a:t> explain care provided in a dedicated facility, such as a residential care home, where individuals live full-time and receive comprehensive support </a:t>
            </a:r>
            <a:r>
              <a:rPr lang="en-US" sz="1400"/>
              <a:t>(Moore et al., 2019).</a:t>
            </a:r>
          </a:p>
          <a:p>
            <a:r>
              <a:rPr lang="en-US" sz="2100" b="1">
                <a:solidFill>
                  <a:schemeClr val="accent3"/>
                </a:solidFill>
              </a:rPr>
              <a:t>Both:</a:t>
            </a:r>
          </a:p>
          <a:p>
            <a:r>
              <a:rPr lang="en-US" sz="2000"/>
              <a:t>We going to </a:t>
            </a:r>
            <a:r>
              <a:rPr lang="en-GB" sz="2000">
                <a:solidFill>
                  <a:srgbClr val="FF0000"/>
                </a:solidFill>
              </a:rPr>
              <a:t> </a:t>
            </a:r>
            <a:r>
              <a:rPr lang="en-GB" sz="2000"/>
              <a:t>look at –old age definition, end of life care, the gap between need and availability of care and the challenges, safety and security</a:t>
            </a:r>
            <a:r>
              <a:rPr lang="en-GB" sz="2000">
                <a:solidFill>
                  <a:srgbClr val="92D050"/>
                </a:solidFill>
              </a:rPr>
              <a:t> </a:t>
            </a:r>
            <a:r>
              <a:rPr lang="en-GB" sz="2000"/>
              <a:t>for both residential and domiciliary care, benefits and challenges on both care settings, Policy and legislation relevant to older people receiving care,  theory relevant to older people receiving care, conclusion, recommendation and references</a:t>
            </a:r>
            <a:endParaRPr lang="en-US" sz="2000"/>
          </a:p>
        </p:txBody>
      </p:sp>
      <p:sp>
        <p:nvSpPr>
          <p:cNvPr id="6" name="Slide Number Placeholder 5">
            <a:extLst>
              <a:ext uri="{FF2B5EF4-FFF2-40B4-BE49-F238E27FC236}">
                <a16:creationId xmlns:a16="http://schemas.microsoft.com/office/drawing/2014/main" id="{67927DCA-F11F-1716-00DA-9EF49F131ABD}"/>
              </a:ext>
            </a:extLst>
          </p:cNvPr>
          <p:cNvSpPr>
            <a:spLocks noGrp="1"/>
          </p:cNvSpPr>
          <p:nvPr>
            <p:ph type="sldNum" sz="quarter" idx="12"/>
          </p:nvPr>
        </p:nvSpPr>
        <p:spPr/>
        <p:txBody>
          <a:bodyPr/>
          <a:lstStyle/>
          <a:p>
            <a:fld id="{B5CEABB6-07DC-46E8-9B57-56EC44A396E5}" type="slidenum">
              <a:rPr lang="en-US" smtClean="0"/>
              <a:pPr/>
              <a:t>2</a:t>
            </a:fld>
            <a:endParaRPr lang="en-US"/>
          </a:p>
        </p:txBody>
      </p:sp>
    </p:spTree>
    <p:extLst>
      <p:ext uri="{BB962C8B-B14F-4D97-AF65-F5344CB8AC3E}">
        <p14:creationId xmlns:p14="http://schemas.microsoft.com/office/powerpoint/2010/main" val="224349499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F97C3FA-E21C-2EF6-AC33-E5950DA942E2}"/>
              </a:ext>
            </a:extLst>
          </p:cNvPr>
          <p:cNvSpPr>
            <a:spLocks noGrp="1"/>
          </p:cNvSpPr>
          <p:nvPr>
            <p:ph type="sldNum" sz="quarter" idx="12"/>
          </p:nvPr>
        </p:nvSpPr>
        <p:spPr>
          <a:xfrm>
            <a:off x="10968175" y="6356350"/>
            <a:ext cx="457200" cy="365125"/>
          </a:xfrm>
        </p:spPr>
        <p:txBody>
          <a:bodyPr anchor="ctr">
            <a:normAutofit/>
          </a:bodyPr>
          <a:lstStyle/>
          <a:p>
            <a:pPr>
              <a:spcAft>
                <a:spcPts val="600"/>
              </a:spcAft>
            </a:pPr>
            <a:fld id="{B5CEABB6-07DC-46E8-9B57-56EC44A396E5}" type="slidenum">
              <a:rPr lang="en-US" smtClean="0"/>
              <a:pPr>
                <a:spcAft>
                  <a:spcPts val="600"/>
                </a:spcAft>
              </a:pPr>
              <a:t>3</a:t>
            </a:fld>
            <a:endParaRPr lang="en-US"/>
          </a:p>
        </p:txBody>
      </p:sp>
      <p:graphicFrame>
        <p:nvGraphicFramePr>
          <p:cNvPr id="6" name="Table Placeholder 2">
            <a:extLst>
              <a:ext uri="{FF2B5EF4-FFF2-40B4-BE49-F238E27FC236}">
                <a16:creationId xmlns:a16="http://schemas.microsoft.com/office/drawing/2014/main" id="{E75B0064-732C-3B52-0FF8-0221238AA580}"/>
              </a:ext>
            </a:extLst>
          </p:cNvPr>
          <p:cNvGraphicFramePr/>
          <p:nvPr>
            <p:extLst>
              <p:ext uri="{D42A27DB-BD31-4B8C-83A1-F6EECF244321}">
                <p14:modId xmlns:p14="http://schemas.microsoft.com/office/powerpoint/2010/main" val="2681553350"/>
              </p:ext>
            </p:extLst>
          </p:nvPr>
        </p:nvGraphicFramePr>
        <p:xfrm>
          <a:off x="433859" y="284122"/>
          <a:ext cx="11324282" cy="59059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5971953"/>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F97C3FA-E21C-2EF6-AC33-E5950DA942E2}"/>
              </a:ext>
            </a:extLst>
          </p:cNvPr>
          <p:cNvSpPr>
            <a:spLocks noGrp="1"/>
          </p:cNvSpPr>
          <p:nvPr>
            <p:ph type="sldNum" sz="quarter" idx="12"/>
          </p:nvPr>
        </p:nvSpPr>
        <p:spPr>
          <a:xfrm>
            <a:off x="10968175" y="6356350"/>
            <a:ext cx="457200" cy="365125"/>
          </a:xfrm>
        </p:spPr>
        <p:txBody>
          <a:bodyPr anchor="ctr">
            <a:normAutofit/>
          </a:bodyPr>
          <a:lstStyle/>
          <a:p>
            <a:pPr>
              <a:spcAft>
                <a:spcPts val="600"/>
              </a:spcAft>
            </a:pPr>
            <a:fld id="{B5CEABB6-07DC-46E8-9B57-56EC44A396E5}" type="slidenum">
              <a:rPr lang="en-US" smtClean="0"/>
              <a:pPr>
                <a:spcAft>
                  <a:spcPts val="600"/>
                </a:spcAft>
              </a:pPr>
              <a:t>4</a:t>
            </a:fld>
            <a:endParaRPr lang="en-US"/>
          </a:p>
        </p:txBody>
      </p:sp>
      <p:graphicFrame>
        <p:nvGraphicFramePr>
          <p:cNvPr id="6" name="Table Placeholder 2">
            <a:extLst>
              <a:ext uri="{FF2B5EF4-FFF2-40B4-BE49-F238E27FC236}">
                <a16:creationId xmlns:a16="http://schemas.microsoft.com/office/drawing/2014/main" id="{E75B0064-732C-3B52-0FF8-0221238AA580}"/>
              </a:ext>
            </a:extLst>
          </p:cNvPr>
          <p:cNvGraphicFramePr/>
          <p:nvPr>
            <p:extLst>
              <p:ext uri="{D42A27DB-BD31-4B8C-83A1-F6EECF244321}">
                <p14:modId xmlns:p14="http://schemas.microsoft.com/office/powerpoint/2010/main" val="3474450844"/>
              </p:ext>
            </p:extLst>
          </p:nvPr>
        </p:nvGraphicFramePr>
        <p:xfrm>
          <a:off x="450376" y="450376"/>
          <a:ext cx="11324282" cy="59059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733746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F7C5F-7182-1B80-0787-41C96F95CD2C}"/>
              </a:ext>
            </a:extLst>
          </p:cNvPr>
          <p:cNvSpPr>
            <a:spLocks noGrp="1"/>
          </p:cNvSpPr>
          <p:nvPr>
            <p:ph type="title"/>
          </p:nvPr>
        </p:nvSpPr>
        <p:spPr>
          <a:xfrm>
            <a:off x="1548443" y="338406"/>
            <a:ext cx="9866540" cy="1228041"/>
          </a:xfrm>
        </p:spPr>
        <p:txBody>
          <a:bodyPr anchor="t">
            <a:normAutofit/>
          </a:bodyPr>
          <a:lstStyle/>
          <a:p>
            <a:r>
              <a:rPr lang="en-US" sz="4000"/>
              <a:t>The Gap Between Need and Availability of care</a:t>
            </a:r>
          </a:p>
        </p:txBody>
      </p:sp>
      <p:sp>
        <p:nvSpPr>
          <p:cNvPr id="4" name="Slide Number Placeholder 3">
            <a:extLst>
              <a:ext uri="{FF2B5EF4-FFF2-40B4-BE49-F238E27FC236}">
                <a16:creationId xmlns:a16="http://schemas.microsoft.com/office/drawing/2014/main" id="{16629420-6350-AE67-7A6C-22FE32FF64F9}"/>
              </a:ext>
            </a:extLst>
          </p:cNvPr>
          <p:cNvSpPr>
            <a:spLocks noGrp="1"/>
          </p:cNvSpPr>
          <p:nvPr>
            <p:ph type="sldNum" sz="quarter" idx="12"/>
          </p:nvPr>
        </p:nvSpPr>
        <p:spPr>
          <a:xfrm>
            <a:off x="11123295" y="6356350"/>
            <a:ext cx="457200" cy="365125"/>
          </a:xfrm>
        </p:spPr>
        <p:txBody>
          <a:bodyPr anchor="ctr">
            <a:normAutofit/>
          </a:bodyPr>
          <a:lstStyle/>
          <a:p>
            <a:pPr>
              <a:spcAft>
                <a:spcPts val="600"/>
              </a:spcAft>
            </a:pPr>
            <a:fld id="{B5CEABB6-07DC-46E8-9B57-56EC44A396E5}" type="slidenum">
              <a:rPr lang="en-US" smtClean="0"/>
              <a:pPr>
                <a:spcAft>
                  <a:spcPts val="600"/>
                </a:spcAft>
              </a:pPr>
              <a:t>5</a:t>
            </a:fld>
            <a:endParaRPr lang="en-US"/>
          </a:p>
        </p:txBody>
      </p:sp>
      <p:graphicFrame>
        <p:nvGraphicFramePr>
          <p:cNvPr id="6" name="Table Placeholder 2">
            <a:extLst>
              <a:ext uri="{FF2B5EF4-FFF2-40B4-BE49-F238E27FC236}">
                <a16:creationId xmlns:a16="http://schemas.microsoft.com/office/drawing/2014/main" id="{62EFFDAC-31AE-3D20-3792-469CBFA49499}"/>
              </a:ext>
            </a:extLst>
          </p:cNvPr>
          <p:cNvGraphicFramePr/>
          <p:nvPr>
            <p:extLst>
              <p:ext uri="{D42A27DB-BD31-4B8C-83A1-F6EECF244321}">
                <p14:modId xmlns:p14="http://schemas.microsoft.com/office/powerpoint/2010/main" val="1309994766"/>
              </p:ext>
            </p:extLst>
          </p:nvPr>
        </p:nvGraphicFramePr>
        <p:xfrm>
          <a:off x="185889" y="1793174"/>
          <a:ext cx="11820221" cy="50648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71461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F7C5F-7182-1B80-0787-41C96F95CD2C}"/>
              </a:ext>
            </a:extLst>
          </p:cNvPr>
          <p:cNvSpPr>
            <a:spLocks noGrp="1"/>
          </p:cNvSpPr>
          <p:nvPr>
            <p:ph type="title"/>
          </p:nvPr>
        </p:nvSpPr>
        <p:spPr>
          <a:xfrm>
            <a:off x="1370313" y="279029"/>
            <a:ext cx="9866540" cy="1228041"/>
          </a:xfrm>
        </p:spPr>
        <p:txBody>
          <a:bodyPr anchor="t">
            <a:normAutofit/>
          </a:bodyPr>
          <a:lstStyle/>
          <a:p>
            <a:r>
              <a:rPr lang="en-US" sz="4000"/>
              <a:t>The Gap Between Need and Availability- CHALLENGES</a:t>
            </a:r>
          </a:p>
        </p:txBody>
      </p:sp>
      <p:sp>
        <p:nvSpPr>
          <p:cNvPr id="4" name="Slide Number Placeholder 3">
            <a:extLst>
              <a:ext uri="{FF2B5EF4-FFF2-40B4-BE49-F238E27FC236}">
                <a16:creationId xmlns:a16="http://schemas.microsoft.com/office/drawing/2014/main" id="{16629420-6350-AE67-7A6C-22FE32FF64F9}"/>
              </a:ext>
            </a:extLst>
          </p:cNvPr>
          <p:cNvSpPr>
            <a:spLocks noGrp="1"/>
          </p:cNvSpPr>
          <p:nvPr>
            <p:ph type="sldNum" sz="quarter" idx="12"/>
          </p:nvPr>
        </p:nvSpPr>
        <p:spPr>
          <a:xfrm>
            <a:off x="11123295" y="6356350"/>
            <a:ext cx="457200" cy="365125"/>
          </a:xfrm>
        </p:spPr>
        <p:txBody>
          <a:bodyPr anchor="ctr">
            <a:normAutofit/>
          </a:bodyPr>
          <a:lstStyle/>
          <a:p>
            <a:pPr>
              <a:spcAft>
                <a:spcPts val="600"/>
              </a:spcAft>
            </a:pPr>
            <a:fld id="{B5CEABB6-07DC-46E8-9B57-56EC44A396E5}" type="slidenum">
              <a:rPr lang="en-US" smtClean="0"/>
              <a:pPr>
                <a:spcAft>
                  <a:spcPts val="600"/>
                </a:spcAft>
              </a:pPr>
              <a:t>6</a:t>
            </a:fld>
            <a:endParaRPr lang="en-US"/>
          </a:p>
        </p:txBody>
      </p:sp>
      <p:graphicFrame>
        <p:nvGraphicFramePr>
          <p:cNvPr id="6" name="Table Placeholder 2">
            <a:extLst>
              <a:ext uri="{FF2B5EF4-FFF2-40B4-BE49-F238E27FC236}">
                <a16:creationId xmlns:a16="http://schemas.microsoft.com/office/drawing/2014/main" id="{62EFFDAC-31AE-3D20-3792-469CBFA49499}"/>
              </a:ext>
            </a:extLst>
          </p:cNvPr>
          <p:cNvGraphicFramePr/>
          <p:nvPr>
            <p:extLst>
              <p:ext uri="{D42A27DB-BD31-4B8C-83A1-F6EECF244321}">
                <p14:modId xmlns:p14="http://schemas.microsoft.com/office/powerpoint/2010/main" val="414227798"/>
              </p:ext>
            </p:extLst>
          </p:nvPr>
        </p:nvGraphicFramePr>
        <p:xfrm>
          <a:off x="185889" y="1028894"/>
          <a:ext cx="11820221" cy="58291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37874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77B6A-0D39-5431-4D96-609AEA61A003}"/>
              </a:ext>
            </a:extLst>
          </p:cNvPr>
          <p:cNvSpPr>
            <a:spLocks noGrp="1"/>
          </p:cNvSpPr>
          <p:nvPr>
            <p:ph type="title"/>
          </p:nvPr>
        </p:nvSpPr>
        <p:spPr>
          <a:xfrm>
            <a:off x="757217" y="407054"/>
            <a:ext cx="9389288" cy="565753"/>
          </a:xfrm>
        </p:spPr>
        <p:txBody>
          <a:bodyPr>
            <a:normAutofit fontScale="90000"/>
          </a:bodyPr>
          <a:lstStyle/>
          <a:p>
            <a:r>
              <a:rPr lang="en-US"/>
              <a:t>Residential Care </a:t>
            </a:r>
          </a:p>
        </p:txBody>
      </p:sp>
      <p:sp>
        <p:nvSpPr>
          <p:cNvPr id="3" name="Slide Number Placeholder 2">
            <a:extLst>
              <a:ext uri="{FF2B5EF4-FFF2-40B4-BE49-F238E27FC236}">
                <a16:creationId xmlns:a16="http://schemas.microsoft.com/office/drawing/2014/main" id="{7D45A5BB-56F8-DC7D-0944-52C623F04D1A}"/>
              </a:ext>
            </a:extLst>
          </p:cNvPr>
          <p:cNvSpPr>
            <a:spLocks noGrp="1"/>
          </p:cNvSpPr>
          <p:nvPr>
            <p:ph type="sldNum" sz="quarter" idx="12"/>
          </p:nvPr>
        </p:nvSpPr>
        <p:spPr/>
        <p:txBody>
          <a:bodyPr/>
          <a:lstStyle/>
          <a:p>
            <a:fld id="{B5CEABB6-07DC-46E8-9B57-56EC44A396E5}" type="slidenum">
              <a:rPr lang="en-US" smtClean="0"/>
              <a:pPr/>
              <a:t>7</a:t>
            </a:fld>
            <a:endParaRPr lang="en-US"/>
          </a:p>
        </p:txBody>
      </p:sp>
      <p:sp>
        <p:nvSpPr>
          <p:cNvPr id="4" name="Content Placeholder 3">
            <a:extLst>
              <a:ext uri="{FF2B5EF4-FFF2-40B4-BE49-F238E27FC236}">
                <a16:creationId xmlns:a16="http://schemas.microsoft.com/office/drawing/2014/main" id="{9FD14910-3210-E27E-EF03-1ECF60685839}"/>
              </a:ext>
            </a:extLst>
          </p:cNvPr>
          <p:cNvSpPr>
            <a:spLocks noGrp="1"/>
          </p:cNvSpPr>
          <p:nvPr>
            <p:ph sz="half" idx="14"/>
          </p:nvPr>
        </p:nvSpPr>
        <p:spPr>
          <a:xfrm>
            <a:off x="421840" y="1376568"/>
            <a:ext cx="10618328" cy="4596720"/>
          </a:xfrm>
        </p:spPr>
        <p:txBody>
          <a:bodyPr>
            <a:noAutofit/>
          </a:bodyPr>
          <a:lstStyle/>
          <a:p>
            <a:pPr>
              <a:lnSpc>
                <a:spcPct val="100000"/>
              </a:lnSpc>
            </a:pPr>
            <a:r>
              <a:rPr lang="en-US" sz="2000" b="1">
                <a:solidFill>
                  <a:schemeClr val="accent5">
                    <a:lumMod val="60000"/>
                    <a:lumOff val="40000"/>
                  </a:schemeClr>
                </a:solidFill>
                <a:effectLst>
                  <a:outerShdw blurRad="38100" dist="38100" dir="2700000" algn="tl">
                    <a:srgbClr val="000000">
                      <a:alpha val="43137"/>
                    </a:srgbClr>
                  </a:outerShdw>
                </a:effectLst>
              </a:rPr>
              <a:t>Provides 24/7 Care for Individuals Who Cannot Live Independently:</a:t>
            </a:r>
          </a:p>
          <a:p>
            <a:pPr marL="342900" indent="-342900">
              <a:lnSpc>
                <a:spcPct val="100000"/>
              </a:lnSpc>
              <a:buFont typeface="Wingdings" panose="05000000000000000000" pitchFamily="2" charset="2"/>
              <a:buChar char="ü"/>
            </a:pPr>
            <a:r>
              <a:rPr lang="en-US" sz="2000"/>
              <a:t>Continuous monitoring and assistance are always available for residents.</a:t>
            </a:r>
          </a:p>
          <a:p>
            <a:pPr marL="342900" indent="-342900">
              <a:lnSpc>
                <a:spcPct val="100000"/>
              </a:lnSpc>
              <a:buFont typeface="Wingdings" panose="05000000000000000000" pitchFamily="2" charset="2"/>
              <a:buChar char="ü"/>
            </a:pPr>
            <a:r>
              <a:rPr lang="en-US" sz="2000"/>
              <a:t>Designed for individuals with significant physical or cognitive impairments that prevent them from managing daily tasks on their own  </a:t>
            </a:r>
            <a:r>
              <a:rPr lang="en-US" sz="1400"/>
              <a:t>(Drennan et al., 2012).</a:t>
            </a:r>
          </a:p>
          <a:p>
            <a:pPr marL="342900" indent="-342900">
              <a:lnSpc>
                <a:spcPct val="100000"/>
              </a:lnSpc>
              <a:buFont typeface="Wingdings" panose="05000000000000000000" pitchFamily="2" charset="2"/>
              <a:buChar char="ü"/>
            </a:pPr>
            <a:r>
              <a:rPr lang="en-US" sz="2000"/>
              <a:t>Ensures that residents' needs are met promptly, enhancing their safety and well-being.</a:t>
            </a:r>
          </a:p>
          <a:p>
            <a:pPr>
              <a:lnSpc>
                <a:spcPct val="100000"/>
              </a:lnSpc>
            </a:pPr>
            <a:r>
              <a:rPr lang="en-US" sz="2000" b="1">
                <a:solidFill>
                  <a:schemeClr val="accent5">
                    <a:lumMod val="60000"/>
                    <a:lumOff val="40000"/>
                  </a:schemeClr>
                </a:solidFill>
                <a:effectLst>
                  <a:outerShdw blurRad="38100" dist="38100" dir="2700000" algn="tl">
                    <a:srgbClr val="000000">
                      <a:alpha val="43137"/>
                    </a:srgbClr>
                  </a:outerShdw>
                </a:effectLst>
              </a:rPr>
              <a:t>Includes Facilities Like Residential Homes </a:t>
            </a:r>
          </a:p>
          <a:p>
            <a:pPr>
              <a:lnSpc>
                <a:spcPct val="100000"/>
              </a:lnSpc>
            </a:pPr>
            <a:r>
              <a:rPr lang="en-US" sz="2000"/>
              <a:t>Residential Homes: Offer medical care and extensive support for individuals with severe health conditions </a:t>
            </a:r>
            <a:r>
              <a:rPr lang="en-US" sz="1400"/>
              <a:t>(Lima, 2022).</a:t>
            </a:r>
          </a:p>
          <a:p>
            <a:pPr marL="342900" indent="-342900">
              <a:lnSpc>
                <a:spcPct val="100000"/>
              </a:lnSpc>
              <a:buFont typeface="Wingdings" panose="05000000000000000000" pitchFamily="2" charset="2"/>
              <a:buChar char="ü"/>
            </a:pPr>
            <a:r>
              <a:rPr lang="en-US" sz="2000"/>
              <a:t>Staff includes certified nursing assistants, licensed practical nurses, and registered nurses.</a:t>
            </a:r>
          </a:p>
        </p:txBody>
      </p:sp>
      <p:pic>
        <p:nvPicPr>
          <p:cNvPr id="7" name="Picture 6" descr="A group of old people clapping&#10;&#10;Description automatically generated">
            <a:extLst>
              <a:ext uri="{FF2B5EF4-FFF2-40B4-BE49-F238E27FC236}">
                <a16:creationId xmlns:a16="http://schemas.microsoft.com/office/drawing/2014/main" id="{AA6B0935-F4E1-E9A2-1FAD-9EB3084F3AC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876550" y="5092390"/>
            <a:ext cx="5732191" cy="1719599"/>
          </a:xfrm>
          <a:prstGeom prst="rect">
            <a:avLst/>
          </a:prstGeom>
        </p:spPr>
      </p:pic>
      <p:sp>
        <p:nvSpPr>
          <p:cNvPr id="8" name="TextBox 7">
            <a:extLst>
              <a:ext uri="{FF2B5EF4-FFF2-40B4-BE49-F238E27FC236}">
                <a16:creationId xmlns:a16="http://schemas.microsoft.com/office/drawing/2014/main" id="{CA1618B5-D832-A275-1E68-1B0263DD9663}"/>
              </a:ext>
            </a:extLst>
          </p:cNvPr>
          <p:cNvSpPr txBox="1"/>
          <p:nvPr/>
        </p:nvSpPr>
        <p:spPr>
          <a:xfrm>
            <a:off x="2876550" y="6811990"/>
            <a:ext cx="5732191" cy="230832"/>
          </a:xfrm>
          <a:prstGeom prst="rect">
            <a:avLst/>
          </a:prstGeom>
          <a:noFill/>
        </p:spPr>
        <p:txBody>
          <a:bodyPr wrap="square" rtlCol="0">
            <a:spAutoFit/>
          </a:bodyPr>
          <a:lstStyle/>
          <a:p>
            <a:r>
              <a:rPr lang="en-GB" sz="900">
                <a:hlinkClick r:id="rId3" tooltip="https://www.calhealthreport.org/2011/10/13/minority-nursing-home-residents-increase-whites-decline/"/>
              </a:rPr>
              <a:t>This Photo</a:t>
            </a:r>
            <a:r>
              <a:rPr lang="en-GB" sz="900"/>
              <a:t> by Unknown Author is licensed under </a:t>
            </a:r>
            <a:r>
              <a:rPr lang="en-GB" sz="900">
                <a:hlinkClick r:id="rId4" tooltip="https://creativecommons.org/licenses/by-nd/3.0/"/>
              </a:rPr>
              <a:t>CC BY-ND</a:t>
            </a:r>
            <a:endParaRPr lang="en-GB" sz="900"/>
          </a:p>
        </p:txBody>
      </p:sp>
    </p:spTree>
    <p:extLst>
      <p:ext uri="{BB962C8B-B14F-4D97-AF65-F5344CB8AC3E}">
        <p14:creationId xmlns:p14="http://schemas.microsoft.com/office/powerpoint/2010/main" val="1126261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DE4A5-A17B-17EF-BADB-007F7168E64C}"/>
              </a:ext>
            </a:extLst>
          </p:cNvPr>
          <p:cNvSpPr>
            <a:spLocks noGrp="1"/>
          </p:cNvSpPr>
          <p:nvPr>
            <p:ph type="title"/>
          </p:nvPr>
        </p:nvSpPr>
        <p:spPr>
          <a:xfrm>
            <a:off x="1268350" y="383733"/>
            <a:ext cx="9389288" cy="1362456"/>
          </a:xfrm>
        </p:spPr>
        <p:txBody>
          <a:bodyPr vert="horz" lIns="91440" tIns="45720" rIns="91440" bIns="45720" rtlCol="0" anchor="t" anchorCtr="0">
            <a:normAutofit/>
          </a:bodyPr>
          <a:lstStyle/>
          <a:p>
            <a:r>
              <a:rPr lang="en-US" b="1" kern="1200" cap="all" baseline="0">
                <a:solidFill>
                  <a:schemeClr val="accent3"/>
                </a:solidFill>
                <a:latin typeface="+mj-lt"/>
                <a:ea typeface="+mj-ea"/>
                <a:cs typeface="+mj-cs"/>
              </a:rPr>
              <a:t>Domiciliary Care?</a:t>
            </a:r>
          </a:p>
        </p:txBody>
      </p:sp>
      <p:sp>
        <p:nvSpPr>
          <p:cNvPr id="4108" name="Slide Number Placeholder 3">
            <a:extLst>
              <a:ext uri="{FF2B5EF4-FFF2-40B4-BE49-F238E27FC236}">
                <a16:creationId xmlns:a16="http://schemas.microsoft.com/office/drawing/2014/main" id="{B2AB02B9-FD9F-6D27-060C-5895A769F505}"/>
              </a:ext>
            </a:extLst>
          </p:cNvPr>
          <p:cNvSpPr>
            <a:spLocks noGrp="1"/>
          </p:cNvSpPr>
          <p:nvPr>
            <p:ph type="sldNum" sz="quarter" idx="12"/>
          </p:nvPr>
        </p:nvSpPr>
        <p:spPr>
          <a:xfrm>
            <a:off x="11123295" y="6356350"/>
            <a:ext cx="457200" cy="365125"/>
          </a:xfrm>
        </p:spPr>
        <p:txBody>
          <a:bodyPr vert="horz" lIns="91440" tIns="45720" rIns="91440" bIns="45720" rtlCol="0" anchor="ctr">
            <a:normAutofit/>
          </a:bodyPr>
          <a:lstStyle/>
          <a:p>
            <a:pPr>
              <a:spcAft>
                <a:spcPts val="600"/>
              </a:spcAft>
            </a:pPr>
            <a:fld id="{B5CEABB6-07DC-46E8-9B57-56EC44A396E5}" type="slidenum">
              <a:rPr lang="en-US" smtClean="0"/>
              <a:pPr>
                <a:spcAft>
                  <a:spcPts val="600"/>
                </a:spcAft>
              </a:pPr>
              <a:t>8</a:t>
            </a:fld>
            <a:endParaRPr lang="en-US"/>
          </a:p>
        </p:txBody>
      </p:sp>
      <p:pic>
        <p:nvPicPr>
          <p:cNvPr id="4098" name="Picture 2" descr="What Is Domiciliary Care? | Bright Dawn ...">
            <a:extLst>
              <a:ext uri="{FF2B5EF4-FFF2-40B4-BE49-F238E27FC236}">
                <a16:creationId xmlns:a16="http://schemas.microsoft.com/office/drawing/2014/main" id="{7B7311CD-D5BF-8868-3B8D-AB61E75B25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4283" b="-1"/>
          <a:stretch/>
        </p:blipFill>
        <p:spPr bwMode="auto">
          <a:xfrm>
            <a:off x="198528" y="1992573"/>
            <a:ext cx="4515035" cy="4363777"/>
          </a:xfrm>
          <a:prstGeom prst="rect">
            <a:avLst/>
          </a:prstGeom>
          <a:solidFill>
            <a:srgbClr val="FFFFFF"/>
          </a:solidFill>
        </p:spPr>
      </p:pic>
      <p:sp>
        <p:nvSpPr>
          <p:cNvPr id="3" name="Table Placeholder 2">
            <a:extLst>
              <a:ext uri="{FF2B5EF4-FFF2-40B4-BE49-F238E27FC236}">
                <a16:creationId xmlns:a16="http://schemas.microsoft.com/office/drawing/2014/main" id="{B69A98C8-8196-A5BA-664E-7FD8A2D6E7DF}"/>
              </a:ext>
            </a:extLst>
          </p:cNvPr>
          <p:cNvSpPr>
            <a:spLocks/>
          </p:cNvSpPr>
          <p:nvPr/>
        </p:nvSpPr>
        <p:spPr>
          <a:xfrm>
            <a:off x="5036024" y="1881116"/>
            <a:ext cx="6087271" cy="3505200"/>
          </a:xfrm>
          <a:prstGeom prst="rect">
            <a:avLst/>
          </a:prstGeom>
        </p:spPr>
        <p:txBody>
          <a:bodyPr vert="horz" lIns="91440" tIns="45720" rIns="91440" bIns="45720" rtlCol="0">
            <a:noAutofit/>
          </a:bodyPr>
          <a:lstStyle/>
          <a:p>
            <a:pPr>
              <a:lnSpc>
                <a:spcPts val="2000"/>
              </a:lnSpc>
              <a:spcAft>
                <a:spcPts val="1200"/>
              </a:spcAft>
              <a:buFont typeface="Arial" panose="020B0604020202020204" pitchFamily="34" charset="0"/>
            </a:pPr>
            <a:r>
              <a:rPr lang="en-US" sz="2000" b="1">
                <a:solidFill>
                  <a:schemeClr val="accent3"/>
                </a:solidFill>
              </a:rPr>
              <a:t>Care Provided in the Person's Own Home:</a:t>
            </a:r>
            <a:endParaRPr lang="en-US" sz="2000">
              <a:solidFill>
                <a:schemeClr val="accent3"/>
              </a:solidFill>
            </a:endParaRPr>
          </a:p>
          <a:p>
            <a:pPr marL="0" lvl="1">
              <a:lnSpc>
                <a:spcPts val="2000"/>
              </a:lnSpc>
              <a:spcAft>
                <a:spcPts val="1200"/>
              </a:spcAft>
              <a:buFont typeface="Arial" panose="020B0604020202020204" pitchFamily="34" charset="0"/>
            </a:pPr>
            <a:r>
              <a:rPr lang="en-US" sz="2000"/>
              <a:t>Delivered directly to the individual's home, allowing them to stay in a familiar environment </a:t>
            </a:r>
            <a:r>
              <a:rPr lang="en-US" sz="1400"/>
              <a:t>(Reed et al., 2005).</a:t>
            </a:r>
          </a:p>
          <a:p>
            <a:pPr>
              <a:lnSpc>
                <a:spcPts val="2000"/>
              </a:lnSpc>
              <a:spcAft>
                <a:spcPts val="1200"/>
              </a:spcAft>
              <a:buFont typeface="Arial" panose="020B0604020202020204" pitchFamily="34" charset="0"/>
            </a:pPr>
            <a:r>
              <a:rPr lang="en-US" sz="2000" b="1">
                <a:solidFill>
                  <a:schemeClr val="accent3"/>
                </a:solidFill>
              </a:rPr>
              <a:t>Includes Personal Care:</a:t>
            </a:r>
            <a:endParaRPr lang="en-US" sz="2000">
              <a:solidFill>
                <a:schemeClr val="accent3"/>
              </a:solidFill>
            </a:endParaRPr>
          </a:p>
          <a:p>
            <a:pPr marL="0" lvl="1">
              <a:lnSpc>
                <a:spcPts val="2000"/>
              </a:lnSpc>
              <a:spcAft>
                <a:spcPts val="1200"/>
              </a:spcAft>
              <a:buFont typeface="Arial" panose="020B0604020202020204" pitchFamily="34" charset="0"/>
            </a:pPr>
            <a:r>
              <a:rPr lang="en-US" sz="2000"/>
              <a:t>Assistance with daily activities like dressing, bathing, grooming, and mobility.</a:t>
            </a:r>
          </a:p>
          <a:p>
            <a:pPr>
              <a:lnSpc>
                <a:spcPts val="2000"/>
              </a:lnSpc>
              <a:spcAft>
                <a:spcPts val="1200"/>
              </a:spcAft>
              <a:buFont typeface="Arial" panose="020B0604020202020204" pitchFamily="34" charset="0"/>
            </a:pPr>
            <a:r>
              <a:rPr lang="en-US" sz="2000" b="1">
                <a:solidFill>
                  <a:schemeClr val="accent3"/>
                </a:solidFill>
              </a:rPr>
              <a:t>Domestic Assistance:</a:t>
            </a:r>
            <a:endParaRPr lang="en-US" sz="2000">
              <a:solidFill>
                <a:schemeClr val="accent3"/>
              </a:solidFill>
            </a:endParaRPr>
          </a:p>
          <a:p>
            <a:pPr marL="0" lvl="1">
              <a:lnSpc>
                <a:spcPts val="2000"/>
              </a:lnSpc>
              <a:spcAft>
                <a:spcPts val="1200"/>
              </a:spcAft>
              <a:buFont typeface="Arial" panose="020B0604020202020204" pitchFamily="34" charset="0"/>
            </a:pPr>
            <a:r>
              <a:rPr lang="en-US" sz="2000"/>
              <a:t>Help with household chores such as shopping, meal preparation, laundry, and cleaning.</a:t>
            </a:r>
          </a:p>
          <a:p>
            <a:pPr>
              <a:lnSpc>
                <a:spcPts val="2000"/>
              </a:lnSpc>
              <a:spcAft>
                <a:spcPts val="1200"/>
              </a:spcAft>
              <a:buFont typeface="Arial" panose="020B0604020202020204" pitchFamily="34" charset="0"/>
            </a:pPr>
            <a:r>
              <a:rPr lang="en-US" sz="2000" b="1">
                <a:solidFill>
                  <a:schemeClr val="accent3"/>
                </a:solidFill>
              </a:rPr>
              <a:t>Medical Support:</a:t>
            </a:r>
            <a:endParaRPr lang="en-US" sz="2000">
              <a:solidFill>
                <a:schemeClr val="accent3"/>
              </a:solidFill>
            </a:endParaRPr>
          </a:p>
          <a:p>
            <a:pPr marL="0" lvl="1">
              <a:lnSpc>
                <a:spcPts val="2000"/>
              </a:lnSpc>
              <a:spcAft>
                <a:spcPts val="1200"/>
              </a:spcAft>
              <a:buFont typeface="Arial" panose="020B0604020202020204" pitchFamily="34" charset="0"/>
            </a:pPr>
            <a:r>
              <a:rPr lang="en-US" sz="2000"/>
              <a:t>Administering medications, monitoring health conditions, and providing basic medical care.</a:t>
            </a:r>
          </a:p>
          <a:p>
            <a:pPr>
              <a:lnSpc>
                <a:spcPts val="2000"/>
              </a:lnSpc>
              <a:spcAft>
                <a:spcPts val="1200"/>
              </a:spcAft>
              <a:buFont typeface="Arial" panose="020B0604020202020204" pitchFamily="34" charset="0"/>
            </a:pPr>
            <a:endParaRPr lang="en-US" sz="2000"/>
          </a:p>
        </p:txBody>
      </p:sp>
    </p:spTree>
    <p:extLst>
      <p:ext uri="{BB962C8B-B14F-4D97-AF65-F5344CB8AC3E}">
        <p14:creationId xmlns:p14="http://schemas.microsoft.com/office/powerpoint/2010/main" val="40093111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4F5BA-194D-365C-2F00-5C6D5C7E355B}"/>
              </a:ext>
            </a:extLst>
          </p:cNvPr>
          <p:cNvSpPr>
            <a:spLocks noGrp="1"/>
          </p:cNvSpPr>
          <p:nvPr>
            <p:ph type="title"/>
          </p:nvPr>
        </p:nvSpPr>
        <p:spPr/>
        <p:txBody>
          <a:bodyPr/>
          <a:lstStyle/>
          <a:p>
            <a:r>
              <a:rPr lang="en-GB"/>
              <a:t>BENEFIT OF RESIDENTIAL CARE</a:t>
            </a:r>
          </a:p>
        </p:txBody>
      </p:sp>
      <p:sp>
        <p:nvSpPr>
          <p:cNvPr id="3" name="Table Placeholder 2">
            <a:extLst>
              <a:ext uri="{FF2B5EF4-FFF2-40B4-BE49-F238E27FC236}">
                <a16:creationId xmlns:a16="http://schemas.microsoft.com/office/drawing/2014/main" id="{5AD3944E-7988-4890-ED5B-D36DF819ECA3}"/>
              </a:ext>
            </a:extLst>
          </p:cNvPr>
          <p:cNvSpPr>
            <a:spLocks noGrp="1"/>
          </p:cNvSpPr>
          <p:nvPr>
            <p:ph type="tbl" sz="quarter" idx="13"/>
          </p:nvPr>
        </p:nvSpPr>
        <p:spPr/>
        <p:txBody>
          <a:bodyPr/>
          <a:lstStyle/>
          <a:p>
            <a:r>
              <a:rPr lang="en-GB" sz="1800">
                <a:solidFill>
                  <a:schemeClr val="accent3"/>
                </a:solidFill>
                <a:latin typeface="Aptos" panose="020B0004020202020204" pitchFamily="34" charset="0"/>
                <a:ea typeface="DengXian" panose="02010600030101010101" pitchFamily="2" charset="-122"/>
                <a:cs typeface="Times New Roman" panose="02020603050405020304" pitchFamily="18" charset="0"/>
              </a:rPr>
              <a:t>T</a:t>
            </a:r>
            <a:r>
              <a:rPr lang="en-GB" sz="1800">
                <a:solidFill>
                  <a:schemeClr val="accent3"/>
                </a:solidFill>
                <a:effectLst/>
                <a:latin typeface="Aptos" panose="020B0004020202020204" pitchFamily="34" charset="0"/>
                <a:ea typeface="DengXian" panose="02010600030101010101" pitchFamily="2" charset="-122"/>
                <a:cs typeface="Times New Roman" panose="02020603050405020304" pitchFamily="18" charset="0"/>
              </a:rPr>
              <a:t>he presence of trained staff </a:t>
            </a:r>
          </a:p>
          <a:p>
            <a:pPr marL="0" indent="0">
              <a:buNone/>
            </a:pPr>
            <a:r>
              <a:rPr lang="en-GB" sz="1800">
                <a:effectLst/>
                <a:latin typeface="Aptos" panose="020B0004020202020204" pitchFamily="34" charset="0"/>
                <a:ea typeface="DengXian" panose="02010600030101010101" pitchFamily="2" charset="-122"/>
                <a:cs typeface="Times New Roman" panose="02020603050405020304" pitchFamily="18" charset="0"/>
              </a:rPr>
              <a:t>who can provide round-the-clock care and assistance to residents.</a:t>
            </a:r>
          </a:p>
          <a:p>
            <a:r>
              <a:rPr lang="en-GB" sz="1800">
                <a:solidFill>
                  <a:schemeClr val="accent3"/>
                </a:solidFill>
                <a:latin typeface="Aptos" panose="020B0004020202020204" pitchFamily="34" charset="0"/>
                <a:ea typeface="DengXian" panose="02010600030101010101" pitchFamily="2" charset="-122"/>
                <a:cs typeface="Times New Roman" panose="02020603050405020304" pitchFamily="18" charset="0"/>
              </a:rPr>
              <a:t>R</a:t>
            </a:r>
            <a:r>
              <a:rPr lang="en-GB" sz="1800">
                <a:solidFill>
                  <a:schemeClr val="accent3"/>
                </a:solidFill>
                <a:effectLst/>
                <a:latin typeface="Aptos" panose="020B0004020202020204" pitchFamily="34" charset="0"/>
                <a:ea typeface="DengXian" panose="02010600030101010101" pitchFamily="2" charset="-122"/>
                <a:cs typeface="Times New Roman" panose="02020603050405020304" pitchFamily="18" charset="0"/>
              </a:rPr>
              <a:t>esidential care facilities </a:t>
            </a:r>
          </a:p>
          <a:p>
            <a:pPr marL="0" indent="0">
              <a:buNone/>
            </a:pPr>
            <a:r>
              <a:rPr lang="en-GB" sz="1800">
                <a:effectLst/>
                <a:latin typeface="Aptos" panose="020B0004020202020204" pitchFamily="34" charset="0"/>
                <a:ea typeface="DengXian" panose="02010600030101010101" pitchFamily="2" charset="-122"/>
                <a:cs typeface="Times New Roman" panose="02020603050405020304" pitchFamily="18" charset="0"/>
              </a:rPr>
              <a:t>often offer a sense of community and social interaction for elderly residents</a:t>
            </a:r>
          </a:p>
          <a:p>
            <a:r>
              <a:rPr lang="en-GB" sz="1800">
                <a:solidFill>
                  <a:schemeClr val="accent3"/>
                </a:solidFill>
                <a:latin typeface="Aptos" panose="020B0004020202020204" pitchFamily="34" charset="0"/>
                <a:ea typeface="DengXian" panose="02010600030101010101" pitchFamily="2" charset="-122"/>
                <a:cs typeface="Times New Roman" panose="02020603050405020304" pitchFamily="18" charset="0"/>
              </a:rPr>
              <a:t>P</a:t>
            </a:r>
            <a:r>
              <a:rPr lang="en-GB" sz="1800">
                <a:solidFill>
                  <a:schemeClr val="accent3"/>
                </a:solidFill>
                <a:effectLst/>
                <a:latin typeface="Aptos" panose="020B0004020202020204" pitchFamily="34" charset="0"/>
                <a:ea typeface="DengXian" panose="02010600030101010101" pitchFamily="2" charset="-122"/>
                <a:cs typeface="Times New Roman" panose="02020603050405020304" pitchFamily="18" charset="0"/>
              </a:rPr>
              <a:t>articipating in group activities</a:t>
            </a:r>
          </a:p>
          <a:p>
            <a:pPr marL="0" indent="0">
              <a:buNone/>
            </a:pPr>
            <a:r>
              <a:rPr lang="en-GB" sz="1800">
                <a:effectLst/>
                <a:latin typeface="Aptos" panose="020B0004020202020204" pitchFamily="34" charset="0"/>
                <a:ea typeface="DengXian" panose="02010600030101010101" pitchFamily="2" charset="-122"/>
                <a:cs typeface="Times New Roman" panose="02020603050405020304" pitchFamily="18" charset="0"/>
              </a:rPr>
              <a:t>social events, and outings </a:t>
            </a:r>
            <a:r>
              <a:rPr lang="en-GB" sz="1100">
                <a:effectLst/>
                <a:latin typeface="Aptos" panose="020B0004020202020204" pitchFamily="34" charset="0"/>
                <a:ea typeface="DengXian" panose="02010600030101010101" pitchFamily="2" charset="-122"/>
                <a:cs typeface="Times New Roman" panose="02020603050405020304" pitchFamily="18" charset="0"/>
              </a:rPr>
              <a:t>(Johnson, L. et al. 2020). </a:t>
            </a:r>
          </a:p>
          <a:p>
            <a:r>
              <a:rPr lang="en-GB" sz="1800">
                <a:solidFill>
                  <a:schemeClr val="accent3"/>
                </a:solidFill>
                <a:effectLst/>
                <a:latin typeface="Aptos" panose="020B0004020202020204" pitchFamily="34" charset="0"/>
                <a:ea typeface="DengXian" panose="02010600030101010101" pitchFamily="2" charset="-122"/>
                <a:cs typeface="Times New Roman" panose="02020603050405020304" pitchFamily="18" charset="0"/>
              </a:rPr>
              <a:t>quality of care are valid</a:t>
            </a:r>
          </a:p>
          <a:p>
            <a:pPr marL="0" indent="0">
              <a:buNone/>
            </a:pPr>
            <a:r>
              <a:rPr lang="en-GB" sz="1800">
                <a:effectLst/>
                <a:latin typeface="Aptos" panose="020B0004020202020204" pitchFamily="34" charset="0"/>
                <a:ea typeface="DengXian" panose="02010600030101010101" pitchFamily="2" charset="-122"/>
                <a:cs typeface="Times New Roman" panose="02020603050405020304" pitchFamily="18" charset="0"/>
              </a:rPr>
              <a:t>the presence of trained staff, access to medical assistance</a:t>
            </a:r>
            <a:r>
              <a:rPr lang="en-GB" sz="1800">
                <a:latin typeface="Aptos" panose="020B0004020202020204" pitchFamily="34" charset="0"/>
                <a:ea typeface="DengXian" panose="02010600030101010101" pitchFamily="2" charset="-122"/>
                <a:cs typeface="Times New Roman" panose="02020603050405020304" pitchFamily="18" charset="0"/>
              </a:rPr>
              <a:t>. </a:t>
            </a:r>
            <a:endParaRPr lang="en-GB"/>
          </a:p>
        </p:txBody>
      </p:sp>
      <p:sp>
        <p:nvSpPr>
          <p:cNvPr id="4" name="Slide Number Placeholder 3">
            <a:extLst>
              <a:ext uri="{FF2B5EF4-FFF2-40B4-BE49-F238E27FC236}">
                <a16:creationId xmlns:a16="http://schemas.microsoft.com/office/drawing/2014/main" id="{13BCE8BB-3C4C-9B89-706F-97B28E3849CE}"/>
              </a:ext>
            </a:extLst>
          </p:cNvPr>
          <p:cNvSpPr>
            <a:spLocks noGrp="1"/>
          </p:cNvSpPr>
          <p:nvPr>
            <p:ph type="sldNum" sz="quarter" idx="12"/>
          </p:nvPr>
        </p:nvSpPr>
        <p:spPr/>
        <p:txBody>
          <a:bodyPr/>
          <a:lstStyle/>
          <a:p>
            <a:fld id="{B5CEABB6-07DC-46E8-9B57-56EC44A396E5}" type="slidenum">
              <a:rPr lang="en-US" smtClean="0"/>
              <a:pPr/>
              <a:t>9</a:t>
            </a:fld>
            <a:endParaRPr lang="en-US"/>
          </a:p>
        </p:txBody>
      </p:sp>
      <p:pic>
        <p:nvPicPr>
          <p:cNvPr id="6" name="Picture 5" descr="A doctor checking an old person's blood pressure&#10;&#10;Description automatically generated">
            <a:extLst>
              <a:ext uri="{FF2B5EF4-FFF2-40B4-BE49-F238E27FC236}">
                <a16:creationId xmlns:a16="http://schemas.microsoft.com/office/drawing/2014/main" id="{0440AB16-2112-F5ED-3FC6-16B0D64B5D2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367986" y="4029785"/>
            <a:ext cx="3718390" cy="2642839"/>
          </a:xfrm>
          <a:prstGeom prst="rect">
            <a:avLst/>
          </a:prstGeom>
        </p:spPr>
      </p:pic>
      <p:sp>
        <p:nvSpPr>
          <p:cNvPr id="7" name="TextBox 6">
            <a:extLst>
              <a:ext uri="{FF2B5EF4-FFF2-40B4-BE49-F238E27FC236}">
                <a16:creationId xmlns:a16="http://schemas.microsoft.com/office/drawing/2014/main" id="{49A80F7D-C802-24C5-9C72-898BF878B7D7}"/>
              </a:ext>
            </a:extLst>
          </p:cNvPr>
          <p:cNvSpPr txBox="1"/>
          <p:nvPr/>
        </p:nvSpPr>
        <p:spPr>
          <a:xfrm>
            <a:off x="7486186" y="6672624"/>
            <a:ext cx="3718390" cy="230832"/>
          </a:xfrm>
          <a:prstGeom prst="rect">
            <a:avLst/>
          </a:prstGeom>
          <a:noFill/>
        </p:spPr>
        <p:txBody>
          <a:bodyPr wrap="square" rtlCol="0">
            <a:spAutoFit/>
          </a:bodyPr>
          <a:lstStyle/>
          <a:p>
            <a:r>
              <a:rPr lang="en-GB" sz="900">
                <a:hlinkClick r:id="rId3" tooltip="https://flatworldknowledge.lardbucket.org/books/a-primer-on-social-problems/s09-aging-and-ageism.html"/>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356480113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0D422-8109-1CAD-8753-A7D458BC68E3}"/>
              </a:ext>
            </a:extLst>
          </p:cNvPr>
          <p:cNvSpPr>
            <a:spLocks noGrp="1"/>
          </p:cNvSpPr>
          <p:nvPr>
            <p:ph type="title"/>
          </p:nvPr>
        </p:nvSpPr>
        <p:spPr/>
        <p:txBody>
          <a:bodyPr/>
          <a:lstStyle/>
          <a:p>
            <a:r>
              <a:rPr lang="en-US"/>
              <a:t>Benefits of Domiciliary Care</a:t>
            </a:r>
          </a:p>
        </p:txBody>
      </p:sp>
      <p:sp>
        <p:nvSpPr>
          <p:cNvPr id="3" name="Table Placeholder 2">
            <a:extLst>
              <a:ext uri="{FF2B5EF4-FFF2-40B4-BE49-F238E27FC236}">
                <a16:creationId xmlns:a16="http://schemas.microsoft.com/office/drawing/2014/main" id="{28F84A2A-DF66-B2AE-3B5A-39F6F405FB2B}"/>
              </a:ext>
            </a:extLst>
          </p:cNvPr>
          <p:cNvSpPr>
            <a:spLocks noGrp="1"/>
          </p:cNvSpPr>
          <p:nvPr>
            <p:ph type="tbl" sz="quarter" idx="13"/>
          </p:nvPr>
        </p:nvSpPr>
        <p:spPr>
          <a:xfrm>
            <a:off x="762001" y="1746913"/>
            <a:ext cx="4929116" cy="4349085"/>
          </a:xfrm>
        </p:spPr>
        <p:txBody>
          <a:bodyPr>
            <a:normAutofit fontScale="70000" lnSpcReduction="20000"/>
          </a:bodyPr>
          <a:lstStyle/>
          <a:p>
            <a:pPr>
              <a:buFont typeface="Wingdings" panose="05000000000000000000" pitchFamily="2" charset="2"/>
              <a:buChar char="v"/>
            </a:pPr>
            <a:r>
              <a:rPr lang="en-US"/>
              <a:t> </a:t>
            </a:r>
            <a:r>
              <a:rPr lang="en-US" b="1">
                <a:solidFill>
                  <a:schemeClr val="accent5">
                    <a:lumMod val="60000"/>
                    <a:lumOff val="40000"/>
                  </a:schemeClr>
                </a:solidFill>
              </a:rPr>
              <a:t>Familiar Environment:</a:t>
            </a:r>
          </a:p>
          <a:p>
            <a:pPr>
              <a:buFont typeface="Wingdings" panose="05000000000000000000" pitchFamily="2" charset="2"/>
              <a:buChar char="ü"/>
            </a:pPr>
            <a:r>
              <a:rPr lang="en-US"/>
              <a:t>Comfort and familiarity of home</a:t>
            </a:r>
            <a:r>
              <a:rPr lang="en-US" sz="1600"/>
              <a:t>(Bolton and </a:t>
            </a:r>
            <a:r>
              <a:rPr lang="en-US" sz="1600" err="1"/>
              <a:t>Wibberley</a:t>
            </a:r>
            <a:r>
              <a:rPr lang="en-US" sz="1600"/>
              <a:t>, 2013).</a:t>
            </a:r>
          </a:p>
          <a:p>
            <a:r>
              <a:rPr lang="en-US" b="1">
                <a:solidFill>
                  <a:schemeClr val="accent5">
                    <a:lumMod val="60000"/>
                    <a:lumOff val="40000"/>
                  </a:schemeClr>
                </a:solidFill>
              </a:rPr>
              <a:t>    Independence:</a:t>
            </a:r>
          </a:p>
          <a:p>
            <a:pPr>
              <a:buFont typeface="Wingdings" panose="05000000000000000000" pitchFamily="2" charset="2"/>
              <a:buChar char="ü"/>
            </a:pPr>
            <a:r>
              <a:rPr lang="en-US"/>
              <a:t>Maintains personal routines and autonomy </a:t>
            </a:r>
            <a:r>
              <a:rPr lang="en-US" sz="1800"/>
              <a:t>(Bolton and </a:t>
            </a:r>
            <a:r>
              <a:rPr lang="en-US" sz="1800" err="1"/>
              <a:t>Wibberley</a:t>
            </a:r>
            <a:r>
              <a:rPr lang="en-US" sz="1800"/>
              <a:t>, 2013).</a:t>
            </a:r>
          </a:p>
          <a:p>
            <a:r>
              <a:rPr lang="en-US" b="1">
                <a:solidFill>
                  <a:schemeClr val="accent5">
                    <a:lumMod val="60000"/>
                    <a:lumOff val="40000"/>
                  </a:schemeClr>
                </a:solidFill>
              </a:rPr>
              <a:t>    Family Involvement:</a:t>
            </a:r>
          </a:p>
          <a:p>
            <a:pPr>
              <a:buFont typeface="Wingdings" panose="05000000000000000000" pitchFamily="2" charset="2"/>
              <a:buChar char="ü"/>
            </a:pPr>
            <a:r>
              <a:rPr lang="en-US"/>
              <a:t> Closer proximity to family members.</a:t>
            </a:r>
          </a:p>
          <a:p>
            <a:r>
              <a:rPr lang="en-GB" sz="3200" b="1">
                <a:solidFill>
                  <a:schemeClr val="accent5">
                    <a:lumMod val="60000"/>
                    <a:lumOff val="40000"/>
                  </a:schemeClr>
                </a:solidFill>
                <a:latin typeface="Aptos" panose="020B0004020202020204" pitchFamily="34" charset="0"/>
                <a:ea typeface="DengXian" panose="02010600030101010101" pitchFamily="2" charset="-122"/>
                <a:cs typeface="Times New Roman" panose="02020603050405020304" pitchFamily="18" charset="0"/>
              </a:rPr>
              <a:t>Of</a:t>
            </a:r>
            <a:r>
              <a:rPr lang="en-GB" sz="3200" b="1">
                <a:solidFill>
                  <a:schemeClr val="accent5">
                    <a:lumMod val="60000"/>
                    <a:lumOff val="40000"/>
                  </a:schemeClr>
                </a:solidFill>
                <a:effectLst/>
                <a:latin typeface="Aptos" panose="020B0004020202020204" pitchFamily="34" charset="0"/>
                <a:ea typeface="DengXian" panose="02010600030101010101" pitchFamily="2" charset="-122"/>
                <a:cs typeface="Times New Roman" panose="02020603050405020304" pitchFamily="18" charset="0"/>
              </a:rPr>
              <a:t>ten provides personalized care:</a:t>
            </a:r>
          </a:p>
          <a:p>
            <a:pPr>
              <a:buFont typeface="Wingdings" panose="05000000000000000000" pitchFamily="2" charset="2"/>
              <a:buChar char="ü"/>
            </a:pPr>
            <a:r>
              <a:rPr lang="en-GB" sz="2900">
                <a:effectLst/>
                <a:latin typeface="Aptos" panose="020B0004020202020204" pitchFamily="34" charset="0"/>
                <a:ea typeface="DengXian" panose="02010600030101010101" pitchFamily="2" charset="-122"/>
                <a:cs typeface="Times New Roman" panose="02020603050405020304" pitchFamily="18" charset="0"/>
              </a:rPr>
              <a:t> </a:t>
            </a:r>
            <a:r>
              <a:rPr lang="en-GB" sz="2900">
                <a:effectLst/>
                <a:latin typeface="Avenir Next LT Pro (Body)"/>
                <a:ea typeface="DengXian" panose="02010600030101010101" pitchFamily="2" charset="-122"/>
                <a:cs typeface="Times New Roman" panose="02020603050405020304" pitchFamily="18" charset="0"/>
              </a:rPr>
              <a:t>plans tailored to the specific needs and preferences of each individual</a:t>
            </a:r>
            <a:endParaRPr lang="en-US" sz="2900">
              <a:latin typeface="Avenir Next LT Pro (Body)"/>
            </a:endParaRPr>
          </a:p>
          <a:p>
            <a:pPr marL="0" indent="0">
              <a:buNone/>
            </a:pPr>
            <a:r>
              <a:rPr lang="en-GB" sz="1800">
                <a:effectLst/>
                <a:latin typeface="Aptos" panose="020B0004020202020204" pitchFamily="34" charset="0"/>
                <a:ea typeface="DengXian" panose="02010600030101010101" pitchFamily="2" charset="-122"/>
                <a:cs typeface="Times New Roman" panose="02020603050405020304" pitchFamily="18" charset="0"/>
              </a:rPr>
              <a:t> (Brown, 2018)</a:t>
            </a:r>
          </a:p>
        </p:txBody>
      </p:sp>
      <p:sp>
        <p:nvSpPr>
          <p:cNvPr id="4" name="Slide Number Placeholder 3">
            <a:extLst>
              <a:ext uri="{FF2B5EF4-FFF2-40B4-BE49-F238E27FC236}">
                <a16:creationId xmlns:a16="http://schemas.microsoft.com/office/drawing/2014/main" id="{5A008390-D5C1-4A4A-BEC4-2436D5183575}"/>
              </a:ext>
            </a:extLst>
          </p:cNvPr>
          <p:cNvSpPr>
            <a:spLocks noGrp="1"/>
          </p:cNvSpPr>
          <p:nvPr>
            <p:ph type="sldNum" sz="quarter" idx="12"/>
          </p:nvPr>
        </p:nvSpPr>
        <p:spPr/>
        <p:txBody>
          <a:bodyPr/>
          <a:lstStyle/>
          <a:p>
            <a:fld id="{B5CEABB6-07DC-46E8-9B57-56EC44A396E5}" type="slidenum">
              <a:rPr lang="en-US" smtClean="0"/>
              <a:pPr/>
              <a:t>10</a:t>
            </a:fld>
            <a:endParaRPr lang="en-US"/>
          </a:p>
        </p:txBody>
      </p:sp>
      <p:pic>
        <p:nvPicPr>
          <p:cNvPr id="5" name="Picture 4">
            <a:extLst>
              <a:ext uri="{FF2B5EF4-FFF2-40B4-BE49-F238E27FC236}">
                <a16:creationId xmlns:a16="http://schemas.microsoft.com/office/drawing/2014/main" id="{39447F81-F973-20C9-9341-2611D5946A78}"/>
              </a:ext>
            </a:extLst>
          </p:cNvPr>
          <p:cNvPicPr>
            <a:picLocks noChangeAspect="1"/>
          </p:cNvPicPr>
          <p:nvPr/>
        </p:nvPicPr>
        <p:blipFill>
          <a:blip r:embed="rId2"/>
          <a:stretch>
            <a:fillRect/>
          </a:stretch>
        </p:blipFill>
        <p:spPr>
          <a:xfrm>
            <a:off x="5691117" y="1720025"/>
            <a:ext cx="6182435" cy="4636325"/>
          </a:xfrm>
          <a:prstGeom prst="rect">
            <a:avLst/>
          </a:prstGeom>
        </p:spPr>
      </p:pic>
    </p:spTree>
    <p:extLst>
      <p:ext uri="{BB962C8B-B14F-4D97-AF65-F5344CB8AC3E}">
        <p14:creationId xmlns:p14="http://schemas.microsoft.com/office/powerpoint/2010/main" val="269080238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0EB72-EEC1-5A90-4888-B9AF8933DCF3}"/>
              </a:ext>
            </a:extLst>
          </p:cNvPr>
          <p:cNvSpPr>
            <a:spLocks noGrp="1"/>
          </p:cNvSpPr>
          <p:nvPr>
            <p:ph type="title"/>
          </p:nvPr>
        </p:nvSpPr>
        <p:spPr>
          <a:xfrm>
            <a:off x="3520440" y="896111"/>
            <a:ext cx="7889768" cy="2039341"/>
          </a:xfrm>
        </p:spPr>
        <p:txBody>
          <a:bodyPr anchor="t">
            <a:normAutofit/>
          </a:bodyPr>
          <a:lstStyle/>
          <a:p>
            <a:r>
              <a:rPr lang="en-GB"/>
              <a:t>DISADVANTAGES/ CHALLENGES OF RESIDENTIAL CARE</a:t>
            </a:r>
          </a:p>
        </p:txBody>
      </p:sp>
      <p:pic>
        <p:nvPicPr>
          <p:cNvPr id="6" name="Picture 5" descr="An old person lying on the floor with a hammer&#10;&#10;Description automatically generated">
            <a:extLst>
              <a:ext uri="{FF2B5EF4-FFF2-40B4-BE49-F238E27FC236}">
                <a16:creationId xmlns:a16="http://schemas.microsoft.com/office/drawing/2014/main" id="{53C15D5A-E035-4906-4A37-792B8A9204D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800" r="10712" b="-4"/>
          <a:stretch/>
        </p:blipFill>
        <p:spPr>
          <a:xfrm>
            <a:off x="3520440" y="3259056"/>
            <a:ext cx="2994660" cy="3006531"/>
          </a:xfrm>
          <a:prstGeom prst="rect">
            <a:avLst/>
          </a:prstGeom>
          <a:noFill/>
        </p:spPr>
      </p:pic>
      <p:sp>
        <p:nvSpPr>
          <p:cNvPr id="4" name="Content Placeholder 3">
            <a:extLst>
              <a:ext uri="{FF2B5EF4-FFF2-40B4-BE49-F238E27FC236}">
                <a16:creationId xmlns:a16="http://schemas.microsoft.com/office/drawing/2014/main" id="{BE894E6D-89F6-DC2C-7E4D-476BB31C397C}"/>
              </a:ext>
            </a:extLst>
          </p:cNvPr>
          <p:cNvSpPr>
            <a:spLocks noGrp="1"/>
          </p:cNvSpPr>
          <p:nvPr>
            <p:ph sz="half" idx="1"/>
          </p:nvPr>
        </p:nvSpPr>
        <p:spPr>
          <a:xfrm>
            <a:off x="6826432" y="3253740"/>
            <a:ext cx="4580088" cy="3006531"/>
          </a:xfrm>
        </p:spPr>
        <p:txBody>
          <a:bodyPr>
            <a:normAutofit/>
          </a:bodyPr>
          <a:lstStyle/>
          <a:p>
            <a:pPr marL="285750" indent="-285750">
              <a:buFont typeface="Wingdings" panose="05000000000000000000" pitchFamily="2" charset="2"/>
              <a:buChar char="v"/>
            </a:pPr>
            <a:r>
              <a:rPr lang="en-GB" sz="1500">
                <a:effectLst/>
              </a:rPr>
              <a:t>One of the primary challenges of residential care for the elderly is the potential loss of independence and autonomy.</a:t>
            </a:r>
          </a:p>
          <a:p>
            <a:pPr marL="285750" indent="-285750">
              <a:buFont typeface="Wingdings" panose="05000000000000000000" pitchFamily="2" charset="2"/>
              <a:buChar char="v"/>
            </a:pPr>
            <a:r>
              <a:rPr lang="en-GB" sz="1500"/>
              <a:t>H</a:t>
            </a:r>
            <a:r>
              <a:rPr lang="en-GB" sz="1500">
                <a:effectLst/>
              </a:rPr>
              <a:t>igh cost associated with such services. Many families struggle to afford the steep fees charged by care facilities, leading to financial strain</a:t>
            </a:r>
          </a:p>
          <a:p>
            <a:pPr marL="285750" indent="-285750">
              <a:buFont typeface="Wingdings" panose="05000000000000000000" pitchFamily="2" charset="2"/>
              <a:buChar char="v"/>
            </a:pPr>
            <a:r>
              <a:rPr lang="en-GB" sz="1500"/>
              <a:t>Q</a:t>
            </a:r>
            <a:r>
              <a:rPr lang="en-GB" sz="1500">
                <a:effectLst/>
              </a:rPr>
              <a:t>uality of care and staff turnover can also pose challenges in residential care settings, risk o falls and more Smith, (2019). </a:t>
            </a:r>
            <a:endParaRPr lang="en-GB" sz="1500"/>
          </a:p>
        </p:txBody>
      </p:sp>
      <p:sp>
        <p:nvSpPr>
          <p:cNvPr id="3" name="Slide Number Placeholder 2">
            <a:extLst>
              <a:ext uri="{FF2B5EF4-FFF2-40B4-BE49-F238E27FC236}">
                <a16:creationId xmlns:a16="http://schemas.microsoft.com/office/drawing/2014/main" id="{6668E62A-A03E-2876-A650-480C279FBAE6}"/>
              </a:ext>
            </a:extLst>
          </p:cNvPr>
          <p:cNvSpPr>
            <a:spLocks noGrp="1"/>
          </p:cNvSpPr>
          <p:nvPr>
            <p:ph type="sldNum" sz="quarter" idx="12"/>
          </p:nvPr>
        </p:nvSpPr>
        <p:spPr>
          <a:xfrm>
            <a:off x="10949320" y="6356350"/>
            <a:ext cx="457200" cy="365125"/>
          </a:xfrm>
        </p:spPr>
        <p:txBody>
          <a:bodyPr anchor="ctr">
            <a:normAutofit/>
          </a:bodyPr>
          <a:lstStyle/>
          <a:p>
            <a:pPr>
              <a:spcAft>
                <a:spcPts val="600"/>
              </a:spcAft>
            </a:pPr>
            <a:fld id="{B5CEABB6-07DC-46E8-9B57-56EC44A396E5}" type="slidenum">
              <a:rPr lang="en-US" smtClean="0"/>
              <a:pPr>
                <a:spcAft>
                  <a:spcPts val="600"/>
                </a:spcAft>
              </a:pPr>
              <a:t>11</a:t>
            </a:fld>
            <a:endParaRPr lang="en-US"/>
          </a:p>
        </p:txBody>
      </p:sp>
    </p:spTree>
    <p:extLst>
      <p:ext uri="{BB962C8B-B14F-4D97-AF65-F5344CB8AC3E}">
        <p14:creationId xmlns:p14="http://schemas.microsoft.com/office/powerpoint/2010/main" val="305068408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DE32A-094E-D582-A474-971E6FC13C84}"/>
              </a:ext>
            </a:extLst>
          </p:cNvPr>
          <p:cNvSpPr>
            <a:spLocks noGrp="1"/>
          </p:cNvSpPr>
          <p:nvPr>
            <p:ph type="title"/>
          </p:nvPr>
        </p:nvSpPr>
        <p:spPr>
          <a:xfrm>
            <a:off x="764155" y="896113"/>
            <a:ext cx="10665845" cy="1055518"/>
          </a:xfrm>
        </p:spPr>
        <p:txBody>
          <a:bodyPr>
            <a:normAutofit fontScale="90000"/>
          </a:bodyPr>
          <a:lstStyle/>
          <a:p>
            <a:r>
              <a:rPr lang="en-US"/>
              <a:t>Challenges/disadvantages of Domiciliary Care</a:t>
            </a:r>
          </a:p>
        </p:txBody>
      </p:sp>
      <p:sp>
        <p:nvSpPr>
          <p:cNvPr id="3" name="Table Placeholder 2">
            <a:extLst>
              <a:ext uri="{FF2B5EF4-FFF2-40B4-BE49-F238E27FC236}">
                <a16:creationId xmlns:a16="http://schemas.microsoft.com/office/drawing/2014/main" id="{362D1F1E-66A1-22A6-65AC-4C8948EED398}"/>
              </a:ext>
            </a:extLst>
          </p:cNvPr>
          <p:cNvSpPr>
            <a:spLocks noGrp="1"/>
          </p:cNvSpPr>
          <p:nvPr>
            <p:ph type="tbl" sz="quarter" idx="13"/>
          </p:nvPr>
        </p:nvSpPr>
        <p:spPr>
          <a:xfrm>
            <a:off x="762001" y="2162014"/>
            <a:ext cx="5652448" cy="4618494"/>
          </a:xfrm>
        </p:spPr>
        <p:txBody>
          <a:bodyPr>
            <a:normAutofit fontScale="77500" lnSpcReduction="20000"/>
          </a:bodyPr>
          <a:lstStyle/>
          <a:p>
            <a:pPr>
              <a:buFont typeface="Wingdings" panose="05000000000000000000" pitchFamily="2" charset="2"/>
              <a:buChar char="v"/>
            </a:pPr>
            <a:r>
              <a:rPr lang="en-US" b="1">
                <a:solidFill>
                  <a:schemeClr val="accent5">
                    <a:lumMod val="60000"/>
                    <a:lumOff val="40000"/>
                  </a:schemeClr>
                </a:solidFill>
                <a:effectLst>
                  <a:outerShdw blurRad="38100" dist="38100" dir="2700000" algn="tl">
                    <a:srgbClr val="000000">
                      <a:alpha val="43137"/>
                    </a:srgbClr>
                  </a:outerShdw>
                </a:effectLst>
              </a:rPr>
              <a:t>Resource Limitations:</a:t>
            </a:r>
          </a:p>
          <a:p>
            <a:pPr>
              <a:buFont typeface="Wingdings" panose="05000000000000000000" pitchFamily="2" charset="2"/>
              <a:buChar char="ü"/>
            </a:pPr>
            <a:r>
              <a:rPr lang="en-US"/>
              <a:t>Limited access to specialized services.</a:t>
            </a:r>
          </a:p>
          <a:p>
            <a:pPr>
              <a:buFont typeface="Wingdings" panose="05000000000000000000" pitchFamily="2" charset="2"/>
              <a:buChar char="ü"/>
            </a:pPr>
            <a:r>
              <a:rPr lang="en-GB" sz="2800">
                <a:effectLst/>
                <a:latin typeface="Avenir Next LT Pro Light" panose="020B0304020202020204" pitchFamily="34" charset="0"/>
                <a:ea typeface="DengXian" panose="02010600030101010101" pitchFamily="2" charset="-122"/>
                <a:cs typeface="Times New Roman" panose="02020603050405020304" pitchFamily="18" charset="0"/>
              </a:rPr>
              <a:t>lack of round-the-clock supervision and immediate access to medical assistance</a:t>
            </a:r>
            <a:endParaRPr lang="en-US"/>
          </a:p>
          <a:p>
            <a:pPr>
              <a:buFont typeface="Wingdings" panose="05000000000000000000" pitchFamily="2" charset="2"/>
              <a:buChar char="v"/>
            </a:pPr>
            <a:r>
              <a:rPr lang="en-US"/>
              <a:t>    </a:t>
            </a:r>
            <a:r>
              <a:rPr lang="en-US" b="1">
                <a:solidFill>
                  <a:schemeClr val="accent5">
                    <a:lumMod val="60000"/>
                    <a:lumOff val="40000"/>
                  </a:schemeClr>
                </a:solidFill>
                <a:effectLst>
                  <a:outerShdw blurRad="38100" dist="38100" dir="2700000" algn="tl">
                    <a:srgbClr val="000000">
                      <a:alpha val="43137"/>
                    </a:srgbClr>
                  </a:outerShdw>
                </a:effectLst>
              </a:rPr>
              <a:t>Caregiver Strain:</a:t>
            </a:r>
          </a:p>
          <a:p>
            <a:pPr>
              <a:buFont typeface="Wingdings" panose="05000000000000000000" pitchFamily="2" charset="2"/>
              <a:buChar char="ü"/>
            </a:pPr>
            <a:r>
              <a:rPr lang="en-US"/>
              <a:t>Burden on family members and professional caregivers.</a:t>
            </a:r>
          </a:p>
          <a:p>
            <a:pPr>
              <a:buFont typeface="Wingdings" panose="05000000000000000000" pitchFamily="2" charset="2"/>
              <a:buChar char="v"/>
            </a:pPr>
            <a:r>
              <a:rPr lang="en-US"/>
              <a:t>    </a:t>
            </a:r>
            <a:r>
              <a:rPr lang="en-US" b="1">
                <a:solidFill>
                  <a:schemeClr val="accent5">
                    <a:lumMod val="60000"/>
                    <a:lumOff val="40000"/>
                  </a:schemeClr>
                </a:solidFill>
                <a:effectLst>
                  <a:outerShdw blurRad="38100" dist="38100" dir="2700000" algn="tl">
                    <a:srgbClr val="000000">
                      <a:alpha val="43137"/>
                    </a:srgbClr>
                  </a:outerShdw>
                </a:effectLst>
              </a:rPr>
              <a:t>Safety and Emergency Concerns:</a:t>
            </a:r>
          </a:p>
          <a:p>
            <a:pPr>
              <a:buFont typeface="Wingdings" panose="05000000000000000000" pitchFamily="2" charset="2"/>
              <a:buChar char="ü"/>
            </a:pPr>
            <a:r>
              <a:rPr lang="en-US"/>
              <a:t> Delays in medical emergencies.</a:t>
            </a:r>
          </a:p>
          <a:p>
            <a:pPr>
              <a:buFont typeface="Wingdings" panose="05000000000000000000" pitchFamily="2" charset="2"/>
              <a:buChar char="ü"/>
            </a:pPr>
            <a:r>
              <a:rPr lang="en-US"/>
              <a:t>Costs and feasibility of adapting homes for safety. </a:t>
            </a:r>
            <a:r>
              <a:rPr lang="en-US" sz="1800"/>
              <a:t>(</a:t>
            </a:r>
            <a:r>
              <a:rPr lang="en-GB" sz="1800">
                <a:effectLst/>
                <a:latin typeface="Aptos" panose="020B0004020202020204" pitchFamily="34" charset="0"/>
                <a:ea typeface="DengXian" panose="02010600030101010101" pitchFamily="2" charset="-122"/>
                <a:cs typeface="Times New Roman" panose="02020603050405020304" pitchFamily="18" charset="0"/>
              </a:rPr>
              <a:t>Brown, 2018). </a:t>
            </a:r>
            <a:endParaRPr lang="en-US" sz="1800"/>
          </a:p>
        </p:txBody>
      </p:sp>
      <p:sp>
        <p:nvSpPr>
          <p:cNvPr id="4" name="Slide Number Placeholder 3">
            <a:extLst>
              <a:ext uri="{FF2B5EF4-FFF2-40B4-BE49-F238E27FC236}">
                <a16:creationId xmlns:a16="http://schemas.microsoft.com/office/drawing/2014/main" id="{F312D83F-0252-A22B-D8DA-7E4BDE9C3BB4}"/>
              </a:ext>
            </a:extLst>
          </p:cNvPr>
          <p:cNvSpPr>
            <a:spLocks noGrp="1"/>
          </p:cNvSpPr>
          <p:nvPr>
            <p:ph type="sldNum" sz="quarter" idx="12"/>
          </p:nvPr>
        </p:nvSpPr>
        <p:spPr/>
        <p:txBody>
          <a:bodyPr/>
          <a:lstStyle/>
          <a:p>
            <a:fld id="{B5CEABB6-07DC-46E8-9B57-56EC44A396E5}" type="slidenum">
              <a:rPr lang="en-US" smtClean="0"/>
              <a:pPr/>
              <a:t>12</a:t>
            </a:fld>
            <a:endParaRPr lang="en-US"/>
          </a:p>
        </p:txBody>
      </p:sp>
      <p:pic>
        <p:nvPicPr>
          <p:cNvPr id="6146" name="Picture 2" descr="5 Tips to Help You Manage Resource Constraints With Examples">
            <a:extLst>
              <a:ext uri="{FF2B5EF4-FFF2-40B4-BE49-F238E27FC236}">
                <a16:creationId xmlns:a16="http://schemas.microsoft.com/office/drawing/2014/main" id="{61FF2547-82E4-0F41-42C2-428E017E9D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37114" y="1951631"/>
            <a:ext cx="5472916" cy="4404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196442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01372-A823-0B4C-31E9-B671A0FD0979}"/>
              </a:ext>
            </a:extLst>
          </p:cNvPr>
          <p:cNvSpPr>
            <a:spLocks noGrp="1"/>
          </p:cNvSpPr>
          <p:nvPr>
            <p:ph type="title"/>
          </p:nvPr>
        </p:nvSpPr>
        <p:spPr/>
        <p:txBody>
          <a:bodyPr/>
          <a:lstStyle/>
          <a:p>
            <a:r>
              <a:rPr lang="en-US"/>
              <a:t>Safety and Security for residential care </a:t>
            </a:r>
          </a:p>
        </p:txBody>
      </p:sp>
      <p:sp>
        <p:nvSpPr>
          <p:cNvPr id="3" name="Table Placeholder 2">
            <a:extLst>
              <a:ext uri="{FF2B5EF4-FFF2-40B4-BE49-F238E27FC236}">
                <a16:creationId xmlns:a16="http://schemas.microsoft.com/office/drawing/2014/main" id="{06CD41E9-4C38-D2AA-E7EA-C6912D4876F5}"/>
              </a:ext>
            </a:extLst>
          </p:cNvPr>
          <p:cNvSpPr>
            <a:spLocks noGrp="1"/>
          </p:cNvSpPr>
          <p:nvPr>
            <p:ph type="tbl" sz="quarter" idx="13"/>
          </p:nvPr>
        </p:nvSpPr>
        <p:spPr>
          <a:xfrm>
            <a:off x="762000" y="1856097"/>
            <a:ext cx="6484961" cy="4300337"/>
          </a:xfrm>
        </p:spPr>
        <p:txBody>
          <a:bodyPr>
            <a:normAutofit fontScale="62500" lnSpcReduction="20000"/>
          </a:bodyPr>
          <a:lstStyle/>
          <a:p>
            <a:endParaRPr lang="en-US" b="1"/>
          </a:p>
          <a:p>
            <a:r>
              <a:rPr lang="en-US" b="1">
                <a:solidFill>
                  <a:schemeClr val="accent3"/>
                </a:solidFill>
              </a:rPr>
              <a:t>Con</a:t>
            </a:r>
            <a:r>
              <a:rPr lang="en-US" sz="2400" b="1">
                <a:solidFill>
                  <a:schemeClr val="accent3"/>
                </a:solidFill>
              </a:rPr>
              <a:t>trolled Environment</a:t>
            </a:r>
          </a:p>
          <a:p>
            <a:pPr>
              <a:buFont typeface="Arial" panose="020B0604020202020204" pitchFamily="34" charset="0"/>
              <a:buChar char="•"/>
            </a:pPr>
            <a:r>
              <a:rPr lang="en-US" sz="2400"/>
              <a:t>Reduced risk of accidents and emergencies </a:t>
            </a:r>
            <a:r>
              <a:rPr lang="en-US" sz="1600"/>
              <a:t>(Gartshore et al., 2017).</a:t>
            </a:r>
          </a:p>
          <a:p>
            <a:pPr>
              <a:buFont typeface="Arial" panose="020B0604020202020204" pitchFamily="34" charset="0"/>
              <a:buChar char="•"/>
            </a:pPr>
            <a:r>
              <a:rPr lang="en-US" sz="2400"/>
              <a:t>Features include non-slip flooring, grab bars, and emergency call systems.</a:t>
            </a:r>
          </a:p>
          <a:p>
            <a:r>
              <a:rPr lang="en-US" sz="2400" b="1">
                <a:solidFill>
                  <a:schemeClr val="accent3"/>
                </a:solidFill>
              </a:rPr>
              <a:t>Professional Care</a:t>
            </a:r>
          </a:p>
          <a:p>
            <a:pPr>
              <a:buFont typeface="Arial" panose="020B0604020202020204" pitchFamily="34" charset="0"/>
              <a:buChar char="•"/>
            </a:pPr>
            <a:r>
              <a:rPr lang="en-US" sz="2400"/>
              <a:t>Skilled and trained staff on-site </a:t>
            </a:r>
            <a:r>
              <a:rPr lang="en-US" sz="1600"/>
              <a:t>(Castle &amp; Ferguson, 2010).</a:t>
            </a:r>
          </a:p>
          <a:p>
            <a:pPr>
              <a:buFont typeface="Arial" panose="020B0604020202020204" pitchFamily="34" charset="0"/>
              <a:buChar char="•"/>
            </a:pPr>
            <a:r>
              <a:rPr lang="en-US" sz="2400"/>
              <a:t>Staff can handle medical emergencies and administer medications correctly.</a:t>
            </a:r>
          </a:p>
          <a:p>
            <a:r>
              <a:rPr lang="en-GB" sz="2200" kern="100">
                <a:effectLst/>
                <a:latin typeface="Avenir Next LT Pro Light" panose="020B0304020202020204" pitchFamily="34" charset="0"/>
                <a:ea typeface="DengXian" panose="02010600030101010101" pitchFamily="2" charset="-122"/>
                <a:cs typeface="Times New Roman" panose="02020603050405020304" pitchFamily="18" charset="0"/>
              </a:rPr>
              <a:t>Residential care provide a safe and secure environment with round-the-clock supervision and support. </a:t>
            </a:r>
          </a:p>
          <a:p>
            <a:r>
              <a:rPr lang="en-GB" sz="2200" kern="100">
                <a:effectLst/>
                <a:latin typeface="Avenir Next LT Pro Light" panose="020B0304020202020204" pitchFamily="34" charset="0"/>
                <a:ea typeface="DengXian" panose="02010600030101010101" pitchFamily="2" charset="-122"/>
                <a:cs typeface="Times New Roman" panose="02020603050405020304" pitchFamily="18" charset="0"/>
              </a:rPr>
              <a:t>However, challenges such as the risk of falls, medication errors, and abuse by staff or other residents can still pose threats to the safety and security of elderly individuals in residential care </a:t>
            </a:r>
            <a:r>
              <a:rPr lang="en-GB" sz="1600" kern="100">
                <a:effectLst/>
                <a:latin typeface="Avenir Next LT Pro Light" panose="020B0304020202020204" pitchFamily="34" charset="0"/>
                <a:ea typeface="DengXian" panose="02010600030101010101" pitchFamily="2" charset="-122"/>
                <a:cs typeface="Times New Roman" panose="02020603050405020304" pitchFamily="18" charset="0"/>
              </a:rPr>
              <a:t>(</a:t>
            </a:r>
            <a:r>
              <a:rPr lang="en-GB" sz="1600">
                <a:effectLst/>
                <a:latin typeface="Avenir Next LT Pro Light" panose="020B0304020202020204" pitchFamily="34" charset="0"/>
                <a:ea typeface="DengXian" panose="02010600030101010101" pitchFamily="2" charset="-122"/>
                <a:cs typeface="Times New Roman" panose="02020603050405020304" pitchFamily="18" charset="0"/>
              </a:rPr>
              <a:t> Smith, 2019</a:t>
            </a:r>
            <a:r>
              <a:rPr lang="en-GB" sz="1600">
                <a:latin typeface="Avenir Next LT Pro Light" panose="020B0304020202020204" pitchFamily="34" charset="0"/>
                <a:ea typeface="DengXian" panose="02010600030101010101" pitchFamily="2" charset="-122"/>
                <a:cs typeface="Times New Roman" panose="02020603050405020304" pitchFamily="18" charset="0"/>
              </a:rPr>
              <a:t>)</a:t>
            </a:r>
            <a:endParaRPr lang="en-GB" sz="1600" kern="100">
              <a:effectLst/>
              <a:latin typeface="Avenir Next LT Pro Light" panose="020B0304020202020204" pitchFamily="34" charset="0"/>
              <a:ea typeface="DengXian" panose="02010600030101010101" pitchFamily="2" charset="-122"/>
              <a:cs typeface="Times New Roman" panose="02020603050405020304" pitchFamily="18" charset="0"/>
            </a:endParaRPr>
          </a:p>
          <a:p>
            <a:pPr>
              <a:buFont typeface="Arial" panose="020B0604020202020204" pitchFamily="34" charset="0"/>
              <a:buChar char="•"/>
            </a:pPr>
            <a:endParaRPr lang="en-US" sz="2400"/>
          </a:p>
        </p:txBody>
      </p:sp>
      <p:sp>
        <p:nvSpPr>
          <p:cNvPr id="4" name="Slide Number Placeholder 3">
            <a:extLst>
              <a:ext uri="{FF2B5EF4-FFF2-40B4-BE49-F238E27FC236}">
                <a16:creationId xmlns:a16="http://schemas.microsoft.com/office/drawing/2014/main" id="{16D18705-98C1-ACFE-5845-7059AFBE586B}"/>
              </a:ext>
            </a:extLst>
          </p:cNvPr>
          <p:cNvSpPr>
            <a:spLocks noGrp="1"/>
          </p:cNvSpPr>
          <p:nvPr>
            <p:ph type="sldNum" sz="quarter" idx="12"/>
          </p:nvPr>
        </p:nvSpPr>
        <p:spPr/>
        <p:txBody>
          <a:bodyPr/>
          <a:lstStyle/>
          <a:p>
            <a:fld id="{B5CEABB6-07DC-46E8-9B57-56EC44A396E5}" type="slidenum">
              <a:rPr lang="en-US" smtClean="0"/>
              <a:pPr/>
              <a:t>13</a:t>
            </a:fld>
            <a:endParaRPr lang="en-US"/>
          </a:p>
        </p:txBody>
      </p:sp>
      <p:pic>
        <p:nvPicPr>
          <p:cNvPr id="3074" name="Picture 2" descr="Why Cyber Security is the New Health and Safety | Tripwire">
            <a:extLst>
              <a:ext uri="{FF2B5EF4-FFF2-40B4-BE49-F238E27FC236}">
                <a16:creationId xmlns:a16="http://schemas.microsoft.com/office/drawing/2014/main" id="{0CAC760C-C29A-85DC-424E-90C6697458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322"/>
          <a:stretch/>
        </p:blipFill>
        <p:spPr bwMode="auto">
          <a:xfrm>
            <a:off x="7255457" y="1856097"/>
            <a:ext cx="4699982" cy="4244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24321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C1DF6-1D4C-C957-438B-B19191434612}"/>
              </a:ext>
            </a:extLst>
          </p:cNvPr>
          <p:cNvSpPr>
            <a:spLocks noGrp="1"/>
          </p:cNvSpPr>
          <p:nvPr>
            <p:ph type="title"/>
          </p:nvPr>
        </p:nvSpPr>
        <p:spPr/>
        <p:txBody>
          <a:bodyPr/>
          <a:lstStyle/>
          <a:p>
            <a:r>
              <a:rPr lang="en-US">
                <a:solidFill>
                  <a:schemeClr val="accent5">
                    <a:lumMod val="60000"/>
                    <a:lumOff val="40000"/>
                  </a:schemeClr>
                </a:solidFill>
              </a:rPr>
              <a:t>Safety and Security for </a:t>
            </a:r>
            <a:r>
              <a:rPr lang="en-US" err="1">
                <a:solidFill>
                  <a:schemeClr val="accent5">
                    <a:lumMod val="60000"/>
                    <a:lumOff val="40000"/>
                  </a:schemeClr>
                </a:solidFill>
              </a:rPr>
              <a:t>domicillary</a:t>
            </a:r>
            <a:r>
              <a:rPr lang="en-US">
                <a:solidFill>
                  <a:schemeClr val="accent5">
                    <a:lumMod val="60000"/>
                    <a:lumOff val="40000"/>
                  </a:schemeClr>
                </a:solidFill>
              </a:rPr>
              <a:t> care. </a:t>
            </a:r>
            <a:endParaRPr lang="en-GB">
              <a:solidFill>
                <a:schemeClr val="accent5">
                  <a:lumMod val="60000"/>
                  <a:lumOff val="40000"/>
                </a:schemeClr>
              </a:solidFill>
            </a:endParaRPr>
          </a:p>
        </p:txBody>
      </p:sp>
      <p:sp>
        <p:nvSpPr>
          <p:cNvPr id="3" name="Slide Number Placeholder 2">
            <a:extLst>
              <a:ext uri="{FF2B5EF4-FFF2-40B4-BE49-F238E27FC236}">
                <a16:creationId xmlns:a16="http://schemas.microsoft.com/office/drawing/2014/main" id="{F3006635-583C-B715-75DD-A5B188CF3153}"/>
              </a:ext>
            </a:extLst>
          </p:cNvPr>
          <p:cNvSpPr>
            <a:spLocks noGrp="1"/>
          </p:cNvSpPr>
          <p:nvPr>
            <p:ph type="sldNum" sz="quarter" idx="12"/>
          </p:nvPr>
        </p:nvSpPr>
        <p:spPr/>
        <p:txBody>
          <a:bodyPr/>
          <a:lstStyle/>
          <a:p>
            <a:fld id="{B5CEABB6-07DC-46E8-9B57-56EC44A396E5}" type="slidenum">
              <a:rPr lang="en-US" smtClean="0"/>
              <a:pPr/>
              <a:t>14</a:t>
            </a:fld>
            <a:endParaRPr lang="en-US"/>
          </a:p>
        </p:txBody>
      </p:sp>
      <p:sp>
        <p:nvSpPr>
          <p:cNvPr id="4" name="Content Placeholder 3">
            <a:extLst>
              <a:ext uri="{FF2B5EF4-FFF2-40B4-BE49-F238E27FC236}">
                <a16:creationId xmlns:a16="http://schemas.microsoft.com/office/drawing/2014/main" id="{8DEF6CF0-0640-B3EC-B884-CD48ABA2D1C9}"/>
              </a:ext>
            </a:extLst>
          </p:cNvPr>
          <p:cNvSpPr>
            <a:spLocks noGrp="1"/>
          </p:cNvSpPr>
          <p:nvPr>
            <p:ph sz="half" idx="14"/>
          </p:nvPr>
        </p:nvSpPr>
        <p:spPr/>
        <p:txBody>
          <a:bodyPr/>
          <a:lstStyle/>
          <a:p>
            <a:pPr marL="285750" indent="-285750">
              <a:buFont typeface="Arial" panose="020B0604020202020204" pitchFamily="34" charset="0"/>
              <a:buChar char="•"/>
            </a:pPr>
            <a:r>
              <a:rPr lang="en-GB" kern="100">
                <a:latin typeface="Aptos" panose="020B0004020202020204" pitchFamily="34" charset="0"/>
                <a:ea typeface="DengXian" panose="02010600030101010101" pitchFamily="2" charset="-122"/>
                <a:cs typeface="Times New Roman" panose="02020603050405020304" pitchFamily="18" charset="0"/>
              </a:rPr>
              <a:t>P</a:t>
            </a:r>
            <a:r>
              <a:rPr lang="en-GB" sz="1800" kern="100">
                <a:effectLst/>
                <a:latin typeface="Aptos" panose="020B0004020202020204" pitchFamily="34" charset="0"/>
                <a:ea typeface="DengXian" panose="02010600030101010101" pitchFamily="2" charset="-122"/>
                <a:cs typeface="Times New Roman" panose="02020603050405020304" pitchFamily="18" charset="0"/>
              </a:rPr>
              <a:t>resents distinct safety considerations compared to residential care settings. </a:t>
            </a:r>
          </a:p>
          <a:p>
            <a:pPr marL="285750" indent="-285750">
              <a:buFont typeface="Arial" panose="020B0604020202020204" pitchFamily="34" charset="0"/>
              <a:buChar char="•"/>
            </a:pPr>
            <a:r>
              <a:rPr lang="en-GB" kern="100">
                <a:latin typeface="Aptos" panose="020B0004020202020204" pitchFamily="34" charset="0"/>
                <a:ea typeface="DengXian" panose="02010600030101010101" pitchFamily="2" charset="-122"/>
                <a:cs typeface="Times New Roman" panose="02020603050405020304" pitchFamily="18" charset="0"/>
              </a:rPr>
              <a:t>E</a:t>
            </a:r>
            <a:r>
              <a:rPr lang="en-GB" sz="1800" kern="100">
                <a:effectLst/>
                <a:latin typeface="Aptos" panose="020B0004020202020204" pitchFamily="34" charset="0"/>
                <a:ea typeface="DengXian" panose="02010600030101010101" pitchFamily="2" charset="-122"/>
                <a:cs typeface="Times New Roman" panose="02020603050405020304" pitchFamily="18" charset="0"/>
              </a:rPr>
              <a:t>lderly individuals benefit from the familiarity and comfort of their home environment, </a:t>
            </a:r>
          </a:p>
          <a:p>
            <a:pPr marL="285750" indent="-285750">
              <a:buFont typeface="Arial" panose="020B0604020202020204" pitchFamily="34" charset="0"/>
              <a:buChar char="•"/>
            </a:pPr>
            <a:r>
              <a:rPr lang="en-GB" kern="100">
                <a:latin typeface="Aptos" panose="020B0004020202020204" pitchFamily="34" charset="0"/>
                <a:ea typeface="DengXian" panose="02010600030101010101" pitchFamily="2" charset="-122"/>
                <a:cs typeface="Times New Roman" panose="02020603050405020304" pitchFamily="18" charset="0"/>
              </a:rPr>
              <a:t>However, </a:t>
            </a:r>
            <a:r>
              <a:rPr lang="en-GB" sz="1800" kern="100">
                <a:effectLst/>
                <a:latin typeface="Aptos" panose="020B0004020202020204" pitchFamily="34" charset="0"/>
                <a:ea typeface="DengXian" panose="02010600030101010101" pitchFamily="2" charset="-122"/>
                <a:cs typeface="Times New Roman" panose="02020603050405020304" pitchFamily="18" charset="0"/>
              </a:rPr>
              <a:t>they may face risks such as social isolation, falls, and delayed access to medical assistance in emergencies.</a:t>
            </a:r>
          </a:p>
          <a:p>
            <a:r>
              <a:rPr lang="en-GB" sz="1400">
                <a:effectLst/>
                <a:latin typeface="Aptos" panose="020B0004020202020204" pitchFamily="34" charset="0"/>
                <a:ea typeface="DengXian" panose="02010600030101010101" pitchFamily="2" charset="-122"/>
                <a:cs typeface="Times New Roman" panose="02020603050405020304" pitchFamily="18" charset="0"/>
              </a:rPr>
              <a:t>Johnson, L. et al. (2022)</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p>
            <a:endParaRPr lang="en-GB"/>
          </a:p>
        </p:txBody>
      </p:sp>
      <p:pic>
        <p:nvPicPr>
          <p:cNvPr id="5" name="Picture 2" descr="Why Cyber Security is the New Health and Safety | Tripwire">
            <a:extLst>
              <a:ext uri="{FF2B5EF4-FFF2-40B4-BE49-F238E27FC236}">
                <a16:creationId xmlns:a16="http://schemas.microsoft.com/office/drawing/2014/main" id="{20620F0F-3185-C527-1B7E-3E204750C91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322"/>
          <a:stretch/>
        </p:blipFill>
        <p:spPr bwMode="auto">
          <a:xfrm>
            <a:off x="8125522" y="936660"/>
            <a:ext cx="3777175" cy="4244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70066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CE221-B78E-DF56-3A4F-4F80F75BD7DE}"/>
              </a:ext>
            </a:extLst>
          </p:cNvPr>
          <p:cNvSpPr>
            <a:spLocks noGrp="1"/>
          </p:cNvSpPr>
          <p:nvPr>
            <p:ph type="title"/>
          </p:nvPr>
        </p:nvSpPr>
        <p:spPr>
          <a:xfrm>
            <a:off x="764155" y="669074"/>
            <a:ext cx="10665845" cy="1163178"/>
          </a:xfrm>
        </p:spPr>
        <p:txBody>
          <a:bodyPr>
            <a:normAutofit fontScale="90000"/>
          </a:bodyPr>
          <a:lstStyle/>
          <a:p>
            <a:r>
              <a:rPr lang="en-GB">
                <a:solidFill>
                  <a:schemeClr val="accent5">
                    <a:lumMod val="60000"/>
                    <a:lumOff val="40000"/>
                  </a:schemeClr>
                </a:solidFill>
              </a:rPr>
              <a:t>Policy and legislation relevant to older people receiving care</a:t>
            </a:r>
          </a:p>
        </p:txBody>
      </p:sp>
      <p:sp>
        <p:nvSpPr>
          <p:cNvPr id="4" name="Slide Number Placeholder 3">
            <a:extLst>
              <a:ext uri="{FF2B5EF4-FFF2-40B4-BE49-F238E27FC236}">
                <a16:creationId xmlns:a16="http://schemas.microsoft.com/office/drawing/2014/main" id="{AE3BCE0E-54B7-F2FF-F02C-7C7E8394DB0F}"/>
              </a:ext>
            </a:extLst>
          </p:cNvPr>
          <p:cNvSpPr>
            <a:spLocks noGrp="1"/>
          </p:cNvSpPr>
          <p:nvPr>
            <p:ph type="sldNum" sz="quarter" idx="12"/>
          </p:nvPr>
        </p:nvSpPr>
        <p:spPr/>
        <p:txBody>
          <a:bodyPr/>
          <a:lstStyle/>
          <a:p>
            <a:fld id="{B5CEABB6-07DC-46E8-9B57-56EC44A396E5}" type="slidenum">
              <a:rPr lang="en-US" smtClean="0"/>
              <a:pPr/>
              <a:t>15</a:t>
            </a:fld>
            <a:endParaRPr lang="en-US"/>
          </a:p>
        </p:txBody>
      </p:sp>
      <p:sp>
        <p:nvSpPr>
          <p:cNvPr id="5" name="TextBox 4">
            <a:extLst>
              <a:ext uri="{FF2B5EF4-FFF2-40B4-BE49-F238E27FC236}">
                <a16:creationId xmlns:a16="http://schemas.microsoft.com/office/drawing/2014/main" id="{A2B6A9D5-33A7-B5A1-A9CA-5F005535E1A6}"/>
              </a:ext>
            </a:extLst>
          </p:cNvPr>
          <p:cNvSpPr txBox="1"/>
          <p:nvPr/>
        </p:nvSpPr>
        <p:spPr>
          <a:xfrm>
            <a:off x="764155" y="3265714"/>
            <a:ext cx="7322941" cy="369332"/>
          </a:xfrm>
          <a:prstGeom prst="rect">
            <a:avLst/>
          </a:prstGeom>
          <a:noFill/>
        </p:spPr>
        <p:txBody>
          <a:bodyPr wrap="square" rtlCol="0">
            <a:spAutoFit/>
          </a:bodyPr>
          <a:lstStyle/>
          <a:p>
            <a:r>
              <a:rPr lang="en-GB">
                <a:solidFill>
                  <a:srgbClr val="FF0000"/>
                </a:solidFill>
              </a:rPr>
              <a:t>.</a:t>
            </a:r>
          </a:p>
        </p:txBody>
      </p:sp>
      <p:sp>
        <p:nvSpPr>
          <p:cNvPr id="7" name="TextBox 6">
            <a:extLst>
              <a:ext uri="{FF2B5EF4-FFF2-40B4-BE49-F238E27FC236}">
                <a16:creationId xmlns:a16="http://schemas.microsoft.com/office/drawing/2014/main" id="{EDA6F9D5-151A-3C8D-8164-8C00ED592018}"/>
              </a:ext>
            </a:extLst>
          </p:cNvPr>
          <p:cNvSpPr txBox="1"/>
          <p:nvPr/>
        </p:nvSpPr>
        <p:spPr>
          <a:xfrm>
            <a:off x="1487837" y="2952427"/>
            <a:ext cx="8989017" cy="4524315"/>
          </a:xfrm>
          <a:prstGeom prst="rect">
            <a:avLst/>
          </a:prstGeom>
          <a:noFill/>
        </p:spPr>
        <p:txBody>
          <a:bodyPr wrap="square" rtlCol="0">
            <a:spAutoFit/>
          </a:bodyPr>
          <a:lstStyle/>
          <a:p>
            <a:pPr marL="285750" indent="-285750">
              <a:buFont typeface="Arial" panose="020B0604020202020204" pitchFamily="34" charset="0"/>
              <a:buChar char="•"/>
            </a:pPr>
            <a:r>
              <a:rPr lang="en-GB" sz="1800" kern="100">
                <a:effectLst/>
                <a:latin typeface="Aptos" panose="020B0004020202020204" pitchFamily="34" charset="0"/>
                <a:ea typeface="DengXian" panose="02010600030101010101" pitchFamily="2" charset="-122"/>
                <a:cs typeface="Times New Roman" panose="02020603050405020304" pitchFamily="18" charset="0"/>
              </a:rPr>
              <a:t>The implementation of relevant policies and legislation, including the Care Act 2014 and the Health and Social Care Act 2008, significantly influences the quality and accessibility of elderly care services in the UK</a:t>
            </a:r>
            <a:r>
              <a:rPr lang="en-GB" sz="1100" kern="100">
                <a:effectLst/>
                <a:latin typeface="Aptos" panose="020B0004020202020204" pitchFamily="34" charset="0"/>
                <a:ea typeface="DengXian" panose="02010600030101010101" pitchFamily="2" charset="-122"/>
                <a:cs typeface="Times New Roman" panose="02020603050405020304" pitchFamily="18" charset="0"/>
              </a:rPr>
              <a:t>. </a:t>
            </a:r>
            <a:r>
              <a:rPr lang="en-GB" sz="1100">
                <a:effectLst/>
                <a:latin typeface="Aptos" panose="020B0004020202020204" pitchFamily="34" charset="0"/>
                <a:ea typeface="DengXian" panose="02010600030101010101" pitchFamily="2" charset="-122"/>
                <a:cs typeface="Times New Roman" panose="02020603050405020304" pitchFamily="18" charset="0"/>
              </a:rPr>
              <a:t>Department of Health and Social Care. (2014)</a:t>
            </a:r>
            <a:endParaRPr lang="en-GB" sz="1100" kern="100">
              <a:effectLst/>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pPr>
            <a:r>
              <a:rPr lang="en-GB" sz="1800" kern="100">
                <a:effectLst/>
                <a:latin typeface="Aptos" panose="020B0004020202020204" pitchFamily="34" charset="0"/>
                <a:ea typeface="DengXian" panose="02010600030101010101" pitchFamily="2" charset="-122"/>
                <a:cs typeface="Times New Roman" panose="02020603050405020304" pitchFamily="18" charset="0"/>
              </a:rPr>
              <a:t>These regulations set standards for care provision and promote person-</a:t>
            </a:r>
            <a:r>
              <a:rPr lang="en-GB" sz="1800" kern="100" err="1">
                <a:effectLst/>
                <a:latin typeface="Aptos" panose="020B0004020202020204" pitchFamily="34" charset="0"/>
                <a:ea typeface="DengXian" panose="02010600030101010101" pitchFamily="2" charset="-122"/>
                <a:cs typeface="Times New Roman" panose="02020603050405020304" pitchFamily="18" charset="0"/>
              </a:rPr>
              <a:t>centered</a:t>
            </a:r>
            <a:r>
              <a:rPr lang="en-GB" sz="1800" kern="100">
                <a:effectLst/>
                <a:latin typeface="Aptos" panose="020B0004020202020204" pitchFamily="34" charset="0"/>
                <a:ea typeface="DengXian" panose="02010600030101010101" pitchFamily="2" charset="-122"/>
                <a:cs typeface="Times New Roman" panose="02020603050405020304" pitchFamily="18" charset="0"/>
              </a:rPr>
              <a:t> approaches to care delivery.</a:t>
            </a:r>
            <a:r>
              <a:rPr lang="en-GB" sz="1800">
                <a:effectLst/>
                <a:latin typeface="Aptos" panose="020B0004020202020204" pitchFamily="34" charset="0"/>
                <a:ea typeface="DengXian" panose="02010600030101010101" pitchFamily="2" charset="-122"/>
                <a:cs typeface="Times New Roman" panose="02020603050405020304" pitchFamily="18" charset="0"/>
              </a:rPr>
              <a:t> </a:t>
            </a:r>
            <a:r>
              <a:rPr lang="en-GB" sz="1100">
                <a:effectLst/>
                <a:latin typeface="Aptos" panose="020B0004020202020204" pitchFamily="34" charset="0"/>
                <a:ea typeface="DengXian" panose="02010600030101010101" pitchFamily="2" charset="-122"/>
                <a:cs typeface="Times New Roman" panose="02020603050405020304" pitchFamily="18" charset="0"/>
              </a:rPr>
              <a:t>UK Parliament. (2008).</a:t>
            </a:r>
          </a:p>
          <a:p>
            <a:pPr marL="285750" indent="-285750">
              <a:buFont typeface="Arial" panose="020B0604020202020204" pitchFamily="34" charset="0"/>
              <a:buChar char="•"/>
            </a:pPr>
            <a:r>
              <a:rPr lang="en-GB" sz="1800" kern="100">
                <a:effectLst/>
                <a:latin typeface="Aptos" panose="020B0004020202020204" pitchFamily="34" charset="0"/>
                <a:ea typeface="DengXian" panose="02010600030101010101" pitchFamily="2" charset="-122"/>
                <a:cs typeface="Times New Roman" panose="02020603050405020304" pitchFamily="18" charset="0"/>
              </a:rPr>
              <a:t>Through a collaborative effort involving policymakers, care providers, and the community, the UK can create a more age-friendly and supportive environment that empowers older individuals. </a:t>
            </a:r>
            <a:r>
              <a:rPr lang="en-GB" sz="1100">
                <a:effectLst/>
                <a:latin typeface="Aptos" panose="020B0004020202020204" pitchFamily="34" charset="0"/>
                <a:ea typeface="DengXian" panose="02010600030101010101" pitchFamily="2" charset="-122"/>
                <a:cs typeface="Times New Roman" panose="02020603050405020304" pitchFamily="18" charset="0"/>
              </a:rPr>
              <a:t>World Health Organization. (2022).</a:t>
            </a:r>
          </a:p>
          <a:p>
            <a:pPr marL="285750" indent="-285750">
              <a:buFont typeface="Arial" panose="020B0604020202020204" pitchFamily="34" charset="0"/>
              <a:buChar char="•"/>
            </a:pPr>
            <a:r>
              <a:rPr lang="en-GB" sz="1800">
                <a:effectLst/>
                <a:latin typeface="Aptos" panose="020B0004020202020204" pitchFamily="34" charset="0"/>
                <a:ea typeface="DengXian" panose="02010600030101010101" pitchFamily="2" charset="-122"/>
                <a:cs typeface="Times New Roman" panose="02020603050405020304" pitchFamily="18" charset="0"/>
              </a:rPr>
              <a:t>In the current era, health and social care services are facing increasing pressure globally and in the UK due to various factors. </a:t>
            </a:r>
            <a:r>
              <a:rPr lang="en-GB" sz="1100">
                <a:effectLst/>
                <a:latin typeface="Aptos" panose="020B0004020202020204" pitchFamily="34" charset="0"/>
                <a:ea typeface="DengXian" panose="02010600030101010101" pitchFamily="2" charset="-122"/>
                <a:cs typeface="Times New Roman" panose="02020603050405020304" pitchFamily="18" charset="0"/>
              </a:rPr>
              <a:t>(Johnson &amp; Wiener, 2010). </a:t>
            </a:r>
          </a:p>
          <a:p>
            <a:pPr marL="285750" indent="-285750">
              <a:buFont typeface="Arial" panose="020B0604020202020204" pitchFamily="34" charset="0"/>
              <a:buChar char="•"/>
            </a:pPr>
            <a:r>
              <a:rPr lang="en-GB" sz="1800" kern="100">
                <a:effectLst/>
                <a:latin typeface="Aptos" panose="020B0004020202020204" pitchFamily="34" charset="0"/>
                <a:ea typeface="DengXian" panose="02010600030101010101" pitchFamily="2" charset="-122"/>
                <a:cs typeface="Times New Roman" panose="02020603050405020304" pitchFamily="18" charset="0"/>
              </a:rPr>
              <a:t> </a:t>
            </a:r>
            <a:r>
              <a:rPr lang="en-GB" kern="100">
                <a:latin typeface="Aptos" panose="020B0004020202020204" pitchFamily="34" charset="0"/>
                <a:ea typeface="DengXian" panose="02010600030101010101" pitchFamily="2" charset="-122"/>
                <a:cs typeface="Times New Roman" panose="02020603050405020304" pitchFamily="18" charset="0"/>
              </a:rPr>
              <a:t>The Equal Act( 2010) </a:t>
            </a:r>
            <a:r>
              <a:rPr lang="en-GB" sz="1800" kern="100">
                <a:effectLst/>
                <a:latin typeface="Aptos" panose="020B0004020202020204" pitchFamily="34" charset="0"/>
                <a:ea typeface="DengXian" panose="02010600030101010101" pitchFamily="2" charset="-122"/>
                <a:cs typeface="Times New Roman" panose="02020603050405020304" pitchFamily="18" charset="0"/>
              </a:rPr>
              <a:t>protects the vulnerable adults from discrimination due to their disability and also to promote equality of opportunity between disabled people and others. </a:t>
            </a:r>
          </a:p>
          <a:p>
            <a:pPr marL="285750" indent="-285750">
              <a:buFont typeface="Arial" panose="020B0604020202020204" pitchFamily="34" charset="0"/>
              <a:buChar char="•"/>
            </a:pP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pPr>
            <a:endParaRPr lang="en-GB" sz="1800">
              <a:solidFill>
                <a:srgbClr val="FF0000"/>
              </a:solidFill>
              <a:effectLst/>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pP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p:txBody>
      </p:sp>
      <p:pic>
        <p:nvPicPr>
          <p:cNvPr id="8" name="Picture 7" descr="A close-up of a sign&#10;&#10;Description automatically generated">
            <a:extLst>
              <a:ext uri="{FF2B5EF4-FFF2-40B4-BE49-F238E27FC236}">
                <a16:creationId xmlns:a16="http://schemas.microsoft.com/office/drawing/2014/main" id="{94DECCCD-6FAF-0611-789A-65560FACE50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152077" y="1832253"/>
            <a:ext cx="4572000" cy="1120174"/>
          </a:xfrm>
          <a:prstGeom prst="rect">
            <a:avLst/>
          </a:prstGeom>
        </p:spPr>
      </p:pic>
      <p:sp>
        <p:nvSpPr>
          <p:cNvPr id="9" name="TextBox 8">
            <a:extLst>
              <a:ext uri="{FF2B5EF4-FFF2-40B4-BE49-F238E27FC236}">
                <a16:creationId xmlns:a16="http://schemas.microsoft.com/office/drawing/2014/main" id="{36E3D410-CEE0-AEB5-C55B-7321E244E81B}"/>
              </a:ext>
            </a:extLst>
          </p:cNvPr>
          <p:cNvSpPr txBox="1"/>
          <p:nvPr/>
        </p:nvSpPr>
        <p:spPr>
          <a:xfrm>
            <a:off x="3314700" y="4800600"/>
            <a:ext cx="5562600" cy="230832"/>
          </a:xfrm>
          <a:prstGeom prst="rect">
            <a:avLst/>
          </a:prstGeom>
          <a:noFill/>
        </p:spPr>
        <p:txBody>
          <a:bodyPr wrap="square" rtlCol="0">
            <a:spAutoFit/>
          </a:bodyPr>
          <a:lstStyle/>
          <a:p>
            <a:r>
              <a:rPr lang="en-GB" sz="900">
                <a:hlinkClick r:id="rId3" tooltip="https://pressbooks.bccampus.ca/esm1/chapter/chapter-1/"/>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25971990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CE221-B78E-DF56-3A4F-4F80F75BD7DE}"/>
              </a:ext>
            </a:extLst>
          </p:cNvPr>
          <p:cNvSpPr>
            <a:spLocks noGrp="1"/>
          </p:cNvSpPr>
          <p:nvPr>
            <p:ph type="title"/>
          </p:nvPr>
        </p:nvSpPr>
        <p:spPr>
          <a:xfrm>
            <a:off x="771736" y="896112"/>
            <a:ext cx="9389288" cy="1362456"/>
          </a:xfrm>
        </p:spPr>
        <p:txBody>
          <a:bodyPr vert="horz" lIns="91440" tIns="45720" rIns="91440" bIns="45720" rtlCol="0" anchor="t" anchorCtr="0">
            <a:normAutofit/>
          </a:bodyPr>
          <a:lstStyle/>
          <a:p>
            <a:r>
              <a:rPr lang="en-US" b="1" kern="1200" cap="all" baseline="0">
                <a:solidFill>
                  <a:schemeClr val="accent5">
                    <a:lumMod val="60000"/>
                    <a:lumOff val="40000"/>
                  </a:schemeClr>
                </a:solidFill>
                <a:latin typeface="+mj-lt"/>
                <a:ea typeface="+mj-ea"/>
                <a:cs typeface="+mj-cs"/>
              </a:rPr>
              <a:t>Theory relevant to older people receiving care</a:t>
            </a:r>
          </a:p>
        </p:txBody>
      </p:sp>
      <p:sp>
        <p:nvSpPr>
          <p:cNvPr id="4" name="Slide Number Placeholder 3">
            <a:extLst>
              <a:ext uri="{FF2B5EF4-FFF2-40B4-BE49-F238E27FC236}">
                <a16:creationId xmlns:a16="http://schemas.microsoft.com/office/drawing/2014/main" id="{AE3BCE0E-54B7-F2FF-F02C-7C7E8394DB0F}"/>
              </a:ext>
            </a:extLst>
          </p:cNvPr>
          <p:cNvSpPr>
            <a:spLocks noGrp="1"/>
          </p:cNvSpPr>
          <p:nvPr>
            <p:ph type="sldNum" sz="quarter" idx="12"/>
          </p:nvPr>
        </p:nvSpPr>
        <p:spPr>
          <a:xfrm>
            <a:off x="11123295" y="6356350"/>
            <a:ext cx="457200" cy="365125"/>
          </a:xfrm>
        </p:spPr>
        <p:txBody>
          <a:bodyPr vert="horz" lIns="91440" tIns="45720" rIns="91440" bIns="45720" rtlCol="0" anchor="ctr">
            <a:normAutofit/>
          </a:bodyPr>
          <a:lstStyle/>
          <a:p>
            <a:pPr>
              <a:spcAft>
                <a:spcPts val="600"/>
              </a:spcAft>
            </a:pPr>
            <a:fld id="{B5CEABB6-07DC-46E8-9B57-56EC44A396E5}" type="slidenum">
              <a:rPr lang="en-US" smtClean="0"/>
              <a:pPr>
                <a:spcAft>
                  <a:spcPts val="600"/>
                </a:spcAft>
              </a:pPr>
              <a:t>16</a:t>
            </a:fld>
            <a:endParaRPr lang="en-US"/>
          </a:p>
        </p:txBody>
      </p:sp>
      <p:pic>
        <p:nvPicPr>
          <p:cNvPr id="6" name="Picture 5">
            <a:extLst>
              <a:ext uri="{FF2B5EF4-FFF2-40B4-BE49-F238E27FC236}">
                <a16:creationId xmlns:a16="http://schemas.microsoft.com/office/drawing/2014/main" id="{57ABC1F0-98B0-EF73-C760-4A644A146009}"/>
              </a:ext>
            </a:extLst>
          </p:cNvPr>
          <p:cNvPicPr>
            <a:picLocks noChangeAspect="1"/>
          </p:cNvPicPr>
          <p:nvPr/>
        </p:nvPicPr>
        <p:blipFill>
          <a:blip r:embed="rId2"/>
          <a:stretch>
            <a:fillRect/>
          </a:stretch>
        </p:blipFill>
        <p:spPr>
          <a:xfrm>
            <a:off x="478971" y="2690949"/>
            <a:ext cx="2629989" cy="2926080"/>
          </a:xfrm>
          <a:prstGeom prst="rect">
            <a:avLst/>
          </a:prstGeom>
          <a:noFill/>
        </p:spPr>
      </p:pic>
      <p:sp>
        <p:nvSpPr>
          <p:cNvPr id="5" name="TextBox 4">
            <a:extLst>
              <a:ext uri="{FF2B5EF4-FFF2-40B4-BE49-F238E27FC236}">
                <a16:creationId xmlns:a16="http://schemas.microsoft.com/office/drawing/2014/main" id="{E6DE5C79-8D66-9EA5-A529-2C502B7D9B8D}"/>
              </a:ext>
            </a:extLst>
          </p:cNvPr>
          <p:cNvSpPr txBox="1"/>
          <p:nvPr/>
        </p:nvSpPr>
        <p:spPr>
          <a:xfrm>
            <a:off x="3326674" y="2168435"/>
            <a:ext cx="6834350" cy="4689565"/>
          </a:xfrm>
          <a:prstGeom prst="rect">
            <a:avLst/>
          </a:prstGeom>
        </p:spPr>
        <p:txBody>
          <a:bodyPr vert="horz" lIns="91440" tIns="45720" rIns="91440" bIns="45720" rtlCol="0">
            <a:normAutofit/>
          </a:bodyPr>
          <a:lstStyle/>
          <a:p>
            <a:pPr marL="285750" indent="-285750">
              <a:lnSpc>
                <a:spcPts val="2000"/>
              </a:lnSpc>
              <a:spcAft>
                <a:spcPts val="1200"/>
              </a:spcAft>
              <a:buFont typeface="Arial" panose="020B0604020202020204" pitchFamily="34" charset="0"/>
              <a:buChar char="•"/>
            </a:pPr>
            <a:r>
              <a:rPr lang="en-GB" kern="100">
                <a:latin typeface="Aptos" panose="020B0004020202020204" pitchFamily="34" charset="0"/>
                <a:ea typeface="DengXian" panose="02010600030101010101" pitchFamily="2" charset="-122"/>
                <a:cs typeface="Times New Roman" panose="02020603050405020304" pitchFamily="18" charset="0"/>
              </a:rPr>
              <a:t>T</a:t>
            </a:r>
            <a:r>
              <a:rPr lang="en-GB" sz="1800" kern="100">
                <a:effectLst/>
                <a:latin typeface="Aptos" panose="020B0004020202020204" pitchFamily="34" charset="0"/>
                <a:ea typeface="DengXian" panose="02010600030101010101" pitchFamily="2" charset="-122"/>
                <a:cs typeface="Times New Roman" panose="02020603050405020304" pitchFamily="18" charset="0"/>
              </a:rPr>
              <a:t>he integration of Maslow's theory and the regulatory framework in the UK </a:t>
            </a:r>
          </a:p>
          <a:p>
            <a:pPr marL="285750" indent="-285750">
              <a:lnSpc>
                <a:spcPts val="2000"/>
              </a:lnSpc>
              <a:spcAft>
                <a:spcPts val="1200"/>
              </a:spcAft>
              <a:buFont typeface="Arial" panose="020B0604020202020204" pitchFamily="34" charset="0"/>
              <a:buChar char="•"/>
            </a:pPr>
            <a:r>
              <a:rPr lang="en-GB" kern="100">
                <a:latin typeface="Aptos" panose="020B0004020202020204" pitchFamily="34" charset="0"/>
                <a:ea typeface="DengXian" panose="02010600030101010101" pitchFamily="2" charset="-122"/>
                <a:cs typeface="Times New Roman" panose="02020603050405020304" pitchFamily="18" charset="0"/>
              </a:rPr>
              <a:t>P</a:t>
            </a:r>
            <a:r>
              <a:rPr lang="en-GB" sz="1800" kern="100">
                <a:effectLst/>
                <a:latin typeface="Aptos" panose="020B0004020202020204" pitchFamily="34" charset="0"/>
                <a:ea typeface="DengXian" panose="02010600030101010101" pitchFamily="2" charset="-122"/>
                <a:cs typeface="Times New Roman" panose="02020603050405020304" pitchFamily="18" charset="0"/>
              </a:rPr>
              <a:t>rovides a holistic approach to understanding and improving elderly care services. </a:t>
            </a:r>
          </a:p>
          <a:p>
            <a:pPr marL="285750" indent="-285750">
              <a:lnSpc>
                <a:spcPts val="2000"/>
              </a:lnSpc>
              <a:spcAft>
                <a:spcPts val="1200"/>
              </a:spcAft>
              <a:buFont typeface="Arial" panose="020B0604020202020204" pitchFamily="34" charset="0"/>
              <a:buChar char="•"/>
            </a:pPr>
            <a:r>
              <a:rPr lang="en-GB" sz="1800" kern="100">
                <a:effectLst/>
                <a:latin typeface="Aptos" panose="020B0004020202020204" pitchFamily="34" charset="0"/>
                <a:ea typeface="DengXian" panose="02010600030101010101" pitchFamily="2" charset="-122"/>
                <a:cs typeface="Times New Roman" panose="02020603050405020304" pitchFamily="18" charset="0"/>
              </a:rPr>
              <a:t>By acknowledging the diverse needs of older individuals and implementing policies that prioritize person-</a:t>
            </a:r>
            <a:r>
              <a:rPr lang="en-GB" sz="1800" kern="100" err="1">
                <a:effectLst/>
                <a:latin typeface="Aptos" panose="020B0004020202020204" pitchFamily="34" charset="0"/>
                <a:ea typeface="DengXian" panose="02010600030101010101" pitchFamily="2" charset="-122"/>
                <a:cs typeface="Times New Roman" panose="02020603050405020304" pitchFamily="18" charset="0"/>
              </a:rPr>
              <a:t>centered</a:t>
            </a:r>
            <a:r>
              <a:rPr lang="en-GB" sz="1800" kern="100">
                <a:effectLst/>
                <a:latin typeface="Aptos" panose="020B0004020202020204" pitchFamily="34" charset="0"/>
                <a:ea typeface="DengXian" panose="02010600030101010101" pitchFamily="2" charset="-122"/>
                <a:cs typeface="Times New Roman" panose="02020603050405020304" pitchFamily="18" charset="0"/>
              </a:rPr>
              <a:t> care, </a:t>
            </a:r>
          </a:p>
          <a:p>
            <a:pPr marL="285750" indent="-285750">
              <a:lnSpc>
                <a:spcPts val="2000"/>
              </a:lnSpc>
              <a:spcAft>
                <a:spcPts val="1200"/>
              </a:spcAft>
              <a:buFont typeface="Arial" panose="020B0604020202020204" pitchFamily="34" charset="0"/>
              <a:buChar char="•"/>
            </a:pPr>
            <a:r>
              <a:rPr lang="en-GB" kern="100">
                <a:latin typeface="Aptos" panose="020B0004020202020204" pitchFamily="34" charset="0"/>
                <a:ea typeface="DengXian" panose="02010600030101010101" pitchFamily="2" charset="-122"/>
                <a:cs typeface="Times New Roman" panose="02020603050405020304" pitchFamily="18" charset="0"/>
              </a:rPr>
              <a:t>T</a:t>
            </a:r>
            <a:r>
              <a:rPr lang="en-GB" sz="1800" kern="100">
                <a:effectLst/>
                <a:latin typeface="Aptos" panose="020B0004020202020204" pitchFamily="34" charset="0"/>
                <a:ea typeface="DengXian" panose="02010600030101010101" pitchFamily="2" charset="-122"/>
                <a:cs typeface="Times New Roman" panose="02020603050405020304" pitchFamily="18" charset="0"/>
              </a:rPr>
              <a:t>he UK can continue to be a leader in promoting the well-being and dignity of its aging population </a:t>
            </a:r>
            <a:r>
              <a:rPr lang="en-GB" sz="1100" kern="100">
                <a:effectLst/>
                <a:latin typeface="Aptos" panose="020B0004020202020204" pitchFamily="34" charset="0"/>
                <a:ea typeface="DengXian" panose="02010600030101010101" pitchFamily="2" charset="-122"/>
                <a:cs typeface="Times New Roman" panose="02020603050405020304" pitchFamily="18" charset="0"/>
              </a:rPr>
              <a:t>(</a:t>
            </a:r>
            <a:r>
              <a:rPr lang="en-GB" sz="1100">
                <a:effectLst/>
                <a:latin typeface="Aptos" panose="020B0004020202020204" pitchFamily="34" charset="0"/>
                <a:ea typeface="DengXian" panose="02010600030101010101" pitchFamily="2" charset="-122"/>
                <a:cs typeface="Times New Roman" panose="02020603050405020304" pitchFamily="18" charset="0"/>
              </a:rPr>
              <a:t>Maslow, 1943)</a:t>
            </a:r>
            <a:r>
              <a:rPr lang="en-GB" sz="1800" kern="100">
                <a:effectLst/>
                <a:latin typeface="Aptos" panose="020B0004020202020204" pitchFamily="34" charset="0"/>
                <a:ea typeface="DengXian" panose="02010600030101010101" pitchFamily="2" charset="-122"/>
                <a:cs typeface="Times New Roman" panose="02020603050405020304" pitchFamily="18" charset="0"/>
              </a:rPr>
              <a:t>.</a:t>
            </a:r>
          </a:p>
          <a:p>
            <a:pPr marL="285750" indent="-285750">
              <a:lnSpc>
                <a:spcPts val="2000"/>
              </a:lnSpc>
              <a:spcAft>
                <a:spcPts val="1200"/>
              </a:spcAft>
              <a:buFont typeface="Arial" panose="020B0604020202020204" pitchFamily="34" charset="0"/>
              <a:buChar char="•"/>
            </a:pPr>
            <a:r>
              <a:rPr lang="en-GB" kern="100">
                <a:latin typeface="Aptos" panose="020B0004020202020204" pitchFamily="34" charset="0"/>
                <a:ea typeface="DengXian" panose="02010600030101010101" pitchFamily="2" charset="-122"/>
                <a:cs typeface="Times New Roman" panose="02020603050405020304" pitchFamily="18" charset="0"/>
              </a:rPr>
              <a:t>T</a:t>
            </a:r>
            <a:r>
              <a:rPr lang="en-GB" sz="1800" kern="100">
                <a:effectLst/>
                <a:latin typeface="Aptos" panose="020B0004020202020204" pitchFamily="34" charset="0"/>
                <a:ea typeface="DengXian" panose="02010600030101010101" pitchFamily="2" charset="-122"/>
                <a:cs typeface="Times New Roman" panose="02020603050405020304" pitchFamily="18" charset="0"/>
              </a:rPr>
              <a:t>he integration of Maslow's Hierarchy of Needs with policy frameworks in the UK offers valuable insights into how domiciliary and residential care services can effectively address the multifaceted needs of older people.</a:t>
            </a:r>
          </a:p>
          <a:p>
            <a:pPr>
              <a:lnSpc>
                <a:spcPts val="2000"/>
              </a:lnSpc>
              <a:spcAft>
                <a:spcPts val="1200"/>
              </a:spcAft>
            </a:pP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a:p>
            <a:pPr>
              <a:lnSpc>
                <a:spcPts val="2000"/>
              </a:lnSpc>
              <a:spcAft>
                <a:spcPts val="1200"/>
              </a:spcAft>
            </a:pP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a:p>
            <a:pPr>
              <a:lnSpc>
                <a:spcPts val="2000"/>
              </a:lnSpc>
              <a:spcAft>
                <a:spcPts val="1200"/>
              </a:spcAft>
            </a:pP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a:p>
            <a:pPr>
              <a:lnSpc>
                <a:spcPts val="2000"/>
              </a:lnSpc>
              <a:spcAft>
                <a:spcPts val="1200"/>
              </a:spcAft>
              <a:buFont typeface="Arial" panose="020B0604020202020204" pitchFamily="34" charset="0"/>
            </a:pPr>
            <a:endParaRPr lang="en-US"/>
          </a:p>
        </p:txBody>
      </p:sp>
    </p:spTree>
    <p:extLst>
      <p:ext uri="{BB962C8B-B14F-4D97-AF65-F5344CB8AC3E}">
        <p14:creationId xmlns:p14="http://schemas.microsoft.com/office/powerpoint/2010/main" val="14254759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082FE-6CF1-BCA0-9851-4A09A158E88E}"/>
              </a:ext>
            </a:extLst>
          </p:cNvPr>
          <p:cNvSpPr>
            <a:spLocks noGrp="1"/>
          </p:cNvSpPr>
          <p:nvPr>
            <p:ph type="title"/>
          </p:nvPr>
        </p:nvSpPr>
        <p:spPr>
          <a:xfrm>
            <a:off x="3807877" y="898525"/>
            <a:ext cx="7606895" cy="1884090"/>
          </a:xfrm>
        </p:spPr>
        <p:txBody>
          <a:bodyPr>
            <a:normAutofit fontScale="90000"/>
          </a:bodyPr>
          <a:lstStyle/>
          <a:p>
            <a:r>
              <a:rPr lang="en-US" b="1" kern="1200" cap="all" baseline="0">
                <a:latin typeface="+mj-lt"/>
                <a:ea typeface="+mj-ea"/>
                <a:cs typeface="+mj-cs"/>
              </a:rPr>
              <a:t>Theory relevant to older people receiving care</a:t>
            </a:r>
            <a:endParaRPr lang="en-GB"/>
          </a:p>
        </p:txBody>
      </p:sp>
      <p:sp>
        <p:nvSpPr>
          <p:cNvPr id="4" name="Content Placeholder 3">
            <a:extLst>
              <a:ext uri="{FF2B5EF4-FFF2-40B4-BE49-F238E27FC236}">
                <a16:creationId xmlns:a16="http://schemas.microsoft.com/office/drawing/2014/main" id="{4307CC94-F8E6-F7A4-97D6-DF9279C6C1AD}"/>
              </a:ext>
            </a:extLst>
          </p:cNvPr>
          <p:cNvSpPr>
            <a:spLocks noGrp="1"/>
          </p:cNvSpPr>
          <p:nvPr>
            <p:ph sz="half" idx="16"/>
          </p:nvPr>
        </p:nvSpPr>
        <p:spPr/>
        <p:txBody>
          <a:bodyPr>
            <a:normAutofit fontScale="85000" lnSpcReduction="20000"/>
          </a:bodyPr>
          <a:lstStyle/>
          <a:p>
            <a:pPr marL="0" indent="0">
              <a:lnSpc>
                <a:spcPct val="115000"/>
              </a:lnSpc>
              <a:spcAft>
                <a:spcPts val="800"/>
              </a:spcAft>
              <a:buNone/>
            </a:pPr>
            <a:r>
              <a:rPr lang="en-GB" sz="1800" b="1" kern="100">
                <a:effectLst/>
                <a:latin typeface="Aptos" panose="020B0004020202020204" pitchFamily="34" charset="0"/>
                <a:ea typeface="DengXian" panose="02010600030101010101" pitchFamily="2" charset="-122"/>
                <a:cs typeface="Times New Roman" panose="02020603050405020304" pitchFamily="18" charset="0"/>
              </a:rPr>
              <a:t>Theories on Care Provision</a:t>
            </a:r>
          </a:p>
          <a:p>
            <a:pPr>
              <a:lnSpc>
                <a:spcPct val="115000"/>
              </a:lnSpc>
              <a:spcAft>
                <a:spcPts val="800"/>
              </a:spcAft>
            </a:pPr>
            <a:r>
              <a:rPr lang="en-GB" kern="100">
                <a:effectLst/>
                <a:latin typeface="Arial" panose="020B0604020202020204" pitchFamily="34" charset="0"/>
                <a:ea typeface="DengXian" panose="02010600030101010101" pitchFamily="2" charset="-122"/>
                <a:cs typeface="Arial" panose="020B0604020202020204" pitchFamily="34" charset="0"/>
              </a:rPr>
              <a:t>These theories significantly influence the provision of domiciliary and residential care for older adults.</a:t>
            </a:r>
          </a:p>
          <a:p>
            <a:pPr>
              <a:lnSpc>
                <a:spcPct val="115000"/>
              </a:lnSpc>
              <a:spcAft>
                <a:spcPts val="800"/>
              </a:spcAft>
            </a:pPr>
            <a:r>
              <a:rPr lang="en-GB" kern="100">
                <a:effectLst/>
                <a:latin typeface="Arial" panose="020B0604020202020204" pitchFamily="34" charset="0"/>
                <a:ea typeface="DengXian" panose="02010600030101010101" pitchFamily="2" charset="-122"/>
                <a:cs typeface="Arial" panose="020B0604020202020204" pitchFamily="34" charset="0"/>
              </a:rPr>
              <a:t> For example, the disengagement theory may inform care practices that respect an individual's desire for solitude and independence while ensuring they receive necessary support and social interaction. </a:t>
            </a:r>
          </a:p>
          <a:p>
            <a:pPr>
              <a:lnSpc>
                <a:spcPct val="115000"/>
              </a:lnSpc>
              <a:spcAft>
                <a:spcPts val="800"/>
              </a:spcAft>
            </a:pPr>
            <a:r>
              <a:rPr lang="en-GB" kern="100">
                <a:effectLst/>
                <a:latin typeface="Arial" panose="020B0604020202020204" pitchFamily="34" charset="0"/>
                <a:ea typeface="DengXian" panose="02010600030101010101" pitchFamily="2" charset="-122"/>
                <a:cs typeface="Arial" panose="020B0604020202020204" pitchFamily="34" charset="0"/>
              </a:rPr>
              <a:t>The activity theory may guide caregivers in promoting engagement in meaningful activities that enhance the quality of life for older adults. </a:t>
            </a:r>
          </a:p>
          <a:p>
            <a:pPr>
              <a:lnSpc>
                <a:spcPct val="115000"/>
              </a:lnSpc>
              <a:spcAft>
                <a:spcPts val="800"/>
              </a:spcAft>
            </a:pPr>
            <a:r>
              <a:rPr lang="en-GB" kern="100">
                <a:effectLst/>
                <a:latin typeface="Arial" panose="020B0604020202020204" pitchFamily="34" charset="0"/>
                <a:ea typeface="DengXian" panose="02010600030101010101" pitchFamily="2" charset="-122"/>
                <a:cs typeface="Arial" panose="020B0604020202020204" pitchFamily="34" charset="0"/>
              </a:rPr>
              <a:t>Similarly, the continuity theory can help in establishing routines and environments that maintain a sense of familiarity and continuity for individuals receiving care </a:t>
            </a:r>
            <a:r>
              <a:rPr lang="en-GB" sz="1300">
                <a:effectLst/>
                <a:latin typeface="Arial" panose="020B0604020202020204" pitchFamily="34" charset="0"/>
                <a:ea typeface="DengXian" panose="02010600030101010101" pitchFamily="2" charset="-122"/>
                <a:cs typeface="Arial" panose="020B0604020202020204" pitchFamily="34" charset="0"/>
              </a:rPr>
              <a:t> (</a:t>
            </a:r>
            <a:r>
              <a:rPr lang="en-GB" sz="1300">
                <a:solidFill>
                  <a:schemeClr val="bg1">
                    <a:lumMod val="95000"/>
                  </a:schemeClr>
                </a:solidFill>
                <a:effectLst/>
                <a:latin typeface="Arial" panose="020B0604020202020204" pitchFamily="34" charset="0"/>
                <a:ea typeface="DengXian" panose="02010600030101010101" pitchFamily="2" charset="-122"/>
                <a:cs typeface="Arial" panose="020B0604020202020204" pitchFamily="34" charset="0"/>
              </a:rPr>
              <a:t>Atchley,1989). </a:t>
            </a:r>
            <a:endParaRPr lang="en-GB" sz="1300" kern="100">
              <a:solidFill>
                <a:schemeClr val="bg1">
                  <a:lumMod val="95000"/>
                </a:schemeClr>
              </a:solidFill>
              <a:effectLst/>
              <a:latin typeface="Arial" panose="020B0604020202020204" pitchFamily="34" charset="0"/>
              <a:ea typeface="DengXian" panose="02010600030101010101" pitchFamily="2" charset="-122"/>
              <a:cs typeface="Arial" panose="020B0604020202020204" pitchFamily="34" charset="0"/>
            </a:endParaRPr>
          </a:p>
          <a:p>
            <a:endParaRPr lang="en-GB"/>
          </a:p>
        </p:txBody>
      </p:sp>
      <p:sp>
        <p:nvSpPr>
          <p:cNvPr id="5" name="Slide Number Placeholder 4">
            <a:extLst>
              <a:ext uri="{FF2B5EF4-FFF2-40B4-BE49-F238E27FC236}">
                <a16:creationId xmlns:a16="http://schemas.microsoft.com/office/drawing/2014/main" id="{D7E23636-0483-C0E7-371B-9BD6DAC89483}"/>
              </a:ext>
            </a:extLst>
          </p:cNvPr>
          <p:cNvSpPr>
            <a:spLocks noGrp="1"/>
          </p:cNvSpPr>
          <p:nvPr>
            <p:ph type="sldNum" sz="quarter" idx="12"/>
          </p:nvPr>
        </p:nvSpPr>
        <p:spPr/>
        <p:txBody>
          <a:bodyPr/>
          <a:lstStyle/>
          <a:p>
            <a:fld id="{B5CEABB6-07DC-46E8-9B57-56EC44A396E5}" type="slidenum">
              <a:rPr lang="en-US" smtClean="0"/>
              <a:pPr/>
              <a:t>17</a:t>
            </a:fld>
            <a:endParaRPr lang="en-US"/>
          </a:p>
        </p:txBody>
      </p:sp>
      <p:pic>
        <p:nvPicPr>
          <p:cNvPr id="26" name="Picture 25" descr="A wooden letter tiles spelling the word theory&#10;&#10;Description automatically generated">
            <a:extLst>
              <a:ext uri="{FF2B5EF4-FFF2-40B4-BE49-F238E27FC236}">
                <a16:creationId xmlns:a16="http://schemas.microsoft.com/office/drawing/2014/main" id="{8846926A-EF13-1DCE-3C5F-E726029FA80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94217" y="2536902"/>
            <a:ext cx="3550263" cy="1784195"/>
          </a:xfrm>
          <a:prstGeom prst="rect">
            <a:avLst/>
          </a:prstGeom>
        </p:spPr>
      </p:pic>
      <p:sp>
        <p:nvSpPr>
          <p:cNvPr id="27" name="TextBox 26">
            <a:extLst>
              <a:ext uri="{FF2B5EF4-FFF2-40B4-BE49-F238E27FC236}">
                <a16:creationId xmlns:a16="http://schemas.microsoft.com/office/drawing/2014/main" id="{32D95FD3-14A6-727F-27AE-5525205C42A7}"/>
              </a:ext>
            </a:extLst>
          </p:cNvPr>
          <p:cNvSpPr txBox="1"/>
          <p:nvPr/>
        </p:nvSpPr>
        <p:spPr>
          <a:xfrm>
            <a:off x="194217" y="7787268"/>
            <a:ext cx="3550263" cy="230832"/>
          </a:xfrm>
          <a:prstGeom prst="rect">
            <a:avLst/>
          </a:prstGeom>
          <a:noFill/>
        </p:spPr>
        <p:txBody>
          <a:bodyPr wrap="square" rtlCol="0">
            <a:spAutoFit/>
          </a:bodyPr>
          <a:lstStyle/>
          <a:p>
            <a:r>
              <a:rPr lang="en-GB" sz="900">
                <a:hlinkClick r:id="rId3" tooltip="https://www.thebluediamondgallery.com/wooden-tile/t/theory.html"/>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7143324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0B942-F058-DF47-252E-CB1E54B99409}"/>
              </a:ext>
            </a:extLst>
          </p:cNvPr>
          <p:cNvSpPr>
            <a:spLocks noGrp="1"/>
          </p:cNvSpPr>
          <p:nvPr>
            <p:ph type="title"/>
          </p:nvPr>
        </p:nvSpPr>
        <p:spPr>
          <a:xfrm>
            <a:off x="764155" y="896113"/>
            <a:ext cx="10665845" cy="932688"/>
          </a:xfrm>
        </p:spPr>
        <p:txBody>
          <a:bodyPr/>
          <a:lstStyle/>
          <a:p>
            <a:r>
              <a:rPr lang="en-US"/>
              <a:t>Conclusion</a:t>
            </a:r>
          </a:p>
        </p:txBody>
      </p:sp>
      <p:sp>
        <p:nvSpPr>
          <p:cNvPr id="3" name="Table Placeholder 2">
            <a:extLst>
              <a:ext uri="{FF2B5EF4-FFF2-40B4-BE49-F238E27FC236}">
                <a16:creationId xmlns:a16="http://schemas.microsoft.com/office/drawing/2014/main" id="{AF9601D7-5C16-687C-16B5-D8EBF5C2BADF}"/>
              </a:ext>
            </a:extLst>
          </p:cNvPr>
          <p:cNvSpPr>
            <a:spLocks noGrp="1"/>
          </p:cNvSpPr>
          <p:nvPr>
            <p:ph type="tbl" sz="quarter" idx="13"/>
          </p:nvPr>
        </p:nvSpPr>
        <p:spPr>
          <a:xfrm>
            <a:off x="762000" y="1610436"/>
            <a:ext cx="10665845" cy="5008727"/>
          </a:xfrm>
        </p:spPr>
        <p:txBody>
          <a:bodyPr>
            <a:noAutofit/>
          </a:bodyPr>
          <a:lstStyle/>
          <a:p>
            <a:pPr marL="0" marR="0" indent="0">
              <a:lnSpc>
                <a:spcPct val="107000"/>
              </a:lnSpc>
              <a:spcBef>
                <a:spcPts val="0"/>
              </a:spcBef>
              <a:spcAft>
                <a:spcPts val="800"/>
              </a:spcAft>
              <a:buNone/>
            </a:pPr>
            <a:r>
              <a:rPr lang="en-US" sz="2000" b="1" kern="100">
                <a:solidFill>
                  <a:schemeClr val="accent5">
                    <a:lumMod val="60000"/>
                    <a:lumOff val="40000"/>
                  </a:schemeClr>
                </a:solidFill>
                <a:effectLst>
                  <a:outerShdw blurRad="38100" dist="38100" dir="2700000" algn="tl">
                    <a:srgbClr val="000000">
                      <a:alpha val="43137"/>
                    </a:srgbClr>
                  </a:outerShdw>
                </a:effectLst>
                <a:latin typeface="Avenir Next LT Pro (Body)"/>
                <a:ea typeface="Calibri" panose="020F0502020204030204" pitchFamily="34" charset="0"/>
                <a:cs typeface="Times New Roman" panose="02020603050405020304" pitchFamily="18" charset="0"/>
              </a:rPr>
              <a:t>Balanced view of both domiciliary and residential care.</a:t>
            </a:r>
          </a:p>
          <a:p>
            <a:pPr marL="114300" marR="0" indent="-342900">
              <a:lnSpc>
                <a:spcPct val="107000"/>
              </a:lnSpc>
              <a:spcBef>
                <a:spcPts val="0"/>
              </a:spcBef>
              <a:spcAft>
                <a:spcPts val="800"/>
              </a:spcAft>
              <a:buFont typeface="Wingdings" panose="05000000000000000000" pitchFamily="2" charset="2"/>
              <a:buChar char="v"/>
            </a:pPr>
            <a:r>
              <a:rPr lang="en-US" sz="1600" kern="100">
                <a:effectLst/>
                <a:latin typeface="Arial" panose="020B0604020202020204" pitchFamily="34" charset="0"/>
                <a:ea typeface="Calibri" panose="020F0502020204030204" pitchFamily="34" charset="0"/>
                <a:cs typeface="Arial" panose="020B0604020202020204" pitchFamily="34" charset="0"/>
              </a:rPr>
              <a:t>Residential care offers comprehensive support but may impact independence.</a:t>
            </a:r>
          </a:p>
          <a:p>
            <a:pPr marL="114300" marR="0" indent="-342900">
              <a:lnSpc>
                <a:spcPct val="107000"/>
              </a:lnSpc>
              <a:spcBef>
                <a:spcPts val="0"/>
              </a:spcBef>
              <a:spcAft>
                <a:spcPts val="800"/>
              </a:spcAft>
              <a:buFont typeface="Wingdings" panose="05000000000000000000" pitchFamily="2" charset="2"/>
              <a:buChar char="v"/>
            </a:pPr>
            <a:r>
              <a:rPr lang="en-US" sz="1600" kern="100">
                <a:effectLst/>
                <a:latin typeface="Arial" panose="020B0604020202020204" pitchFamily="34" charset="0"/>
                <a:ea typeface="Calibri" panose="020F0502020204030204" pitchFamily="34" charset="0"/>
                <a:cs typeface="Arial" panose="020B0604020202020204" pitchFamily="34" charset="0"/>
              </a:rPr>
              <a:t> Domiciliary care provides a familiar environment but has resource limitations.</a:t>
            </a:r>
            <a:endParaRPr lang="en-US" sz="1600" kern="100">
              <a:latin typeface="Arial" panose="020B0604020202020204" pitchFamily="34" charset="0"/>
              <a:ea typeface="Calibri" panose="020F0502020204030204" pitchFamily="34" charset="0"/>
              <a:cs typeface="Arial" panose="020B0604020202020204" pitchFamily="34" charset="0"/>
            </a:endParaRPr>
          </a:p>
          <a:p>
            <a:pPr marL="57150" indent="-285750">
              <a:lnSpc>
                <a:spcPct val="107000"/>
              </a:lnSpc>
              <a:spcAft>
                <a:spcPts val="800"/>
              </a:spcAft>
              <a:buFont typeface="Wingdings" panose="05000000000000000000" pitchFamily="2" charset="2"/>
              <a:buChar char="v"/>
            </a:pPr>
            <a:r>
              <a:rPr lang="en-GB" sz="1600" kern="100">
                <a:latin typeface="Arial" panose="020B0604020202020204" pitchFamily="34" charset="0"/>
                <a:ea typeface="DengXian" panose="02010600030101010101" pitchFamily="2" charset="-122"/>
                <a:cs typeface="Arial" panose="020B0604020202020204" pitchFamily="34" charset="0"/>
              </a:rPr>
              <a:t>A residential</a:t>
            </a:r>
            <a:r>
              <a:rPr lang="en-GB" sz="1600" kern="100">
                <a:effectLst/>
                <a:latin typeface="Arial" panose="020B0604020202020204" pitchFamily="34" charset="0"/>
                <a:ea typeface="DengXian" panose="02010600030101010101" pitchFamily="2" charset="-122"/>
                <a:cs typeface="Arial" panose="020B0604020202020204" pitchFamily="34" charset="0"/>
              </a:rPr>
              <a:t> care facility often means giving up control over one's daily routine and living environment, which can be distressing for many seniors. </a:t>
            </a:r>
          </a:p>
          <a:p>
            <a:pPr marL="57150" indent="-285750">
              <a:lnSpc>
                <a:spcPct val="107000"/>
              </a:lnSpc>
              <a:spcAft>
                <a:spcPts val="800"/>
              </a:spcAft>
              <a:buFont typeface="Wingdings" panose="05000000000000000000" pitchFamily="2" charset="2"/>
              <a:buChar char="v"/>
            </a:pPr>
            <a:r>
              <a:rPr lang="en-GB" sz="1600" kern="100">
                <a:latin typeface="Arial" panose="020B0604020202020204" pitchFamily="34" charset="0"/>
                <a:ea typeface="DengXian" panose="02010600030101010101" pitchFamily="2" charset="-122"/>
                <a:cs typeface="Arial" panose="020B0604020202020204" pitchFamily="34" charset="0"/>
              </a:rPr>
              <a:t>T</a:t>
            </a:r>
            <a:r>
              <a:rPr lang="en-GB" sz="1600" kern="100">
                <a:effectLst/>
                <a:latin typeface="Arial" panose="020B0604020202020204" pitchFamily="34" charset="0"/>
                <a:ea typeface="DengXian" panose="02010600030101010101" pitchFamily="2" charset="-122"/>
                <a:cs typeface="Arial" panose="020B0604020202020204" pitchFamily="34" charset="0"/>
              </a:rPr>
              <a:t>he institutional nature of residential care facilities can lead to feelings of isolation and loneliness among residents, particularly if they do not have regular visits from family and friends.</a:t>
            </a:r>
          </a:p>
          <a:p>
            <a:pPr marL="57150" indent="-285750">
              <a:lnSpc>
                <a:spcPct val="107000"/>
              </a:lnSpc>
              <a:spcAft>
                <a:spcPts val="800"/>
              </a:spcAft>
              <a:buFont typeface="Wingdings" panose="05000000000000000000" pitchFamily="2" charset="2"/>
              <a:buChar char="v"/>
            </a:pPr>
            <a:r>
              <a:rPr lang="en-GB" sz="1600" kern="100">
                <a:effectLst/>
                <a:latin typeface="Arial" panose="020B0604020202020204" pitchFamily="34" charset="0"/>
                <a:ea typeface="DengXian" panose="02010600030101010101" pitchFamily="2" charset="-122"/>
                <a:cs typeface="Arial" panose="020B0604020202020204" pitchFamily="34" charset="0"/>
              </a:rPr>
              <a:t>individuals receiving domiciliary care may face delays in receiving help during emergencies or outside of scheduled visit times. </a:t>
            </a:r>
          </a:p>
          <a:p>
            <a:pPr marL="57150" indent="-285750">
              <a:lnSpc>
                <a:spcPct val="107000"/>
              </a:lnSpc>
              <a:spcAft>
                <a:spcPts val="800"/>
              </a:spcAft>
              <a:buFont typeface="Wingdings" panose="05000000000000000000" pitchFamily="2" charset="2"/>
              <a:buChar char="v"/>
            </a:pPr>
            <a:r>
              <a:rPr lang="en-GB" sz="1600" kern="100">
                <a:effectLst/>
                <a:latin typeface="Arial" panose="020B0604020202020204" pitchFamily="34" charset="0"/>
                <a:ea typeface="DengXian" panose="02010600030101010101" pitchFamily="2" charset="-122"/>
                <a:cs typeface="Arial" panose="020B0604020202020204" pitchFamily="34" charset="0"/>
              </a:rPr>
              <a:t>This can be concerning for both the elderly person and their family members, who may worry about their loved one's safety and well-being.</a:t>
            </a:r>
          </a:p>
          <a:p>
            <a:pPr marL="57150" indent="-285750">
              <a:lnSpc>
                <a:spcPct val="107000"/>
              </a:lnSpc>
              <a:spcAft>
                <a:spcPts val="800"/>
              </a:spcAft>
              <a:buFont typeface="Wingdings" panose="05000000000000000000" pitchFamily="2" charset="2"/>
              <a:buChar char="v"/>
            </a:pPr>
            <a:r>
              <a:rPr lang="en-GB" sz="1600">
                <a:effectLst/>
                <a:latin typeface="Arial" panose="020B0604020202020204" pitchFamily="34" charset="0"/>
                <a:ea typeface="DengXian" panose="02010600030101010101" pitchFamily="2" charset="-122"/>
                <a:cs typeface="Arial" panose="020B0604020202020204" pitchFamily="34" charset="0"/>
              </a:rPr>
              <a:t>Domiciliary Caregivers can focus on delivering one-on-one attention and support</a:t>
            </a:r>
            <a:endParaRPr lang="en-GB" sz="1600" kern="100">
              <a:effectLst/>
              <a:latin typeface="Arial" panose="020B0604020202020204" pitchFamily="34" charset="0"/>
              <a:ea typeface="DengXian" panose="02010600030101010101" pitchFamily="2" charset="-122"/>
              <a:cs typeface="Arial" panose="020B0604020202020204" pitchFamily="34" charset="0"/>
            </a:endParaRPr>
          </a:p>
          <a:p>
            <a:pPr marL="57150" indent="-285750">
              <a:lnSpc>
                <a:spcPct val="107000"/>
              </a:lnSpc>
              <a:spcAft>
                <a:spcPts val="800"/>
              </a:spcAft>
              <a:buFont typeface="Wingdings" panose="05000000000000000000" pitchFamily="2" charset="2"/>
              <a:buChar char="v"/>
            </a:pPr>
            <a:r>
              <a:rPr lang="en-GB" sz="1600">
                <a:effectLst/>
                <a:latin typeface="Arial" panose="020B0604020202020204" pitchFamily="34" charset="0"/>
                <a:ea typeface="DengXian" panose="02010600030101010101" pitchFamily="2" charset="-122"/>
                <a:cs typeface="Arial" panose="020B0604020202020204" pitchFamily="34" charset="0"/>
              </a:rPr>
              <a:t>Residential care many families struggle to afford the steep fees charged by care facilities, leading to financial strain </a:t>
            </a:r>
            <a:endParaRPr lang="en-GB" sz="1600" kern="100">
              <a:effectLst/>
              <a:latin typeface="Arial" panose="020B0604020202020204" pitchFamily="34" charset="0"/>
              <a:ea typeface="DengXian" panose="02010600030101010101" pitchFamily="2" charset="-122"/>
              <a:cs typeface="Arial" panose="020B0604020202020204" pitchFamily="34" charset="0"/>
            </a:endParaRPr>
          </a:p>
          <a:p>
            <a:pPr marL="57150" marR="0" indent="-285750">
              <a:lnSpc>
                <a:spcPct val="107000"/>
              </a:lnSpc>
              <a:spcBef>
                <a:spcPts val="0"/>
              </a:spcBef>
              <a:spcAft>
                <a:spcPts val="800"/>
              </a:spcAft>
              <a:buFont typeface="Wingdings" panose="05000000000000000000" pitchFamily="2" charset="2"/>
              <a:buChar char="ü"/>
            </a:pPr>
            <a:endParaRPr lang="en-US" sz="1600" kern="100">
              <a:effectLst/>
              <a:latin typeface="Avenir Next LT Pro (Body)"/>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endParaRPr lang="en-US" sz="2000" kern="100">
              <a:effectLst/>
              <a:latin typeface="Avenir Next LT Pro (Body)"/>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FAA47DFC-E76E-680E-7A5F-DD71A85653E1}"/>
              </a:ext>
            </a:extLst>
          </p:cNvPr>
          <p:cNvSpPr>
            <a:spLocks noGrp="1"/>
          </p:cNvSpPr>
          <p:nvPr>
            <p:ph type="sldNum" sz="quarter" idx="12"/>
          </p:nvPr>
        </p:nvSpPr>
        <p:spPr/>
        <p:txBody>
          <a:bodyPr/>
          <a:lstStyle/>
          <a:p>
            <a:fld id="{B5CEABB6-07DC-46E8-9B57-56EC44A396E5}" type="slidenum">
              <a:rPr lang="en-US" smtClean="0"/>
              <a:pPr/>
              <a:t>18</a:t>
            </a:fld>
            <a:endParaRPr lang="en-US"/>
          </a:p>
        </p:txBody>
      </p:sp>
    </p:spTree>
    <p:extLst>
      <p:ext uri="{BB962C8B-B14F-4D97-AF65-F5344CB8AC3E}">
        <p14:creationId xmlns:p14="http://schemas.microsoft.com/office/powerpoint/2010/main" val="19670561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6A0F0-6D74-FCDA-9E5A-19E89FF08C13}"/>
              </a:ext>
            </a:extLst>
          </p:cNvPr>
          <p:cNvSpPr>
            <a:spLocks noGrp="1"/>
          </p:cNvSpPr>
          <p:nvPr>
            <p:ph type="title"/>
          </p:nvPr>
        </p:nvSpPr>
        <p:spPr>
          <a:xfrm>
            <a:off x="764155" y="896113"/>
            <a:ext cx="10665845" cy="815242"/>
          </a:xfrm>
        </p:spPr>
        <p:txBody>
          <a:bodyPr/>
          <a:lstStyle/>
          <a:p>
            <a:r>
              <a:rPr lang="en-GB">
                <a:solidFill>
                  <a:schemeClr val="accent3"/>
                </a:solidFill>
              </a:rPr>
              <a:t>recommendation</a:t>
            </a:r>
          </a:p>
        </p:txBody>
      </p:sp>
      <p:sp>
        <p:nvSpPr>
          <p:cNvPr id="3" name="Table Placeholder 2">
            <a:extLst>
              <a:ext uri="{FF2B5EF4-FFF2-40B4-BE49-F238E27FC236}">
                <a16:creationId xmlns:a16="http://schemas.microsoft.com/office/drawing/2014/main" id="{EB13EAF9-F82D-18F1-2E4D-9BC0F4A27A8F}"/>
              </a:ext>
            </a:extLst>
          </p:cNvPr>
          <p:cNvSpPr>
            <a:spLocks noGrp="1"/>
          </p:cNvSpPr>
          <p:nvPr>
            <p:ph type="tbl" sz="quarter" idx="13"/>
          </p:nvPr>
        </p:nvSpPr>
        <p:spPr>
          <a:xfrm>
            <a:off x="762000" y="1635853"/>
            <a:ext cx="10665845" cy="5027340"/>
          </a:xfrm>
        </p:spPr>
        <p:txBody>
          <a:bodyPr>
            <a:normAutofit fontScale="62500" lnSpcReduction="20000"/>
          </a:bodyPr>
          <a:lstStyle/>
          <a:p>
            <a:pPr marL="0" indent="0">
              <a:buNone/>
            </a:pPr>
            <a:endParaRPr lang="en-GB" sz="2800" b="1">
              <a:effectLst/>
              <a:latin typeface="Aptos" panose="020B0004020202020204" pitchFamily="34" charset="0"/>
              <a:ea typeface="DengXian" panose="02010600030101010101" pitchFamily="2" charset="-122"/>
              <a:cs typeface="Times New Roman" panose="02020603050405020304" pitchFamily="18" charset="0"/>
            </a:endParaRPr>
          </a:p>
          <a:p>
            <a:pPr marL="0" indent="0">
              <a:buNone/>
            </a:pPr>
            <a:r>
              <a:rPr lang="en-GB" sz="2800" b="1">
                <a:solidFill>
                  <a:schemeClr val="accent3"/>
                </a:solidFill>
                <a:effectLst/>
                <a:latin typeface="Aptos" panose="020B0004020202020204" pitchFamily="34" charset="0"/>
                <a:ea typeface="DengXian" panose="02010600030101010101" pitchFamily="2" charset="-122"/>
                <a:cs typeface="Times New Roman" panose="02020603050405020304" pitchFamily="18" charset="0"/>
              </a:rPr>
              <a:t>Providing Quality Care for the Elderly:</a:t>
            </a:r>
          </a:p>
          <a:p>
            <a:pPr marL="0" indent="0">
              <a:buNone/>
            </a:pPr>
            <a:endParaRPr lang="en-GB" b="1">
              <a:solidFill>
                <a:srgbClr val="7030A0"/>
              </a:solidFill>
            </a:endParaRPr>
          </a:p>
          <a:p>
            <a:pPr>
              <a:buFont typeface="Wingdings" panose="05000000000000000000" pitchFamily="2" charset="2"/>
              <a:buChar char="v"/>
            </a:pPr>
            <a:r>
              <a:rPr lang="en-GB" sz="2900">
                <a:effectLst/>
                <a:latin typeface="Arial" panose="020B0604020202020204" pitchFamily="34" charset="0"/>
                <a:ea typeface="DengXian" panose="02010600030101010101" pitchFamily="2" charset="-122"/>
                <a:cs typeface="Arial" panose="020B0604020202020204" pitchFamily="34" charset="0"/>
              </a:rPr>
              <a:t>Person-</a:t>
            </a:r>
            <a:r>
              <a:rPr lang="en-GB" sz="2900" err="1">
                <a:effectLst/>
                <a:latin typeface="Arial" panose="020B0604020202020204" pitchFamily="34" charset="0"/>
                <a:ea typeface="DengXian" panose="02010600030101010101" pitchFamily="2" charset="-122"/>
                <a:cs typeface="Arial" panose="020B0604020202020204" pitchFamily="34" charset="0"/>
              </a:rPr>
              <a:t>Centered</a:t>
            </a:r>
            <a:r>
              <a:rPr lang="en-GB" sz="2900">
                <a:effectLst/>
                <a:latin typeface="Arial" panose="020B0604020202020204" pitchFamily="34" charset="0"/>
                <a:ea typeface="DengXian" panose="02010600030101010101" pitchFamily="2" charset="-122"/>
                <a:cs typeface="Arial" panose="020B0604020202020204" pitchFamily="34" charset="0"/>
              </a:rPr>
              <a:t> Care, Training and Education, Health and Well-being Programs, Community Engagement, Regular Monitoring and Evaluation, Family and Caregiver Involvement.</a:t>
            </a:r>
            <a:endParaRPr lang="en-GB" sz="2900">
              <a:solidFill>
                <a:srgbClr val="7030A0"/>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GB" sz="2900" kern="100">
                <a:latin typeface="Arial" panose="020B0604020202020204" pitchFamily="34" charset="0"/>
                <a:ea typeface="DengXian" panose="02010600030101010101" pitchFamily="2" charset="-122"/>
                <a:cs typeface="Arial" panose="020B0604020202020204" pitchFamily="34" charset="0"/>
              </a:rPr>
              <a:t>T</a:t>
            </a:r>
            <a:r>
              <a:rPr lang="en-GB" sz="2900" kern="100">
                <a:effectLst/>
                <a:latin typeface="Arial" panose="020B0604020202020204" pitchFamily="34" charset="0"/>
                <a:ea typeface="DengXian" panose="02010600030101010101" pitchFamily="2" charset="-122"/>
                <a:cs typeface="Arial" panose="020B0604020202020204" pitchFamily="34" charset="0"/>
              </a:rPr>
              <a:t>he provision of high-quality care for the elderly is paramount in ensuring their well-being and quality of life. Whether through residential care or domiciliary care, it is essential to prioritize creating a homelike environment and promoting community living. </a:t>
            </a:r>
          </a:p>
          <a:p>
            <a:pPr>
              <a:buFont typeface="Wingdings" panose="05000000000000000000" pitchFamily="2" charset="2"/>
              <a:buChar char="v"/>
            </a:pPr>
            <a:r>
              <a:rPr lang="en-GB" sz="2900" kern="100">
                <a:effectLst/>
                <a:latin typeface="Arial" panose="020B0604020202020204" pitchFamily="34" charset="0"/>
                <a:ea typeface="DengXian" panose="02010600030101010101" pitchFamily="2" charset="-122"/>
                <a:cs typeface="Arial" panose="020B0604020202020204" pitchFamily="34" charset="0"/>
              </a:rPr>
              <a:t>By focusing on personalized care, social engagement, and maintaining a sense of purpose, we can enhance the lives of the elderly and provide them with the support and care they deserve.</a:t>
            </a:r>
          </a:p>
          <a:p>
            <a:pPr>
              <a:buFont typeface="Wingdings" panose="05000000000000000000" pitchFamily="2" charset="2"/>
              <a:buChar char="v"/>
            </a:pPr>
            <a:r>
              <a:rPr lang="en-GB" sz="2900" kern="100">
                <a:effectLst/>
                <a:latin typeface="Arial" panose="020B0604020202020204" pitchFamily="34" charset="0"/>
                <a:ea typeface="DengXian" panose="02010600030101010101" pitchFamily="2" charset="-122"/>
                <a:cs typeface="Arial" panose="020B0604020202020204" pitchFamily="34" charset="0"/>
              </a:rPr>
              <a:t>The key to providing the elderly with high-quality care lies in creating a homelike environment that fosters a sense of community and belonging. </a:t>
            </a:r>
          </a:p>
          <a:p>
            <a:pPr>
              <a:buFont typeface="Wingdings" panose="05000000000000000000" pitchFamily="2" charset="2"/>
              <a:buChar char="v"/>
            </a:pPr>
            <a:r>
              <a:rPr lang="en-GB" sz="2900" kern="100">
                <a:effectLst/>
                <a:latin typeface="Arial" panose="020B0604020202020204" pitchFamily="34" charset="0"/>
                <a:ea typeface="DengXian" panose="02010600030101010101" pitchFamily="2" charset="-122"/>
                <a:cs typeface="Arial" panose="020B0604020202020204" pitchFamily="34" charset="0"/>
              </a:rPr>
              <a:t>Research by (Smith et al</a:t>
            </a:r>
            <a:r>
              <a:rPr lang="en-GB" sz="2900" kern="100">
                <a:latin typeface="Arial" panose="020B0604020202020204" pitchFamily="34" charset="0"/>
                <a:ea typeface="DengXian" panose="02010600030101010101" pitchFamily="2" charset="-122"/>
                <a:cs typeface="Arial" panose="020B0604020202020204" pitchFamily="34" charset="0"/>
              </a:rPr>
              <a:t>, </a:t>
            </a:r>
            <a:r>
              <a:rPr lang="en-GB" sz="2900" kern="100">
                <a:effectLst/>
                <a:latin typeface="Arial" panose="020B0604020202020204" pitchFamily="34" charset="0"/>
                <a:ea typeface="DengXian" panose="02010600030101010101" pitchFamily="2" charset="-122"/>
                <a:cs typeface="Arial" panose="020B0604020202020204" pitchFamily="34" charset="0"/>
              </a:rPr>
              <a:t>2019) highlights the importance of promoting social interactions and a supportive community living environment in elder care facilities. </a:t>
            </a:r>
          </a:p>
          <a:p>
            <a:pPr>
              <a:buFont typeface="Wingdings" panose="05000000000000000000" pitchFamily="2" charset="2"/>
              <a:buChar char="v"/>
            </a:pPr>
            <a:r>
              <a:rPr lang="en-GB" sz="2900" kern="100">
                <a:effectLst/>
                <a:latin typeface="Arial" panose="020B0604020202020204" pitchFamily="34" charset="0"/>
                <a:ea typeface="DengXian" panose="02010600030101010101" pitchFamily="2" charset="-122"/>
                <a:cs typeface="Arial" panose="020B0604020202020204" pitchFamily="34" charset="0"/>
              </a:rPr>
              <a:t>By encouraging activities that promote social engagement and a sense of belonging, the overall well-being and quality of life of the elderly can be significantly enhanced.</a:t>
            </a:r>
          </a:p>
          <a:p>
            <a:endParaRPr lang="en-GB"/>
          </a:p>
        </p:txBody>
      </p:sp>
      <p:sp>
        <p:nvSpPr>
          <p:cNvPr id="4" name="Slide Number Placeholder 3">
            <a:extLst>
              <a:ext uri="{FF2B5EF4-FFF2-40B4-BE49-F238E27FC236}">
                <a16:creationId xmlns:a16="http://schemas.microsoft.com/office/drawing/2014/main" id="{9147594B-A52D-D9BA-69BA-259C8C73EC6D}"/>
              </a:ext>
            </a:extLst>
          </p:cNvPr>
          <p:cNvSpPr>
            <a:spLocks noGrp="1"/>
          </p:cNvSpPr>
          <p:nvPr>
            <p:ph type="sldNum" sz="quarter" idx="12"/>
          </p:nvPr>
        </p:nvSpPr>
        <p:spPr/>
        <p:txBody>
          <a:bodyPr/>
          <a:lstStyle/>
          <a:p>
            <a:fld id="{B5CEABB6-07DC-46E8-9B57-56EC44A396E5}" type="slidenum">
              <a:rPr lang="en-US" smtClean="0"/>
              <a:pPr/>
              <a:t>19</a:t>
            </a:fld>
            <a:endParaRPr lang="en-US"/>
          </a:p>
        </p:txBody>
      </p:sp>
    </p:spTree>
    <p:extLst>
      <p:ext uri="{BB962C8B-B14F-4D97-AF65-F5344CB8AC3E}">
        <p14:creationId xmlns:p14="http://schemas.microsoft.com/office/powerpoint/2010/main" val="14225096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74185-0C49-3FDC-B621-85DB58212512}"/>
              </a:ext>
            </a:extLst>
          </p:cNvPr>
          <p:cNvSpPr>
            <a:spLocks noGrp="1"/>
          </p:cNvSpPr>
          <p:nvPr>
            <p:ph type="title"/>
          </p:nvPr>
        </p:nvSpPr>
        <p:spPr>
          <a:xfrm>
            <a:off x="764155" y="896112"/>
            <a:ext cx="10665845" cy="1008189"/>
          </a:xfrm>
        </p:spPr>
        <p:txBody>
          <a:bodyPr/>
          <a:lstStyle/>
          <a:p>
            <a:r>
              <a:rPr lang="en-GB">
                <a:solidFill>
                  <a:schemeClr val="accent3"/>
                </a:solidFill>
              </a:rPr>
              <a:t>Recommendations </a:t>
            </a:r>
          </a:p>
        </p:txBody>
      </p:sp>
      <p:sp>
        <p:nvSpPr>
          <p:cNvPr id="3" name="Table Placeholder 2">
            <a:extLst>
              <a:ext uri="{FF2B5EF4-FFF2-40B4-BE49-F238E27FC236}">
                <a16:creationId xmlns:a16="http://schemas.microsoft.com/office/drawing/2014/main" id="{CBBDB75E-DECB-61E5-4506-2EF8AAF37CF2}"/>
              </a:ext>
            </a:extLst>
          </p:cNvPr>
          <p:cNvSpPr>
            <a:spLocks noGrp="1"/>
          </p:cNvSpPr>
          <p:nvPr>
            <p:ph type="tbl" sz="quarter" idx="13"/>
          </p:nvPr>
        </p:nvSpPr>
        <p:spPr>
          <a:xfrm>
            <a:off x="762000" y="1627465"/>
            <a:ext cx="10665845" cy="5094010"/>
          </a:xfrm>
        </p:spPr>
        <p:txBody>
          <a:bodyPr>
            <a:normAutofit fontScale="70000" lnSpcReduction="20000"/>
          </a:bodyPr>
          <a:lstStyle/>
          <a:p>
            <a:pPr>
              <a:buFont typeface="Wingdings" panose="05000000000000000000" pitchFamily="2" charset="2"/>
              <a:buChar char="v"/>
            </a:pPr>
            <a:r>
              <a:rPr lang="en-GB" sz="2900" kern="100">
                <a:latin typeface="Arial" panose="020B0604020202020204" pitchFamily="34" charset="0"/>
                <a:ea typeface="DengXian" panose="02010600030101010101" pitchFamily="2" charset="-122"/>
                <a:cs typeface="Arial" panose="020B0604020202020204" pitchFamily="34" charset="0"/>
              </a:rPr>
              <a:t>T</a:t>
            </a:r>
            <a:r>
              <a:rPr lang="en-GB" sz="2900" kern="100">
                <a:effectLst/>
                <a:latin typeface="Arial" panose="020B0604020202020204" pitchFamily="34" charset="0"/>
                <a:ea typeface="DengXian" panose="02010600030101010101" pitchFamily="2" charset="-122"/>
                <a:cs typeface="Arial" panose="020B0604020202020204" pitchFamily="34" charset="0"/>
              </a:rPr>
              <a:t>he safety and security of older people in residential homes and domiciliary care settings requires a comprehensive approach that addresses the unique challenges and considerations of each care setting.</a:t>
            </a:r>
          </a:p>
          <a:p>
            <a:pPr>
              <a:buFont typeface="Wingdings" panose="05000000000000000000" pitchFamily="2" charset="2"/>
              <a:buChar char="v"/>
            </a:pPr>
            <a:r>
              <a:rPr lang="en-GB" sz="2900" kern="100">
                <a:effectLst/>
                <a:latin typeface="Arial" panose="020B0604020202020204" pitchFamily="34" charset="0"/>
                <a:ea typeface="DengXian" panose="02010600030101010101" pitchFamily="2" charset="-122"/>
                <a:cs typeface="Arial" panose="020B0604020202020204" pitchFamily="34" charset="0"/>
              </a:rPr>
              <a:t> By implementing safety protocols, staff training initiatives, risk assessments, and technological solutions, caregivers and care providers can create a safe and secure environment for elderly individuals to age with dignity and peace of mind.</a:t>
            </a:r>
          </a:p>
          <a:p>
            <a:pPr>
              <a:buFont typeface="Wingdings" panose="05000000000000000000" pitchFamily="2" charset="2"/>
              <a:buChar char="v"/>
            </a:pPr>
            <a:r>
              <a:rPr lang="en-GB" sz="2900" kern="100">
                <a:effectLst/>
                <a:latin typeface="Arial" panose="020B0604020202020204" pitchFamily="34" charset="0"/>
                <a:ea typeface="DengXian" panose="02010600030101010101" pitchFamily="2" charset="-122"/>
                <a:cs typeface="Arial" panose="020B0604020202020204" pitchFamily="34" charset="0"/>
              </a:rPr>
              <a:t>By recognizing the pros and cons of domiciliary care, families can make informed decisions that prioritize the well-being and independence of their elderly loved ones.</a:t>
            </a:r>
          </a:p>
          <a:p>
            <a:pPr>
              <a:buFont typeface="Wingdings" panose="05000000000000000000" pitchFamily="2" charset="2"/>
              <a:buChar char="v"/>
            </a:pPr>
            <a:r>
              <a:rPr lang="en-GB" sz="2900" kern="100">
                <a:effectLst/>
                <a:latin typeface="Arial" panose="020B0604020202020204" pitchFamily="34" charset="0"/>
                <a:ea typeface="DengXian" panose="02010600030101010101" pitchFamily="2" charset="-122"/>
                <a:cs typeface="Arial" panose="020B0604020202020204" pitchFamily="34" charset="0"/>
              </a:rPr>
              <a:t>By weighing the pros and cons of residential care, families can make informed decisions that prioritize the well-being and happiness of their elderly relatives.</a:t>
            </a:r>
          </a:p>
          <a:p>
            <a:pPr>
              <a:buFont typeface="Wingdings" panose="05000000000000000000" pitchFamily="2" charset="2"/>
              <a:buChar char="v"/>
            </a:pPr>
            <a:r>
              <a:rPr lang="en-GB" sz="2900" kern="100">
                <a:effectLst/>
                <a:latin typeface="Arial" panose="020B0604020202020204" pitchFamily="34" charset="0"/>
                <a:ea typeface="DengXian" panose="02010600030101010101" pitchFamily="2" charset="-122"/>
                <a:cs typeface="Arial" panose="020B0604020202020204" pitchFamily="34" charset="0"/>
              </a:rPr>
              <a:t>Understanding and applying theoretical perspectives such as the disengagement, activity, and continuity theories can help healthcare providers deliver personalized and effective care to older adults. </a:t>
            </a:r>
          </a:p>
          <a:p>
            <a:pPr>
              <a:buFont typeface="Wingdings" panose="05000000000000000000" pitchFamily="2" charset="2"/>
              <a:buChar char="v"/>
            </a:pPr>
            <a:r>
              <a:rPr lang="en-GB" sz="2900" kern="100">
                <a:effectLst/>
                <a:latin typeface="Arial" panose="020B0604020202020204" pitchFamily="34" charset="0"/>
                <a:ea typeface="DengXian" panose="02010600030101010101" pitchFamily="2" charset="-122"/>
                <a:cs typeface="Arial" panose="020B0604020202020204" pitchFamily="34" charset="0"/>
              </a:rPr>
              <a:t>By adapting care practices to align with these theories, the healthcare system can better address the evolving needs of the aging population and promote healthy aging and well-being.</a:t>
            </a:r>
          </a:p>
          <a:p>
            <a:pPr marL="0" indent="0">
              <a:buNone/>
            </a:pPr>
            <a:endParaRPr lang="en-GB" sz="2800">
              <a:effectLst/>
              <a:latin typeface="Aptos" panose="020B000402020202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a:extLst>
              <a:ext uri="{FF2B5EF4-FFF2-40B4-BE49-F238E27FC236}">
                <a16:creationId xmlns:a16="http://schemas.microsoft.com/office/drawing/2014/main" id="{B254A06F-A529-DAE2-D4BA-561FA43E8FA4}"/>
              </a:ext>
            </a:extLst>
          </p:cNvPr>
          <p:cNvSpPr>
            <a:spLocks noGrp="1"/>
          </p:cNvSpPr>
          <p:nvPr>
            <p:ph type="sldNum" sz="quarter" idx="12"/>
          </p:nvPr>
        </p:nvSpPr>
        <p:spPr/>
        <p:txBody>
          <a:bodyPr/>
          <a:lstStyle/>
          <a:p>
            <a:fld id="{B5CEABB6-07DC-46E8-9B57-56EC44A396E5}" type="slidenum">
              <a:rPr lang="en-US" smtClean="0"/>
              <a:pPr/>
              <a:t>20</a:t>
            </a:fld>
            <a:endParaRPr lang="en-US"/>
          </a:p>
        </p:txBody>
      </p:sp>
    </p:spTree>
    <p:extLst>
      <p:ext uri="{BB962C8B-B14F-4D97-AF65-F5344CB8AC3E}">
        <p14:creationId xmlns:p14="http://schemas.microsoft.com/office/powerpoint/2010/main" val="34624239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0B8DE-2713-DA36-617C-113C807FD654}"/>
              </a:ext>
            </a:extLst>
          </p:cNvPr>
          <p:cNvSpPr>
            <a:spLocks noGrp="1"/>
          </p:cNvSpPr>
          <p:nvPr>
            <p:ph type="title"/>
          </p:nvPr>
        </p:nvSpPr>
        <p:spPr>
          <a:xfrm>
            <a:off x="757255" y="136526"/>
            <a:ext cx="10665845" cy="559511"/>
          </a:xfrm>
        </p:spPr>
        <p:txBody>
          <a:bodyPr>
            <a:noAutofit/>
          </a:bodyPr>
          <a:lstStyle/>
          <a:p>
            <a:r>
              <a:rPr lang="en-US" sz="3600">
                <a:solidFill>
                  <a:schemeClr val="accent3"/>
                </a:solidFill>
              </a:rPr>
              <a:t>references</a:t>
            </a:r>
          </a:p>
        </p:txBody>
      </p:sp>
      <p:sp>
        <p:nvSpPr>
          <p:cNvPr id="3" name="Table Placeholder 2">
            <a:extLst>
              <a:ext uri="{FF2B5EF4-FFF2-40B4-BE49-F238E27FC236}">
                <a16:creationId xmlns:a16="http://schemas.microsoft.com/office/drawing/2014/main" id="{27B16F37-1026-1B01-FB55-0F0A079F9762}"/>
              </a:ext>
            </a:extLst>
          </p:cNvPr>
          <p:cNvSpPr>
            <a:spLocks noGrp="1"/>
          </p:cNvSpPr>
          <p:nvPr>
            <p:ph type="tbl" sz="quarter" idx="13"/>
          </p:nvPr>
        </p:nvSpPr>
        <p:spPr>
          <a:xfrm>
            <a:off x="405152" y="1048214"/>
            <a:ext cx="10791623" cy="5609063"/>
          </a:xfrm>
        </p:spPr>
        <p:txBody>
          <a:bodyPr>
            <a:noAutofit/>
          </a:bodyPr>
          <a:lstStyle/>
          <a:p>
            <a:pPr marL="342900" lvl="0" indent="-342900">
              <a:lnSpc>
                <a:spcPct val="115000"/>
              </a:lnSpc>
              <a:spcAft>
                <a:spcPts val="800"/>
              </a:spcAft>
              <a:tabLst>
                <a:tab pos="457200" algn="l"/>
              </a:tabLst>
            </a:pPr>
            <a:r>
              <a:rPr lang="en-US" sz="1400" kern="0">
                <a:effectLst/>
                <a:latin typeface="Arial" panose="020B0604020202020204" pitchFamily="34" charset="0"/>
                <a:ea typeface="Times New Roman" panose="02020603050405020304" pitchFamily="18" charset="0"/>
                <a:cs typeface="Arial" panose="020B0604020202020204" pitchFamily="34" charset="0"/>
              </a:rPr>
              <a:t>Bolton, S.C. and </a:t>
            </a:r>
            <a:r>
              <a:rPr lang="en-US" sz="1400" kern="0" err="1">
                <a:effectLst/>
                <a:latin typeface="Arial" panose="020B0604020202020204" pitchFamily="34" charset="0"/>
                <a:ea typeface="Times New Roman" panose="02020603050405020304" pitchFamily="18" charset="0"/>
                <a:cs typeface="Arial" panose="020B0604020202020204" pitchFamily="34" charset="0"/>
              </a:rPr>
              <a:t>Wibberley</a:t>
            </a:r>
            <a:r>
              <a:rPr lang="en-US" sz="1400" kern="0">
                <a:effectLst/>
                <a:latin typeface="Arial" panose="020B0604020202020204" pitchFamily="34" charset="0"/>
                <a:ea typeface="Times New Roman" panose="02020603050405020304" pitchFamily="18" charset="0"/>
                <a:cs typeface="Arial" panose="020B0604020202020204" pitchFamily="34" charset="0"/>
              </a:rPr>
              <a:t>, G. (2013). Domiciliary Care: The Formal and Informal </a:t>
            </a:r>
            <a:r>
              <a:rPr lang="en-US" sz="1400" kern="0" err="1">
                <a:effectLst/>
                <a:latin typeface="Arial" panose="020B0604020202020204" pitchFamily="34" charset="0"/>
                <a:ea typeface="Times New Roman" panose="02020603050405020304" pitchFamily="18" charset="0"/>
                <a:cs typeface="Arial" panose="020B0604020202020204" pitchFamily="34" charset="0"/>
              </a:rPr>
              <a:t>Labour</a:t>
            </a:r>
            <a:r>
              <a:rPr lang="en-US" sz="1400" kern="0">
                <a:effectLst/>
                <a:latin typeface="Arial" panose="020B0604020202020204" pitchFamily="34" charset="0"/>
                <a:ea typeface="Times New Roman" panose="02020603050405020304" pitchFamily="18" charset="0"/>
                <a:cs typeface="Arial" panose="020B0604020202020204" pitchFamily="34" charset="0"/>
              </a:rPr>
              <a:t> Process. </a:t>
            </a:r>
            <a:r>
              <a:rPr lang="en-US" sz="1400" i="1" kern="0">
                <a:effectLst/>
                <a:latin typeface="Arial" panose="020B0604020202020204" pitchFamily="34" charset="0"/>
                <a:ea typeface="Times New Roman" panose="02020603050405020304" pitchFamily="18" charset="0"/>
                <a:cs typeface="Arial" panose="020B0604020202020204" pitchFamily="34" charset="0"/>
              </a:rPr>
              <a:t>Sociology</a:t>
            </a:r>
            <a:r>
              <a:rPr lang="en-US" sz="1400" kern="0">
                <a:effectLst/>
                <a:latin typeface="Arial" panose="020B0604020202020204" pitchFamily="34" charset="0"/>
                <a:ea typeface="Times New Roman" panose="02020603050405020304" pitchFamily="18" charset="0"/>
                <a:cs typeface="Arial" panose="020B0604020202020204" pitchFamily="34" charset="0"/>
              </a:rPr>
              <a:t>, 48(4), pp.682–697. </a:t>
            </a:r>
            <a:r>
              <a:rPr lang="en-US" sz="1400" kern="0" err="1">
                <a:effectLst/>
                <a:latin typeface="Arial" panose="020B0604020202020204" pitchFamily="34" charset="0"/>
                <a:ea typeface="Times New Roman" panose="02020603050405020304" pitchFamily="18" charset="0"/>
                <a:cs typeface="Arial" panose="020B0604020202020204" pitchFamily="34" charset="0"/>
              </a:rPr>
              <a:t>doi:https</a:t>
            </a:r>
            <a:r>
              <a:rPr lang="en-US" sz="1400" kern="0">
                <a:effectLst/>
                <a:latin typeface="Arial" panose="020B0604020202020204" pitchFamily="34" charset="0"/>
                <a:ea typeface="Times New Roman" panose="02020603050405020304" pitchFamily="18" charset="0"/>
                <a:cs typeface="Arial" panose="020B0604020202020204" pitchFamily="34" charset="0"/>
              </a:rPr>
              <a:t>://doi.org/10.1177/0038038513500098.</a:t>
            </a:r>
            <a:endParaRPr lang="en-GB" sz="1400" kern="10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tabLst>
                <a:tab pos="457200" algn="l"/>
              </a:tabLst>
            </a:pPr>
            <a:r>
              <a:rPr lang="en-US" sz="1400" kern="0">
                <a:effectLst/>
                <a:latin typeface="Arial" panose="020B0604020202020204" pitchFamily="34" charset="0"/>
                <a:ea typeface="Times New Roman" panose="02020603050405020304" pitchFamily="18" charset="0"/>
                <a:cs typeface="Arial" panose="020B0604020202020204" pitchFamily="34" charset="0"/>
              </a:rPr>
              <a:t>Bradshaw, A., Ostler, S., Goodman, C., </a:t>
            </a:r>
            <a:r>
              <a:rPr lang="en-US" sz="1400" kern="0" err="1">
                <a:effectLst/>
                <a:latin typeface="Arial" panose="020B0604020202020204" pitchFamily="34" charset="0"/>
                <a:ea typeface="Times New Roman" panose="02020603050405020304" pitchFamily="18" charset="0"/>
                <a:cs typeface="Arial" panose="020B0604020202020204" pitchFamily="34" charset="0"/>
              </a:rPr>
              <a:t>Izabele</a:t>
            </a:r>
            <a:r>
              <a:rPr lang="en-US" sz="1400" kern="0">
                <a:effectLst/>
                <a:latin typeface="Arial" panose="020B0604020202020204" pitchFamily="34" charset="0"/>
                <a:ea typeface="Times New Roman" panose="02020603050405020304" pitchFamily="18" charset="0"/>
                <a:cs typeface="Arial" panose="020B0604020202020204" pitchFamily="34" charset="0"/>
              </a:rPr>
              <a:t> </a:t>
            </a:r>
            <a:r>
              <a:rPr lang="en-US" sz="1400" kern="0" err="1">
                <a:effectLst/>
                <a:latin typeface="Arial" panose="020B0604020202020204" pitchFamily="34" charset="0"/>
                <a:ea typeface="Times New Roman" panose="02020603050405020304" pitchFamily="18" charset="0"/>
                <a:cs typeface="Arial" panose="020B0604020202020204" pitchFamily="34" charset="0"/>
              </a:rPr>
              <a:t>Batkovskyte</a:t>
            </a:r>
            <a:r>
              <a:rPr lang="en-US" sz="1400" kern="0">
                <a:effectLst/>
                <a:latin typeface="Arial" panose="020B0604020202020204" pitchFamily="34" charset="0"/>
                <a:ea typeface="Times New Roman" panose="02020603050405020304" pitchFamily="18" charset="0"/>
                <a:cs typeface="Arial" panose="020B0604020202020204" pitchFamily="34" charset="0"/>
              </a:rPr>
              <a:t>, Ellis-Smith, C., </a:t>
            </a:r>
            <a:r>
              <a:rPr lang="en-US" sz="1400" kern="0" err="1">
                <a:effectLst/>
                <a:latin typeface="Arial" panose="020B0604020202020204" pitchFamily="34" charset="0"/>
                <a:ea typeface="Times New Roman" panose="02020603050405020304" pitchFamily="18" charset="0"/>
                <a:cs typeface="Arial" panose="020B0604020202020204" pitchFamily="34" charset="0"/>
              </a:rPr>
              <a:t>Tunnard</a:t>
            </a:r>
            <a:r>
              <a:rPr lang="en-US" sz="1400" kern="0">
                <a:effectLst/>
                <a:latin typeface="Arial" panose="020B0604020202020204" pitchFamily="34" charset="0"/>
                <a:ea typeface="Times New Roman" panose="02020603050405020304" pitchFamily="18" charset="0"/>
                <a:cs typeface="Arial" panose="020B0604020202020204" pitchFamily="34" charset="0"/>
              </a:rPr>
              <a:t>, I., Bone, A.E., Barclay, S., Vernon, M., Higginson, I.J., Evans, C.J. and </a:t>
            </a:r>
            <a:r>
              <a:rPr lang="en-US" sz="1400" kern="0" err="1">
                <a:effectLst/>
                <a:latin typeface="Arial" panose="020B0604020202020204" pitchFamily="34" charset="0"/>
                <a:ea typeface="Times New Roman" panose="02020603050405020304" pitchFamily="18" charset="0"/>
                <a:cs typeface="Arial" panose="020B0604020202020204" pitchFamily="34" charset="0"/>
              </a:rPr>
              <a:t>Sleeman</a:t>
            </a:r>
            <a:r>
              <a:rPr lang="en-US" sz="1400" kern="0">
                <a:effectLst/>
                <a:latin typeface="Arial" panose="020B0604020202020204" pitchFamily="34" charset="0"/>
                <a:ea typeface="Times New Roman" panose="02020603050405020304" pitchFamily="18" charset="0"/>
                <a:cs typeface="Arial" panose="020B0604020202020204" pitchFamily="34" charset="0"/>
              </a:rPr>
              <a:t>, K.E. (2023). Provision of palliative and end-of-life care in UK care homes during the COVID-19 pandemic: A mixed methods observational study with implications for policy. [online] 11. </a:t>
            </a:r>
            <a:r>
              <a:rPr lang="en-US" sz="1400" kern="0" err="1">
                <a:effectLst/>
                <a:latin typeface="Arial" panose="020B0604020202020204" pitchFamily="34" charset="0"/>
                <a:ea typeface="Times New Roman" panose="02020603050405020304" pitchFamily="18" charset="0"/>
                <a:cs typeface="Arial" panose="020B0604020202020204" pitchFamily="34" charset="0"/>
              </a:rPr>
              <a:t>doi:https</a:t>
            </a:r>
            <a:r>
              <a:rPr lang="en-US" sz="1400" kern="0">
                <a:effectLst/>
                <a:latin typeface="Arial" panose="020B0604020202020204" pitchFamily="34" charset="0"/>
                <a:ea typeface="Times New Roman" panose="02020603050405020304" pitchFamily="18" charset="0"/>
                <a:cs typeface="Arial" panose="020B0604020202020204" pitchFamily="34" charset="0"/>
              </a:rPr>
              <a:t>://doi.org/10.3389/fpubh.2023.1058736.</a:t>
            </a:r>
            <a:endParaRPr lang="en-GB" sz="1400" kern="10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tabLst>
                <a:tab pos="457200" algn="l"/>
              </a:tabLst>
            </a:pPr>
            <a:r>
              <a:rPr lang="en-GB" sz="1400" kern="100">
                <a:effectLst/>
                <a:latin typeface="Arial" panose="020B0604020202020204" pitchFamily="34" charset="0"/>
                <a:ea typeface="DengXian" panose="02010600030101010101" pitchFamily="2" charset="-122"/>
                <a:cs typeface="Arial" panose="020B0604020202020204" pitchFamily="34" charset="0"/>
              </a:rPr>
              <a:t>Brown, A. (2018). The Challenges of Domiciliary Care for Older Adults: A Critical Review. Journal of Gerontological Nursing, 42(2), 87-102.</a:t>
            </a:r>
          </a:p>
          <a:p>
            <a:pPr marL="342900" lvl="0" indent="-342900">
              <a:lnSpc>
                <a:spcPct val="115000"/>
              </a:lnSpc>
              <a:spcAft>
                <a:spcPts val="800"/>
              </a:spcAft>
              <a:tabLst>
                <a:tab pos="457200" algn="l"/>
              </a:tabLst>
            </a:pPr>
            <a:r>
              <a:rPr lang="en-US" sz="1400" kern="0">
                <a:effectLst/>
                <a:latin typeface="Arial" panose="020B0604020202020204" pitchFamily="34" charset="0"/>
                <a:ea typeface="Times New Roman" panose="02020603050405020304" pitchFamily="18" charset="0"/>
                <a:cs typeface="Arial" panose="020B0604020202020204" pitchFamily="34" charset="0"/>
              </a:rPr>
              <a:t>Castle, N.G. and Ferguson, J.C. (2010). What Is Nursing Home Quality and How Is It Measured? </a:t>
            </a:r>
            <a:r>
              <a:rPr lang="en-US" sz="1400" i="1" kern="0">
                <a:effectLst/>
                <a:latin typeface="Arial" panose="020B0604020202020204" pitchFamily="34" charset="0"/>
                <a:ea typeface="Times New Roman" panose="02020603050405020304" pitchFamily="18" charset="0"/>
                <a:cs typeface="Arial" panose="020B0604020202020204" pitchFamily="34" charset="0"/>
              </a:rPr>
              <a:t>The Gerontologist</a:t>
            </a:r>
            <a:r>
              <a:rPr lang="en-US" sz="1400" kern="0">
                <a:effectLst/>
                <a:latin typeface="Arial" panose="020B0604020202020204" pitchFamily="34" charset="0"/>
                <a:ea typeface="Times New Roman" panose="02020603050405020304" pitchFamily="18" charset="0"/>
                <a:cs typeface="Arial" panose="020B0604020202020204" pitchFamily="34" charset="0"/>
              </a:rPr>
              <a:t>, [online] 50(4), pp.426–442. </a:t>
            </a:r>
            <a:r>
              <a:rPr lang="en-US" sz="1400" kern="0" err="1">
                <a:effectLst/>
                <a:latin typeface="Arial" panose="020B0604020202020204" pitchFamily="34" charset="0"/>
                <a:ea typeface="Times New Roman" panose="02020603050405020304" pitchFamily="18" charset="0"/>
                <a:cs typeface="Arial" panose="020B0604020202020204" pitchFamily="34" charset="0"/>
              </a:rPr>
              <a:t>doi:https</a:t>
            </a:r>
            <a:r>
              <a:rPr lang="en-US" sz="1400" kern="0">
                <a:effectLst/>
                <a:latin typeface="Arial" panose="020B0604020202020204" pitchFamily="34" charset="0"/>
                <a:ea typeface="Times New Roman" panose="02020603050405020304" pitchFamily="18" charset="0"/>
                <a:cs typeface="Arial" panose="020B0604020202020204" pitchFamily="34" charset="0"/>
              </a:rPr>
              <a:t>://doi.org/10.1093/</a:t>
            </a:r>
            <a:r>
              <a:rPr lang="en-US" sz="1400" kern="0" err="1">
                <a:effectLst/>
                <a:latin typeface="Arial" panose="020B0604020202020204" pitchFamily="34" charset="0"/>
                <a:ea typeface="Times New Roman" panose="02020603050405020304" pitchFamily="18" charset="0"/>
                <a:cs typeface="Arial" panose="020B0604020202020204" pitchFamily="34" charset="0"/>
              </a:rPr>
              <a:t>geront</a:t>
            </a:r>
            <a:r>
              <a:rPr lang="en-US" sz="1400" kern="0">
                <a:effectLst/>
                <a:latin typeface="Arial" panose="020B0604020202020204" pitchFamily="34" charset="0"/>
                <a:ea typeface="Times New Roman" panose="02020603050405020304" pitchFamily="18" charset="0"/>
                <a:cs typeface="Arial" panose="020B0604020202020204" pitchFamily="34" charset="0"/>
              </a:rPr>
              <a:t>/gnq052.</a:t>
            </a:r>
            <a:endParaRPr lang="en-GB" sz="1400" kern="10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tabLst>
                <a:tab pos="457200" algn="l"/>
              </a:tabLst>
            </a:pPr>
            <a:r>
              <a:rPr lang="en-GB" sz="1400" kern="1200">
                <a:effectLst/>
                <a:latin typeface="Arial" panose="020B0604020202020204" pitchFamily="34" charset="0"/>
                <a:ea typeface="DengXian" panose="02010600030101010101" pitchFamily="2" charset="-122"/>
                <a:cs typeface="Arial" panose="020B0604020202020204" pitchFamily="34" charset="0"/>
              </a:rPr>
              <a:t>Cumming, E., &amp; Henry, W. E. (1961). Growing old: The process of disengagement. Basic Books.</a:t>
            </a:r>
            <a:endParaRPr lang="en-GB" sz="1400" kern="10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tabLst>
                <a:tab pos="457200" algn="l"/>
              </a:tabLst>
            </a:pPr>
            <a:r>
              <a:rPr lang="en-US" sz="1400" kern="0">
                <a:effectLst/>
                <a:latin typeface="Arial" panose="020B0604020202020204" pitchFamily="34" charset="0"/>
                <a:ea typeface="Times New Roman" panose="02020603050405020304" pitchFamily="18" charset="0"/>
                <a:cs typeface="Arial" panose="020B0604020202020204" pitchFamily="34" charset="0"/>
              </a:rPr>
              <a:t>Drennan, J., Lafferty, A., Treacy, M., </a:t>
            </a:r>
            <a:r>
              <a:rPr lang="en-US" sz="1400" kern="0" err="1">
                <a:effectLst/>
                <a:latin typeface="Arial" panose="020B0604020202020204" pitchFamily="34" charset="0"/>
                <a:ea typeface="Times New Roman" panose="02020603050405020304" pitchFamily="18" charset="0"/>
                <a:cs typeface="Arial" panose="020B0604020202020204" pitchFamily="34" charset="0"/>
              </a:rPr>
              <a:t>Fealy</a:t>
            </a:r>
            <a:r>
              <a:rPr lang="en-US" sz="1400" kern="0">
                <a:effectLst/>
                <a:latin typeface="Arial" panose="020B0604020202020204" pitchFamily="34" charset="0"/>
                <a:ea typeface="Times New Roman" panose="02020603050405020304" pitchFamily="18" charset="0"/>
                <a:cs typeface="Arial" panose="020B0604020202020204" pitchFamily="34" charset="0"/>
              </a:rPr>
              <a:t>, G., Phelan, A., Lyons, I. and Hall, P. (2012). </a:t>
            </a:r>
            <a:r>
              <a:rPr lang="en-US" sz="1400" i="1" kern="0">
                <a:effectLst/>
                <a:latin typeface="Arial" panose="020B0604020202020204" pitchFamily="34" charset="0"/>
                <a:ea typeface="Times New Roman" panose="02020603050405020304" pitchFamily="18" charset="0"/>
                <a:cs typeface="Arial" panose="020B0604020202020204" pitchFamily="34" charset="0"/>
              </a:rPr>
              <a:t>Older People in Residential Care Settings Results of a </a:t>
            </a:r>
            <a:r>
              <a:rPr lang="en-US" sz="1400" i="1" kern="0" err="1">
                <a:effectLst/>
                <a:latin typeface="Arial" panose="020B0604020202020204" pitchFamily="34" charset="0"/>
                <a:ea typeface="Times New Roman" panose="02020603050405020304" pitchFamily="18" charset="0"/>
                <a:cs typeface="Arial" panose="020B0604020202020204" pitchFamily="34" charset="0"/>
              </a:rPr>
              <a:t>NatioNal</a:t>
            </a:r>
            <a:r>
              <a:rPr lang="en-US" sz="1400" i="1" kern="0">
                <a:effectLst/>
                <a:latin typeface="Arial" panose="020B0604020202020204" pitchFamily="34" charset="0"/>
                <a:ea typeface="Times New Roman" panose="02020603050405020304" pitchFamily="18" charset="0"/>
                <a:cs typeface="Arial" panose="020B0604020202020204" pitchFamily="34" charset="0"/>
              </a:rPr>
              <a:t> </a:t>
            </a:r>
            <a:r>
              <a:rPr lang="en-US" sz="1400" i="1" kern="0" err="1">
                <a:effectLst/>
                <a:latin typeface="Arial" panose="020B0604020202020204" pitchFamily="34" charset="0"/>
                <a:ea typeface="Times New Roman" panose="02020603050405020304" pitchFamily="18" charset="0"/>
                <a:cs typeface="Arial" panose="020B0604020202020204" pitchFamily="34" charset="0"/>
              </a:rPr>
              <a:t>suRvey</a:t>
            </a:r>
            <a:r>
              <a:rPr lang="en-US" sz="1400" i="1" kern="0">
                <a:effectLst/>
                <a:latin typeface="Arial" panose="020B0604020202020204" pitchFamily="34" charset="0"/>
                <a:ea typeface="Times New Roman" panose="02020603050405020304" pitchFamily="18" charset="0"/>
                <a:cs typeface="Arial" panose="020B0604020202020204" pitchFamily="34" charset="0"/>
              </a:rPr>
              <a:t> of staff-</a:t>
            </a:r>
            <a:r>
              <a:rPr lang="en-US" sz="1400" i="1" kern="0" err="1">
                <a:effectLst/>
                <a:latin typeface="Arial" panose="020B0604020202020204" pitchFamily="34" charset="0"/>
                <a:ea typeface="Times New Roman" panose="02020603050405020304" pitchFamily="18" charset="0"/>
                <a:cs typeface="Arial" panose="020B0604020202020204" pitchFamily="34" charset="0"/>
              </a:rPr>
              <a:t>ResideNt</a:t>
            </a:r>
            <a:r>
              <a:rPr lang="en-US" sz="1400" i="1" kern="0">
                <a:effectLst/>
                <a:latin typeface="Arial" panose="020B0604020202020204" pitchFamily="34" charset="0"/>
                <a:ea typeface="Times New Roman" panose="02020603050405020304" pitchFamily="18" charset="0"/>
                <a:cs typeface="Arial" panose="020B0604020202020204" pitchFamily="34" charset="0"/>
              </a:rPr>
              <a:t> </a:t>
            </a:r>
            <a:r>
              <a:rPr lang="en-US" sz="1400" i="1" kern="0" err="1">
                <a:effectLst/>
                <a:latin typeface="Arial" panose="020B0604020202020204" pitchFamily="34" charset="0"/>
                <a:ea typeface="Times New Roman" panose="02020603050405020304" pitchFamily="18" charset="0"/>
                <a:cs typeface="Arial" panose="020B0604020202020204" pitchFamily="34" charset="0"/>
              </a:rPr>
              <a:t>iNteRactioNs</a:t>
            </a:r>
            <a:r>
              <a:rPr lang="en-US" sz="1400" i="1" kern="0">
                <a:effectLst/>
                <a:latin typeface="Arial" panose="020B0604020202020204" pitchFamily="34" charset="0"/>
                <a:ea typeface="Times New Roman" panose="02020603050405020304" pitchFamily="18" charset="0"/>
                <a:cs typeface="Arial" panose="020B0604020202020204" pitchFamily="34" charset="0"/>
              </a:rPr>
              <a:t> </a:t>
            </a:r>
            <a:r>
              <a:rPr lang="en-US" sz="1400" i="1" kern="0" err="1">
                <a:effectLst/>
                <a:latin typeface="Arial" panose="020B0604020202020204" pitchFamily="34" charset="0"/>
                <a:ea typeface="Times New Roman" panose="02020603050405020304" pitchFamily="18" charset="0"/>
                <a:cs typeface="Arial" panose="020B0604020202020204" pitchFamily="34" charset="0"/>
              </a:rPr>
              <a:t>aNd</a:t>
            </a:r>
            <a:r>
              <a:rPr lang="en-US" sz="1400" i="1" kern="0">
                <a:effectLst/>
                <a:latin typeface="Arial" panose="020B0604020202020204" pitchFamily="34" charset="0"/>
                <a:ea typeface="Times New Roman" panose="02020603050405020304" pitchFamily="18" charset="0"/>
                <a:cs typeface="Arial" panose="020B0604020202020204" pitchFamily="34" charset="0"/>
              </a:rPr>
              <a:t> </a:t>
            </a:r>
            <a:r>
              <a:rPr lang="en-US" sz="1400" i="1" kern="0" err="1">
                <a:effectLst/>
                <a:latin typeface="Arial" panose="020B0604020202020204" pitchFamily="34" charset="0"/>
                <a:ea typeface="Times New Roman" panose="02020603050405020304" pitchFamily="18" charset="0"/>
                <a:cs typeface="Arial" panose="020B0604020202020204" pitchFamily="34" charset="0"/>
              </a:rPr>
              <a:t>coNflicts</a:t>
            </a:r>
            <a:r>
              <a:rPr lang="en-US" sz="1400" kern="0">
                <a:effectLst/>
                <a:latin typeface="Arial" panose="020B0604020202020204" pitchFamily="34" charset="0"/>
                <a:ea typeface="Times New Roman" panose="02020603050405020304" pitchFamily="18" charset="0"/>
                <a:cs typeface="Arial" panose="020B0604020202020204" pitchFamily="34" charset="0"/>
              </a:rPr>
              <a:t>. [online] Available at: </a:t>
            </a:r>
            <a:r>
              <a:rPr lang="en-US" sz="1400" u="sng" kern="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rPr>
              <a:t>https://myhomecare.ie/wp-content/uploads/Older-People-in-Residential-Care-Settings_Final-Proof_28Nov2012.pdf</a:t>
            </a:r>
            <a:r>
              <a:rPr lang="en-US" sz="1400" kern="0">
                <a:effectLst/>
                <a:latin typeface="Arial" panose="020B0604020202020204" pitchFamily="34" charset="0"/>
                <a:ea typeface="Times New Roman" panose="02020603050405020304" pitchFamily="18" charset="0"/>
                <a:cs typeface="Arial" panose="020B0604020202020204" pitchFamily="34" charset="0"/>
              </a:rPr>
              <a:t>. Accessed [18 June 2024]</a:t>
            </a:r>
            <a:endParaRPr lang="en-GB" sz="1400" kern="10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tabLst>
                <a:tab pos="457200" algn="l"/>
              </a:tabLst>
            </a:pPr>
            <a:r>
              <a:rPr lang="en-US" sz="1400" kern="0">
                <a:effectLst/>
                <a:latin typeface="Arial" panose="020B0604020202020204" pitchFamily="34" charset="0"/>
                <a:ea typeface="Times New Roman" panose="02020603050405020304" pitchFamily="18" charset="0"/>
                <a:cs typeface="Arial" panose="020B0604020202020204" pitchFamily="34" charset="0"/>
              </a:rPr>
              <a:t>Gartshore, E., Waring, J. and Timmons, S. (2017). Patient safety culture in care homes for older people: a scoping review. </a:t>
            </a:r>
            <a:r>
              <a:rPr lang="en-US" sz="1400" i="1" kern="0">
                <a:effectLst/>
                <a:latin typeface="Arial" panose="020B0604020202020204" pitchFamily="34" charset="0"/>
                <a:ea typeface="Times New Roman" panose="02020603050405020304" pitchFamily="18" charset="0"/>
                <a:cs typeface="Arial" panose="020B0604020202020204" pitchFamily="34" charset="0"/>
              </a:rPr>
              <a:t>BMC Health Services Research</a:t>
            </a:r>
            <a:r>
              <a:rPr lang="en-US" sz="1400" kern="0">
                <a:effectLst/>
                <a:latin typeface="Arial" panose="020B0604020202020204" pitchFamily="34" charset="0"/>
                <a:ea typeface="Times New Roman" panose="02020603050405020304" pitchFamily="18" charset="0"/>
                <a:cs typeface="Arial" panose="020B0604020202020204" pitchFamily="34" charset="0"/>
              </a:rPr>
              <a:t>, 17(1). </a:t>
            </a:r>
            <a:r>
              <a:rPr lang="en-US" sz="1400" kern="0" err="1">
                <a:effectLst/>
                <a:latin typeface="Arial" panose="020B0604020202020204" pitchFamily="34" charset="0"/>
                <a:ea typeface="Times New Roman" panose="02020603050405020304" pitchFamily="18" charset="0"/>
                <a:cs typeface="Arial" panose="020B0604020202020204" pitchFamily="34" charset="0"/>
              </a:rPr>
              <a:t>doi:https</a:t>
            </a:r>
            <a:r>
              <a:rPr lang="en-US" sz="1400" kern="0">
                <a:effectLst/>
                <a:latin typeface="Arial" panose="020B0604020202020204" pitchFamily="34" charset="0"/>
                <a:ea typeface="Times New Roman" panose="02020603050405020304" pitchFamily="18" charset="0"/>
                <a:cs typeface="Arial" panose="020B0604020202020204" pitchFamily="34" charset="0"/>
              </a:rPr>
              <a:t>://doi.org/10.1186/s12913-017-2713-2.</a:t>
            </a:r>
            <a:endParaRPr lang="en-GB" sz="1400" kern="10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tabLst>
                <a:tab pos="457200" algn="l"/>
              </a:tabLst>
            </a:pPr>
            <a:r>
              <a:rPr lang="en-US" sz="1400" kern="0">
                <a:effectLst/>
                <a:latin typeface="Arial" panose="020B0604020202020204" pitchFamily="34" charset="0"/>
                <a:ea typeface="Times New Roman" panose="02020603050405020304" pitchFamily="18" charset="0"/>
                <a:cs typeface="Arial" panose="020B0604020202020204" pitchFamily="34" charset="0"/>
              </a:rPr>
              <a:t>Genet, N., </a:t>
            </a:r>
            <a:r>
              <a:rPr lang="en-US" sz="1400" kern="0" err="1">
                <a:effectLst/>
                <a:latin typeface="Arial" panose="020B0604020202020204" pitchFamily="34" charset="0"/>
                <a:ea typeface="Times New Roman" panose="02020603050405020304" pitchFamily="18" charset="0"/>
                <a:cs typeface="Arial" panose="020B0604020202020204" pitchFamily="34" charset="0"/>
              </a:rPr>
              <a:t>Boerma</a:t>
            </a:r>
            <a:r>
              <a:rPr lang="en-US" sz="1400" kern="0">
                <a:effectLst/>
                <a:latin typeface="Arial" panose="020B0604020202020204" pitchFamily="34" charset="0"/>
                <a:ea typeface="Times New Roman" panose="02020603050405020304" pitchFamily="18" charset="0"/>
                <a:cs typeface="Arial" panose="020B0604020202020204" pitchFamily="34" charset="0"/>
              </a:rPr>
              <a:t>, W.G., Kringos, D.S., </a:t>
            </a:r>
            <a:r>
              <a:rPr lang="en-US" sz="1400" kern="0" err="1">
                <a:effectLst/>
                <a:latin typeface="Arial" panose="020B0604020202020204" pitchFamily="34" charset="0"/>
                <a:ea typeface="Times New Roman" panose="02020603050405020304" pitchFamily="18" charset="0"/>
                <a:cs typeface="Arial" panose="020B0604020202020204" pitchFamily="34" charset="0"/>
              </a:rPr>
              <a:t>Bouman</a:t>
            </a:r>
            <a:r>
              <a:rPr lang="en-US" sz="1400" kern="0">
                <a:effectLst/>
                <a:latin typeface="Arial" panose="020B0604020202020204" pitchFamily="34" charset="0"/>
                <a:ea typeface="Times New Roman" panose="02020603050405020304" pitchFamily="18" charset="0"/>
                <a:cs typeface="Arial" panose="020B0604020202020204" pitchFamily="34" charset="0"/>
              </a:rPr>
              <a:t>, A., </a:t>
            </a:r>
            <a:r>
              <a:rPr lang="en-US" sz="1400" kern="0" err="1">
                <a:effectLst/>
                <a:latin typeface="Arial" panose="020B0604020202020204" pitchFamily="34" charset="0"/>
                <a:ea typeface="Times New Roman" panose="02020603050405020304" pitchFamily="18" charset="0"/>
                <a:cs typeface="Arial" panose="020B0604020202020204" pitchFamily="34" charset="0"/>
              </a:rPr>
              <a:t>Francke</a:t>
            </a:r>
            <a:r>
              <a:rPr lang="en-US" sz="1400" kern="0">
                <a:effectLst/>
                <a:latin typeface="Arial" panose="020B0604020202020204" pitchFamily="34" charset="0"/>
                <a:ea typeface="Times New Roman" panose="02020603050405020304" pitchFamily="18" charset="0"/>
                <a:cs typeface="Arial" panose="020B0604020202020204" pitchFamily="34" charset="0"/>
              </a:rPr>
              <a:t>, A.L., </a:t>
            </a:r>
            <a:r>
              <a:rPr lang="en-US" sz="1400" kern="0" err="1">
                <a:effectLst/>
                <a:latin typeface="Arial" panose="020B0604020202020204" pitchFamily="34" charset="0"/>
                <a:ea typeface="Times New Roman" panose="02020603050405020304" pitchFamily="18" charset="0"/>
                <a:cs typeface="Arial" panose="020B0604020202020204" pitchFamily="34" charset="0"/>
              </a:rPr>
              <a:t>Fagerström</a:t>
            </a:r>
            <a:r>
              <a:rPr lang="en-US" sz="1400" kern="0">
                <a:effectLst/>
                <a:latin typeface="Arial" panose="020B0604020202020204" pitchFamily="34" charset="0"/>
                <a:ea typeface="Times New Roman" panose="02020603050405020304" pitchFamily="18" charset="0"/>
                <a:cs typeface="Arial" panose="020B0604020202020204" pitchFamily="34" charset="0"/>
              </a:rPr>
              <a:t>, C., </a:t>
            </a:r>
            <a:r>
              <a:rPr lang="en-US" sz="1400" kern="0" err="1">
                <a:effectLst/>
                <a:latin typeface="Arial" panose="020B0604020202020204" pitchFamily="34" charset="0"/>
                <a:ea typeface="Times New Roman" panose="02020603050405020304" pitchFamily="18" charset="0"/>
                <a:cs typeface="Arial" panose="020B0604020202020204" pitchFamily="34" charset="0"/>
              </a:rPr>
              <a:t>Melchiorre</a:t>
            </a:r>
            <a:r>
              <a:rPr lang="en-US" sz="1400" kern="0">
                <a:effectLst/>
                <a:latin typeface="Arial" panose="020B0604020202020204" pitchFamily="34" charset="0"/>
                <a:ea typeface="Times New Roman" panose="02020603050405020304" pitchFamily="18" charset="0"/>
                <a:cs typeface="Arial" panose="020B0604020202020204" pitchFamily="34" charset="0"/>
              </a:rPr>
              <a:t>, M.G., Greco, C. and </a:t>
            </a:r>
            <a:r>
              <a:rPr lang="en-US" sz="1400" kern="0" err="1">
                <a:effectLst/>
                <a:latin typeface="Arial" panose="020B0604020202020204" pitchFamily="34" charset="0"/>
                <a:ea typeface="Times New Roman" panose="02020603050405020304" pitchFamily="18" charset="0"/>
                <a:cs typeface="Arial" panose="020B0604020202020204" pitchFamily="34" charset="0"/>
              </a:rPr>
              <a:t>Devillé</a:t>
            </a:r>
            <a:r>
              <a:rPr lang="en-US" sz="1400" kern="0">
                <a:effectLst/>
                <a:latin typeface="Arial" panose="020B0604020202020204" pitchFamily="34" charset="0"/>
                <a:ea typeface="Times New Roman" panose="02020603050405020304" pitchFamily="18" charset="0"/>
                <a:cs typeface="Arial" panose="020B0604020202020204" pitchFamily="34" charset="0"/>
              </a:rPr>
              <a:t>, W. (2011). Home care in Europe: a systematic literature review. </a:t>
            </a:r>
            <a:r>
              <a:rPr lang="en-US" sz="1400" i="1" kern="0">
                <a:effectLst/>
                <a:latin typeface="Arial" panose="020B0604020202020204" pitchFamily="34" charset="0"/>
                <a:ea typeface="Times New Roman" panose="02020603050405020304" pitchFamily="18" charset="0"/>
                <a:cs typeface="Arial" panose="020B0604020202020204" pitchFamily="34" charset="0"/>
              </a:rPr>
              <a:t>BMC Health Services Research</a:t>
            </a:r>
            <a:r>
              <a:rPr lang="en-US" sz="1400" kern="0">
                <a:effectLst/>
                <a:latin typeface="Arial" panose="020B0604020202020204" pitchFamily="34" charset="0"/>
                <a:ea typeface="Times New Roman" panose="02020603050405020304" pitchFamily="18" charset="0"/>
                <a:cs typeface="Arial" panose="020B0604020202020204" pitchFamily="34" charset="0"/>
              </a:rPr>
              <a:t>, 11(1). </a:t>
            </a:r>
            <a:r>
              <a:rPr lang="en-US" sz="1400" kern="0" err="1">
                <a:effectLst/>
                <a:latin typeface="Arial" panose="020B0604020202020204" pitchFamily="34" charset="0"/>
                <a:ea typeface="Times New Roman" panose="02020603050405020304" pitchFamily="18" charset="0"/>
                <a:cs typeface="Arial" panose="020B0604020202020204" pitchFamily="34" charset="0"/>
              </a:rPr>
              <a:t>doi:https</a:t>
            </a:r>
            <a:r>
              <a:rPr lang="en-US" sz="1400" kern="0">
                <a:effectLst/>
                <a:latin typeface="Arial" panose="020B0604020202020204" pitchFamily="34" charset="0"/>
                <a:ea typeface="Times New Roman" panose="02020603050405020304" pitchFamily="18" charset="0"/>
                <a:cs typeface="Arial" panose="020B0604020202020204" pitchFamily="34" charset="0"/>
              </a:rPr>
              <a:t>://doi.org/10.1186/1472-6963-11-207.</a:t>
            </a:r>
            <a:endParaRPr lang="en-GB" sz="1400" kern="100">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sz="1400" kern="100">
              <a:effectLst/>
              <a:latin typeface="Arial" panose="020B0604020202020204" pitchFamily="34" charset="0"/>
              <a:ea typeface="DengXian" panose="02010600030101010101" pitchFamily="2" charset="-122"/>
              <a:cs typeface="Arial" panose="020B0604020202020204" pitchFamily="34" charset="0"/>
            </a:endParaRPr>
          </a:p>
        </p:txBody>
      </p:sp>
      <p:sp>
        <p:nvSpPr>
          <p:cNvPr id="4" name="Slide Number Placeholder 3">
            <a:extLst>
              <a:ext uri="{FF2B5EF4-FFF2-40B4-BE49-F238E27FC236}">
                <a16:creationId xmlns:a16="http://schemas.microsoft.com/office/drawing/2014/main" id="{4AFDB5AB-0D73-DC30-A254-1027D9CB4611}"/>
              </a:ext>
            </a:extLst>
          </p:cNvPr>
          <p:cNvSpPr>
            <a:spLocks noGrp="1"/>
          </p:cNvSpPr>
          <p:nvPr>
            <p:ph type="sldNum" sz="quarter" idx="12"/>
          </p:nvPr>
        </p:nvSpPr>
        <p:spPr/>
        <p:txBody>
          <a:bodyPr/>
          <a:lstStyle/>
          <a:p>
            <a:fld id="{B5CEABB6-07DC-46E8-9B57-56EC44A396E5}" type="slidenum">
              <a:rPr lang="en-US" smtClean="0"/>
              <a:pPr/>
              <a:t>21</a:t>
            </a:fld>
            <a:endParaRPr lang="en-US"/>
          </a:p>
        </p:txBody>
      </p:sp>
    </p:spTree>
    <p:extLst>
      <p:ext uri="{BB962C8B-B14F-4D97-AF65-F5344CB8AC3E}">
        <p14:creationId xmlns:p14="http://schemas.microsoft.com/office/powerpoint/2010/main" val="3497671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5FB8A-ECC4-B7DE-7B9E-B11C51C3A431}"/>
              </a:ext>
            </a:extLst>
          </p:cNvPr>
          <p:cNvSpPr>
            <a:spLocks noGrp="1"/>
          </p:cNvSpPr>
          <p:nvPr>
            <p:ph type="title"/>
          </p:nvPr>
        </p:nvSpPr>
        <p:spPr/>
        <p:txBody>
          <a:bodyPr/>
          <a:lstStyle/>
          <a:p>
            <a:r>
              <a:rPr lang="en-GB">
                <a:solidFill>
                  <a:schemeClr val="accent3"/>
                </a:solidFill>
              </a:rPr>
              <a:t>references</a:t>
            </a:r>
          </a:p>
        </p:txBody>
      </p:sp>
      <p:sp>
        <p:nvSpPr>
          <p:cNvPr id="3" name="Table Placeholder 2">
            <a:extLst>
              <a:ext uri="{FF2B5EF4-FFF2-40B4-BE49-F238E27FC236}">
                <a16:creationId xmlns:a16="http://schemas.microsoft.com/office/drawing/2014/main" id="{CE3A94D0-4B44-512A-FE1D-5CD20780B31D}"/>
              </a:ext>
            </a:extLst>
          </p:cNvPr>
          <p:cNvSpPr>
            <a:spLocks noGrp="1"/>
          </p:cNvSpPr>
          <p:nvPr>
            <p:ph type="tbl" sz="quarter" idx="13"/>
          </p:nvPr>
        </p:nvSpPr>
        <p:spPr>
          <a:xfrm>
            <a:off x="762000" y="1472339"/>
            <a:ext cx="10665845" cy="5385661"/>
          </a:xfrm>
        </p:spPr>
        <p:txBody>
          <a:bodyPr>
            <a:normAutofit fontScale="55000" lnSpcReduction="20000"/>
          </a:bodyPr>
          <a:lstStyle/>
          <a:p>
            <a:pPr marL="342900" lvl="0" indent="-342900">
              <a:lnSpc>
                <a:spcPct val="115000"/>
              </a:lnSpc>
              <a:spcAft>
                <a:spcPts val="800"/>
              </a:spcAft>
              <a:tabLst>
                <a:tab pos="457200" algn="l"/>
              </a:tabLst>
            </a:pPr>
            <a:endParaRPr lang="en-US" sz="2800" kern="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tabLst>
                <a:tab pos="457200" algn="l"/>
              </a:tabLst>
            </a:pPr>
            <a:r>
              <a:rPr lang="en-GB" sz="2500" kern="1200">
                <a:effectLst/>
                <a:latin typeface="Arial" panose="020B0604020202020204" pitchFamily="34" charset="0"/>
                <a:ea typeface="DengXian" panose="02010600030101010101" pitchFamily="2" charset="-122"/>
                <a:cs typeface="Arial" panose="020B0604020202020204" pitchFamily="34" charset="0"/>
              </a:rPr>
              <a:t>Geographic and Disparities in Health care. (2018). National Institutes of Health (NIH) (.gov)</a:t>
            </a:r>
            <a:r>
              <a:rPr lang="en-GB" sz="2500" kern="100">
                <a:latin typeface="Arial" panose="020B0604020202020204" pitchFamily="34" charset="0"/>
                <a:ea typeface="DengXian" panose="02010600030101010101" pitchFamily="2" charset="-122"/>
                <a:cs typeface="Arial" panose="020B0604020202020204" pitchFamily="34" charset="0"/>
              </a:rPr>
              <a:t> </a:t>
            </a:r>
            <a:r>
              <a:rPr lang="en-GB" sz="2500" kern="1200">
                <a:effectLst/>
                <a:latin typeface="Arial" panose="020B0604020202020204" pitchFamily="34" charset="0"/>
                <a:ea typeface="DengXian" panose="02010600030101010101" pitchFamily="2" charset="-122"/>
                <a:cs typeface="Arial" panose="020B0604020202020204" pitchFamily="34" charset="0"/>
              </a:rPr>
              <a:t>https://www.ncbi.nlm.nih.gov › books › NBK221045</a:t>
            </a:r>
            <a:endParaRPr lang="en-US" sz="2500" kern="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15000"/>
              </a:lnSpc>
              <a:spcAft>
                <a:spcPts val="800"/>
              </a:spcAft>
              <a:tabLst>
                <a:tab pos="457200" algn="l"/>
              </a:tabLst>
            </a:pPr>
            <a:r>
              <a:rPr lang="en-US" sz="2500" kern="0">
                <a:effectLst/>
                <a:latin typeface="Arial" panose="020B0604020202020204" pitchFamily="34" charset="0"/>
                <a:ea typeface="Times New Roman" panose="02020603050405020304" pitchFamily="18" charset="0"/>
                <a:cs typeface="Arial" panose="020B0604020202020204" pitchFamily="34" charset="0"/>
              </a:rPr>
              <a:t>Gomes, B., </a:t>
            </a:r>
            <a:r>
              <a:rPr lang="en-US" sz="2500" kern="0" err="1">
                <a:effectLst/>
                <a:latin typeface="Arial" panose="020B0604020202020204" pitchFamily="34" charset="0"/>
                <a:ea typeface="Times New Roman" panose="02020603050405020304" pitchFamily="18" charset="0"/>
                <a:cs typeface="Arial" panose="020B0604020202020204" pitchFamily="34" charset="0"/>
              </a:rPr>
              <a:t>Calanzani</a:t>
            </a:r>
            <a:r>
              <a:rPr lang="en-US" sz="2500" kern="0">
                <a:effectLst/>
                <a:latin typeface="Arial" panose="020B0604020202020204" pitchFamily="34" charset="0"/>
                <a:ea typeface="Times New Roman" panose="02020603050405020304" pitchFamily="18" charset="0"/>
                <a:cs typeface="Arial" panose="020B0604020202020204" pitchFamily="34" charset="0"/>
              </a:rPr>
              <a:t>, N., Gysels, M., Hall, S. and Higginson, I.J. (2013). Heterogeneity and changes in preferences for dying at home: a systematic review. </a:t>
            </a:r>
            <a:r>
              <a:rPr lang="en-US" sz="2500" i="1" kern="0">
                <a:effectLst/>
                <a:latin typeface="Arial" panose="020B0604020202020204" pitchFamily="34" charset="0"/>
                <a:ea typeface="Times New Roman" panose="02020603050405020304" pitchFamily="18" charset="0"/>
                <a:cs typeface="Arial" panose="020B0604020202020204" pitchFamily="34" charset="0"/>
              </a:rPr>
              <a:t>BMC Palliative Care</a:t>
            </a:r>
            <a:r>
              <a:rPr lang="en-US" sz="2500" kern="0">
                <a:effectLst/>
                <a:latin typeface="Arial" panose="020B0604020202020204" pitchFamily="34" charset="0"/>
                <a:ea typeface="Times New Roman" panose="02020603050405020304" pitchFamily="18" charset="0"/>
                <a:cs typeface="Arial" panose="020B0604020202020204" pitchFamily="34" charset="0"/>
              </a:rPr>
              <a:t>, 12(1). </a:t>
            </a:r>
            <a:r>
              <a:rPr lang="en-US" sz="2500" kern="0" err="1">
                <a:effectLst/>
                <a:latin typeface="Arial" panose="020B0604020202020204" pitchFamily="34" charset="0"/>
                <a:ea typeface="Times New Roman" panose="02020603050405020304" pitchFamily="18" charset="0"/>
                <a:cs typeface="Arial" panose="020B0604020202020204" pitchFamily="34" charset="0"/>
              </a:rPr>
              <a:t>doi:https</a:t>
            </a:r>
            <a:r>
              <a:rPr lang="en-US" sz="2500" kern="0">
                <a:effectLst/>
                <a:latin typeface="Arial" panose="020B0604020202020204" pitchFamily="34" charset="0"/>
                <a:ea typeface="Times New Roman" panose="02020603050405020304" pitchFamily="18" charset="0"/>
                <a:cs typeface="Arial" panose="020B0604020202020204" pitchFamily="34" charset="0"/>
              </a:rPr>
              <a:t>://doi.org/10.1186/1472-684x-12-7.</a:t>
            </a:r>
            <a:endParaRPr lang="en-GB" sz="2500" kern="10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tabLst>
                <a:tab pos="457200" algn="l"/>
              </a:tabLst>
            </a:pPr>
            <a:r>
              <a:rPr lang="en-US" sz="2500" kern="0">
                <a:effectLst/>
                <a:latin typeface="Arial" panose="020B0604020202020204" pitchFamily="34" charset="0"/>
                <a:ea typeface="Times New Roman" panose="02020603050405020304" pitchFamily="18" charset="0"/>
                <a:cs typeface="Arial" panose="020B0604020202020204" pitchFamily="34" charset="0"/>
              </a:rPr>
              <a:t>Harper, S. (2014). Economic and social implications of aging societies. </a:t>
            </a:r>
            <a:r>
              <a:rPr lang="en-US" sz="2500" i="1" kern="0">
                <a:effectLst/>
                <a:latin typeface="Arial" panose="020B0604020202020204" pitchFamily="34" charset="0"/>
                <a:ea typeface="Times New Roman" panose="02020603050405020304" pitchFamily="18" charset="0"/>
                <a:cs typeface="Arial" panose="020B0604020202020204" pitchFamily="34" charset="0"/>
              </a:rPr>
              <a:t>Science</a:t>
            </a:r>
            <a:r>
              <a:rPr lang="en-US" sz="2500" kern="0">
                <a:effectLst/>
                <a:latin typeface="Arial" panose="020B0604020202020204" pitchFamily="34" charset="0"/>
                <a:ea typeface="Times New Roman" panose="02020603050405020304" pitchFamily="18" charset="0"/>
                <a:cs typeface="Arial" panose="020B0604020202020204" pitchFamily="34" charset="0"/>
              </a:rPr>
              <a:t>, 346(6209), pp.587–591. </a:t>
            </a:r>
            <a:r>
              <a:rPr lang="en-US" sz="2500" kern="0" err="1">
                <a:effectLst/>
                <a:latin typeface="Arial" panose="020B0604020202020204" pitchFamily="34" charset="0"/>
                <a:ea typeface="Times New Roman" panose="02020603050405020304" pitchFamily="18" charset="0"/>
                <a:cs typeface="Arial" panose="020B0604020202020204" pitchFamily="34" charset="0"/>
              </a:rPr>
              <a:t>doi:https</a:t>
            </a:r>
            <a:r>
              <a:rPr lang="en-US" sz="2500" kern="0">
                <a:effectLst/>
                <a:latin typeface="Arial" panose="020B0604020202020204" pitchFamily="34" charset="0"/>
                <a:ea typeface="Times New Roman" panose="02020603050405020304" pitchFamily="18" charset="0"/>
                <a:cs typeface="Arial" panose="020B0604020202020204" pitchFamily="34" charset="0"/>
              </a:rPr>
              <a:t>://doi.org/10.1126/science.1254405.</a:t>
            </a:r>
            <a:endParaRPr lang="en-GB" sz="2500" kern="10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tabLst>
                <a:tab pos="457200" algn="l"/>
              </a:tabLst>
            </a:pPr>
            <a:r>
              <a:rPr lang="en-GB" sz="2500" kern="100">
                <a:effectLst/>
                <a:latin typeface="Arial" panose="020B0604020202020204" pitchFamily="34" charset="0"/>
                <a:ea typeface="DengXian" panose="02010600030101010101" pitchFamily="2" charset="-122"/>
                <a:cs typeface="Arial" panose="020B0604020202020204" pitchFamily="34" charset="0"/>
              </a:rPr>
              <a:t>Johnson, L. et al. (2020). Benefits of Social Interaction in Residential Care Settings. Gerontology Today, 8(2), 87-102.</a:t>
            </a:r>
          </a:p>
          <a:p>
            <a:pPr marL="342900" lvl="0" indent="-342900">
              <a:lnSpc>
                <a:spcPct val="115000"/>
              </a:lnSpc>
              <a:spcAft>
                <a:spcPts val="800"/>
              </a:spcAft>
              <a:tabLst>
                <a:tab pos="457200" algn="l"/>
              </a:tabLst>
            </a:pPr>
            <a:r>
              <a:rPr lang="en-GB" sz="2500" kern="100">
                <a:effectLst/>
                <a:latin typeface="Arial" panose="020B0604020202020204" pitchFamily="34" charset="0"/>
                <a:ea typeface="DengXian" panose="02010600030101010101" pitchFamily="2" charset="-122"/>
                <a:cs typeface="Arial" panose="020B0604020202020204" pitchFamily="34" charset="0"/>
              </a:rPr>
              <a:t>Johnson, L. et al. (2022). Enhancing Safety Measures in Domiciliary Care for Older People: A Case Study Approach. Journal of Gerontological Nursing, 45(3), 210-225.</a:t>
            </a:r>
          </a:p>
          <a:p>
            <a:pPr marL="342900" lvl="0" indent="-342900">
              <a:lnSpc>
                <a:spcPct val="115000"/>
              </a:lnSpc>
              <a:spcAft>
                <a:spcPts val="800"/>
              </a:spcAft>
              <a:tabLst>
                <a:tab pos="457200" algn="l"/>
              </a:tabLst>
            </a:pPr>
            <a:r>
              <a:rPr lang="en-GB" sz="2500" kern="100">
                <a:effectLst/>
                <a:latin typeface="Arial" panose="020B0604020202020204" pitchFamily="34" charset="0"/>
                <a:ea typeface="DengXian" panose="02010600030101010101" pitchFamily="2" charset="-122"/>
                <a:cs typeface="Arial" panose="020B0604020202020204" pitchFamily="34" charset="0"/>
              </a:rPr>
              <a:t>Johnson, R. W., &amp; Wiener, J. M. (2010). A profile of frail older Americans and their caregivers. The Urban Institute, Health Policy </a:t>
            </a:r>
            <a:r>
              <a:rPr lang="en-GB" sz="2500" kern="100" err="1">
                <a:effectLst/>
                <a:latin typeface="Arial" panose="020B0604020202020204" pitchFamily="34" charset="0"/>
                <a:ea typeface="DengXian" panose="02010600030101010101" pitchFamily="2" charset="-122"/>
                <a:cs typeface="Arial" panose="020B0604020202020204" pitchFamily="34" charset="0"/>
              </a:rPr>
              <a:t>Center</a:t>
            </a:r>
            <a:r>
              <a:rPr lang="en-GB" sz="2500" kern="100">
                <a:effectLst/>
                <a:latin typeface="Arial" panose="020B0604020202020204" pitchFamily="34" charset="0"/>
                <a:ea typeface="DengXian" panose="02010600030101010101" pitchFamily="2" charset="-122"/>
                <a:cs typeface="Arial" panose="020B0604020202020204" pitchFamily="34" charset="0"/>
              </a:rPr>
              <a:t>.</a:t>
            </a:r>
          </a:p>
          <a:p>
            <a:pPr marL="342900" lvl="0" indent="-342900">
              <a:lnSpc>
                <a:spcPct val="115000"/>
              </a:lnSpc>
              <a:spcAft>
                <a:spcPts val="800"/>
              </a:spcAft>
              <a:tabLst>
                <a:tab pos="457200" algn="l"/>
              </a:tabLst>
            </a:pPr>
            <a:r>
              <a:rPr lang="en-GB" sz="2500" kern="100">
                <a:effectLst/>
                <a:latin typeface="Arial" panose="020B0604020202020204" pitchFamily="34" charset="0"/>
                <a:ea typeface="DengXian" panose="02010600030101010101" pitchFamily="2" charset="-122"/>
                <a:cs typeface="Arial" panose="020B0604020202020204" pitchFamily="34" charset="0"/>
              </a:rPr>
              <a:t>Johnson, S. et al. (2021). Personalized Care in Domiciliary Settings: Enhancing Quality of Life for Older People. Journal of Aging and Health, 30(4), 321-335.</a:t>
            </a:r>
          </a:p>
          <a:p>
            <a:pPr marL="342900" lvl="0" indent="-342900">
              <a:lnSpc>
                <a:spcPct val="115000"/>
              </a:lnSpc>
              <a:spcAft>
                <a:spcPts val="800"/>
              </a:spcAft>
              <a:tabLst>
                <a:tab pos="457200" algn="l"/>
              </a:tabLst>
            </a:pPr>
            <a:r>
              <a:rPr lang="en-US" sz="2500" kern="0">
                <a:effectLst/>
                <a:latin typeface="Arial" panose="020B0604020202020204" pitchFamily="34" charset="0"/>
                <a:ea typeface="Times New Roman" panose="02020603050405020304" pitchFamily="18" charset="0"/>
                <a:cs typeface="Arial" panose="020B0604020202020204" pitchFamily="34" charset="0"/>
              </a:rPr>
              <a:t>Lima, K. (2022). </a:t>
            </a:r>
            <a:r>
              <a:rPr lang="en-US" sz="2500" i="1" kern="0">
                <a:effectLst/>
                <a:latin typeface="Arial" panose="020B0604020202020204" pitchFamily="34" charset="0"/>
                <a:ea typeface="Times New Roman" panose="02020603050405020304" pitchFamily="18" charset="0"/>
                <a:cs typeface="Arial" panose="020B0604020202020204" pitchFamily="34" charset="0"/>
              </a:rPr>
              <a:t>Differences Between Skilled Nursing Facilities and Hospitals</a:t>
            </a:r>
            <a:r>
              <a:rPr lang="en-US" sz="2500" kern="0">
                <a:effectLst/>
                <a:latin typeface="Arial" panose="020B0604020202020204" pitchFamily="34" charset="0"/>
                <a:ea typeface="Times New Roman" panose="02020603050405020304" pitchFamily="18" charset="0"/>
                <a:cs typeface="Arial" panose="020B0604020202020204" pitchFamily="34" charset="0"/>
              </a:rPr>
              <a:t>. [online] Eden Senior Care. Available at: </a:t>
            </a:r>
            <a:r>
              <a:rPr lang="en-US" sz="2500" u="sng" kern="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rPr>
              <a:t>https://www.edenseniorhc.com/differences-between-skilled-nursing-facilities-and-hospitals/</a:t>
            </a:r>
            <a:r>
              <a:rPr lang="en-US" sz="2500" kern="0">
                <a:effectLst/>
                <a:latin typeface="Arial" panose="020B0604020202020204" pitchFamily="34" charset="0"/>
                <a:ea typeface="Times New Roman" panose="02020603050405020304" pitchFamily="18" charset="0"/>
                <a:cs typeface="Arial" panose="020B0604020202020204" pitchFamily="34" charset="0"/>
              </a:rPr>
              <a:t>. Accessed [18 June 2024]</a:t>
            </a:r>
            <a:endParaRPr lang="en-GB" sz="2500" kern="10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tabLst>
                <a:tab pos="457200" algn="l"/>
              </a:tabLst>
            </a:pPr>
            <a:r>
              <a:rPr lang="en-GB" sz="2500" kern="1200">
                <a:effectLst/>
                <a:latin typeface="Arial" panose="020B0604020202020204" pitchFamily="34" charset="0"/>
                <a:ea typeface="DengXian" panose="02010600030101010101" pitchFamily="2" charset="-122"/>
                <a:cs typeface="Arial" panose="020B0604020202020204" pitchFamily="34" charset="0"/>
              </a:rPr>
              <a:t>Maslow, A. H. (1943). A theory of human motivation. Psychological Review, 50(4), 370-396.</a:t>
            </a:r>
            <a:endParaRPr lang="en-GB" sz="2500" kern="100">
              <a:effectLst/>
              <a:latin typeface="Arial" panose="020B0604020202020204" pitchFamily="34" charset="0"/>
              <a:ea typeface="DengXian" panose="02010600030101010101" pitchFamily="2" charset="-122"/>
              <a:cs typeface="Arial" panose="020B0604020202020204" pitchFamily="34" charset="0"/>
            </a:endParaRPr>
          </a:p>
          <a:p>
            <a:endParaRPr lang="en-GB"/>
          </a:p>
        </p:txBody>
      </p:sp>
      <p:sp>
        <p:nvSpPr>
          <p:cNvPr id="4" name="Slide Number Placeholder 3">
            <a:extLst>
              <a:ext uri="{FF2B5EF4-FFF2-40B4-BE49-F238E27FC236}">
                <a16:creationId xmlns:a16="http://schemas.microsoft.com/office/drawing/2014/main" id="{B2900E59-EBBD-0C26-CF73-9C1269E163BA}"/>
              </a:ext>
            </a:extLst>
          </p:cNvPr>
          <p:cNvSpPr>
            <a:spLocks noGrp="1"/>
          </p:cNvSpPr>
          <p:nvPr>
            <p:ph type="sldNum" sz="quarter" idx="12"/>
          </p:nvPr>
        </p:nvSpPr>
        <p:spPr/>
        <p:txBody>
          <a:bodyPr/>
          <a:lstStyle/>
          <a:p>
            <a:fld id="{B5CEABB6-07DC-46E8-9B57-56EC44A396E5}" type="slidenum">
              <a:rPr lang="en-US" smtClean="0"/>
              <a:pPr/>
              <a:t>22</a:t>
            </a:fld>
            <a:endParaRPr lang="en-US"/>
          </a:p>
        </p:txBody>
      </p:sp>
    </p:spTree>
    <p:extLst>
      <p:ext uri="{BB962C8B-B14F-4D97-AF65-F5344CB8AC3E}">
        <p14:creationId xmlns:p14="http://schemas.microsoft.com/office/powerpoint/2010/main" val="121228086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D96D3-702D-E2CC-9F8F-39BDB24C0DC5}"/>
              </a:ext>
            </a:extLst>
          </p:cNvPr>
          <p:cNvSpPr>
            <a:spLocks noGrp="1"/>
          </p:cNvSpPr>
          <p:nvPr>
            <p:ph type="title"/>
          </p:nvPr>
        </p:nvSpPr>
        <p:spPr/>
        <p:txBody>
          <a:bodyPr/>
          <a:lstStyle/>
          <a:p>
            <a:r>
              <a:rPr lang="en-GB">
                <a:solidFill>
                  <a:schemeClr val="accent3"/>
                </a:solidFill>
              </a:rPr>
              <a:t>references</a:t>
            </a:r>
          </a:p>
        </p:txBody>
      </p:sp>
      <p:sp>
        <p:nvSpPr>
          <p:cNvPr id="3" name="Table Placeholder 2">
            <a:extLst>
              <a:ext uri="{FF2B5EF4-FFF2-40B4-BE49-F238E27FC236}">
                <a16:creationId xmlns:a16="http://schemas.microsoft.com/office/drawing/2014/main" id="{105F27D3-FA0C-A867-106B-0D5F575E29EC}"/>
              </a:ext>
            </a:extLst>
          </p:cNvPr>
          <p:cNvSpPr>
            <a:spLocks noGrp="1"/>
          </p:cNvSpPr>
          <p:nvPr>
            <p:ph type="tbl" sz="quarter" idx="13"/>
          </p:nvPr>
        </p:nvSpPr>
        <p:spPr>
          <a:xfrm>
            <a:off x="762000" y="1580827"/>
            <a:ext cx="10665845" cy="5029200"/>
          </a:xfrm>
        </p:spPr>
        <p:txBody>
          <a:bodyPr>
            <a:normAutofit fontScale="62500" lnSpcReduction="20000"/>
          </a:bodyPr>
          <a:lstStyle/>
          <a:p>
            <a:pPr marL="342900" lvl="0" indent="-342900">
              <a:lnSpc>
                <a:spcPct val="115000"/>
              </a:lnSpc>
              <a:spcAft>
                <a:spcPts val="800"/>
              </a:spcAft>
              <a:tabLst>
                <a:tab pos="457200" algn="l"/>
              </a:tabLst>
            </a:pPr>
            <a:r>
              <a:rPr lang="en-US" sz="2500" kern="0">
                <a:effectLst/>
                <a:latin typeface="Arial" panose="020B0604020202020204" pitchFamily="34" charset="0"/>
                <a:ea typeface="Times New Roman" panose="02020603050405020304" pitchFamily="18" charset="0"/>
                <a:cs typeface="Arial" panose="020B0604020202020204" pitchFamily="34" charset="0"/>
              </a:rPr>
              <a:t>Moore, D.C., Keegan, T.J., Dunleavy, L. and Froggatt, K. (2019). Factors associated with length of stay in care homes: a systematic review of international literature. </a:t>
            </a:r>
            <a:r>
              <a:rPr lang="en-US" sz="2500" i="1" kern="0">
                <a:effectLst/>
                <a:latin typeface="Arial" panose="020B0604020202020204" pitchFamily="34" charset="0"/>
                <a:ea typeface="Times New Roman" panose="02020603050405020304" pitchFamily="18" charset="0"/>
                <a:cs typeface="Arial" panose="020B0604020202020204" pitchFamily="34" charset="0"/>
              </a:rPr>
              <a:t>Systematic Reviews</a:t>
            </a:r>
            <a:r>
              <a:rPr lang="en-US" sz="2500" kern="0">
                <a:effectLst/>
                <a:latin typeface="Arial" panose="020B0604020202020204" pitchFamily="34" charset="0"/>
                <a:ea typeface="Times New Roman" panose="02020603050405020304" pitchFamily="18" charset="0"/>
                <a:cs typeface="Arial" panose="020B0604020202020204" pitchFamily="34" charset="0"/>
              </a:rPr>
              <a:t>, 8(1). </a:t>
            </a:r>
            <a:r>
              <a:rPr lang="en-US" sz="2500" kern="0" err="1">
                <a:effectLst/>
                <a:latin typeface="Arial" panose="020B0604020202020204" pitchFamily="34" charset="0"/>
                <a:ea typeface="Times New Roman" panose="02020603050405020304" pitchFamily="18" charset="0"/>
                <a:cs typeface="Arial" panose="020B0604020202020204" pitchFamily="34" charset="0"/>
              </a:rPr>
              <a:t>doi:https</a:t>
            </a:r>
            <a:r>
              <a:rPr lang="en-US" sz="2500" kern="0">
                <a:effectLst/>
                <a:latin typeface="Arial" panose="020B0604020202020204" pitchFamily="34" charset="0"/>
                <a:ea typeface="Times New Roman" panose="02020603050405020304" pitchFamily="18" charset="0"/>
                <a:cs typeface="Arial" panose="020B0604020202020204" pitchFamily="34" charset="0"/>
              </a:rPr>
              <a:t>://doi.org/10.1186/s13643-019-0973-0.</a:t>
            </a:r>
            <a:endParaRPr lang="en-GB" sz="2500" kern="10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tabLst>
                <a:tab pos="457200" algn="l"/>
              </a:tabLst>
            </a:pPr>
            <a:r>
              <a:rPr lang="en-US" sz="2500" kern="0">
                <a:effectLst/>
                <a:latin typeface="Arial" panose="020B0604020202020204" pitchFamily="34" charset="0"/>
                <a:ea typeface="Times New Roman" panose="02020603050405020304" pitchFamily="18" charset="0"/>
                <a:cs typeface="Arial" panose="020B0604020202020204" pitchFamily="34" charset="0"/>
              </a:rPr>
              <a:t>OECD (2017). </a:t>
            </a:r>
            <a:r>
              <a:rPr lang="en-US" sz="2500" i="1" kern="0">
                <a:effectLst/>
                <a:latin typeface="Arial" panose="020B0604020202020204" pitchFamily="34" charset="0"/>
                <a:ea typeface="Times New Roman" panose="02020603050405020304" pitchFamily="18" charset="0"/>
                <a:cs typeface="Arial" panose="020B0604020202020204" pitchFamily="34" charset="0"/>
              </a:rPr>
              <a:t>OECD </a:t>
            </a:r>
            <a:r>
              <a:rPr lang="en-US" sz="2500" i="1" kern="0" err="1">
                <a:effectLst/>
                <a:latin typeface="Arial" panose="020B0604020202020204" pitchFamily="34" charset="0"/>
                <a:ea typeface="Times New Roman" panose="02020603050405020304" pitchFamily="18" charset="0"/>
                <a:cs typeface="Arial" panose="020B0604020202020204" pitchFamily="34" charset="0"/>
              </a:rPr>
              <a:t>iLibrary</a:t>
            </a:r>
            <a:r>
              <a:rPr lang="en-US" sz="2500" i="1" kern="0">
                <a:effectLst/>
                <a:latin typeface="Arial" panose="020B0604020202020204" pitchFamily="34" charset="0"/>
                <a:ea typeface="Times New Roman" panose="02020603050405020304" pitchFamily="18" charset="0"/>
                <a:cs typeface="Arial" panose="020B0604020202020204" pitchFamily="34" charset="0"/>
              </a:rPr>
              <a:t> | Health at a Glance 2017: OECD Indicators</a:t>
            </a:r>
            <a:r>
              <a:rPr lang="en-US" sz="2500" kern="0">
                <a:effectLst/>
                <a:latin typeface="Arial" panose="020B0604020202020204" pitchFamily="34" charset="0"/>
                <a:ea typeface="Times New Roman" panose="02020603050405020304" pitchFamily="18" charset="0"/>
                <a:cs typeface="Arial" panose="020B0604020202020204" pitchFamily="34" charset="0"/>
              </a:rPr>
              <a:t>. [online] Oecd-ilibrary.org. Available at: </a:t>
            </a:r>
            <a:r>
              <a:rPr lang="en-US" sz="2500" u="sng" kern="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rPr>
              <a:t>https://www.oecd-ilibrary.org/social-issues-migration-health/health-at-a-glance-2017_health_glance-2017-en</a:t>
            </a:r>
            <a:r>
              <a:rPr lang="en-US" sz="2500" kern="0">
                <a:effectLst/>
                <a:latin typeface="Arial" panose="020B0604020202020204" pitchFamily="34" charset="0"/>
                <a:ea typeface="Times New Roman" panose="02020603050405020304" pitchFamily="18" charset="0"/>
                <a:cs typeface="Arial" panose="020B0604020202020204" pitchFamily="34" charset="0"/>
              </a:rPr>
              <a:t>. Accessed [20 June 2024]</a:t>
            </a:r>
            <a:endParaRPr lang="en-GB" sz="2500" kern="10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tabLst>
                <a:tab pos="457200" algn="l"/>
              </a:tabLst>
            </a:pPr>
            <a:r>
              <a:rPr lang="en-US" sz="2500" kern="0">
                <a:effectLst/>
                <a:latin typeface="Arial" panose="020B0604020202020204" pitchFamily="34" charset="0"/>
                <a:ea typeface="Times New Roman" panose="02020603050405020304" pitchFamily="18" charset="0"/>
                <a:cs typeface="Arial" panose="020B0604020202020204" pitchFamily="34" charset="0"/>
              </a:rPr>
              <a:t>Reed, J., Cook, G., Childs, S. and McCormack, B. (2005). A literature review to explore integrated care for older people. </a:t>
            </a:r>
            <a:r>
              <a:rPr lang="en-US" sz="2500" i="1" kern="0">
                <a:effectLst/>
                <a:latin typeface="Arial" panose="020B0604020202020204" pitchFamily="34" charset="0"/>
                <a:ea typeface="Times New Roman" panose="02020603050405020304" pitchFamily="18" charset="0"/>
                <a:cs typeface="Arial" panose="020B0604020202020204" pitchFamily="34" charset="0"/>
              </a:rPr>
              <a:t>International Journal of Integrated Care</a:t>
            </a:r>
            <a:r>
              <a:rPr lang="en-US" sz="2500" kern="0">
                <a:effectLst/>
                <a:latin typeface="Arial" panose="020B0604020202020204" pitchFamily="34" charset="0"/>
                <a:ea typeface="Times New Roman" panose="02020603050405020304" pitchFamily="18" charset="0"/>
                <a:cs typeface="Arial" panose="020B0604020202020204" pitchFamily="34" charset="0"/>
              </a:rPr>
              <a:t>, 5(1). </a:t>
            </a:r>
            <a:r>
              <a:rPr lang="en-US" sz="2500" kern="0" err="1">
                <a:effectLst/>
                <a:latin typeface="Arial" panose="020B0604020202020204" pitchFamily="34" charset="0"/>
                <a:ea typeface="Times New Roman" panose="02020603050405020304" pitchFamily="18" charset="0"/>
                <a:cs typeface="Arial" panose="020B0604020202020204" pitchFamily="34" charset="0"/>
              </a:rPr>
              <a:t>doi:https</a:t>
            </a:r>
            <a:r>
              <a:rPr lang="en-US" sz="2500" kern="0">
                <a:effectLst/>
                <a:latin typeface="Arial" panose="020B0604020202020204" pitchFamily="34" charset="0"/>
                <a:ea typeface="Times New Roman" panose="02020603050405020304" pitchFamily="18" charset="0"/>
                <a:cs typeface="Arial" panose="020B0604020202020204" pitchFamily="34" charset="0"/>
              </a:rPr>
              <a:t>://doi.org/10.5334/ijic.119.</a:t>
            </a:r>
            <a:endParaRPr lang="en-GB" sz="2500" kern="10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tabLst>
                <a:tab pos="457200" algn="l"/>
              </a:tabLst>
            </a:pPr>
            <a:r>
              <a:rPr lang="en-GB" sz="2500" kern="1200">
                <a:effectLst/>
                <a:latin typeface="Arial" panose="020B0604020202020204" pitchFamily="34" charset="0"/>
                <a:ea typeface="DengXian" panose="02010600030101010101" pitchFamily="2" charset="-122"/>
                <a:cs typeface="Arial" panose="020B0604020202020204" pitchFamily="34" charset="0"/>
              </a:rPr>
              <a:t>Smith, E. (2019). Promoting Safety and Security in Residential Care Facilities for Older People. Journal of Aging Studies, 18(2), 123-137.</a:t>
            </a:r>
            <a:endParaRPr lang="en-GB" sz="2500" kern="10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tabLst>
                <a:tab pos="457200" algn="l"/>
              </a:tabLst>
            </a:pPr>
            <a:r>
              <a:rPr lang="en-GB" sz="2500" kern="100">
                <a:effectLst/>
                <a:latin typeface="Arial" panose="020B0604020202020204" pitchFamily="34" charset="0"/>
                <a:ea typeface="DengXian" panose="02010600030101010101" pitchFamily="2" charset="-122"/>
                <a:cs typeface="Arial" panose="020B0604020202020204" pitchFamily="34" charset="0"/>
              </a:rPr>
              <a:t>Smith, J., Johnson, M., &amp; Brown, E. (2019). Promoting Social Interaction and Community Living in Elder Care Facilities. Journal of Elderly Care, 12(3), 45-58.</a:t>
            </a:r>
          </a:p>
          <a:p>
            <a:pPr marL="342900" lvl="0" indent="-342900">
              <a:lnSpc>
                <a:spcPct val="115000"/>
              </a:lnSpc>
              <a:spcAft>
                <a:spcPts val="800"/>
              </a:spcAft>
              <a:tabLst>
                <a:tab pos="457200" algn="l"/>
              </a:tabLst>
            </a:pPr>
            <a:r>
              <a:rPr lang="en-GB" sz="2500" kern="100">
                <a:effectLst/>
                <a:latin typeface="Arial" panose="020B0604020202020204" pitchFamily="34" charset="0"/>
                <a:ea typeface="DengXian" panose="02010600030101010101" pitchFamily="2" charset="-122"/>
                <a:cs typeface="Arial" panose="020B0604020202020204" pitchFamily="34" charset="0"/>
              </a:rPr>
              <a:t>The Equality Act. (2010) https://www.gov.uk/guidance/equality-act-2010-guidance</a:t>
            </a:r>
          </a:p>
          <a:p>
            <a:pPr marL="342900" lvl="0" indent="-342900">
              <a:lnSpc>
                <a:spcPct val="115000"/>
              </a:lnSpc>
              <a:spcAft>
                <a:spcPts val="800"/>
              </a:spcAft>
              <a:tabLst>
                <a:tab pos="457200" algn="l"/>
              </a:tabLst>
            </a:pPr>
            <a:r>
              <a:rPr lang="en-US" sz="2500" kern="0">
                <a:effectLst/>
                <a:latin typeface="Arial" panose="020B0604020202020204" pitchFamily="34" charset="0"/>
                <a:ea typeface="Times New Roman" panose="02020603050405020304" pitchFamily="18" charset="0"/>
                <a:cs typeface="Arial" panose="020B0604020202020204" pitchFamily="34" charset="0"/>
              </a:rPr>
              <a:t>United Nations (2019). </a:t>
            </a:r>
            <a:r>
              <a:rPr lang="en-US" sz="2500" i="1" kern="0">
                <a:effectLst/>
                <a:latin typeface="Arial" panose="020B0604020202020204" pitchFamily="34" charset="0"/>
                <a:ea typeface="Times New Roman" panose="02020603050405020304" pitchFamily="18" charset="0"/>
                <a:cs typeface="Arial" panose="020B0604020202020204" pitchFamily="34" charset="0"/>
              </a:rPr>
              <a:t>Key findings</a:t>
            </a:r>
            <a:r>
              <a:rPr lang="en-US" sz="2500" kern="0">
                <a:effectLst/>
                <a:latin typeface="Arial" panose="020B0604020202020204" pitchFamily="34" charset="0"/>
                <a:ea typeface="Times New Roman" panose="02020603050405020304" pitchFamily="18" charset="0"/>
                <a:cs typeface="Arial" panose="020B0604020202020204" pitchFamily="34" charset="0"/>
              </a:rPr>
              <a:t>. [online] Available at: </a:t>
            </a:r>
            <a:r>
              <a:rPr lang="en-US" sz="2500" u="sng" kern="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rPr>
              <a:t>https://population.un.org/wpp/Publications/Files/WPP2019_10KeyFindings.pdf</a:t>
            </a:r>
            <a:r>
              <a:rPr lang="en-US" sz="2500" kern="0">
                <a:effectLst/>
                <a:latin typeface="Arial" panose="020B0604020202020204" pitchFamily="34" charset="0"/>
                <a:ea typeface="Times New Roman" panose="02020603050405020304" pitchFamily="18" charset="0"/>
                <a:cs typeface="Arial" panose="020B0604020202020204" pitchFamily="34" charset="0"/>
              </a:rPr>
              <a:t>. Accessed [20 June 2024]</a:t>
            </a:r>
            <a:endParaRPr lang="en-GB" sz="2500" kern="10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tabLst>
                <a:tab pos="457200" algn="l"/>
              </a:tabLst>
            </a:pPr>
            <a:r>
              <a:rPr lang="en-GB" sz="2500" kern="1200">
                <a:effectLst/>
                <a:latin typeface="Arial" panose="020B0604020202020204" pitchFamily="34" charset="0"/>
                <a:ea typeface="DengXian" panose="02010600030101010101" pitchFamily="2" charset="-122"/>
                <a:cs typeface="Arial" panose="020B0604020202020204" pitchFamily="34" charset="0"/>
              </a:rPr>
              <a:t>World Health Organization. (2022). Ageing and Health. Retrieved from </a:t>
            </a:r>
            <a:r>
              <a:rPr lang="en-GB" sz="2500" u="sng" kern="1200">
                <a:solidFill>
                  <a:srgbClr val="467886"/>
                </a:solidFill>
                <a:effectLst/>
                <a:latin typeface="Arial" panose="020B0604020202020204" pitchFamily="34" charset="0"/>
                <a:ea typeface="DengXian" panose="02010600030101010101" pitchFamily="2" charset="-122"/>
                <a:cs typeface="Arial" panose="020B0604020202020204" pitchFamily="34" charset="0"/>
                <a:hlinkClick r:id="rId4"/>
              </a:rPr>
              <a:t>https://www.who.int/news-room/fact-sheets/detail/ageing-and-health</a:t>
            </a:r>
            <a:r>
              <a:rPr lang="en-GB" sz="2500" u="sng">
                <a:solidFill>
                  <a:srgbClr val="467886"/>
                </a:solidFill>
                <a:latin typeface="Arial" panose="020B0604020202020204" pitchFamily="34" charset="0"/>
                <a:ea typeface="DengXian" panose="02010600030101010101" pitchFamily="2" charset="-122"/>
                <a:cs typeface="Arial" panose="020B0604020202020204" pitchFamily="34" charset="0"/>
              </a:rPr>
              <a:t>. </a:t>
            </a:r>
            <a:r>
              <a:rPr lang="en-GB" sz="2500">
                <a:latin typeface="Arial" panose="020B0604020202020204" pitchFamily="34" charset="0"/>
                <a:ea typeface="DengXian" panose="02010600030101010101" pitchFamily="2" charset="-122"/>
                <a:cs typeface="Arial" panose="020B0604020202020204" pitchFamily="34" charset="0"/>
              </a:rPr>
              <a:t>Accessed [11 June 2024]</a:t>
            </a:r>
            <a:endParaRPr lang="en-GB" sz="2500" kern="100">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sz="2800" kern="100">
              <a:effectLst/>
              <a:latin typeface="Aptos" panose="020B000402020202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a:extLst>
              <a:ext uri="{FF2B5EF4-FFF2-40B4-BE49-F238E27FC236}">
                <a16:creationId xmlns:a16="http://schemas.microsoft.com/office/drawing/2014/main" id="{ADE60C5D-ADA4-8306-9EB2-2B3AC62C3542}"/>
              </a:ext>
            </a:extLst>
          </p:cNvPr>
          <p:cNvSpPr>
            <a:spLocks noGrp="1"/>
          </p:cNvSpPr>
          <p:nvPr>
            <p:ph type="sldNum" sz="quarter" idx="12"/>
          </p:nvPr>
        </p:nvSpPr>
        <p:spPr/>
        <p:txBody>
          <a:bodyPr/>
          <a:lstStyle/>
          <a:p>
            <a:fld id="{B5CEABB6-07DC-46E8-9B57-56EC44A396E5}" type="slidenum">
              <a:rPr lang="en-US" smtClean="0"/>
              <a:pPr/>
              <a:t>23</a:t>
            </a:fld>
            <a:endParaRPr lang="en-US"/>
          </a:p>
        </p:txBody>
      </p:sp>
    </p:spTree>
    <p:extLst>
      <p:ext uri="{BB962C8B-B14F-4D97-AF65-F5344CB8AC3E}">
        <p14:creationId xmlns:p14="http://schemas.microsoft.com/office/powerpoint/2010/main" val="327206947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7387851" y="3778805"/>
            <a:ext cx="5528217" cy="2685383"/>
          </a:xfrm>
        </p:spPr>
        <p:txBody>
          <a:bodyPr/>
          <a:lstStyle/>
          <a:p>
            <a:r>
              <a:rPr lang="en-US"/>
              <a:t>THANK YOU</a:t>
            </a:r>
          </a:p>
        </p:txBody>
      </p:sp>
      <p:pic>
        <p:nvPicPr>
          <p:cNvPr id="2052" name="Picture 4" descr="Any Questions Images – Browse 4,790 Stock Photos, Vectors ...">
            <a:extLst>
              <a:ext uri="{FF2B5EF4-FFF2-40B4-BE49-F238E27FC236}">
                <a16:creationId xmlns:a16="http://schemas.microsoft.com/office/drawing/2014/main" id="{D042CA65-6EC1-C519-97E7-62A5377240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8217" y="146817"/>
            <a:ext cx="9236990" cy="53938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649392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theme/theme1.xml><?xml version="1.0" encoding="utf-8"?>
<a:theme xmlns:a="http://schemas.openxmlformats.org/drawingml/2006/main" name="Custom">
  <a:themeElements>
    <a:clrScheme name="Custom 74">
      <a:dk1>
        <a:sysClr val="windowText" lastClr="000000"/>
      </a:dk1>
      <a:lt1>
        <a:sysClr val="window" lastClr="FFFFFF"/>
      </a:lt1>
      <a:dk2>
        <a:srgbClr val="F8F0E3"/>
      </a:dk2>
      <a:lt2>
        <a:srgbClr val="E7E6E6"/>
      </a:lt2>
      <a:accent1>
        <a:srgbClr val="224E7F"/>
      </a:accent1>
      <a:accent2>
        <a:srgbClr val="385E88"/>
      </a:accent2>
      <a:accent3>
        <a:srgbClr val="AA2070"/>
      </a:accent3>
      <a:accent4>
        <a:srgbClr val="EC008C"/>
      </a:accent4>
      <a:accent5>
        <a:srgbClr val="582156"/>
      </a:accent5>
      <a:accent6>
        <a:srgbClr val="958EA2"/>
      </a:accent6>
      <a:hlink>
        <a:srgbClr val="0563C1"/>
      </a:hlink>
      <a:folHlink>
        <a:srgbClr val="954F72"/>
      </a:folHlink>
    </a:clrScheme>
    <a:fontScheme name="Custom 112">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968143_Win32_SL_V3" id="{4DA6DF5E-F5DF-461D-8863-50E9C5721FD0}" vid="{BC6DDDB8-E14A-47D1-98C5-2C109624FD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1584CE0302A8E4B92A32C069C0C71C1" ma:contentTypeVersion="6" ma:contentTypeDescription="Create a new document." ma:contentTypeScope="" ma:versionID="4b968ea39be6c61dad60b2d2207729d9">
  <xsd:schema xmlns:xsd="http://www.w3.org/2001/XMLSchema" xmlns:xs="http://www.w3.org/2001/XMLSchema" xmlns:p="http://schemas.microsoft.com/office/2006/metadata/properties" xmlns:ns2="d97658be-7069-4be9-94ee-347d4ffe3228" xmlns:ns3="23a4f43b-79f7-43ae-b922-e485f96c28f0" targetNamespace="http://schemas.microsoft.com/office/2006/metadata/properties" ma:root="true" ma:fieldsID="4d19d5d95273eb66e15dc67683adfae9" ns2:_="" ns3:_="">
    <xsd:import namespace="d97658be-7069-4be9-94ee-347d4ffe3228"/>
    <xsd:import namespace="23a4f43b-79f7-43ae-b922-e485f96c28f0"/>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658be-7069-4be9-94ee-347d4ffe322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3a4f43b-79f7-43ae-b922-e485f96c28f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451406B-581B-4C29-A833-E33D8A6AB075}">
  <ds:schemaRefs>
    <ds:schemaRef ds:uri="http://schemas.microsoft.com/sharepoint/v3/contenttype/forms"/>
  </ds:schemaRefs>
</ds:datastoreItem>
</file>

<file path=customXml/itemProps2.xml><?xml version="1.0" encoding="utf-8"?>
<ds:datastoreItem xmlns:ds="http://schemas.openxmlformats.org/officeDocument/2006/customXml" ds:itemID="{0BA086DD-CA4A-4C83-8769-AB4517DA000B}">
  <ds:schemaRefs>
    <ds:schemaRef ds:uri="http://schemas.microsoft.com/office/2006/metadata/contentType"/>
    <ds:schemaRef ds:uri="http://schemas.microsoft.com/office/2006/metadata/properties/metaAttributes"/>
    <ds:schemaRef ds:uri="http://www.w3.org/2000/xmlns/"/>
    <ds:schemaRef ds:uri="http://www.w3.org/2001/XMLSchema"/>
    <ds:schemaRef ds:uri="d97658be-7069-4be9-94ee-347d4ffe3228"/>
    <ds:schemaRef ds:uri="23a4f43b-79f7-43ae-b922-e485f96c28f0"/>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F65614A-92F9-4391-AC3D-F3F5B0704F99}">
  <ds:schemaRefs>
    <ds:schemaRef ds:uri="http://schemas.microsoft.com/office/2006/metadata/properties"/>
    <ds:schemaRef ds:uri="http://schemas.microsoft.com/office/infopath/2007/PartnerControls"/>
    <ds:schemaRef ds:uri="http://www.w3.org/2000/xmln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3308</Words>
  <Application>Microsoft Office PowerPoint</Application>
  <PresentationFormat>Widescreen</PresentationFormat>
  <Paragraphs>210</Paragraphs>
  <Slides>24</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Avenir Next LT Pro (Body)</vt:lpstr>
      <vt:lpstr>Aptos</vt:lpstr>
      <vt:lpstr>Arial</vt:lpstr>
      <vt:lpstr>Avenir Next LT Pro</vt:lpstr>
      <vt:lpstr>Avenir Next LT Pro Light</vt:lpstr>
      <vt:lpstr>Calibri</vt:lpstr>
      <vt:lpstr>Times New Roman</vt:lpstr>
      <vt:lpstr>Wingdings</vt:lpstr>
      <vt:lpstr>Custom</vt:lpstr>
      <vt:lpstr>Module code: bmh6009 module title:Are Older People Cared for Best in Their Own Homes or residential care? Assignment title: debate presantation  component: 1 lecture name: joanne davis   By ataa sarpong: 2027066 Nomathemba Amanda socikwa: 2128581 </vt:lpstr>
      <vt:lpstr>introduction</vt:lpstr>
      <vt:lpstr>PowerPoint Presentation</vt:lpstr>
      <vt:lpstr>PowerPoint Presentation</vt:lpstr>
      <vt:lpstr>The Gap Between Need and Availability of care</vt:lpstr>
      <vt:lpstr>The Gap Between Need and Availability- CHALLENGES</vt:lpstr>
      <vt:lpstr>Residential Care </vt:lpstr>
      <vt:lpstr>Domiciliary Care?</vt:lpstr>
      <vt:lpstr>BENEFIT OF RESIDENTIAL CARE</vt:lpstr>
      <vt:lpstr>Benefits of Domiciliary Care</vt:lpstr>
      <vt:lpstr>DISADVANTAGES/ CHALLENGES OF RESIDENTIAL CARE</vt:lpstr>
      <vt:lpstr>Challenges/disadvantages of Domiciliary Care</vt:lpstr>
      <vt:lpstr>Safety and Security for residential care </vt:lpstr>
      <vt:lpstr>Safety and Security for domicillary care. </vt:lpstr>
      <vt:lpstr>Policy and legislation relevant to older people receiving care</vt:lpstr>
      <vt:lpstr>Theory relevant to older people receiving care</vt:lpstr>
      <vt:lpstr>Theory relevant to older people receiving care</vt:lpstr>
      <vt:lpstr>Conclusion</vt:lpstr>
      <vt:lpstr>recommendation</vt:lpstr>
      <vt:lpstr>Recommendations </vt:lpstr>
      <vt:lpstr>references</vt:lpstr>
      <vt:lpstr>references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Older People Cared for Best in Their Own Homes?  By</dc:title>
  <dc:creator>one with the universe</dc:creator>
  <cp:lastModifiedBy>Nomathemba Socikwa (2128581)</cp:lastModifiedBy>
  <cp:revision>3</cp:revision>
  <dcterms:created xsi:type="dcterms:W3CDTF">2024-06-16T13:14:04Z</dcterms:created>
  <dcterms:modified xsi:type="dcterms:W3CDTF">2024-06-28T12:03:58Z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0x010100D1584CE0302A8E4B92A32C069C0C71C1</vt:lpwstr>
  </property>
</Properties>
</file>