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6"/>
  </p:sldMasterIdLst>
  <p:notesMasterIdLst>
    <p:notesMasterId r:id="rId27"/>
  </p:notesMasterIdLst>
  <p:handoutMasterIdLst>
    <p:handoutMasterId r:id="rId28"/>
  </p:handoutMasterIdLst>
  <p:sldIdLst>
    <p:sldId id="256" r:id="rId7"/>
    <p:sldId id="296" r:id="rId8"/>
    <p:sldId id="318" r:id="rId9"/>
    <p:sldId id="319" r:id="rId10"/>
    <p:sldId id="320" r:id="rId11"/>
    <p:sldId id="321" r:id="rId12"/>
    <p:sldId id="322" r:id="rId13"/>
    <p:sldId id="333" r:id="rId14"/>
    <p:sldId id="323" r:id="rId15"/>
    <p:sldId id="334" r:id="rId16"/>
    <p:sldId id="324" r:id="rId17"/>
    <p:sldId id="325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17" r:id="rId2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8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urlencode.asp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ii.cl/htmlcodes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v.w3.org/html5/html-author/charref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Links and External Content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27-Nov-2017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Links and URL Encoding</a:t>
            </a:r>
          </a:p>
          <a:p>
            <a:r>
              <a:rPr lang="en-GB" dirty="0" err="1"/>
              <a:t>Iframes</a:t>
            </a:r>
            <a:r>
              <a:rPr lang="en-GB" dirty="0"/>
              <a:t> and 3</a:t>
            </a:r>
            <a:r>
              <a:rPr lang="en-GB" baseline="30000" dirty="0"/>
              <a:t>rd</a:t>
            </a:r>
            <a:r>
              <a:rPr lang="en-GB" dirty="0"/>
              <a:t> Party Content</a:t>
            </a:r>
          </a:p>
        </p:txBody>
      </p:sp>
    </p:spTree>
    <p:extLst>
      <p:ext uri="{BB962C8B-B14F-4D97-AF65-F5344CB8AC3E}">
        <p14:creationId xmlns:p14="http://schemas.microsoft.com/office/powerpoint/2010/main" val="151075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Hyperlinks: HTML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Links allow users to navigate from one page to another.</a:t>
            </a:r>
          </a:p>
          <a:p>
            <a:r>
              <a:rPr lang="en-GB" dirty="0"/>
              <a:t>Links on a page are typically created with the &lt;a&gt; tag, but you also use links with other elements too. For example:</a:t>
            </a:r>
          </a:p>
          <a:p>
            <a:pPr lvl="1"/>
            <a:r>
              <a:rPr lang="en-GB" dirty="0"/>
              <a:t>An image source</a:t>
            </a:r>
          </a:p>
          <a:p>
            <a:pPr lvl="1"/>
            <a:r>
              <a:rPr lang="en-GB" dirty="0"/>
              <a:t>The action attribute for a form</a:t>
            </a:r>
          </a:p>
          <a:p>
            <a:pPr lvl="1"/>
            <a:r>
              <a:rPr lang="en-GB" dirty="0"/>
              <a:t>Adding third party content to your page</a:t>
            </a:r>
          </a:p>
        </p:txBody>
      </p:sp>
    </p:spTree>
    <p:extLst>
      <p:ext uri="{BB962C8B-B14F-4D97-AF65-F5344CB8AC3E}">
        <p14:creationId xmlns:p14="http://schemas.microsoft.com/office/powerpoint/2010/main" val="291517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Uniform Resource Locators (URLs)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URLs</a:t>
            </a:r>
            <a:r>
              <a:rPr lang="en-GB" dirty="0"/>
              <a:t> are used to define Link addresses.</a:t>
            </a:r>
          </a:p>
          <a:p>
            <a:r>
              <a:rPr lang="en-GB" dirty="0"/>
              <a:t>They are used to specify the address of a resource (web pages, images, videos, etc.) on the Web.</a:t>
            </a:r>
          </a:p>
          <a:p>
            <a:r>
              <a:rPr lang="en-GB" dirty="0"/>
              <a:t>Browsers use the URLs defined in your HTML to request resources from a Web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0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5142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different types of links:</a:t>
            </a:r>
          </a:p>
          <a:p>
            <a:r>
              <a:rPr lang="en-GB" b="1" i="1" dirty="0"/>
              <a:t>External Links to a full web address</a:t>
            </a:r>
            <a:r>
              <a:rPr lang="en-GB" b="1" dirty="0"/>
              <a:t> </a:t>
            </a:r>
            <a:r>
              <a:rPr lang="en-GB" dirty="0"/>
              <a:t>(usually external to the current website). Requires using an </a:t>
            </a:r>
            <a:r>
              <a:rPr lang="en-GB" u="sng" dirty="0"/>
              <a:t>Absolute URL</a:t>
            </a:r>
            <a:r>
              <a:rPr lang="en-GB" dirty="0"/>
              <a:t>.</a:t>
            </a:r>
          </a:p>
          <a:p>
            <a:r>
              <a:rPr lang="en-GB" b="1" i="1" dirty="0"/>
              <a:t>Local Links to a resource</a:t>
            </a:r>
            <a:r>
              <a:rPr lang="en-GB" dirty="0"/>
              <a:t> (page, image, etc.) </a:t>
            </a:r>
            <a:r>
              <a:rPr lang="en-GB" b="1" i="1" dirty="0"/>
              <a:t>within the current website</a:t>
            </a:r>
            <a:r>
              <a:rPr lang="en-GB" dirty="0"/>
              <a:t>. Requires using a </a:t>
            </a:r>
            <a:r>
              <a:rPr lang="en-GB" u="sng" dirty="0"/>
              <a:t>Relative URL</a:t>
            </a:r>
            <a:r>
              <a:rPr lang="en-GB" dirty="0"/>
              <a:t>.</a:t>
            </a:r>
          </a:p>
          <a:p>
            <a:r>
              <a:rPr lang="en-GB" b="1" i="1" dirty="0"/>
              <a:t>Links to a section within the current webpage</a:t>
            </a:r>
            <a:r>
              <a:rPr lang="en-GB" dirty="0"/>
              <a:t>. Requires using a </a:t>
            </a:r>
            <a:r>
              <a:rPr lang="en-GB" u="sng" dirty="0"/>
              <a:t>Named Bookmark</a:t>
            </a:r>
            <a:r>
              <a:rPr lang="en-GB" dirty="0"/>
              <a:t> within the page.</a:t>
            </a:r>
          </a:p>
        </p:txBody>
      </p:sp>
    </p:spTree>
    <p:extLst>
      <p:ext uri="{BB962C8B-B14F-4D97-AF65-F5344CB8AC3E}">
        <p14:creationId xmlns:p14="http://schemas.microsoft.com/office/powerpoint/2010/main" val="65139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External Sites: Absolute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52243" cy="4495800"/>
          </a:xfrm>
        </p:spPr>
        <p:txBody>
          <a:bodyPr/>
          <a:lstStyle/>
          <a:p>
            <a:r>
              <a:rPr lang="en-GB" dirty="0"/>
              <a:t>Two parts for absolute URLs, which identify:</a:t>
            </a:r>
          </a:p>
          <a:p>
            <a:pPr lvl="1"/>
            <a:r>
              <a:rPr lang="en-GB" dirty="0"/>
              <a:t>Access mechanism (http, mailto, ftp, file, etc.)</a:t>
            </a:r>
          </a:p>
          <a:p>
            <a:pPr lvl="1"/>
            <a:r>
              <a:rPr lang="en-GB" dirty="0"/>
              <a:t>The address of the resource.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http://www.facebook.com/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mailto:Joe.Bloggs@somewhere.com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206632" y="4064513"/>
            <a:ext cx="5156461" cy="1129656"/>
            <a:chOff x="1206632" y="4064513"/>
            <a:chExt cx="5156461" cy="1129656"/>
          </a:xfrm>
        </p:grpSpPr>
        <p:sp>
          <p:nvSpPr>
            <p:cNvPr id="4" name="TextBox 3"/>
            <p:cNvSpPr txBox="1"/>
            <p:nvPr/>
          </p:nvSpPr>
          <p:spPr>
            <a:xfrm>
              <a:off x="1206632" y="4326902"/>
              <a:ext cx="1111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Access</a:t>
              </a:r>
            </a:p>
            <a:p>
              <a:r>
                <a:rPr lang="en-GB" sz="1400" dirty="0" err="1"/>
                <a:t>Mecahnisim</a:t>
              </a:r>
              <a:endParaRPr lang="en-GB" sz="1400" dirty="0"/>
            </a:p>
          </p:txBody>
        </p:sp>
        <p:sp>
          <p:nvSpPr>
            <p:cNvPr id="5" name="Left Bracket 4"/>
            <p:cNvSpPr/>
            <p:nvPr/>
          </p:nvSpPr>
          <p:spPr>
            <a:xfrm rot="16200000">
              <a:off x="1609625" y="3824923"/>
              <a:ext cx="164973" cy="669303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Left Bracket 5"/>
            <p:cNvSpPr/>
            <p:nvPr/>
          </p:nvSpPr>
          <p:spPr>
            <a:xfrm rot="5400000" flipV="1">
              <a:off x="1760658" y="4553737"/>
              <a:ext cx="164973" cy="94937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648930" y="4400631"/>
              <a:ext cx="23563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Address of the web resource</a:t>
              </a:r>
            </a:p>
          </p:txBody>
        </p:sp>
        <p:sp>
          <p:nvSpPr>
            <p:cNvPr id="8" name="Left Bracket 7"/>
            <p:cNvSpPr/>
            <p:nvPr/>
          </p:nvSpPr>
          <p:spPr>
            <a:xfrm rot="16200000">
              <a:off x="3640521" y="2685266"/>
              <a:ext cx="164973" cy="2923468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Left Bracket 8"/>
            <p:cNvSpPr/>
            <p:nvPr/>
          </p:nvSpPr>
          <p:spPr>
            <a:xfrm rot="5400000" flipV="1">
              <a:off x="4216349" y="3047425"/>
              <a:ext cx="248229" cy="404525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654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4349081"/>
          </a:xfrm>
        </p:spPr>
        <p:txBody>
          <a:bodyPr>
            <a:normAutofit/>
          </a:bodyPr>
          <a:lstStyle/>
          <a:p>
            <a:r>
              <a:rPr lang="en-GB" dirty="0"/>
              <a:t>You do not need to use a full (absolute) URL, use relative URLs.</a:t>
            </a:r>
          </a:p>
          <a:p>
            <a:pPr lvl="1"/>
            <a:endParaRPr lang="en-GB" dirty="0"/>
          </a:p>
          <a:p>
            <a:endParaRPr lang="en-GB" dirty="0"/>
          </a:p>
          <a:p>
            <a:r>
              <a:rPr lang="en-GB" dirty="0"/>
              <a:t>In the file directory structure shown, index.html is the main home page.</a:t>
            </a:r>
          </a:p>
          <a:p>
            <a:pPr lvl="1"/>
            <a:r>
              <a:rPr lang="en-GB" dirty="0"/>
              <a:t>page2.html is in the same folder as index.html</a:t>
            </a:r>
          </a:p>
          <a:p>
            <a:pPr lvl="1"/>
            <a:r>
              <a:rPr lang="en-GB" dirty="0"/>
              <a:t>tablets.html is in a child folder called products.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61" y="2420888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46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4637113"/>
          </a:xfrm>
        </p:spPr>
        <p:txBody>
          <a:bodyPr>
            <a:normAutofit/>
          </a:bodyPr>
          <a:lstStyle/>
          <a:p>
            <a:r>
              <a:rPr lang="en-GB" dirty="0"/>
              <a:t>You do not need to use a full (absolute) URL, use relative URLs.</a:t>
            </a:r>
          </a:p>
          <a:p>
            <a:pPr lvl="1"/>
            <a:endParaRPr lang="en-GB" dirty="0"/>
          </a:p>
          <a:p>
            <a:endParaRPr lang="en-GB" dirty="0"/>
          </a:p>
          <a:p>
            <a:r>
              <a:rPr lang="en-GB" dirty="0"/>
              <a:t>If the file you are linking to is in the same folder</a:t>
            </a:r>
          </a:p>
          <a:p>
            <a:pPr lvl="1"/>
            <a:r>
              <a:rPr lang="en-GB" dirty="0"/>
              <a:t>Just specify the filename.</a:t>
            </a:r>
          </a:p>
          <a:p>
            <a:r>
              <a:rPr lang="en-GB" dirty="0"/>
              <a:t>For example, to create a link in index.html to page2.html: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1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="page2.html"&gt;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Next Page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1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61" y="2417286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113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15881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the file you are linking to is in a child folder</a:t>
            </a:r>
          </a:p>
          <a:p>
            <a:pPr lvl="1"/>
            <a:r>
              <a:rPr lang="en-GB" dirty="0"/>
              <a:t>Specify the </a:t>
            </a:r>
            <a:r>
              <a:rPr lang="en-GB" b="1" dirty="0"/>
              <a:t>folder name</a:t>
            </a:r>
            <a:r>
              <a:rPr lang="en-GB" dirty="0"/>
              <a:t> first, then </a:t>
            </a:r>
            <a:r>
              <a:rPr lang="en-GB" b="1" dirty="0"/>
              <a:t>/</a:t>
            </a:r>
            <a:r>
              <a:rPr lang="en-GB" dirty="0"/>
              <a:t>, then the </a:t>
            </a:r>
            <a:r>
              <a:rPr lang="en-GB" b="1" dirty="0"/>
              <a:t>file name</a:t>
            </a:r>
            <a:r>
              <a:rPr lang="en-GB" dirty="0"/>
              <a:t>.</a:t>
            </a:r>
          </a:p>
          <a:p>
            <a:r>
              <a:rPr lang="en-GB" dirty="0"/>
              <a:t>To create a link in index.html to the tablets.html file: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="products/tablets.html"&gt;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Tablet Devices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69" y="1769214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67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15881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link back to a file in the parent folder from a document in a child folder:</a:t>
            </a:r>
          </a:p>
          <a:p>
            <a:pPr lvl="1"/>
            <a:r>
              <a:rPr lang="en-GB" dirty="0"/>
              <a:t>use </a:t>
            </a:r>
            <a:r>
              <a:rPr lang="en-GB" b="1" dirty="0"/>
              <a:t>../</a:t>
            </a:r>
            <a:r>
              <a:rPr lang="en-GB" dirty="0"/>
              <a:t> to indicate the folder above, then followed by the </a:t>
            </a:r>
            <a:r>
              <a:rPr lang="en-GB" b="1" dirty="0"/>
              <a:t>file name in the parent folder</a:t>
            </a:r>
            <a:r>
              <a:rPr lang="en-GB" dirty="0"/>
              <a:t>.</a:t>
            </a:r>
          </a:p>
          <a:p>
            <a:r>
              <a:rPr lang="en-GB" dirty="0"/>
              <a:t>To link from tablets.html back to index.html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="../index.html"&gt;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Home Page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2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69" y="1769214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395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create a link from the list.html page shown back to contact.html?</a:t>
            </a:r>
          </a:p>
          <a:p>
            <a:pPr lvl="1"/>
            <a:r>
              <a:rPr lang="en-GB" dirty="0"/>
              <a:t>List.html is contained in the grand-child folder products/books</a:t>
            </a:r>
          </a:p>
          <a:p>
            <a:pPr lvl="1"/>
            <a:r>
              <a:rPr lang="en-GB" dirty="0"/>
              <a:t>Contact.html is contained in the main top level (root parent) folder.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396" y="4383224"/>
            <a:ext cx="3761904" cy="192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289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added to an element to enable the Browser to identify a </a:t>
            </a:r>
            <a:r>
              <a:rPr lang="en-GB" b="1" i="1" dirty="0"/>
              <a:t>particular element</a:t>
            </a:r>
            <a:r>
              <a:rPr lang="en-GB" dirty="0"/>
              <a:t> on your HTML page?</a:t>
            </a:r>
          </a:p>
        </p:txBody>
      </p:sp>
    </p:spTree>
    <p:extLst>
      <p:ext uri="{BB962C8B-B14F-4D97-AF65-F5344CB8AC3E}">
        <p14:creationId xmlns:p14="http://schemas.microsoft.com/office/powerpoint/2010/main" val="2420736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Named Bookmarks in a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51493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Recall that the id element uniquely identifies an element on your page.</a:t>
            </a:r>
          </a:p>
          <a:p>
            <a:pPr lvl="1"/>
            <a:r>
              <a:rPr lang="en-GB" dirty="0"/>
              <a:t>This automatically adds a </a:t>
            </a:r>
            <a:r>
              <a:rPr lang="en-GB" b="1" i="1" dirty="0"/>
              <a:t>named bookmark</a:t>
            </a:r>
            <a:r>
              <a:rPr lang="en-GB" dirty="0"/>
              <a:t> in your page.</a:t>
            </a:r>
          </a:p>
          <a:p>
            <a:r>
              <a:rPr lang="en-GB" dirty="0"/>
              <a:t>You link to the named bookmark by specifying the hash (</a:t>
            </a:r>
            <a:r>
              <a:rPr lang="en-GB" b="1" dirty="0"/>
              <a:t>#</a:t>
            </a:r>
            <a:r>
              <a:rPr lang="en-GB" dirty="0"/>
              <a:t>) symbol before the bookmark name in the </a:t>
            </a:r>
            <a:r>
              <a:rPr lang="en-GB" dirty="0" err="1"/>
              <a:t>href</a:t>
            </a:r>
            <a:r>
              <a:rPr lang="en-GB" dirty="0"/>
              <a:t> attribute.</a:t>
            </a:r>
          </a:p>
          <a:p>
            <a:r>
              <a:rPr lang="en-GB" dirty="0"/>
              <a:t>If your page is a very long document, you can create a named bookmark towards the top: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id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  <a:p>
            <a:r>
              <a:rPr lang="en-GB" dirty="0"/>
              <a:t>Then towards the bottom, a Back to Top link: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="#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Back to Top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111604" y="4053526"/>
            <a:ext cx="546755" cy="226243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42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Characters in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65364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A URL can only contain a limited set of characters.</a:t>
            </a:r>
          </a:p>
          <a:p>
            <a:r>
              <a:rPr lang="en-GB" dirty="0"/>
              <a:t>Special characters in URIs have to be </a:t>
            </a:r>
            <a:r>
              <a:rPr lang="en-GB" b="1" dirty="0"/>
              <a:t>URL encoded</a:t>
            </a:r>
            <a:r>
              <a:rPr lang="en-GB" dirty="0"/>
              <a:t> (</a:t>
            </a:r>
            <a:r>
              <a:rPr lang="en-GB" b="1" dirty="0"/>
              <a:t>percent-encoded</a:t>
            </a:r>
            <a:r>
              <a:rPr lang="en-GB" dirty="0"/>
              <a:t>).</a:t>
            </a:r>
          </a:p>
          <a:p>
            <a:r>
              <a:rPr lang="en-GB" dirty="0"/>
              <a:t>URL encoding replaces reserved/unsafe characters with a "%" followed by two hexadecimal digits.</a:t>
            </a:r>
          </a:p>
          <a:p>
            <a:r>
              <a:rPr lang="en-GB" dirty="0"/>
              <a:t>For example, URLs cannot contain spaces – a space is encoded as </a:t>
            </a:r>
            <a:r>
              <a:rPr lang="en-GB" b="1" dirty="0"/>
              <a:t>%20</a:t>
            </a:r>
            <a:r>
              <a:rPr lang="en-GB" dirty="0"/>
              <a:t> (</a:t>
            </a:r>
            <a:r>
              <a:rPr lang="en-GB" i="1" dirty="0"/>
              <a:t>or as a plus "</a:t>
            </a:r>
            <a:r>
              <a:rPr lang="en-GB" b="1" i="1" dirty="0"/>
              <a:t>+</a:t>
            </a:r>
            <a:r>
              <a:rPr lang="en-GB" i="1" dirty="0"/>
              <a:t>" symbol</a:t>
            </a:r>
            <a:r>
              <a:rPr lang="en-GB" dirty="0"/>
              <a:t>).</a:t>
            </a:r>
            <a:endParaRPr lang="en-GB" dirty="0">
              <a:solidFill>
                <a:srgbClr val="FF0000"/>
              </a:solidFill>
            </a:endParaRPr>
          </a:p>
          <a:p>
            <a:pPr marL="320040" lvl="1" indent="0">
              <a:buNone/>
            </a:pPr>
            <a:r>
              <a:rPr lang="en-GB" sz="2000" dirty="0"/>
              <a:t>http://mydomain.com/my</a:t>
            </a:r>
            <a:r>
              <a:rPr lang="en-GB" sz="2000" dirty="0">
                <a:solidFill>
                  <a:srgbClr val="FF0000"/>
                </a:solidFill>
              </a:rPr>
              <a:t>%20</a:t>
            </a:r>
            <a:r>
              <a:rPr lang="en-GB" sz="2000" dirty="0"/>
              <a:t>page/  OR    http://mydomain.com/my</a:t>
            </a:r>
            <a:r>
              <a:rPr lang="en-GB" sz="2000" dirty="0">
                <a:solidFill>
                  <a:srgbClr val="FF0000"/>
                </a:solidFill>
              </a:rPr>
              <a:t>+</a:t>
            </a:r>
            <a:r>
              <a:rPr lang="en-GB" sz="2000" dirty="0"/>
              <a:t>page/</a:t>
            </a:r>
          </a:p>
          <a:p>
            <a:r>
              <a:rPr lang="en-GB" dirty="0"/>
              <a:t>Other examples of encoded characters: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63797" y="5713610"/>
          <a:ext cx="7315200" cy="50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space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!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"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#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$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&amp;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'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(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*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+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%2B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132543" y="6474010"/>
            <a:ext cx="4565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For more, see: </a:t>
            </a:r>
            <a:r>
              <a:rPr lang="en-GB" sz="1200" dirty="0">
                <a:hlinkClick r:id="rId2"/>
              </a:rPr>
              <a:t>http://www.w3schools.com/tags/ref_urlencode.asp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4164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37084" cy="525780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also has some </a:t>
            </a:r>
            <a:r>
              <a:rPr lang="en-GB" b="1" dirty="0"/>
              <a:t>reserved characters</a:t>
            </a:r>
            <a:r>
              <a:rPr lang="en-GB" dirty="0"/>
              <a:t> that have special meaning. For example </a:t>
            </a:r>
            <a:r>
              <a:rPr lang="en-GB" b="1" dirty="0"/>
              <a:t>&lt;</a:t>
            </a:r>
            <a:r>
              <a:rPr lang="en-GB" dirty="0"/>
              <a:t> and </a:t>
            </a:r>
            <a:r>
              <a:rPr lang="en-GB" b="1" dirty="0"/>
              <a:t>&gt;</a:t>
            </a:r>
            <a:r>
              <a:rPr lang="en-GB" dirty="0"/>
              <a:t> used </a:t>
            </a:r>
            <a:r>
              <a:rPr lang="en-GB"/>
              <a:t>to create HTML </a:t>
            </a:r>
            <a:r>
              <a:rPr lang="en-GB" dirty="0"/>
              <a:t>tags.</a:t>
            </a:r>
          </a:p>
          <a:p>
            <a:r>
              <a:rPr lang="en-GB" dirty="0"/>
              <a:t>To use these special characters as part of your page content, you have to replace them with </a:t>
            </a:r>
            <a:r>
              <a:rPr lang="en-GB" b="1" dirty="0"/>
              <a:t>Character Entities</a:t>
            </a:r>
            <a:r>
              <a:rPr lang="en-GB" dirty="0"/>
              <a:t>.</a:t>
            </a:r>
          </a:p>
          <a:p>
            <a:r>
              <a:rPr lang="en-GB" dirty="0"/>
              <a:t>Character entities are also useful for glyphs (characters not present on the keyboard).</a:t>
            </a:r>
          </a:p>
          <a:p>
            <a:r>
              <a:rPr lang="en-GB" dirty="0"/>
              <a:t>A Character Entity is written as:</a:t>
            </a:r>
          </a:p>
          <a:p>
            <a:pPr lvl="1"/>
            <a:r>
              <a:rPr lang="en-GB" b="1" dirty="0"/>
              <a:t>&amp;</a:t>
            </a:r>
            <a:r>
              <a:rPr lang="en-GB" dirty="0"/>
              <a:t> sign, followed by the </a:t>
            </a:r>
            <a:r>
              <a:rPr lang="en-GB" b="1" dirty="0"/>
              <a:t>name </a:t>
            </a:r>
            <a:r>
              <a:rPr lang="en-GB" dirty="0"/>
              <a:t>and then a semi-colon (</a:t>
            </a:r>
            <a:r>
              <a:rPr lang="en-GB" b="1" dirty="0"/>
              <a:t>;</a:t>
            </a:r>
            <a:r>
              <a:rPr lang="en-GB" dirty="0"/>
              <a:t>), OR</a:t>
            </a:r>
          </a:p>
          <a:p>
            <a:pPr lvl="1"/>
            <a:r>
              <a:rPr lang="en-GB" b="1" dirty="0"/>
              <a:t>&amp;#</a:t>
            </a:r>
            <a:r>
              <a:rPr lang="en-GB" dirty="0"/>
              <a:t> sign, followed by the character’s </a:t>
            </a:r>
            <a:r>
              <a:rPr lang="en-GB" b="1" dirty="0"/>
              <a:t>numeric code </a:t>
            </a:r>
            <a:r>
              <a:rPr lang="en-GB" dirty="0"/>
              <a:t>value and then a semi-colon (</a:t>
            </a:r>
            <a:r>
              <a:rPr lang="en-GB" b="1" dirty="0"/>
              <a:t>;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961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HTML Character Entities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04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99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6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Non-breaking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nbsp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&amp;#160;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lt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Greater than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&amp;#62;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ampersand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&amp;#38;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£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pound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&amp;pound;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&amp;#163;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€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euro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&amp;euro;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&amp;#8364;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©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copyright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&amp;copy;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&amp;#169;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®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registered trademark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&amp;reg;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&amp;#174;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88157" y="6074732"/>
            <a:ext cx="3913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Entity names are case-sensitive!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63270" y="6452996"/>
            <a:ext cx="6211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More: </a:t>
            </a:r>
            <a:r>
              <a:rPr lang="en-GB" sz="1200" dirty="0">
                <a:hlinkClick r:id="rId3"/>
              </a:rPr>
              <a:t>http://www.ascii.cl/htmlcodes.htm</a:t>
            </a:r>
            <a:r>
              <a:rPr lang="en-GB" sz="1200" dirty="0"/>
              <a:t> or </a:t>
            </a:r>
            <a:r>
              <a:rPr lang="en-GB" sz="1200" dirty="0">
                <a:hlinkClick r:id="rId4"/>
              </a:rPr>
              <a:t>http://dev.w3.org/html5/html-author/charref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6887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&lt;iframe&gt;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989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Used to display another web page within a web page.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="https://youtu.be/9UMrTk1T8tw"&gt;&lt;/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dirty="0"/>
              <a:t>height and width: controls the size of the iframe and can be specified using CSS.</a:t>
            </a:r>
          </a:p>
          <a:p>
            <a:pPr marL="365760" lvl="1" indent="0">
              <a:buNone/>
            </a:pPr>
            <a:r>
              <a:rPr lang="en-GB" b="1" i="1" dirty="0"/>
              <a:t>Note</a:t>
            </a:r>
            <a:r>
              <a:rPr lang="en-GB" i="1" dirty="0"/>
              <a:t>: The </a:t>
            </a:r>
            <a:r>
              <a:rPr lang="en-GB" i="1" dirty="0" err="1"/>
              <a:t>frameborder</a:t>
            </a:r>
            <a:r>
              <a:rPr lang="en-GB" i="1" dirty="0"/>
              <a:t> attribute is obsolete, use CSS!</a:t>
            </a:r>
          </a:p>
        </p:txBody>
      </p:sp>
    </p:spTree>
    <p:extLst>
      <p:ext uri="{BB962C8B-B14F-4D97-AF65-F5344CB8AC3E}">
        <p14:creationId xmlns:p14="http://schemas.microsoft.com/office/powerpoint/2010/main" val="41503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Iframe as a Link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45697"/>
          </a:xfrm>
        </p:spPr>
        <p:txBody>
          <a:bodyPr>
            <a:normAutofit/>
          </a:bodyPr>
          <a:lstStyle/>
          <a:p>
            <a:r>
              <a:rPr lang="en-GB" dirty="0"/>
              <a:t>An iframe can also be used as the </a:t>
            </a:r>
            <a:r>
              <a:rPr lang="en-GB" b="1" i="1" dirty="0"/>
              <a:t>target</a:t>
            </a:r>
            <a:r>
              <a:rPr lang="en-GB" dirty="0"/>
              <a:t> for a link &lt;a&gt; within a page.</a:t>
            </a:r>
          </a:p>
          <a:p>
            <a:r>
              <a:rPr lang="en-GB" dirty="0"/>
              <a:t>Set the target attribute of the &lt;a&gt; element to the name attribute value of the iframe on the page.</a:t>
            </a:r>
          </a:p>
          <a:p>
            <a:pPr marL="320040" lvl="1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3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300" dirty="0" err="1">
                <a:solidFill>
                  <a:srgbClr val="FF0000"/>
                </a:solidFill>
                <a:latin typeface="Consolas"/>
              </a:rPr>
              <a:t>src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="URL.htm"</a:t>
            </a:r>
            <a:r>
              <a:rPr lang="en-GB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300" dirty="0">
                <a:solidFill>
                  <a:srgbClr val="FF0000"/>
                </a:solidFill>
                <a:latin typeface="Consolas"/>
              </a:rPr>
              <a:t>name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GB" sz="23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"&gt;&lt;/</a:t>
            </a:r>
            <a:r>
              <a:rPr lang="en-GB" sz="23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300" dirty="0">
              <a:solidFill>
                <a:prstClr val="black"/>
              </a:solidFill>
              <a:latin typeface="Consolas"/>
            </a:endParaRPr>
          </a:p>
          <a:p>
            <a:pPr marL="320040" lvl="1" indent="0">
              <a:buNone/>
            </a:pPr>
            <a:r>
              <a:rPr lang="en-US" sz="23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p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&gt;</a:t>
            </a:r>
          </a:p>
          <a:p>
            <a:pPr marL="320040" lvl="1" indent="0">
              <a:buNone/>
            </a:pPr>
            <a:r>
              <a:rPr lang="en-US" sz="2300" dirty="0">
                <a:solidFill>
                  <a:srgbClr val="0000FF"/>
                </a:solidFill>
                <a:latin typeface="Consolas"/>
              </a:rPr>
              <a:t>  &lt;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sz="2300" dirty="0" err="1">
                <a:solidFill>
                  <a:srgbClr val="FF0000"/>
                </a:solidFill>
                <a:latin typeface="Consolas"/>
              </a:rPr>
              <a:t>href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="http://www.w3schools.com"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 			</a:t>
            </a:r>
            <a:r>
              <a:rPr lang="en-US" sz="2300" dirty="0">
                <a:solidFill>
                  <a:srgbClr val="FF0000"/>
                </a:solidFill>
                <a:latin typeface="Consolas"/>
              </a:rPr>
              <a:t>target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US" sz="23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"&gt;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W3Schools.com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&lt;/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&gt;</a:t>
            </a:r>
          </a:p>
          <a:p>
            <a:pPr marL="320040" lvl="1" indent="0">
              <a:buNone/>
            </a:pPr>
            <a:r>
              <a:rPr lang="en-US" sz="2300" dirty="0">
                <a:solidFill>
                  <a:srgbClr val="0000FF"/>
                </a:solidFill>
                <a:latin typeface="Consolas"/>
              </a:rPr>
              <a:t>&lt;/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p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&gt;</a:t>
            </a:r>
          </a:p>
          <a:p>
            <a:r>
              <a:rPr lang="en-GB" dirty="0"/>
              <a:t>When the link is clicked on, the page it links to will be displayed in the iframe.</a:t>
            </a:r>
          </a:p>
        </p:txBody>
      </p:sp>
      <p:sp>
        <p:nvSpPr>
          <p:cNvPr id="4" name="Rectangle 3"/>
          <p:cNvSpPr/>
          <p:nvPr/>
        </p:nvSpPr>
        <p:spPr>
          <a:xfrm>
            <a:off x="4499992" y="3573016"/>
            <a:ext cx="230425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619672" y="4797152"/>
            <a:ext cx="2592288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6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Enhancing a Site With Third Party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31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enhance your website with third party content that you embed/include in your site.</a:t>
            </a:r>
          </a:p>
          <a:p>
            <a:r>
              <a:rPr lang="en-GB" dirty="0"/>
              <a:t>Some examples include:</a:t>
            </a:r>
          </a:p>
          <a:p>
            <a:pPr lvl="1"/>
            <a:r>
              <a:rPr lang="en-GB" dirty="0"/>
              <a:t>JavaScript Interactivity</a:t>
            </a:r>
          </a:p>
          <a:p>
            <a:pPr lvl="1"/>
            <a:r>
              <a:rPr lang="en-GB" dirty="0"/>
              <a:t>Site Search: Google, </a:t>
            </a:r>
            <a:r>
              <a:rPr lang="en-GB" dirty="0" err="1"/>
              <a:t>FreeFind</a:t>
            </a:r>
            <a:endParaRPr lang="en-GB" dirty="0"/>
          </a:p>
          <a:p>
            <a:pPr lvl="1"/>
            <a:r>
              <a:rPr lang="en-GB" dirty="0"/>
              <a:t>Social Media : Facebook, Twitter, LinkedIn</a:t>
            </a:r>
          </a:p>
          <a:p>
            <a:pPr lvl="1"/>
            <a:r>
              <a:rPr lang="en-GB" dirty="0"/>
              <a:t>Online Payments: PayPal</a:t>
            </a:r>
          </a:p>
          <a:p>
            <a:pPr lvl="1"/>
            <a:r>
              <a:rPr lang="en-GB" dirty="0"/>
              <a:t>Wikis</a:t>
            </a:r>
          </a:p>
          <a:p>
            <a:pPr lvl="1"/>
            <a:r>
              <a:rPr lang="en-GB" dirty="0"/>
              <a:t>Rich Site Summary (RSS) Feeds: Blogs, News, etc. </a:t>
            </a:r>
          </a:p>
          <a:p>
            <a:pPr lvl="1"/>
            <a:r>
              <a:rPr lang="en-GB" dirty="0"/>
              <a:t>Web Analytics: Google Analytics</a:t>
            </a:r>
          </a:p>
          <a:p>
            <a:pPr lvl="1"/>
            <a:r>
              <a:rPr lang="en-GB" dirty="0"/>
              <a:t>Maps: Google Maps</a:t>
            </a:r>
          </a:p>
        </p:txBody>
      </p:sp>
    </p:spTree>
    <p:extLst>
      <p:ext uri="{BB962C8B-B14F-4D97-AF65-F5344CB8AC3E}">
        <p14:creationId xmlns:p14="http://schemas.microsoft.com/office/powerpoint/2010/main" val="4132856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18756531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251956A2-A982-47C1-B442-63A97C345DFD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DADCA9B5-158F-4D02-B046-8BD1B68E75E9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BA21EB8C-A291-475A-B6D9-2E4524FD5771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13756</TotalTime>
  <Words>1215</Words>
  <Application>Microsoft Office PowerPoint</Application>
  <PresentationFormat>On-screen Show (4:3)</PresentationFormat>
  <Paragraphs>192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Calibri</vt:lpstr>
      <vt:lpstr>Cambria</vt:lpstr>
      <vt:lpstr>Consolas</vt:lpstr>
      <vt:lpstr>Wingdings</vt:lpstr>
      <vt:lpstr>Wingdings 2</vt:lpstr>
      <vt:lpstr>Median</vt:lpstr>
      <vt:lpstr>HTML Links and External Content</vt:lpstr>
      <vt:lpstr>Today’s Lecture</vt:lpstr>
      <vt:lpstr>Hyperlinks: HTML Links</vt:lpstr>
      <vt:lpstr>Uniform Resource Locators (URLs)</vt:lpstr>
      <vt:lpstr>Types of Links</vt:lpstr>
      <vt:lpstr>Links to External Sites: Absolute URLs</vt:lpstr>
      <vt:lpstr>Links to Resources in Same Website</vt:lpstr>
      <vt:lpstr>Links to Resources in Same Website</vt:lpstr>
      <vt:lpstr>Links to Resources in Same Website</vt:lpstr>
      <vt:lpstr>Links to Resources in Same Website</vt:lpstr>
      <vt:lpstr>Question</vt:lpstr>
      <vt:lpstr>Question</vt:lpstr>
      <vt:lpstr>Links to Named Bookmarks in a Page</vt:lpstr>
      <vt:lpstr>Special Characters in URLs</vt:lpstr>
      <vt:lpstr>HTML Entities</vt:lpstr>
      <vt:lpstr>Common HTML Character Entities</vt:lpstr>
      <vt:lpstr>HTML &lt;iframe&gt; Element</vt:lpstr>
      <vt:lpstr>Iframe as a Link Target</vt:lpstr>
      <vt:lpstr>Enhancing a Site With Third Party Content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1348</cp:revision>
  <cp:lastPrinted>2017-11-06T07:18:32Z</cp:lastPrinted>
  <dcterms:created xsi:type="dcterms:W3CDTF">2013-09-18T07:00:31Z</dcterms:created>
  <dcterms:modified xsi:type="dcterms:W3CDTF">2017-12-03T12:29:45Z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