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31"/>
    <p:sldMasterId id="2147483667" r:id="rId32"/>
    <p:sldMasterId id="2147483673" r:id="rId33"/>
    <p:sldMasterId id="2147483681" r:id="rId34"/>
    <p:sldMasterId id="2147483684" r:id="rId35"/>
    <p:sldMasterId id="2147483688" r:id="rId36"/>
    <p:sldMasterId id="2147483692" r:id="rId37"/>
  </p:sldMasterIdLst>
  <p:handoutMasterIdLst>
    <p:handoutMasterId r:id="rId82"/>
  </p:handoutMasterIdLst>
  <p:sldIdLst>
    <p:sldId id="300" r:id="rId38"/>
    <p:sldId id="301" r:id="rId39"/>
    <p:sldId id="302" r:id="rId40"/>
    <p:sldId id="303" r:id="rId41"/>
    <p:sldId id="304" r:id="rId42"/>
    <p:sldId id="259" r:id="rId43"/>
    <p:sldId id="260" r:id="rId44"/>
    <p:sldId id="261" r:id="rId45"/>
    <p:sldId id="262" r:id="rId46"/>
    <p:sldId id="263" r:id="rId47"/>
    <p:sldId id="264" r:id="rId48"/>
    <p:sldId id="265" r:id="rId49"/>
    <p:sldId id="266" r:id="rId50"/>
    <p:sldId id="267" r:id="rId51"/>
    <p:sldId id="268" r:id="rId52"/>
    <p:sldId id="269" r:id="rId53"/>
    <p:sldId id="270" r:id="rId54"/>
    <p:sldId id="272" r:id="rId55"/>
    <p:sldId id="273" r:id="rId56"/>
    <p:sldId id="274" r:id="rId57"/>
    <p:sldId id="276" r:id="rId58"/>
    <p:sldId id="275" r:id="rId59"/>
    <p:sldId id="277" r:id="rId60"/>
    <p:sldId id="279" r:id="rId61"/>
    <p:sldId id="284" r:id="rId62"/>
    <p:sldId id="282" r:id="rId63"/>
    <p:sldId id="283" r:id="rId64"/>
    <p:sldId id="285" r:id="rId65"/>
    <p:sldId id="286" r:id="rId66"/>
    <p:sldId id="287" r:id="rId67"/>
    <p:sldId id="288" r:id="rId68"/>
    <p:sldId id="289" r:id="rId69"/>
    <p:sldId id="290" r:id="rId70"/>
    <p:sldId id="291" r:id="rId71"/>
    <p:sldId id="292" r:id="rId72"/>
    <p:sldId id="293" r:id="rId73"/>
    <p:sldId id="295" r:id="rId74"/>
    <p:sldId id="294" r:id="rId75"/>
    <p:sldId id="296" r:id="rId76"/>
    <p:sldId id="297" r:id="rId77"/>
    <p:sldId id="298" r:id="rId78"/>
    <p:sldId id="299" r:id="rId79"/>
    <p:sldId id="280" r:id="rId80"/>
    <p:sldId id="281"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111" d="100"/>
          <a:sy n="111" d="100"/>
        </p:scale>
        <p:origin x="594"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slide" Target="slides/slide5.xml"/><Relationship Id="rId47" Type="http://schemas.openxmlformats.org/officeDocument/2006/relationships/slide" Target="slides/slide10.xml"/><Relationship Id="rId63" Type="http://schemas.openxmlformats.org/officeDocument/2006/relationships/slide" Target="slides/slide26.xml"/><Relationship Id="rId68" Type="http://schemas.openxmlformats.org/officeDocument/2006/relationships/slide" Target="slides/slide31.xml"/><Relationship Id="rId84" Type="http://schemas.openxmlformats.org/officeDocument/2006/relationships/viewProps" Target="viewProps.xml"/><Relationship Id="rId16" Type="http://schemas.openxmlformats.org/officeDocument/2006/relationships/customXml" Target="../customXml/item16.xml"/><Relationship Id="rId11" Type="http://schemas.openxmlformats.org/officeDocument/2006/relationships/customXml" Target="../customXml/item11.xml"/><Relationship Id="rId32" Type="http://schemas.openxmlformats.org/officeDocument/2006/relationships/slideMaster" Target="slideMasters/slideMaster2.xml"/><Relationship Id="rId37" Type="http://schemas.openxmlformats.org/officeDocument/2006/relationships/slideMaster" Target="slideMasters/slideMaster7.xml"/><Relationship Id="rId53" Type="http://schemas.openxmlformats.org/officeDocument/2006/relationships/slide" Target="slides/slide16.xml"/><Relationship Id="rId58" Type="http://schemas.openxmlformats.org/officeDocument/2006/relationships/slide" Target="slides/slide21.xml"/><Relationship Id="rId74" Type="http://schemas.openxmlformats.org/officeDocument/2006/relationships/slide" Target="slides/slide37.xml"/><Relationship Id="rId79" Type="http://schemas.openxmlformats.org/officeDocument/2006/relationships/slide" Target="slides/slide42.xml"/><Relationship Id="rId5" Type="http://schemas.openxmlformats.org/officeDocument/2006/relationships/customXml" Target="../customXml/item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slideMaster" Target="slideMasters/slideMaster5.xml"/><Relationship Id="rId43" Type="http://schemas.openxmlformats.org/officeDocument/2006/relationships/slide" Target="slides/slide6.xml"/><Relationship Id="rId48" Type="http://schemas.openxmlformats.org/officeDocument/2006/relationships/slide" Target="slides/slide11.xml"/><Relationship Id="rId56" Type="http://schemas.openxmlformats.org/officeDocument/2006/relationships/slide" Target="slides/slide19.xml"/><Relationship Id="rId64" Type="http://schemas.openxmlformats.org/officeDocument/2006/relationships/slide" Target="slides/slide27.xml"/><Relationship Id="rId69" Type="http://schemas.openxmlformats.org/officeDocument/2006/relationships/slide" Target="slides/slide32.xml"/><Relationship Id="rId77" Type="http://schemas.openxmlformats.org/officeDocument/2006/relationships/slide" Target="slides/slide40.xml"/><Relationship Id="rId8" Type="http://schemas.openxmlformats.org/officeDocument/2006/relationships/customXml" Target="../customXml/item8.xml"/><Relationship Id="rId51" Type="http://schemas.openxmlformats.org/officeDocument/2006/relationships/slide" Target="slides/slide14.xml"/><Relationship Id="rId72" Type="http://schemas.openxmlformats.org/officeDocument/2006/relationships/slide" Target="slides/slide35.xml"/><Relationship Id="rId80" Type="http://schemas.openxmlformats.org/officeDocument/2006/relationships/slide" Target="slides/slide43.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slideMaster" Target="slideMasters/slideMaster3.xml"/><Relationship Id="rId38" Type="http://schemas.openxmlformats.org/officeDocument/2006/relationships/slide" Target="slides/slide1.xml"/><Relationship Id="rId46" Type="http://schemas.openxmlformats.org/officeDocument/2006/relationships/slide" Target="slides/slide9.xml"/><Relationship Id="rId59" Type="http://schemas.openxmlformats.org/officeDocument/2006/relationships/slide" Target="slides/slide22.xml"/><Relationship Id="rId67" Type="http://schemas.openxmlformats.org/officeDocument/2006/relationships/slide" Target="slides/slide30.xml"/><Relationship Id="rId20" Type="http://schemas.openxmlformats.org/officeDocument/2006/relationships/customXml" Target="../customXml/item20.xml"/><Relationship Id="rId41" Type="http://schemas.openxmlformats.org/officeDocument/2006/relationships/slide" Target="slides/slide4.xml"/><Relationship Id="rId54" Type="http://schemas.openxmlformats.org/officeDocument/2006/relationships/slide" Target="slides/slide17.xml"/><Relationship Id="rId62" Type="http://schemas.openxmlformats.org/officeDocument/2006/relationships/slide" Target="slides/slide25.xml"/><Relationship Id="rId70" Type="http://schemas.openxmlformats.org/officeDocument/2006/relationships/slide" Target="slides/slide33.xml"/><Relationship Id="rId75" Type="http://schemas.openxmlformats.org/officeDocument/2006/relationships/slide" Target="slides/slide38.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slideMaster" Target="slideMasters/slideMaster6.xml"/><Relationship Id="rId49" Type="http://schemas.openxmlformats.org/officeDocument/2006/relationships/slide" Target="slides/slide12.xml"/><Relationship Id="rId57" Type="http://schemas.openxmlformats.org/officeDocument/2006/relationships/slide" Target="slides/slide20.xml"/><Relationship Id="rId10" Type="http://schemas.openxmlformats.org/officeDocument/2006/relationships/customXml" Target="../customXml/item10.xml"/><Relationship Id="rId31" Type="http://schemas.openxmlformats.org/officeDocument/2006/relationships/slideMaster" Target="slideMasters/slideMaster1.xml"/><Relationship Id="rId44" Type="http://schemas.openxmlformats.org/officeDocument/2006/relationships/slide" Target="slides/slide7.xml"/><Relationship Id="rId52" Type="http://schemas.openxmlformats.org/officeDocument/2006/relationships/slide" Target="slides/slide15.xml"/><Relationship Id="rId60" Type="http://schemas.openxmlformats.org/officeDocument/2006/relationships/slide" Target="slides/slide23.xml"/><Relationship Id="rId65" Type="http://schemas.openxmlformats.org/officeDocument/2006/relationships/slide" Target="slides/slide28.xml"/><Relationship Id="rId73" Type="http://schemas.openxmlformats.org/officeDocument/2006/relationships/slide" Target="slides/slide36.xml"/><Relationship Id="rId78" Type="http://schemas.openxmlformats.org/officeDocument/2006/relationships/slide" Target="slides/slide41.xml"/><Relationship Id="rId81" Type="http://schemas.openxmlformats.org/officeDocument/2006/relationships/slide" Target="slides/slide44.xml"/><Relationship Id="rId86"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slide" Target="slides/slide2.xml"/><Relationship Id="rId34" Type="http://schemas.openxmlformats.org/officeDocument/2006/relationships/slideMaster" Target="slideMasters/slideMaster4.xml"/><Relationship Id="rId50" Type="http://schemas.openxmlformats.org/officeDocument/2006/relationships/slide" Target="slides/slide13.xml"/><Relationship Id="rId55" Type="http://schemas.openxmlformats.org/officeDocument/2006/relationships/slide" Target="slides/slide18.xml"/><Relationship Id="rId76" Type="http://schemas.openxmlformats.org/officeDocument/2006/relationships/slide" Target="slides/slide39.xml"/><Relationship Id="rId7" Type="http://schemas.openxmlformats.org/officeDocument/2006/relationships/customXml" Target="../customXml/item7.xml"/><Relationship Id="rId71" Type="http://schemas.openxmlformats.org/officeDocument/2006/relationships/slide" Target="slides/slide34.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slide" Target="slides/slide3.xml"/><Relationship Id="rId45" Type="http://schemas.openxmlformats.org/officeDocument/2006/relationships/slide" Target="slides/slide8.xml"/><Relationship Id="rId66" Type="http://schemas.openxmlformats.org/officeDocument/2006/relationships/slide" Target="slides/slide29.xml"/><Relationship Id="rId87" Type="http://schemas.microsoft.com/office/2016/11/relationships/changesInfo" Target="changesInfos/changesInfo1.xml"/><Relationship Id="rId61" Type="http://schemas.openxmlformats.org/officeDocument/2006/relationships/slide" Target="slides/slide24.xml"/><Relationship Id="rId8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2A6FA666-73B8-406D-BE03-D211529E24EE}"/>
    <pc:docChg chg="custSel modSld">
      <pc:chgData name="Laura Jenkins (IEH)" userId="ae3a07d3-7c51-4381-b786-d01af3331fdb" providerId="ADAL" clId="{2A6FA666-73B8-406D-BE03-D211529E24EE}" dt="2024-12-02T15:37:31.243" v="1" actId="478"/>
      <pc:docMkLst>
        <pc:docMk/>
      </pc:docMkLst>
      <pc:sldChg chg="delSp mod delAnim">
        <pc:chgData name="Laura Jenkins (IEH)" userId="ae3a07d3-7c51-4381-b786-d01af3331fdb" providerId="ADAL" clId="{2A6FA666-73B8-406D-BE03-D211529E24EE}" dt="2024-12-02T15:37:31.243" v="1" actId="478"/>
        <pc:sldMkLst>
          <pc:docMk/>
          <pc:sldMk cId="4113673991" sldId="280"/>
        </pc:sldMkLst>
        <pc:picChg chg="del">
          <ac:chgData name="Laura Jenkins (IEH)" userId="ae3a07d3-7c51-4381-b786-d01af3331fdb" providerId="ADAL" clId="{2A6FA666-73B8-406D-BE03-D211529E24EE}" dt="2024-12-02T15:37:31.243" v="1" actId="478"/>
          <ac:picMkLst>
            <pc:docMk/>
            <pc:sldMk cId="4113673991" sldId="280"/>
            <ac:picMk id="4" creationId="{00000000-0000-0000-0000-000000000000}"/>
          </ac:picMkLst>
        </pc:picChg>
      </pc:sldChg>
      <pc:sldChg chg="delSp mod delAnim">
        <pc:chgData name="Laura Jenkins (IEH)" userId="ae3a07d3-7c51-4381-b786-d01af3331fdb" providerId="ADAL" clId="{2A6FA666-73B8-406D-BE03-D211529E24EE}" dt="2024-12-02T15:37:29.377" v="0" actId="478"/>
        <pc:sldMkLst>
          <pc:docMk/>
          <pc:sldMk cId="2653907852" sldId="281"/>
        </pc:sldMkLst>
        <pc:picChg chg="del">
          <ac:chgData name="Laura Jenkins (IEH)" userId="ae3a07d3-7c51-4381-b786-d01af3331fdb" providerId="ADAL" clId="{2A6FA666-73B8-406D-BE03-D211529E24EE}" dt="2024-12-02T15:37:29.377" v="0" actId="478"/>
          <ac:picMkLst>
            <pc:docMk/>
            <pc:sldMk cId="2653907852" sldId="281"/>
            <ac:picMk id="4"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2523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0336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1530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356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0460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12270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89065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86584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70303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09838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726754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022751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11091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3305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61174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12733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704859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14499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9551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05638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69254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017359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622899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24845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7992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565543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379025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937871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4195216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9542057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963508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8186680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610671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02/12/2024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7719850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23699003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92194230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17912733"/>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7709209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7725915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99022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xml"/><Relationship Id="rId1" Type="http://schemas.openxmlformats.org/officeDocument/2006/relationships/customXml" Target="../../customXml/item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2.xml"/><Relationship Id="rId1" Type="http://schemas.openxmlformats.org/officeDocument/2006/relationships/customXml" Target="../../customXml/item10.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3.xml"/><Relationship Id="rId1" Type="http://schemas.openxmlformats.org/officeDocument/2006/relationships/customXml" Target="../../customXml/item1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4.xml"/><Relationship Id="rId1" Type="http://schemas.openxmlformats.org/officeDocument/2006/relationships/customXml" Target="../../customXml/item1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5.xml"/><Relationship Id="rId1" Type="http://schemas.openxmlformats.org/officeDocument/2006/relationships/customXml" Target="../../customXml/item1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6.xml"/><Relationship Id="rId1" Type="http://schemas.openxmlformats.org/officeDocument/2006/relationships/customXml" Target="../../customXml/item1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7.xml"/><Relationship Id="rId1" Type="http://schemas.openxmlformats.org/officeDocument/2006/relationships/customXml" Target="../../customXml/item1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8.xml"/><Relationship Id="rId1" Type="http://schemas.openxmlformats.org/officeDocument/2006/relationships/customXml" Target="../../customXml/item1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9.xml"/><Relationship Id="rId1" Type="http://schemas.openxmlformats.org/officeDocument/2006/relationships/customXml" Target="../../customXml/item1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0.xml"/><Relationship Id="rId1" Type="http://schemas.openxmlformats.org/officeDocument/2006/relationships/customXml" Target="../../customXml/item18.xml"/></Relationships>
</file>

<file path=ppt/slides/_rels/slide1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video" Target="NULL" TargetMode="External"/><Relationship Id="rId7" Type="http://schemas.openxmlformats.org/officeDocument/2006/relationships/slideLayout" Target="../slideLayouts/slideLayout20.xml"/><Relationship Id="rId2" Type="http://schemas.openxmlformats.org/officeDocument/2006/relationships/tags" Target="../tags/tag11.xml"/><Relationship Id="rId1" Type="http://schemas.openxmlformats.org/officeDocument/2006/relationships/customXml" Target="../../customXml/item20.xml"/><Relationship Id="rId6" Type="http://schemas.microsoft.com/office/2007/relationships/media" Target="../media/media1.mp4"/><Relationship Id="rId5" Type="http://schemas.openxmlformats.org/officeDocument/2006/relationships/tags" Target="../tags/tag12.xml"/><Relationship Id="rId4" Type="http://schemas.openxmlformats.org/officeDocument/2006/relationships/customXml" Target="../../customXml/item1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3.xml"/><Relationship Id="rId1" Type="http://schemas.openxmlformats.org/officeDocument/2006/relationships/customXml" Target="../../customXml/item2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4.xml"/><Relationship Id="rId1" Type="http://schemas.openxmlformats.org/officeDocument/2006/relationships/customXml" Target="../../customXml/item2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5.xml"/><Relationship Id="rId1" Type="http://schemas.openxmlformats.org/officeDocument/2006/relationships/customXml" Target="../../customXml/item2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6.xml"/><Relationship Id="rId1" Type="http://schemas.openxmlformats.org/officeDocument/2006/relationships/customXml" Target="../../customXml/item2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7.xml"/><Relationship Id="rId1" Type="http://schemas.openxmlformats.org/officeDocument/2006/relationships/customXml" Target="../../customXml/item2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8.xml"/><Relationship Id="rId1" Type="http://schemas.openxmlformats.org/officeDocument/2006/relationships/customXml" Target="../../customXml/item2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19.xml"/><Relationship Id="rId1" Type="http://schemas.openxmlformats.org/officeDocument/2006/relationships/customXml" Target="../../customXml/item2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20.xml"/><Relationship Id="rId1" Type="http://schemas.openxmlformats.org/officeDocument/2006/relationships/customXml" Target="../../customXml/item28.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hyperlink" Target="https://socialcare.wales/cms_assets/file-uploads/Induction-Framework-Resources.pdf" TargetMode="External"/><Relationship Id="rId2" Type="http://schemas.openxmlformats.org/officeDocument/2006/relationships/tags" Target="../tags/tag21.xml"/><Relationship Id="rId1" Type="http://schemas.openxmlformats.org/officeDocument/2006/relationships/customXml" Target="../../customXml/item29.xml"/><Relationship Id="rId6" Type="http://schemas.openxmlformats.org/officeDocument/2006/relationships/hyperlink" Target="http://www.cieh-cymruwales.org/uploadedFiles/Core/Policy/Professional_practice/making_connections_2006.pdf" TargetMode="External"/><Relationship Id="rId5" Type="http://schemas.openxmlformats.org/officeDocument/2006/relationships/hyperlink" Target="https://www.basw.co.uk/news/article/?id=741" TargetMode="External"/><Relationship Id="rId4" Type="http://schemas.openxmlformats.org/officeDocument/2006/relationships/hyperlink" Target="http://cdn.basw.co.uk/upload/basw_24624-5.pdf" TargetMode="Externa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hyperlink" Target="http://www.cieh-cymruwales.org/uploadedFiles/Core/Policy/Professional_practice/making_connections_2006.pdf" TargetMode="External"/><Relationship Id="rId2" Type="http://schemas.openxmlformats.org/officeDocument/2006/relationships/tags" Target="../tags/tag22.xml"/><Relationship Id="rId1" Type="http://schemas.openxmlformats.org/officeDocument/2006/relationships/customXml" Target="../../customXml/item30.xml"/><Relationship Id="rId6" Type="http://schemas.openxmlformats.org/officeDocument/2006/relationships/hyperlink" Target="http://www.communitycare.co.uk/2017/06/19/top-tips-managing-professional-boundaries-social-work/" TargetMode="External"/><Relationship Id="rId5" Type="http://schemas.openxmlformats.org/officeDocument/2006/relationships/hyperlink" Target="https://www.basw.co.uk/news/article/?id=741" TargetMode="External"/><Relationship Id="rId4" Type="http://schemas.openxmlformats.org/officeDocument/2006/relationships/hyperlink" Target="http://cdn.basw.co.uk/upload/basw_24624-5.pdf%20Accessed%20on%2002/03/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40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F633FD7-DDE5-FCEB-5882-B42999B83BF2}"/>
              </a:ext>
            </a:extLst>
          </p:cNvPr>
          <p:cNvSpPr>
            <a:spLocks noGrp="1"/>
          </p:cNvSpPr>
          <p:nvPr>
            <p:ph idx="1"/>
          </p:nvPr>
        </p:nvSpPr>
        <p:spPr/>
        <p:txBody>
          <a:bodyPr/>
          <a:lstStyle/>
          <a:p>
            <a:pPr marL="0" indent="0" algn="ctr">
              <a:buNone/>
            </a:pPr>
            <a:r>
              <a:rPr lang="en-GB" sz="4400" dirty="0">
                <a:solidFill>
                  <a:schemeClr val="bg1"/>
                </a:solidFill>
              </a:rPr>
              <a:t>ECAY6007</a:t>
            </a:r>
          </a:p>
          <a:p>
            <a:pPr marL="0" indent="0" algn="ctr">
              <a:buNone/>
            </a:pPr>
            <a:r>
              <a:rPr lang="en-GB" sz="4400" dirty="0">
                <a:solidFill>
                  <a:schemeClr val="bg1"/>
                </a:solidFill>
              </a:rPr>
              <a:t>Professional Practice in Advocacy: </a:t>
            </a:r>
          </a:p>
          <a:p>
            <a:pPr marL="0" indent="0" algn="ctr">
              <a:buNone/>
            </a:pPr>
            <a:r>
              <a:rPr lang="en-GB" sz="4400" dirty="0">
                <a:solidFill>
                  <a:schemeClr val="bg1"/>
                </a:solidFill>
              </a:rPr>
              <a:t>Tensions and Opportunities</a:t>
            </a:r>
          </a:p>
          <a:p>
            <a:pPr marL="0" indent="0" algn="ctr">
              <a:buNone/>
            </a:pPr>
            <a:endParaRPr lang="en-GB" dirty="0">
              <a:solidFill>
                <a:schemeClr val="bg1"/>
              </a:solidFill>
            </a:endParaRPr>
          </a:p>
        </p:txBody>
      </p:sp>
    </p:spTree>
    <p:extLst>
      <p:ext uri="{BB962C8B-B14F-4D97-AF65-F5344CB8AC3E}">
        <p14:creationId xmlns:p14="http://schemas.microsoft.com/office/powerpoint/2010/main" val="99386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F20944-DA14-7724-79F0-8FC5AD6E8921}"/>
              </a:ext>
            </a:extLst>
          </p:cNvPr>
          <p:cNvSpPr txBox="1"/>
          <p:nvPr/>
        </p:nvSpPr>
        <p:spPr>
          <a:xfrm>
            <a:off x="191344" y="1628800"/>
            <a:ext cx="5472608" cy="1938992"/>
          </a:xfrm>
          <a:prstGeom prst="rect">
            <a:avLst/>
          </a:prstGeom>
          <a:noFill/>
        </p:spPr>
        <p:txBody>
          <a:bodyPr wrap="square" rtlCol="0">
            <a:spAutoFit/>
          </a:bodyPr>
          <a:lstStyle/>
          <a:p>
            <a:r>
              <a:rPr lang="en-GB" sz="2400" dirty="0">
                <a:solidFill>
                  <a:schemeClr val="bg1"/>
                </a:solidFill>
              </a:rPr>
              <a:t>Aims:</a:t>
            </a:r>
          </a:p>
          <a:p>
            <a:endParaRPr lang="en-GB" sz="2400" dirty="0">
              <a:solidFill>
                <a:schemeClr val="bg1"/>
              </a:solidFill>
            </a:endParaRPr>
          </a:p>
          <a:p>
            <a:r>
              <a:rPr lang="en-GB" sz="2400" dirty="0">
                <a:solidFill>
                  <a:schemeClr val="bg1"/>
                </a:solidFill>
              </a:rPr>
              <a:t>To identify legislation, codes, conducts and values associated with professional standards in advocacy work. </a:t>
            </a:r>
          </a:p>
        </p:txBody>
      </p:sp>
    </p:spTree>
    <p:extLst>
      <p:ext uri="{BB962C8B-B14F-4D97-AF65-F5344CB8AC3E}">
        <p14:creationId xmlns:p14="http://schemas.microsoft.com/office/powerpoint/2010/main" val="643670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F6584-40EB-1A6F-4C3B-1886292CAAF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FB3457A-0326-D939-7852-5CD4BFAA8A0A}"/>
              </a:ext>
            </a:extLst>
          </p:cNvPr>
          <p:cNvSpPr txBox="1"/>
          <p:nvPr/>
        </p:nvSpPr>
        <p:spPr>
          <a:xfrm>
            <a:off x="407368" y="1268760"/>
            <a:ext cx="5472608" cy="4524315"/>
          </a:xfrm>
          <a:prstGeom prst="rect">
            <a:avLst/>
          </a:prstGeom>
          <a:noFill/>
        </p:spPr>
        <p:txBody>
          <a:bodyPr wrap="square" rtlCol="0">
            <a:spAutoFit/>
          </a:bodyPr>
          <a:lstStyle/>
          <a:p>
            <a:r>
              <a:rPr lang="en-GB" sz="1600" dirty="0">
                <a:solidFill>
                  <a:schemeClr val="bg1"/>
                </a:solidFill>
              </a:rPr>
              <a:t>Upon the successful completion of this module, the student should be able to: </a:t>
            </a:r>
          </a:p>
          <a:p>
            <a:endParaRPr lang="en-GB" sz="1600" dirty="0">
              <a:solidFill>
                <a:schemeClr val="bg1"/>
              </a:solidFill>
            </a:endParaRPr>
          </a:p>
          <a:p>
            <a:r>
              <a:rPr lang="en-GB" sz="1600" dirty="0">
                <a:solidFill>
                  <a:schemeClr val="bg1"/>
                </a:solidFill>
              </a:rPr>
              <a:t>• demonstrate a critical understanding of how management of personal behaviour/ interaction with others is influenced by legislation, codes, conducts and values associated with professional standards in advocacy work; </a:t>
            </a:r>
          </a:p>
          <a:p>
            <a:endParaRPr lang="en-GB" sz="1600" dirty="0">
              <a:solidFill>
                <a:schemeClr val="bg1"/>
              </a:solidFill>
            </a:endParaRPr>
          </a:p>
          <a:p>
            <a:r>
              <a:rPr lang="en-GB" sz="1600" dirty="0">
                <a:solidFill>
                  <a:schemeClr val="bg1"/>
                </a:solidFill>
              </a:rPr>
              <a:t>• identify and critically engage with appropriate standards relating to specific interest groups; </a:t>
            </a:r>
          </a:p>
          <a:p>
            <a:endParaRPr lang="en-GB" sz="1600" dirty="0">
              <a:solidFill>
                <a:schemeClr val="bg1"/>
              </a:solidFill>
            </a:endParaRPr>
          </a:p>
          <a:p>
            <a:r>
              <a:rPr lang="en-GB" sz="1600" dirty="0">
                <a:solidFill>
                  <a:schemeClr val="bg1"/>
                </a:solidFill>
              </a:rPr>
              <a:t>• explore interventions which support the voice of the individual; </a:t>
            </a:r>
          </a:p>
          <a:p>
            <a:endParaRPr lang="en-GB" sz="1600" dirty="0">
              <a:solidFill>
                <a:schemeClr val="bg1"/>
              </a:solidFill>
            </a:endParaRPr>
          </a:p>
          <a:p>
            <a:r>
              <a:rPr lang="en-GB" sz="1600" dirty="0">
                <a:solidFill>
                  <a:schemeClr val="bg1"/>
                </a:solidFill>
              </a:rPr>
              <a:t>• demonstrate a critical understanding of how current legislation establishes a framework of measures designed to maintain professional boundaries, professional practices and in the provision of effective advocacy services. </a:t>
            </a:r>
          </a:p>
        </p:txBody>
      </p:sp>
    </p:spTree>
    <p:extLst>
      <p:ext uri="{BB962C8B-B14F-4D97-AF65-F5344CB8AC3E}">
        <p14:creationId xmlns:p14="http://schemas.microsoft.com/office/powerpoint/2010/main" val="97714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869D4B7-CC15-BB4B-DAB2-37A36E7ECA5B}"/>
              </a:ext>
            </a:extLst>
          </p:cNvPr>
          <p:cNvSpPr>
            <a:spLocks noGrp="1"/>
          </p:cNvSpPr>
          <p:nvPr>
            <p:ph idx="1"/>
          </p:nvPr>
        </p:nvSpPr>
        <p:spPr>
          <a:xfrm>
            <a:off x="694048" y="2276872"/>
            <a:ext cx="10803903" cy="1799393"/>
          </a:xfrm>
        </p:spPr>
        <p:txBody>
          <a:bodyPr/>
          <a:lstStyle/>
          <a:p>
            <a:pPr marL="0" indent="0" algn="ctr">
              <a:buNone/>
            </a:pPr>
            <a:r>
              <a:rPr lang="en-GB" sz="4000" dirty="0">
                <a:solidFill>
                  <a:schemeClr val="bg1"/>
                </a:solidFill>
              </a:rPr>
              <a:t>Professional Boundaries in Practice</a:t>
            </a:r>
          </a:p>
        </p:txBody>
      </p:sp>
    </p:spTree>
    <p:extLst>
      <p:ext uri="{BB962C8B-B14F-4D97-AF65-F5344CB8AC3E}">
        <p14:creationId xmlns:p14="http://schemas.microsoft.com/office/powerpoint/2010/main" val="3042026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Managing Professional Boundaries</a:t>
            </a:r>
            <a:endParaRPr lang="en-GB" dirty="0"/>
          </a:p>
        </p:txBody>
      </p:sp>
      <p:sp>
        <p:nvSpPr>
          <p:cNvPr id="3" name="Content Placeholder 2"/>
          <p:cNvSpPr>
            <a:spLocks noGrp="1"/>
          </p:cNvSpPr>
          <p:nvPr>
            <p:ph idx="1"/>
          </p:nvPr>
        </p:nvSpPr>
        <p:spPr/>
        <p:txBody>
          <a:bodyPr>
            <a:normAutofit fontScale="70000" lnSpcReduction="20000"/>
          </a:bodyPr>
          <a:lstStyle/>
          <a:p>
            <a:r>
              <a:rPr lang="en-GB" sz="4200" dirty="0"/>
              <a:t>Advocates Must (as with all other social care workers) </a:t>
            </a:r>
          </a:p>
          <a:p>
            <a:r>
              <a:rPr lang="en-GB" sz="4200" dirty="0"/>
              <a:t>Understand and act within key boundaries and maintain a professional relationship with clients</a:t>
            </a:r>
          </a:p>
          <a:p>
            <a:r>
              <a:rPr lang="en-GB" sz="4200" dirty="0"/>
              <a:t>Are expected to uphold key boundaries to protect themselves, their clients and the organisation they work for.</a:t>
            </a:r>
          </a:p>
          <a:p>
            <a:r>
              <a:rPr lang="en-GB" sz="4200" dirty="0"/>
              <a:t>Ensure that relationships between social workers and clients remain professional.</a:t>
            </a:r>
          </a:p>
          <a:p>
            <a:r>
              <a:rPr lang="en-GB" sz="4200" dirty="0"/>
              <a:t>Even when working on very personal and difficult issues</a:t>
            </a:r>
          </a:p>
          <a:p>
            <a:endParaRPr lang="en-GB" dirty="0"/>
          </a:p>
          <a:p>
            <a:pPr marL="0" indent="0" algn="r">
              <a:buNone/>
            </a:pPr>
            <a:endParaRPr lang="en-GB" sz="4200" dirty="0"/>
          </a:p>
        </p:txBody>
      </p:sp>
      <p:sp>
        <p:nvSpPr>
          <p:cNvPr id="8" name="TextBox 7">
            <a:extLst>
              <a:ext uri="{FF2B5EF4-FFF2-40B4-BE49-F238E27FC236}">
                <a16:creationId xmlns:a16="http://schemas.microsoft.com/office/drawing/2014/main" id="{7A4B783D-DE5C-8BBD-9B1C-98B2AB56C0AE}"/>
              </a:ext>
            </a:extLst>
          </p:cNvPr>
          <p:cNvSpPr txBox="1"/>
          <p:nvPr/>
        </p:nvSpPr>
        <p:spPr>
          <a:xfrm>
            <a:off x="10000980" y="6139755"/>
            <a:ext cx="2111118" cy="369332"/>
          </a:xfrm>
          <a:prstGeom prst="rect">
            <a:avLst/>
          </a:prstGeom>
          <a:noFill/>
        </p:spPr>
        <p:txBody>
          <a:bodyPr wrap="square">
            <a:spAutoFit/>
          </a:bodyPr>
          <a:lstStyle/>
          <a:p>
            <a:r>
              <a:rPr lang="en-GB" sz="1800" dirty="0"/>
              <a:t>(Hardy, 2017)</a:t>
            </a:r>
            <a:endParaRPr lang="en-GB" dirty="0"/>
          </a:p>
        </p:txBody>
      </p:sp>
    </p:spTree>
    <p:custDataLst>
      <p:custData r:id="rId1"/>
      <p:tags r:id="rId2"/>
    </p:custDataLst>
    <p:extLst>
      <p:ext uri="{BB962C8B-B14F-4D97-AF65-F5344CB8AC3E}">
        <p14:creationId xmlns:p14="http://schemas.microsoft.com/office/powerpoint/2010/main" val="287831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a:t>
            </a:r>
            <a:br>
              <a:rPr lang="en-GB" dirty="0"/>
            </a:br>
            <a:r>
              <a:rPr lang="en-GB" dirty="0"/>
              <a:t> Professional Boundaries?</a:t>
            </a:r>
          </a:p>
        </p:txBody>
      </p:sp>
      <p:sp>
        <p:nvSpPr>
          <p:cNvPr id="3" name="Content Placeholder 2"/>
          <p:cNvSpPr>
            <a:spLocks noGrp="1"/>
          </p:cNvSpPr>
          <p:nvPr>
            <p:ph idx="1"/>
          </p:nvPr>
        </p:nvSpPr>
        <p:spPr/>
        <p:txBody>
          <a:bodyPr>
            <a:normAutofit fontScale="92500" lnSpcReduction="10000"/>
          </a:bodyPr>
          <a:lstStyle/>
          <a:p>
            <a:r>
              <a:rPr lang="en-GB" dirty="0"/>
              <a:t>Examples and Implications for practice:</a:t>
            </a:r>
          </a:p>
          <a:p>
            <a:pPr marL="457200" indent="-457200">
              <a:buFont typeface="+mj-lt"/>
              <a:buAutoNum type="arabicPeriod"/>
            </a:pPr>
            <a:r>
              <a:rPr lang="en-GB" b="1" u="sng" dirty="0"/>
              <a:t>Client focus. </a:t>
            </a:r>
            <a:r>
              <a:rPr lang="en-GB" dirty="0"/>
              <a:t>You are expected to place the needs of service users on your caseload at the centre of any decisions that you make about them and their lives</a:t>
            </a:r>
          </a:p>
          <a:p>
            <a:pPr marL="457200" indent="-457200">
              <a:buFont typeface="+mj-lt"/>
              <a:buAutoNum type="arabicPeriod"/>
            </a:pPr>
            <a:r>
              <a:rPr lang="en-GB" b="1" u="sng" dirty="0"/>
              <a:t>Self-disclosure. </a:t>
            </a:r>
            <a:r>
              <a:rPr lang="en-GB" dirty="0"/>
              <a:t>Information about yourself and your personal life should not be disclosed to clients.</a:t>
            </a:r>
          </a:p>
          <a:p>
            <a:pPr marL="457200" indent="-457200">
              <a:buFont typeface="+mj-lt"/>
              <a:buAutoNum type="arabicPeriod"/>
            </a:pPr>
            <a:r>
              <a:rPr lang="en-GB" b="1" u="sng" dirty="0"/>
              <a:t>Dual relationships. </a:t>
            </a:r>
            <a:r>
              <a:rPr lang="en-GB" dirty="0"/>
              <a:t>You should not hold more than one type of relationship with a client, for example, they cannot work for you, be a family member or receive extra private support from you, as well as be one of your clients.</a:t>
            </a:r>
          </a:p>
          <a:p>
            <a:pPr marL="0" lvl="0" indent="0" algn="r">
              <a:buClr>
                <a:prstClr val="white"/>
              </a:buClr>
              <a:buNone/>
            </a:pPr>
            <a:r>
              <a:rPr lang="en-GB" sz="1600" dirty="0">
                <a:solidFill>
                  <a:srgbClr val="D06F1E">
                    <a:lumMod val="50000"/>
                  </a:srgbClr>
                </a:solidFill>
              </a:rPr>
              <a:t>(Hardy, 2017)</a:t>
            </a:r>
          </a:p>
          <a:p>
            <a:pPr marL="457200" indent="-457200" algn="r">
              <a:buFont typeface="+mj-lt"/>
              <a:buAutoNum type="arabicPeriod"/>
            </a:pPr>
            <a:endParaRPr lang="en-GB" dirty="0"/>
          </a:p>
          <a:p>
            <a:endParaRPr lang="en-GB" dirty="0"/>
          </a:p>
        </p:txBody>
      </p:sp>
    </p:spTree>
    <p:custDataLst>
      <p:custData r:id="rId1"/>
      <p:tags r:id="rId2"/>
    </p:custDataLst>
    <p:extLst>
      <p:ext uri="{BB962C8B-B14F-4D97-AF65-F5344CB8AC3E}">
        <p14:creationId xmlns:p14="http://schemas.microsoft.com/office/powerpoint/2010/main" val="133119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a:t>
            </a:r>
            <a:br>
              <a:rPr lang="en-GB" dirty="0"/>
            </a:br>
            <a:r>
              <a:rPr lang="en-GB" dirty="0"/>
              <a:t> Professional Boundaries?</a:t>
            </a:r>
          </a:p>
        </p:txBody>
      </p:sp>
      <p:sp>
        <p:nvSpPr>
          <p:cNvPr id="3" name="Content Placeholder 2"/>
          <p:cNvSpPr>
            <a:spLocks noGrp="1"/>
          </p:cNvSpPr>
          <p:nvPr>
            <p:ph idx="1"/>
          </p:nvPr>
        </p:nvSpPr>
        <p:spPr/>
        <p:txBody>
          <a:bodyPr>
            <a:normAutofit/>
          </a:bodyPr>
          <a:lstStyle/>
          <a:p>
            <a:r>
              <a:rPr lang="en-GB" dirty="0"/>
              <a:t>Examples and Implications for practice (continued):</a:t>
            </a:r>
          </a:p>
          <a:p>
            <a:pPr lvl="1"/>
            <a:r>
              <a:rPr lang="en-GB" dirty="0"/>
              <a:t>4. Working within your competence. It is important that you understand the limitations of your role and of your personal capabilities, and when to refer to other professionals or to seek further support and advice for yourself and your clients.</a:t>
            </a:r>
          </a:p>
          <a:p>
            <a:pPr lvl="1"/>
            <a:r>
              <a:rPr lang="en-GB" dirty="0"/>
              <a:t>5. Looking after self. It is your responsibility to ensure that you are in a fit state to do the job that you are required to do. This covers not only your behaviour outside work but also how you manage your stress and emotions within work and caused by your work.</a:t>
            </a:r>
          </a:p>
          <a:p>
            <a:pPr lvl="1"/>
            <a:endParaRPr lang="en-GB" dirty="0"/>
          </a:p>
          <a:p>
            <a:endParaRPr lang="en-GB" dirty="0"/>
          </a:p>
        </p:txBody>
      </p:sp>
      <p:sp>
        <p:nvSpPr>
          <p:cNvPr id="8" name="TextBox 7">
            <a:extLst>
              <a:ext uri="{FF2B5EF4-FFF2-40B4-BE49-F238E27FC236}">
                <a16:creationId xmlns:a16="http://schemas.microsoft.com/office/drawing/2014/main" id="{F415F7D5-D9C3-80A7-CEEF-620E3172A84F}"/>
              </a:ext>
            </a:extLst>
          </p:cNvPr>
          <p:cNvSpPr txBox="1"/>
          <p:nvPr/>
        </p:nvSpPr>
        <p:spPr>
          <a:xfrm>
            <a:off x="10305402" y="6128132"/>
            <a:ext cx="1751078" cy="369332"/>
          </a:xfrm>
          <a:prstGeom prst="rect">
            <a:avLst/>
          </a:prstGeom>
          <a:noFill/>
        </p:spPr>
        <p:txBody>
          <a:bodyPr wrap="square">
            <a:spAutoFit/>
          </a:bodyPr>
          <a:lstStyle/>
          <a:p>
            <a:pPr lvl="0"/>
            <a:r>
              <a:rPr lang="en-GB" dirty="0"/>
              <a:t>(Hardy, 2017)</a:t>
            </a:r>
          </a:p>
        </p:txBody>
      </p:sp>
    </p:spTree>
    <p:custDataLst>
      <p:custData r:id="rId1"/>
      <p:tags r:id="rId2"/>
    </p:custDataLst>
    <p:extLst>
      <p:ext uri="{BB962C8B-B14F-4D97-AF65-F5344CB8AC3E}">
        <p14:creationId xmlns:p14="http://schemas.microsoft.com/office/powerpoint/2010/main" val="89658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Crossing or Breaking Boundaries</a:t>
            </a:r>
          </a:p>
        </p:txBody>
      </p:sp>
      <p:sp>
        <p:nvSpPr>
          <p:cNvPr id="3" name="Content Placeholder 2"/>
          <p:cNvSpPr>
            <a:spLocks noGrp="1"/>
          </p:cNvSpPr>
          <p:nvPr>
            <p:ph idx="1"/>
          </p:nvPr>
        </p:nvSpPr>
        <p:spPr/>
        <p:txBody>
          <a:bodyPr>
            <a:normAutofit/>
          </a:bodyPr>
          <a:lstStyle/>
          <a:p>
            <a:r>
              <a:rPr lang="en-GB" dirty="0"/>
              <a:t>The reality of work in the social care sector is that boundaries will get crossed at various points, due to:</a:t>
            </a:r>
          </a:p>
          <a:p>
            <a:pPr lvl="1"/>
            <a:r>
              <a:rPr lang="en-GB" dirty="0"/>
              <a:t>human error</a:t>
            </a:r>
          </a:p>
          <a:p>
            <a:pPr lvl="1"/>
            <a:r>
              <a:rPr lang="en-GB" dirty="0"/>
              <a:t>tiredness, stress</a:t>
            </a:r>
          </a:p>
          <a:p>
            <a:pPr lvl="1"/>
            <a:r>
              <a:rPr lang="en-GB" dirty="0"/>
              <a:t>manipulation by clients</a:t>
            </a:r>
          </a:p>
          <a:p>
            <a:pPr lvl="1"/>
            <a:r>
              <a:rPr lang="en-GB" dirty="0"/>
              <a:t>difficult situations</a:t>
            </a:r>
          </a:p>
          <a:p>
            <a:pPr lvl="1"/>
            <a:r>
              <a:rPr lang="en-GB" dirty="0"/>
              <a:t>bad luck or just a bad day at the office</a:t>
            </a:r>
          </a:p>
        </p:txBody>
      </p:sp>
      <p:sp>
        <p:nvSpPr>
          <p:cNvPr id="6" name="TextBox 5">
            <a:extLst>
              <a:ext uri="{FF2B5EF4-FFF2-40B4-BE49-F238E27FC236}">
                <a16:creationId xmlns:a16="http://schemas.microsoft.com/office/drawing/2014/main" id="{DC4F21B8-A333-0FDC-63E5-60278B3C54B7}"/>
              </a:ext>
            </a:extLst>
          </p:cNvPr>
          <p:cNvSpPr txBox="1"/>
          <p:nvPr/>
        </p:nvSpPr>
        <p:spPr>
          <a:xfrm>
            <a:off x="5890582" y="5261044"/>
            <a:ext cx="6097554" cy="369332"/>
          </a:xfrm>
          <a:prstGeom prst="rect">
            <a:avLst/>
          </a:prstGeom>
          <a:noFill/>
        </p:spPr>
        <p:txBody>
          <a:bodyPr wrap="square">
            <a:spAutoFit/>
          </a:bodyPr>
          <a:lstStyle/>
          <a:p>
            <a:pPr marL="0" indent="0" algn="r">
              <a:buNone/>
            </a:pPr>
            <a:r>
              <a:rPr lang="en-GB" dirty="0"/>
              <a:t>(Community Care, 2017)</a:t>
            </a:r>
          </a:p>
        </p:txBody>
      </p:sp>
    </p:spTree>
    <p:custDataLst>
      <p:custData r:id="rId1"/>
      <p:tags r:id="rId2"/>
    </p:custDataLst>
    <p:extLst>
      <p:ext uri="{BB962C8B-B14F-4D97-AF65-F5344CB8AC3E}">
        <p14:creationId xmlns:p14="http://schemas.microsoft.com/office/powerpoint/2010/main" val="238721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Crossing or Breaking Boundaries</a:t>
            </a:r>
          </a:p>
        </p:txBody>
      </p:sp>
      <p:sp>
        <p:nvSpPr>
          <p:cNvPr id="3" name="Content Placeholder 2"/>
          <p:cNvSpPr>
            <a:spLocks noGrp="1"/>
          </p:cNvSpPr>
          <p:nvPr>
            <p:ph idx="1"/>
          </p:nvPr>
        </p:nvSpPr>
        <p:spPr/>
        <p:txBody>
          <a:bodyPr>
            <a:normAutofit/>
          </a:bodyPr>
          <a:lstStyle/>
          <a:p>
            <a:pPr marL="0" indent="0">
              <a:buNone/>
            </a:pPr>
            <a:endParaRPr lang="en-GB" dirty="0"/>
          </a:p>
          <a:p>
            <a:r>
              <a:rPr lang="en-GB" dirty="0"/>
              <a:t>It is your job to:-</a:t>
            </a:r>
          </a:p>
          <a:p>
            <a:pPr lvl="1"/>
            <a:r>
              <a:rPr lang="en-GB" dirty="0"/>
              <a:t>spot potential and actual boundary crossings and to take appropriate action.</a:t>
            </a:r>
          </a:p>
          <a:p>
            <a:pPr lvl="1"/>
            <a:r>
              <a:rPr lang="en-GB" dirty="0"/>
              <a:t>Discussion question:</a:t>
            </a:r>
          </a:p>
          <a:p>
            <a:pPr lvl="1"/>
            <a:r>
              <a:rPr lang="en-GB" dirty="0"/>
              <a:t>What do you consider might be appropriate action?</a:t>
            </a:r>
          </a:p>
          <a:p>
            <a:pPr marL="0" indent="0" algn="r">
              <a:buNone/>
            </a:pPr>
            <a:endParaRPr lang="en-GB" dirty="0"/>
          </a:p>
        </p:txBody>
      </p:sp>
      <p:sp>
        <p:nvSpPr>
          <p:cNvPr id="6" name="TextBox 5">
            <a:extLst>
              <a:ext uri="{FF2B5EF4-FFF2-40B4-BE49-F238E27FC236}">
                <a16:creationId xmlns:a16="http://schemas.microsoft.com/office/drawing/2014/main" id="{538A8405-9009-D7F4-2887-A74CE58B6332}"/>
              </a:ext>
            </a:extLst>
          </p:cNvPr>
          <p:cNvSpPr txBox="1"/>
          <p:nvPr/>
        </p:nvSpPr>
        <p:spPr>
          <a:xfrm>
            <a:off x="6014099" y="5330464"/>
            <a:ext cx="6097554" cy="369332"/>
          </a:xfrm>
          <a:prstGeom prst="rect">
            <a:avLst/>
          </a:prstGeom>
          <a:noFill/>
        </p:spPr>
        <p:txBody>
          <a:bodyPr wrap="square">
            <a:spAutoFit/>
          </a:bodyPr>
          <a:lstStyle/>
          <a:p>
            <a:pPr marL="0" lvl="0" indent="0" algn="r">
              <a:buClr>
                <a:prstClr val="white"/>
              </a:buClr>
              <a:buNone/>
            </a:pPr>
            <a:r>
              <a:rPr lang="en-GB" dirty="0"/>
              <a:t>(Community Care, 2017)</a:t>
            </a:r>
          </a:p>
        </p:txBody>
      </p:sp>
    </p:spTree>
    <p:custDataLst>
      <p:custData r:id="rId1"/>
      <p:tags r:id="rId2"/>
    </p:custDataLst>
    <p:extLst>
      <p:ext uri="{BB962C8B-B14F-4D97-AF65-F5344CB8AC3E}">
        <p14:creationId xmlns:p14="http://schemas.microsoft.com/office/powerpoint/2010/main" val="246969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Patterns &amp; Build ups</a:t>
            </a:r>
          </a:p>
        </p:txBody>
      </p:sp>
      <p:sp>
        <p:nvSpPr>
          <p:cNvPr id="3" name="Content Placeholder 2"/>
          <p:cNvSpPr>
            <a:spLocks noGrp="1"/>
          </p:cNvSpPr>
          <p:nvPr>
            <p:ph idx="1"/>
          </p:nvPr>
        </p:nvSpPr>
        <p:spPr/>
        <p:txBody>
          <a:bodyPr>
            <a:normAutofit/>
          </a:bodyPr>
          <a:lstStyle/>
          <a:p>
            <a:r>
              <a:rPr lang="en-GB" dirty="0"/>
              <a:t>Build ups of:</a:t>
            </a:r>
          </a:p>
          <a:p>
            <a:r>
              <a:rPr lang="en-GB" dirty="0"/>
              <a:t>Behaviour between you and your client</a:t>
            </a:r>
          </a:p>
          <a:p>
            <a:r>
              <a:rPr lang="en-GB" dirty="0"/>
              <a:t>Much of which will be an internal process (both you and your client)</a:t>
            </a:r>
          </a:p>
          <a:p>
            <a:r>
              <a:rPr lang="en-GB" dirty="0"/>
              <a:t>‘It is not practical for us to challenge everything that a client says or does that might be a crossed boundary and so we have to work in a world where we are essentially doing an ongoing dynamic risk assessment of the situation, intervening where necessary’.</a:t>
            </a:r>
          </a:p>
        </p:txBody>
      </p:sp>
    </p:spTree>
    <p:custDataLst>
      <p:custData r:id="rId1"/>
      <p:tags r:id="rId2"/>
    </p:custDataLst>
    <p:extLst>
      <p:ext uri="{BB962C8B-B14F-4D97-AF65-F5344CB8AC3E}">
        <p14:creationId xmlns:p14="http://schemas.microsoft.com/office/powerpoint/2010/main" val="415815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Personal versus Professional</a:t>
            </a:r>
          </a:p>
        </p:txBody>
      </p:sp>
      <p:sp>
        <p:nvSpPr>
          <p:cNvPr id="3" name="Content Placeholder 2"/>
          <p:cNvSpPr>
            <a:spLocks noGrp="1"/>
          </p:cNvSpPr>
          <p:nvPr>
            <p:ph idx="1"/>
          </p:nvPr>
        </p:nvSpPr>
        <p:spPr/>
        <p:txBody>
          <a:bodyPr>
            <a:normAutofit/>
          </a:bodyPr>
          <a:lstStyle/>
          <a:p>
            <a:r>
              <a:rPr lang="en-GB" dirty="0"/>
              <a:t>What is the key to managing boundaries within PCP?</a:t>
            </a:r>
          </a:p>
          <a:p>
            <a:endParaRPr lang="en-GB" dirty="0"/>
          </a:p>
          <a:p>
            <a:endParaRPr lang="en-GB" dirty="0"/>
          </a:p>
          <a:p>
            <a:endParaRPr lang="en-GB" dirty="0"/>
          </a:p>
        </p:txBody>
      </p:sp>
      <p:sp>
        <p:nvSpPr>
          <p:cNvPr id="8" name="TextBox 7">
            <a:extLst>
              <a:ext uri="{FF2B5EF4-FFF2-40B4-BE49-F238E27FC236}">
                <a16:creationId xmlns:a16="http://schemas.microsoft.com/office/drawing/2014/main" id="{FC37D6E3-BE3F-1744-5F77-D69CB670625E}"/>
              </a:ext>
            </a:extLst>
          </p:cNvPr>
          <p:cNvSpPr txBox="1"/>
          <p:nvPr/>
        </p:nvSpPr>
        <p:spPr>
          <a:xfrm>
            <a:off x="10440922" y="5293094"/>
            <a:ext cx="1751078" cy="369332"/>
          </a:xfrm>
          <a:prstGeom prst="rect">
            <a:avLst/>
          </a:prstGeom>
          <a:noFill/>
        </p:spPr>
        <p:txBody>
          <a:bodyPr wrap="square">
            <a:spAutoFit/>
          </a:bodyPr>
          <a:lstStyle/>
          <a:p>
            <a:r>
              <a:rPr lang="en-GB" dirty="0"/>
              <a:t>(BASW, 2017)</a:t>
            </a:r>
          </a:p>
        </p:txBody>
      </p:sp>
    </p:spTree>
    <p:custDataLst>
      <p:custData r:id="rId1"/>
      <p:tags r:id="rId2"/>
    </p:custDataLst>
    <p:extLst>
      <p:ext uri="{BB962C8B-B14F-4D97-AF65-F5344CB8AC3E}">
        <p14:creationId xmlns:p14="http://schemas.microsoft.com/office/powerpoint/2010/main" val="1925410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Personal versus professional</a:t>
            </a:r>
          </a:p>
        </p:txBody>
      </p:sp>
      <p:sp>
        <p:nvSpPr>
          <p:cNvPr id="3" name="Content Placeholder 2"/>
          <p:cNvSpPr>
            <a:spLocks noGrp="1"/>
          </p:cNvSpPr>
          <p:nvPr>
            <p:ph idx="1"/>
          </p:nvPr>
        </p:nvSpPr>
        <p:spPr/>
        <p:txBody>
          <a:bodyPr>
            <a:normAutofit/>
          </a:bodyPr>
          <a:lstStyle/>
          <a:p>
            <a:r>
              <a:rPr lang="en-GB" dirty="0"/>
              <a:t>The key to managing many of these boundaries is understanding the difference between a professional and a personal relationship and ensuring that your behaviour always remains on the right side of the line</a:t>
            </a:r>
          </a:p>
        </p:txBody>
      </p:sp>
    </p:spTree>
    <p:custDataLst>
      <p:custData r:id="rId1"/>
      <p:tags r:id="rId2"/>
    </p:custDataLst>
    <p:extLst>
      <p:ext uri="{BB962C8B-B14F-4D97-AF65-F5344CB8AC3E}">
        <p14:creationId xmlns:p14="http://schemas.microsoft.com/office/powerpoint/2010/main" val="3039360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Relationships </a:t>
            </a:r>
          </a:p>
        </p:txBody>
      </p:sp>
      <p:sp>
        <p:nvSpPr>
          <p:cNvPr id="3" name="Content Placeholder 2"/>
          <p:cNvSpPr>
            <a:spLocks noGrp="1"/>
          </p:cNvSpPr>
          <p:nvPr>
            <p:ph idx="1"/>
          </p:nvPr>
        </p:nvSpPr>
        <p:spPr/>
        <p:txBody>
          <a:bodyPr>
            <a:normAutofit/>
          </a:bodyPr>
          <a:lstStyle/>
          <a:p>
            <a:r>
              <a:rPr lang="en-GB" dirty="0"/>
              <a:t>Are time bound</a:t>
            </a:r>
          </a:p>
          <a:p>
            <a:r>
              <a:rPr lang="en-GB" dirty="0"/>
              <a:t>Have a distinct role and purpose</a:t>
            </a:r>
          </a:p>
          <a:p>
            <a:r>
              <a:rPr lang="en-GB" dirty="0"/>
              <a:t>Have some structure</a:t>
            </a:r>
          </a:p>
          <a:p>
            <a:r>
              <a:rPr lang="en-GB" dirty="0"/>
              <a:t>One participant holds the power and is specifically trained and supported for the role?</a:t>
            </a:r>
          </a:p>
          <a:p>
            <a:r>
              <a:rPr lang="en-GB" dirty="0"/>
              <a:t>There is a power imbalance in favour of the professional?</a:t>
            </a:r>
          </a:p>
          <a:p>
            <a:r>
              <a:rPr lang="en-GB" dirty="0"/>
              <a:t>The professional has a responsibility for the welfare of the non-professional and there are rules and boundaries that guide the relationship.</a:t>
            </a:r>
          </a:p>
        </p:txBody>
      </p:sp>
      <p:sp>
        <p:nvSpPr>
          <p:cNvPr id="6" name="TextBox 5">
            <a:extLst>
              <a:ext uri="{FF2B5EF4-FFF2-40B4-BE49-F238E27FC236}">
                <a16:creationId xmlns:a16="http://schemas.microsoft.com/office/drawing/2014/main" id="{0BA03898-E196-D51F-E9C4-924F76554FC4}"/>
              </a:ext>
            </a:extLst>
          </p:cNvPr>
          <p:cNvSpPr txBox="1"/>
          <p:nvPr/>
        </p:nvSpPr>
        <p:spPr>
          <a:xfrm>
            <a:off x="6094446" y="5257799"/>
            <a:ext cx="6097554" cy="369332"/>
          </a:xfrm>
          <a:prstGeom prst="rect">
            <a:avLst/>
          </a:prstGeom>
          <a:noFill/>
        </p:spPr>
        <p:txBody>
          <a:bodyPr wrap="square">
            <a:spAutoFit/>
          </a:bodyPr>
          <a:lstStyle/>
          <a:p>
            <a:pPr marL="0" indent="0" algn="r">
              <a:buNone/>
            </a:pPr>
            <a:r>
              <a:rPr lang="en-GB" dirty="0"/>
              <a:t>(BASW, 2017)</a:t>
            </a:r>
          </a:p>
        </p:txBody>
      </p:sp>
    </p:spTree>
    <p:custDataLst>
      <p:custData r:id="rId1"/>
      <p:tags r:id="rId2"/>
    </p:custDataLst>
    <p:extLst>
      <p:ext uri="{BB962C8B-B14F-4D97-AF65-F5344CB8AC3E}">
        <p14:creationId xmlns:p14="http://schemas.microsoft.com/office/powerpoint/2010/main" val="12651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3" name="Content Placeholder 2"/>
          <p:cNvSpPr>
            <a:spLocks noGrp="1"/>
          </p:cNvSpPr>
          <p:nvPr>
            <p:ph idx="1"/>
          </p:nvPr>
        </p:nvSpPr>
        <p:spPr/>
        <p:txBody>
          <a:bodyPr>
            <a:normAutofit/>
          </a:bodyPr>
          <a:lstStyle/>
          <a:p>
            <a:r>
              <a:rPr lang="en-GB" dirty="0"/>
              <a:t>Consequences of blurring boundaries:</a:t>
            </a:r>
          </a:p>
          <a:p>
            <a:pPr lvl="1"/>
            <a:r>
              <a:rPr lang="en-GB" dirty="0"/>
              <a:t>It becomes much harder for you to maintain other professional boundaries. </a:t>
            </a:r>
          </a:p>
          <a:p>
            <a:r>
              <a:rPr lang="en-GB" dirty="0"/>
              <a:t>When you do behave in a professional manner, clients will be:</a:t>
            </a:r>
          </a:p>
          <a:p>
            <a:pPr lvl="1"/>
            <a:r>
              <a:rPr lang="en-GB" dirty="0"/>
              <a:t>Surprised, unhappy and resentful as:</a:t>
            </a:r>
          </a:p>
          <a:p>
            <a:pPr lvl="1"/>
            <a:r>
              <a:rPr lang="en-GB" dirty="0"/>
              <a:t>‘they may have been expecting a personal response’.</a:t>
            </a:r>
          </a:p>
          <a:p>
            <a:pPr lvl="1"/>
            <a:r>
              <a:rPr lang="en-GB" dirty="0"/>
              <a:t>Much harder for you to make the decisions that your role or your service requires you to make if they are detrimental to the client.</a:t>
            </a:r>
          </a:p>
        </p:txBody>
      </p:sp>
      <p:sp>
        <p:nvSpPr>
          <p:cNvPr id="8" name="TextBox 7">
            <a:extLst>
              <a:ext uri="{FF2B5EF4-FFF2-40B4-BE49-F238E27FC236}">
                <a16:creationId xmlns:a16="http://schemas.microsoft.com/office/drawing/2014/main" id="{71FC4181-6E7B-FF2B-82D6-EF676D0BBD78}"/>
              </a:ext>
            </a:extLst>
          </p:cNvPr>
          <p:cNvSpPr txBox="1"/>
          <p:nvPr/>
        </p:nvSpPr>
        <p:spPr>
          <a:xfrm>
            <a:off x="9239672" y="6443146"/>
            <a:ext cx="2952328" cy="369332"/>
          </a:xfrm>
          <a:prstGeom prst="rect">
            <a:avLst/>
          </a:prstGeom>
          <a:noFill/>
        </p:spPr>
        <p:txBody>
          <a:bodyPr wrap="square">
            <a:spAutoFit/>
          </a:bodyPr>
          <a:lstStyle/>
          <a:p>
            <a:r>
              <a:rPr lang="en-GB" dirty="0"/>
              <a:t>(BASW, 2017; Hardy, 2017)</a:t>
            </a:r>
          </a:p>
        </p:txBody>
      </p:sp>
    </p:spTree>
    <p:custDataLst>
      <p:custData r:id="rId1"/>
      <p:tags r:id="rId2"/>
    </p:custDataLst>
    <p:extLst>
      <p:ext uri="{BB962C8B-B14F-4D97-AF65-F5344CB8AC3E}">
        <p14:creationId xmlns:p14="http://schemas.microsoft.com/office/powerpoint/2010/main" val="426010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3" name="Content Placeholder 2"/>
          <p:cNvSpPr>
            <a:spLocks noGrp="1"/>
          </p:cNvSpPr>
          <p:nvPr>
            <p:ph idx="1"/>
          </p:nvPr>
        </p:nvSpPr>
        <p:spPr/>
        <p:txBody>
          <a:bodyPr/>
          <a:lstStyle/>
          <a:p>
            <a:r>
              <a:rPr lang="en-GB" dirty="0"/>
              <a:t>According to Hardy (2017)</a:t>
            </a:r>
          </a:p>
          <a:p>
            <a:pPr marL="0" indent="0" algn="ctr">
              <a:buNone/>
            </a:pPr>
            <a:r>
              <a:rPr lang="en-GB" b="1" i="1" dirty="0"/>
              <a:t>‘You and your client need to be clear that you are not literally, potentially or figuratively their friend, parent, partner or child, and it is your responsibility to ensure that this is not the case’.</a:t>
            </a:r>
          </a:p>
        </p:txBody>
      </p:sp>
      <p:pic>
        <p:nvPicPr>
          <p:cNvPr id="5" name="tmp29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13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2716890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Feedback to Hardy’s (2017) work</a:t>
            </a:r>
          </a:p>
        </p:txBody>
      </p:sp>
      <p:sp>
        <p:nvSpPr>
          <p:cNvPr id="4" name="Text Placeholder 3"/>
          <p:cNvSpPr>
            <a:spLocks noGrp="1"/>
          </p:cNvSpPr>
          <p:nvPr>
            <p:ph idx="1"/>
          </p:nvPr>
        </p:nvSpPr>
        <p:spPr/>
        <p:txBody>
          <a:bodyPr>
            <a:normAutofit/>
          </a:bodyPr>
          <a:lstStyle/>
          <a:p>
            <a:r>
              <a:rPr lang="en-GB" dirty="0"/>
              <a:t>I’m surprised the words ‘transparent and honest’ were not mentioned. Surely there is a responsibility to let clients know where the SWs (Advocate’) boundaries are.</a:t>
            </a:r>
          </a:p>
        </p:txBody>
      </p:sp>
    </p:spTree>
    <p:custDataLst>
      <p:custData r:id="rId1"/>
      <p:tags r:id="rId2"/>
    </p:custDataLst>
    <p:extLst>
      <p:ext uri="{BB962C8B-B14F-4D97-AF65-F5344CB8AC3E}">
        <p14:creationId xmlns:p14="http://schemas.microsoft.com/office/powerpoint/2010/main" val="3074479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Feedback to Hardy’s (2017) work</a:t>
            </a:r>
          </a:p>
        </p:txBody>
      </p:sp>
      <p:sp>
        <p:nvSpPr>
          <p:cNvPr id="3" name="Content Placeholder 2">
            <a:extLst>
              <a:ext uri="{FF2B5EF4-FFF2-40B4-BE49-F238E27FC236}">
                <a16:creationId xmlns:a16="http://schemas.microsoft.com/office/drawing/2014/main" id="{7C72C0F7-ABD2-86F7-7A6B-E0423E0AF2C3}"/>
              </a:ext>
            </a:extLst>
          </p:cNvPr>
          <p:cNvSpPr>
            <a:spLocks noGrp="1"/>
          </p:cNvSpPr>
          <p:nvPr>
            <p:ph idx="1"/>
          </p:nvPr>
        </p:nvSpPr>
        <p:spPr/>
        <p:txBody>
          <a:bodyPr>
            <a:normAutofit/>
          </a:bodyPr>
          <a:lstStyle/>
          <a:p>
            <a:r>
              <a:rPr lang="en-GB" dirty="0"/>
              <a:t>“one participant holds the power and is specifically trained and supported for the role; there is a power imbalance in favour of the professional” – surely this is completely unprofessional?</a:t>
            </a:r>
            <a:br>
              <a:rPr lang="en-GB" dirty="0"/>
            </a:br>
            <a:br>
              <a:rPr lang="en-GB" dirty="0"/>
            </a:br>
            <a:br>
              <a:rPr lang="en-GB" dirty="0"/>
            </a:br>
            <a:br>
              <a:rPr lang="en-GB" dirty="0"/>
            </a:br>
            <a:endParaRPr lang="en-GB" dirty="0"/>
          </a:p>
        </p:txBody>
      </p:sp>
    </p:spTree>
    <p:custDataLst>
      <p:custData r:id="rId1"/>
      <p:tags r:id="rId2"/>
    </p:custDataLst>
    <p:extLst>
      <p:ext uri="{BB962C8B-B14F-4D97-AF65-F5344CB8AC3E}">
        <p14:creationId xmlns:p14="http://schemas.microsoft.com/office/powerpoint/2010/main" val="3502459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390347-6C86-3BD4-816A-B6A07768E42B}"/>
              </a:ext>
            </a:extLst>
          </p:cNvPr>
          <p:cNvSpPr>
            <a:spLocks noGrp="1"/>
          </p:cNvSpPr>
          <p:nvPr>
            <p:ph type="title"/>
          </p:nvPr>
        </p:nvSpPr>
        <p:spPr/>
        <p:txBody>
          <a:bodyPr/>
          <a:lstStyle/>
          <a:p>
            <a:r>
              <a:rPr lang="en-GB" dirty="0"/>
              <a:t>Feedback to Hardy’s (2017) work</a:t>
            </a:r>
          </a:p>
        </p:txBody>
      </p:sp>
      <p:sp>
        <p:nvSpPr>
          <p:cNvPr id="4" name="Text Placeholder 3"/>
          <p:cNvSpPr>
            <a:spLocks noGrp="1"/>
          </p:cNvSpPr>
          <p:nvPr>
            <p:ph idx="1"/>
          </p:nvPr>
        </p:nvSpPr>
        <p:spPr/>
        <p:txBody>
          <a:bodyPr/>
          <a:lstStyle/>
          <a:p>
            <a:pPr lvl="0"/>
            <a:r>
              <a:rPr lang="en-GB" dirty="0"/>
              <a:t>Sometimes giving very guided personal information develops relationships and gains trust for the person you are working with to open up. But it has to be carefully considered. I have been caught out and learnt the hard way.</a:t>
            </a:r>
          </a:p>
          <a:p>
            <a:endParaRPr lang="en-GB" dirty="0"/>
          </a:p>
        </p:txBody>
      </p:sp>
    </p:spTree>
    <p:custDataLst>
      <p:custData r:id="rId1"/>
      <p:tags r:id="rId2"/>
    </p:custDataLst>
    <p:extLst>
      <p:ext uri="{BB962C8B-B14F-4D97-AF65-F5344CB8AC3E}">
        <p14:creationId xmlns:p14="http://schemas.microsoft.com/office/powerpoint/2010/main" val="1943208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British Association of Social Workers (BASW)</a:t>
            </a:r>
          </a:p>
        </p:txBody>
      </p:sp>
      <p:sp>
        <p:nvSpPr>
          <p:cNvPr id="4" name="Text Placeholder 3"/>
          <p:cNvSpPr>
            <a:spLocks noGrp="1"/>
          </p:cNvSpPr>
          <p:nvPr>
            <p:ph idx="1"/>
          </p:nvPr>
        </p:nvSpPr>
        <p:spPr/>
        <p:txBody>
          <a:bodyPr/>
          <a:lstStyle/>
          <a:p>
            <a:r>
              <a:rPr lang="en-GB" dirty="0"/>
              <a:t>Accepting 'risk' is part of personalisation, says Chief Social Worker for Adults</a:t>
            </a:r>
            <a:br>
              <a:rPr lang="en-GB" dirty="0"/>
            </a:br>
            <a:endParaRPr lang="en-GB" dirty="0"/>
          </a:p>
        </p:txBody>
      </p:sp>
      <p:sp>
        <p:nvSpPr>
          <p:cNvPr id="3" name="Text Placeholder 2"/>
          <p:cNvSpPr>
            <a:spLocks noGrp="1"/>
          </p:cNvSpPr>
          <p:nvPr>
            <p:ph type="body" sz="quarter" idx="4294967295"/>
          </p:nvPr>
        </p:nvSpPr>
        <p:spPr>
          <a:xfrm>
            <a:off x="9480550" y="5168900"/>
            <a:ext cx="2711450" cy="381000"/>
          </a:xfrm>
        </p:spPr>
        <p:txBody>
          <a:bodyPr>
            <a:normAutofit fontScale="85000" lnSpcReduction="20000"/>
          </a:bodyPr>
          <a:lstStyle/>
          <a:p>
            <a:pPr marL="0" indent="0">
              <a:buNone/>
            </a:pPr>
            <a:r>
              <a:rPr lang="en-GB" dirty="0"/>
              <a:t>(Romeo, 2017)</a:t>
            </a:r>
          </a:p>
        </p:txBody>
      </p:sp>
    </p:spTree>
    <p:custDataLst>
      <p:custData r:id="rId1"/>
      <p:tags r:id="rId2"/>
    </p:custDataLst>
    <p:extLst>
      <p:ext uri="{BB962C8B-B14F-4D97-AF65-F5344CB8AC3E}">
        <p14:creationId xmlns:p14="http://schemas.microsoft.com/office/powerpoint/2010/main" val="3888171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Risk Management </a:t>
            </a:r>
          </a:p>
        </p:txBody>
      </p:sp>
      <p:sp>
        <p:nvSpPr>
          <p:cNvPr id="4" name="Text Placeholder 3"/>
          <p:cNvSpPr>
            <a:spLocks noGrp="1"/>
          </p:cNvSpPr>
          <p:nvPr>
            <p:ph idx="1"/>
          </p:nvPr>
        </p:nvSpPr>
        <p:spPr/>
        <p:txBody>
          <a:bodyPr>
            <a:normAutofit/>
          </a:bodyPr>
          <a:lstStyle/>
          <a:p>
            <a:r>
              <a:rPr lang="en-GB" dirty="0"/>
              <a:t>Stated that: social workers along with other agencies such as the police and the NHS need to adopt a less “risk-averse” approach to helping people.</a:t>
            </a:r>
            <a:endParaRPr lang="en-GB" sz="3200" cap="all" dirty="0">
              <a:ln w="3175" cmpd="sng">
                <a:noFill/>
              </a:ln>
              <a:solidFill>
                <a:schemeClr val="tx1"/>
              </a:solidFill>
              <a:latin typeface="+mj-lt"/>
              <a:ea typeface="+mj-ea"/>
              <a:cs typeface="+mj-cs"/>
            </a:endParaRPr>
          </a:p>
        </p:txBody>
      </p:sp>
      <p:sp>
        <p:nvSpPr>
          <p:cNvPr id="3" name="Text Placeholder 2"/>
          <p:cNvSpPr>
            <a:spLocks noGrp="1"/>
          </p:cNvSpPr>
          <p:nvPr>
            <p:ph type="body" sz="quarter" idx="4294967295"/>
          </p:nvPr>
        </p:nvSpPr>
        <p:spPr>
          <a:xfrm>
            <a:off x="10056813" y="5326063"/>
            <a:ext cx="2135187" cy="381000"/>
          </a:xfrm>
        </p:spPr>
        <p:txBody>
          <a:bodyPr>
            <a:normAutofit fontScale="85000" lnSpcReduction="20000"/>
          </a:bodyPr>
          <a:lstStyle/>
          <a:p>
            <a:pPr marL="0" indent="0">
              <a:buNone/>
            </a:pPr>
            <a:r>
              <a:rPr lang="en-GB" dirty="0"/>
              <a:t>(Romeo, 2017)</a:t>
            </a:r>
          </a:p>
        </p:txBody>
      </p:sp>
    </p:spTree>
    <p:custDataLst>
      <p:custData r:id="rId1"/>
      <p:tags r:id="rId2"/>
    </p:custDataLst>
    <p:extLst>
      <p:ext uri="{BB962C8B-B14F-4D97-AF65-F5344CB8AC3E}">
        <p14:creationId xmlns:p14="http://schemas.microsoft.com/office/powerpoint/2010/main" val="465090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Lord Justice Munby [President of the Family Division in England and Wales (2017)</a:t>
            </a:r>
          </a:p>
        </p:txBody>
      </p:sp>
      <p:sp>
        <p:nvSpPr>
          <p:cNvPr id="3" name="Text Placeholder 2"/>
          <p:cNvSpPr>
            <a:spLocks noGrp="1"/>
          </p:cNvSpPr>
          <p:nvPr>
            <p:ph idx="1"/>
          </p:nvPr>
        </p:nvSpPr>
        <p:spPr/>
        <p:txBody>
          <a:bodyPr>
            <a:normAutofit/>
          </a:bodyPr>
          <a:lstStyle/>
          <a:p>
            <a:r>
              <a:rPr lang="en-GB" dirty="0"/>
              <a:t>“made a statement about safeguarding and said ‘what good is it making someone safer if it merely makes them miserable?’</a:t>
            </a:r>
          </a:p>
        </p:txBody>
      </p:sp>
    </p:spTree>
    <p:custDataLst>
      <p:custData r:id="rId1"/>
      <p:tags r:id="rId2"/>
    </p:custDataLst>
    <p:extLst>
      <p:ext uri="{BB962C8B-B14F-4D97-AF65-F5344CB8AC3E}">
        <p14:creationId xmlns:p14="http://schemas.microsoft.com/office/powerpoint/2010/main" val="3831854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Risk and Caring</a:t>
            </a:r>
          </a:p>
        </p:txBody>
      </p:sp>
      <p:sp>
        <p:nvSpPr>
          <p:cNvPr id="4" name="Text Placeholder 3"/>
          <p:cNvSpPr>
            <a:spLocks noGrp="1"/>
          </p:cNvSpPr>
          <p:nvPr>
            <p:ph idx="1"/>
          </p:nvPr>
        </p:nvSpPr>
        <p:spPr/>
        <p:txBody>
          <a:bodyPr/>
          <a:lstStyle/>
          <a:p>
            <a:r>
              <a:rPr lang="en-GB" dirty="0"/>
              <a:t>“We all want to make sure we have the life we want even though sometimes there are lots of risk and difficulty in that. We want as much choice and control over our lives as we can.”</a:t>
            </a:r>
            <a:endParaRPr lang="en-GB" sz="3200" cap="all" dirty="0">
              <a:ln w="3175" cmpd="sng">
                <a:noFill/>
              </a:ln>
              <a:solidFill>
                <a:schemeClr val="tx1"/>
              </a:solidFill>
              <a:latin typeface="+mj-lt"/>
              <a:ea typeface="+mj-ea"/>
              <a:cs typeface="+mj-cs"/>
            </a:endParaRPr>
          </a:p>
        </p:txBody>
      </p:sp>
      <p:sp>
        <p:nvSpPr>
          <p:cNvPr id="3" name="Text Placeholder 2"/>
          <p:cNvSpPr>
            <a:spLocks noGrp="1"/>
          </p:cNvSpPr>
          <p:nvPr>
            <p:ph type="body" sz="quarter" idx="4294967295"/>
          </p:nvPr>
        </p:nvSpPr>
        <p:spPr>
          <a:xfrm>
            <a:off x="3657600" y="5326063"/>
            <a:ext cx="8534400" cy="381000"/>
          </a:xfrm>
        </p:spPr>
        <p:txBody>
          <a:bodyPr>
            <a:normAutofit fontScale="62500" lnSpcReduction="20000"/>
          </a:bodyPr>
          <a:lstStyle/>
          <a:p>
            <a:pPr marL="0" indent="0">
              <a:buNone/>
            </a:pPr>
            <a:r>
              <a:rPr lang="en-GB" dirty="0"/>
              <a:t>Lord Justice Munby [President of the Family Division in England and Wales (2017)</a:t>
            </a:r>
          </a:p>
          <a:p>
            <a:endParaRPr lang="en-GB" dirty="0"/>
          </a:p>
        </p:txBody>
      </p:sp>
    </p:spTree>
    <p:custDataLst>
      <p:custData r:id="rId1"/>
      <p:tags r:id="rId2"/>
    </p:custDataLst>
    <p:extLst>
      <p:ext uri="{BB962C8B-B14F-4D97-AF65-F5344CB8AC3E}">
        <p14:creationId xmlns:p14="http://schemas.microsoft.com/office/powerpoint/2010/main" val="1044179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Risk and Caring</a:t>
            </a:r>
          </a:p>
        </p:txBody>
      </p:sp>
      <p:sp>
        <p:nvSpPr>
          <p:cNvPr id="4" name="Text Placeholder 3"/>
          <p:cNvSpPr>
            <a:spLocks noGrp="1"/>
          </p:cNvSpPr>
          <p:nvPr>
            <p:ph idx="1"/>
          </p:nvPr>
        </p:nvSpPr>
        <p:spPr/>
        <p:txBody>
          <a:bodyPr/>
          <a:lstStyle/>
          <a:p>
            <a:r>
              <a:rPr lang="en-GB" dirty="0"/>
              <a:t>“We all want to make sure we have the life we want even though sometimes there are lots of risk and difficulty in that. We want as much choice and control over our lives as we can.”</a:t>
            </a:r>
          </a:p>
        </p:txBody>
      </p:sp>
      <p:sp>
        <p:nvSpPr>
          <p:cNvPr id="3" name="Text Placeholder 2"/>
          <p:cNvSpPr>
            <a:spLocks noGrp="1"/>
          </p:cNvSpPr>
          <p:nvPr>
            <p:ph type="body" sz="quarter" idx="4294967295"/>
          </p:nvPr>
        </p:nvSpPr>
        <p:spPr>
          <a:xfrm>
            <a:off x="9553575" y="5224463"/>
            <a:ext cx="2638425" cy="584200"/>
          </a:xfrm>
        </p:spPr>
        <p:txBody>
          <a:bodyPr>
            <a:normAutofit fontScale="85000" lnSpcReduction="10000"/>
          </a:bodyPr>
          <a:lstStyle/>
          <a:p>
            <a:pPr marL="0" indent="0" algn="r">
              <a:buNone/>
            </a:pPr>
            <a:r>
              <a:rPr lang="en-GB" dirty="0"/>
              <a:t>(Essex A.M. , 2008)</a:t>
            </a:r>
          </a:p>
        </p:txBody>
      </p:sp>
    </p:spTree>
    <p:custDataLst>
      <p:custData r:id="rId1"/>
      <p:tags r:id="rId2"/>
    </p:custDataLst>
    <p:extLst>
      <p:ext uri="{BB962C8B-B14F-4D97-AF65-F5344CB8AC3E}">
        <p14:creationId xmlns:p14="http://schemas.microsoft.com/office/powerpoint/2010/main" val="3588304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B5858-5E17-2DF0-9CA8-5AE44BA073AA}"/>
              </a:ext>
            </a:extLst>
          </p:cNvPr>
          <p:cNvSpPr>
            <a:spLocks noGrp="1"/>
          </p:cNvSpPr>
          <p:nvPr>
            <p:ph type="title"/>
          </p:nvPr>
        </p:nvSpPr>
        <p:spPr/>
        <p:txBody>
          <a:bodyPr anchor="ctr">
            <a:normAutofit/>
          </a:bodyPr>
          <a:lstStyle/>
          <a:p>
            <a:r>
              <a:rPr lang="en-GB" dirty="0"/>
              <a:t>A Social Work Perspective </a:t>
            </a:r>
          </a:p>
        </p:txBody>
      </p:sp>
      <p:pic>
        <p:nvPicPr>
          <p:cNvPr id="6" name="Content Placeholder 5" descr="Rainbow light on hand">
            <a:extLst>
              <a:ext uri="{FF2B5EF4-FFF2-40B4-BE49-F238E27FC236}">
                <a16:creationId xmlns:a16="http://schemas.microsoft.com/office/drawing/2014/main" id="{F40ABBDC-4CE2-0BBB-2525-C7868057617D}"/>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tretch/>
        </p:blipFill>
        <p:spPr>
          <a:xfrm>
            <a:off x="4256744" y="1825625"/>
            <a:ext cx="7002737" cy="4667250"/>
          </a:xfrm>
          <a:noFill/>
        </p:spPr>
      </p:pic>
    </p:spTree>
    <p:extLst>
      <p:ext uri="{BB962C8B-B14F-4D97-AF65-F5344CB8AC3E}">
        <p14:creationId xmlns:p14="http://schemas.microsoft.com/office/powerpoint/2010/main" val="1480630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4DAB9-3990-EC2B-321F-30722CDB63AD}"/>
              </a:ext>
            </a:extLst>
          </p:cNvPr>
          <p:cNvSpPr>
            <a:spLocks noGrp="1"/>
          </p:cNvSpPr>
          <p:nvPr>
            <p:ph type="title"/>
          </p:nvPr>
        </p:nvSpPr>
        <p:spPr/>
        <p:txBody>
          <a:bodyPr/>
          <a:lstStyle/>
          <a:p>
            <a:r>
              <a:rPr lang="en-GB" dirty="0"/>
              <a:t>BASW: Professional Boundaries </a:t>
            </a:r>
          </a:p>
        </p:txBody>
      </p:sp>
      <p:sp>
        <p:nvSpPr>
          <p:cNvPr id="3" name="Content Placeholder 2">
            <a:extLst>
              <a:ext uri="{FF2B5EF4-FFF2-40B4-BE49-F238E27FC236}">
                <a16:creationId xmlns:a16="http://schemas.microsoft.com/office/drawing/2014/main" id="{4CA4226D-0FD6-278F-E932-2A40D0158D6F}"/>
              </a:ext>
            </a:extLst>
          </p:cNvPr>
          <p:cNvSpPr>
            <a:spLocks noGrp="1"/>
          </p:cNvSpPr>
          <p:nvPr>
            <p:ph idx="1"/>
          </p:nvPr>
        </p:nvSpPr>
        <p:spPr/>
        <p:txBody>
          <a:bodyPr>
            <a:normAutofit/>
          </a:bodyPr>
          <a:lstStyle/>
          <a:p>
            <a:r>
              <a:rPr lang="en-GB" dirty="0"/>
              <a:t>A good definition of the term ‘professional boundary’ is the “boundary between what is acceptable and unacceptable for a professional both at work and outside work”. </a:t>
            </a:r>
          </a:p>
          <a:p>
            <a:r>
              <a:rPr lang="en-GB" dirty="0"/>
              <a:t>The emphasis here should be placed on the word 'professional': some behaviour will always be unacceptable whether or not an individual is a professional. </a:t>
            </a:r>
          </a:p>
          <a:p>
            <a:r>
              <a:rPr lang="en-GB" dirty="0"/>
              <a:t>Professional boundaries, though, concern behaviour that is acceptable or unacceptable in light of the fact that an individual is a professional. </a:t>
            </a:r>
          </a:p>
        </p:txBody>
      </p:sp>
    </p:spTree>
    <p:extLst>
      <p:ext uri="{BB962C8B-B14F-4D97-AF65-F5344CB8AC3E}">
        <p14:creationId xmlns:p14="http://schemas.microsoft.com/office/powerpoint/2010/main" val="3404726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0BFD6-5F40-B7BA-B21B-6E3012DEA970}"/>
              </a:ext>
            </a:extLst>
          </p:cNvPr>
          <p:cNvSpPr>
            <a:spLocks noGrp="1"/>
          </p:cNvSpPr>
          <p:nvPr>
            <p:ph type="title"/>
          </p:nvPr>
        </p:nvSpPr>
        <p:spPr/>
        <p:txBody>
          <a:bodyPr/>
          <a:lstStyle/>
          <a:p>
            <a:r>
              <a:rPr lang="en-GB" dirty="0"/>
              <a:t>Supervision and Professional Boundaries</a:t>
            </a:r>
          </a:p>
        </p:txBody>
      </p:sp>
      <p:pic>
        <p:nvPicPr>
          <p:cNvPr id="5" name="Content Placeholder 4">
            <a:extLst>
              <a:ext uri="{FF2B5EF4-FFF2-40B4-BE49-F238E27FC236}">
                <a16:creationId xmlns:a16="http://schemas.microsoft.com/office/drawing/2014/main" id="{40E7F249-BEDC-B83C-97C3-58498686A1BE}"/>
              </a:ext>
            </a:extLst>
          </p:cNvPr>
          <p:cNvPicPr>
            <a:picLocks noGrp="1" noChangeAspect="1"/>
          </p:cNvPicPr>
          <p:nvPr>
            <p:ph idx="1"/>
          </p:nvPr>
        </p:nvPicPr>
        <p:blipFill>
          <a:blip r:embed="rId2"/>
          <a:stretch>
            <a:fillRect/>
          </a:stretch>
        </p:blipFill>
        <p:spPr>
          <a:xfrm>
            <a:off x="3575720" y="1772816"/>
            <a:ext cx="7985308" cy="4536504"/>
          </a:xfrm>
        </p:spPr>
      </p:pic>
    </p:spTree>
    <p:extLst>
      <p:ext uri="{BB962C8B-B14F-4D97-AF65-F5344CB8AC3E}">
        <p14:creationId xmlns:p14="http://schemas.microsoft.com/office/powerpoint/2010/main" val="403636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47F7D-C885-6A32-9357-82821A771D23}"/>
              </a:ext>
            </a:extLst>
          </p:cNvPr>
          <p:cNvSpPr>
            <a:spLocks noGrp="1"/>
          </p:cNvSpPr>
          <p:nvPr>
            <p:ph type="title"/>
          </p:nvPr>
        </p:nvSpPr>
        <p:spPr/>
        <p:txBody>
          <a:bodyPr/>
          <a:lstStyle/>
          <a:p>
            <a:r>
              <a:rPr lang="en-GB" dirty="0"/>
              <a:t>Relationships and Professional Boundaries </a:t>
            </a:r>
          </a:p>
        </p:txBody>
      </p:sp>
      <p:sp>
        <p:nvSpPr>
          <p:cNvPr id="7" name="Content Placeholder 6">
            <a:extLst>
              <a:ext uri="{FF2B5EF4-FFF2-40B4-BE49-F238E27FC236}">
                <a16:creationId xmlns:a16="http://schemas.microsoft.com/office/drawing/2014/main" id="{856862BC-202F-2ED1-2D91-7D272CF53A23}"/>
              </a:ext>
            </a:extLst>
          </p:cNvPr>
          <p:cNvSpPr>
            <a:spLocks noGrp="1"/>
          </p:cNvSpPr>
          <p:nvPr>
            <p:ph idx="1"/>
          </p:nvPr>
        </p:nvSpPr>
        <p:spPr/>
        <p:txBody>
          <a:bodyPr/>
          <a:lstStyle/>
          <a:p>
            <a:r>
              <a:rPr lang="en-GB" dirty="0"/>
              <a:t>It is always the responsibility of the social worker to ensure that the relationship remains a professional one and that the service user understands the social worker’s role in their life.</a:t>
            </a:r>
          </a:p>
        </p:txBody>
      </p:sp>
    </p:spTree>
    <p:extLst>
      <p:ext uri="{BB962C8B-B14F-4D97-AF65-F5344CB8AC3E}">
        <p14:creationId xmlns:p14="http://schemas.microsoft.com/office/powerpoint/2010/main" val="1113408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4143D-494B-4F4C-CA85-7529ABAD3E5D}"/>
              </a:ext>
            </a:extLst>
          </p:cNvPr>
          <p:cNvSpPr>
            <a:spLocks noGrp="1"/>
          </p:cNvSpPr>
          <p:nvPr>
            <p:ph type="title"/>
          </p:nvPr>
        </p:nvSpPr>
        <p:spPr/>
        <p:txBody>
          <a:bodyPr/>
          <a:lstStyle/>
          <a:p>
            <a:r>
              <a:rPr lang="en-GB" dirty="0"/>
              <a:t>Relationships and Professional Boundaries </a:t>
            </a:r>
          </a:p>
        </p:txBody>
      </p:sp>
      <p:sp>
        <p:nvSpPr>
          <p:cNvPr id="3" name="Content Placeholder 2">
            <a:extLst>
              <a:ext uri="{FF2B5EF4-FFF2-40B4-BE49-F238E27FC236}">
                <a16:creationId xmlns:a16="http://schemas.microsoft.com/office/drawing/2014/main" id="{59353D88-97F6-EA1B-B475-833D1DB143CB}"/>
              </a:ext>
            </a:extLst>
          </p:cNvPr>
          <p:cNvSpPr>
            <a:spLocks noGrp="1"/>
          </p:cNvSpPr>
          <p:nvPr>
            <p:ph idx="1"/>
          </p:nvPr>
        </p:nvSpPr>
        <p:spPr/>
        <p:txBody>
          <a:bodyPr/>
          <a:lstStyle/>
          <a:p>
            <a:r>
              <a:rPr lang="en-GB" dirty="0"/>
              <a:t>A central reason for requiring social workers to manage their relationships with service users, service users’ friends and families and ex-service users is the existence of a power imbalance in this relationship. </a:t>
            </a:r>
          </a:p>
          <a:p>
            <a:r>
              <a:rPr lang="en-GB" dirty="0"/>
              <a:t>This power imbalance occurs because of the following factors:</a:t>
            </a:r>
          </a:p>
        </p:txBody>
      </p:sp>
    </p:spTree>
    <p:extLst>
      <p:ext uri="{BB962C8B-B14F-4D97-AF65-F5344CB8AC3E}">
        <p14:creationId xmlns:p14="http://schemas.microsoft.com/office/powerpoint/2010/main" val="252762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B40F-D3FB-C015-1BD6-318B9C9C6117}"/>
              </a:ext>
            </a:extLst>
          </p:cNvPr>
          <p:cNvSpPr>
            <a:spLocks noGrp="1"/>
          </p:cNvSpPr>
          <p:nvPr>
            <p:ph type="title"/>
          </p:nvPr>
        </p:nvSpPr>
        <p:spPr/>
        <p:txBody>
          <a:bodyPr/>
          <a:lstStyle/>
          <a:p>
            <a:r>
              <a:rPr lang="en-GB" dirty="0"/>
              <a:t>Relationships and Professional Boundaries </a:t>
            </a:r>
          </a:p>
        </p:txBody>
      </p:sp>
      <p:sp>
        <p:nvSpPr>
          <p:cNvPr id="3" name="Content Placeholder 2">
            <a:extLst>
              <a:ext uri="{FF2B5EF4-FFF2-40B4-BE49-F238E27FC236}">
                <a16:creationId xmlns:a16="http://schemas.microsoft.com/office/drawing/2014/main" id="{3D57D8D0-3B68-5747-520A-CE367C6DD815}"/>
              </a:ext>
            </a:extLst>
          </p:cNvPr>
          <p:cNvSpPr>
            <a:spLocks noGrp="1"/>
          </p:cNvSpPr>
          <p:nvPr>
            <p:ph idx="1"/>
          </p:nvPr>
        </p:nvSpPr>
        <p:spPr/>
        <p:txBody>
          <a:bodyPr/>
          <a:lstStyle/>
          <a:p>
            <a:r>
              <a:rPr lang="en-GB" dirty="0"/>
              <a:t>individuals may not be free to choose whether they engage with social workers, but may be under compulsion to do so or may feel they have to do so, for example, in order to gain access to resources;</a:t>
            </a:r>
          </a:p>
        </p:txBody>
      </p:sp>
      <p:sp>
        <p:nvSpPr>
          <p:cNvPr id="4" name="Content Placeholder 3">
            <a:extLst>
              <a:ext uri="{FF2B5EF4-FFF2-40B4-BE49-F238E27FC236}">
                <a16:creationId xmlns:a16="http://schemas.microsoft.com/office/drawing/2014/main" id="{E9B49269-39CB-C59F-02AC-1897559C8E2D}"/>
              </a:ext>
            </a:extLst>
          </p:cNvPr>
          <p:cNvSpPr>
            <a:spLocks noGrp="1"/>
          </p:cNvSpPr>
          <p:nvPr>
            <p:ph sz="half" idx="4294967295"/>
          </p:nvPr>
        </p:nvSpPr>
        <p:spPr>
          <a:xfrm>
            <a:off x="3780148" y="3861048"/>
            <a:ext cx="5600824" cy="2549228"/>
          </a:xfrm>
        </p:spPr>
        <p:txBody>
          <a:bodyPr/>
          <a:lstStyle/>
          <a:p>
            <a:r>
              <a:rPr lang="en-GB" dirty="0"/>
              <a:t>social workers have access to intimate knowledge about service users and about their significant others;</a:t>
            </a:r>
          </a:p>
        </p:txBody>
      </p:sp>
    </p:spTree>
    <p:extLst>
      <p:ext uri="{BB962C8B-B14F-4D97-AF65-F5344CB8AC3E}">
        <p14:creationId xmlns:p14="http://schemas.microsoft.com/office/powerpoint/2010/main" val="1009933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B40F-D3FB-C015-1BD6-318B9C9C6117}"/>
              </a:ext>
            </a:extLst>
          </p:cNvPr>
          <p:cNvSpPr>
            <a:spLocks noGrp="1"/>
          </p:cNvSpPr>
          <p:nvPr>
            <p:ph type="title"/>
          </p:nvPr>
        </p:nvSpPr>
        <p:spPr/>
        <p:txBody>
          <a:bodyPr/>
          <a:lstStyle/>
          <a:p>
            <a:r>
              <a:rPr lang="en-GB" dirty="0"/>
              <a:t>Relationships and Professional Boundaries </a:t>
            </a:r>
          </a:p>
        </p:txBody>
      </p:sp>
      <p:sp>
        <p:nvSpPr>
          <p:cNvPr id="3" name="Content Placeholder 2">
            <a:extLst>
              <a:ext uri="{FF2B5EF4-FFF2-40B4-BE49-F238E27FC236}">
                <a16:creationId xmlns:a16="http://schemas.microsoft.com/office/drawing/2014/main" id="{3D57D8D0-3B68-5747-520A-CE367C6DD815}"/>
              </a:ext>
            </a:extLst>
          </p:cNvPr>
          <p:cNvSpPr>
            <a:spLocks noGrp="1"/>
          </p:cNvSpPr>
          <p:nvPr>
            <p:ph idx="1"/>
          </p:nvPr>
        </p:nvSpPr>
        <p:spPr/>
        <p:txBody>
          <a:bodyPr/>
          <a:lstStyle/>
          <a:p>
            <a:r>
              <a:rPr lang="en-GB" dirty="0"/>
              <a:t>at the point when social workers become involved, a service user may be distressed, confused and/or suffering from mental illness; </a:t>
            </a:r>
          </a:p>
        </p:txBody>
      </p:sp>
      <p:sp>
        <p:nvSpPr>
          <p:cNvPr id="4" name="Content Placeholder 3">
            <a:extLst>
              <a:ext uri="{FF2B5EF4-FFF2-40B4-BE49-F238E27FC236}">
                <a16:creationId xmlns:a16="http://schemas.microsoft.com/office/drawing/2014/main" id="{E9B49269-39CB-C59F-02AC-1897559C8E2D}"/>
              </a:ext>
            </a:extLst>
          </p:cNvPr>
          <p:cNvSpPr>
            <a:spLocks noGrp="1"/>
          </p:cNvSpPr>
          <p:nvPr>
            <p:ph sz="half" idx="4294967295"/>
          </p:nvPr>
        </p:nvSpPr>
        <p:spPr>
          <a:xfrm>
            <a:off x="3780148" y="3356992"/>
            <a:ext cx="7716452" cy="2764904"/>
          </a:xfrm>
        </p:spPr>
        <p:txBody>
          <a:bodyPr>
            <a:normAutofit/>
          </a:bodyPr>
          <a:lstStyle/>
          <a:p>
            <a:r>
              <a:rPr lang="en-GB" dirty="0"/>
              <a:t>social workers may be working with individuals where the possibility of statutory intervention is present: the removal of a child from a family or the compulsory admission of someone who is mentally ill;</a:t>
            </a:r>
          </a:p>
        </p:txBody>
      </p:sp>
    </p:spTree>
    <p:extLst>
      <p:ext uri="{BB962C8B-B14F-4D97-AF65-F5344CB8AC3E}">
        <p14:creationId xmlns:p14="http://schemas.microsoft.com/office/powerpoint/2010/main" val="321872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B40F-D3FB-C015-1BD6-318B9C9C6117}"/>
              </a:ext>
            </a:extLst>
          </p:cNvPr>
          <p:cNvSpPr>
            <a:spLocks noGrp="1"/>
          </p:cNvSpPr>
          <p:nvPr>
            <p:ph type="title"/>
          </p:nvPr>
        </p:nvSpPr>
        <p:spPr/>
        <p:txBody>
          <a:bodyPr/>
          <a:lstStyle/>
          <a:p>
            <a:r>
              <a:rPr lang="en-GB" dirty="0"/>
              <a:t>Relationships and Professional Boundaries </a:t>
            </a:r>
          </a:p>
        </p:txBody>
      </p:sp>
      <p:sp>
        <p:nvSpPr>
          <p:cNvPr id="3" name="Content Placeholder 2">
            <a:extLst>
              <a:ext uri="{FF2B5EF4-FFF2-40B4-BE49-F238E27FC236}">
                <a16:creationId xmlns:a16="http://schemas.microsoft.com/office/drawing/2014/main" id="{3D57D8D0-3B68-5747-520A-CE367C6DD815}"/>
              </a:ext>
            </a:extLst>
          </p:cNvPr>
          <p:cNvSpPr>
            <a:spLocks noGrp="1"/>
          </p:cNvSpPr>
          <p:nvPr>
            <p:ph idx="1"/>
          </p:nvPr>
        </p:nvSpPr>
        <p:spPr/>
        <p:txBody>
          <a:bodyPr/>
          <a:lstStyle/>
          <a:p>
            <a:r>
              <a:rPr lang="en-GB" dirty="0"/>
              <a:t>social workers may be making significant decisions regarding service users’ access to resources.</a:t>
            </a:r>
          </a:p>
        </p:txBody>
      </p:sp>
      <p:sp>
        <p:nvSpPr>
          <p:cNvPr id="4" name="Content Placeholder 3">
            <a:extLst>
              <a:ext uri="{FF2B5EF4-FFF2-40B4-BE49-F238E27FC236}">
                <a16:creationId xmlns:a16="http://schemas.microsoft.com/office/drawing/2014/main" id="{E9B49269-39CB-C59F-02AC-1897559C8E2D}"/>
              </a:ext>
            </a:extLst>
          </p:cNvPr>
          <p:cNvSpPr>
            <a:spLocks noGrp="1"/>
          </p:cNvSpPr>
          <p:nvPr>
            <p:ph sz="half" idx="4294967295"/>
          </p:nvPr>
        </p:nvSpPr>
        <p:spPr>
          <a:xfrm>
            <a:off x="3805608" y="3284984"/>
            <a:ext cx="7930761" cy="2260848"/>
          </a:xfrm>
        </p:spPr>
        <p:txBody>
          <a:bodyPr/>
          <a:lstStyle/>
          <a:p>
            <a:r>
              <a:rPr lang="en-GB" dirty="0"/>
              <a:t>This power imbalance should not be regarded negatively, but should be acknowledged as a fundamental aspect of such relationships. </a:t>
            </a:r>
          </a:p>
        </p:txBody>
      </p:sp>
    </p:spTree>
    <p:extLst>
      <p:ext uri="{BB962C8B-B14F-4D97-AF65-F5344CB8AC3E}">
        <p14:creationId xmlns:p14="http://schemas.microsoft.com/office/powerpoint/2010/main" val="1364459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B40F-D3FB-C015-1BD6-318B9C9C6117}"/>
              </a:ext>
            </a:extLst>
          </p:cNvPr>
          <p:cNvSpPr>
            <a:spLocks noGrp="1"/>
          </p:cNvSpPr>
          <p:nvPr>
            <p:ph type="title"/>
          </p:nvPr>
        </p:nvSpPr>
        <p:spPr/>
        <p:txBody>
          <a:bodyPr/>
          <a:lstStyle/>
          <a:p>
            <a:r>
              <a:rPr lang="en-GB" dirty="0"/>
              <a:t>Relationships and Professional Boundaries </a:t>
            </a:r>
          </a:p>
        </p:txBody>
      </p:sp>
      <p:sp>
        <p:nvSpPr>
          <p:cNvPr id="5" name="Content Placeholder 4">
            <a:extLst>
              <a:ext uri="{FF2B5EF4-FFF2-40B4-BE49-F238E27FC236}">
                <a16:creationId xmlns:a16="http://schemas.microsoft.com/office/drawing/2014/main" id="{9BE99746-CBD7-E0B1-9AAA-40E299A09A3A}"/>
              </a:ext>
            </a:extLst>
          </p:cNvPr>
          <p:cNvSpPr>
            <a:spLocks noGrp="1"/>
          </p:cNvSpPr>
          <p:nvPr>
            <p:ph idx="1"/>
          </p:nvPr>
        </p:nvSpPr>
        <p:spPr/>
        <p:txBody>
          <a:bodyPr>
            <a:normAutofit/>
          </a:bodyPr>
          <a:lstStyle/>
          <a:p>
            <a:r>
              <a:rPr lang="en-GB" dirty="0"/>
              <a:t>The power that social workers have helps to put them in a position where they can help service users to make positive changes in their lives. </a:t>
            </a:r>
          </a:p>
          <a:p>
            <a:r>
              <a:rPr lang="en-GB" dirty="0"/>
              <a:t>However, this power can also be abused. </a:t>
            </a:r>
          </a:p>
          <a:p>
            <a:r>
              <a:rPr lang="en-GB" dirty="0"/>
              <a:t>The existence of this power imbalance should be a central consideration when social workers form and manage their relationships with service users, their friends and family, and also with ex-service users.</a:t>
            </a:r>
          </a:p>
        </p:txBody>
      </p:sp>
    </p:spTree>
    <p:extLst>
      <p:ext uri="{BB962C8B-B14F-4D97-AF65-F5344CB8AC3E}">
        <p14:creationId xmlns:p14="http://schemas.microsoft.com/office/powerpoint/2010/main" val="404043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B40F-D3FB-C015-1BD6-318B9C9C6117}"/>
              </a:ext>
            </a:extLst>
          </p:cNvPr>
          <p:cNvSpPr>
            <a:spLocks noGrp="1"/>
          </p:cNvSpPr>
          <p:nvPr>
            <p:ph type="title"/>
          </p:nvPr>
        </p:nvSpPr>
        <p:spPr/>
        <p:txBody>
          <a:bodyPr/>
          <a:lstStyle/>
          <a:p>
            <a:r>
              <a:rPr lang="en-GB" dirty="0"/>
              <a:t>Relationships and Professional Boundaries </a:t>
            </a:r>
          </a:p>
        </p:txBody>
      </p:sp>
      <p:sp>
        <p:nvSpPr>
          <p:cNvPr id="5" name="Content Placeholder 4">
            <a:extLst>
              <a:ext uri="{FF2B5EF4-FFF2-40B4-BE49-F238E27FC236}">
                <a16:creationId xmlns:a16="http://schemas.microsoft.com/office/drawing/2014/main" id="{9BE99746-CBD7-E0B1-9AAA-40E299A09A3A}"/>
              </a:ext>
            </a:extLst>
          </p:cNvPr>
          <p:cNvSpPr>
            <a:spLocks noGrp="1"/>
          </p:cNvSpPr>
          <p:nvPr>
            <p:ph idx="1"/>
          </p:nvPr>
        </p:nvSpPr>
        <p:spPr/>
        <p:txBody>
          <a:bodyPr>
            <a:normAutofit/>
          </a:bodyPr>
          <a:lstStyle/>
          <a:p>
            <a:r>
              <a:rPr lang="en-GB" dirty="0"/>
              <a:t>In general terms, social workers need to ensure that they act in the best interests of service users. </a:t>
            </a:r>
          </a:p>
          <a:p>
            <a:r>
              <a:rPr lang="en-GB" dirty="0"/>
              <a:t>Service users’ interests can, though, conflict with each other - for instance when working with a parent and a child - and there are situations where the broader interests of society must take precedent, such as when a service user constitutes a risk to others. </a:t>
            </a:r>
          </a:p>
          <a:p>
            <a:r>
              <a:rPr lang="en-GB" dirty="0"/>
              <a:t>These are some of the complexities that social workers confront in their work. </a:t>
            </a:r>
          </a:p>
        </p:txBody>
      </p:sp>
    </p:spTree>
    <p:extLst>
      <p:ext uri="{BB962C8B-B14F-4D97-AF65-F5344CB8AC3E}">
        <p14:creationId xmlns:p14="http://schemas.microsoft.com/office/powerpoint/2010/main" val="152144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8228E-BD9D-FE76-60F5-7DFFF035C16D}"/>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438599E-5639-158D-4D28-84C3473C8C5F}"/>
              </a:ext>
            </a:extLst>
          </p:cNvPr>
          <p:cNvPicPr>
            <a:picLocks noGrp="1" noChangeAspect="1"/>
          </p:cNvPicPr>
          <p:nvPr>
            <p:ph idx="1"/>
          </p:nvPr>
        </p:nvPicPr>
        <p:blipFill>
          <a:blip r:embed="rId2"/>
          <a:stretch>
            <a:fillRect/>
          </a:stretch>
        </p:blipFill>
        <p:spPr>
          <a:xfrm>
            <a:off x="3205949" y="116632"/>
            <a:ext cx="8958387" cy="6549721"/>
          </a:xfrm>
          <a:noFill/>
        </p:spPr>
      </p:pic>
    </p:spTree>
    <p:extLst>
      <p:ext uri="{BB962C8B-B14F-4D97-AF65-F5344CB8AC3E}">
        <p14:creationId xmlns:p14="http://schemas.microsoft.com/office/powerpoint/2010/main" val="36840950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B7B67-324E-C428-806A-C27A230EC67B}"/>
              </a:ext>
            </a:extLst>
          </p:cNvPr>
          <p:cNvSpPr>
            <a:spLocks noGrp="1"/>
          </p:cNvSpPr>
          <p:nvPr>
            <p:ph type="title"/>
          </p:nvPr>
        </p:nvSpPr>
        <p:spPr/>
        <p:txBody>
          <a:bodyPr anchor="ctr">
            <a:normAutofit/>
          </a:bodyPr>
          <a:lstStyle/>
          <a:p>
            <a:pPr algn="ctr"/>
            <a:r>
              <a:rPr lang="en-GB" dirty="0"/>
              <a:t>An Advocacy Perspective </a:t>
            </a:r>
          </a:p>
        </p:txBody>
      </p:sp>
      <p:sp>
        <p:nvSpPr>
          <p:cNvPr id="7" name="Content Placeholder 6">
            <a:extLst>
              <a:ext uri="{FF2B5EF4-FFF2-40B4-BE49-F238E27FC236}">
                <a16:creationId xmlns:a16="http://schemas.microsoft.com/office/drawing/2014/main" id="{0F2347E7-28FE-8B08-09D2-7DA1833B470E}"/>
              </a:ext>
            </a:extLst>
          </p:cNvPr>
          <p:cNvSpPr>
            <a:spLocks noGrp="1"/>
          </p:cNvSpPr>
          <p:nvPr>
            <p:ph idx="1"/>
          </p:nvPr>
        </p:nvSpPr>
        <p:spPr/>
        <p:txBody>
          <a:bodyPr/>
          <a:lstStyle/>
          <a:p>
            <a:endParaRPr lang="en-GB"/>
          </a:p>
        </p:txBody>
      </p:sp>
      <p:pic>
        <p:nvPicPr>
          <p:cNvPr id="5" name="Picture 4" descr="One in a crowd">
            <a:extLst>
              <a:ext uri="{FF2B5EF4-FFF2-40B4-BE49-F238E27FC236}">
                <a16:creationId xmlns:a16="http://schemas.microsoft.com/office/drawing/2014/main" id="{3599F57E-670E-98E2-0F31-F8370B9CF03A}"/>
              </a:ext>
            </a:extLst>
          </p:cNvPr>
          <p:cNvPicPr>
            <a:picLocks noChangeAspect="1"/>
          </p:cNvPicPr>
          <p:nvPr/>
        </p:nvPicPr>
        <p:blipFill rotWithShape="1">
          <a:blip r:embed="rId2"/>
          <a:srcRect t="21435" b="30968"/>
          <a:stretch/>
        </p:blipFill>
        <p:spPr>
          <a:xfrm>
            <a:off x="479376" y="1556792"/>
            <a:ext cx="10972800" cy="3917032"/>
          </a:xfrm>
          <a:prstGeom prst="rect">
            <a:avLst/>
          </a:prstGeom>
          <a:noFill/>
        </p:spPr>
      </p:pic>
    </p:spTree>
    <p:extLst>
      <p:ext uri="{BB962C8B-B14F-4D97-AF65-F5344CB8AC3E}">
        <p14:creationId xmlns:p14="http://schemas.microsoft.com/office/powerpoint/2010/main" val="17972740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1E0DB-E58D-8E37-E5EB-2632589BE293}"/>
              </a:ext>
            </a:extLst>
          </p:cNvPr>
          <p:cNvSpPr>
            <a:spLocks noGrp="1"/>
          </p:cNvSpPr>
          <p:nvPr>
            <p:ph type="title"/>
          </p:nvPr>
        </p:nvSpPr>
        <p:spPr/>
        <p:txBody>
          <a:bodyPr/>
          <a:lstStyle/>
          <a:p>
            <a:r>
              <a:rPr lang="en-GB" dirty="0"/>
              <a:t>The Advocacy Charter</a:t>
            </a:r>
          </a:p>
        </p:txBody>
      </p:sp>
      <p:sp>
        <p:nvSpPr>
          <p:cNvPr id="3" name="Content Placeholder 2">
            <a:extLst>
              <a:ext uri="{FF2B5EF4-FFF2-40B4-BE49-F238E27FC236}">
                <a16:creationId xmlns:a16="http://schemas.microsoft.com/office/drawing/2014/main" id="{69670A51-5F33-26CE-3B0E-267C49590D8E}"/>
              </a:ext>
            </a:extLst>
          </p:cNvPr>
          <p:cNvSpPr>
            <a:spLocks noGrp="1"/>
          </p:cNvSpPr>
          <p:nvPr>
            <p:ph idx="1"/>
          </p:nvPr>
        </p:nvSpPr>
        <p:spPr/>
        <p:txBody>
          <a:bodyPr>
            <a:normAutofit/>
          </a:bodyPr>
          <a:lstStyle/>
          <a:p>
            <a:r>
              <a:rPr lang="en-GB" dirty="0"/>
              <a:t>1. Advocates should be clear about the nature and extent of their role. They should understand the boundaries of their own advocacy role and nonadvocacy roles such as mediation and advice giving</a:t>
            </a:r>
          </a:p>
        </p:txBody>
      </p:sp>
      <p:sp>
        <p:nvSpPr>
          <p:cNvPr id="4" name="Content Placeholder 3">
            <a:extLst>
              <a:ext uri="{FF2B5EF4-FFF2-40B4-BE49-F238E27FC236}">
                <a16:creationId xmlns:a16="http://schemas.microsoft.com/office/drawing/2014/main" id="{02E72E36-9919-3DF4-776E-225CE8D2CFDE}"/>
              </a:ext>
            </a:extLst>
          </p:cNvPr>
          <p:cNvSpPr>
            <a:spLocks noGrp="1"/>
          </p:cNvSpPr>
          <p:nvPr>
            <p:ph sz="half" idx="4294967295"/>
          </p:nvPr>
        </p:nvSpPr>
        <p:spPr>
          <a:xfrm>
            <a:off x="3780148" y="3933056"/>
            <a:ext cx="8076492" cy="2980928"/>
          </a:xfrm>
        </p:spPr>
        <p:txBody>
          <a:bodyPr>
            <a:normAutofit/>
          </a:bodyPr>
          <a:lstStyle/>
          <a:p>
            <a:r>
              <a:rPr lang="en-GB" dirty="0"/>
              <a:t>2. Advocates should not act outside of these boundaries. Advocates should seek permission (where the client has the capacity to consent or refuse) to refer people on to other agencies where appropriate. </a:t>
            </a:r>
          </a:p>
        </p:txBody>
      </p:sp>
    </p:spTree>
    <p:extLst>
      <p:ext uri="{BB962C8B-B14F-4D97-AF65-F5344CB8AC3E}">
        <p14:creationId xmlns:p14="http://schemas.microsoft.com/office/powerpoint/2010/main" val="25225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1E0DB-E58D-8E37-E5EB-2632589BE293}"/>
              </a:ext>
            </a:extLst>
          </p:cNvPr>
          <p:cNvSpPr>
            <a:spLocks noGrp="1"/>
          </p:cNvSpPr>
          <p:nvPr>
            <p:ph type="title"/>
          </p:nvPr>
        </p:nvSpPr>
        <p:spPr/>
        <p:txBody>
          <a:bodyPr/>
          <a:lstStyle/>
          <a:p>
            <a:r>
              <a:rPr lang="en-GB" dirty="0"/>
              <a:t>The Advocacy Charter</a:t>
            </a:r>
          </a:p>
        </p:txBody>
      </p:sp>
      <p:sp>
        <p:nvSpPr>
          <p:cNvPr id="3" name="Content Placeholder 2">
            <a:extLst>
              <a:ext uri="{FF2B5EF4-FFF2-40B4-BE49-F238E27FC236}">
                <a16:creationId xmlns:a16="http://schemas.microsoft.com/office/drawing/2014/main" id="{69670A51-5F33-26CE-3B0E-267C49590D8E}"/>
              </a:ext>
            </a:extLst>
          </p:cNvPr>
          <p:cNvSpPr>
            <a:spLocks noGrp="1"/>
          </p:cNvSpPr>
          <p:nvPr>
            <p:ph idx="1"/>
          </p:nvPr>
        </p:nvSpPr>
        <p:spPr/>
        <p:txBody>
          <a:bodyPr>
            <a:normAutofit/>
          </a:bodyPr>
          <a:lstStyle/>
          <a:p>
            <a:r>
              <a:rPr lang="en-GB" sz="2400" dirty="0"/>
              <a:t>3. Advocates should refer clients who lack capacity to consent to other appropriate services, including other advocacy providers, where appropriate/in their best interests (in accordance with the Mental Capacity Act 2005). </a:t>
            </a:r>
          </a:p>
        </p:txBody>
      </p:sp>
      <p:sp>
        <p:nvSpPr>
          <p:cNvPr id="4" name="Content Placeholder 3">
            <a:extLst>
              <a:ext uri="{FF2B5EF4-FFF2-40B4-BE49-F238E27FC236}">
                <a16:creationId xmlns:a16="http://schemas.microsoft.com/office/drawing/2014/main" id="{02E72E36-9919-3DF4-776E-225CE8D2CFDE}"/>
              </a:ext>
            </a:extLst>
          </p:cNvPr>
          <p:cNvSpPr>
            <a:spLocks noGrp="1"/>
          </p:cNvSpPr>
          <p:nvPr>
            <p:ph sz="half" idx="4294967295"/>
          </p:nvPr>
        </p:nvSpPr>
        <p:spPr>
          <a:xfrm>
            <a:off x="3780148" y="3645024"/>
            <a:ext cx="8220508" cy="3989388"/>
          </a:xfrm>
        </p:spPr>
        <p:txBody>
          <a:bodyPr>
            <a:normAutofit/>
          </a:bodyPr>
          <a:lstStyle/>
          <a:p>
            <a:r>
              <a:rPr lang="en-GB" sz="2400" dirty="0"/>
              <a:t>4. Advocates should be able to explain, in straightforward language, what advocacy is and isn’t; why some people need advocacy; where people have a statutory right to access advocacy; where there is a statutory duty placed on the NHS or Local Authority to instruct an advocate; and the benefits advocacy can bring. They should be equipped to answer questions and deal with enquiries about advocacy. </a:t>
            </a:r>
          </a:p>
        </p:txBody>
      </p:sp>
    </p:spTree>
    <p:extLst>
      <p:ext uri="{BB962C8B-B14F-4D97-AF65-F5344CB8AC3E}">
        <p14:creationId xmlns:p14="http://schemas.microsoft.com/office/powerpoint/2010/main" val="207986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1E0DB-E58D-8E37-E5EB-2632589BE293}"/>
              </a:ext>
            </a:extLst>
          </p:cNvPr>
          <p:cNvSpPr>
            <a:spLocks noGrp="1"/>
          </p:cNvSpPr>
          <p:nvPr>
            <p:ph type="title"/>
          </p:nvPr>
        </p:nvSpPr>
        <p:spPr/>
        <p:txBody>
          <a:bodyPr/>
          <a:lstStyle/>
          <a:p>
            <a:r>
              <a:rPr lang="en-GB" dirty="0"/>
              <a:t>The Advocacy Charter</a:t>
            </a:r>
          </a:p>
        </p:txBody>
      </p:sp>
      <p:sp>
        <p:nvSpPr>
          <p:cNvPr id="3" name="Content Placeholder 2">
            <a:extLst>
              <a:ext uri="{FF2B5EF4-FFF2-40B4-BE49-F238E27FC236}">
                <a16:creationId xmlns:a16="http://schemas.microsoft.com/office/drawing/2014/main" id="{69670A51-5F33-26CE-3B0E-267C49590D8E}"/>
              </a:ext>
            </a:extLst>
          </p:cNvPr>
          <p:cNvSpPr>
            <a:spLocks noGrp="1"/>
          </p:cNvSpPr>
          <p:nvPr>
            <p:ph idx="1"/>
          </p:nvPr>
        </p:nvSpPr>
        <p:spPr/>
        <p:txBody>
          <a:bodyPr>
            <a:normAutofit/>
          </a:bodyPr>
          <a:lstStyle/>
          <a:p>
            <a:r>
              <a:rPr lang="en-GB" dirty="0"/>
              <a:t>5. Advocates should be responsible for providing clients with a clear explanation of their role at the start of any new relationship, which should include providing easy to read materials where this is required. </a:t>
            </a:r>
          </a:p>
        </p:txBody>
      </p:sp>
      <p:sp>
        <p:nvSpPr>
          <p:cNvPr id="4" name="Content Placeholder 3">
            <a:extLst>
              <a:ext uri="{FF2B5EF4-FFF2-40B4-BE49-F238E27FC236}">
                <a16:creationId xmlns:a16="http://schemas.microsoft.com/office/drawing/2014/main" id="{02E72E36-9919-3DF4-776E-225CE8D2CFDE}"/>
              </a:ext>
            </a:extLst>
          </p:cNvPr>
          <p:cNvSpPr>
            <a:spLocks noGrp="1"/>
          </p:cNvSpPr>
          <p:nvPr>
            <p:ph sz="half" idx="4294967295"/>
          </p:nvPr>
        </p:nvSpPr>
        <p:spPr>
          <a:xfrm>
            <a:off x="3780148" y="4088011"/>
            <a:ext cx="8220508" cy="2404864"/>
          </a:xfrm>
        </p:spPr>
        <p:txBody>
          <a:bodyPr>
            <a:normAutofit/>
          </a:bodyPr>
          <a:lstStyle/>
          <a:p>
            <a:r>
              <a:rPr lang="en-GB" dirty="0"/>
              <a:t>6. Advocates should provide written information about their organisation and a copy of the Code of Practice to clients, carers or other professionals if requested.</a:t>
            </a:r>
          </a:p>
        </p:txBody>
      </p:sp>
    </p:spTree>
    <p:extLst>
      <p:ext uri="{BB962C8B-B14F-4D97-AF65-F5344CB8AC3E}">
        <p14:creationId xmlns:p14="http://schemas.microsoft.com/office/powerpoint/2010/main" val="216663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wareness of Professional Boundaries | Corporate Training Courses">
            <a:extLst>
              <a:ext uri="{FF2B5EF4-FFF2-40B4-BE49-F238E27FC236}">
                <a16:creationId xmlns:a16="http://schemas.microsoft.com/office/drawing/2014/main" id="{24C35C05-A3AA-4335-2C1A-335D7993C9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51784" y="404664"/>
            <a:ext cx="6624736" cy="6191282"/>
          </a:xfrm>
          <a:prstGeom prst="rect">
            <a:avLst/>
          </a:prstGeom>
          <a:solidFill>
            <a:srgbClr val="FFFFFF"/>
          </a:solidFill>
        </p:spPr>
      </p:pic>
    </p:spTree>
    <p:extLst>
      <p:ext uri="{BB962C8B-B14F-4D97-AF65-F5344CB8AC3E}">
        <p14:creationId xmlns:p14="http://schemas.microsoft.com/office/powerpoint/2010/main" val="297546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671C-EA33-223C-5547-ADBCCCA26566}"/>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938529BE-BB37-E189-FEF0-39E486F6AB47}"/>
              </a:ext>
            </a:extLst>
          </p:cNvPr>
          <p:cNvSpPr>
            <a:spLocks noGrp="1"/>
          </p:cNvSpPr>
          <p:nvPr>
            <p:ph idx="1"/>
          </p:nvPr>
        </p:nvSpPr>
        <p:spPr/>
        <p:txBody>
          <a:bodyPr/>
          <a:lstStyle/>
          <a:p>
            <a:r>
              <a:rPr lang="en-GB" dirty="0"/>
              <a:t>Comparing the two examples of Professional Boundaries in social work and Advocacy, do they share the same principles?</a:t>
            </a:r>
          </a:p>
        </p:txBody>
      </p:sp>
    </p:spTree>
    <p:extLst>
      <p:ext uri="{BB962C8B-B14F-4D97-AF65-F5344CB8AC3E}">
        <p14:creationId xmlns:p14="http://schemas.microsoft.com/office/powerpoint/2010/main" val="31822401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7F38F-2144-42A2-8421-E17F799AD75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4E51556-00DB-6238-645A-7E36EDD5D30F}"/>
              </a:ext>
            </a:extLst>
          </p:cNvPr>
          <p:cNvSpPr>
            <a:spLocks noGrp="1"/>
          </p:cNvSpPr>
          <p:nvPr>
            <p:ph idx="1"/>
          </p:nvPr>
        </p:nvSpPr>
        <p:spPr/>
        <p:txBody>
          <a:bodyPr/>
          <a:lstStyle/>
          <a:p>
            <a:r>
              <a:rPr lang="en-GB" dirty="0"/>
              <a:t>List the boundaries that are important to you as a professional, and why you value those boundaries.</a:t>
            </a:r>
          </a:p>
        </p:txBody>
      </p:sp>
    </p:spTree>
    <p:extLst>
      <p:ext uri="{BB962C8B-B14F-4D97-AF65-F5344CB8AC3E}">
        <p14:creationId xmlns:p14="http://schemas.microsoft.com/office/powerpoint/2010/main" val="14810875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Useful links:</a:t>
            </a:r>
            <a:br>
              <a:rPr lang="en-GB" dirty="0"/>
            </a:br>
            <a:endParaRPr lang="en-GB" dirty="0"/>
          </a:p>
        </p:txBody>
      </p:sp>
      <p:sp>
        <p:nvSpPr>
          <p:cNvPr id="3" name="Text Placeholder 2"/>
          <p:cNvSpPr>
            <a:spLocks noGrp="1"/>
          </p:cNvSpPr>
          <p:nvPr>
            <p:ph idx="1"/>
          </p:nvPr>
        </p:nvSpPr>
        <p:spPr/>
        <p:txBody>
          <a:bodyPr>
            <a:normAutofit fontScale="77500" lnSpcReduction="20000"/>
          </a:bodyPr>
          <a:lstStyle/>
          <a:p>
            <a:r>
              <a:rPr lang="en-GB" dirty="0"/>
              <a:t>BASW: </a:t>
            </a:r>
            <a:r>
              <a:rPr lang="en-GB" dirty="0">
                <a:hlinkClick r:id="rId4"/>
              </a:rPr>
              <a:t>http://cdn.basw.co.uk/upload/basw_24624-5.pdf</a:t>
            </a:r>
            <a:r>
              <a:rPr lang="en-GB" dirty="0"/>
              <a:t> </a:t>
            </a:r>
          </a:p>
          <a:p>
            <a:r>
              <a:rPr lang="en-GB" dirty="0"/>
              <a:t>Professional Boundaries Report: Centre for Health and Social care Research</a:t>
            </a:r>
          </a:p>
          <a:p>
            <a:r>
              <a:rPr lang="en-GB" dirty="0"/>
              <a:t>http://cdn.basw.co.uk/upload/basw_30648-7.pdf </a:t>
            </a:r>
          </a:p>
          <a:p>
            <a:r>
              <a:rPr lang="en-GB" dirty="0"/>
              <a:t>BASW: Accepting Risk </a:t>
            </a:r>
            <a:r>
              <a:rPr lang="en-GB" dirty="0">
                <a:hlinkClick r:id="rId5"/>
              </a:rPr>
              <a:t>https://www.basw.co.uk/news/article/?id=741</a:t>
            </a:r>
            <a:endParaRPr lang="en-GB" dirty="0"/>
          </a:p>
          <a:p>
            <a:r>
              <a:rPr lang="en-GB" dirty="0"/>
              <a:t>WAG Making the Connections - Delivering Beyond Boundaries:</a:t>
            </a:r>
          </a:p>
          <a:p>
            <a:r>
              <a:rPr lang="en-GB" dirty="0"/>
              <a:t>Transforming Public Services in Wales. </a:t>
            </a:r>
            <a:r>
              <a:rPr lang="en-GB" dirty="0">
                <a:hlinkClick r:id="rId6"/>
              </a:rPr>
              <a:t> http://www.cieh-cymruwales.org/uploadedFiles/Core/Policy/Professional_practice/making_connections_2006.pdf</a:t>
            </a:r>
            <a:r>
              <a:rPr lang="en-GB" dirty="0"/>
              <a:t>  </a:t>
            </a:r>
          </a:p>
          <a:p>
            <a:r>
              <a:rPr lang="en-GB" dirty="0"/>
              <a:t>All Wales induction framework for health and social care Resources, legislation, policy links and relevant reviews to subject area 2017</a:t>
            </a:r>
          </a:p>
          <a:p>
            <a:r>
              <a:rPr lang="en-GB" dirty="0">
                <a:hlinkClick r:id="rId7"/>
              </a:rPr>
              <a:t>https://socialcare.wales/cms_assets/file-uploads/Induction-Framework-Resources.pdf</a:t>
            </a:r>
            <a:r>
              <a:rPr lang="en-GB" dirty="0"/>
              <a:t> </a:t>
            </a:r>
          </a:p>
        </p:txBody>
      </p:sp>
    </p:spTree>
    <p:custDataLst>
      <p:custData r:id="rId1"/>
      <p:tags r:id="rId2"/>
    </p:custDataLst>
    <p:extLst>
      <p:ext uri="{BB962C8B-B14F-4D97-AF65-F5344CB8AC3E}">
        <p14:creationId xmlns:p14="http://schemas.microsoft.com/office/powerpoint/2010/main" val="41136739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27183C3-9B98-604B-1C4C-297ACB75AB8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Times New Roman" panose="02020603050405020304" pitchFamily="18" charset="0"/>
              </a:rPr>
              <a:t>Reference list:</a:t>
            </a:r>
            <a:endParaRPr lang="en-GB" dirty="0"/>
          </a:p>
        </p:txBody>
      </p:sp>
      <p:sp>
        <p:nvSpPr>
          <p:cNvPr id="5" name="Content Placeholder 4">
            <a:extLst>
              <a:ext uri="{FF2B5EF4-FFF2-40B4-BE49-F238E27FC236}">
                <a16:creationId xmlns:a16="http://schemas.microsoft.com/office/drawing/2014/main" id="{7063980F-858D-23A3-074A-FF8C0F2F7591}"/>
              </a:ext>
            </a:extLst>
          </p:cNvPr>
          <p:cNvSpPr>
            <a:spLocks noGrp="1"/>
          </p:cNvSpPr>
          <p:nvPr>
            <p:ph idx="1"/>
          </p:nvPr>
        </p:nvSpPr>
        <p:spPr/>
        <p:txBody>
          <a:bodyPr>
            <a:normAutofit fontScale="70000" lnSpcReduction="2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BASW (2017) Professional Boundaries: Guidance for social workers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http://cdn.basw.co.uk/upload/basw_24624-5.pdf Accessed on 02/03/2018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BASW (2017) Accepting ‘Risk’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https://www.basw.co.uk/news/article/?id=741</a:t>
            </a:r>
            <a:r>
              <a:rPr lang="en-GB" dirty="0">
                <a:latin typeface="Calibri" panose="020F0502020204030204" pitchFamily="34" charset="0"/>
                <a:ea typeface="Calibri" panose="020F0502020204030204" pitchFamily="34" charset="0"/>
                <a:cs typeface="Times New Roman" panose="02020603050405020304" pitchFamily="18" charset="0"/>
              </a:rPr>
              <a:t> Accessed on 02/03/2018</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Hardy, R. (2017) Community Care.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http://www.communitycare.co.uk/2017/06/19/top-tips-managing-professional-boundaries-social-work/</a:t>
            </a:r>
            <a:r>
              <a:rPr lang="en-GB" dirty="0">
                <a:latin typeface="Calibri" panose="020F0502020204030204" pitchFamily="34" charset="0"/>
                <a:ea typeface="Calibri" panose="020F0502020204030204" pitchFamily="34" charset="0"/>
                <a:cs typeface="Times New Roman" panose="02020603050405020304" pitchFamily="18" charset="0"/>
              </a:rPr>
              <a:t> Accessed on 02/03/2018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WAG (2006) Making the Connections - Delivering Beyond Boundaries: Transforming Public Services in Wales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http://www.cieh-cymruwales.org/uploadedFiles/Core/Policy/Professional_practice/making_connections_2006.pdf</a:t>
            </a:r>
            <a:r>
              <a:rPr lang="en-GB" dirty="0">
                <a:latin typeface="Calibri" panose="020F0502020204030204" pitchFamily="34" charset="0"/>
                <a:ea typeface="Calibri" panose="020F0502020204030204" pitchFamily="34" charset="0"/>
                <a:cs typeface="Times New Roman" panose="02020603050405020304" pitchFamily="18" charset="0"/>
              </a:rPr>
              <a:t> Accessed on 02/03/2018</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custDataLst>
      <p:custData r:id="rId1"/>
      <p:tags r:id="rId2"/>
    </p:custDataLst>
    <p:extLst>
      <p:ext uri="{BB962C8B-B14F-4D97-AF65-F5344CB8AC3E}">
        <p14:creationId xmlns:p14="http://schemas.microsoft.com/office/powerpoint/2010/main" val="26539078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CUSTOMXMLID" val="{42099831-1A52-451E-9122-D1B587126093}"/>
  <p:tag name="ATHENA.CUSTOMXMLCONTENT" val="&lt;?xml version=&quot;1.0&quot;?&gt;&lt;athena xmlns=&quot;http://schemas.microsoft.com/edu/athena&quot; version=&quot;0.1.3517.0&quot;&gt;&lt;timings duration=&quot;65839&quot;/&gt;&lt;/athena&gt;"/>
</p:tagLst>
</file>

<file path=ppt/tags/tag2.xml><?xml version="1.0" encoding="utf-8"?>
<p:tagLst xmlns:a="http://schemas.openxmlformats.org/drawingml/2006/main" xmlns:r="http://schemas.openxmlformats.org/officeDocument/2006/relationships" xmlns:p="http://schemas.openxmlformats.org/presentationml/2006/main">
  <p:tag name="ATHENA.CUSTOMXMLID" val="{1BE903BE-B28D-445A-9D98-D56779603175}"/>
  <p:tag name="ATHENA.CUSTOMXMLCONTENT" val="&lt;?xml version=&quot;1.0&quot;?&gt;&lt;athena xmlns=&quot;http://schemas.microsoft.com/edu/athena&quot; version=&quot;0.1.3517.0&quot;&gt;&lt;timings duration=&quot;30790&quot;/&gt;&lt;/athena&gt;"/>
</p:tagLst>
</file>

<file path=ppt/tags/tag3.xml><?xml version="1.0" encoding="utf-8"?>
<p:tagLst xmlns:a="http://schemas.openxmlformats.org/drawingml/2006/main" xmlns:r="http://schemas.openxmlformats.org/officeDocument/2006/relationships" xmlns:p="http://schemas.openxmlformats.org/presentationml/2006/main">
  <p:tag name="ATHENA.CUSTOMXMLID" val="{C0FA7216-F09D-4812-8470-58A403D1CC68}"/>
  <p:tag name="ATHENA.CUSTOMXMLCONTENT" val="&lt;?xml version=&quot;1.0&quot;?&gt;&lt;athena xmlns=&quot;http://schemas.microsoft.com/edu/athena&quot; version=&quot;0.1.3517.0&quot;&gt;&lt;timings duration=&quot;74917&quot;/&gt;&lt;/athena&gt;"/>
</p:tagLst>
</file>

<file path=ppt/tags/tag4.xml><?xml version="1.0" encoding="utf-8"?>
<p:tagLst xmlns:a="http://schemas.openxmlformats.org/drawingml/2006/main" xmlns:r="http://schemas.openxmlformats.org/officeDocument/2006/relationships" xmlns:p="http://schemas.openxmlformats.org/presentationml/2006/main">
  <p:tag name="ATHENA.CUSTOMXMLID" val="{A6CC3D87-2A60-4EB5-A20A-B0660526500E}"/>
  <p:tag name="ATHENA.CUSTOMXMLCONTENT" val="&lt;?xml version=&quot;1.0&quot;?&gt;&lt;athena xmlns=&quot;http://schemas.microsoft.com/edu/athena&quot; version=&quot;0.1.3517.0&quot;&gt;&lt;timings duration=&quot;58484&quot;/&gt;&lt;/athena&gt;"/>
</p:tagLst>
</file>

<file path=ppt/tags/tag5.xml><?xml version="1.0" encoding="utf-8"?>
<p:tagLst xmlns:a="http://schemas.openxmlformats.org/drawingml/2006/main" xmlns:r="http://schemas.openxmlformats.org/officeDocument/2006/relationships" xmlns:p="http://schemas.openxmlformats.org/presentationml/2006/main">
  <p:tag name="ATHENA.CUSTOMXMLID" val="{E2DD56B0-4F14-41E0-B16C-51A0795C93D8}"/>
  <p:tag name="ATHENA.CUSTOMXMLCONTENT" val="&lt;?xml version=&quot;1.0&quot;?&gt;&lt;athena xmlns=&quot;http://schemas.microsoft.com/edu/athena&quot; version=&quot;0.1.3517.0&quot;&gt;&lt;timings duration=&quot;50610&quot;/&gt;&lt;/athena&gt;"/>
</p:tagLst>
</file>

<file path=ppt/tags/tag6.xml><?xml version="1.0" encoding="utf-8"?>
<p:tagLst xmlns:a="http://schemas.openxmlformats.org/drawingml/2006/main" xmlns:r="http://schemas.openxmlformats.org/officeDocument/2006/relationships" xmlns:p="http://schemas.openxmlformats.org/presentationml/2006/main">
  <p:tag name="ATHENA.CUSTOMXMLID" val="{7871B3FF-7130-4126-BC6F-BB7F422D2C02}"/>
  <p:tag name="ATHENA.CUSTOMXMLCONTENT" val="&lt;?xml version=&quot;1.0&quot;?&gt;&lt;athena xmlns=&quot;http://schemas.microsoft.com/edu/athena&quot; version=&quot;0.1.3517.0&quot;&gt;&lt;timings duration=&quot;64396&quot;/&gt;&lt;/athena&gt;"/>
</p:tagLst>
</file>

<file path=ppt/tags/tag7.xml><?xml version="1.0" encoding="utf-8"?>
<p:tagLst xmlns:a="http://schemas.openxmlformats.org/drawingml/2006/main" xmlns:r="http://schemas.openxmlformats.org/officeDocument/2006/relationships" xmlns:p="http://schemas.openxmlformats.org/presentationml/2006/main">
  <p:tag name="ATHENA.CUSTOMXMLID" val="{D9C93088-A09E-4A34-B460-2020868B2608}"/>
  <p:tag name="ATHENA.CUSTOMXMLCONTENT" val="&lt;?xml version=&quot;1.0&quot;?&gt;&lt;athena xmlns=&quot;http://schemas.microsoft.com/edu/athena&quot; version=&quot;0.1.3517.0&quot;&gt;&lt;timings duration=&quot;38329&quot;/&gt;&lt;/athena&gt;"/>
</p:tagLst>
</file>

<file path=ppt/tags/tag8.xml><?xml version="1.0" encoding="utf-8"?>
<p:tagLst xmlns:a="http://schemas.openxmlformats.org/drawingml/2006/main" xmlns:r="http://schemas.openxmlformats.org/officeDocument/2006/relationships" xmlns:p="http://schemas.openxmlformats.org/presentationml/2006/main">
  <p:tag name="ATHENA.CUSTOMXMLID" val="{A4D08B31-0457-4987-BB9D-C11206E4CB3B}"/>
  <p:tag name="ATHENA.CUSTOMXMLCONTENT" val="&lt;?xml version=&quot;1.0&quot;?&gt;&lt;athena xmlns=&quot;http://schemas.microsoft.com/edu/athena&quot; version=&quot;0.1.3517.0&quot;&gt;&lt;timings duration=&quot;30003&quot;/&gt;&lt;/athena&gt;"/>
</p:tagLst>
</file>

<file path=ppt/tags/tag9.xml><?xml version="1.0" encoding="utf-8"?>
<p:tagLst xmlns:a="http://schemas.openxmlformats.org/drawingml/2006/main" xmlns:r="http://schemas.openxmlformats.org/officeDocument/2006/relationships" xmlns:p="http://schemas.openxmlformats.org/presentationml/2006/main">
  <p:tag name="ATHENA.CUSTOMXMLID" val="{2C77456F-54EC-4278-A79B-5005D87BD586}"/>
  <p:tag name="ATHENA.CUSTOMXMLCONTENT" val="&lt;?xml version=&quot;1.0&quot;?&gt;&lt;athena xmlns=&quot;http://schemas.microsoft.com/edu/athena&quot; version=&quot;0.1.3517.0&quot;&gt;&lt;timings duration=&quot;77907&quot;/&gt;&lt;/athena&gt;"/>
</p:tagLst>
</file>

<file path=ppt/tags/tag10.xml><?xml version="1.0" encoding="utf-8"?>
<p:tagLst xmlns:a="http://schemas.openxmlformats.org/drawingml/2006/main" xmlns:r="http://schemas.openxmlformats.org/officeDocument/2006/relationships" xmlns:p="http://schemas.openxmlformats.org/presentationml/2006/main">
  <p:tag name="ATHENA.CUSTOMXMLID" val="{0E4B0C9D-FFC5-40DB-961B-C9FE41A398FE}"/>
  <p:tag name="ATHENA.CUSTOMXMLCONTENT" val="&lt;?xml version=&quot;1.0&quot;?&gt;&lt;athena xmlns=&quot;http://schemas.microsoft.com/edu/athena&quot; version=&quot;0.1.3517.0&quot;&gt;&lt;timings duration=&quot;55029&quot;/&gt;&lt;/athena&gt;"/>
</p:tagLst>
</file>

<file path=ppt/tags/tag11.xml><?xml version="1.0" encoding="utf-8"?>
<p:tagLst xmlns:a="http://schemas.openxmlformats.org/drawingml/2006/main" xmlns:r="http://schemas.openxmlformats.org/officeDocument/2006/relationships" xmlns:p="http://schemas.openxmlformats.org/presentationml/2006/main">
  <p:tag name="ATHENA.CUSTOMXMLID" val="{8C024A03-14FB-4156-9E61-1F534F7DC8FA}"/>
  <p:tag name="ATHENA.CUSTOMXMLCONTENT" val="&lt;?xml version=&quot;1.0&quot;?&gt;&lt;athena xmlns=&quot;http://schemas.microsoft.com/edu/athena&quot; version=&quot;0.1.3517.0&quot;&gt;&lt;timings duration=&quot;26185&quot;/&gt;&lt;/athena&gt;"/>
</p:tagLst>
</file>

<file path=ppt/tags/tag12.xml><?xml version="1.0" encoding="utf-8"?>
<p:tagLst xmlns:a="http://schemas.openxmlformats.org/drawingml/2006/main" xmlns:r="http://schemas.openxmlformats.org/officeDocument/2006/relationships" xmlns:p="http://schemas.openxmlformats.org/presentationml/2006/main">
  <p:tag name="ATHENA.CUSTOMXMLID" val="{6A85BF1E-B1AB-4A7E-B157-0DA183960D41}"/>
  <p:tag name="ATHENA.CUSTOMXMLCONTENT" val="&lt;?xml version=&quot;1.0&quot;?&gt;&lt;athena xmlns=&quot;http://schemas.microsoft.com/edu/athena&quot; version=&quot;0.1.3517.0&quot;&gt;&lt;media streamable=&quot;true&quot; recordStart=&quot;0&quot; recordEnd=&quot;26185&quot; recordLength=&quot;26236&quot; audioOnly=&quot;true&quot;/&gt;&lt;/athena&gt;"/>
</p:tagLst>
</file>

<file path=ppt/tags/tag13.xml><?xml version="1.0" encoding="utf-8"?>
<p:tagLst xmlns:a="http://schemas.openxmlformats.org/drawingml/2006/main" xmlns:r="http://schemas.openxmlformats.org/officeDocument/2006/relationships" xmlns:p="http://schemas.openxmlformats.org/presentationml/2006/main">
  <p:tag name="ATHENA.CUSTOMXMLID" val="{DE24F0EA-7E1A-4035-8068-66F1E9999987}"/>
  <p:tag name="ATHENA.CUSTOMXMLCONTENT" val="&lt;?xml version=&quot;1.0&quot;?&gt;&lt;athena xmlns=&quot;http://schemas.microsoft.com/edu/athena&quot; version=&quot;0.1.3517.0&quot;&gt;&lt;timings duration=&quot;37077&quot;/&gt;&lt;/athena&gt;"/>
</p:tagLst>
</file>

<file path=ppt/tags/tag14.xml><?xml version="1.0" encoding="utf-8"?>
<p:tagLst xmlns:a="http://schemas.openxmlformats.org/drawingml/2006/main" xmlns:r="http://schemas.openxmlformats.org/officeDocument/2006/relationships" xmlns:p="http://schemas.openxmlformats.org/presentationml/2006/main">
  <p:tag name="ATHENA.CUSTOMXMLID" val="{242115C1-F34D-4189-84F8-9388BFFA4FA6}"/>
  <p:tag name="ATHENA.CUSTOMXMLCONTENT" val="&lt;?xml version=&quot;1.0&quot;?&gt;&lt;athena xmlns=&quot;http://schemas.microsoft.com/edu/athena&quot; version=&quot;0.1.3517.0&quot;&gt;&lt;timings duration=&quot;39682&quot;/&gt;&lt;/athena&gt;"/>
</p:tagLst>
</file>

<file path=ppt/tags/tag15.xml><?xml version="1.0" encoding="utf-8"?>
<p:tagLst xmlns:a="http://schemas.openxmlformats.org/drawingml/2006/main" xmlns:r="http://schemas.openxmlformats.org/officeDocument/2006/relationships" xmlns:p="http://schemas.openxmlformats.org/presentationml/2006/main">
  <p:tag name="ATHENA.CUSTOMXMLID" val="{8C776454-BB8F-4AA8-9EF3-83AB4476DBD3}"/>
  <p:tag name="ATHENA.CUSTOMXMLCONTENT" val="&lt;?xml version=&quot;1.0&quot;?&gt;&lt;athena xmlns=&quot;http://schemas.microsoft.com/edu/athena&quot; version=&quot;0.1.3517.0&quot;&gt;&lt;timings duration=&quot;38539&quot;/&gt;&lt;/athena&gt;"/>
</p:tagLst>
</file>

<file path=ppt/tags/tag16.xml><?xml version="1.0" encoding="utf-8"?>
<p:tagLst xmlns:a="http://schemas.openxmlformats.org/drawingml/2006/main" xmlns:r="http://schemas.openxmlformats.org/officeDocument/2006/relationships" xmlns:p="http://schemas.openxmlformats.org/presentationml/2006/main">
  <p:tag name="ATHENA.CUSTOMXMLID" val="{C1E953DD-73ED-42CB-B4C5-0248C3251332}"/>
  <p:tag name="ATHENA.CUSTOMXMLCONTENT" val="&lt;?xml version=&quot;1.0&quot;?&gt;&lt;athena xmlns=&quot;http://schemas.microsoft.com/edu/athena&quot; version=&quot;0.1.3517.0&quot;&gt;&lt;timings duration=&quot;41831&quot;/&gt;&lt;/athena&gt;"/>
</p:tagLst>
</file>

<file path=ppt/tags/tag17.xml><?xml version="1.0" encoding="utf-8"?>
<p:tagLst xmlns:a="http://schemas.openxmlformats.org/drawingml/2006/main" xmlns:r="http://schemas.openxmlformats.org/officeDocument/2006/relationships" xmlns:p="http://schemas.openxmlformats.org/presentationml/2006/main">
  <p:tag name="ATHENA.CUSTOMXMLID" val="{25D5BD4A-C099-4569-B79A-E60A5A42581A}"/>
  <p:tag name="ATHENA.CUSTOMXMLCONTENT" val="&lt;?xml version=&quot;1.0&quot;?&gt;&lt;athena xmlns=&quot;http://schemas.microsoft.com/edu/athena&quot; version=&quot;0.1.3517.0&quot;&gt;&lt;timings duration=&quot;34728&quot;/&gt;&lt;/athena&gt;"/>
</p:tagLst>
</file>

<file path=ppt/tags/tag18.xml><?xml version="1.0" encoding="utf-8"?>
<p:tagLst xmlns:a="http://schemas.openxmlformats.org/drawingml/2006/main" xmlns:r="http://schemas.openxmlformats.org/officeDocument/2006/relationships" xmlns:p="http://schemas.openxmlformats.org/presentationml/2006/main">
  <p:tag name="ATHENA.CUSTOMXMLID" val="{1BCC6BFD-F378-4000-8554-39BD73F00CF2}"/>
  <p:tag name="ATHENA.CUSTOMXMLCONTENT" val="&lt;?xml version=&quot;1.0&quot;?&gt;&lt;athena xmlns=&quot;http://schemas.microsoft.com/edu/athena&quot; version=&quot;0.1.3517.0&quot;&gt;&lt;timings duration=&quot;24852&quot;/&gt;&lt;/athena&gt;"/>
</p:tagLst>
</file>

<file path=ppt/tags/tag19.xml><?xml version="1.0" encoding="utf-8"?>
<p:tagLst xmlns:a="http://schemas.openxmlformats.org/drawingml/2006/main" xmlns:r="http://schemas.openxmlformats.org/officeDocument/2006/relationships" xmlns:p="http://schemas.openxmlformats.org/presentationml/2006/main">
  <p:tag name="ATHENA.CUSTOMXMLID" val="{10FB5D7C-85C9-4E4D-B8EA-14BF54FAD53F}"/>
  <p:tag name="ATHENA.CUSTOMXMLCONTENT" val="&lt;?xml version=&quot;1.0&quot;?&gt;&lt;athena xmlns=&quot;http://schemas.microsoft.com/edu/athena&quot; version=&quot;0.1.3517.0&quot;&gt;&lt;timings duration=&quot;39666&quot;/&gt;&lt;/athena&gt;"/>
</p:tagLst>
</file>

<file path=ppt/tags/tag20.xml><?xml version="1.0" encoding="utf-8"?>
<p:tagLst xmlns:a="http://schemas.openxmlformats.org/drawingml/2006/main" xmlns:r="http://schemas.openxmlformats.org/officeDocument/2006/relationships" xmlns:p="http://schemas.openxmlformats.org/presentationml/2006/main">
  <p:tag name="ATHENA.CUSTOMXMLID" val="{214738BE-3227-43BF-B2DD-7F145CCE235A}"/>
  <p:tag name="ATHENA.CUSTOMXMLCONTENT" val="&lt;?xml version=&quot;1.0&quot;?&gt;&lt;athena xmlns=&quot;http://schemas.microsoft.com/edu/athena&quot; version=&quot;0.1.3517.0&quot;&gt;&lt;timings duration=&quot;42496&quot;/&gt;&lt;/athena&gt;"/>
</p:tagLst>
</file>

<file path=ppt/tags/tag21.xml><?xml version="1.0" encoding="utf-8"?>
<p:tagLst xmlns:a="http://schemas.openxmlformats.org/drawingml/2006/main" xmlns:r="http://schemas.openxmlformats.org/officeDocument/2006/relationships" xmlns:p="http://schemas.openxmlformats.org/presentationml/2006/main">
  <p:tag name="ATHENA.CUSTOMXMLID" val="{76A63B84-DE34-4037-8DD7-DB693849CB9F}"/>
  <p:tag name="ATHENA.CUSTOMXMLCONTENT" val="&lt;?xml version=&quot;1.0&quot;?&gt;&lt;athena xmlns=&quot;http://schemas.microsoft.com/edu/athena&quot; version=&quot;0.1.3517.0&quot;&gt;&lt;timings duration=&quot;26213&quot;/&gt;&lt;/athena&gt;"/>
</p:tagLst>
</file>

<file path=ppt/tags/tag22.xml><?xml version="1.0" encoding="utf-8"?>
<p:tagLst xmlns:a="http://schemas.openxmlformats.org/drawingml/2006/main" xmlns:r="http://schemas.openxmlformats.org/officeDocument/2006/relationships" xmlns:p="http://schemas.openxmlformats.org/presentationml/2006/main">
  <p:tag name="ATHENA.CUSTOMXMLID" val="{D38F39A1-8523-4D61-9F72-8653C0BF9D49}"/>
  <p:tag name="ATHENA.CUSTOMXMLCONTENT" val="&lt;?xml version=&quot;1.0&quot;?&gt;&lt;athena xmlns=&quot;http://schemas.microsoft.com/edu/athena&quot; version=&quot;0.1.3517.0&quot;&gt;&lt;timings duration=&quot;31393&quot;/&gt;&lt;/athena&gt;"/>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item1.xml><?xml version="1.0" encoding="utf-8"?>
<athena xmlns="http://schemas.microsoft.com/edu/athena" version="0.1.3517.0">
  <media streamable="true" recordStart="0" recordEnd="38539" recordLength="38599" audioOnly="true"/>
</athen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athena xmlns="http://schemas.microsoft.com/edu/athena" version="0.1.3517.0">
  <media streamable="true" recordStart="0" recordEnd="30003" recordLength="30024" audioOnly="true"/>
</athen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athena xmlns="http://schemas.microsoft.com/edu/athena" version="0.1.3517.0">
  <media streamable="true" recordStart="0" recordEnd="37077" recordLength="37086" audioOnly="true"/>
</athena>
</file>

<file path=customXml/item6.xml><?xml version="1.0" encoding="utf-8"?>
<athena xmlns="http://schemas.microsoft.com/edu/athena" version="0.1.3517.0">
  <media streamable="true" recordStart="0" recordEnd="38329" recordLength="38354" audioOnly="true"/>
</athena>
</file>

<file path=customXml/item7.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8.xml><?xml version="1.0" encoding="utf-8"?>
<athena xmlns="http://schemas.microsoft.com/edu/athena" version="0.1.3517.0">
  <media streamable="true" recordStart="0" recordEnd="39682" recordLength="39733" audioOnly="true"/>
</athena>
</file>

<file path=customXml/item9.xml><?xml version="1.0" encoding="utf-8"?>
<athena xmlns="http://schemas.microsoft.com/edu/athena" version="0.1.3517.0">
  <timings duration="65839"/>
</athena>
</file>

<file path=customXml/item10.xml><?xml version="1.0" encoding="utf-8"?>
<athena xmlns="http://schemas.microsoft.com/edu/athena" version="0.1.3517.0">
  <timings duration="30790"/>
</athena>
</file>

<file path=customXml/item11.xml><?xml version="1.0" encoding="utf-8"?>
<athena xmlns="http://schemas.microsoft.com/edu/athena" version="0.1.3517.0">
  <timings duration="74917"/>
</athena>
</file>

<file path=customXml/item12.xml><?xml version="1.0" encoding="utf-8"?>
<athena xmlns="http://schemas.microsoft.com/edu/athena" version="0.1.3517.0">
  <timings duration="58484"/>
</athena>
</file>

<file path=customXml/item13.xml><?xml version="1.0" encoding="utf-8"?>
<athena xmlns="http://schemas.microsoft.com/edu/athena" version="0.1.3517.0">
  <timings duration="50610"/>
</athena>
</file>

<file path=customXml/item14.xml><?xml version="1.0" encoding="utf-8"?>
<athena xmlns="http://schemas.microsoft.com/edu/athena" version="0.1.3517.0">
  <timings duration="64396"/>
</athena>
</file>

<file path=customXml/item15.xml><?xml version="1.0" encoding="utf-8"?>
<athena xmlns="http://schemas.microsoft.com/edu/athena" version="0.1.3517.0">
  <timings duration="38329"/>
</athena>
</file>

<file path=customXml/item16.xml><?xml version="1.0" encoding="utf-8"?>
<athena xmlns="http://schemas.microsoft.com/edu/athena" version="0.1.3517.0">
  <timings duration="30003"/>
</athena>
</file>

<file path=customXml/item17.xml><?xml version="1.0" encoding="utf-8"?>
<athena xmlns="http://schemas.microsoft.com/edu/athena" version="0.1.3517.0">
  <timings duration="77907"/>
</athena>
</file>

<file path=customXml/item18.xml><?xml version="1.0" encoding="utf-8"?>
<athena xmlns="http://schemas.microsoft.com/edu/athena" version="0.1.3517.0">
  <timings duration="55029"/>
</athena>
</file>

<file path=customXml/item19.xml><?xml version="1.0" encoding="utf-8"?>
<athena xmlns="http://schemas.microsoft.com/edu/athena" version="0.1.3517.0">
  <media streamable="true" recordStart="0" recordEnd="26185" recordLength="26236" audioOnly="true"/>
</athena>
</file>

<file path=customXml/item20.xml><?xml version="1.0" encoding="utf-8"?>
<athena xmlns="http://schemas.microsoft.com/edu/athena" version="0.1.3517.0">
  <timings duration="26185"/>
</athena>
</file>

<file path=customXml/item21.xml><?xml version="1.0" encoding="utf-8"?>
<athena xmlns="http://schemas.microsoft.com/edu/athena" version="0.1.3517.0">
  <timings duration="37077"/>
</athena>
</file>

<file path=customXml/item22.xml><?xml version="1.0" encoding="utf-8"?>
<athena xmlns="http://schemas.microsoft.com/edu/athena" version="0.1.3517.0">
  <timings duration="39682"/>
</athena>
</file>

<file path=customXml/item23.xml><?xml version="1.0" encoding="utf-8"?>
<athena xmlns="http://schemas.microsoft.com/edu/athena" version="0.1.3517.0">
  <timings duration="38539"/>
</athena>
</file>

<file path=customXml/item24.xml><?xml version="1.0" encoding="utf-8"?>
<athena xmlns="http://schemas.microsoft.com/edu/athena" version="0.1.3517.0">
  <timings duration="41831"/>
</athena>
</file>

<file path=customXml/item25.xml><?xml version="1.0" encoding="utf-8"?>
<athena xmlns="http://schemas.microsoft.com/edu/athena" version="0.1.3517.0">
  <timings duration="34728"/>
</athena>
</file>

<file path=customXml/item26.xml><?xml version="1.0" encoding="utf-8"?>
<athena xmlns="http://schemas.microsoft.com/edu/athena" version="0.1.3517.0">
  <timings duration="24852"/>
</athena>
</file>

<file path=customXml/item27.xml><?xml version="1.0" encoding="utf-8"?>
<athena xmlns="http://schemas.microsoft.com/edu/athena" version="0.1.3517.0">
  <timings duration="39666"/>
</athena>
</file>

<file path=customXml/item28.xml><?xml version="1.0" encoding="utf-8"?>
<athena xmlns="http://schemas.microsoft.com/edu/athena" version="0.1.3517.0">
  <timings duration="42496"/>
</athena>
</file>

<file path=customXml/item29.xml><?xml version="1.0" encoding="utf-8"?>
<athena xmlns="http://schemas.microsoft.com/edu/athena" version="0.1.3517.0">
  <timings duration="26213"/>
</athena>
</file>

<file path=customXml/item30.xml><?xml version="1.0" encoding="utf-8"?>
<athena xmlns="http://schemas.microsoft.com/edu/athena" version="0.1.3517.0">
  <timings duration="31393"/>
</athena>
</file>

<file path=customXml/itemProps1.xml><?xml version="1.0" encoding="utf-8"?>
<ds:datastoreItem xmlns:ds="http://schemas.openxmlformats.org/officeDocument/2006/customXml" ds:itemID="{464A4EAF-3631-453E-8DC0-ECCA09FB1860}">
  <ds:schemaRefs>
    <ds:schemaRef ds:uri="http://schemas.microsoft.com/edu/athen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DF63E00-898E-4A79-AE90-2629D6BF0B21}">
  <ds:schemaRefs>
    <ds:schemaRef ds:uri="http://schemas.microsoft.com/edu/athena"/>
  </ds:schemaRefs>
</ds:datastoreItem>
</file>

<file path=customXml/itemProps4.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5.xml><?xml version="1.0" encoding="utf-8"?>
<ds:datastoreItem xmlns:ds="http://schemas.openxmlformats.org/officeDocument/2006/customXml" ds:itemID="{8492BD5D-A5F5-4112-9C9A-4BC3711C4BF2}">
  <ds:schemaRefs>
    <ds:schemaRef ds:uri="http://schemas.microsoft.com/edu/athena"/>
  </ds:schemaRefs>
</ds:datastoreItem>
</file>

<file path=customXml/itemProps6.xml><?xml version="1.0" encoding="utf-8"?>
<ds:datastoreItem xmlns:ds="http://schemas.openxmlformats.org/officeDocument/2006/customXml" ds:itemID="{75113FC8-74D7-4528-BB45-6BA1F9091F3E}">
  <ds:schemaRefs>
    <ds:schemaRef ds:uri="http://schemas.microsoft.com/edu/athena"/>
  </ds:schemaRefs>
</ds:datastoreItem>
</file>

<file path=customXml/itemProps7.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8.xml><?xml version="1.0" encoding="utf-8"?>
<ds:datastoreItem xmlns:ds="http://schemas.openxmlformats.org/officeDocument/2006/customXml" ds:itemID="{512E4797-D277-4F31-9DCD-14DE5672C8C8}">
  <ds:schemaRefs>
    <ds:schemaRef ds:uri="http://schemas.microsoft.com/edu/athena"/>
  </ds:schemaRefs>
</ds:datastoreItem>
</file>

<file path=customXml/itemProps9.xml><?xml version="1.0" encoding="utf-8"?>
<ds:datastoreItem xmlns:ds="http://schemas.openxmlformats.org/officeDocument/2006/customXml" ds:itemID="{42099831-1A52-451E-9122-D1B587126093}">
  <ds:schemaRefs>
    <ds:schemaRef ds:uri="http://schemas.microsoft.com/edu/athena"/>
  </ds:schemaRefs>
</ds:datastoreItem>
</file>

<file path=customXml/itemProps10.xml><?xml version="1.0" encoding="utf-8"?>
<ds:datastoreItem xmlns:ds="http://schemas.openxmlformats.org/officeDocument/2006/customXml" ds:itemID="{1BE903BE-B28D-445A-9D98-D56779603175}">
  <ds:schemaRefs>
    <ds:schemaRef ds:uri="http://schemas.microsoft.com/edu/athena"/>
  </ds:schemaRefs>
</ds:datastoreItem>
</file>

<file path=customXml/itemProps11.xml><?xml version="1.0" encoding="utf-8"?>
<ds:datastoreItem xmlns:ds="http://schemas.openxmlformats.org/officeDocument/2006/customXml" ds:itemID="{C0FA7216-F09D-4812-8470-58A403D1CC68}">
  <ds:schemaRefs>
    <ds:schemaRef ds:uri="http://schemas.microsoft.com/edu/athena"/>
  </ds:schemaRefs>
</ds:datastoreItem>
</file>

<file path=customXml/itemProps12.xml><?xml version="1.0" encoding="utf-8"?>
<ds:datastoreItem xmlns:ds="http://schemas.openxmlformats.org/officeDocument/2006/customXml" ds:itemID="{A6CC3D87-2A60-4EB5-A20A-B0660526500E}">
  <ds:schemaRefs>
    <ds:schemaRef ds:uri="http://schemas.microsoft.com/edu/athena"/>
  </ds:schemaRefs>
</ds:datastoreItem>
</file>

<file path=customXml/itemProps13.xml><?xml version="1.0" encoding="utf-8"?>
<ds:datastoreItem xmlns:ds="http://schemas.openxmlformats.org/officeDocument/2006/customXml" ds:itemID="{E2DD56B0-4F14-41E0-B16C-51A0795C93D8}">
  <ds:schemaRefs>
    <ds:schemaRef ds:uri="http://schemas.microsoft.com/edu/athena"/>
  </ds:schemaRefs>
</ds:datastoreItem>
</file>

<file path=customXml/itemProps14.xml><?xml version="1.0" encoding="utf-8"?>
<ds:datastoreItem xmlns:ds="http://schemas.openxmlformats.org/officeDocument/2006/customXml" ds:itemID="{7871B3FF-7130-4126-BC6F-BB7F422D2C02}">
  <ds:schemaRefs>
    <ds:schemaRef ds:uri="http://schemas.microsoft.com/edu/athena"/>
  </ds:schemaRefs>
</ds:datastoreItem>
</file>

<file path=customXml/itemProps15.xml><?xml version="1.0" encoding="utf-8"?>
<ds:datastoreItem xmlns:ds="http://schemas.openxmlformats.org/officeDocument/2006/customXml" ds:itemID="{D9C93088-A09E-4A34-B460-2020868B2608}">
  <ds:schemaRefs>
    <ds:schemaRef ds:uri="http://schemas.microsoft.com/edu/athena"/>
  </ds:schemaRefs>
</ds:datastoreItem>
</file>

<file path=customXml/itemProps16.xml><?xml version="1.0" encoding="utf-8"?>
<ds:datastoreItem xmlns:ds="http://schemas.openxmlformats.org/officeDocument/2006/customXml" ds:itemID="{A4D08B31-0457-4987-BB9D-C11206E4CB3B}">
  <ds:schemaRefs>
    <ds:schemaRef ds:uri="http://schemas.microsoft.com/edu/athena"/>
  </ds:schemaRefs>
</ds:datastoreItem>
</file>

<file path=customXml/itemProps17.xml><?xml version="1.0" encoding="utf-8"?>
<ds:datastoreItem xmlns:ds="http://schemas.openxmlformats.org/officeDocument/2006/customXml" ds:itemID="{2C77456F-54EC-4278-A79B-5005D87BD586}">
  <ds:schemaRefs>
    <ds:schemaRef ds:uri="http://schemas.microsoft.com/edu/athena"/>
  </ds:schemaRefs>
</ds:datastoreItem>
</file>

<file path=customXml/itemProps18.xml><?xml version="1.0" encoding="utf-8"?>
<ds:datastoreItem xmlns:ds="http://schemas.openxmlformats.org/officeDocument/2006/customXml" ds:itemID="{0E4B0C9D-FFC5-40DB-961B-C9FE41A398FE}">
  <ds:schemaRefs>
    <ds:schemaRef ds:uri="http://schemas.microsoft.com/edu/athena"/>
  </ds:schemaRefs>
</ds:datastoreItem>
</file>

<file path=customXml/itemProps19.xml><?xml version="1.0" encoding="utf-8"?>
<ds:datastoreItem xmlns:ds="http://schemas.openxmlformats.org/officeDocument/2006/customXml" ds:itemID="{6A85BF1E-B1AB-4A7E-B157-0DA183960D41}">
  <ds:schemaRefs>
    <ds:schemaRef ds:uri="http://schemas.microsoft.com/edu/athena"/>
  </ds:schemaRefs>
</ds:datastoreItem>
</file>

<file path=customXml/itemProps20.xml><?xml version="1.0" encoding="utf-8"?>
<ds:datastoreItem xmlns:ds="http://schemas.openxmlformats.org/officeDocument/2006/customXml" ds:itemID="{8C024A03-14FB-4156-9E61-1F534F7DC8FA}">
  <ds:schemaRefs>
    <ds:schemaRef ds:uri="http://schemas.microsoft.com/edu/athena"/>
  </ds:schemaRefs>
</ds:datastoreItem>
</file>

<file path=customXml/itemProps21.xml><?xml version="1.0" encoding="utf-8"?>
<ds:datastoreItem xmlns:ds="http://schemas.openxmlformats.org/officeDocument/2006/customXml" ds:itemID="{DE24F0EA-7E1A-4035-8068-66F1E9999987}">
  <ds:schemaRefs>
    <ds:schemaRef ds:uri="http://schemas.microsoft.com/edu/athena"/>
  </ds:schemaRefs>
</ds:datastoreItem>
</file>

<file path=customXml/itemProps22.xml><?xml version="1.0" encoding="utf-8"?>
<ds:datastoreItem xmlns:ds="http://schemas.openxmlformats.org/officeDocument/2006/customXml" ds:itemID="{242115C1-F34D-4189-84F8-9388BFFA4FA6}">
  <ds:schemaRefs>
    <ds:schemaRef ds:uri="http://schemas.microsoft.com/edu/athena"/>
  </ds:schemaRefs>
</ds:datastoreItem>
</file>

<file path=customXml/itemProps23.xml><?xml version="1.0" encoding="utf-8"?>
<ds:datastoreItem xmlns:ds="http://schemas.openxmlformats.org/officeDocument/2006/customXml" ds:itemID="{8C776454-BB8F-4AA8-9EF3-83AB4476DBD3}">
  <ds:schemaRefs>
    <ds:schemaRef ds:uri="http://schemas.microsoft.com/edu/athena"/>
  </ds:schemaRefs>
</ds:datastoreItem>
</file>

<file path=customXml/itemProps24.xml><?xml version="1.0" encoding="utf-8"?>
<ds:datastoreItem xmlns:ds="http://schemas.openxmlformats.org/officeDocument/2006/customXml" ds:itemID="{C1E953DD-73ED-42CB-B4C5-0248C3251332}">
  <ds:schemaRefs>
    <ds:schemaRef ds:uri="http://schemas.microsoft.com/edu/athena"/>
  </ds:schemaRefs>
</ds:datastoreItem>
</file>

<file path=customXml/itemProps25.xml><?xml version="1.0" encoding="utf-8"?>
<ds:datastoreItem xmlns:ds="http://schemas.openxmlformats.org/officeDocument/2006/customXml" ds:itemID="{25D5BD4A-C099-4569-B79A-E60A5A42581A}">
  <ds:schemaRefs>
    <ds:schemaRef ds:uri="http://schemas.microsoft.com/edu/athena"/>
  </ds:schemaRefs>
</ds:datastoreItem>
</file>

<file path=customXml/itemProps26.xml><?xml version="1.0" encoding="utf-8"?>
<ds:datastoreItem xmlns:ds="http://schemas.openxmlformats.org/officeDocument/2006/customXml" ds:itemID="{1BCC6BFD-F378-4000-8554-39BD73F00CF2}">
  <ds:schemaRefs>
    <ds:schemaRef ds:uri="http://schemas.microsoft.com/edu/athena"/>
  </ds:schemaRefs>
</ds:datastoreItem>
</file>

<file path=customXml/itemProps27.xml><?xml version="1.0" encoding="utf-8"?>
<ds:datastoreItem xmlns:ds="http://schemas.openxmlformats.org/officeDocument/2006/customXml" ds:itemID="{10FB5D7C-85C9-4E4D-B8EA-14BF54FAD53F}">
  <ds:schemaRefs>
    <ds:schemaRef ds:uri="http://schemas.microsoft.com/edu/athena"/>
  </ds:schemaRefs>
</ds:datastoreItem>
</file>

<file path=customXml/itemProps28.xml><?xml version="1.0" encoding="utf-8"?>
<ds:datastoreItem xmlns:ds="http://schemas.openxmlformats.org/officeDocument/2006/customXml" ds:itemID="{214738BE-3227-43BF-B2DD-7F145CCE235A}">
  <ds:schemaRefs>
    <ds:schemaRef ds:uri="http://schemas.microsoft.com/edu/athena"/>
  </ds:schemaRefs>
</ds:datastoreItem>
</file>

<file path=customXml/itemProps29.xml><?xml version="1.0" encoding="utf-8"?>
<ds:datastoreItem xmlns:ds="http://schemas.openxmlformats.org/officeDocument/2006/customXml" ds:itemID="{76A63B84-DE34-4037-8DD7-DB693849CB9F}">
  <ds:schemaRefs>
    <ds:schemaRef ds:uri="http://schemas.microsoft.com/edu/athena"/>
  </ds:schemaRefs>
</ds:datastoreItem>
</file>

<file path=customXml/itemProps30.xml><?xml version="1.0" encoding="utf-8"?>
<ds:datastoreItem xmlns:ds="http://schemas.openxmlformats.org/officeDocument/2006/customXml" ds:itemID="{D38F39A1-8523-4D61-9F72-8653C0BF9D49}">
  <ds:schemaRefs>
    <ds:schemaRef ds:uri="http://schemas.microsoft.com/edu/athena"/>
  </ds:schemaRefs>
</ds:datastoreItem>
</file>

<file path=docProps/app.xml><?xml version="1.0" encoding="utf-8"?>
<Properties xmlns="http://schemas.openxmlformats.org/officeDocument/2006/extended-properties" xmlns:vt="http://schemas.openxmlformats.org/officeDocument/2006/docPropsVTypes">
  <Template>UWTSD_Powerpoint Template Widescreen_2023 Sept</Template>
  <TotalTime>45</TotalTime>
  <Words>2303</Words>
  <Application>Microsoft Office PowerPoint</Application>
  <PresentationFormat>Widescreen</PresentationFormat>
  <Paragraphs>155</Paragraphs>
  <Slides>44</Slides>
  <Notes>0</Notes>
  <HiddenSlides>0</HiddenSlides>
  <MMClips>1</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44</vt:i4>
      </vt:variant>
    </vt:vector>
  </HeadingPairs>
  <TitlesOfParts>
    <vt:vector size="54"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Managing Professional Boundaries</vt:lpstr>
      <vt:lpstr>What are –  Professional Boundaries?</vt:lpstr>
      <vt:lpstr>What are –  Professional Boundaries?</vt:lpstr>
      <vt:lpstr>Crossing or Breaking Boundaries</vt:lpstr>
      <vt:lpstr>Crossing or Breaking Boundaries</vt:lpstr>
      <vt:lpstr>Patterns &amp; Build ups</vt:lpstr>
      <vt:lpstr>Personal versus Professional</vt:lpstr>
      <vt:lpstr>Personal versus professional</vt:lpstr>
      <vt:lpstr>Professional Relationships </vt:lpstr>
      <vt:lpstr>Caution</vt:lpstr>
      <vt:lpstr>Caution</vt:lpstr>
      <vt:lpstr>Feedback to Hardy’s (2017) work</vt:lpstr>
      <vt:lpstr>Feedback to Hardy’s (2017) work</vt:lpstr>
      <vt:lpstr>Feedback to Hardy’s (2017) work</vt:lpstr>
      <vt:lpstr>British Association of Social Workers (BASW)</vt:lpstr>
      <vt:lpstr>Risk Management </vt:lpstr>
      <vt:lpstr>Lord Justice Munby [President of the Family Division in England and Wales (2017)</vt:lpstr>
      <vt:lpstr>Risk and Caring</vt:lpstr>
      <vt:lpstr>Risk and Caring</vt:lpstr>
      <vt:lpstr>A Social Work Perspective </vt:lpstr>
      <vt:lpstr>BASW: Professional Boundaries </vt:lpstr>
      <vt:lpstr>Supervision and Professional Boundaries</vt:lpstr>
      <vt:lpstr>Relationships and Professional Boundaries </vt:lpstr>
      <vt:lpstr>Relationships and Professional Boundaries </vt:lpstr>
      <vt:lpstr>Relationships and Professional Boundaries </vt:lpstr>
      <vt:lpstr>Relationships and Professional Boundaries </vt:lpstr>
      <vt:lpstr>Relationships and Professional Boundaries </vt:lpstr>
      <vt:lpstr>Relationships and Professional Boundaries </vt:lpstr>
      <vt:lpstr>Relationships and Professional Boundaries </vt:lpstr>
      <vt:lpstr>PowerPoint Presentation</vt:lpstr>
      <vt:lpstr>An Advocacy Perspective </vt:lpstr>
      <vt:lpstr>The Advocacy Charter</vt:lpstr>
      <vt:lpstr>The Advocacy Charter</vt:lpstr>
      <vt:lpstr>The Advocacy Charter</vt:lpstr>
      <vt:lpstr>PowerPoint Presentation</vt:lpstr>
      <vt:lpstr>QUESTION</vt:lpstr>
      <vt:lpstr>TASK</vt:lpstr>
      <vt:lpstr>Useful links: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ECAY6002: Professional Practice in Advocacy</dc:title>
  <dc:creator>Laura Jenkins (IEH)</dc:creator>
  <cp:lastModifiedBy>Laura Jenkins (IEH)</cp:lastModifiedBy>
  <cp:revision>2</cp:revision>
  <dcterms:created xsi:type="dcterms:W3CDTF">2023-09-24T12:11:49Z</dcterms:created>
  <dcterms:modified xsi:type="dcterms:W3CDTF">2024-12-02T15:37:39Z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