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5"/>
  </p:notesMasterIdLst>
  <p:handoutMasterIdLst>
    <p:handoutMasterId r:id="rId16"/>
  </p:handoutMasterIdLst>
  <p:sldIdLst>
    <p:sldId id="459" r:id="rId5"/>
    <p:sldId id="471" r:id="rId6"/>
    <p:sldId id="472" r:id="rId7"/>
    <p:sldId id="473" r:id="rId8"/>
    <p:sldId id="474" r:id="rId9"/>
    <p:sldId id="475" r:id="rId10"/>
    <p:sldId id="476" r:id="rId11"/>
    <p:sldId id="477" r:id="rId12"/>
    <p:sldId id="478" r:id="rId13"/>
    <p:sldId id="479" r:id="rId14"/>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961" autoAdjust="0"/>
  </p:normalViewPr>
  <p:slideViewPr>
    <p:cSldViewPr>
      <p:cViewPr varScale="1">
        <p:scale>
          <a:sx n="91" d="100"/>
          <a:sy n="91" d="100"/>
        </p:scale>
        <p:origin x="2184" y="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pPr/>
              <a:t>28/11/2022</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35DF58F-8671-456E-AFAD-17BFC9F0FA41}" type="datetimeFigureOut">
              <a:rPr lang="en-GB" smtClean="0"/>
              <a:pPr/>
              <a:t>28/11/2022</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28/11/2022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28/11/2022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28/11/2022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28/11/2022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28/11/2022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28/11/2022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28/11/2022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28/11/2022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28/11/2022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28/11/2022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28/11/2022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9812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41148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US"/>
          </a:p>
        </p:txBody>
      </p:sp>
      <p:sp>
        <p:nvSpPr>
          <p:cNvPr id="7" name="Rectangle 5"/>
          <p:cNvSpPr>
            <a:spLocks noGrp="1" noChangeArrowheads="1"/>
          </p:cNvSpPr>
          <p:nvPr>
            <p:ph type="ftr" sz="quarter" idx="11"/>
          </p:nvPr>
        </p:nvSpPr>
        <p:spPr>
          <a:xfrm>
            <a:off x="3124200" y="6248400"/>
            <a:ext cx="2895600" cy="457200"/>
          </a:xfrm>
          <a:prstGeom prst="rect">
            <a:avLst/>
          </a:prstGeom>
          <a:ln/>
        </p:spPr>
        <p:txBody>
          <a:bodyPr/>
          <a:lstStyle>
            <a:lvl1pPr>
              <a:defRPr/>
            </a:lvl1pPr>
          </a:lstStyle>
          <a:p>
            <a:pPr>
              <a:defRPr/>
            </a:pPr>
            <a:endParaRPr lang="en-US"/>
          </a:p>
        </p:txBody>
      </p:sp>
      <p:sp>
        <p:nvSpPr>
          <p:cNvPr id="8" name="Rectangle 6"/>
          <p:cNvSpPr>
            <a:spLocks noGrp="1" noChangeArrowheads="1"/>
          </p:cNvSpPr>
          <p:nvPr>
            <p:ph type="sldNum" sz="quarter" idx="12"/>
          </p:nvPr>
        </p:nvSpPr>
        <p:spPr>
          <a:ln/>
        </p:spPr>
        <p:txBody>
          <a:bodyPr/>
          <a:lstStyle>
            <a:lvl1pPr>
              <a:defRPr/>
            </a:lvl1pPr>
          </a:lstStyle>
          <a:p>
            <a:pPr>
              <a:defRPr/>
            </a:pPr>
            <a:fld id="{768E8D67-9C04-4453-90A4-A7D6F5B35014}" type="slidenum">
              <a:rPr lang="en-US"/>
              <a:pPr>
                <a:defRPr/>
              </a:pPr>
              <a:t>‹#›</a:t>
            </a:fld>
            <a:endParaRPr lang="en-US"/>
          </a:p>
        </p:txBody>
      </p:sp>
    </p:spTree>
    <p:extLst>
      <p:ext uri="{BB962C8B-B14F-4D97-AF65-F5344CB8AC3E}">
        <p14:creationId xmlns:p14="http://schemas.microsoft.com/office/powerpoint/2010/main" val="3323644893"/>
      </p:ext>
    </p:extLst>
  </p:cSld>
  <p:clrMapOvr>
    <a:masterClrMapping/>
  </p:clrMapOvr>
  <p:transition advClick="0"/>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575EE-F7F6-42C9-B986-378C987545FC}"/>
              </a:ext>
            </a:extLst>
          </p:cNvPr>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B13CC8-9E48-4AB4-B99E-41E5E253396E}"/>
              </a:ext>
            </a:extLst>
          </p:cNvPr>
          <p:cNvSpPr>
            <a:spLocks noGrp="1"/>
          </p:cNvSpPr>
          <p:nvPr>
            <p:ph type="body" sz="half" idx="1"/>
          </p:nvPr>
        </p:nvSpPr>
        <p:spPr>
          <a:xfrm>
            <a:off x="457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5F223E7-5909-421E-8FED-C975AE448FD8}"/>
              </a:ext>
            </a:extLst>
          </p:cNvPr>
          <p:cNvSpPr>
            <a:spLocks noGrp="1"/>
          </p:cNvSpPr>
          <p:nvPr>
            <p:ph sz="half" idx="2"/>
          </p:nvPr>
        </p:nvSpPr>
        <p:spPr>
          <a:xfrm>
            <a:off x="4648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3AEDCD0-99A2-4795-AA60-8C45137C7DAA}"/>
              </a:ext>
            </a:extLst>
          </p:cNvPr>
          <p:cNvSpPr>
            <a:spLocks noGrp="1"/>
          </p:cNvSpPr>
          <p:nvPr>
            <p:ph type="dt" sz="half" idx="10"/>
          </p:nvPr>
        </p:nvSpPr>
        <p:spPr>
          <a:xfrm>
            <a:off x="457200" y="6248400"/>
            <a:ext cx="2133600" cy="457200"/>
          </a:xfrm>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371F7D49-58D3-4CF3-9DE8-EB331C54352F}"/>
              </a:ext>
            </a:extLst>
          </p:cNvPr>
          <p:cNvSpPr>
            <a:spLocks noGrp="1"/>
          </p:cNvSpPr>
          <p:nvPr>
            <p:ph type="ftr" sz="quarter" idx="11"/>
          </p:nvPr>
        </p:nvSpPr>
        <p:spPr>
          <a:xfrm>
            <a:off x="3124200" y="6248400"/>
            <a:ext cx="2895600" cy="457200"/>
          </a:xfrm>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8AEF69C2-728C-445E-A681-863B05C6D217}"/>
              </a:ext>
            </a:extLst>
          </p:cNvPr>
          <p:cNvSpPr>
            <a:spLocks noGrp="1"/>
          </p:cNvSpPr>
          <p:nvPr>
            <p:ph type="sldNum" sz="quarter" idx="12"/>
          </p:nvPr>
        </p:nvSpPr>
        <p:spPr>
          <a:xfrm>
            <a:off x="6553200" y="6248400"/>
            <a:ext cx="2133600" cy="457200"/>
          </a:xfrm>
        </p:spPr>
        <p:txBody>
          <a:bodyPr/>
          <a:lstStyle>
            <a:lvl1pPr>
              <a:defRPr/>
            </a:lvl1pPr>
          </a:lstStyle>
          <a:p>
            <a:fld id="{D16C47AD-9C7D-4591-AD19-B44267B8A4B0}" type="slidenum">
              <a:rPr lang="en-US" altLang="en-US"/>
              <a:pPr/>
              <a:t>‹#›</a:t>
            </a:fld>
            <a:endParaRPr lang="en-US" altLang="en-US"/>
          </a:p>
        </p:txBody>
      </p:sp>
    </p:spTree>
    <p:extLst>
      <p:ext uri="{BB962C8B-B14F-4D97-AF65-F5344CB8AC3E}">
        <p14:creationId xmlns:p14="http://schemas.microsoft.com/office/powerpoint/2010/main" val="16440038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28/11/2022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solidFill>
                  <a:schemeClr val="bg1"/>
                </a:solidFill>
              </a:rPr>
              <a:t>How to use your own voice in writing </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8099682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BFF77F9-101F-4080-A744-D6D4C620F1D4}"/>
              </a:ext>
            </a:extLst>
          </p:cNvPr>
          <p:cNvSpPr>
            <a:spLocks noGrp="1"/>
          </p:cNvSpPr>
          <p:nvPr>
            <p:ph type="title"/>
          </p:nvPr>
        </p:nvSpPr>
        <p:spPr/>
        <p:txBody>
          <a:bodyPr>
            <a:normAutofit fontScale="90000"/>
          </a:bodyPr>
          <a:lstStyle/>
          <a:p>
            <a:r>
              <a:rPr lang="en-GB"/>
              <a:t>Include </a:t>
            </a:r>
            <a:r>
              <a:rPr lang="en-GB" dirty="0"/>
              <a:t>your own voice in your writing </a:t>
            </a:r>
          </a:p>
        </p:txBody>
      </p:sp>
      <p:sp>
        <p:nvSpPr>
          <p:cNvPr id="6" name="Content Placeholder 5">
            <a:extLst>
              <a:ext uri="{FF2B5EF4-FFF2-40B4-BE49-F238E27FC236}">
                <a16:creationId xmlns:a16="http://schemas.microsoft.com/office/drawing/2014/main" id="{AFD7390F-0A4A-4A8C-B8A4-FF1623BE25FB}"/>
              </a:ext>
            </a:extLst>
          </p:cNvPr>
          <p:cNvSpPr>
            <a:spLocks noGrp="1"/>
          </p:cNvSpPr>
          <p:nvPr>
            <p:ph idx="1"/>
          </p:nvPr>
        </p:nvSpPr>
        <p:spPr/>
        <p:txBody>
          <a:bodyPr/>
          <a:lstStyle/>
          <a:p>
            <a:r>
              <a:rPr lang="en-GB" sz="2800" dirty="0">
                <a:solidFill>
                  <a:srgbClr val="4A4A4A"/>
                </a:solidFill>
                <a:effectLst/>
                <a:latin typeface="Arial" panose="020B0604020202020204" pitchFamily="34" charset="0"/>
                <a:ea typeface="Times New Roman" panose="02020603050405020304" pitchFamily="18" charset="0"/>
                <a:cs typeface="Times New Roman" panose="02020603050405020304" pitchFamily="18" charset="0"/>
              </a:rPr>
              <a:t>Your voice will emerge through your discussion, interpretation, and evaluation of the sources.</a:t>
            </a:r>
          </a:p>
          <a:p>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800" dirty="0">
                <a:solidFill>
                  <a:srgbClr val="4A4A4A"/>
                </a:solidFill>
                <a:effectLst/>
                <a:latin typeface="Arial" panose="020B0604020202020204" pitchFamily="34" charset="0"/>
                <a:ea typeface="Times New Roman" panose="02020603050405020304" pitchFamily="18" charset="0"/>
                <a:cs typeface="Times New Roman" panose="02020603050405020304" pitchFamily="18" charset="0"/>
              </a:rPr>
              <a:t>Here are some ways you can establish your voice in your writing:</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3369893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F5A5D-A9D5-40DC-865D-5F4113BCF016}"/>
              </a:ext>
            </a:extLst>
          </p:cNvPr>
          <p:cNvSpPr>
            <a:spLocks noGrp="1"/>
          </p:cNvSpPr>
          <p:nvPr>
            <p:ph type="title"/>
          </p:nvPr>
        </p:nvSpPr>
        <p:spPr/>
        <p:txBody>
          <a:bodyPr/>
          <a:lstStyle/>
          <a:p>
            <a:r>
              <a:rPr lang="en-GB" dirty="0"/>
              <a:t>Example 1</a:t>
            </a:r>
          </a:p>
        </p:txBody>
      </p:sp>
      <p:sp>
        <p:nvSpPr>
          <p:cNvPr id="3" name="Content Placeholder 2">
            <a:extLst>
              <a:ext uri="{FF2B5EF4-FFF2-40B4-BE49-F238E27FC236}">
                <a16:creationId xmlns:a16="http://schemas.microsoft.com/office/drawing/2014/main" id="{E2A18A6C-1C70-4690-8BD2-386F35D539A6}"/>
              </a:ext>
            </a:extLst>
          </p:cNvPr>
          <p:cNvSpPr>
            <a:spLocks noGrp="1"/>
          </p:cNvSpPr>
          <p:nvPr>
            <p:ph idx="1"/>
          </p:nvPr>
        </p:nvSpPr>
        <p:spPr/>
        <p:txBody>
          <a:bodyPr/>
          <a:lstStyle/>
          <a:p>
            <a:pPr marL="342900" lvl="0" indent="-342900">
              <a:lnSpc>
                <a:spcPts val="2295"/>
              </a:lnSpc>
              <a:spcBef>
                <a:spcPts val="150"/>
              </a:spcBef>
              <a:spcAft>
                <a:spcPts val="150"/>
              </a:spcAft>
              <a:tabLst>
                <a:tab pos="457200" algn="l"/>
              </a:tabLst>
            </a:pPr>
            <a:r>
              <a:rPr lang="en-GB" sz="2400" dirty="0">
                <a:solidFill>
                  <a:srgbClr val="4A4A4A"/>
                </a:solidFill>
                <a:latin typeface="Arial" panose="020B0604020202020204" pitchFamily="34" charset="0"/>
                <a:ea typeface="Times New Roman" panose="02020603050405020304" pitchFamily="18" charset="0"/>
                <a:cs typeface="Arial" panose="020B0604020202020204" pitchFamily="34" charset="0"/>
              </a:rPr>
              <a:t>Make your unattributed (not referenced) assertion at the start of paragraphs followed by evidence, findings, arguments from your sources.</a:t>
            </a:r>
          </a:p>
          <a:p>
            <a:pPr marL="342900" lvl="0" indent="-342900">
              <a:lnSpc>
                <a:spcPts val="2295"/>
              </a:lnSpc>
              <a:spcBef>
                <a:spcPts val="150"/>
              </a:spcBef>
              <a:spcAft>
                <a:spcPts val="150"/>
              </a:spcAft>
              <a:tabLst>
                <a:tab pos="457200" algn="l"/>
              </a:tabLst>
            </a:pPr>
            <a:endParaRPr lang="en-GB" sz="2400" dirty="0">
              <a:solidFill>
                <a:srgbClr val="4A4A4A"/>
              </a:solidFill>
              <a:latin typeface="Arial" panose="020B0604020202020204" pitchFamily="34" charset="0"/>
              <a:ea typeface="Times New Roman" panose="02020603050405020304" pitchFamily="18" charset="0"/>
              <a:cs typeface="Arial" panose="020B0604020202020204" pitchFamily="34" charset="0"/>
            </a:endParaRPr>
          </a:p>
          <a:p>
            <a:pPr>
              <a:lnSpc>
                <a:spcPts val="2160"/>
              </a:lnSpc>
              <a:spcAft>
                <a:spcPts val="1800"/>
              </a:spcAft>
            </a:pPr>
            <a:r>
              <a:rPr lang="en-GB" sz="2400" b="1" dirty="0">
                <a:solidFill>
                  <a:srgbClr val="4A4A4A"/>
                </a:solidFill>
                <a:latin typeface="Arial" panose="020B0604020202020204" pitchFamily="34" charset="0"/>
                <a:ea typeface="Times New Roman" panose="02020603050405020304" pitchFamily="18" charset="0"/>
                <a:cs typeface="Arial" panose="020B0604020202020204" pitchFamily="34" charset="0"/>
              </a:rPr>
              <a:t>Example</a:t>
            </a:r>
            <a:r>
              <a:rPr lang="en-GB" sz="2400" dirty="0">
                <a:solidFill>
                  <a:srgbClr val="4A4A4A"/>
                </a:solidFill>
                <a:latin typeface="Arial" panose="020B0604020202020204" pitchFamily="34" charset="0"/>
                <a:ea typeface="Times New Roman" panose="02020603050405020304" pitchFamily="18" charset="0"/>
                <a:cs typeface="Arial" panose="020B0604020202020204" pitchFamily="34" charset="0"/>
              </a:rPr>
              <a:t>:</a:t>
            </a:r>
          </a:p>
          <a:p>
            <a:pPr>
              <a:lnSpc>
                <a:spcPts val="2160"/>
              </a:lnSpc>
              <a:spcAft>
                <a:spcPts val="1800"/>
              </a:spcAft>
            </a:pPr>
            <a:r>
              <a:rPr lang="en-GB" sz="2400" dirty="0">
                <a:solidFill>
                  <a:srgbClr val="4A4A4A"/>
                </a:solidFill>
                <a:latin typeface="Arial" panose="020B0604020202020204" pitchFamily="34" charset="0"/>
                <a:ea typeface="Times New Roman" panose="02020603050405020304" pitchFamily="18" charset="0"/>
                <a:cs typeface="Arial" panose="020B0604020202020204" pitchFamily="34" charset="0"/>
              </a:rPr>
              <a:t>“To date there is no well-established tool to measure divided attention in children. Current methods used to assess divided attention usually involve a variation of the CPT with an additional task included e.g. counting or listening to auditory stimuli (Salthouse, 2003).”</a:t>
            </a:r>
          </a:p>
          <a:p>
            <a:endParaRPr lang="en-GB" dirty="0"/>
          </a:p>
        </p:txBody>
      </p:sp>
    </p:spTree>
    <p:extLst>
      <p:ext uri="{BB962C8B-B14F-4D97-AF65-F5344CB8AC3E}">
        <p14:creationId xmlns:p14="http://schemas.microsoft.com/office/powerpoint/2010/main" val="32976456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72693-426A-4D9B-BCDB-6989689E2C7C}"/>
              </a:ext>
            </a:extLst>
          </p:cNvPr>
          <p:cNvSpPr>
            <a:spLocks noGrp="1"/>
          </p:cNvSpPr>
          <p:nvPr>
            <p:ph type="title"/>
          </p:nvPr>
        </p:nvSpPr>
        <p:spPr/>
        <p:txBody>
          <a:bodyPr/>
          <a:lstStyle/>
          <a:p>
            <a:r>
              <a:rPr lang="en-GB" dirty="0"/>
              <a:t>Example 2 </a:t>
            </a:r>
          </a:p>
        </p:txBody>
      </p:sp>
      <p:sp>
        <p:nvSpPr>
          <p:cNvPr id="3" name="Content Placeholder 2">
            <a:extLst>
              <a:ext uri="{FF2B5EF4-FFF2-40B4-BE49-F238E27FC236}">
                <a16:creationId xmlns:a16="http://schemas.microsoft.com/office/drawing/2014/main" id="{2E7A610A-AF9F-4F69-A44F-217B500B941B}"/>
              </a:ext>
            </a:extLst>
          </p:cNvPr>
          <p:cNvSpPr>
            <a:spLocks noGrp="1"/>
          </p:cNvSpPr>
          <p:nvPr>
            <p:ph idx="1"/>
          </p:nvPr>
        </p:nvSpPr>
        <p:spPr/>
        <p:txBody>
          <a:bodyPr>
            <a:normAutofit/>
          </a:bodyPr>
          <a:lstStyle/>
          <a:p>
            <a:pPr marL="0" lvl="0" indent="0">
              <a:lnSpc>
                <a:spcPts val="2295"/>
              </a:lnSpc>
              <a:spcBef>
                <a:spcPts val="150"/>
              </a:spcBef>
              <a:spcAft>
                <a:spcPts val="150"/>
              </a:spcAft>
              <a:buNone/>
              <a:tabLst>
                <a:tab pos="457200" algn="l"/>
              </a:tabLst>
            </a:pPr>
            <a:r>
              <a:rPr lang="en-GB" sz="24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Explicitly tell your reader what the connections are between sources.</a:t>
            </a:r>
          </a:p>
          <a:p>
            <a:pPr marL="0" lvl="0" indent="0">
              <a:lnSpc>
                <a:spcPts val="2295"/>
              </a:lnSpc>
              <a:spcBef>
                <a:spcPts val="150"/>
              </a:spcBef>
              <a:spcAft>
                <a:spcPts val="150"/>
              </a:spcAft>
              <a:buNone/>
              <a:tabLst>
                <a:tab pos="457200" algn="l"/>
              </a:tabLst>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nSpc>
                <a:spcPts val="2160"/>
              </a:lnSpc>
              <a:spcAft>
                <a:spcPts val="1800"/>
              </a:spcAft>
            </a:pPr>
            <a:r>
              <a:rPr lang="en-GB" sz="2400" b="1"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Example:</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nSpc>
                <a:spcPts val="2160"/>
              </a:lnSpc>
              <a:spcAft>
                <a:spcPts val="1800"/>
              </a:spcAft>
            </a:pPr>
            <a:r>
              <a:rPr lang="en-GB" sz="24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“Smith (2009), however takes a different approach...”</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442461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31DFB-A040-4636-9A2D-798157F36517}"/>
              </a:ext>
            </a:extLst>
          </p:cNvPr>
          <p:cNvSpPr>
            <a:spLocks noGrp="1"/>
          </p:cNvSpPr>
          <p:nvPr>
            <p:ph type="title"/>
          </p:nvPr>
        </p:nvSpPr>
        <p:spPr/>
        <p:txBody>
          <a:bodyPr/>
          <a:lstStyle/>
          <a:p>
            <a:r>
              <a:rPr lang="en-GB" dirty="0"/>
              <a:t>Example 3 </a:t>
            </a:r>
          </a:p>
        </p:txBody>
      </p:sp>
      <p:sp>
        <p:nvSpPr>
          <p:cNvPr id="3" name="Content Placeholder 2">
            <a:extLst>
              <a:ext uri="{FF2B5EF4-FFF2-40B4-BE49-F238E27FC236}">
                <a16:creationId xmlns:a16="http://schemas.microsoft.com/office/drawing/2014/main" id="{D49DD804-A95D-46C4-BDA0-63E71680779B}"/>
              </a:ext>
            </a:extLst>
          </p:cNvPr>
          <p:cNvSpPr>
            <a:spLocks noGrp="1"/>
          </p:cNvSpPr>
          <p:nvPr>
            <p:ph idx="1"/>
          </p:nvPr>
        </p:nvSpPr>
        <p:spPr/>
        <p:txBody>
          <a:bodyPr>
            <a:normAutofit/>
          </a:bodyPr>
          <a:lstStyle/>
          <a:p>
            <a:pPr marL="0" lvl="0" indent="0">
              <a:lnSpc>
                <a:spcPts val="2295"/>
              </a:lnSpc>
              <a:spcBef>
                <a:spcPts val="150"/>
              </a:spcBef>
              <a:spcAft>
                <a:spcPts val="150"/>
              </a:spcAft>
              <a:buNone/>
              <a:tabLst>
                <a:tab pos="457200" algn="l"/>
              </a:tabLst>
            </a:pPr>
            <a:r>
              <a:rPr lang="en-GB" sz="20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Explicitly tell your reader what the connections are between those sources and your main assertion.</a:t>
            </a:r>
            <a:endParaRPr lang="en-GB" sz="2000" dirty="0">
              <a:effectLst/>
              <a:latin typeface="Arial" panose="020B0604020202020204" pitchFamily="34" charset="0"/>
              <a:ea typeface="Calibri" panose="020F0502020204030204" pitchFamily="34" charset="0"/>
              <a:cs typeface="Arial" panose="020B0604020202020204" pitchFamily="34" charset="0"/>
            </a:endParaRPr>
          </a:p>
          <a:p>
            <a:pPr>
              <a:lnSpc>
                <a:spcPts val="2160"/>
              </a:lnSpc>
              <a:spcAft>
                <a:spcPts val="1800"/>
              </a:spcAft>
            </a:pPr>
            <a:r>
              <a:rPr lang="en-GB" sz="2000" b="1"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Example:</a:t>
            </a:r>
            <a:endParaRPr lang="en-GB" sz="2000" dirty="0">
              <a:effectLst/>
              <a:latin typeface="Arial" panose="020B0604020202020204" pitchFamily="34" charset="0"/>
              <a:ea typeface="Calibri" panose="020F0502020204030204" pitchFamily="34" charset="0"/>
              <a:cs typeface="Arial" panose="020B0604020202020204" pitchFamily="34" charset="0"/>
            </a:endParaRPr>
          </a:p>
          <a:p>
            <a:pPr>
              <a:lnSpc>
                <a:spcPts val="2160"/>
              </a:lnSpc>
              <a:spcAft>
                <a:spcPts val="1800"/>
              </a:spcAft>
            </a:pPr>
            <a:r>
              <a:rPr lang="en-GB" sz="20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a:t>
            </a:r>
            <a:r>
              <a:rPr lang="en-GB" sz="2000" dirty="0" err="1">
                <a:solidFill>
                  <a:srgbClr val="4A4A4A"/>
                </a:solidFill>
                <a:effectLst/>
                <a:latin typeface="Arial" panose="020B0604020202020204" pitchFamily="34" charset="0"/>
                <a:ea typeface="Times New Roman" panose="02020603050405020304" pitchFamily="18" charset="0"/>
                <a:cs typeface="Arial" panose="020B0604020202020204" pitchFamily="34" charset="0"/>
              </a:rPr>
              <a:t>Netzer's</a:t>
            </a:r>
            <a:r>
              <a:rPr lang="en-GB" sz="20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 argument challenges the term 'renaissance', as it displays repeatedly the use of classical imagery during the medieval period, therefore illustrating that canonising a chronological period can be disadvantageous as characteristics of the term.”</a:t>
            </a:r>
            <a:endParaRPr lang="en-GB" sz="2000" dirty="0">
              <a:effectLst/>
              <a:latin typeface="Arial" panose="020B0604020202020204" pitchFamily="34" charset="0"/>
              <a:ea typeface="Calibri" panose="020F050202020403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23799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E98B2-6428-4708-9D00-636BA415A3D6}"/>
              </a:ext>
            </a:extLst>
          </p:cNvPr>
          <p:cNvSpPr>
            <a:spLocks noGrp="1"/>
          </p:cNvSpPr>
          <p:nvPr>
            <p:ph type="title"/>
          </p:nvPr>
        </p:nvSpPr>
        <p:spPr/>
        <p:txBody>
          <a:bodyPr/>
          <a:lstStyle/>
          <a:p>
            <a:r>
              <a:rPr lang="en-GB" dirty="0"/>
              <a:t>Example 4</a:t>
            </a:r>
          </a:p>
        </p:txBody>
      </p:sp>
      <p:sp>
        <p:nvSpPr>
          <p:cNvPr id="3" name="Content Placeholder 2">
            <a:extLst>
              <a:ext uri="{FF2B5EF4-FFF2-40B4-BE49-F238E27FC236}">
                <a16:creationId xmlns:a16="http://schemas.microsoft.com/office/drawing/2014/main" id="{6700E088-47ED-468D-AD58-2223EF15DDAF}"/>
              </a:ext>
            </a:extLst>
          </p:cNvPr>
          <p:cNvSpPr>
            <a:spLocks noGrp="1"/>
          </p:cNvSpPr>
          <p:nvPr>
            <p:ph idx="1"/>
          </p:nvPr>
        </p:nvSpPr>
        <p:spPr/>
        <p:txBody>
          <a:bodyPr>
            <a:normAutofit/>
          </a:bodyPr>
          <a:lstStyle/>
          <a:p>
            <a:pPr marL="0" lvl="0" indent="0">
              <a:lnSpc>
                <a:spcPts val="2295"/>
              </a:lnSpc>
              <a:spcBef>
                <a:spcPts val="150"/>
              </a:spcBef>
              <a:spcAft>
                <a:spcPts val="150"/>
              </a:spcAft>
              <a:buNone/>
              <a:tabLst>
                <a:tab pos="457200" algn="l"/>
              </a:tabLst>
            </a:pPr>
            <a:r>
              <a:rPr lang="en-GB" sz="24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Use language to show your strong agreement/disagreement/cautious agreement with sources.</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nSpc>
                <a:spcPts val="2160"/>
              </a:lnSpc>
              <a:spcAft>
                <a:spcPts val="1800"/>
              </a:spcAft>
            </a:pPr>
            <a:r>
              <a:rPr lang="en-GB" sz="2400" b="1"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Example:</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nSpc>
                <a:spcPts val="2160"/>
              </a:lnSpc>
              <a:spcAft>
                <a:spcPts val="1800"/>
              </a:spcAft>
            </a:pPr>
            <a:r>
              <a:rPr lang="en-GB" sz="24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“Smith's (2009) findings show a clear...A serious weakness with this argument is...The research suggests...”</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813982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5F371-AB2C-4F7E-9404-992D09D02A75}"/>
              </a:ext>
            </a:extLst>
          </p:cNvPr>
          <p:cNvSpPr>
            <a:spLocks noGrp="1"/>
          </p:cNvSpPr>
          <p:nvPr>
            <p:ph type="title"/>
          </p:nvPr>
        </p:nvSpPr>
        <p:spPr/>
        <p:txBody>
          <a:bodyPr/>
          <a:lstStyle/>
          <a:p>
            <a:r>
              <a:rPr lang="en-GB" dirty="0"/>
              <a:t>Example 5 </a:t>
            </a:r>
          </a:p>
        </p:txBody>
      </p:sp>
      <p:sp>
        <p:nvSpPr>
          <p:cNvPr id="3" name="Content Placeholder 2">
            <a:extLst>
              <a:ext uri="{FF2B5EF4-FFF2-40B4-BE49-F238E27FC236}">
                <a16:creationId xmlns:a16="http://schemas.microsoft.com/office/drawing/2014/main" id="{BF37852A-EF7C-4A0F-A0F7-F9D22F03D43E}"/>
              </a:ext>
            </a:extLst>
          </p:cNvPr>
          <p:cNvSpPr>
            <a:spLocks noGrp="1"/>
          </p:cNvSpPr>
          <p:nvPr>
            <p:ph idx="1"/>
          </p:nvPr>
        </p:nvSpPr>
        <p:spPr/>
        <p:txBody>
          <a:bodyPr/>
          <a:lstStyle/>
          <a:p>
            <a:pPr marL="0" lvl="0" indent="0">
              <a:lnSpc>
                <a:spcPts val="2295"/>
              </a:lnSpc>
              <a:spcBef>
                <a:spcPts val="150"/>
              </a:spcBef>
              <a:spcAft>
                <a:spcPts val="150"/>
              </a:spcAft>
              <a:buNone/>
              <a:tabLst>
                <a:tab pos="457200" algn="l"/>
              </a:tabLst>
            </a:pPr>
            <a:r>
              <a:rPr lang="en-GB" sz="24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Include “so what” summary sentences (evaluative sentences) at the end of paragraphs.</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nSpc>
                <a:spcPts val="2160"/>
              </a:lnSpc>
              <a:spcAft>
                <a:spcPts val="1800"/>
              </a:spcAft>
            </a:pPr>
            <a:r>
              <a:rPr lang="en-GB" sz="2400" b="1"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Example:</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a:lnSpc>
                <a:spcPts val="2160"/>
              </a:lnSpc>
              <a:spcAft>
                <a:spcPts val="1800"/>
              </a:spcAft>
            </a:pPr>
            <a:r>
              <a:rPr lang="en-GB" sz="24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“This shows that it is detrimental to strictly categorise chronological periods with artistic genres, as many art historians suggest different movements were taking place in separate geographical locations at the same time.”</a:t>
            </a:r>
            <a:endParaRPr lang="en-GB" sz="24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4575060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30406-BDDE-4311-A82B-5CE5B3EFE329}"/>
              </a:ext>
            </a:extLst>
          </p:cNvPr>
          <p:cNvSpPr>
            <a:spLocks noGrp="1"/>
          </p:cNvSpPr>
          <p:nvPr>
            <p:ph type="title"/>
          </p:nvPr>
        </p:nvSpPr>
        <p:spPr/>
        <p:txBody>
          <a:bodyPr/>
          <a:lstStyle/>
          <a:p>
            <a:r>
              <a:rPr lang="en-GB" dirty="0"/>
              <a:t>Other Tips </a:t>
            </a:r>
          </a:p>
        </p:txBody>
      </p:sp>
      <p:sp>
        <p:nvSpPr>
          <p:cNvPr id="3" name="Content Placeholder 2">
            <a:extLst>
              <a:ext uri="{FF2B5EF4-FFF2-40B4-BE49-F238E27FC236}">
                <a16:creationId xmlns:a16="http://schemas.microsoft.com/office/drawing/2014/main" id="{46F35442-D854-4986-B05E-66711D9D6AD1}"/>
              </a:ext>
            </a:extLst>
          </p:cNvPr>
          <p:cNvSpPr>
            <a:spLocks noGrp="1"/>
          </p:cNvSpPr>
          <p:nvPr>
            <p:ph idx="1"/>
          </p:nvPr>
        </p:nvSpPr>
        <p:spPr/>
        <p:txBody>
          <a:bodyPr>
            <a:normAutofit fontScale="25000" lnSpcReduction="20000"/>
          </a:bodyPr>
          <a:lstStyle/>
          <a:p>
            <a:pPr>
              <a:lnSpc>
                <a:spcPts val="2160"/>
              </a:lnSpc>
              <a:spcAft>
                <a:spcPts val="1800"/>
              </a:spcAft>
            </a:pPr>
            <a:r>
              <a:rPr lang="en-GB" sz="7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Using different verbs in your writing will show your understanding of the sources, for example:</a:t>
            </a:r>
            <a:endParaRPr lang="en-GB" sz="7200" dirty="0">
              <a:effectLst/>
              <a:latin typeface="Arial" panose="020B0604020202020204" pitchFamily="34" charset="0"/>
              <a:ea typeface="Calibri" panose="020F0502020204030204" pitchFamily="34" charset="0"/>
              <a:cs typeface="Arial" panose="020B0604020202020204" pitchFamily="34" charset="0"/>
            </a:endParaRPr>
          </a:p>
          <a:p>
            <a:pPr lvl="1" indent="-342900">
              <a:lnSpc>
                <a:spcPts val="2295"/>
              </a:lnSpc>
              <a:spcBef>
                <a:spcPts val="150"/>
              </a:spcBef>
              <a:spcAft>
                <a:spcPts val="150"/>
              </a:spcAft>
              <a:buSzPts val="1000"/>
              <a:buFont typeface="Symbol" panose="05050102010706020507" pitchFamily="18" charset="2"/>
              <a:buChar char=""/>
              <a:tabLst>
                <a:tab pos="457200" algn="l"/>
              </a:tabLst>
            </a:pPr>
            <a:r>
              <a:rPr lang="en-GB" sz="7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“Stevenson (2015) explains that...”</a:t>
            </a:r>
            <a:endParaRPr lang="en-GB" sz="7200" dirty="0">
              <a:effectLst/>
              <a:latin typeface="Arial" panose="020B0604020202020204" pitchFamily="34" charset="0"/>
              <a:ea typeface="Calibri" panose="020F0502020204030204" pitchFamily="34" charset="0"/>
              <a:cs typeface="Arial" panose="020B0604020202020204" pitchFamily="34" charset="0"/>
            </a:endParaRPr>
          </a:p>
          <a:p>
            <a:pPr lvl="1" indent="-342900">
              <a:lnSpc>
                <a:spcPts val="2295"/>
              </a:lnSpc>
              <a:spcBef>
                <a:spcPts val="150"/>
              </a:spcBef>
              <a:spcAft>
                <a:spcPts val="150"/>
              </a:spcAft>
              <a:buSzPts val="1000"/>
              <a:buFont typeface="Symbol" panose="05050102010706020507" pitchFamily="18" charset="2"/>
              <a:buChar char=""/>
              <a:tabLst>
                <a:tab pos="457200" algn="l"/>
              </a:tabLst>
            </a:pPr>
            <a:r>
              <a:rPr lang="en-GB" sz="7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“Stevenson (2015) argues...”</a:t>
            </a:r>
            <a:endParaRPr lang="en-GB" sz="7200" dirty="0">
              <a:effectLst/>
              <a:latin typeface="Arial" panose="020B0604020202020204" pitchFamily="34" charset="0"/>
              <a:ea typeface="Calibri" panose="020F0502020204030204" pitchFamily="34" charset="0"/>
              <a:cs typeface="Arial" panose="020B0604020202020204" pitchFamily="34" charset="0"/>
            </a:endParaRPr>
          </a:p>
          <a:p>
            <a:pPr lvl="1" indent="-342900">
              <a:lnSpc>
                <a:spcPts val="2295"/>
              </a:lnSpc>
              <a:spcBef>
                <a:spcPts val="150"/>
              </a:spcBef>
              <a:spcAft>
                <a:spcPts val="150"/>
              </a:spcAft>
              <a:buSzPts val="1000"/>
              <a:buFont typeface="Symbol" panose="05050102010706020507" pitchFamily="18" charset="2"/>
              <a:buChar char=""/>
              <a:tabLst>
                <a:tab pos="457200" algn="l"/>
              </a:tabLst>
            </a:pPr>
            <a:r>
              <a:rPr lang="en-GB" sz="7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“Stevenson (2015) describes how...”</a:t>
            </a:r>
            <a:endParaRPr lang="en-GB" sz="7200" dirty="0">
              <a:effectLst/>
              <a:latin typeface="Arial" panose="020B0604020202020204" pitchFamily="34" charset="0"/>
              <a:ea typeface="Calibri" panose="020F0502020204030204" pitchFamily="34" charset="0"/>
              <a:cs typeface="Arial" panose="020B0604020202020204" pitchFamily="34" charset="0"/>
            </a:endParaRPr>
          </a:p>
          <a:p>
            <a:pPr>
              <a:lnSpc>
                <a:spcPts val="2160"/>
              </a:lnSpc>
              <a:spcAft>
                <a:spcPts val="1800"/>
              </a:spcAft>
            </a:pPr>
            <a:r>
              <a:rPr lang="en-GB" sz="7200" dirty="0">
                <a:solidFill>
                  <a:srgbClr val="4A4A4A"/>
                </a:solidFill>
                <a:latin typeface="Arial" panose="020B0604020202020204" pitchFamily="34" charset="0"/>
                <a:cs typeface="Arial" panose="020B0604020202020204" pitchFamily="34" charset="0"/>
              </a:rPr>
              <a:t>You can also use verbs to show your agreement or disagreement with other author's arguments. For example:</a:t>
            </a:r>
          </a:p>
          <a:p>
            <a:pPr lvl="1" indent="-342900">
              <a:lnSpc>
                <a:spcPts val="2295"/>
              </a:lnSpc>
              <a:spcBef>
                <a:spcPts val="150"/>
              </a:spcBef>
              <a:spcAft>
                <a:spcPts val="150"/>
              </a:spcAft>
              <a:buSzPts val="1000"/>
              <a:buFont typeface="Symbol" panose="05050102010706020507" pitchFamily="18" charset="2"/>
              <a:buChar char=""/>
              <a:tabLst>
                <a:tab pos="457200" algn="l"/>
              </a:tabLst>
            </a:pPr>
            <a:r>
              <a:rPr lang="en-GB" sz="7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“Stevenson (2015) correctly identifies...”</a:t>
            </a:r>
            <a:endParaRPr lang="en-GB" sz="7200" dirty="0">
              <a:effectLst/>
              <a:latin typeface="Arial" panose="020B0604020202020204" pitchFamily="34" charset="0"/>
              <a:ea typeface="Calibri" panose="020F0502020204030204" pitchFamily="34" charset="0"/>
              <a:cs typeface="Arial" panose="020B0604020202020204" pitchFamily="34" charset="0"/>
            </a:endParaRPr>
          </a:p>
          <a:p>
            <a:pPr lvl="1" indent="-342900">
              <a:lnSpc>
                <a:spcPts val="2295"/>
              </a:lnSpc>
              <a:spcBef>
                <a:spcPts val="150"/>
              </a:spcBef>
              <a:spcAft>
                <a:spcPts val="150"/>
              </a:spcAft>
              <a:buSzPts val="1000"/>
              <a:buFont typeface="Symbol" panose="05050102010706020507" pitchFamily="18" charset="2"/>
              <a:buChar char=""/>
              <a:tabLst>
                <a:tab pos="457200" algn="l"/>
              </a:tabLst>
            </a:pPr>
            <a:r>
              <a:rPr lang="en-GB" sz="7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“Stevenson (2015) fails to consider...”</a:t>
            </a:r>
            <a:endParaRPr lang="en-GB" sz="7200" dirty="0">
              <a:effectLst/>
              <a:latin typeface="Arial" panose="020B0604020202020204" pitchFamily="34" charset="0"/>
              <a:ea typeface="Calibri" panose="020F0502020204030204" pitchFamily="34" charset="0"/>
              <a:cs typeface="Arial" panose="020B0604020202020204" pitchFamily="34" charset="0"/>
            </a:endParaRPr>
          </a:p>
          <a:p>
            <a:pPr lvl="1" indent="-342900">
              <a:lnSpc>
                <a:spcPts val="2295"/>
              </a:lnSpc>
              <a:spcBef>
                <a:spcPts val="150"/>
              </a:spcBef>
              <a:spcAft>
                <a:spcPts val="800"/>
              </a:spcAft>
              <a:buSzPts val="1000"/>
              <a:buFont typeface="Symbol" panose="05050102010706020507" pitchFamily="18" charset="2"/>
              <a:buChar char=""/>
              <a:tabLst>
                <a:tab pos="457200" algn="l"/>
              </a:tabLst>
            </a:pPr>
            <a:r>
              <a:rPr lang="en-GB" sz="7200" dirty="0">
                <a:solidFill>
                  <a:srgbClr val="4A4A4A"/>
                </a:solidFill>
                <a:effectLst/>
                <a:latin typeface="Arial" panose="020B0604020202020204" pitchFamily="34" charset="0"/>
                <a:ea typeface="Times New Roman" panose="02020603050405020304" pitchFamily="18" charset="0"/>
                <a:cs typeface="Arial" panose="020B0604020202020204" pitchFamily="34" charset="0"/>
              </a:rPr>
              <a:t>“Stevenson (2015) reveals... “</a:t>
            </a:r>
            <a:endParaRPr lang="en-GB" sz="72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25879679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B385B-E9CE-4583-9A1D-AC6B4EBEB0B0}"/>
              </a:ext>
            </a:extLst>
          </p:cNvPr>
          <p:cNvSpPr>
            <a:spLocks noGrp="1"/>
          </p:cNvSpPr>
          <p:nvPr>
            <p:ph type="title"/>
          </p:nvPr>
        </p:nvSpPr>
        <p:spPr/>
        <p:txBody>
          <a:bodyPr>
            <a:normAutofit fontScale="90000"/>
          </a:bodyPr>
          <a:lstStyle/>
          <a:p>
            <a:r>
              <a:rPr lang="en-GB" dirty="0"/>
              <a:t>Now to your own reflection on your reading </a:t>
            </a:r>
          </a:p>
        </p:txBody>
      </p:sp>
      <p:sp>
        <p:nvSpPr>
          <p:cNvPr id="3" name="Content Placeholder 2">
            <a:extLst>
              <a:ext uri="{FF2B5EF4-FFF2-40B4-BE49-F238E27FC236}">
                <a16:creationId xmlns:a16="http://schemas.microsoft.com/office/drawing/2014/main" id="{194A8A68-6FF6-43D6-99E8-28B02C42558C}"/>
              </a:ext>
            </a:extLst>
          </p:cNvPr>
          <p:cNvSpPr>
            <a:spLocks noGrp="1"/>
          </p:cNvSpPr>
          <p:nvPr>
            <p:ph idx="1"/>
          </p:nvPr>
        </p:nvSpPr>
        <p:spPr/>
        <p:txBody>
          <a:bodyPr/>
          <a:lstStyle/>
          <a:p>
            <a:r>
              <a:rPr lang="en-GB" dirty="0"/>
              <a:t>Introduce one of your readings in 2-3 sentences that tell us about its content and why it is important for your dissertation (i.e</a:t>
            </a:r>
            <a:r>
              <a:rPr lang="en-GB"/>
              <a:t>., reflection) </a:t>
            </a:r>
          </a:p>
        </p:txBody>
      </p:sp>
    </p:spTree>
    <p:extLst>
      <p:ext uri="{BB962C8B-B14F-4D97-AF65-F5344CB8AC3E}">
        <p14:creationId xmlns:p14="http://schemas.microsoft.com/office/powerpoint/2010/main" val="21514835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D45D9-DDE1-F39E-1395-3EE7BA8C98DC}"/>
              </a:ext>
            </a:extLst>
          </p:cNvPr>
          <p:cNvSpPr>
            <a:spLocks noGrp="1"/>
          </p:cNvSpPr>
          <p:nvPr>
            <p:ph type="title"/>
          </p:nvPr>
        </p:nvSpPr>
        <p:spPr/>
        <p:txBody>
          <a:bodyPr/>
          <a:lstStyle/>
          <a:p>
            <a:r>
              <a:rPr lang="en-GB" dirty="0"/>
              <a:t>Getting started with writing . . .</a:t>
            </a:r>
          </a:p>
        </p:txBody>
      </p:sp>
      <p:sp>
        <p:nvSpPr>
          <p:cNvPr id="3" name="Content Placeholder 2">
            <a:extLst>
              <a:ext uri="{FF2B5EF4-FFF2-40B4-BE49-F238E27FC236}">
                <a16:creationId xmlns:a16="http://schemas.microsoft.com/office/drawing/2014/main" id="{3A0E9E78-2A7C-2CC2-E4B7-06BBF427FCA6}"/>
              </a:ext>
            </a:extLst>
          </p:cNvPr>
          <p:cNvSpPr>
            <a:spLocks noGrp="1"/>
          </p:cNvSpPr>
          <p:nvPr>
            <p:ph idx="1"/>
          </p:nvPr>
        </p:nvSpPr>
        <p:spPr/>
        <p:txBody>
          <a:bodyPr/>
          <a:lstStyle/>
          <a:p>
            <a:r>
              <a:rPr lang="en-GB" dirty="0"/>
              <a:t>Take 5 minutes to discuss with the person next to you . . . </a:t>
            </a:r>
          </a:p>
          <a:p>
            <a:pPr lvl="1"/>
            <a:r>
              <a:rPr lang="en-GB" dirty="0"/>
              <a:t>How do you start the writing process?</a:t>
            </a:r>
          </a:p>
          <a:p>
            <a:pPr lvl="1"/>
            <a:r>
              <a:rPr lang="en-GB" dirty="0"/>
              <a:t>What do you need to have in place before you start?</a:t>
            </a:r>
          </a:p>
          <a:p>
            <a:pPr lvl="1"/>
            <a:r>
              <a:rPr lang="en-GB" dirty="0"/>
              <a:t>Any other tips for what works/doesn’t work for you?</a:t>
            </a:r>
          </a:p>
        </p:txBody>
      </p:sp>
    </p:spTree>
    <p:extLst>
      <p:ext uri="{BB962C8B-B14F-4D97-AF65-F5344CB8AC3E}">
        <p14:creationId xmlns:p14="http://schemas.microsoft.com/office/powerpoint/2010/main" val="63307345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www.w3.org/XML/1998/namespace"/>
    <ds:schemaRef ds:uri="http://purl.org/dc/dcmitype/"/>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479</Words>
  <Application>Microsoft Office PowerPoint</Application>
  <PresentationFormat>On-screen Show (4:3)</PresentationFormat>
  <Paragraphs>44</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Myriad Pro</vt:lpstr>
      <vt:lpstr>Arial</vt:lpstr>
      <vt:lpstr>Calibri</vt:lpstr>
      <vt:lpstr>Symbol</vt:lpstr>
      <vt:lpstr>20140311PresentationUWTSDTemplate</vt:lpstr>
      <vt:lpstr>How to use your own voice in writing </vt:lpstr>
      <vt:lpstr>Include your own voice in your writing </vt:lpstr>
      <vt:lpstr>Example 1</vt:lpstr>
      <vt:lpstr>Example 2 </vt:lpstr>
      <vt:lpstr>Example 3 </vt:lpstr>
      <vt:lpstr>Example 4</vt:lpstr>
      <vt:lpstr>Example 5 </vt:lpstr>
      <vt:lpstr>Other Tips </vt:lpstr>
      <vt:lpstr>Now to your own reflection on your reading </vt:lpstr>
      <vt:lpstr>Getting started with writing . .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Yoruba Mythology Human and Divine (W3)</dc:title>
  <dc:creator>Bettina Schmidt</dc:creator>
  <cp:lastModifiedBy>Bettina Schmidt</cp:lastModifiedBy>
  <cp:revision>22</cp:revision>
  <dcterms:created xsi:type="dcterms:W3CDTF">2020-09-10T14:22:57Z</dcterms:created>
  <dcterms:modified xsi:type="dcterms:W3CDTF">2022-11-28T10:15:55Z</dcterms:modified>
</cp:coreProperties>
</file>