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8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A632F3B-1EDD-639C-AA9F-1E2AB19F87DE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1A1CDA-8FFE-9ED2-DA36-43E4B41F6ACB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6C04C9A1-95DD-42D4-B7CC-E78B63653043}" type="datetime1">
              <a:rPr lang="en-GB"/>
              <a:pPr lvl="0"/>
              <a:t>20/01/2025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0B61FCA-C05D-D138-D5A9-31F951B1D0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E107799-D35B-E319-8AC0-D8754024621C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ACC41-BAB3-AC96-97AE-965912533487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DA70CB-6208-CB19-F092-60E651D6FDE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3D3CAD4-093A-4CCC-B189-07024BC6FF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302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2B12D2-C797-D314-502E-3ABFE8DBF8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B817E7-C5FD-A2A0-FF41-DE71B0F3387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5C956A-1D78-EFCD-B20A-AC59EDF69463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4A51832-2506-4BAA-9661-86DD218DA633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1DC4C1-08E8-DAC4-6172-385ED9F084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883263-F5E1-144F-301E-EF507453347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235DB1-DB86-69EC-8542-E9EA6DF8562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F622BBA-686A-464F-A0B5-5776C97FDD2C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DFB23D-8B02-D679-68D8-A5B867F0B3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0A313E-F174-0CA2-824B-3B26F1E2D06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BCF294-6E89-FE55-275C-D6E7EA487D0F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440E0C5-0040-4511-9D13-91ABF1D88951}" type="slidenum">
              <a:t>8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566776-86E3-1C15-9A34-310375E1AC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F101AA-5B35-2981-1993-D3D5338882F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19812E-384C-427E-FE2D-7AD7CAABCF7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6236AC9-DD86-4EB2-B0C1-8AAF9B2CF7B7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8">
            <a:extLst>
              <a:ext uri="{FF2B5EF4-FFF2-40B4-BE49-F238E27FC236}">
                <a16:creationId xmlns:a16="http://schemas.microsoft.com/office/drawing/2014/main" id="{9D8E9AAD-5F9F-CA2C-4FB5-D248CBB946DB}"/>
              </a:ext>
            </a:extLst>
          </p:cNvPr>
          <p:cNvGrpSpPr/>
          <p:nvPr/>
        </p:nvGrpSpPr>
        <p:grpSpPr>
          <a:xfrm>
            <a:off x="546097" y="-4764"/>
            <a:ext cx="5014918" cy="6862763"/>
            <a:chOff x="546097" y="-4764"/>
            <a:chExt cx="5014918" cy="6862763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8646EF24-6E1F-B7C8-62A9-2408BBEF1495}"/>
                </a:ext>
              </a:extLst>
            </p:cNvPr>
            <p:cNvSpPr/>
            <p:nvPr/>
          </p:nvSpPr>
          <p:spPr>
            <a:xfrm>
              <a:off x="984251" y="-4764"/>
              <a:ext cx="1063620" cy="278288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0"/>
                <a:gd name="f4" fmla="val 1753"/>
                <a:gd name="f5" fmla="val 1696"/>
                <a:gd name="f6" fmla="val 225"/>
                <a:gd name="f7" fmla="val 430"/>
                <a:gd name="f8" fmla="*/ f0 1 670"/>
                <a:gd name="f9" fmla="*/ f1 1 1753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670"/>
                <a:gd name="f16" fmla="*/ f13 1 1753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670" h="1753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F66BA65F-A588-DD47-3C7E-38A625AD96AD}"/>
                </a:ext>
              </a:extLst>
            </p:cNvPr>
            <p:cNvSpPr/>
            <p:nvPr/>
          </p:nvSpPr>
          <p:spPr>
            <a:xfrm>
              <a:off x="546097" y="-4764"/>
              <a:ext cx="1035045" cy="267334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52"/>
                <a:gd name="f4" fmla="val 1684"/>
                <a:gd name="f5" fmla="val 225"/>
                <a:gd name="f6" fmla="val 411"/>
                <a:gd name="f7" fmla="val 1627"/>
                <a:gd name="f8" fmla="val 219"/>
                <a:gd name="f9" fmla="val 1681"/>
                <a:gd name="f10" fmla="*/ f0 1 652"/>
                <a:gd name="f11" fmla="*/ f1 1 1684"/>
                <a:gd name="f12" fmla="val f2"/>
                <a:gd name="f13" fmla="val f3"/>
                <a:gd name="f14" fmla="val f4"/>
                <a:gd name="f15" fmla="+- f14 0 f12"/>
                <a:gd name="f16" fmla="+- f13 0 f12"/>
                <a:gd name="f17" fmla="*/ f16 1 652"/>
                <a:gd name="f18" fmla="*/ f15 1 1684"/>
                <a:gd name="f19" fmla="*/ 0 1 f17"/>
                <a:gd name="f20" fmla="*/ f13 1 f17"/>
                <a:gd name="f21" fmla="*/ 0 1 f18"/>
                <a:gd name="f22" fmla="*/ f14 1 f18"/>
                <a:gd name="f23" fmla="*/ f19 f10 1"/>
                <a:gd name="f24" fmla="*/ f20 f10 1"/>
                <a:gd name="f25" fmla="*/ f22 f11 1"/>
                <a:gd name="f26" fmla="*/ f2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3" t="f26" r="f24" b="f25"/>
              <a:pathLst>
                <a:path w="652" h="1684">
                  <a:moveTo>
                    <a:pt x="f5" y="f4"/>
                  </a:moveTo>
                  <a:lnTo>
                    <a:pt x="f3" y="f2"/>
                  </a:lnTo>
                  <a:lnTo>
                    <a:pt x="f6" y="f2"/>
                  </a:lnTo>
                  <a:lnTo>
                    <a:pt x="f2" y="f7"/>
                  </a:lnTo>
                  <a:lnTo>
                    <a:pt x="f8" y="f9"/>
                  </a:lnTo>
                  <a:lnTo>
                    <a:pt x="f5" y="f4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Freeform 9">
              <a:extLst>
                <a:ext uri="{FF2B5EF4-FFF2-40B4-BE49-F238E27FC236}">
                  <a16:creationId xmlns:a16="http://schemas.microsoft.com/office/drawing/2014/main" id="{C701EB5C-951D-B126-F5B3-F8463BE854E5}"/>
                </a:ext>
              </a:extLst>
            </p:cNvPr>
            <p:cNvSpPr/>
            <p:nvPr/>
          </p:nvSpPr>
          <p:spPr>
            <a:xfrm>
              <a:off x="546097" y="2582859"/>
              <a:ext cx="2693986" cy="427514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697"/>
                <a:gd name="f4" fmla="val 2693"/>
                <a:gd name="f5" fmla="val 1622"/>
                <a:gd name="f6" fmla="*/ f0 1 1697"/>
                <a:gd name="f7" fmla="*/ f1 1 2693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697"/>
                <a:gd name="f14" fmla="*/ f11 1 2693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697" h="2693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4AAFA00-8DA5-15C7-803A-61900A43D807}"/>
                </a:ext>
              </a:extLst>
            </p:cNvPr>
            <p:cNvSpPr/>
            <p:nvPr/>
          </p:nvSpPr>
          <p:spPr>
            <a:xfrm>
              <a:off x="989015" y="2692395"/>
              <a:ext cx="3332165" cy="416560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099"/>
                <a:gd name="f4" fmla="val 2624"/>
                <a:gd name="f5" fmla="val 2021"/>
                <a:gd name="f6" fmla="*/ f0 1 2099"/>
                <a:gd name="f7" fmla="*/ f1 1 2624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099"/>
                <a:gd name="f14" fmla="*/ f11 1 2624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099" h="2624">
                  <a:moveTo>
                    <a:pt x="f3" y="f4"/>
                  </a:moveTo>
                  <a:lnTo>
                    <a:pt x="f2" y="f2"/>
                  </a:lnTo>
                  <a:lnTo>
                    <a:pt x="f5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Freeform 11">
              <a:extLst>
                <a:ext uri="{FF2B5EF4-FFF2-40B4-BE49-F238E27FC236}">
                  <a16:creationId xmlns:a16="http://schemas.microsoft.com/office/drawing/2014/main" id="{CD1F19F7-2087-0B53-5971-19DB31BB23A4}"/>
                </a:ext>
              </a:extLst>
            </p:cNvPr>
            <p:cNvSpPr/>
            <p:nvPr/>
          </p:nvSpPr>
          <p:spPr>
            <a:xfrm>
              <a:off x="984251" y="2687641"/>
              <a:ext cx="4576764" cy="417035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83"/>
                <a:gd name="f4" fmla="val 2627"/>
                <a:gd name="f5" fmla="val 3"/>
                <a:gd name="f6" fmla="val 2102"/>
                <a:gd name="f7" fmla="val 225"/>
                <a:gd name="f8" fmla="val 57"/>
                <a:gd name="f9" fmla="*/ f0 1 2883"/>
                <a:gd name="f10" fmla="*/ f1 1 2627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2883"/>
                <a:gd name="f17" fmla="*/ f14 1 2627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2883" h="2627">
                  <a:moveTo>
                    <a:pt x="f2" y="f2"/>
                  </a:moveTo>
                  <a:lnTo>
                    <a:pt x="f5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Freeform 12">
              <a:extLst>
                <a:ext uri="{FF2B5EF4-FFF2-40B4-BE49-F238E27FC236}">
                  <a16:creationId xmlns:a16="http://schemas.microsoft.com/office/drawing/2014/main" id="{78A607C4-6E34-75FE-4EB1-FA6FB4E5B06C}"/>
                </a:ext>
              </a:extLst>
            </p:cNvPr>
            <p:cNvSpPr/>
            <p:nvPr/>
          </p:nvSpPr>
          <p:spPr>
            <a:xfrm>
              <a:off x="546097" y="2578095"/>
              <a:ext cx="3584576" cy="427990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258"/>
                <a:gd name="f4" fmla="val 2696"/>
                <a:gd name="f5" fmla="val 264"/>
                <a:gd name="f6" fmla="val 111"/>
                <a:gd name="f7" fmla="val 228"/>
                <a:gd name="f8" fmla="val 60"/>
                <a:gd name="f9" fmla="val 225"/>
                <a:gd name="f10" fmla="val 57"/>
                <a:gd name="f11" fmla="val 3"/>
                <a:gd name="f12" fmla="val 1697"/>
                <a:gd name="f13" fmla="*/ f0 1 2258"/>
                <a:gd name="f14" fmla="*/ f1 1 2696"/>
                <a:gd name="f15" fmla="val f2"/>
                <a:gd name="f16" fmla="val f3"/>
                <a:gd name="f17" fmla="val f4"/>
                <a:gd name="f18" fmla="+- f17 0 f15"/>
                <a:gd name="f19" fmla="+- f16 0 f15"/>
                <a:gd name="f20" fmla="*/ f19 1 2258"/>
                <a:gd name="f21" fmla="*/ f18 1 2696"/>
                <a:gd name="f22" fmla="*/ 0 1 f20"/>
                <a:gd name="f23" fmla="*/ f16 1 f20"/>
                <a:gd name="f24" fmla="*/ 0 1 f21"/>
                <a:gd name="f25" fmla="*/ f17 1 f21"/>
                <a:gd name="f26" fmla="*/ f22 f13 1"/>
                <a:gd name="f27" fmla="*/ f23 f13 1"/>
                <a:gd name="f28" fmla="*/ f25 f14 1"/>
                <a:gd name="f29" fmla="*/ f24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6" t="f29" r="f27" b="f28"/>
              <a:pathLst>
                <a:path w="2258" h="2696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2" y="f2"/>
                  </a:lnTo>
                  <a:lnTo>
                    <a:pt x="f2" y="f11"/>
                  </a:lnTo>
                  <a:lnTo>
                    <a:pt x="f12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9D7EB569-CD48-DBC0-2C39-0B21B6B509B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928402" y="1380067"/>
            <a:ext cx="8574621" cy="2616198"/>
          </a:xfrm>
        </p:spPr>
        <p:txBody>
          <a:bodyPr anchor="b" anchorCtr="0"/>
          <a:lstStyle>
            <a:lvl1pPr algn="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75242E0-5B9B-696B-D780-81FF76888A5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15380" y="3996266"/>
            <a:ext cx="6987643" cy="1388534"/>
          </a:xfrm>
        </p:spPr>
        <p:txBody>
          <a:bodyPr anchor="t"/>
          <a:lstStyle>
            <a:lvl1pPr marL="0" indent="0" algn="r">
              <a:spcBef>
                <a:spcPts val="500"/>
              </a:spcBef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514B7CD2-7BAF-1611-8027-2D4BA8D769E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A11C0F-99F1-4727-8BEA-66BC8F4ECC98}" type="datetime1">
              <a:rPr lang="en-GB"/>
              <a:pPr lvl="0"/>
              <a:t>20/01/2025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30A3ACC9-F1D6-C0C3-D8B7-F6A9D917F8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32415" y="5883277"/>
            <a:ext cx="4324042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FBB6EC7-93FB-B079-E478-CEFD0A25701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4A208A-6296-40AE-9E4D-8B3A123ADD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65291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30C33-411B-FBE7-4A86-9A801C4BB42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024B1-2B63-9D39-04D8-ED08969F4EF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679A2-B85A-D74A-B939-4516C9B47C4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D3AE4A-C2F3-4270-858C-838C0BB40A00}" type="datetime1">
              <a:rPr lang="en-GB"/>
              <a:pPr lvl="0"/>
              <a:t>20/01/2025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51B6D-275D-9F55-8CEF-F26FF863552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7F5BC-5DDC-0EA3-1E20-155F544D7D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951860" y="5867128"/>
            <a:ext cx="5511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2F7BED8-8251-47A7-BD95-2EE59875D0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45135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B62A7E0C-6E19-6E77-20C3-B60E99FCBD73}"/>
              </a:ext>
            </a:extLst>
          </p:cNvPr>
          <p:cNvGrpSpPr/>
          <p:nvPr/>
        </p:nvGrpSpPr>
        <p:grpSpPr>
          <a:xfrm>
            <a:off x="150811" y="0"/>
            <a:ext cx="2436812" cy="6858000"/>
            <a:chOff x="150811" y="0"/>
            <a:chExt cx="2436812" cy="6858000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1AA3AA45-755C-0531-AA49-D13973BB05CD}"/>
                </a:ext>
              </a:extLst>
            </p:cNvPr>
            <p:cNvSpPr/>
            <p:nvPr/>
          </p:nvSpPr>
          <p:spPr>
            <a:xfrm>
              <a:off x="457200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102FC357-B3BC-646E-0DA7-BA64438BBBAD}"/>
                </a:ext>
              </a:extLst>
            </p:cNvPr>
            <p:cNvSpPr/>
            <p:nvPr/>
          </p:nvSpPr>
          <p:spPr>
            <a:xfrm>
              <a:off x="150811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F1AF6EB2-A96C-DDC4-100E-3BB136E169BC}"/>
                </a:ext>
              </a:extLst>
            </p:cNvPr>
            <p:cNvSpPr/>
            <p:nvPr/>
          </p:nvSpPr>
          <p:spPr>
            <a:xfrm>
              <a:off x="150811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0D4C59F2-C318-F2F7-08C6-5E7E92DAAB42}"/>
                </a:ext>
              </a:extLst>
            </p:cNvPr>
            <p:cNvSpPr/>
            <p:nvPr/>
          </p:nvSpPr>
          <p:spPr>
            <a:xfrm>
              <a:off x="457200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5CD08EB3-0D58-45EE-5F55-92A9BE01FAA4}"/>
                </a:ext>
              </a:extLst>
            </p:cNvPr>
            <p:cNvSpPr/>
            <p:nvPr/>
          </p:nvSpPr>
          <p:spPr>
            <a:xfrm>
              <a:off x="457200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2A82A19E-3EFA-279E-1637-839E034C0558}"/>
                </a:ext>
              </a:extLst>
            </p:cNvPr>
            <p:cNvSpPr/>
            <p:nvPr/>
          </p:nvSpPr>
          <p:spPr>
            <a:xfrm>
              <a:off x="150811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</p:grp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ECA4A196-3259-52A0-2F65-6EEFE40A01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685800"/>
            <a:ext cx="10018715" cy="17526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F5AEDFD5-F0A2-479F-7811-EC203611506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84308" y="2667003"/>
            <a:ext cx="10018715" cy="31242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727F94EA-C983-2229-1836-AAF41142A48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9732654" y="5883277"/>
            <a:ext cx="11430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9CD77D2D-E8FC-41FE-9E9A-E9504FB7F60B}" type="datetime1">
              <a:rPr lang="en-GB"/>
              <a:pPr lvl="0"/>
              <a:t>20/01/2025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E0D41C13-B23D-14E9-78A5-D46BB97E525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2572280" y="5883277"/>
            <a:ext cx="708417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30BA3FF-AD1E-4F30-86C1-CC3EFA1064A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951860" y="5883277"/>
            <a:ext cx="55116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43B7ABB1-B857-4547-A559-0D8F36A52BD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000000"/>
          </a:solidFill>
          <a:uFillTx/>
          <a:latin typeface="Corbel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6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orbel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orbel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orbel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Corbel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1287C3"/>
        </a:buClr>
        <a:buSzPct val="145000"/>
        <a:buFont typeface="Arial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icestermercury.co.uk/news/local-news/fiona-pilkington-10-years-how-669746" TargetMode="External"/><Relationship Id="rId3" Type="http://schemas.openxmlformats.org/officeDocument/2006/relationships/hyperlink" Target="http://news.bbc.co.uk/1/hi/england/leicestershire/8263027.stm" TargetMode="External"/><Relationship Id="rId7" Type="http://schemas.openxmlformats.org/officeDocument/2006/relationships/hyperlink" Target="https://www.dailymail.co.uk/news/article-1214180/Fiona-Pilkington-suffered-years-abuse-gang-killing-disabled-daughter-car-fire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app/mental-health/mental-vulnerability-and-illness" TargetMode="External"/><Relationship Id="rId5" Type="http://schemas.openxmlformats.org/officeDocument/2006/relationships/hyperlink" Target="https://www.college.police.uk/app/major-investigation-and-public-protection/domestic-abuse/partnership-working-and-multi-agency-responsesmechanisms" TargetMode="External"/><Relationship Id="rId4" Type="http://schemas.openxmlformats.org/officeDocument/2006/relationships/hyperlink" Target="https://asbhelp.co.uk/a-pilkington-malaise-have-we-really-learnt-the-lessons-for-2020/" TargetMode="External"/><Relationship Id="rId9" Type="http://schemas.openxmlformats.org/officeDocument/2006/relationships/hyperlink" Target="https://www.eastriding.gov.uk/council/working-with-our-partners/adult-social-care/safeguarding-adults-board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uk/2009/sep/17/harassed-family-police-inaction-blamed" TargetMode="External"/><Relationship Id="rId3" Type="http://schemas.openxmlformats.org/officeDocument/2006/relationships/hyperlink" Target="https://www.report-it.org.uk/files/ipcc_report-fiona-pilkington-leicestershire.pdf" TargetMode="External"/><Relationship Id="rId7" Type="http://schemas.openxmlformats.org/officeDocument/2006/relationships/hyperlink" Target="https://www.theguardian.com/uk/2011/may/24/fiona-pilkington-police-misconduct-proceedings" TargetMode="External"/><Relationship Id="rId2" Type="http://schemas.openxmlformats.org/officeDocument/2006/relationships/hyperlink" Target="https://www.equalityhumanrights.com/sites/default/files/hidden_in_plain_sight_-_wales_summary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.org/en/victims-rights-first" TargetMode="External"/><Relationship Id="rId5" Type="http://schemas.openxmlformats.org/officeDocument/2006/relationships/hyperlink" Target="https://www.mayoclinic.org/healthy-lifestyle/stress-management/in-depth/support-groups/art-20044655" TargetMode="External"/><Relationship Id="rId4" Type="http://schemas.openxmlformats.org/officeDocument/2006/relationships/hyperlink" Target="https://assets.college.police.uk/s3fs-public/2021-11/Recognising-responding-to-vulnerability-related-risks-summary-practitioner-evidenc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5A214-AB10-58B5-C477-B8A35EAA766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089397" y="3831125"/>
            <a:ext cx="7413626" cy="835212"/>
          </a:xfrm>
        </p:spPr>
        <p:txBody>
          <a:bodyPr/>
          <a:lstStyle/>
          <a:p>
            <a:pPr lvl="0"/>
            <a:r>
              <a:rPr lang="en-GB" sz="4400" b="1" u="sng">
                <a:effectLst>
                  <a:outerShdw dist="38096" dir="2700000">
                    <a:srgbClr val="000000"/>
                  </a:outerShdw>
                </a:effectLst>
                <a:cs typeface="Arial" pitchFamily="34"/>
              </a:rPr>
              <a:t>The Case of Fiona Pilkington</a:t>
            </a:r>
            <a:endParaRPr lang="en-US" sz="4400" b="1" u="sng">
              <a:effectLst>
                <a:outerShdw dist="38096" dir="2700000">
                  <a:srgbClr val="000000"/>
                </a:outerShdw>
              </a:effectLst>
              <a:cs typeface="Arial" pitchFamily="3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CC5439-9216-370A-8125-ACE81DB8614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15371" y="5025578"/>
            <a:ext cx="6987643" cy="423330"/>
          </a:xfrm>
        </p:spPr>
        <p:txBody>
          <a:bodyPr anchorCtr="1">
            <a:noAutofit/>
          </a:bodyPr>
          <a:lstStyle/>
          <a:p>
            <a:pPr lvl="0" algn="ctr">
              <a:lnSpc>
                <a:spcPct val="90000"/>
              </a:lnSpc>
              <a:spcBef>
                <a:spcPts val="600"/>
              </a:spcBef>
            </a:pPr>
            <a:r>
              <a:rPr lang="en-US" sz="2400">
                <a:latin typeface="Arial" pitchFamily="34"/>
                <a:cs typeface="Arial" pitchFamily="34"/>
              </a:rPr>
              <a:t>Dzeina Teresko</a:t>
            </a:r>
          </a:p>
          <a:p>
            <a:pPr lvl="0" algn="ctr">
              <a:lnSpc>
                <a:spcPct val="90000"/>
              </a:lnSpc>
              <a:spcBef>
                <a:spcPts val="600"/>
              </a:spcBef>
            </a:pPr>
            <a:r>
              <a:rPr lang="en-US" sz="2400">
                <a:latin typeface="Arial" pitchFamily="34"/>
                <a:cs typeface="Arial" pitchFamily="34"/>
              </a:rPr>
              <a:t>BMPL6014</a:t>
            </a:r>
          </a:p>
          <a:p>
            <a:pPr lvl="0" algn="ctr">
              <a:lnSpc>
                <a:spcPct val="90000"/>
              </a:lnSpc>
              <a:spcBef>
                <a:spcPts val="600"/>
              </a:spcBef>
            </a:pPr>
            <a:r>
              <a:rPr lang="en-US" sz="2400" b="1">
                <a:latin typeface="Arial" pitchFamily="34"/>
                <a:cs typeface="Arial" pitchFamily="34"/>
              </a:rPr>
              <a:t>Student number:</a:t>
            </a:r>
            <a:r>
              <a:rPr lang="en-US" sz="2400">
                <a:latin typeface="Arial" pitchFamily="34"/>
                <a:cs typeface="Arial" pitchFamily="34"/>
              </a:rPr>
              <a:t> 2107535</a:t>
            </a:r>
          </a:p>
        </p:txBody>
      </p:sp>
      <p:pic>
        <p:nvPicPr>
          <p:cNvPr id="4" name="Picture 5" descr="A person and a child&#10;&#10;Description automatically generated">
            <a:extLst>
              <a:ext uri="{FF2B5EF4-FFF2-40B4-BE49-F238E27FC236}">
                <a16:creationId xmlns:a16="http://schemas.microsoft.com/office/drawing/2014/main" id="{105E9704-A4E3-69B8-24F6-3132B6A3D92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152" r="1" b="1"/>
          <a:stretch>
            <a:fillRect/>
          </a:stretch>
        </p:blipFill>
        <p:spPr>
          <a:xfrm>
            <a:off x="5259866" y="257056"/>
            <a:ext cx="6456148" cy="3214847"/>
          </a:xfrm>
          <a:prstGeom prst="rect">
            <a:avLst/>
          </a:prstGeom>
          <a:noFill/>
          <a:ln w="38103" cap="rnd">
            <a:solidFill>
              <a:srgbClr val="CDD0D1"/>
            </a:solidFill>
            <a:prstDash val="solid"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DA5BCDD4-3879-02E8-F46F-39D3A42E1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blipFill>
            <a:blip r:embed="rId3">
              <a:alphaModFix/>
            </a:blip>
            <a:stretch>
              <a:fillRect/>
            </a:stretch>
          </a:blip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5E8CEDD4-DB01-544A-B4E5-05DE38A2E88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187" b="12907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4" name="Freeform 15">
            <a:extLst>
              <a:ext uri="{FF2B5EF4-FFF2-40B4-BE49-F238E27FC236}">
                <a16:creationId xmlns:a16="http://schemas.microsoft.com/office/drawing/2014/main" id="{A8CFBFCC-5E74-2B77-C60C-8F8D6E1B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3005669" y="-16934"/>
            <a:ext cx="9220196" cy="689186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9220200"/>
              <a:gd name="f7" fmla="val 6891867"/>
              <a:gd name="f8" fmla="val 8382001"/>
              <a:gd name="f9" fmla="val 8466"/>
              <a:gd name="f10" fmla="val 5350932"/>
              <a:gd name="f11" fmla="val 7298269"/>
              <a:gd name="f12" fmla="val 6883400"/>
              <a:gd name="f13" fmla="val 16935"/>
              <a:gd name="f14" fmla="+- 0 0 -90"/>
              <a:gd name="f15" fmla="*/ f3 1 9220200"/>
              <a:gd name="f16" fmla="*/ f4 1 6891867"/>
              <a:gd name="f17" fmla="val f5"/>
              <a:gd name="f18" fmla="val f6"/>
              <a:gd name="f19" fmla="val f7"/>
              <a:gd name="f20" fmla="*/ f14 f0 1"/>
              <a:gd name="f21" fmla="+- f19 0 f17"/>
              <a:gd name="f22" fmla="+- f18 0 f17"/>
              <a:gd name="f23" fmla="*/ f20 1 f2"/>
              <a:gd name="f24" fmla="*/ f22 1 9220200"/>
              <a:gd name="f25" fmla="*/ f21 1 6891867"/>
              <a:gd name="f26" fmla="*/ 8466 f21 1"/>
              <a:gd name="f27" fmla="*/ 6891867 f21 1"/>
              <a:gd name="f28" fmla="*/ 0 f21 1"/>
              <a:gd name="f29" fmla="*/ 6883400 f21 1"/>
              <a:gd name="f30" fmla="*/ 8382001 f22 1"/>
              <a:gd name="f31" fmla="*/ 9220200 f22 1"/>
              <a:gd name="f32" fmla="*/ 5350932 f21 1"/>
              <a:gd name="f33" fmla="*/ 16935 f22 1"/>
              <a:gd name="f34" fmla="*/ 0 f22 1"/>
              <a:gd name="f35" fmla="*/ 7298269 f22 1"/>
              <a:gd name="f36" fmla="+- f23 0 f1"/>
              <a:gd name="f37" fmla="*/ f26 1 6891867"/>
              <a:gd name="f38" fmla="*/ f27 1 6891867"/>
              <a:gd name="f39" fmla="*/ f28 1 6891867"/>
              <a:gd name="f40" fmla="*/ f29 1 6891867"/>
              <a:gd name="f41" fmla="*/ f30 1 9220200"/>
              <a:gd name="f42" fmla="*/ f31 1 9220200"/>
              <a:gd name="f43" fmla="*/ f32 1 6891867"/>
              <a:gd name="f44" fmla="*/ f33 1 9220200"/>
              <a:gd name="f45" fmla="*/ f34 1 9220200"/>
              <a:gd name="f46" fmla="*/ f35 1 9220200"/>
              <a:gd name="f47" fmla="*/ f17 1 f24"/>
              <a:gd name="f48" fmla="*/ f18 1 f24"/>
              <a:gd name="f49" fmla="*/ f17 1 f25"/>
              <a:gd name="f50" fmla="*/ f19 1 f25"/>
              <a:gd name="f51" fmla="*/ f41 1 f24"/>
              <a:gd name="f52" fmla="*/ f37 1 f25"/>
              <a:gd name="f53" fmla="*/ f42 1 f24"/>
              <a:gd name="f54" fmla="*/ f43 1 f25"/>
              <a:gd name="f55" fmla="*/ f46 1 f24"/>
              <a:gd name="f56" fmla="*/ f40 1 f25"/>
              <a:gd name="f57" fmla="*/ f44 1 f24"/>
              <a:gd name="f58" fmla="*/ f38 1 f25"/>
              <a:gd name="f59" fmla="*/ f45 1 f24"/>
              <a:gd name="f60" fmla="*/ f39 1 f25"/>
              <a:gd name="f61" fmla="*/ f47 f15 1"/>
              <a:gd name="f62" fmla="*/ f48 f15 1"/>
              <a:gd name="f63" fmla="*/ f50 f16 1"/>
              <a:gd name="f64" fmla="*/ f49 f16 1"/>
              <a:gd name="f65" fmla="*/ f51 f15 1"/>
              <a:gd name="f66" fmla="*/ f52 f16 1"/>
              <a:gd name="f67" fmla="*/ f53 f15 1"/>
              <a:gd name="f68" fmla="*/ f54 f16 1"/>
              <a:gd name="f69" fmla="*/ f55 f15 1"/>
              <a:gd name="f70" fmla="*/ f56 f16 1"/>
              <a:gd name="f71" fmla="*/ f57 f15 1"/>
              <a:gd name="f72" fmla="*/ f58 f16 1"/>
              <a:gd name="f73" fmla="*/ f59 f15 1"/>
              <a:gd name="f74" fmla="*/ f60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6">
                <a:pos x="f65" y="f66"/>
              </a:cxn>
              <a:cxn ang="f36">
                <a:pos x="f67" y="f68"/>
              </a:cxn>
              <a:cxn ang="f36">
                <a:pos x="f69" y="f70"/>
              </a:cxn>
              <a:cxn ang="f36">
                <a:pos x="f71" y="f72"/>
              </a:cxn>
              <a:cxn ang="f36">
                <a:pos x="f73" y="f74"/>
              </a:cxn>
              <a:cxn ang="f36">
                <a:pos x="f65" y="f66"/>
              </a:cxn>
            </a:cxnLst>
            <a:rect l="f61" t="f64" r="f62" b="f63"/>
            <a:pathLst>
              <a:path w="9220200" h="6891867">
                <a:moveTo>
                  <a:pt x="f8" y="f9"/>
                </a:moveTo>
                <a:lnTo>
                  <a:pt x="f6" y="f10"/>
                </a:lnTo>
                <a:lnTo>
                  <a:pt x="f11" y="f12"/>
                </a:lnTo>
                <a:lnTo>
                  <a:pt x="f13" y="f7"/>
                </a:lnTo>
                <a:lnTo>
                  <a:pt x="f5" y="f5"/>
                </a:lnTo>
                <a:lnTo>
                  <a:pt x="f8" y="f9"/>
                </a:lnTo>
                <a:close/>
              </a:path>
            </a:pathLst>
          </a:custGeom>
          <a:solidFill>
            <a:srgbClr val="0D0D0D">
              <a:alpha val="80000"/>
            </a:srgbClr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grpSp>
        <p:nvGrpSpPr>
          <p:cNvPr id="5" name="Group 14">
            <a:extLst>
              <a:ext uri="{FF2B5EF4-FFF2-40B4-BE49-F238E27FC236}">
                <a16:creationId xmlns:a16="http://schemas.microsoft.com/office/drawing/2014/main" id="{0D849897-1C3F-DD1E-0DFA-0DC927FF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360615" y="0"/>
            <a:ext cx="2436811" cy="6858000"/>
            <a:chOff x="2360615" y="0"/>
            <a:chExt cx="2436811" cy="6858000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329849F2-55C8-41E8-9062-8171C78FA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667003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CE9EF4AB-1250-E4F8-0BCE-87694D132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360615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C83EDD7A-F923-46AA-5F41-04A092416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360615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9C72CED2-875F-6F6C-7EA1-67824C5D8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667003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6880D339-DF60-9B99-AE5D-31EB54E50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667003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7CE8D2F-10A8-0256-6AD4-5FD58CE65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360615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FC743F9B-7D7A-E296-5AAD-EFB9AF4363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70864" y="558798"/>
            <a:ext cx="7535332" cy="1413936"/>
          </a:xfrm>
        </p:spPr>
        <p:txBody>
          <a:bodyPr/>
          <a:lstStyle/>
          <a:p>
            <a:pPr lvl="0"/>
            <a:r>
              <a:rPr lang="en-GB" sz="4400" b="1" u="sng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  <a:cs typeface="Arial" pitchFamily="34"/>
              </a:rPr>
              <a:t>What the Services Did Well</a:t>
            </a:r>
            <a:endParaRPr lang="en-US" sz="4400" b="1" u="sng">
              <a:solidFill>
                <a:srgbClr val="FFFFFF"/>
              </a:solidFill>
              <a:effectLst>
                <a:outerShdw dist="38096" dir="2700000">
                  <a:srgbClr val="000000"/>
                </a:outerShdw>
              </a:effectLst>
              <a:cs typeface="Arial" pitchFamily="34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F8622DC-6F03-3D62-18A5-048E7352CE4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970864" y="2048932"/>
            <a:ext cx="7532159" cy="3742264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b="1">
                <a:solidFill>
                  <a:srgbClr val="FFFFFF"/>
                </a:solidFill>
                <a:latin typeface="Arial" pitchFamily="34"/>
                <a:cs typeface="Arial" pitchFamily="34"/>
              </a:rPr>
              <a:t>Recording incidents:</a:t>
            </a:r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 Authorities logged Fiona’s complaints.</a:t>
            </a:r>
          </a:p>
          <a:p>
            <a:pPr lvl="0" algn="just">
              <a:lnSpc>
                <a:spcPct val="150000"/>
              </a:lnSpc>
            </a:pPr>
            <a:r>
              <a:rPr lang="en-GB" b="1">
                <a:solidFill>
                  <a:srgbClr val="FFFFFF"/>
                </a:solidFill>
                <a:latin typeface="Arial" pitchFamily="34"/>
                <a:cs typeface="Arial" pitchFamily="34"/>
              </a:rPr>
              <a:t>Involvement of multiple agencies:</a:t>
            </a:r>
            <a:r>
              <a:rPr lang="en-GB">
                <a:solidFill>
                  <a:srgbClr val="FFFFFF"/>
                </a:solidFill>
                <a:latin typeface="Arial" pitchFamily="34"/>
                <a:cs typeface="Arial" pitchFamily="34"/>
              </a:rPr>
              <a:t> some police visits took place and council was involved.</a:t>
            </a:r>
            <a:endParaRPr lang="en-GB">
              <a:solidFill>
                <a:srgbClr val="FFFFFF"/>
              </a:solidFill>
            </a:endParaRPr>
          </a:p>
          <a:p>
            <a:pPr marL="0" lvl="0" indent="0">
              <a:buNone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TextBox 4">
            <a:extLst>
              <a:ext uri="{FF2B5EF4-FFF2-40B4-BE49-F238E27FC236}">
                <a16:creationId xmlns:a16="http://schemas.microsoft.com/office/drawing/2014/main" id="{3F369953-F689-AB46-E706-89D78658D8F4}"/>
              </a:ext>
            </a:extLst>
          </p:cNvPr>
          <p:cNvSpPr txBox="1"/>
          <p:nvPr/>
        </p:nvSpPr>
        <p:spPr>
          <a:xfrm>
            <a:off x="-15179" y="5038728"/>
            <a:ext cx="12191978" cy="68580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(BBC News, 2009), (Dolan, 2009). 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06023-0397-9919-3C6D-596F30E8EB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35088" y="134288"/>
            <a:ext cx="10018715" cy="1752603"/>
          </a:xfrm>
        </p:spPr>
        <p:txBody>
          <a:bodyPr/>
          <a:lstStyle/>
          <a:p>
            <a:pPr lvl="0"/>
            <a:r>
              <a:rPr lang="en-GB" sz="4400" b="1" u="sng">
                <a:effectLst>
                  <a:outerShdw dist="38096" dir="2700000">
                    <a:srgbClr val="000000"/>
                  </a:outerShdw>
                </a:effectLst>
                <a:cs typeface="Arial" pitchFamily="34"/>
              </a:rPr>
              <a:t>What the Services Did Poorly</a:t>
            </a:r>
            <a:endParaRPr lang="en-US" sz="4400" b="1" u="sng">
              <a:effectLst>
                <a:outerShdw dist="38096" dir="2700000">
                  <a:srgbClr val="000000"/>
                </a:outerShdw>
              </a:effectLst>
              <a:cs typeface="Arial" pitchFamily="34"/>
            </a:endParaRP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56AFD87D-0CB7-1827-EBF0-286AA23B3733}"/>
              </a:ext>
            </a:extLst>
          </p:cNvPr>
          <p:cNvGrpSpPr/>
          <p:nvPr/>
        </p:nvGrpSpPr>
        <p:grpSpPr>
          <a:xfrm>
            <a:off x="1335088" y="1542711"/>
            <a:ext cx="10515600" cy="4345659"/>
            <a:chOff x="1335088" y="1542711"/>
            <a:chExt cx="10515600" cy="4345659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12F068BF-0D51-620E-C0D1-21EEF24F4485}"/>
                </a:ext>
              </a:extLst>
            </p:cNvPr>
            <p:cNvSpPr/>
            <p:nvPr/>
          </p:nvSpPr>
          <p:spPr>
            <a:xfrm>
              <a:off x="1335088" y="1542711"/>
              <a:ext cx="10515600" cy="102667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1026675"/>
                <a:gd name="f8" fmla="val 171116"/>
                <a:gd name="f9" fmla="val 76611"/>
                <a:gd name="f10" fmla="val 10344484"/>
                <a:gd name="f11" fmla="val 10438989"/>
                <a:gd name="f12" fmla="val 855559"/>
                <a:gd name="f13" fmla="val 950064"/>
                <a:gd name="f14" fmla="+- 0 0 -90"/>
                <a:gd name="f15" fmla="*/ f3 1 10515600"/>
                <a:gd name="f16" fmla="*/ f4 1 1026675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1026675"/>
                <a:gd name="f26" fmla="*/ 0 f22 1"/>
                <a:gd name="f27" fmla="*/ 171116 f21 1"/>
                <a:gd name="f28" fmla="*/ 171116 f22 1"/>
                <a:gd name="f29" fmla="*/ 0 f21 1"/>
                <a:gd name="f30" fmla="*/ 10344484 f22 1"/>
                <a:gd name="f31" fmla="*/ 10515600 f22 1"/>
                <a:gd name="f32" fmla="*/ 855559 f21 1"/>
                <a:gd name="f33" fmla="*/ 1026675 f21 1"/>
                <a:gd name="f34" fmla="+- f23 0 f1"/>
                <a:gd name="f35" fmla="*/ f26 1 10515600"/>
                <a:gd name="f36" fmla="*/ f27 1 1026675"/>
                <a:gd name="f37" fmla="*/ f28 1 10515600"/>
                <a:gd name="f38" fmla="*/ f29 1 1026675"/>
                <a:gd name="f39" fmla="*/ f30 1 10515600"/>
                <a:gd name="f40" fmla="*/ f31 1 10515600"/>
                <a:gd name="f41" fmla="*/ f32 1 1026675"/>
                <a:gd name="f42" fmla="*/ f33 1 1026675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102667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30ACEC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152988" tIns="152988" rIns="152988" bIns="152988" anchor="ctr" anchorCtr="0" compatLnSpc="1">
              <a:noAutofit/>
            </a:bodyPr>
            <a:lstStyle/>
            <a:p>
              <a:pPr marL="0" marR="0" lvl="0" indent="0" algn="l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700" b="1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Poor coordination:</a:t>
              </a:r>
              <a:r>
                <a:rPr lang="en-GB" sz="27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Agencies failed to communicate effectively.</a:t>
              </a:r>
              <a:endParaRPr lang="en-US" sz="2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17FE29A-BAA1-E303-C7A2-FDCCBD2B557B}"/>
                </a:ext>
              </a:extLst>
            </p:cNvPr>
            <p:cNvSpPr/>
            <p:nvPr/>
          </p:nvSpPr>
          <p:spPr>
            <a:xfrm>
              <a:off x="1335088" y="2647142"/>
              <a:ext cx="10515600" cy="102667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1026675"/>
                <a:gd name="f8" fmla="val 171116"/>
                <a:gd name="f9" fmla="val 76611"/>
                <a:gd name="f10" fmla="val 10344484"/>
                <a:gd name="f11" fmla="val 10438989"/>
                <a:gd name="f12" fmla="val 855559"/>
                <a:gd name="f13" fmla="val 950064"/>
                <a:gd name="f14" fmla="+- 0 0 -90"/>
                <a:gd name="f15" fmla="*/ f3 1 10515600"/>
                <a:gd name="f16" fmla="*/ f4 1 1026675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1026675"/>
                <a:gd name="f26" fmla="*/ 0 f22 1"/>
                <a:gd name="f27" fmla="*/ 171116 f21 1"/>
                <a:gd name="f28" fmla="*/ 171116 f22 1"/>
                <a:gd name="f29" fmla="*/ 0 f21 1"/>
                <a:gd name="f30" fmla="*/ 10344484 f22 1"/>
                <a:gd name="f31" fmla="*/ 10515600 f22 1"/>
                <a:gd name="f32" fmla="*/ 855559 f21 1"/>
                <a:gd name="f33" fmla="*/ 1026675 f21 1"/>
                <a:gd name="f34" fmla="+- f23 0 f1"/>
                <a:gd name="f35" fmla="*/ f26 1 10515600"/>
                <a:gd name="f36" fmla="*/ f27 1 1026675"/>
                <a:gd name="f37" fmla="*/ f28 1 10515600"/>
                <a:gd name="f38" fmla="*/ f29 1 1026675"/>
                <a:gd name="f39" fmla="*/ f30 1 10515600"/>
                <a:gd name="f40" fmla="*/ f31 1 10515600"/>
                <a:gd name="f41" fmla="*/ f32 1 1026675"/>
                <a:gd name="f42" fmla="*/ f33 1 1026675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102667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30ACEC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152988" tIns="152988" rIns="152988" bIns="152988" anchor="ctr" anchorCtr="0" compatLnSpc="1">
              <a:noAutofit/>
            </a:bodyPr>
            <a:lstStyle/>
            <a:p>
              <a:pPr marL="0" marR="0" lvl="0" indent="0" algn="l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700" b="1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No follow-up: </a:t>
              </a:r>
              <a:r>
                <a:rPr lang="en-GB" sz="27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Fiona’s complaints were not acted on.</a:t>
              </a:r>
              <a:endParaRPr lang="en-US" sz="2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E5B385F-BC49-0C5E-4C3E-EA3D65FA6D9D}"/>
                </a:ext>
              </a:extLst>
            </p:cNvPr>
            <p:cNvSpPr/>
            <p:nvPr/>
          </p:nvSpPr>
          <p:spPr>
            <a:xfrm>
              <a:off x="1335088" y="3751582"/>
              <a:ext cx="10515600" cy="102667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1026675"/>
                <a:gd name="f8" fmla="val 171116"/>
                <a:gd name="f9" fmla="val 76611"/>
                <a:gd name="f10" fmla="val 10344484"/>
                <a:gd name="f11" fmla="val 10438989"/>
                <a:gd name="f12" fmla="val 855559"/>
                <a:gd name="f13" fmla="val 950064"/>
                <a:gd name="f14" fmla="+- 0 0 -90"/>
                <a:gd name="f15" fmla="*/ f3 1 10515600"/>
                <a:gd name="f16" fmla="*/ f4 1 1026675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1026675"/>
                <a:gd name="f26" fmla="*/ 0 f22 1"/>
                <a:gd name="f27" fmla="*/ 171116 f21 1"/>
                <a:gd name="f28" fmla="*/ 171116 f22 1"/>
                <a:gd name="f29" fmla="*/ 0 f21 1"/>
                <a:gd name="f30" fmla="*/ 10344484 f22 1"/>
                <a:gd name="f31" fmla="*/ 10515600 f22 1"/>
                <a:gd name="f32" fmla="*/ 855559 f21 1"/>
                <a:gd name="f33" fmla="*/ 1026675 f21 1"/>
                <a:gd name="f34" fmla="+- f23 0 f1"/>
                <a:gd name="f35" fmla="*/ f26 1 10515600"/>
                <a:gd name="f36" fmla="*/ f27 1 1026675"/>
                <a:gd name="f37" fmla="*/ f28 1 10515600"/>
                <a:gd name="f38" fmla="*/ f29 1 1026675"/>
                <a:gd name="f39" fmla="*/ f30 1 10515600"/>
                <a:gd name="f40" fmla="*/ f31 1 10515600"/>
                <a:gd name="f41" fmla="*/ f32 1 1026675"/>
                <a:gd name="f42" fmla="*/ f33 1 1026675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102667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30ACEC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152988" tIns="152988" rIns="152988" bIns="152988" anchor="ctr" anchorCtr="0" compatLnSpc="1">
              <a:noAutofit/>
            </a:bodyPr>
            <a:lstStyle/>
            <a:p>
              <a:pPr marL="0" marR="0" lvl="0" indent="0" algn="l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700" b="1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Dismissed seriousness:</a:t>
              </a:r>
              <a:r>
                <a:rPr lang="en-GB" sz="27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Harassments were seen as a minor issue.</a:t>
              </a:r>
              <a:endParaRPr lang="en-US" sz="2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B6D1E14-0D60-D113-462B-42AE9012608A}"/>
                </a:ext>
              </a:extLst>
            </p:cNvPr>
            <p:cNvSpPr/>
            <p:nvPr/>
          </p:nvSpPr>
          <p:spPr>
            <a:xfrm>
              <a:off x="1335088" y="4861691"/>
              <a:ext cx="10515600" cy="102667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1026675"/>
                <a:gd name="f8" fmla="val 171116"/>
                <a:gd name="f9" fmla="val 76611"/>
                <a:gd name="f10" fmla="val 10344484"/>
                <a:gd name="f11" fmla="val 10438989"/>
                <a:gd name="f12" fmla="val 855559"/>
                <a:gd name="f13" fmla="val 950064"/>
                <a:gd name="f14" fmla="+- 0 0 -90"/>
                <a:gd name="f15" fmla="*/ f3 1 10515600"/>
                <a:gd name="f16" fmla="*/ f4 1 1026675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1026675"/>
                <a:gd name="f26" fmla="*/ 0 f22 1"/>
                <a:gd name="f27" fmla="*/ 171116 f21 1"/>
                <a:gd name="f28" fmla="*/ 171116 f22 1"/>
                <a:gd name="f29" fmla="*/ 0 f21 1"/>
                <a:gd name="f30" fmla="*/ 10344484 f22 1"/>
                <a:gd name="f31" fmla="*/ 10515600 f22 1"/>
                <a:gd name="f32" fmla="*/ 855559 f21 1"/>
                <a:gd name="f33" fmla="*/ 1026675 f21 1"/>
                <a:gd name="f34" fmla="+- f23 0 f1"/>
                <a:gd name="f35" fmla="*/ f26 1 10515600"/>
                <a:gd name="f36" fmla="*/ f27 1 1026675"/>
                <a:gd name="f37" fmla="*/ f28 1 10515600"/>
                <a:gd name="f38" fmla="*/ f29 1 1026675"/>
                <a:gd name="f39" fmla="*/ f30 1 10515600"/>
                <a:gd name="f40" fmla="*/ f31 1 10515600"/>
                <a:gd name="f41" fmla="*/ f32 1 1026675"/>
                <a:gd name="f42" fmla="*/ f33 1 1026675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102667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30ACEC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152988" tIns="152988" rIns="152988" bIns="152988" anchor="ctr" anchorCtr="0" compatLnSpc="1">
              <a:noAutofit/>
            </a:bodyPr>
            <a:lstStyle/>
            <a:p>
              <a:pPr marL="0" marR="0" lvl="0" indent="0" algn="l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700" b="1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Risk assessment failures:</a:t>
              </a:r>
              <a:r>
                <a:rPr lang="en-GB" sz="27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True harm from repeated abuse overlooked.</a:t>
              </a:r>
              <a:endParaRPr lang="en-US" sz="27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  <p:sp>
        <p:nvSpPr>
          <p:cNvPr id="8" name="TextBox 3">
            <a:extLst>
              <a:ext uri="{FF2B5EF4-FFF2-40B4-BE49-F238E27FC236}">
                <a16:creationId xmlns:a16="http://schemas.microsoft.com/office/drawing/2014/main" id="{F044412E-61C3-8667-D6B1-55AA867725D1}"/>
              </a:ext>
            </a:extLst>
          </p:cNvPr>
          <p:cNvSpPr txBox="1"/>
          <p:nvPr/>
        </p:nvSpPr>
        <p:spPr>
          <a:xfrm>
            <a:off x="2286000" y="5986467"/>
            <a:ext cx="7619996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(BBC News, 2009), (Equality and Human Rights Commission , 2011), (Independent Police Complaints Commission , 2007). </a:t>
            </a:r>
            <a:endParaRPr lang="en-US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DED29-F72D-FCAA-ADE4-BF9F4F2E61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485381"/>
            <a:ext cx="10018715" cy="1752603"/>
          </a:xfrm>
        </p:spPr>
        <p:txBody>
          <a:bodyPr/>
          <a:lstStyle/>
          <a:p>
            <a:pPr lvl="0"/>
            <a:r>
              <a:rPr lang="en-GB" b="1" u="sng">
                <a:effectLst>
                  <a:outerShdw dist="38096" dir="2700000">
                    <a:srgbClr val="000000"/>
                  </a:outerShdw>
                </a:effectLst>
                <a:cs typeface="Arial" pitchFamily="34"/>
              </a:rPr>
              <a:t>Other Services That Could Have Helped and What These Services Could Have Done</a:t>
            </a:r>
            <a:endParaRPr lang="en-US" b="1" u="sng">
              <a:effectLst>
                <a:outerShdw dist="38096" dir="2700000">
                  <a:srgbClr val="000000"/>
                </a:outerShdw>
              </a:effectLst>
              <a:cs typeface="Arial" pitchFamily="34"/>
            </a:endParaRP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C329F3CF-6A77-2E92-002E-FBFA4C19C9A3}"/>
              </a:ext>
            </a:extLst>
          </p:cNvPr>
          <p:cNvGrpSpPr/>
          <p:nvPr/>
        </p:nvGrpSpPr>
        <p:grpSpPr>
          <a:xfrm>
            <a:off x="1612407" y="2671108"/>
            <a:ext cx="9762517" cy="3115992"/>
            <a:chOff x="1612407" y="2671108"/>
            <a:chExt cx="9762517" cy="3115992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60BA62A9-2BFF-1C34-B632-2623A0279694}"/>
                </a:ext>
              </a:extLst>
            </p:cNvPr>
            <p:cNvSpPr/>
            <p:nvPr/>
          </p:nvSpPr>
          <p:spPr>
            <a:xfrm>
              <a:off x="1612407" y="2671108"/>
              <a:ext cx="1292440" cy="129244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CDE3F8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5" name="Rectangle 4" descr="Connections">
              <a:extLst>
                <a:ext uri="{FF2B5EF4-FFF2-40B4-BE49-F238E27FC236}">
                  <a16:creationId xmlns:a16="http://schemas.microsoft.com/office/drawing/2014/main" id="{F5D25537-510B-14B7-0AE6-86459DB7FA14}"/>
                </a:ext>
              </a:extLst>
            </p:cNvPr>
            <p:cNvSpPr/>
            <p:nvPr/>
          </p:nvSpPr>
          <p:spPr>
            <a:xfrm>
              <a:off x="1883819" y="2942520"/>
              <a:ext cx="749615" cy="749615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w="15873" cap="rnd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CAD5320-DAC9-A9BB-29A1-3616B9DE72D7}"/>
                </a:ext>
              </a:extLst>
            </p:cNvPr>
            <p:cNvSpPr/>
            <p:nvPr/>
          </p:nvSpPr>
          <p:spPr>
            <a:xfrm>
              <a:off x="3181801" y="2671108"/>
              <a:ext cx="3046460" cy="12924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46459"/>
                <a:gd name="f7" fmla="val 1292437"/>
                <a:gd name="f8" fmla="+- 0 0 -90"/>
                <a:gd name="f9" fmla="*/ f3 1 3046459"/>
                <a:gd name="f10" fmla="*/ f4 1 12924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3046459"/>
                <a:gd name="f19" fmla="*/ f15 1 1292437"/>
                <a:gd name="f20" fmla="*/ 0 f16 1"/>
                <a:gd name="f21" fmla="*/ 0 f15 1"/>
                <a:gd name="f22" fmla="*/ 3046459 f16 1"/>
                <a:gd name="f23" fmla="*/ 1292437 f15 1"/>
                <a:gd name="f24" fmla="+- f17 0 f1"/>
                <a:gd name="f25" fmla="*/ f20 1 3046459"/>
                <a:gd name="f26" fmla="*/ f21 1 1292437"/>
                <a:gd name="f27" fmla="*/ f22 1 3046459"/>
                <a:gd name="f28" fmla="*/ f23 1 12924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3046459" h="12924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1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Social Services:</a:t>
              </a:r>
              <a:r>
                <a:rPr lang="en-GB" sz="2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Support for Francesca and Fiona.</a:t>
              </a:r>
              <a:endParaRPr lang="en-US" sz="23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4EF46CC-8978-8CC4-2853-06EDEE5ADC1B}"/>
                </a:ext>
              </a:extLst>
            </p:cNvPr>
            <p:cNvSpPr/>
            <p:nvPr/>
          </p:nvSpPr>
          <p:spPr>
            <a:xfrm>
              <a:off x="6759080" y="2671108"/>
              <a:ext cx="1292440" cy="129244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CDE3F8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Rectangle 7" descr="Brain in head">
              <a:extLst>
                <a:ext uri="{FF2B5EF4-FFF2-40B4-BE49-F238E27FC236}">
                  <a16:creationId xmlns:a16="http://schemas.microsoft.com/office/drawing/2014/main" id="{953F8DB5-0C1F-9E8E-E800-88F1A3B9825A}"/>
                </a:ext>
              </a:extLst>
            </p:cNvPr>
            <p:cNvSpPr/>
            <p:nvPr/>
          </p:nvSpPr>
          <p:spPr>
            <a:xfrm>
              <a:off x="7030492" y="2942520"/>
              <a:ext cx="749615" cy="749615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w="15873" cap="rnd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64AE18B6-9537-A5F4-AB0A-C19525217F43}"/>
                </a:ext>
              </a:extLst>
            </p:cNvPr>
            <p:cNvSpPr/>
            <p:nvPr/>
          </p:nvSpPr>
          <p:spPr>
            <a:xfrm>
              <a:off x="8328464" y="2671108"/>
              <a:ext cx="3046460" cy="12924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46459"/>
                <a:gd name="f7" fmla="val 1292437"/>
                <a:gd name="f8" fmla="+- 0 0 -90"/>
                <a:gd name="f9" fmla="*/ f3 1 3046459"/>
                <a:gd name="f10" fmla="*/ f4 1 12924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3046459"/>
                <a:gd name="f19" fmla="*/ f15 1 1292437"/>
                <a:gd name="f20" fmla="*/ 0 f16 1"/>
                <a:gd name="f21" fmla="*/ 0 f15 1"/>
                <a:gd name="f22" fmla="*/ 3046459 f16 1"/>
                <a:gd name="f23" fmla="*/ 1292437 f15 1"/>
                <a:gd name="f24" fmla="+- f17 0 f1"/>
                <a:gd name="f25" fmla="*/ f20 1 3046459"/>
                <a:gd name="f26" fmla="*/ f21 1 1292437"/>
                <a:gd name="f27" fmla="*/ f22 1 3046459"/>
                <a:gd name="f28" fmla="*/ f23 1 12924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3046459" h="12924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1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Mental Health Services:</a:t>
              </a:r>
              <a:r>
                <a:rPr lang="en-GB" sz="2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Counselling and emotional support.</a:t>
              </a:r>
              <a:endParaRPr lang="en-US" sz="23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F99F4D4-920F-49C5-5F12-72284D0760BA}"/>
                </a:ext>
              </a:extLst>
            </p:cNvPr>
            <p:cNvSpPr/>
            <p:nvPr/>
          </p:nvSpPr>
          <p:spPr>
            <a:xfrm>
              <a:off x="1612407" y="4494660"/>
              <a:ext cx="1292440" cy="129244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CDE3F8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Rectangle 10" descr="Marketing">
              <a:extLst>
                <a:ext uri="{FF2B5EF4-FFF2-40B4-BE49-F238E27FC236}">
                  <a16:creationId xmlns:a16="http://schemas.microsoft.com/office/drawing/2014/main" id="{7C48555A-2891-7E9B-8376-441A33021F22}"/>
                </a:ext>
              </a:extLst>
            </p:cNvPr>
            <p:cNvSpPr/>
            <p:nvPr/>
          </p:nvSpPr>
          <p:spPr>
            <a:xfrm>
              <a:off x="1883819" y="4766072"/>
              <a:ext cx="749615" cy="749615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w="15873" cap="rnd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08D5A1A-6381-AB34-9A86-8924642F48BC}"/>
                </a:ext>
              </a:extLst>
            </p:cNvPr>
            <p:cNvSpPr/>
            <p:nvPr/>
          </p:nvSpPr>
          <p:spPr>
            <a:xfrm>
              <a:off x="3181801" y="4494660"/>
              <a:ext cx="3046460" cy="12924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46459"/>
                <a:gd name="f7" fmla="val 1292437"/>
                <a:gd name="f8" fmla="+- 0 0 -90"/>
                <a:gd name="f9" fmla="*/ f3 1 3046459"/>
                <a:gd name="f10" fmla="*/ f4 1 12924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3046459"/>
                <a:gd name="f19" fmla="*/ f15 1 1292437"/>
                <a:gd name="f20" fmla="*/ 0 f16 1"/>
                <a:gd name="f21" fmla="*/ 0 f15 1"/>
                <a:gd name="f22" fmla="*/ 3046459 f16 1"/>
                <a:gd name="f23" fmla="*/ 1292437 f15 1"/>
                <a:gd name="f24" fmla="+- f17 0 f1"/>
                <a:gd name="f25" fmla="*/ f20 1 3046459"/>
                <a:gd name="f26" fmla="*/ f21 1 1292437"/>
                <a:gd name="f27" fmla="*/ f22 1 3046459"/>
                <a:gd name="f28" fmla="*/ f23 1 12924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3046459" h="12924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1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Community Support Groups:</a:t>
              </a:r>
              <a:r>
                <a:rPr lang="en-GB" sz="2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Advocacy and reducing isolation.</a:t>
              </a:r>
              <a:endParaRPr lang="en-US" sz="23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A23E64D-5972-7332-4C76-DEEC6E4A607F}"/>
                </a:ext>
              </a:extLst>
            </p:cNvPr>
            <p:cNvSpPr/>
            <p:nvPr/>
          </p:nvSpPr>
          <p:spPr>
            <a:xfrm>
              <a:off x="6759080" y="4494660"/>
              <a:ext cx="1292440" cy="129244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CDE3F8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Rectangle 13" descr="Classroom">
              <a:extLst>
                <a:ext uri="{FF2B5EF4-FFF2-40B4-BE49-F238E27FC236}">
                  <a16:creationId xmlns:a16="http://schemas.microsoft.com/office/drawing/2014/main" id="{7A9A310B-66A7-89BD-D519-32A2B42ED949}"/>
                </a:ext>
              </a:extLst>
            </p:cNvPr>
            <p:cNvSpPr/>
            <p:nvPr/>
          </p:nvSpPr>
          <p:spPr>
            <a:xfrm>
              <a:off x="7030492" y="4766072"/>
              <a:ext cx="749615" cy="749615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w="15873" cap="rnd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AF04846-4C1E-17E1-E8DD-C48181788222}"/>
                </a:ext>
              </a:extLst>
            </p:cNvPr>
            <p:cNvSpPr/>
            <p:nvPr/>
          </p:nvSpPr>
          <p:spPr>
            <a:xfrm>
              <a:off x="8328464" y="4494660"/>
              <a:ext cx="3046460" cy="129244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046459"/>
                <a:gd name="f7" fmla="val 1292437"/>
                <a:gd name="f8" fmla="+- 0 0 -90"/>
                <a:gd name="f9" fmla="*/ f3 1 3046459"/>
                <a:gd name="f10" fmla="*/ f4 1 12924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3046459"/>
                <a:gd name="f19" fmla="*/ f15 1 1292437"/>
                <a:gd name="f20" fmla="*/ 0 f16 1"/>
                <a:gd name="f21" fmla="*/ 0 f15 1"/>
                <a:gd name="f22" fmla="*/ 3046459 f16 1"/>
                <a:gd name="f23" fmla="*/ 1292437 f15 1"/>
                <a:gd name="f24" fmla="+- f17 0 f1"/>
                <a:gd name="f25" fmla="*/ f20 1 3046459"/>
                <a:gd name="f26" fmla="*/ f21 1 1292437"/>
                <a:gd name="f27" fmla="*/ f22 1 3046459"/>
                <a:gd name="f28" fmla="*/ f23 1 12924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3046459" h="12924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102235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0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1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Education Services:</a:t>
              </a:r>
              <a:r>
                <a:rPr lang="en-GB" sz="23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 Interventions via Francesca’s school.</a:t>
              </a:r>
              <a:endParaRPr lang="en-US" sz="23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  <p:sp>
        <p:nvSpPr>
          <p:cNvPr id="16" name="TextBox 3">
            <a:extLst>
              <a:ext uri="{FF2B5EF4-FFF2-40B4-BE49-F238E27FC236}">
                <a16:creationId xmlns:a16="http://schemas.microsoft.com/office/drawing/2014/main" id="{94B83EB8-946D-4C3B-91F5-B9F863D045E5}"/>
              </a:ext>
            </a:extLst>
          </p:cNvPr>
          <p:cNvSpPr txBox="1"/>
          <p:nvPr/>
        </p:nvSpPr>
        <p:spPr>
          <a:xfrm>
            <a:off x="5655829" y="6308207"/>
            <a:ext cx="6608259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(Dryden, 2017), (Mayo Clinic Staff, 2023), (Williams, 2009).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CE7EE-B13C-4C94-AE87-C45A9CE7B1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84308" y="474134"/>
            <a:ext cx="10018715" cy="1185336"/>
          </a:xfrm>
        </p:spPr>
        <p:txBody>
          <a:bodyPr/>
          <a:lstStyle/>
          <a:p>
            <a:pPr lvl="0"/>
            <a:r>
              <a:rPr lang="en-GB" b="1" u="sng">
                <a:effectLst>
                  <a:outerShdw dist="38096" dir="2700000">
                    <a:srgbClr val="000000"/>
                  </a:outerShdw>
                </a:effectLst>
                <a:cs typeface="Arial" pitchFamily="34"/>
              </a:rPr>
              <a:t>Critical Incident – Attack on Anthony</a:t>
            </a:r>
            <a:endParaRPr lang="en-US" b="1" u="sng">
              <a:effectLst>
                <a:outerShdw dist="38096" dir="2700000">
                  <a:srgbClr val="000000"/>
                </a:outerShdw>
              </a:effectLst>
              <a:cs typeface="Arial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3EE16-4824-95C7-E1C1-5F5CF7F05C0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06310" y="1998905"/>
            <a:ext cx="7213372" cy="3793068"/>
          </a:xfrm>
        </p:spPr>
        <p:txBody>
          <a:bodyPr/>
          <a:lstStyle/>
          <a:p>
            <a:pPr lvl="0"/>
            <a:r>
              <a:rPr lang="en-US" b="1">
                <a:latin typeface="Arial" pitchFamily="34"/>
                <a:cs typeface="Arial" pitchFamily="34"/>
              </a:rPr>
              <a:t>Incident:</a:t>
            </a:r>
            <a:r>
              <a:rPr lang="en-US">
                <a:latin typeface="Arial" pitchFamily="34"/>
                <a:cs typeface="Arial" pitchFamily="34"/>
              </a:rPr>
              <a:t> Anthony locked in a shed at knifepoint by youths.</a:t>
            </a:r>
          </a:p>
          <a:p>
            <a:pPr lvl="0"/>
            <a:r>
              <a:rPr lang="en-US" b="1">
                <a:latin typeface="Arial" pitchFamily="34"/>
                <a:cs typeface="Arial" pitchFamily="34"/>
              </a:rPr>
              <a:t>Context</a:t>
            </a:r>
            <a:r>
              <a:rPr lang="en-US">
                <a:latin typeface="Arial" pitchFamily="34"/>
                <a:cs typeface="Arial" pitchFamily="34"/>
              </a:rPr>
              <a:t>: Anthony’s vulnerability due to severe dyslexia.</a:t>
            </a:r>
          </a:p>
          <a:p>
            <a:pPr lvl="0"/>
            <a:r>
              <a:rPr lang="en-US" b="1">
                <a:latin typeface="Arial" pitchFamily="34"/>
                <a:cs typeface="Arial" pitchFamily="34"/>
              </a:rPr>
              <a:t>Response:</a:t>
            </a:r>
            <a:r>
              <a:rPr lang="en-US">
                <a:latin typeface="Arial" pitchFamily="34"/>
                <a:cs typeface="Arial" pitchFamily="34"/>
              </a:rPr>
              <a:t> Authorities failed to act meaningfully.</a:t>
            </a:r>
          </a:p>
          <a:p>
            <a:pPr lvl="0"/>
            <a:r>
              <a:rPr lang="en-US" b="1">
                <a:latin typeface="Arial" pitchFamily="34"/>
                <a:cs typeface="Arial" pitchFamily="34"/>
              </a:rPr>
              <a:t>Impact: </a:t>
            </a:r>
            <a:r>
              <a:rPr lang="en-US">
                <a:latin typeface="Arial" pitchFamily="34"/>
                <a:cs typeface="Arial" pitchFamily="34"/>
              </a:rPr>
              <a:t>Heightened fear, eroded trust in services.</a:t>
            </a:r>
          </a:p>
          <a:p>
            <a:pPr lvl="0"/>
            <a:endParaRPr lang="en-US"/>
          </a:p>
        </p:txBody>
      </p:sp>
      <p:pic>
        <p:nvPicPr>
          <p:cNvPr id="4" name="Picture 4" descr="A person wearing glasses and a suit&#10;&#10;Description automatically generated">
            <a:extLst>
              <a:ext uri="{FF2B5EF4-FFF2-40B4-BE49-F238E27FC236}">
                <a16:creationId xmlns:a16="http://schemas.microsoft.com/office/drawing/2014/main" id="{EEB87955-D059-908D-9653-F9CAD5EDDA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569" r="15525"/>
          <a:stretch>
            <a:fillRect/>
          </a:stretch>
        </p:blipFill>
        <p:spPr>
          <a:xfrm>
            <a:off x="8619683" y="1998905"/>
            <a:ext cx="2883340" cy="3791513"/>
          </a:xfrm>
          <a:prstGeom prst="rect">
            <a:avLst/>
          </a:prstGeom>
          <a:noFill/>
          <a:ln cap="rnd">
            <a:noFill/>
          </a:ln>
          <a:effectLst>
            <a:outerShdw dist="139699" dir="2700000" algn="tl">
              <a:srgbClr val="333333">
                <a:alpha val="65000"/>
              </a:srgbClr>
            </a:outerShdw>
          </a:effectLst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5C2A3AE4-34FA-5253-8087-EF0B09603B76}"/>
              </a:ext>
            </a:extLst>
          </p:cNvPr>
          <p:cNvSpPr txBox="1"/>
          <p:nvPr/>
        </p:nvSpPr>
        <p:spPr>
          <a:xfrm>
            <a:off x="917572" y="5277340"/>
            <a:ext cx="6417542" cy="29459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(Equality and Human Rights Commission , 2011).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>
            <a:extLst>
              <a:ext uri="{FF2B5EF4-FFF2-40B4-BE49-F238E27FC236}">
                <a16:creationId xmlns:a16="http://schemas.microsoft.com/office/drawing/2014/main" id="{517474BD-9A9D-CC79-E55B-CFFD5DE45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3" name="Picture 4" descr="A car being lifted by a crane&#10;&#10;Description automatically generated">
            <a:extLst>
              <a:ext uri="{FF2B5EF4-FFF2-40B4-BE49-F238E27FC236}">
                <a16:creationId xmlns:a16="http://schemas.microsoft.com/office/drawing/2014/main" id="{B0844E9F-FA84-B149-7A63-D7329144C8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043" r="24358"/>
          <a:stretch>
            <a:fillRect/>
          </a:stretch>
        </p:blipFill>
        <p:spPr>
          <a:xfrm>
            <a:off x="6892920" y="9"/>
            <a:ext cx="5299076" cy="6857990"/>
          </a:xfrm>
          <a:prstGeom prst="rect">
            <a:avLst/>
          </a:prstGeom>
          <a:noFill/>
          <a:ln cap="rnd">
            <a:noFill/>
          </a:ln>
        </p:spPr>
      </p:pic>
      <p:grpSp>
        <p:nvGrpSpPr>
          <p:cNvPr id="4" name="Group 24">
            <a:extLst>
              <a:ext uri="{FF2B5EF4-FFF2-40B4-BE49-F238E27FC236}">
                <a16:creationId xmlns:a16="http://schemas.microsoft.com/office/drawing/2014/main" id="{2594F9A0-3862-62FC-FC52-5A1F47AC3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232760" y="0"/>
            <a:ext cx="2436811" cy="6858000"/>
            <a:chOff x="6232760" y="0"/>
            <a:chExt cx="2436811" cy="6858000"/>
          </a:xfrm>
        </p:grpSpPr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3AE76DBE-1129-5D3A-1A3B-EF6E80C7E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9148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DB0FEE14-5861-F576-9615-01977CEA9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232760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F7FDEFAC-B8B3-F5AC-8872-2C769746B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232760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67A15F65-9298-0F62-18A0-271830DFD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9148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9A88700C-6DFA-CA1A-681F-3C88095DE8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9148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60446645-949A-BBD9-B402-D8AEFB7DA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232760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3A7962CB-BE61-FE17-8DB1-7EA33517A1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0953" y="190496"/>
            <a:ext cx="5260680" cy="1752603"/>
          </a:xfrm>
        </p:spPr>
        <p:txBody>
          <a:bodyPr/>
          <a:lstStyle/>
          <a:p>
            <a:pPr lvl="0"/>
            <a:r>
              <a:rPr lang="en-GB" sz="5400" b="1" u="sng">
                <a:effectLst>
                  <a:outerShdw dist="38096" dir="2700000">
                    <a:srgbClr val="000000"/>
                  </a:outerShdw>
                </a:effectLst>
                <a:cs typeface="Arial" pitchFamily="34"/>
              </a:rPr>
              <a:t>The Outcome</a:t>
            </a:r>
            <a:endParaRPr lang="en-US" sz="5400" b="1" u="sng">
              <a:effectLst>
                <a:outerShdw dist="38096" dir="2700000">
                  <a:srgbClr val="000000"/>
                </a:outerShdw>
              </a:effectLst>
              <a:cs typeface="Arial" pitchFamily="34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0371DE9-7AF7-9D73-0625-79996F052C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4259" y="1943100"/>
            <a:ext cx="5260680" cy="3124203"/>
          </a:xfrm>
        </p:spPr>
        <p:txBody>
          <a:bodyPr/>
          <a:lstStyle/>
          <a:p>
            <a:pPr lvl="0" algn="just">
              <a:lnSpc>
                <a:spcPct val="150000"/>
              </a:lnSpc>
              <a:spcBef>
                <a:spcPts val="500"/>
              </a:spcBef>
            </a:pPr>
            <a:r>
              <a:rPr lang="en-GB" sz="2000">
                <a:latin typeface="Arial" pitchFamily="34"/>
                <a:cs typeface="Arial" pitchFamily="34"/>
              </a:rPr>
              <a:t>Fiona Pilkington </a:t>
            </a:r>
            <a:r>
              <a:rPr lang="en-GB" sz="2000" b="1">
                <a:latin typeface="Arial" pitchFamily="34"/>
                <a:cs typeface="Arial" pitchFamily="34"/>
              </a:rPr>
              <a:t>killed herself</a:t>
            </a:r>
            <a:r>
              <a:rPr lang="en-GB" sz="2000">
                <a:latin typeface="Arial" pitchFamily="34"/>
                <a:cs typeface="Arial" pitchFamily="34"/>
              </a:rPr>
              <a:t> and her daughter Francesca in 2007.</a:t>
            </a:r>
          </a:p>
          <a:p>
            <a:pPr lvl="0" algn="just">
              <a:lnSpc>
                <a:spcPct val="150000"/>
              </a:lnSpc>
              <a:spcBef>
                <a:spcPts val="500"/>
              </a:spcBef>
            </a:pPr>
            <a:r>
              <a:rPr lang="en-GB" sz="2000" b="1">
                <a:latin typeface="Arial" pitchFamily="34"/>
                <a:cs typeface="Arial" pitchFamily="34"/>
              </a:rPr>
              <a:t>Failures </a:t>
            </a:r>
            <a:r>
              <a:rPr lang="en-GB" sz="2000">
                <a:latin typeface="Arial" pitchFamily="34"/>
                <a:cs typeface="Arial" pitchFamily="34"/>
              </a:rPr>
              <a:t>in protecting vulnerable people</a:t>
            </a:r>
          </a:p>
          <a:p>
            <a:pPr lvl="0" algn="just">
              <a:lnSpc>
                <a:spcPct val="150000"/>
              </a:lnSpc>
              <a:spcBef>
                <a:spcPts val="500"/>
              </a:spcBef>
            </a:pPr>
            <a:r>
              <a:rPr lang="en-GB" sz="2000">
                <a:latin typeface="Arial" pitchFamily="34"/>
                <a:cs typeface="Arial" pitchFamily="34"/>
              </a:rPr>
              <a:t>Highlighted </a:t>
            </a:r>
            <a:r>
              <a:rPr lang="en-GB" sz="2000" b="1">
                <a:latin typeface="Arial" pitchFamily="34"/>
                <a:cs typeface="Arial" pitchFamily="34"/>
              </a:rPr>
              <a:t>need for better handling of antisocial behaviour</a:t>
            </a:r>
            <a:r>
              <a:rPr lang="en-GB" sz="2000">
                <a:latin typeface="Arial" pitchFamily="34"/>
                <a:cs typeface="Arial" pitchFamily="34"/>
              </a:rPr>
              <a:t>.</a:t>
            </a:r>
            <a:endParaRPr lang="en-US" sz="2000">
              <a:latin typeface="Arial" pitchFamily="34"/>
              <a:cs typeface="Arial" pitchFamily="34"/>
            </a:endParaRPr>
          </a:p>
        </p:txBody>
      </p:sp>
      <p:sp>
        <p:nvSpPr>
          <p:cNvPr id="13" name="TextBox 6">
            <a:extLst>
              <a:ext uri="{FF2B5EF4-FFF2-40B4-BE49-F238E27FC236}">
                <a16:creationId xmlns:a16="http://schemas.microsoft.com/office/drawing/2014/main" id="{E179587F-1428-AF2A-C064-F88E1E15D998}"/>
              </a:ext>
            </a:extLst>
          </p:cNvPr>
          <p:cNvSpPr txBox="1"/>
          <p:nvPr/>
        </p:nvSpPr>
        <p:spPr>
          <a:xfrm>
            <a:off x="-40745" y="4986342"/>
            <a:ext cx="5299076" cy="68580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(Brown, 2019), (Walker, 2011). </a:t>
            </a:r>
            <a:endParaRPr lang="en-US" sz="20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7B106AE0-D0CA-F4AF-824A-20EAE7DD4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blipFill>
            <a:blip r:embed="rId3">
              <a:alphaModFix/>
            </a:blip>
            <a:stretch>
              <a:fillRect/>
            </a:stretch>
          </a:blip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3" name="Picture 4" descr="A group of people embling puzzle pieces&#10;&#10;Description automatically generated">
            <a:extLst>
              <a:ext uri="{FF2B5EF4-FFF2-40B4-BE49-F238E27FC236}">
                <a16:creationId xmlns:a16="http://schemas.microsoft.com/office/drawing/2014/main" id="{4F45FBA1-327B-8911-5676-E4E1F03C3B1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106" r="11316" b="-1"/>
          <a:stretch>
            <a:fillRect/>
          </a:stretch>
        </p:blipFill>
        <p:spPr>
          <a:xfrm>
            <a:off x="6892920" y="9"/>
            <a:ext cx="5299076" cy="6857990"/>
          </a:xfrm>
          <a:prstGeom prst="rect">
            <a:avLst/>
          </a:prstGeom>
          <a:noFill/>
          <a:ln cap="rnd">
            <a:noFill/>
          </a:ln>
        </p:spPr>
      </p:pic>
      <p:grpSp>
        <p:nvGrpSpPr>
          <p:cNvPr id="4" name="Group 13">
            <a:extLst>
              <a:ext uri="{FF2B5EF4-FFF2-40B4-BE49-F238E27FC236}">
                <a16:creationId xmlns:a16="http://schemas.microsoft.com/office/drawing/2014/main" id="{4A2C6A1C-A7DF-97C4-D9E8-D3879EEB4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232760" y="0"/>
            <a:ext cx="2436811" cy="6858000"/>
            <a:chOff x="6232760" y="0"/>
            <a:chExt cx="2436811" cy="6858000"/>
          </a:xfrm>
        </p:grpSpPr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DBD33EEE-86E0-E34E-2593-3B14DF820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9148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4DB2C5BB-D290-74F3-6DC6-C6F3F8865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232760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032762A7-A769-65D2-B659-EE124DF499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232760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CE648A08-A154-4648-F352-E49909118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9148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FF638E6F-1315-9CAE-65A8-F046585FD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9148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9A1910AA-7F4C-C21B-13AA-F5D37B4D0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232760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590292EE-8A8F-6FE5-2C25-9D61DE8A07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2642" y="0"/>
            <a:ext cx="5260680" cy="1752603"/>
          </a:xfrm>
        </p:spPr>
        <p:txBody>
          <a:bodyPr anchorCtr="0"/>
          <a:lstStyle/>
          <a:p>
            <a:pPr lvl="0" algn="l"/>
            <a:r>
              <a:rPr lang="en-GB" sz="4800" b="1" u="sng">
                <a:effectLst>
                  <a:outerShdw dist="38096" dir="2700000">
                    <a:srgbClr val="000000"/>
                  </a:outerShdw>
                </a:effectLst>
                <a:cs typeface="Arial" pitchFamily="34"/>
              </a:rPr>
              <a:t>Lessons Learned</a:t>
            </a:r>
            <a:endParaRPr lang="en-US" sz="4800" b="1" u="sng">
              <a:effectLst>
                <a:outerShdw dist="38096" dir="2700000">
                  <a:srgbClr val="000000"/>
                </a:outerShdw>
              </a:effectLst>
              <a:cs typeface="Arial" pitchFamily="34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B92F4EB-90DF-83C5-0BAA-DCA6CB0EE30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7868" y="2114549"/>
            <a:ext cx="5931246" cy="3124203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ts val="500"/>
              </a:spcBef>
            </a:pPr>
            <a:r>
              <a:rPr lang="en-GB" sz="2000" b="1">
                <a:latin typeface="Arial" pitchFamily="34"/>
                <a:cs typeface="Arial" pitchFamily="34"/>
              </a:rPr>
              <a:t>Multi agency collaboration:</a:t>
            </a:r>
            <a:r>
              <a:rPr lang="en-GB" sz="2000">
                <a:latin typeface="Arial" pitchFamily="34"/>
                <a:cs typeface="Arial" pitchFamily="34"/>
              </a:rPr>
              <a:t> Essential for effective intervention.</a:t>
            </a:r>
          </a:p>
          <a:p>
            <a:pPr lvl="0">
              <a:lnSpc>
                <a:spcPct val="150000"/>
              </a:lnSpc>
              <a:spcBef>
                <a:spcPts val="500"/>
              </a:spcBef>
            </a:pPr>
            <a:r>
              <a:rPr lang="en-GB" sz="2000" b="1">
                <a:latin typeface="Arial" pitchFamily="34"/>
                <a:cs typeface="Arial" pitchFamily="34"/>
              </a:rPr>
              <a:t>Cumulative harm:</a:t>
            </a:r>
            <a:r>
              <a:rPr lang="en-GB" sz="2000">
                <a:latin typeface="Arial" pitchFamily="34"/>
                <a:cs typeface="Arial" pitchFamily="34"/>
              </a:rPr>
              <a:t> Recognizing patterns of abuse.</a:t>
            </a:r>
          </a:p>
          <a:p>
            <a:pPr lvl="0">
              <a:lnSpc>
                <a:spcPct val="150000"/>
              </a:lnSpc>
              <a:spcBef>
                <a:spcPts val="500"/>
              </a:spcBef>
            </a:pPr>
            <a:r>
              <a:rPr lang="en-GB" sz="2000" b="1">
                <a:latin typeface="Arial" pitchFamily="34"/>
                <a:cs typeface="Arial" pitchFamily="34"/>
              </a:rPr>
              <a:t>Victim centred approach:</a:t>
            </a:r>
            <a:r>
              <a:rPr lang="en-GB" sz="2000">
                <a:latin typeface="Arial" pitchFamily="34"/>
                <a:cs typeface="Arial" pitchFamily="34"/>
              </a:rPr>
              <a:t> Prioritizing victims’ experiences.</a:t>
            </a:r>
          </a:p>
          <a:p>
            <a:pPr lvl="0">
              <a:lnSpc>
                <a:spcPct val="150000"/>
              </a:lnSpc>
              <a:spcBef>
                <a:spcPts val="500"/>
              </a:spcBef>
            </a:pPr>
            <a:r>
              <a:rPr lang="en-GB" sz="2000" b="1">
                <a:latin typeface="Arial" pitchFamily="34"/>
                <a:cs typeface="Arial" pitchFamily="34"/>
              </a:rPr>
              <a:t>Accountability:</a:t>
            </a:r>
            <a:r>
              <a:rPr lang="en-GB" sz="2000">
                <a:latin typeface="Arial" pitchFamily="34"/>
                <a:cs typeface="Arial" pitchFamily="34"/>
              </a:rPr>
              <a:t> Clearer guidelines to prevent neglect.</a:t>
            </a:r>
            <a:endParaRPr lang="en-US" sz="2000">
              <a:latin typeface="Arial" pitchFamily="34"/>
              <a:cs typeface="Arial" pitchFamily="34"/>
            </a:endParaRPr>
          </a:p>
        </p:txBody>
      </p:sp>
      <p:sp>
        <p:nvSpPr>
          <p:cNvPr id="13" name="TextBox 6">
            <a:extLst>
              <a:ext uri="{FF2B5EF4-FFF2-40B4-BE49-F238E27FC236}">
                <a16:creationId xmlns:a16="http://schemas.microsoft.com/office/drawing/2014/main" id="{541CB27E-6181-89C7-F464-ACA64085224A}"/>
              </a:ext>
            </a:extLst>
          </p:cNvPr>
          <p:cNvSpPr txBox="1"/>
          <p:nvPr/>
        </p:nvSpPr>
        <p:spPr>
          <a:xfrm>
            <a:off x="599946" y="5845338"/>
            <a:ext cx="6092948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(United Nations, 2023), (College of Policing, 2015).  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803E4E57-95DD-34B0-0352-972D61F4B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blipFill>
            <a:blip r:embed="rId3">
              <a:alphaModFix/>
            </a:blip>
            <a:stretch>
              <a:fillRect/>
            </a:stretch>
          </a:blip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3" name="Picture 4" descr="A group of police officers in uniform&#10;&#10;Description automatically generated">
            <a:extLst>
              <a:ext uri="{FF2B5EF4-FFF2-40B4-BE49-F238E27FC236}">
                <a16:creationId xmlns:a16="http://schemas.microsoft.com/office/drawing/2014/main" id="{A6096202-EA7A-EB4C-FE29-CE7D62F42AB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962" r="6461" b="-1"/>
          <a:stretch>
            <a:fillRect/>
          </a:stretch>
        </p:blipFill>
        <p:spPr>
          <a:xfrm>
            <a:off x="6892920" y="9"/>
            <a:ext cx="5299076" cy="6857990"/>
          </a:xfrm>
          <a:prstGeom prst="rect">
            <a:avLst/>
          </a:prstGeom>
          <a:noFill/>
          <a:ln cap="rnd">
            <a:noFill/>
          </a:ln>
        </p:spPr>
      </p:pic>
      <p:grpSp>
        <p:nvGrpSpPr>
          <p:cNvPr id="4" name="Group 12">
            <a:extLst>
              <a:ext uri="{FF2B5EF4-FFF2-40B4-BE49-F238E27FC236}">
                <a16:creationId xmlns:a16="http://schemas.microsoft.com/office/drawing/2014/main" id="{BECC457A-21F7-9CE8-CD0A-F02063EB1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232760" y="0"/>
            <a:ext cx="2436811" cy="6858000"/>
            <a:chOff x="6232760" y="0"/>
            <a:chExt cx="2436811" cy="6858000"/>
          </a:xfrm>
        </p:grpSpPr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44AC794D-5F3D-1C28-EF78-C6D708730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9148" y="0"/>
              <a:ext cx="1122361" cy="532924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7"/>
                <a:gd name="f4" fmla="val 3357"/>
                <a:gd name="f5" fmla="val 3330"/>
                <a:gd name="f6" fmla="val 156"/>
                <a:gd name="f7" fmla="val 547"/>
                <a:gd name="f8" fmla="*/ f0 1 707"/>
                <a:gd name="f9" fmla="*/ f1 1 3357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7"/>
                <a:gd name="f16" fmla="*/ f13 1 3357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7" h="3357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30ACEC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C0B68273-05CA-9FBD-6B93-ECB945855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232760" y="0"/>
              <a:ext cx="1117597" cy="52768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04"/>
                <a:gd name="f4" fmla="val 3324"/>
                <a:gd name="f5" fmla="val 545"/>
                <a:gd name="f6" fmla="val 3300"/>
                <a:gd name="f7" fmla="val 157"/>
                <a:gd name="f8" fmla="*/ f0 1 704"/>
                <a:gd name="f9" fmla="*/ f1 1 3324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704"/>
                <a:gd name="f16" fmla="*/ f13 1 3324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704" h="3324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7" name="Freeform 8">
              <a:extLst>
                <a:ext uri="{FF2B5EF4-FFF2-40B4-BE49-F238E27FC236}">
                  <a16:creationId xmlns:a16="http://schemas.microsoft.com/office/drawing/2014/main" id="{4E1222E9-5EE1-8067-E35B-10E930E0C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232760" y="5238753"/>
              <a:ext cx="1228725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74"/>
                <a:gd name="f4" fmla="val 1020"/>
                <a:gd name="f5" fmla="val 740"/>
                <a:gd name="f6" fmla="*/ f0 1 774"/>
                <a:gd name="f7" fmla="*/ f1 1 102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774"/>
                <a:gd name="f14" fmla="*/ f11 1 1020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774" h="1020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B516F3EA-7394-ABA4-8DEE-4F75C15B0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9148" y="5291139"/>
              <a:ext cx="1495428" cy="15668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42"/>
                <a:gd name="f4" fmla="val 987"/>
                <a:gd name="f5" fmla="val 909"/>
                <a:gd name="f6" fmla="*/ f0 1 942"/>
                <a:gd name="f7" fmla="*/ f1 1 98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42"/>
                <a:gd name="f14" fmla="*/ f11 1 987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42" h="987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0C5A82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7DE1B2B5-BE72-5824-5251-673A09381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39148" y="5286375"/>
              <a:ext cx="2130423" cy="15716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2"/>
                <a:gd name="f4" fmla="val 990"/>
                <a:gd name="f5" fmla="val 3"/>
                <a:gd name="f6" fmla="val 942"/>
                <a:gd name="f7" fmla="val 156"/>
                <a:gd name="f8" fmla="val 27"/>
                <a:gd name="f9" fmla="*/ f0 1 1342"/>
                <a:gd name="f10" fmla="*/ f1 1 990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2"/>
                <a:gd name="f17" fmla="*/ f14 1 990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2" h="990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1287C3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676649AC-D24B-2B9F-86F0-35F44DB6D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232760" y="5238753"/>
              <a:ext cx="1695453" cy="161924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68"/>
                <a:gd name="f4" fmla="val 1020"/>
                <a:gd name="f5" fmla="val 184"/>
                <a:gd name="f6" fmla="val 60"/>
                <a:gd name="f7" fmla="val 154"/>
                <a:gd name="f8" fmla="val 27"/>
                <a:gd name="f9" fmla="val 157"/>
                <a:gd name="f10" fmla="val 24"/>
                <a:gd name="f11" fmla="val 774"/>
                <a:gd name="f12" fmla="*/ f0 1 1068"/>
                <a:gd name="f13" fmla="*/ f1 1 1020"/>
                <a:gd name="f14" fmla="val f2"/>
                <a:gd name="f15" fmla="val f3"/>
                <a:gd name="f16" fmla="val f4"/>
                <a:gd name="f17" fmla="+- f16 0 f14"/>
                <a:gd name="f18" fmla="+- f15 0 f14"/>
                <a:gd name="f19" fmla="*/ f18 1 1068"/>
                <a:gd name="f20" fmla="*/ f17 1 1020"/>
                <a:gd name="f21" fmla="*/ 0 1 f19"/>
                <a:gd name="f22" fmla="*/ f15 1 f19"/>
                <a:gd name="f23" fmla="*/ 0 1 f20"/>
                <a:gd name="f24" fmla="*/ f16 1 f20"/>
                <a:gd name="f25" fmla="*/ f21 f12 1"/>
                <a:gd name="f26" fmla="*/ f22 f12 1"/>
                <a:gd name="f27" fmla="*/ f24 f13 1"/>
                <a:gd name="f28" fmla="*/ f23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5" t="f28" r="f26" b="f27"/>
              <a:pathLst>
                <a:path w="1068" h="1020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9" y="f10"/>
                  </a:lnTo>
                  <a:lnTo>
                    <a:pt x="f7" y="f10"/>
                  </a:lnTo>
                  <a:lnTo>
                    <a:pt x="f2" y="f2"/>
                  </a:lnTo>
                  <a:lnTo>
                    <a:pt x="f2" y="f2"/>
                  </a:lnTo>
                  <a:lnTo>
                    <a:pt x="f11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DDC636B4-7F03-2E5C-DCA6-024ED39A6E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5189" y="293915"/>
            <a:ext cx="5260680" cy="1752603"/>
          </a:xfrm>
        </p:spPr>
        <p:txBody>
          <a:bodyPr/>
          <a:lstStyle/>
          <a:p>
            <a:pPr lvl="0"/>
            <a:r>
              <a:rPr lang="en-GB" sz="4800" b="1" u="sng">
                <a:effectLst>
                  <a:outerShdw dist="38096" dir="2700000">
                    <a:srgbClr val="000000"/>
                  </a:outerShdw>
                </a:effectLst>
                <a:cs typeface="Arial" pitchFamily="34"/>
              </a:rPr>
              <a:t>Changes in Police Practices</a:t>
            </a:r>
            <a:endParaRPr lang="en-US" sz="4800" b="1" u="sng">
              <a:effectLst>
                <a:outerShdw dist="38096" dir="2700000">
                  <a:srgbClr val="000000"/>
                </a:outerShdw>
              </a:effectLst>
              <a:cs typeface="Arial" pitchFamily="34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8555CDAA-CED4-F824-0DE3-E71D0BED220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379" y="2558143"/>
            <a:ext cx="5846380" cy="3124203"/>
          </a:xfrm>
        </p:spPr>
        <p:txBody>
          <a:bodyPr>
            <a:noAutofit/>
          </a:bodyPr>
          <a:lstStyle/>
          <a:p>
            <a:pPr lvl="0">
              <a:lnSpc>
                <a:spcPct val="170000"/>
              </a:lnSpc>
              <a:spcBef>
                <a:spcPts val="400"/>
              </a:spcBef>
            </a:pPr>
            <a:r>
              <a:rPr lang="en-GB" sz="1800" b="1">
                <a:latin typeface="Arial" pitchFamily="34"/>
                <a:cs typeface="Arial" pitchFamily="34"/>
              </a:rPr>
              <a:t>Vulnerability Assessment Framework:</a:t>
            </a:r>
            <a:r>
              <a:rPr lang="en-GB" sz="1800">
                <a:latin typeface="Arial" pitchFamily="34"/>
                <a:cs typeface="Arial" pitchFamily="34"/>
              </a:rPr>
              <a:t> Tools to identify at-risk individuals.</a:t>
            </a:r>
          </a:p>
          <a:p>
            <a:pPr lvl="0">
              <a:lnSpc>
                <a:spcPct val="170000"/>
              </a:lnSpc>
              <a:spcBef>
                <a:spcPts val="400"/>
              </a:spcBef>
            </a:pPr>
            <a:r>
              <a:rPr lang="en-GB" sz="1800" b="1">
                <a:latin typeface="Arial" pitchFamily="34"/>
                <a:cs typeface="Arial" pitchFamily="34"/>
              </a:rPr>
              <a:t>Repeat Victimization Markers:</a:t>
            </a:r>
            <a:r>
              <a:rPr lang="en-GB" sz="1800">
                <a:latin typeface="Arial" pitchFamily="34"/>
                <a:cs typeface="Arial" pitchFamily="34"/>
              </a:rPr>
              <a:t> Systems to track harassment patterns.</a:t>
            </a:r>
          </a:p>
          <a:p>
            <a:pPr lvl="0">
              <a:lnSpc>
                <a:spcPct val="170000"/>
              </a:lnSpc>
              <a:spcBef>
                <a:spcPts val="400"/>
              </a:spcBef>
            </a:pPr>
            <a:r>
              <a:rPr lang="en-GB" sz="1800" b="1">
                <a:latin typeface="Arial" pitchFamily="34"/>
                <a:cs typeface="Arial" pitchFamily="34"/>
              </a:rPr>
              <a:t>Training: </a:t>
            </a:r>
            <a:r>
              <a:rPr lang="en-GB" sz="1800">
                <a:latin typeface="Arial" pitchFamily="34"/>
                <a:cs typeface="Arial" pitchFamily="34"/>
              </a:rPr>
              <a:t>Officers are trained to spot vulnerability.</a:t>
            </a:r>
          </a:p>
          <a:p>
            <a:pPr lvl="0">
              <a:lnSpc>
                <a:spcPct val="170000"/>
              </a:lnSpc>
              <a:spcBef>
                <a:spcPts val="400"/>
              </a:spcBef>
            </a:pPr>
            <a:r>
              <a:rPr lang="en-GB" sz="1800" b="1">
                <a:latin typeface="Arial" pitchFamily="34"/>
                <a:cs typeface="Arial" pitchFamily="34"/>
              </a:rPr>
              <a:t>Safeguarding Boards:</a:t>
            </a:r>
            <a:r>
              <a:rPr lang="en-GB" sz="1800">
                <a:latin typeface="Arial" pitchFamily="34"/>
                <a:cs typeface="Arial" pitchFamily="34"/>
              </a:rPr>
              <a:t> Coordinated multiagency action plans.</a:t>
            </a:r>
            <a:endParaRPr lang="en-US" sz="1800">
              <a:latin typeface="Arial" pitchFamily="34"/>
              <a:cs typeface="Arial" pitchFamily="34"/>
            </a:endParaRPr>
          </a:p>
        </p:txBody>
      </p:sp>
      <p:sp>
        <p:nvSpPr>
          <p:cNvPr id="13" name="TextBox 5">
            <a:extLst>
              <a:ext uri="{FF2B5EF4-FFF2-40B4-BE49-F238E27FC236}">
                <a16:creationId xmlns:a16="http://schemas.microsoft.com/office/drawing/2014/main" id="{8FD49CF3-EECD-E6C5-1697-7BD8A6DB6EBF}"/>
              </a:ext>
            </a:extLst>
          </p:cNvPr>
          <p:cNvSpPr txBox="1"/>
          <p:nvPr/>
        </p:nvSpPr>
        <p:spPr>
          <a:xfrm>
            <a:off x="298194" y="6032049"/>
            <a:ext cx="6022741" cy="68580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(College of Policing, 2016), (East Riding of Yorkshire Council, 2025), (Ludwig and Reid, 2021). </a:t>
            </a:r>
            <a:endParaRPr lang="en-US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2121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1E063532-E09E-CBBB-D732-B298005C6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212121"/>
          </a:solidFill>
          <a:ln cap="rnd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3" name="Picture 4" descr="Two people holding each other's hands">
            <a:extLst>
              <a:ext uri="{FF2B5EF4-FFF2-40B4-BE49-F238E27FC236}">
                <a16:creationId xmlns:a16="http://schemas.microsoft.com/office/drawing/2014/main" id="{50614D3B-C09A-5CDB-DA65-85DB651F85B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t="7875" b="7875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8F86639-20E5-C218-DA2D-12A42962B8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3463" y="639101"/>
            <a:ext cx="3647495" cy="4965832"/>
          </a:xfrm>
        </p:spPr>
        <p:txBody>
          <a:bodyPr anchorCtr="0"/>
          <a:lstStyle/>
          <a:p>
            <a:pPr lvl="0" algn="r"/>
            <a:r>
              <a:rPr lang="en-GB" sz="5400" b="1" u="sng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  <a:cs typeface="Arial" pitchFamily="34"/>
              </a:rPr>
              <a:t>Conclusion</a:t>
            </a:r>
            <a:endParaRPr lang="en-US" sz="5400" b="1" u="sng">
              <a:solidFill>
                <a:srgbClr val="FFFFFF"/>
              </a:solidFill>
              <a:effectLst>
                <a:outerShdw dist="38096" dir="2700000">
                  <a:srgbClr val="000000"/>
                </a:outerShdw>
              </a:effectLst>
              <a:cs typeface="Arial" pitchFamily="34"/>
            </a:endParaRPr>
          </a:p>
        </p:txBody>
      </p:sp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35B9928A-2C39-256F-E757-5FAEB362B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4654296" y="1406173"/>
            <a:ext cx="0" cy="3431688"/>
          </a:xfrm>
          <a:prstGeom prst="straightConnector1">
            <a:avLst/>
          </a:prstGeom>
          <a:noFill/>
          <a:ln w="19046" cap="rnd">
            <a:solidFill>
              <a:srgbClr val="30ACEC"/>
            </a:solidFill>
            <a:prstDash val="solid"/>
          </a:ln>
        </p:spPr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FBB54E4-B8F1-AFE0-9F96-70D93DFC96C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17632" y="1183389"/>
            <a:ext cx="6591342" cy="4965832"/>
          </a:xfrm>
        </p:spPr>
        <p:txBody>
          <a:bodyPr/>
          <a:lstStyle/>
          <a:p>
            <a:pPr lvl="0">
              <a:lnSpc>
                <a:spcPct val="150000"/>
              </a:lnSpc>
              <a:spcBef>
                <a:spcPts val="700"/>
              </a:spcBef>
              <a:buFont typeface="Arial" pitchFamily="34"/>
            </a:pPr>
            <a:r>
              <a:rPr lang="en-GB" sz="2800">
                <a:solidFill>
                  <a:srgbClr val="FFFFFF"/>
                </a:solidFill>
                <a:latin typeface="Arial" pitchFamily="34"/>
                <a:cs typeface="Arial" pitchFamily="34"/>
              </a:rPr>
              <a:t>The Pilkington case is a tragic reminder of systemic failures.</a:t>
            </a:r>
          </a:p>
          <a:p>
            <a:pPr lvl="0">
              <a:lnSpc>
                <a:spcPct val="150000"/>
              </a:lnSpc>
              <a:spcBef>
                <a:spcPts val="700"/>
              </a:spcBef>
              <a:buFont typeface="Arial" pitchFamily="34"/>
            </a:pPr>
            <a:r>
              <a:rPr lang="en-GB" sz="2800">
                <a:solidFill>
                  <a:srgbClr val="FFFFFF"/>
                </a:solidFill>
                <a:latin typeface="Arial" pitchFamily="34"/>
                <a:cs typeface="Arial" pitchFamily="34"/>
              </a:rPr>
              <a:t>It highlights the need for proactive, collaborative safeguarding.</a:t>
            </a:r>
          </a:p>
          <a:p>
            <a:pPr lvl="0">
              <a:lnSpc>
                <a:spcPct val="150000"/>
              </a:lnSpc>
              <a:spcBef>
                <a:spcPts val="700"/>
              </a:spcBef>
              <a:buFont typeface="Arial" pitchFamily="34"/>
            </a:pPr>
            <a:r>
              <a:rPr lang="en-GB" sz="2800">
                <a:solidFill>
                  <a:srgbClr val="FFFFFF"/>
                </a:solidFill>
                <a:latin typeface="Arial" pitchFamily="34"/>
                <a:cs typeface="Arial" pitchFamily="34"/>
              </a:rPr>
              <a:t>Changes aim to ensure no family faces such neglect again.</a:t>
            </a:r>
          </a:p>
          <a:p>
            <a:pPr lvl="0"/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EB9D5-0952-7A82-B251-76B64A6F71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40558" y="296027"/>
            <a:ext cx="10319954" cy="1193237"/>
          </a:xfrm>
        </p:spPr>
        <p:txBody>
          <a:bodyPr>
            <a:noAutofit/>
          </a:bodyPr>
          <a:lstStyle/>
          <a:p>
            <a:pPr lvl="0"/>
            <a:r>
              <a:rPr lang="en-US" sz="4400" b="1" u="sng">
                <a:effectLst>
                  <a:outerShdw dist="38096" dir="2700000">
                    <a:srgbClr val="000000"/>
                  </a:outerShdw>
                </a:effectLst>
                <a:cs typeface="Arial" pitchFamily="34"/>
              </a:rPr>
              <a:t>References</a:t>
            </a:r>
            <a:br>
              <a:rPr lang="en-US" sz="4400" b="1" u="sng">
                <a:effectLst>
                  <a:outerShdw dist="38096" dir="2700000">
                    <a:srgbClr val="000000"/>
                  </a:outerShdw>
                </a:effectLst>
              </a:rPr>
            </a:br>
            <a:endParaRPr lang="en-US" sz="4400" b="1" u="sng">
              <a:effectLst>
                <a:outerShdw dist="38096" dir="2700000">
                  <a:srgbClr val="000000"/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368A1-67C7-7CAC-6A3D-434EA9297FC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67511" y="1285445"/>
            <a:ext cx="10515600" cy="5304224"/>
          </a:xfrm>
        </p:spPr>
        <p:txBody>
          <a:bodyPr/>
          <a:lstStyle/>
          <a:p>
            <a:pPr marL="0" lvl="0" indent="0">
              <a:lnSpc>
                <a:spcPct val="13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BBC News (2009). Murder mother’s abuse ‘ignored’. Available at: </a:t>
            </a:r>
            <a:r>
              <a:rPr lang="en-US" sz="1200"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http://news.bbc.co.uk/1/hi/england/leicestershire/8263027.stm</a:t>
            </a:r>
            <a:r>
              <a:rPr lang="en-US" sz="1200">
                <a:latin typeface="Arial" pitchFamily="34"/>
                <a:cs typeface="Arial" pitchFamily="34"/>
              </a:rPr>
              <a:t> (Accessed 7 January 2025).</a:t>
            </a:r>
          </a:p>
          <a:p>
            <a:pPr marL="0" lvl="0" indent="0">
              <a:lnSpc>
                <a:spcPct val="13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Brown, R. (2019). A Pilkington Malaise? Have We Really Learnt the Lessons for 2020? - ASB HELP. Available at: </a:t>
            </a:r>
            <a:r>
              <a:rPr lang="en-US" sz="1200"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https://asbhelp.co.uk/a-pilkington-malaise-have-we-really-learnt-the-lessons-for-2020/</a:t>
            </a:r>
            <a:r>
              <a:rPr lang="en-US" sz="1200">
                <a:latin typeface="Arial" pitchFamily="34"/>
                <a:cs typeface="Arial" pitchFamily="34"/>
              </a:rPr>
              <a:t> (Accessed 8 January 2025).</a:t>
            </a:r>
          </a:p>
          <a:p>
            <a:pPr marL="0" lvl="0" indent="0">
              <a:lnSpc>
                <a:spcPct val="13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College of Policing (2015). Partnership working and multi-agency responses/mechanisms. College of Policing. Available at: </a:t>
            </a:r>
            <a:r>
              <a:rPr lang="en-US" sz="1200"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https://www.college.police.uk/app/major-investigation-and-public-protection/domestic-abuse/partnership-working-and-multi-agency-responsesmechanisms</a:t>
            </a:r>
            <a:r>
              <a:rPr lang="en-US" sz="1200">
                <a:latin typeface="Arial" pitchFamily="34"/>
                <a:cs typeface="Arial" pitchFamily="34"/>
              </a:rPr>
              <a:t> (Accessed 7 January 2025).</a:t>
            </a:r>
          </a:p>
          <a:p>
            <a:pPr marL="0" lvl="0" indent="0">
              <a:lnSpc>
                <a:spcPct val="13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College of Policing (2016). Mental Vulnerability and Illness. College of Policing. Available at: </a:t>
            </a:r>
            <a:r>
              <a:rPr lang="en-US" sz="1200">
                <a:latin typeface="Arial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https://www.college.police.uk/app/mental-health/mental-vulnerability-and-illness</a:t>
            </a:r>
            <a:r>
              <a:rPr lang="en-US" sz="1200">
                <a:latin typeface="Arial" pitchFamily="34"/>
                <a:cs typeface="Arial" pitchFamily="34"/>
              </a:rPr>
              <a:t> (Accessed 9 January 2025).</a:t>
            </a:r>
          </a:p>
          <a:p>
            <a:pPr marL="0" lvl="0" indent="0">
              <a:lnSpc>
                <a:spcPct val="13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Dolan, A. (2009). Mother who killed disabled daughter and herself in car fire ‘suffered years of abuse from gang’. Mail Online. Available at: </a:t>
            </a:r>
            <a:r>
              <a:rPr lang="en-US" sz="1200">
                <a:latin typeface="Arial" pitchFamily="34"/>
                <a:cs typeface="Arial" pitchFamily="34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https://www.dailymail.co.uk/news/article-1214180/Fiona-Pilkington-suffered-years-abuse-gang-killing-disabled-daughter-car-fire.html</a:t>
            </a:r>
            <a:r>
              <a:rPr lang="en-US" sz="1200">
                <a:latin typeface="Arial" pitchFamily="34"/>
                <a:cs typeface="Arial" pitchFamily="34"/>
              </a:rPr>
              <a:t> (Accessed 8 January 2025).</a:t>
            </a:r>
          </a:p>
          <a:p>
            <a:pPr marL="0" lvl="0" indent="0">
              <a:lnSpc>
                <a:spcPct val="13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Dryden, F. (2017). Fiona Pilkington 10 years on - how the tragedy unfolded. LeicestershireLive. Available at: </a:t>
            </a:r>
            <a:r>
              <a:rPr lang="en-US" sz="1200">
                <a:latin typeface="Arial" pitchFamily="34"/>
                <a:cs typeface="Arial" pitchFamily="34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https://www.leicestermercury.co.uk/news/local-news/fiona-pilkington-10-years-how-669746</a:t>
            </a:r>
            <a:r>
              <a:rPr lang="en-US" sz="1200">
                <a:latin typeface="Arial" pitchFamily="34"/>
                <a:cs typeface="Arial" pitchFamily="34"/>
              </a:rPr>
              <a:t> (Accessed 7 January 2025).</a:t>
            </a:r>
          </a:p>
          <a:p>
            <a:pPr marL="0" lvl="0" indent="0">
              <a:lnSpc>
                <a:spcPct val="13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East Riding of Yorkshire Council (2025). Safeguarding adults board. </a:t>
            </a:r>
            <a:r>
              <a:rPr lang="en-GB" sz="1200">
                <a:latin typeface="Arial" pitchFamily="34"/>
                <a:cs typeface="Arial" pitchFamily="34"/>
              </a:rPr>
              <a:t>Available at: </a:t>
            </a:r>
            <a:r>
              <a:rPr lang="en-GB" sz="1200">
                <a:latin typeface="Arial" pitchFamily="34"/>
                <a:cs typeface="Arial" pitchFamily="34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https://www.eastriding.gov.uk/council/working-with-our-partners/adult-social-care/safeguarding-adults-board/</a:t>
            </a:r>
            <a:r>
              <a:rPr lang="en-GB" sz="1200">
                <a:latin typeface="Arial" pitchFamily="34"/>
                <a:cs typeface="Arial" pitchFamily="34"/>
              </a:rPr>
              <a:t>. (Accessed 9 January 2025). </a:t>
            </a:r>
          </a:p>
          <a:p>
            <a:pPr marL="0" lvl="0" indent="0">
              <a:lnSpc>
                <a:spcPct val="80000"/>
              </a:lnSpc>
              <a:spcBef>
                <a:spcPts val="200"/>
              </a:spcBef>
              <a:buNone/>
            </a:pPr>
            <a:endParaRPr lang="en-GB" sz="8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200"/>
              </a:spcBef>
              <a:buNone/>
            </a:pPr>
            <a:br>
              <a:rPr lang="en-GB" sz="800">
                <a:latin typeface="Arial" pitchFamily="34"/>
                <a:cs typeface="Arial" pitchFamily="34"/>
              </a:rPr>
            </a:br>
            <a:endParaRPr lang="en-US" sz="8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spcBef>
                <a:spcPts val="400"/>
              </a:spcBef>
              <a:buNone/>
            </a:pPr>
            <a:endParaRPr lang="en-US" sz="15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4506D34-2DD1-F2A4-0B24-298826FA9E5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676396" y="624013"/>
            <a:ext cx="10515600" cy="5609972"/>
          </a:xfrm>
        </p:spPr>
        <p:txBody>
          <a:bodyPr/>
          <a:lstStyle/>
          <a:p>
            <a:pPr marL="0" lvl="0" indent="0">
              <a:lnSpc>
                <a:spcPct val="15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Equality and Human Rights Commission (2011). Hidden in plain sight An Equality and Human Rights Commission Inquiry into disability-related harassment.  Available at: </a:t>
            </a:r>
            <a:r>
              <a:rPr lang="en-US" sz="1200"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https://www.equalityhumanrights.com/sites/default/files/hidden_in_plain_sight_-_wales_summary.pdf</a:t>
            </a:r>
            <a:r>
              <a:rPr lang="en-US" sz="1200">
                <a:latin typeface="Arial" pitchFamily="34"/>
                <a:cs typeface="Arial" pitchFamily="34"/>
              </a:rPr>
              <a:t> (Accessed 7 January 2025).</a:t>
            </a:r>
          </a:p>
          <a:p>
            <a:pPr marL="0" lvl="0" indent="0">
              <a:lnSpc>
                <a:spcPct val="15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Independent Police Complaints Commission (2007). IPCC report into the contact between Fiona Pilkington and Leicestershire Constabulary 2004-2007. Available at: </a:t>
            </a:r>
            <a:r>
              <a:rPr lang="en-US" sz="1200">
                <a:latin typeface="Arial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https://www.report-it.org.uk/files/ipcc_report-fiona-pilkington-leicestershire.pdf</a:t>
            </a:r>
            <a:r>
              <a:rPr lang="en-US" sz="1200">
                <a:latin typeface="Arial" pitchFamily="34"/>
                <a:cs typeface="Arial" pitchFamily="34"/>
              </a:rPr>
              <a:t> (Accessed 8 January 2025).</a:t>
            </a:r>
          </a:p>
          <a:p>
            <a:pPr marL="0" lvl="0" indent="0">
              <a:lnSpc>
                <a:spcPct val="15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Ludwig, A. and Reid, S. (2021). Recognising and responding to vulnerability-related risks guidelines Summary of practitioner evidence. Available at: </a:t>
            </a:r>
            <a:r>
              <a:rPr lang="en-US" sz="1200">
                <a:latin typeface="Arial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https://assets.college.police.uk/s3fs-public/2021-11/Recognising-responding-to-vulnerability-related-risks-summary-practitioner-evidence.pdf</a:t>
            </a:r>
            <a:r>
              <a:rPr lang="en-US" sz="1200">
                <a:latin typeface="Arial" pitchFamily="34"/>
                <a:cs typeface="Arial" pitchFamily="34"/>
              </a:rPr>
              <a:t> (Accessed 9 January 2025).</a:t>
            </a:r>
          </a:p>
          <a:p>
            <a:pPr marL="0" lvl="0" indent="0">
              <a:lnSpc>
                <a:spcPct val="15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Mayo Clinic Staff (2023). Support groups: Make connections, get help. Mayo Clinic. Available at: </a:t>
            </a:r>
            <a:r>
              <a:rPr lang="en-US" sz="1200">
                <a:latin typeface="Arial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https://www.mayoclinic.org/healthy-lifestyle/stress-management/in-depth/support-groups/art-20044655</a:t>
            </a:r>
            <a:r>
              <a:rPr lang="en-US" sz="1200">
                <a:latin typeface="Arial" pitchFamily="34"/>
                <a:cs typeface="Arial" pitchFamily="34"/>
              </a:rPr>
              <a:t> (Accessed 8 January 2025).</a:t>
            </a:r>
          </a:p>
          <a:p>
            <a:pPr marL="0" lvl="0" indent="0">
              <a:lnSpc>
                <a:spcPct val="15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United Nations (2023). Victims Rights First. United Nations. Available at: </a:t>
            </a:r>
            <a:r>
              <a:rPr lang="en-US" sz="1200">
                <a:latin typeface="Arial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https://www.un.org/en/victims-rights-first</a:t>
            </a:r>
            <a:r>
              <a:rPr lang="en-US" sz="1200">
                <a:latin typeface="Arial" pitchFamily="34"/>
                <a:cs typeface="Arial" pitchFamily="34"/>
              </a:rPr>
              <a:t> (Accessed 9 January 2025).</a:t>
            </a:r>
          </a:p>
          <a:p>
            <a:pPr marL="0" lvl="0" indent="0">
              <a:lnSpc>
                <a:spcPct val="15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Walker, P. (2011). Fiona Pilkington case: police face misconduct proceedings. The Guardian. Available at: </a:t>
            </a:r>
            <a:r>
              <a:rPr lang="en-US" sz="1200">
                <a:latin typeface="Arial" pitchFamily="34"/>
                <a:cs typeface="Arial" pitchFamily="34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https://www.theguardian.com/uk/2011/may/24/fiona-pilkington-police-misconduct-proceedings</a:t>
            </a:r>
            <a:r>
              <a:rPr lang="en-US" sz="1200">
                <a:latin typeface="Arial" pitchFamily="34"/>
                <a:cs typeface="Arial" pitchFamily="34"/>
              </a:rPr>
              <a:t> (Accessed 9 January 2025).</a:t>
            </a:r>
          </a:p>
          <a:p>
            <a:pPr marL="0" lvl="0" indent="0">
              <a:lnSpc>
                <a:spcPct val="150000"/>
              </a:lnSpc>
              <a:spcBef>
                <a:spcPts val="300"/>
              </a:spcBef>
              <a:buNone/>
            </a:pPr>
            <a:r>
              <a:rPr lang="en-US" sz="1200">
                <a:latin typeface="Arial" pitchFamily="34"/>
                <a:cs typeface="Arial" pitchFamily="34"/>
              </a:rPr>
              <a:t>Williams, R. (2009). Inquest hears how police ‘did nothing’ for harassed family. the Guardian. Available at: </a:t>
            </a:r>
            <a:r>
              <a:rPr lang="en-US" sz="1200">
                <a:latin typeface="Arial" pitchFamily="34"/>
                <a:cs typeface="Arial" pitchFamily="34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https://www.theguardian.com/uk/2009/sep/17/harassed-family-police-inaction-blamed</a:t>
            </a:r>
            <a:r>
              <a:rPr lang="en-US" sz="1200">
                <a:latin typeface="Arial" pitchFamily="34"/>
                <a:cs typeface="Arial" pitchFamily="34"/>
              </a:rPr>
              <a:t> (Accessed 7 January 2025).</a:t>
            </a:r>
          </a:p>
          <a:p>
            <a:pPr lvl="0"/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allax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Words>1057</Words>
  <Application>Microsoft Office PowerPoint</Application>
  <PresentationFormat>Widescreen</PresentationFormat>
  <Paragraphs>68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Corbel</vt:lpstr>
      <vt:lpstr>Parallax</vt:lpstr>
      <vt:lpstr>The Case of Fiona Pilkington</vt:lpstr>
      <vt:lpstr>What the Services Did Well</vt:lpstr>
      <vt:lpstr>What the Services Did Poorly</vt:lpstr>
      <vt:lpstr>Other Services That Could Have Helped and What These Services Could Have Done</vt:lpstr>
      <vt:lpstr>Critical Incident – Attack on Anthony</vt:lpstr>
      <vt:lpstr>The Outcome</vt:lpstr>
      <vt:lpstr>Lessons Learned</vt:lpstr>
      <vt:lpstr>Changes in Police Practices</vt:lpstr>
      <vt:lpstr>Conclusion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Lara Davies (2204824)</dc:creator>
  <cp:lastModifiedBy>Lara Davies (2204824)</cp:lastModifiedBy>
  <cp:revision>1</cp:revision>
  <dcterms:created xsi:type="dcterms:W3CDTF">2025-01-20T13:08:45Z</dcterms:created>
  <dcterms:modified xsi:type="dcterms:W3CDTF">2025-01-20T13:29:05Z</dcterms:modified>
</cp:coreProperties>
</file>