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60" r:id="rId2"/>
    <p:sldId id="275" r:id="rId3"/>
    <p:sldId id="263" r:id="rId4"/>
    <p:sldId id="264" r:id="rId5"/>
    <p:sldId id="281" r:id="rId6"/>
    <p:sldId id="265" r:id="rId7"/>
    <p:sldId id="267" r:id="rId8"/>
    <p:sldId id="261" r:id="rId9"/>
    <p:sldId id="278" r:id="rId10"/>
    <p:sldId id="268" r:id="rId11"/>
    <p:sldId id="270" r:id="rId12"/>
    <p:sldId id="271" r:id="rId13"/>
    <p:sldId id="273" r:id="rId14"/>
    <p:sldId id="262" r:id="rId15"/>
    <p:sldId id="276" r:id="rId16"/>
    <p:sldId id="274" r:id="rId17"/>
    <p:sldId id="279" r:id="rId18"/>
    <p:sldId id="272"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799" autoAdjust="0"/>
  </p:normalViewPr>
  <p:slideViewPr>
    <p:cSldViewPr>
      <p:cViewPr varScale="1">
        <p:scale>
          <a:sx n="54" d="100"/>
          <a:sy n="54" d="100"/>
        </p:scale>
        <p:origin x="232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7E17804-2C09-48C8-85E1-CEDB35D91F73}" type="datetimeFigureOut">
              <a:rPr lang="en-GB" smtClean="0"/>
              <a:pPr/>
              <a:t>28/02/2018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36758F6-AC58-45DD-9F36-44DAA3755A12}" type="slidenum">
              <a:rPr lang="en-GB" smtClean="0"/>
              <a:pPr/>
              <a:t>‹#›</a:t>
            </a:fld>
            <a:endParaRPr lang="en-GB"/>
          </a:p>
        </p:txBody>
      </p:sp>
    </p:spTree>
    <p:extLst>
      <p:ext uri="{BB962C8B-B14F-4D97-AF65-F5344CB8AC3E}">
        <p14:creationId xmlns:p14="http://schemas.microsoft.com/office/powerpoint/2010/main" val="2184910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animals.howstuffworks.com/pets/dog.htm"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akc.org/breeds/samoyed/"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dirty="0" smtClean="0"/>
              <a:t>The branch of animals that will make up the wolf group – including </a:t>
            </a:r>
            <a:r>
              <a:rPr lang="en-GB" dirty="0" err="1" smtClean="0"/>
              <a:t>jackels</a:t>
            </a:r>
            <a:r>
              <a:rPr lang="en-GB" dirty="0" smtClean="0"/>
              <a:t>, African hunting dogs, coyote, and the</a:t>
            </a:r>
            <a:r>
              <a:rPr lang="en-GB" baseline="0" dirty="0" smtClean="0"/>
              <a:t> </a:t>
            </a:r>
            <a:r>
              <a:rPr lang="en-GB" dirty="0" err="1" smtClean="0"/>
              <a:t>doemstics</a:t>
            </a:r>
            <a:r>
              <a:rPr lang="en-GB" dirty="0" smtClean="0"/>
              <a:t> all emerged – split from the ancestral stock</a:t>
            </a:r>
            <a:r>
              <a:rPr lang="en-GB" baseline="0" dirty="0" smtClean="0"/>
              <a:t> some 1.5 Ma. There has been much debate over which parent stock the modern domestics came from – </a:t>
            </a:r>
            <a:r>
              <a:rPr lang="en-GB" baseline="0" dirty="0" err="1" smtClean="0"/>
              <a:t>jackels</a:t>
            </a:r>
            <a:r>
              <a:rPr lang="en-GB" baseline="0" dirty="0" smtClean="0"/>
              <a:t> have been a hot favourite, as have. In this lecture I am going to look at where the domestic dog came from, when they became domestic, who they were domesticated by and address why?</a:t>
            </a:r>
          </a:p>
          <a:p>
            <a:pPr>
              <a:defRPr/>
            </a:pPr>
            <a:r>
              <a:rPr lang="en-GB" baseline="0" dirty="0" smtClean="0"/>
              <a:t>Assumed they were domesticated to aid hunting for early groups either Eurasia or China Eastern Asia. In terms of </a:t>
            </a:r>
            <a:r>
              <a:rPr lang="en-GB" baseline="0" dirty="0" err="1" smtClean="0"/>
              <a:t>Noske’s</a:t>
            </a:r>
            <a:r>
              <a:rPr lang="en-GB" baseline="0" dirty="0" smtClean="0"/>
              <a:t> idea of when viewed as part of natural history can see the symbiotic or close interaction early on. </a:t>
            </a:r>
            <a:r>
              <a:rPr lang="en-GB" sz="1200" b="0" i="0" kern="1200" dirty="0" smtClean="0">
                <a:solidFill>
                  <a:schemeClr val="tx1"/>
                </a:solidFill>
                <a:latin typeface="+mn-lt"/>
                <a:ea typeface="+mn-ea"/>
                <a:cs typeface="+mn-cs"/>
              </a:rPr>
              <a:t>Ancient, 26,000-year-old footprints made by a </a:t>
            </a:r>
            <a:r>
              <a:rPr lang="en-GB" sz="1200" b="0" i="0" kern="1200" dirty="0" smtClean="0">
                <a:solidFill>
                  <a:schemeClr val="tx1"/>
                </a:solidFill>
                <a:latin typeface="+mn-lt"/>
                <a:ea typeface="+mn-ea"/>
                <a:cs typeface="+mn-cs"/>
                <a:hlinkClick r:id="rId3"/>
              </a:rPr>
              <a:t>child and a dog</a:t>
            </a:r>
            <a:r>
              <a:rPr lang="en-GB" sz="1200" b="0" i="0" kern="1200" dirty="0" smtClean="0">
                <a:solidFill>
                  <a:schemeClr val="tx1"/>
                </a:solidFill>
                <a:latin typeface="+mn-lt"/>
                <a:ea typeface="+mn-ea"/>
                <a:cs typeface="+mn-cs"/>
              </a:rPr>
              <a:t> at </a:t>
            </a:r>
            <a:r>
              <a:rPr lang="en-GB" sz="1200" b="0" i="0" kern="1200" dirty="0" err="1" smtClean="0">
                <a:solidFill>
                  <a:schemeClr val="tx1"/>
                </a:solidFill>
                <a:latin typeface="+mn-lt"/>
                <a:ea typeface="+mn-ea"/>
                <a:cs typeface="+mn-cs"/>
              </a:rPr>
              <a:t>Chauvet</a:t>
            </a:r>
            <a:r>
              <a:rPr lang="en-GB" sz="1200" b="0" i="0" kern="1200" dirty="0" smtClean="0">
                <a:solidFill>
                  <a:schemeClr val="tx1"/>
                </a:solidFill>
                <a:latin typeface="+mn-lt"/>
                <a:ea typeface="+mn-ea"/>
                <a:cs typeface="+mn-cs"/>
              </a:rPr>
              <a:t> Cave, France, support the pet notion. </a:t>
            </a: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1</a:t>
            </a:fld>
            <a:endParaRPr lang="en-US" smtClean="0"/>
          </a:p>
        </p:txBody>
      </p:sp>
    </p:spTree>
    <p:extLst>
      <p:ext uri="{BB962C8B-B14F-4D97-AF65-F5344CB8AC3E}">
        <p14:creationId xmlns:p14="http://schemas.microsoft.com/office/powerpoint/2010/main" val="3439193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dirty="0" smtClean="0"/>
              <a:t>We know there</a:t>
            </a:r>
            <a:r>
              <a:rPr lang="en-GB" baseline="0" dirty="0" smtClean="0"/>
              <a:t> is a long history of interaction. Have sites where early hominids are found with one or more dogs at some sites. All associated with h-g mode of subsistence. This link between early domestication of dogs and H-G – as an aide to hunting is often cited as the reason for their domestication. It is possible that they domesticated us…they tag along with us we give them food they get a pay-off – see previous lectures for references to </a:t>
            </a:r>
            <a:r>
              <a:rPr lang="en-GB" baseline="0" dirty="0" err="1" smtClean="0"/>
              <a:t>Ingold</a:t>
            </a:r>
            <a:r>
              <a:rPr lang="en-GB" baseline="0" dirty="0" smtClean="0"/>
              <a:t>, O’Conner, </a:t>
            </a:r>
            <a:r>
              <a:rPr lang="en-GB" baseline="0" dirty="0" err="1" smtClean="0"/>
              <a:t>Noske</a:t>
            </a:r>
            <a:r>
              <a:rPr lang="en-GB" baseline="0" dirty="0" smtClean="0"/>
              <a:t> etc.</a:t>
            </a: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2</a:t>
            </a:fld>
            <a:endParaRPr lang="en-US" smtClean="0"/>
          </a:p>
        </p:txBody>
      </p:sp>
    </p:spTree>
    <p:extLst>
      <p:ext uri="{BB962C8B-B14F-4D97-AF65-F5344CB8AC3E}">
        <p14:creationId xmlns:p14="http://schemas.microsoft.com/office/powerpoint/2010/main" val="192856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H-G are not</a:t>
            </a:r>
            <a:r>
              <a:rPr lang="en-GB" sz="1200" b="0" i="0" kern="1200" baseline="0" dirty="0" smtClean="0">
                <a:solidFill>
                  <a:schemeClr val="tx1"/>
                </a:solidFill>
                <a:latin typeface="+mn-lt"/>
                <a:ea typeface="+mn-ea"/>
                <a:cs typeface="+mn-cs"/>
              </a:rPr>
              <a:t> one type of group displaying  the characteristics we assume our forebears had. </a:t>
            </a:r>
            <a:r>
              <a:rPr lang="en-GB" sz="1200" b="0" i="0" kern="1200" dirty="0" smtClean="0">
                <a:solidFill>
                  <a:schemeClr val="tx1"/>
                </a:solidFill>
                <a:latin typeface="+mn-lt"/>
                <a:ea typeface="+mn-ea"/>
                <a:cs typeface="+mn-cs"/>
              </a:rPr>
              <a:t>We traditionally define hunter-gatherers as populations that live in small groups, 3-50, move seasonally</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following the cycle of plants and animals, eat what they catch, do not store,</a:t>
            </a:r>
            <a:r>
              <a:rPr lang="en-GB" sz="1200" b="0" i="0" kern="1200" baseline="0" dirty="0" smtClean="0">
                <a:solidFill>
                  <a:schemeClr val="tx1"/>
                </a:solidFill>
                <a:latin typeface="+mn-lt"/>
                <a:ea typeface="+mn-ea"/>
                <a:cs typeface="+mn-cs"/>
              </a:rPr>
              <a:t> do not carry things, few possessions, no major material culture – primitive communism Marx, egalitarian, share food etc.</a:t>
            </a:r>
            <a:r>
              <a:rPr lang="en-GB" sz="1200" b="0" i="0" kern="1200" dirty="0" smtClean="0">
                <a:solidFill>
                  <a:schemeClr val="tx1"/>
                </a:solidFill>
                <a:latin typeface="+mn-lt"/>
                <a:ea typeface="+mn-ea"/>
                <a:cs typeface="+mn-cs"/>
              </a:rPr>
              <a:t>. Have few domestic</a:t>
            </a:r>
            <a:r>
              <a:rPr lang="en-GB" sz="1200" b="0" i="0" kern="1200" baseline="0" dirty="0" smtClean="0">
                <a:solidFill>
                  <a:schemeClr val="tx1"/>
                </a:solidFill>
                <a:latin typeface="+mn-lt"/>
                <a:ea typeface="+mn-ea"/>
                <a:cs typeface="+mn-cs"/>
              </a:rPr>
              <a:t> animals perhaps only dog, but may keep other ‘pets’ a range of animals adopted by them. </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It is this group that we assume first domesticated the dog.</a:t>
            </a:r>
            <a:endParaRPr lang="en-GB" sz="1200" b="0" i="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latin typeface="+mn-lt"/>
              <a:ea typeface="+mn-ea"/>
              <a:cs typeface="+mn-cs"/>
            </a:endParaRPr>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3</a:t>
            </a:fld>
            <a:endParaRPr lang="en-US" smtClean="0"/>
          </a:p>
        </p:txBody>
      </p:sp>
    </p:spTree>
    <p:extLst>
      <p:ext uri="{BB962C8B-B14F-4D97-AF65-F5344CB8AC3E}">
        <p14:creationId xmlns:p14="http://schemas.microsoft.com/office/powerpoint/2010/main" val="3145310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However, we now realize that many hunter-gatherers groups do not fit this pattern</a:t>
            </a:r>
            <a:r>
              <a:rPr lang="en-GB" sz="1200" b="0" i="0" kern="1200" baseline="0" dirty="0" smtClean="0">
                <a:solidFill>
                  <a:schemeClr val="tx1"/>
                </a:solidFill>
                <a:latin typeface="+mn-lt"/>
                <a:ea typeface="+mn-ea"/>
                <a:cs typeface="+mn-cs"/>
              </a:rPr>
              <a:t>.</a:t>
            </a:r>
            <a:r>
              <a:rPr lang="en-GB" sz="1200" b="0" i="0" kern="1200" dirty="0" smtClean="0">
                <a:solidFill>
                  <a:schemeClr val="tx1"/>
                </a:solidFill>
                <a:latin typeface="+mn-lt"/>
                <a:ea typeface="+mn-ea"/>
                <a:cs typeface="+mn-cs"/>
              </a:rPr>
              <a:t>  A category of more complex movements, settlement patterns, have given rise to the term “Complex Hunter-Gatherers” or affluent foragers, after </a:t>
            </a:r>
            <a:r>
              <a:rPr lang="en-GB" sz="1200" b="0" i="0" kern="1200" dirty="0" err="1" smtClean="0">
                <a:solidFill>
                  <a:schemeClr val="tx1"/>
                </a:solidFill>
                <a:latin typeface="+mn-lt"/>
                <a:ea typeface="+mn-ea"/>
                <a:cs typeface="+mn-cs"/>
              </a:rPr>
              <a:t>Sahlin’s</a:t>
            </a:r>
            <a:r>
              <a:rPr lang="en-GB" sz="1200" b="0" i="0" kern="1200" dirty="0" smtClean="0">
                <a:solidFill>
                  <a:schemeClr val="tx1"/>
                </a:solidFill>
                <a:latin typeface="+mn-lt"/>
                <a:ea typeface="+mn-ea"/>
                <a:cs typeface="+mn-cs"/>
              </a:rPr>
              <a:t> seminal paper on the original affluent society – man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hunter conference – lee and </a:t>
            </a:r>
            <a:r>
              <a:rPr lang="en-GB" sz="1200" b="0" i="0" kern="1200" dirty="0" err="1" smtClean="0">
                <a:solidFill>
                  <a:schemeClr val="tx1"/>
                </a:solidFill>
                <a:latin typeface="+mn-lt"/>
                <a:ea typeface="+mn-ea"/>
                <a:cs typeface="+mn-cs"/>
              </a:rPr>
              <a:t>devore</a:t>
            </a:r>
            <a:r>
              <a:rPr lang="en-GB" sz="1200" b="0" i="0" kern="1200" dirty="0" smtClean="0">
                <a:solidFill>
                  <a:schemeClr val="tx1"/>
                </a:solidFill>
                <a:latin typeface="+mn-lt"/>
                <a:ea typeface="+mn-ea"/>
                <a:cs typeface="+mn-cs"/>
              </a:rPr>
              <a:t>.  have a subsistence, economic and social organization far more “complex” and interdependent than generalized hunter-gatherers. Live in houses, settlements that are near permanent, have goods, material wealth – it is this group that that also has domesticated dog. These are very different modes of </a:t>
            </a:r>
            <a:r>
              <a:rPr lang="en-GB" sz="1200" b="0" i="0" kern="1200" dirty="0" err="1" smtClean="0">
                <a:solidFill>
                  <a:schemeClr val="tx1"/>
                </a:solidFill>
                <a:latin typeface="+mn-lt"/>
                <a:ea typeface="+mn-ea"/>
                <a:cs typeface="+mn-cs"/>
              </a:rPr>
              <a:t>subsistance</a:t>
            </a:r>
            <a:r>
              <a:rPr lang="en-GB" sz="1200" b="0" i="0" kern="1200" dirty="0" smtClean="0">
                <a:solidFill>
                  <a:schemeClr val="tx1"/>
                </a:solidFill>
                <a:latin typeface="+mn-lt"/>
                <a:ea typeface="+mn-ea"/>
                <a:cs typeface="+mn-cs"/>
              </a:rPr>
              <a:t> and to call them</a:t>
            </a:r>
            <a:r>
              <a:rPr lang="en-GB" sz="1200" b="0" i="0" kern="1200" baseline="0" dirty="0" smtClean="0">
                <a:solidFill>
                  <a:schemeClr val="tx1"/>
                </a:solidFill>
                <a:latin typeface="+mn-lt"/>
                <a:ea typeface="+mn-ea"/>
                <a:cs typeface="+mn-cs"/>
              </a:rPr>
              <a:t> simply H-G does not allow for the individual differences subtle or otherwise to be explored.</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latin typeface="+mn-lt"/>
                <a:ea typeface="+mn-ea"/>
                <a:cs typeface="+mn-cs"/>
              </a:rPr>
              <a:t>We know such H-G groups in the past exist – </a:t>
            </a:r>
            <a:r>
              <a:rPr lang="en-GB" sz="1200" b="0" i="0" kern="1200" baseline="0" dirty="0" err="1" smtClean="0">
                <a:solidFill>
                  <a:schemeClr val="tx1"/>
                </a:solidFill>
                <a:latin typeface="+mn-lt"/>
                <a:ea typeface="+mn-ea"/>
                <a:cs typeface="+mn-cs"/>
              </a:rPr>
              <a:t>Ein</a:t>
            </a:r>
            <a:r>
              <a:rPr lang="en-GB" sz="1200" b="0" i="0" kern="1200" baseline="0" dirty="0" smtClean="0">
                <a:solidFill>
                  <a:schemeClr val="tx1"/>
                </a:solidFill>
                <a:latin typeface="+mn-lt"/>
                <a:ea typeface="+mn-ea"/>
                <a:cs typeface="+mn-cs"/>
              </a:rPr>
              <a:t> </a:t>
            </a:r>
            <a:r>
              <a:rPr lang="en-GB" sz="1200" b="0" i="0" kern="1200" baseline="0" dirty="0" err="1" smtClean="0">
                <a:solidFill>
                  <a:schemeClr val="tx1"/>
                </a:solidFill>
                <a:latin typeface="+mn-lt"/>
                <a:ea typeface="+mn-ea"/>
                <a:cs typeface="+mn-cs"/>
              </a:rPr>
              <a:t>Mallaha</a:t>
            </a:r>
            <a:r>
              <a:rPr lang="en-GB" sz="1200" b="0" i="0" kern="1200" baseline="0" dirty="0" smtClean="0">
                <a:solidFill>
                  <a:schemeClr val="tx1"/>
                </a:solidFill>
                <a:latin typeface="+mn-lt"/>
                <a:ea typeface="+mn-ea"/>
                <a:cs typeface="+mn-cs"/>
              </a:rPr>
              <a:t> etc.</a:t>
            </a:r>
            <a:endParaRPr lang="en-GB" dirty="0" smtClean="0"/>
          </a:p>
          <a:p>
            <a:endParaRPr lang="en-GB" sz="1200" b="1" i="0" kern="1200" dirty="0" smtClean="0">
              <a:solidFill>
                <a:schemeClr val="tx1"/>
              </a:solidFill>
              <a:latin typeface="+mn-lt"/>
              <a:ea typeface="+mn-ea"/>
              <a:cs typeface="+mn-cs"/>
            </a:endParaRPr>
          </a:p>
          <a:p>
            <a:pPr>
              <a:defRPr/>
            </a:pP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4</a:t>
            </a:fld>
            <a:endParaRPr lang="en-US" smtClean="0"/>
          </a:p>
        </p:txBody>
      </p:sp>
    </p:spTree>
    <p:extLst>
      <p:ext uri="{BB962C8B-B14F-4D97-AF65-F5344CB8AC3E}">
        <p14:creationId xmlns:p14="http://schemas.microsoft.com/office/powerpoint/2010/main" val="1318227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dirty="0" smtClean="0"/>
              <a:t>Life style declines: marked decline in standards: iron deficiency goes up from 16-64%</a:t>
            </a:r>
          </a:p>
          <a:p>
            <a:pPr>
              <a:defRPr/>
            </a:pPr>
            <a:r>
              <a:rPr lang="en-GB" dirty="0" smtClean="0"/>
              <a:t>Infectious diseases 27-81% life expectancy falls from 26-19 years…..</a:t>
            </a:r>
          </a:p>
          <a:p>
            <a:pPr>
              <a:defRPr/>
            </a:pPr>
            <a:endParaRPr lang="en-GB" dirty="0" smtClean="0"/>
          </a:p>
          <a:p>
            <a:pPr>
              <a:defRPr/>
            </a:pPr>
            <a:r>
              <a:rPr lang="en-GB" dirty="0" smtClean="0"/>
              <a:t>Abu</a:t>
            </a:r>
            <a:r>
              <a:rPr lang="en-GB" baseline="0" dirty="0" smtClean="0"/>
              <a:t> , as many early sites show that h-g groups are relatively healthy if they have access to reasonable wide variety of resources – most do and they certainly did at these early Tell sites, frog, tortoise, along with gazelle, wild sheep/goats etc. . There are signs of nutritional stress when population shifts to a more intensive food production, </a:t>
            </a:r>
            <a:r>
              <a:rPr lang="en-GB" baseline="0" dirty="0" err="1" smtClean="0"/>
              <a:t>carying</a:t>
            </a:r>
            <a:r>
              <a:rPr lang="en-GB" baseline="0" dirty="0" smtClean="0"/>
              <a:t>, now done by females, preparation, grinding etc. all fall to females and show new pathologies. The men are not let off- they also eat more prepared foods, sticky </a:t>
            </a:r>
            <a:r>
              <a:rPr lang="en-GB" baseline="0" dirty="0" err="1" smtClean="0"/>
              <a:t>wheats</a:t>
            </a:r>
            <a:r>
              <a:rPr lang="en-GB" baseline="0" dirty="0" smtClean="0"/>
              <a:t> and </a:t>
            </a:r>
            <a:r>
              <a:rPr lang="en-GB" baseline="0" dirty="0" err="1" smtClean="0"/>
              <a:t>doughs</a:t>
            </a:r>
            <a:r>
              <a:rPr lang="en-GB" baseline="0" dirty="0" smtClean="0"/>
              <a:t>, diet is less varied, do not have range of resources as before (usually put down to either depleted these resources and hence had to move to it) or just not got time as they are in the fields and tending herds all day!</a:t>
            </a:r>
          </a:p>
          <a:p>
            <a:pPr>
              <a:defRPr/>
            </a:pPr>
            <a:endParaRPr lang="en-GB" baseline="0" dirty="0" smtClean="0"/>
          </a:p>
          <a:p>
            <a:pPr>
              <a:defRPr/>
            </a:pPr>
            <a:r>
              <a:rPr lang="en-GB" baseline="0" dirty="0" smtClean="0"/>
              <a:t>H-G more die in child birth – but if get to 15 can expect to live a longer time – 48-50s</a:t>
            </a:r>
          </a:p>
          <a:p>
            <a:pPr>
              <a:defRPr/>
            </a:pPr>
            <a:r>
              <a:rPr lang="en-GB" baseline="0" dirty="0" smtClean="0"/>
              <a:t>Early agriculturalists – more survive to 15 – but don’t live as long. 31-36</a:t>
            </a: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5</a:t>
            </a:fld>
            <a:endParaRPr lang="en-US" smtClean="0"/>
          </a:p>
        </p:txBody>
      </p:sp>
    </p:spTree>
    <p:extLst>
      <p:ext uri="{BB962C8B-B14F-4D97-AF65-F5344CB8AC3E}">
        <p14:creationId xmlns:p14="http://schemas.microsoft.com/office/powerpoint/2010/main" val="398456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Red Deer Headdress - Mesolithic, around 8500 BC. Star Carr, Yorkshire, England - Excavated by Grahame Clark, 1953 found bone that are</a:t>
            </a:r>
            <a:r>
              <a:rPr lang="en-GB" sz="1200" b="0" i="0" kern="1200" baseline="0" dirty="0" smtClean="0">
                <a:solidFill>
                  <a:schemeClr val="tx1"/>
                </a:solidFill>
                <a:latin typeface="+mn-lt"/>
                <a:ea typeface="+mn-ea"/>
                <a:cs typeface="+mn-cs"/>
              </a:rPr>
              <a:t> attributed to dog – </a:t>
            </a:r>
            <a:r>
              <a:rPr lang="en-GB" sz="1200" b="0" i="0" kern="1200" baseline="0" dirty="0" err="1" smtClean="0">
                <a:solidFill>
                  <a:schemeClr val="tx1"/>
                </a:solidFill>
                <a:latin typeface="+mn-lt"/>
                <a:ea typeface="+mn-ea"/>
                <a:cs typeface="+mn-cs"/>
              </a:rPr>
              <a:t>Deregabol</a:t>
            </a:r>
            <a:r>
              <a:rPr lang="en-GB" sz="1200" b="0" i="0" kern="1200" baseline="0" dirty="0" smtClean="0">
                <a:solidFill>
                  <a:schemeClr val="tx1"/>
                </a:solidFill>
                <a:latin typeface="+mn-lt"/>
                <a:ea typeface="+mn-ea"/>
                <a:cs typeface="+mn-cs"/>
              </a:rPr>
              <a:t>, 1966,  linking the domestication with these more complex hunters in the Early Holocene. The idea is that the dogs would have accompanied the hunters on their seasonal movements (or stayed put – depending on what evidence you support).</a:t>
            </a:r>
            <a:endParaRPr lang="en-GB" sz="1200" b="0" i="0" kern="1200" dirty="0" smtClean="0">
              <a:solidFill>
                <a:schemeClr val="tx1"/>
              </a:solidFill>
              <a:latin typeface="+mn-lt"/>
              <a:ea typeface="+mn-ea"/>
              <a:cs typeface="+mn-cs"/>
            </a:endParaRPr>
          </a:p>
          <a:p>
            <a:pPr>
              <a:defRPr/>
            </a:pPr>
            <a:r>
              <a:rPr lang="en-GB" sz="1200" b="0" i="0" kern="1200" dirty="0" smtClean="0">
                <a:solidFill>
                  <a:schemeClr val="tx1"/>
                </a:solidFill>
                <a:latin typeface="+mn-lt"/>
                <a:ea typeface="+mn-ea"/>
                <a:cs typeface="+mn-cs"/>
              </a:rPr>
              <a:t>These new carbon and nitrogen isotope values indicate that the </a:t>
            </a:r>
            <a:r>
              <a:rPr lang="en-GB" sz="1200" b="0" i="0" kern="1200" dirty="0" err="1" smtClean="0">
                <a:solidFill>
                  <a:schemeClr val="tx1"/>
                </a:solidFill>
                <a:latin typeface="+mn-lt"/>
                <a:ea typeface="+mn-ea"/>
                <a:cs typeface="+mn-cs"/>
              </a:rPr>
              <a:t>Seamer</a:t>
            </a:r>
            <a:r>
              <a:rPr lang="en-GB" sz="1200" b="0" i="0" kern="1200" dirty="0" smtClean="0">
                <a:solidFill>
                  <a:schemeClr val="tx1"/>
                </a:solidFill>
                <a:latin typeface="+mn-lt"/>
                <a:ea typeface="+mn-ea"/>
                <a:cs typeface="+mn-cs"/>
              </a:rPr>
              <a:t> Carr dog did indeed consume significant amounts of marine protein, while the Star Carr dog did not.  If the domestic dogs were feeding predominantly on the scraps left by coastal people then they must have been living on the sea shore and it can be assumed that they died while on hunting trips inland. Is giving dogs fish a good idea? Dogs are pretty much omnivorous – fox is classed as an omnivore – some of the earliest are small –</a:t>
            </a:r>
            <a:r>
              <a:rPr lang="en-GB" sz="1200" b="0" i="0" kern="1200" baseline="0" dirty="0" smtClean="0">
                <a:solidFill>
                  <a:schemeClr val="tx1"/>
                </a:solidFill>
                <a:latin typeface="+mn-lt"/>
                <a:ea typeface="+mn-ea"/>
                <a:cs typeface="+mn-cs"/>
              </a:rPr>
              <a:t> dietary stressed?</a:t>
            </a:r>
            <a:endParaRPr lang="en-GB" sz="1200" b="0" i="0" kern="1200" dirty="0" smtClean="0">
              <a:solidFill>
                <a:schemeClr val="tx1"/>
              </a:solidFill>
              <a:latin typeface="+mn-lt"/>
              <a:ea typeface="+mn-ea"/>
              <a:cs typeface="+mn-cs"/>
            </a:endParaRPr>
          </a:p>
          <a:p>
            <a:pPr>
              <a:defRPr/>
            </a:pPr>
            <a:endParaRPr lang="en-GB" sz="1200" b="0" i="0" kern="1200" dirty="0" smtClean="0">
              <a:solidFill>
                <a:schemeClr val="tx1"/>
              </a:solidFill>
              <a:latin typeface="+mn-lt"/>
              <a:ea typeface="+mn-ea"/>
              <a:cs typeface="+mn-cs"/>
            </a:endParaRPr>
          </a:p>
          <a:p>
            <a:pPr>
              <a:defRPr/>
            </a:pPr>
            <a:r>
              <a:rPr lang="en-GB" sz="1200" b="0" i="0" kern="1200" dirty="0" smtClean="0">
                <a:solidFill>
                  <a:schemeClr val="tx1"/>
                </a:solidFill>
                <a:latin typeface="+mn-lt"/>
                <a:ea typeface="+mn-ea"/>
                <a:cs typeface="+mn-cs"/>
              </a:rPr>
              <a:t>The data supports the position that there could have been seasonal movements between the coast and inland during the Early Mesolithic at the site of </a:t>
            </a:r>
            <a:r>
              <a:rPr lang="en-GB" sz="1200" b="0" i="0" kern="1200" dirty="0" err="1" smtClean="0">
                <a:solidFill>
                  <a:schemeClr val="tx1"/>
                </a:solidFill>
                <a:latin typeface="+mn-lt"/>
                <a:ea typeface="+mn-ea"/>
                <a:cs typeface="+mn-cs"/>
              </a:rPr>
              <a:t>Seamer</a:t>
            </a:r>
            <a:r>
              <a:rPr lang="en-GB" sz="1200" b="0" i="0" kern="1200" dirty="0" smtClean="0">
                <a:solidFill>
                  <a:schemeClr val="tx1"/>
                </a:solidFill>
                <a:latin typeface="+mn-lt"/>
                <a:ea typeface="+mn-ea"/>
                <a:cs typeface="+mn-cs"/>
              </a:rPr>
              <a:t> Carr. </a:t>
            </a:r>
            <a:r>
              <a:rPr lang="en-GB" dirty="0" smtClean="0"/>
              <a:t>We may think of the Neolithic as having the domesticates and all the agriculture but they are part of  a long process not the start of it. </a:t>
            </a:r>
            <a:r>
              <a:rPr lang="en-GB" sz="1200" b="0" i="0" kern="1200" dirty="0" smtClean="0">
                <a:solidFill>
                  <a:schemeClr val="tx1"/>
                </a:solidFill>
                <a:latin typeface="+mn-lt"/>
                <a:ea typeface="+mn-ea"/>
                <a:cs typeface="+mn-cs"/>
              </a:rPr>
              <a:t>We do know that there were hunter-gathers around th</a:t>
            </a:r>
            <a:r>
              <a:rPr lang="en-GB" sz="1200" b="0" i="0" kern="1200" baseline="0" dirty="0" smtClean="0">
                <a:solidFill>
                  <a:schemeClr val="tx1"/>
                </a:solidFill>
                <a:latin typeface="+mn-lt"/>
                <a:ea typeface="+mn-ea"/>
                <a:cs typeface="+mn-cs"/>
              </a:rPr>
              <a:t>e North Yorkshire area, from pollen records in the area, evidence of tree depletion, fires (charcoal lenses) and increase of grass pollen, that it is possible the early h-</a:t>
            </a:r>
            <a:r>
              <a:rPr lang="en-GB" sz="1200" b="0" i="0" kern="1200" baseline="0" dirty="0" err="1" smtClean="0">
                <a:solidFill>
                  <a:schemeClr val="tx1"/>
                </a:solidFill>
                <a:latin typeface="+mn-lt"/>
                <a:ea typeface="+mn-ea"/>
                <a:cs typeface="+mn-cs"/>
              </a:rPr>
              <a:t>gs</a:t>
            </a:r>
            <a:r>
              <a:rPr lang="en-GB" sz="1200" b="0" i="0" kern="1200" baseline="0" dirty="0" smtClean="0">
                <a:solidFill>
                  <a:schemeClr val="tx1"/>
                </a:solidFill>
                <a:latin typeface="+mn-lt"/>
                <a:ea typeface="+mn-ea"/>
                <a:cs typeface="+mn-cs"/>
              </a:rPr>
              <a:t> were burning down parts of the primary forest to attract the game and use dogs to help them. We have evidence form a deer leg with an arrow embedded showing clear interaction between humans and their prey.</a:t>
            </a: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6</a:t>
            </a:fld>
            <a:endParaRPr lang="en-US" smtClean="0"/>
          </a:p>
        </p:txBody>
      </p:sp>
    </p:spTree>
    <p:extLst>
      <p:ext uri="{BB962C8B-B14F-4D97-AF65-F5344CB8AC3E}">
        <p14:creationId xmlns:p14="http://schemas.microsoft.com/office/powerpoint/2010/main" val="2185181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However,</a:t>
            </a:r>
            <a:r>
              <a:rPr lang="en-GB" sz="1200" b="0" i="0" kern="1200" baseline="0" dirty="0" smtClean="0">
                <a:solidFill>
                  <a:schemeClr val="tx1"/>
                </a:solidFill>
                <a:latin typeface="+mn-lt"/>
                <a:ea typeface="+mn-ea"/>
                <a:cs typeface="+mn-cs"/>
              </a:rPr>
              <a:t> the Mesolithic from 10,000 is not the start of the story. </a:t>
            </a:r>
            <a:r>
              <a:rPr lang="en-GB" sz="1200" b="0" i="0" kern="1200" dirty="0" err="1" smtClean="0">
                <a:solidFill>
                  <a:schemeClr val="tx1"/>
                </a:solidFill>
                <a:latin typeface="+mn-lt"/>
                <a:ea typeface="+mn-ea"/>
                <a:cs typeface="+mn-cs"/>
              </a:rPr>
              <a:t>Osteoarchaeology</a:t>
            </a:r>
            <a:r>
              <a:rPr lang="en-GB" sz="1200" b="0" i="0" kern="1200" dirty="0" smtClean="0">
                <a:solidFill>
                  <a:schemeClr val="tx1"/>
                </a:solidFill>
                <a:latin typeface="+mn-lt"/>
                <a:ea typeface="+mn-ea"/>
                <a:cs typeface="+mn-cs"/>
              </a:rPr>
              <a:t> and genetics agree that the earliest dog domestications took place during the Upper Palaeolithic. However, they partially disagree about the process of domestication. </a:t>
            </a:r>
            <a:r>
              <a:rPr lang="en-GB" sz="1200" b="0" i="0" kern="1200" dirty="0" err="1" smtClean="0">
                <a:solidFill>
                  <a:schemeClr val="tx1"/>
                </a:solidFill>
                <a:latin typeface="+mn-lt"/>
                <a:ea typeface="+mn-ea"/>
                <a:cs typeface="+mn-cs"/>
              </a:rPr>
              <a:t>Osteoarchaeology</a:t>
            </a:r>
            <a:r>
              <a:rPr lang="en-GB" sz="1200" b="0" i="0" kern="1200" dirty="0" smtClean="0">
                <a:solidFill>
                  <a:schemeClr val="tx1"/>
                </a:solidFill>
                <a:latin typeface="+mn-lt"/>
                <a:ea typeface="+mn-ea"/>
                <a:cs typeface="+mn-cs"/>
              </a:rPr>
              <a:t> indicated multiple origins, when some of the results of the genetics suggested that dogs mainly came from a Chinese centre of domestication. Late Glacial small dogs in the South-West (Pont </a:t>
            </a:r>
            <a:r>
              <a:rPr lang="en-GB" sz="1200" b="0" i="0" kern="1200" dirty="0" err="1" smtClean="0">
                <a:solidFill>
                  <a:schemeClr val="tx1"/>
                </a:solidFill>
                <a:latin typeface="+mn-lt"/>
                <a:ea typeface="+mn-ea"/>
                <a:cs typeface="+mn-cs"/>
              </a:rPr>
              <a:t>d’Ambon</a:t>
            </a:r>
            <a:r>
              <a:rPr lang="en-GB" sz="1200" b="0" i="0" kern="1200" dirty="0" smtClean="0">
                <a:solidFill>
                  <a:schemeClr val="tx1"/>
                </a:solidFill>
                <a:latin typeface="+mn-lt"/>
                <a:ea typeface="+mn-ea"/>
                <a:cs typeface="+mn-cs"/>
              </a:rPr>
              <a:t> and </a:t>
            </a:r>
            <a:r>
              <a:rPr lang="en-GB" sz="1200" b="0" i="0" kern="1200" dirty="0" err="1" smtClean="0">
                <a:solidFill>
                  <a:schemeClr val="tx1"/>
                </a:solidFill>
                <a:latin typeface="+mn-lt"/>
                <a:ea typeface="+mn-ea"/>
                <a:cs typeface="+mn-cs"/>
              </a:rPr>
              <a:t>Montespan</a:t>
            </a:r>
            <a:r>
              <a:rPr lang="en-GB" sz="1200" b="0" i="0" kern="1200" dirty="0" smtClean="0">
                <a:solidFill>
                  <a:schemeClr val="tx1"/>
                </a:solidFill>
                <a:latin typeface="+mn-lt"/>
                <a:ea typeface="+mn-ea"/>
                <a:cs typeface="+mn-cs"/>
              </a:rPr>
              <a:t>) and North of France (Le </a:t>
            </a:r>
            <a:r>
              <a:rPr lang="en-GB" sz="1200" b="0" i="0" kern="1200" dirty="0" err="1" smtClean="0">
                <a:solidFill>
                  <a:schemeClr val="tx1"/>
                </a:solidFill>
                <a:latin typeface="+mn-lt"/>
                <a:ea typeface="+mn-ea"/>
                <a:cs typeface="+mn-cs"/>
              </a:rPr>
              <a:t>Closeau</a:t>
            </a:r>
            <a:r>
              <a:rPr lang="en-GB" sz="1200" b="0" i="0" kern="1200" dirty="0" smtClean="0">
                <a:solidFill>
                  <a:schemeClr val="tx1"/>
                </a:solidFill>
                <a:latin typeface="+mn-lt"/>
                <a:ea typeface="+mn-ea"/>
                <a:cs typeface="+mn-cs"/>
              </a:rPr>
              <a:t>). Detailed analyses of the archaeological contexts alongside that of </a:t>
            </a:r>
            <a:r>
              <a:rPr lang="en-GB" sz="1200" b="0" i="0" kern="1200" dirty="0" err="1" smtClean="0">
                <a:solidFill>
                  <a:schemeClr val="tx1"/>
                </a:solidFill>
                <a:latin typeface="+mn-lt"/>
                <a:ea typeface="+mn-ea"/>
                <a:cs typeface="+mn-cs"/>
              </a:rPr>
              <a:t>taphonomy</a:t>
            </a:r>
            <a:r>
              <a:rPr lang="en-GB" sz="1200" b="0" i="0" kern="1200" dirty="0" smtClean="0">
                <a:solidFill>
                  <a:schemeClr val="tx1"/>
                </a:solidFill>
                <a:latin typeface="+mn-lt"/>
                <a:ea typeface="+mn-ea"/>
                <a:cs typeface="+mn-cs"/>
              </a:rPr>
              <a:t>, identified 49 small </a:t>
            </a:r>
            <a:r>
              <a:rPr lang="en-GB" sz="1200" b="0" i="0" kern="1200" dirty="0" err="1" smtClean="0">
                <a:solidFill>
                  <a:schemeClr val="tx1"/>
                </a:solidFill>
                <a:latin typeface="+mn-lt"/>
                <a:ea typeface="+mn-ea"/>
                <a:cs typeface="+mn-cs"/>
              </a:rPr>
              <a:t>canid</a:t>
            </a:r>
            <a:r>
              <a:rPr lang="en-GB" sz="1200" b="0" i="0" kern="1200" dirty="0" smtClean="0">
                <a:solidFill>
                  <a:schemeClr val="tx1"/>
                </a:solidFill>
                <a:latin typeface="+mn-lt"/>
                <a:ea typeface="+mn-ea"/>
                <a:cs typeface="+mn-cs"/>
              </a:rPr>
              <a:t> remains from the three sites. They exclude the presence of dholes and conclude that they were all small Upper </a:t>
            </a:r>
            <a:r>
              <a:rPr lang="en-GB" sz="1200" b="0" i="0" kern="1200" dirty="0" err="1" smtClean="0">
                <a:solidFill>
                  <a:schemeClr val="tx1"/>
                </a:solidFill>
                <a:latin typeface="+mn-lt"/>
                <a:ea typeface="+mn-ea"/>
                <a:cs typeface="+mn-cs"/>
              </a:rPr>
              <a:t>Paleolithic</a:t>
            </a:r>
            <a:r>
              <a:rPr lang="en-GB" sz="1200" b="0" i="0" kern="1200" dirty="0" smtClean="0">
                <a:solidFill>
                  <a:schemeClr val="tx1"/>
                </a:solidFill>
                <a:latin typeface="+mn-lt"/>
                <a:ea typeface="+mn-ea"/>
                <a:cs typeface="+mn-cs"/>
              </a:rPr>
              <a:t> dogs. These, together with other more sparse discoveries, confirmed the presence of Western European Upper Palaeolithic  Small dogs from, at least, 15,000–11,500 cal BP.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As they are contemporaneous with the much larger Russian Upper Palaeolithic dogs at a similar date, the plea for several Euro-Asian origins for Late Palaeolithic dogs. Two sorts big in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East (Central</a:t>
            </a:r>
            <a:r>
              <a:rPr lang="en-GB" sz="1200" b="0" i="0" kern="1200" baseline="0" dirty="0" smtClean="0">
                <a:solidFill>
                  <a:schemeClr val="tx1"/>
                </a:solidFill>
                <a:latin typeface="+mn-lt"/>
                <a:ea typeface="+mn-ea"/>
                <a:cs typeface="+mn-cs"/>
              </a:rPr>
              <a:t> Russian Plain into China) </a:t>
            </a:r>
            <a:r>
              <a:rPr lang="en-GB" sz="1200" b="0" i="0" kern="1200" dirty="0" smtClean="0">
                <a:solidFill>
                  <a:schemeClr val="tx1"/>
                </a:solidFill>
                <a:latin typeface="+mn-lt"/>
                <a:ea typeface="+mn-ea"/>
                <a:cs typeface="+mn-cs"/>
              </a:rPr>
              <a:t>and smaller</a:t>
            </a:r>
            <a:r>
              <a:rPr lang="en-GB" sz="1200" b="0" i="0" kern="1200" baseline="0" dirty="0" smtClean="0">
                <a:solidFill>
                  <a:schemeClr val="tx1"/>
                </a:solidFill>
                <a:latin typeface="+mn-lt"/>
                <a:ea typeface="+mn-ea"/>
                <a:cs typeface="+mn-cs"/>
              </a:rPr>
              <a:t> in the West taking in European evidence.</a:t>
            </a:r>
            <a:endParaRPr lang="en-GB" dirty="0" smtClean="0"/>
          </a:p>
          <a:p>
            <a:pPr>
              <a:defRPr/>
            </a:pP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7</a:t>
            </a:fld>
            <a:endParaRPr lang="en-US" smtClean="0"/>
          </a:p>
        </p:txBody>
      </p:sp>
    </p:spTree>
    <p:extLst>
      <p:ext uri="{BB962C8B-B14F-4D97-AF65-F5344CB8AC3E}">
        <p14:creationId xmlns:p14="http://schemas.microsoft.com/office/powerpoint/2010/main" val="3250883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Using multivariate techniques, several skulls of fossil large </a:t>
            </a:r>
            <a:r>
              <a:rPr lang="en-GB" sz="1200" b="0" i="0" kern="1200" dirty="0" err="1" smtClean="0">
                <a:solidFill>
                  <a:schemeClr val="tx1"/>
                </a:solidFill>
                <a:latin typeface="+mn-lt"/>
                <a:ea typeface="+mn-ea"/>
                <a:cs typeface="+mn-cs"/>
              </a:rPr>
              <a:t>canids</a:t>
            </a:r>
            <a:r>
              <a:rPr lang="en-GB" sz="1200" b="0" i="0" kern="1200" dirty="0" smtClean="0">
                <a:solidFill>
                  <a:schemeClr val="tx1"/>
                </a:solidFill>
                <a:latin typeface="+mn-lt"/>
                <a:ea typeface="+mn-ea"/>
                <a:cs typeface="+mn-cs"/>
              </a:rPr>
              <a:t> from sites in Belgium, Ukraine and Russia were examined to look for possible evidence of the presence of Palaeolithic dogs – meaning manipulation of or domesticates. Reference groups constituted of prehistoric dogs, and recent wolves and dogs. The fossil large </a:t>
            </a:r>
            <a:r>
              <a:rPr lang="en-GB" sz="1200" b="0" i="0" kern="1200" dirty="0" err="1" smtClean="0">
                <a:solidFill>
                  <a:schemeClr val="tx1"/>
                </a:solidFill>
                <a:latin typeface="+mn-lt"/>
                <a:ea typeface="+mn-ea"/>
                <a:cs typeface="+mn-cs"/>
              </a:rPr>
              <a:t>canid</a:t>
            </a:r>
            <a:r>
              <a:rPr lang="en-GB" sz="1200" b="0" i="0" kern="1200" dirty="0" smtClean="0">
                <a:solidFill>
                  <a:schemeClr val="tx1"/>
                </a:solidFill>
                <a:latin typeface="+mn-lt"/>
                <a:ea typeface="+mn-ea"/>
                <a:cs typeface="+mn-cs"/>
              </a:rPr>
              <a:t> from </a:t>
            </a:r>
            <a:r>
              <a:rPr lang="en-GB" sz="1200" b="0" i="0" kern="1200" dirty="0" err="1" smtClean="0">
                <a:solidFill>
                  <a:schemeClr val="tx1"/>
                </a:solidFill>
                <a:latin typeface="+mn-lt"/>
                <a:ea typeface="+mn-ea"/>
                <a:cs typeface="+mn-cs"/>
              </a:rPr>
              <a:t>Goyet</a:t>
            </a:r>
            <a:r>
              <a:rPr lang="en-GB" sz="1200" b="0" i="0" kern="1200" dirty="0" smtClean="0">
                <a:solidFill>
                  <a:schemeClr val="tx1"/>
                </a:solidFill>
                <a:latin typeface="+mn-lt"/>
                <a:ea typeface="+mn-ea"/>
                <a:cs typeface="+mn-cs"/>
              </a:rPr>
              <a:t> (Belgium), dated at c. 31,700 BP is clearly different from the recent wolves, resembling most closely the known prehistoric dogs in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region. Thus it is identified as a Palaeolithic dog, suggesting that dog domestication had already started during the </a:t>
            </a:r>
            <a:r>
              <a:rPr lang="en-GB" sz="1200" b="0" i="0" kern="1200" dirty="0" err="1" smtClean="0">
                <a:solidFill>
                  <a:schemeClr val="tx1"/>
                </a:solidFill>
                <a:latin typeface="+mn-lt"/>
                <a:ea typeface="+mn-ea"/>
                <a:cs typeface="+mn-cs"/>
              </a:rPr>
              <a:t>Aurignacian</a:t>
            </a:r>
            <a:r>
              <a:rPr lang="en-GB" sz="1200" b="0" i="0" kern="1200" dirty="0" smtClean="0">
                <a:solidFill>
                  <a:schemeClr val="tx1"/>
                </a:solidFill>
                <a:latin typeface="+mn-lt"/>
                <a:ea typeface="+mn-ea"/>
                <a:cs typeface="+mn-cs"/>
              </a:rPr>
              <a:t>. The LUP </a:t>
            </a:r>
            <a:r>
              <a:rPr lang="en-GB" sz="1200" b="0" i="0" kern="1200" dirty="0" err="1" smtClean="0">
                <a:solidFill>
                  <a:schemeClr val="tx1"/>
                </a:solidFill>
                <a:latin typeface="+mn-lt"/>
                <a:ea typeface="+mn-ea"/>
                <a:cs typeface="+mn-cs"/>
              </a:rPr>
              <a:t>Mezin</a:t>
            </a:r>
            <a:r>
              <a:rPr lang="en-GB" sz="1200" b="0" i="0" kern="1200" dirty="0" smtClean="0">
                <a:solidFill>
                  <a:schemeClr val="tx1"/>
                </a:solidFill>
                <a:latin typeface="+mn-lt"/>
                <a:ea typeface="+mn-ea"/>
                <a:cs typeface="+mn-cs"/>
              </a:rPr>
              <a:t> (Ukraine) and </a:t>
            </a:r>
            <a:r>
              <a:rPr lang="en-GB" sz="1200" b="0" i="0" kern="1200" dirty="0" err="1" smtClean="0">
                <a:solidFill>
                  <a:schemeClr val="tx1"/>
                </a:solidFill>
                <a:latin typeface="+mn-lt"/>
                <a:ea typeface="+mn-ea"/>
                <a:cs typeface="+mn-cs"/>
              </a:rPr>
              <a:t>Mezhirich</a:t>
            </a:r>
            <a:r>
              <a:rPr lang="en-GB" sz="1200" b="0" i="0" kern="1200" dirty="0" smtClean="0">
                <a:solidFill>
                  <a:schemeClr val="tx1"/>
                </a:solidFill>
                <a:latin typeface="+mn-lt"/>
                <a:ea typeface="+mn-ea"/>
                <a:cs typeface="+mn-cs"/>
              </a:rPr>
              <a:t> (Ukraine) skulls are also identified as being Palaeolithic dogs. Selected Belgian specimens were analyzed for </a:t>
            </a:r>
            <a:r>
              <a:rPr lang="en-GB" sz="1200" b="0" i="0" kern="1200" dirty="0" err="1" smtClean="0">
                <a:solidFill>
                  <a:schemeClr val="tx1"/>
                </a:solidFill>
                <a:latin typeface="+mn-lt"/>
                <a:ea typeface="+mn-ea"/>
                <a:cs typeface="+mn-cs"/>
              </a:rPr>
              <a:t>mtDNA</a:t>
            </a:r>
            <a:r>
              <a:rPr lang="en-GB" sz="1200" b="0" i="0" kern="1200" dirty="0" smtClean="0">
                <a:solidFill>
                  <a:schemeClr val="tx1"/>
                </a:solidFill>
                <a:latin typeface="+mn-lt"/>
                <a:ea typeface="+mn-ea"/>
                <a:cs typeface="+mn-cs"/>
              </a:rPr>
              <a:t> and stable isotopes. All fossil samples yielded unique DNA sequences, indicating that the ancient Belgian </a:t>
            </a:r>
            <a:r>
              <a:rPr lang="en-GB" sz="1200" b="0" i="0" kern="1200" dirty="0" err="1" smtClean="0">
                <a:solidFill>
                  <a:schemeClr val="tx1"/>
                </a:solidFill>
                <a:latin typeface="+mn-lt"/>
                <a:ea typeface="+mn-ea"/>
                <a:cs typeface="+mn-cs"/>
              </a:rPr>
              <a:t>canids</a:t>
            </a:r>
            <a:r>
              <a:rPr lang="en-GB" sz="1200" b="0" i="0" kern="1200" dirty="0" smtClean="0">
                <a:solidFill>
                  <a:schemeClr val="tx1"/>
                </a:solidFill>
                <a:latin typeface="+mn-lt"/>
                <a:ea typeface="+mn-ea"/>
                <a:cs typeface="+mn-cs"/>
              </a:rPr>
              <a:t> carried a substantial amount of genetic diversity. Large teeth of this lot suggest a role in hunting with the Belgian fossil </a:t>
            </a:r>
            <a:r>
              <a:rPr lang="en-GB" sz="1200" b="0" i="0" kern="1200" dirty="0" err="1" smtClean="0">
                <a:solidFill>
                  <a:schemeClr val="tx1"/>
                </a:solidFill>
                <a:latin typeface="+mn-lt"/>
                <a:ea typeface="+mn-ea"/>
                <a:cs typeface="+mn-cs"/>
              </a:rPr>
              <a:t>canids</a:t>
            </a:r>
            <a:r>
              <a:rPr lang="en-GB" sz="1200" b="0" i="0" kern="1200" dirty="0" smtClean="0">
                <a:solidFill>
                  <a:schemeClr val="tx1"/>
                </a:solidFill>
                <a:latin typeface="+mn-lt"/>
                <a:ea typeface="+mn-ea"/>
                <a:cs typeface="+mn-cs"/>
              </a:rPr>
              <a:t> preying in general on horse and large </a:t>
            </a:r>
            <a:r>
              <a:rPr lang="en-GB" sz="1200" b="0" i="0" kern="1200" dirty="0" err="1" smtClean="0">
                <a:solidFill>
                  <a:schemeClr val="tx1"/>
                </a:solidFill>
                <a:latin typeface="+mn-lt"/>
                <a:ea typeface="+mn-ea"/>
                <a:cs typeface="+mn-cs"/>
              </a:rPr>
              <a:t>bovids</a:t>
            </a:r>
            <a:r>
              <a:rPr lang="en-GB" sz="1200" b="0" i="0" kern="1200" dirty="0" smtClean="0">
                <a:solidFill>
                  <a:schemeClr val="tx1"/>
                </a:solidFill>
                <a:latin typeface="+mn-lt"/>
                <a:ea typeface="+mn-ea"/>
                <a:cs typeface="+mn-cs"/>
              </a:rPr>
              <a:t> – this is supported by the archaeology of such beasts in the area.</a:t>
            </a:r>
            <a:endParaRPr lang="en-GB" dirty="0" smtClean="0"/>
          </a:p>
          <a:p>
            <a:pPr>
              <a:defRPr/>
            </a:pP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8</a:t>
            </a:fld>
            <a:endParaRPr lang="en-US" smtClean="0"/>
          </a:p>
        </p:txBody>
      </p:sp>
    </p:spTree>
    <p:extLst>
      <p:ext uri="{BB962C8B-B14F-4D97-AF65-F5344CB8AC3E}">
        <p14:creationId xmlns:p14="http://schemas.microsoft.com/office/powerpoint/2010/main" val="35532352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specimens from before about 26,500 years ago are very rare. This is likely due to the onset of the last glacial maximum, when the ice sheets are pushing forward across Europe.</a:t>
            </a:r>
            <a:r>
              <a:rPr lang="en-GB" sz="1200" b="0" i="0" kern="1200" baseline="0" dirty="0" smtClean="0">
                <a:solidFill>
                  <a:schemeClr val="tx1"/>
                </a:solidFill>
                <a:latin typeface="+mn-lt"/>
                <a:ea typeface="+mn-ea"/>
                <a:cs typeface="+mn-cs"/>
              </a:rPr>
              <a:t> T</a:t>
            </a:r>
            <a:r>
              <a:rPr lang="en-GB" sz="1200" b="0" i="0" kern="1200" dirty="0" smtClean="0">
                <a:solidFill>
                  <a:schemeClr val="tx1"/>
                </a:solidFill>
                <a:latin typeface="+mn-lt"/>
                <a:ea typeface="+mn-ea"/>
                <a:cs typeface="+mn-cs"/>
              </a:rPr>
              <a:t>he fossilized remains of a canine found in the Altay</a:t>
            </a:r>
            <a:r>
              <a:rPr lang="en-GB" sz="1200" b="0" i="0" kern="1200" baseline="0" dirty="0" smtClean="0">
                <a:solidFill>
                  <a:schemeClr val="tx1"/>
                </a:solidFill>
                <a:latin typeface="+mn-lt"/>
                <a:ea typeface="+mn-ea"/>
                <a:cs typeface="+mn-cs"/>
              </a:rPr>
              <a:t> Mountains southern Siberia, western Russia – oddly not as cold as you would think! R</a:t>
            </a:r>
            <a:r>
              <a:rPr lang="en-GB" sz="1200" b="0" i="0" kern="1200" dirty="0" smtClean="0">
                <a:solidFill>
                  <a:schemeClr val="tx1"/>
                </a:solidFill>
                <a:latin typeface="+mn-lt"/>
                <a:ea typeface="+mn-ea"/>
                <a:cs typeface="+mn-cs"/>
              </a:rPr>
              <a:t>adiocarbon dating to examine the skull and jaw of the Russian dog in three independent laboratories. Each lab confirmed the fossil's age at around 33,000 years old.</a:t>
            </a:r>
          </a:p>
          <a:p>
            <a:r>
              <a:rPr lang="en-GB" sz="1200" b="0" i="0" kern="1200" dirty="0" smtClean="0">
                <a:solidFill>
                  <a:schemeClr val="tx1"/>
                </a:solidFill>
                <a:latin typeface="+mn-lt"/>
                <a:ea typeface="+mn-ea"/>
                <a:cs typeface="+mn-cs"/>
              </a:rPr>
              <a:t>Burnt twigs also found at the site, known as </a:t>
            </a:r>
            <a:r>
              <a:rPr lang="en-GB" sz="1200" b="0" i="0" kern="1200" dirty="0" err="1" smtClean="0">
                <a:solidFill>
                  <a:schemeClr val="tx1"/>
                </a:solidFill>
                <a:latin typeface="+mn-lt"/>
                <a:ea typeface="+mn-ea"/>
                <a:cs typeface="+mn-cs"/>
              </a:rPr>
              <a:t>Razboinichya</a:t>
            </a:r>
            <a:r>
              <a:rPr lang="en-GB" sz="1200" b="0" i="0" kern="1200" dirty="0" smtClean="0">
                <a:solidFill>
                  <a:schemeClr val="tx1"/>
                </a:solidFill>
                <a:latin typeface="+mn-lt"/>
                <a:ea typeface="+mn-ea"/>
                <a:cs typeface="+mn-cs"/>
              </a:rPr>
              <a:t> Cave, suggest that hunter-gatherers used the space for something, and it's likely the dog was their pet before its death from unknown causes. Probably looked like a modern-day </a:t>
            </a:r>
            <a:r>
              <a:rPr lang="en-GB" sz="1200" b="0" i="0" kern="1200" dirty="0" smtClean="0">
                <a:solidFill>
                  <a:schemeClr val="tx1"/>
                </a:solidFill>
                <a:latin typeface="+mn-lt"/>
                <a:ea typeface="+mn-ea"/>
                <a:cs typeface="+mn-cs"/>
                <a:hlinkClick r:id="rId3" tooltip="Samoyed"/>
              </a:rPr>
              <a:t>Samoyed</a:t>
            </a:r>
            <a:r>
              <a:rPr lang="en-GB" sz="1200" b="0" i="0" kern="1200" dirty="0" smtClean="0">
                <a:solidFill>
                  <a:schemeClr val="tx1"/>
                </a:solidFill>
                <a:latin typeface="+mn-lt"/>
                <a:ea typeface="+mn-ea"/>
                <a:cs typeface="+mn-cs"/>
              </a:rPr>
              <a:t>—most closely resembled fully domesticated dogs from Greenland in size and shape. For all the teeth remain relatively large it did not bear close resemblance to the wolf – suggesting some period under</a:t>
            </a:r>
            <a:r>
              <a:rPr lang="en-GB" sz="1200" b="0" i="0" kern="1200" baseline="0" dirty="0" smtClean="0">
                <a:solidFill>
                  <a:schemeClr val="tx1"/>
                </a:solidFill>
                <a:latin typeface="+mn-lt"/>
                <a:ea typeface="+mn-ea"/>
                <a:cs typeface="+mn-cs"/>
              </a:rPr>
              <a:t> the domestication process.</a:t>
            </a:r>
            <a:r>
              <a:rPr lang="en-GB" sz="1200" b="0" i="0" kern="1200" dirty="0" smtClean="0">
                <a:solidFill>
                  <a:schemeClr val="tx1"/>
                </a:solidFill>
                <a:latin typeface="+mn-lt"/>
                <a:ea typeface="+mn-ea"/>
                <a:cs typeface="+mn-cs"/>
              </a:rPr>
              <a:t> The </a:t>
            </a:r>
            <a:r>
              <a:rPr lang="en-GB" sz="1200" b="0" i="0" kern="1200" dirty="0" err="1" smtClean="0">
                <a:solidFill>
                  <a:schemeClr val="tx1"/>
                </a:solidFill>
                <a:latin typeface="+mn-lt"/>
                <a:ea typeface="+mn-ea"/>
                <a:cs typeface="+mn-cs"/>
              </a:rPr>
              <a:t>Razboinichya</a:t>
            </a:r>
            <a:r>
              <a:rPr lang="en-GB" sz="1200" b="0" i="0" kern="1200" dirty="0" smtClean="0">
                <a:solidFill>
                  <a:schemeClr val="tx1"/>
                </a:solidFill>
                <a:latin typeface="+mn-lt"/>
                <a:ea typeface="+mn-ea"/>
                <a:cs typeface="+mn-cs"/>
              </a:rPr>
              <a:t> Cave specimen appears to be an incipient dog that did not give rise to late Glacial – early Holocene lineages and probably represents wolf domestication disrupted by the climatic and cultural changes associated with the LGM. The two earliest incipient dogs from Western Europe (</a:t>
            </a:r>
            <a:r>
              <a:rPr lang="en-GB" sz="1200" b="0" i="0" kern="1200" dirty="0" err="1" smtClean="0">
                <a:solidFill>
                  <a:schemeClr val="tx1"/>
                </a:solidFill>
                <a:latin typeface="+mn-lt"/>
                <a:ea typeface="+mn-ea"/>
                <a:cs typeface="+mn-cs"/>
              </a:rPr>
              <a:t>Goyet</a:t>
            </a:r>
            <a:r>
              <a:rPr lang="en-GB" sz="1200" b="0" i="0" kern="1200" dirty="0" smtClean="0">
                <a:solidFill>
                  <a:schemeClr val="tx1"/>
                </a:solidFill>
                <a:latin typeface="+mn-lt"/>
                <a:ea typeface="+mn-ea"/>
                <a:cs typeface="+mn-cs"/>
              </a:rPr>
              <a:t>, </a:t>
            </a:r>
            <a:r>
              <a:rPr lang="en-GB" sz="1200" b="0" i="0" kern="1200" dirty="0" err="1" smtClean="0">
                <a:solidFill>
                  <a:schemeClr val="tx1"/>
                </a:solidFill>
                <a:latin typeface="+mn-lt"/>
                <a:ea typeface="+mn-ea"/>
                <a:cs typeface="+mn-cs"/>
              </a:rPr>
              <a:t>Belguim</a:t>
            </a:r>
            <a:r>
              <a:rPr lang="en-GB" sz="1200" b="0" i="0" kern="1200" dirty="0" smtClean="0">
                <a:solidFill>
                  <a:schemeClr val="tx1"/>
                </a:solidFill>
                <a:latin typeface="+mn-lt"/>
                <a:ea typeface="+mn-ea"/>
                <a:cs typeface="+mn-cs"/>
              </a:rPr>
              <a:t>) and Siberia (</a:t>
            </a:r>
            <a:r>
              <a:rPr lang="en-GB" sz="1200" b="0" i="0" kern="1200" dirty="0" err="1" smtClean="0">
                <a:solidFill>
                  <a:schemeClr val="tx1"/>
                </a:solidFill>
                <a:latin typeface="+mn-lt"/>
                <a:ea typeface="+mn-ea"/>
                <a:cs typeface="+mn-cs"/>
              </a:rPr>
              <a:t>Razboinichya</a:t>
            </a:r>
            <a:r>
              <a:rPr lang="en-GB" sz="1200" b="0" i="0" kern="1200" dirty="0" smtClean="0">
                <a:solidFill>
                  <a:schemeClr val="tx1"/>
                </a:solidFill>
                <a:latin typeface="+mn-lt"/>
                <a:ea typeface="+mn-ea"/>
                <a:cs typeface="+mn-cs"/>
              </a:rPr>
              <a:t>), separated by thousands of </a:t>
            </a:r>
            <a:r>
              <a:rPr lang="en-GB" sz="1200" b="0" i="0" kern="1200" dirty="0" err="1" smtClean="0">
                <a:solidFill>
                  <a:schemeClr val="tx1"/>
                </a:solidFill>
                <a:latin typeface="+mn-lt"/>
                <a:ea typeface="+mn-ea"/>
                <a:cs typeface="+mn-cs"/>
              </a:rPr>
              <a:t>kilometers</a:t>
            </a:r>
            <a:r>
              <a:rPr lang="en-GB" sz="1200" b="0" i="0" kern="1200" dirty="0" smtClean="0">
                <a:solidFill>
                  <a:schemeClr val="tx1"/>
                </a:solidFill>
                <a:latin typeface="+mn-lt"/>
                <a:ea typeface="+mn-ea"/>
                <a:cs typeface="+mn-cs"/>
              </a:rPr>
              <a:t>, show that dog domestication was multiregional, and thus had no single place of origin (as some DNA data have suggested) and subsequent spread.</a:t>
            </a:r>
            <a:endParaRPr lang="en-GB" sz="1200" b="0" i="0" kern="1200" baseline="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pPr>
              <a:defRPr/>
            </a:pP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9</a:t>
            </a:fld>
            <a:endParaRPr lang="en-US" smtClean="0"/>
          </a:p>
        </p:txBody>
      </p:sp>
    </p:spTree>
    <p:extLst>
      <p:ext uri="{BB962C8B-B14F-4D97-AF65-F5344CB8AC3E}">
        <p14:creationId xmlns:p14="http://schemas.microsoft.com/office/powerpoint/2010/main" val="1254408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10000"/>
          </a:bodyPr>
          <a:lstStyle/>
          <a:p>
            <a:pPr>
              <a:defRPr/>
            </a:pPr>
            <a:r>
              <a:rPr lang="en-GB" dirty="0" smtClean="0"/>
              <a:t>Dogs are classified as a separate species – they are part of a wider taxonomic naming</a:t>
            </a:r>
            <a:r>
              <a:rPr lang="en-GB" baseline="0" dirty="0" smtClean="0"/>
              <a:t> system</a:t>
            </a:r>
            <a:r>
              <a:rPr lang="en-GB" dirty="0" smtClean="0"/>
              <a:t>.</a:t>
            </a:r>
            <a:r>
              <a:rPr lang="en-GB" baseline="0" dirty="0" smtClean="0"/>
              <a:t> They dogs, are </a:t>
            </a:r>
            <a:r>
              <a:rPr lang="en-GB" baseline="0" dirty="0" err="1" smtClean="0"/>
              <a:t>Canis</a:t>
            </a:r>
            <a:r>
              <a:rPr lang="en-GB" baseline="0" dirty="0" smtClean="0"/>
              <a:t> lupus </a:t>
            </a:r>
            <a:r>
              <a:rPr lang="en-GB" baseline="0" dirty="0" err="1" smtClean="0"/>
              <a:t>familaris</a:t>
            </a:r>
            <a:r>
              <a:rPr lang="en-GB" baseline="0" dirty="0" smtClean="0"/>
              <a:t>, as opposed to the wolf, </a:t>
            </a:r>
            <a:r>
              <a:rPr lang="en-GB" baseline="0" dirty="0" err="1" smtClean="0"/>
              <a:t>Canis</a:t>
            </a:r>
            <a:r>
              <a:rPr lang="en-GB" baseline="0" dirty="0" smtClean="0"/>
              <a:t> lupus etc. this shows the close genetic relationship – they are the same genus but classed as different species, they display sufficient genetic distancing to be different, different behaviours etc.. This under taxonomic convention that they are distinct enough to be separated than lumped in together– but what makes a species – how do we classify these? We know, as modern attempts to recreate the first domesticates show, that we know wolves, domestic dogs and </a:t>
            </a:r>
            <a:r>
              <a:rPr lang="en-GB" baseline="0" dirty="0" err="1" smtClean="0"/>
              <a:t>dingos</a:t>
            </a:r>
            <a:r>
              <a:rPr lang="en-GB" baseline="0" dirty="0" smtClean="0"/>
              <a:t> are able to bread and produce viable off-spring – so the taxonomic distinctions are not very helpful in this respect and/ or it’s a rubbish definition to start with!).  </a:t>
            </a:r>
          </a:p>
          <a:p>
            <a:pPr>
              <a:defRPr/>
            </a:pPr>
            <a:endParaRPr lang="en-GB" baseline="0" dirty="0" smtClean="0"/>
          </a:p>
          <a:p>
            <a:pPr>
              <a:defRPr/>
            </a:pPr>
            <a:r>
              <a:rPr lang="en-GB" baseline="0" dirty="0" smtClean="0"/>
              <a:t>What actually happen – biological process – from a small number of wolves – a number of off-spring become isolated from the parent pack – they are bred and interbred until they become quite removed from the wolf group. This takes time – a number of generations. This group will be carrying only a small portion of the variability of the total wolf species. They are a sub-set carrying a fraction of the variability. This acts like a bit of a ‘bottle neck’ a squeeze on the DNA. This group with restricted DNA is bred with others – of similar restricted DNA. They produce viable off-spring, for ever and ever. If they are only ever breading with the similar group they will maintain a very restricted code – however, if they breed with other groups (bred from a different strain of the ancestral stock, bred with dogs gone feral, slipped out and slipped back in unnoticed……) then the genetic variation increases again, it becomes divers but different to that of the original wolf pack.</a:t>
            </a:r>
          </a:p>
          <a:p>
            <a:pPr>
              <a:defRPr/>
            </a:pPr>
            <a:endParaRPr lang="en-GB" baseline="0" dirty="0" smtClean="0"/>
          </a:p>
          <a:p>
            <a:pPr>
              <a:defRPr/>
            </a:pPr>
            <a:r>
              <a:rPr lang="en-GB" baseline="0" dirty="0" smtClean="0"/>
              <a:t>Modern dogs are very diverse, their codes show a considerable amount of wolf DNA to virtually none left. They have been bred and cross bred so many times they are very diverse. Some of the diversity is already there early on as we saw with the Belgian large skulled dog, BUT a lot of it has happened recently – and this is related to a number of very few </a:t>
            </a:r>
            <a:r>
              <a:rPr lang="en-GB" i="0" baseline="0" dirty="0" smtClean="0"/>
              <a:t>genes - happened late on – as a result of Victorian and later drives for improved or novel breeds, or breeds starts in 18</a:t>
            </a:r>
            <a:r>
              <a:rPr lang="en-GB" i="0" baseline="30000" dirty="0" smtClean="0"/>
              <a:t>th</a:t>
            </a:r>
            <a:r>
              <a:rPr lang="en-GB" i="0" baseline="0" dirty="0" smtClean="0"/>
              <a:t> C but more so in19/20</a:t>
            </a:r>
            <a:r>
              <a:rPr lang="en-GB" i="0" baseline="30000" dirty="0" smtClean="0"/>
              <a:t>th</a:t>
            </a:r>
            <a:r>
              <a:rPr lang="en-GB" i="0" baseline="0" dirty="0" smtClean="0"/>
              <a:t>. </a:t>
            </a: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10</a:t>
            </a:fld>
            <a:endParaRPr lang="en-US" smtClean="0"/>
          </a:p>
        </p:txBody>
      </p:sp>
    </p:spTree>
    <p:extLst>
      <p:ext uri="{BB962C8B-B14F-4D97-AF65-F5344CB8AC3E}">
        <p14:creationId xmlns:p14="http://schemas.microsoft.com/office/powerpoint/2010/main" val="2908184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baseline="0" dirty="0" smtClean="0"/>
              <a:t>Breed has no biological taxonomic definition – almost used interchangeably with variety, forms or population. It really means that those that are bred closely and look like each other are classified as a breed. </a:t>
            </a:r>
            <a:r>
              <a:rPr lang="en-GB" sz="1200" b="0" i="0" kern="1200" dirty="0" smtClean="0">
                <a:solidFill>
                  <a:schemeClr val="tx1"/>
                </a:solidFill>
                <a:latin typeface="+mn-lt"/>
                <a:ea typeface="+mn-ea"/>
                <a:cs typeface="+mn-cs"/>
              </a:rPr>
              <a:t>A stock of animals within a species having a distinctive appearance and typically having been developed by deliberate selection. Species and sub species are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only ones that have a biological basis. But this does not seem enough? </a:t>
            </a:r>
            <a:r>
              <a:rPr lang="en-GB" baseline="0" dirty="0" smtClean="0"/>
              <a:t>Essentially dogs show the most variation in size than any other known species. No other group shows such marked variation in size. </a:t>
            </a: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11</a:t>
            </a:fld>
            <a:endParaRPr lang="en-US" smtClean="0"/>
          </a:p>
        </p:txBody>
      </p:sp>
    </p:spTree>
    <p:extLst>
      <p:ext uri="{BB962C8B-B14F-4D97-AF65-F5344CB8AC3E}">
        <p14:creationId xmlns:p14="http://schemas.microsoft.com/office/powerpoint/2010/main" val="6764388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baseline="0" dirty="0" smtClean="0"/>
              <a:t>Some of the CLADES are unusual including both the German Shepherd Mexican hairless above and Siberian husky! These turn out to be least wolf like in terms of </a:t>
            </a:r>
            <a:r>
              <a:rPr lang="en-GB" baseline="0" dirty="0" err="1" smtClean="0"/>
              <a:t>mtDNA</a:t>
            </a:r>
            <a:endParaRPr lang="en-GB" baseline="0" dirty="0" smtClean="0"/>
          </a:p>
          <a:p>
            <a:pPr>
              <a:defRPr/>
            </a:pPr>
            <a:endParaRPr lang="en-GB" baseline="0" dirty="0" smtClean="0"/>
          </a:p>
          <a:p>
            <a:pPr>
              <a:defRPr/>
            </a:pPr>
            <a:r>
              <a:rPr lang="en-GB" baseline="0" dirty="0" smtClean="0"/>
              <a:t>Coyote and wolf separate by 20 markers - split of them to – calculate the mutations. </a:t>
            </a: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12</a:t>
            </a:fld>
            <a:endParaRPr lang="en-US" smtClean="0"/>
          </a:p>
        </p:txBody>
      </p:sp>
    </p:spTree>
    <p:extLst>
      <p:ext uri="{BB962C8B-B14F-4D97-AF65-F5344CB8AC3E}">
        <p14:creationId xmlns:p14="http://schemas.microsoft.com/office/powerpoint/2010/main" val="40378205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Most wolf like in terms</a:t>
            </a:r>
            <a:r>
              <a:rPr lang="en-GB" baseline="0" dirty="0" smtClean="0"/>
              <a:t> </a:t>
            </a:r>
            <a:r>
              <a:rPr lang="en-GB" dirty="0" smtClean="0"/>
              <a:t>of genetic makeup. Supports evidence that some</a:t>
            </a:r>
            <a:r>
              <a:rPr lang="en-GB" baseline="0" dirty="0" smtClean="0"/>
              <a:t> </a:t>
            </a:r>
            <a:r>
              <a:rPr lang="en-GB" dirty="0" smtClean="0"/>
              <a:t>of the Asian breeds do have more hybridisation with wolf</a:t>
            </a:r>
            <a:r>
              <a:rPr lang="en-GB" baseline="0" dirty="0" smtClean="0"/>
              <a:t> still in them. Top of the list is the </a:t>
            </a:r>
            <a:r>
              <a:rPr lang="en-GB" baseline="0" dirty="0" err="1" smtClean="0"/>
              <a:t>Shiba</a:t>
            </a:r>
            <a:r>
              <a:rPr lang="en-GB" baseline="0" dirty="0" smtClean="0"/>
              <a:t> </a:t>
            </a:r>
            <a:r>
              <a:rPr lang="en-GB" baseline="0" dirty="0" err="1" smtClean="0"/>
              <a:t>Inu</a:t>
            </a:r>
            <a:r>
              <a:rPr lang="en-GB" baseline="0" dirty="0" smtClean="0"/>
              <a:t>, Chow </a:t>
            </a:r>
            <a:r>
              <a:rPr lang="en-GB" baseline="0" dirty="0" err="1" smtClean="0"/>
              <a:t>chow</a:t>
            </a:r>
            <a:r>
              <a:rPr lang="en-GB" baseline="0" dirty="0" smtClean="0"/>
              <a:t>, Akita not looking particularly wolf like in colour, muzzle length, curled tail, fibres, the German Shepherd, looks wolf like to me but is way down on the list. What recent studies show is that although they are oldest domesticates very few genes actually determine if your dog has a curly or straight tail, if it has big or small ears, lots of hair – no hair – unlike humans we here 200 genes can be involved in just our size variation only around 50 or so genes determine what your dog will actually look like. Genes are either on or off. Also note – those dogs known as hunters, a very broad group indicating their use in the past. IS THIS THE CASE?</a:t>
            </a:r>
            <a:endParaRPr lang="en-GB" dirty="0" smtClean="0"/>
          </a:p>
          <a:p>
            <a:pPr>
              <a:defRPr/>
            </a:pPr>
            <a:endParaRPr lang="en-GB" baseline="0" dirty="0" smtClean="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13</a:t>
            </a:fld>
            <a:endParaRPr lang="en-US" smtClean="0"/>
          </a:p>
        </p:txBody>
      </p:sp>
    </p:spTree>
    <p:extLst>
      <p:ext uri="{BB962C8B-B14F-4D97-AF65-F5344CB8AC3E}">
        <p14:creationId xmlns:p14="http://schemas.microsoft.com/office/powerpoint/2010/main" val="37234452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Most dogs have been manipulated in very recent times and may bear little resemblance to their immediate forbears. These live in Siberia with hunter-fisher groups known as Samoyeds, hence the breed name. The Samoyed people used the dogs to pull their sleds, guard their property, for herding reindeer and keeping warm. The dogs sleep with people to keep them warm. Captain Robert Scott, an explorer brought the dogs to England in 1889. It was in England that the breed was further developed ‘improved’ and from there they spread throughout the rest of the world. Their gene pool is closely related to the herder type dogs and some wolf</a:t>
            </a:r>
            <a:r>
              <a:rPr lang="en-GB" sz="1200" b="0" i="0" kern="1200" baseline="0" dirty="0" smtClean="0">
                <a:solidFill>
                  <a:schemeClr val="tx1"/>
                </a:solidFill>
                <a:latin typeface="+mn-lt"/>
                <a:ea typeface="+mn-ea"/>
                <a:cs typeface="+mn-cs"/>
              </a:rPr>
              <a:t>. Work on these dogs shows that early similar forms – </a:t>
            </a:r>
            <a:r>
              <a:rPr lang="en-GB" sz="1200" b="0" i="0" kern="1200" baseline="0" dirty="0" err="1" smtClean="0">
                <a:solidFill>
                  <a:schemeClr val="tx1"/>
                </a:solidFill>
                <a:latin typeface="+mn-lt"/>
                <a:ea typeface="+mn-ea"/>
                <a:cs typeface="+mn-cs"/>
              </a:rPr>
              <a:t>Botai</a:t>
            </a:r>
            <a:r>
              <a:rPr lang="en-GB" sz="1200" b="0" i="0" kern="1200" baseline="0" dirty="0" smtClean="0">
                <a:solidFill>
                  <a:schemeClr val="tx1"/>
                </a:solidFill>
                <a:latin typeface="+mn-lt"/>
                <a:ea typeface="+mn-ea"/>
                <a:cs typeface="+mn-cs"/>
              </a:rPr>
              <a:t>, a </a:t>
            </a:r>
            <a:r>
              <a:rPr lang="en-GB" sz="1200" b="0" i="0" kern="1200" baseline="0" dirty="0" err="1" smtClean="0">
                <a:solidFill>
                  <a:schemeClr val="tx1"/>
                </a:solidFill>
                <a:latin typeface="+mn-lt"/>
                <a:ea typeface="+mn-ea"/>
                <a:cs typeface="+mn-cs"/>
              </a:rPr>
              <a:t>chalcolithic</a:t>
            </a:r>
            <a:r>
              <a:rPr lang="en-GB" sz="1200" b="0" i="0" kern="1200" baseline="0" dirty="0" smtClean="0">
                <a:solidFill>
                  <a:schemeClr val="tx1"/>
                </a:solidFill>
                <a:latin typeface="+mn-lt"/>
                <a:ea typeface="+mn-ea"/>
                <a:cs typeface="+mn-cs"/>
              </a:rPr>
              <a:t> site in </a:t>
            </a:r>
            <a:r>
              <a:rPr lang="en-GB" sz="1200" b="0" i="0" kern="1200" baseline="0" dirty="0" err="1" smtClean="0">
                <a:solidFill>
                  <a:schemeClr val="tx1"/>
                </a:solidFill>
                <a:latin typeface="+mn-lt"/>
                <a:ea typeface="+mn-ea"/>
                <a:cs typeface="+mn-cs"/>
              </a:rPr>
              <a:t>Kasikstan</a:t>
            </a:r>
            <a:r>
              <a:rPr lang="en-GB" sz="1200" b="0" i="0" kern="1200" baseline="0" dirty="0" smtClean="0">
                <a:solidFill>
                  <a:schemeClr val="tx1"/>
                </a:solidFill>
                <a:latin typeface="+mn-lt"/>
                <a:ea typeface="+mn-ea"/>
                <a:cs typeface="+mn-cs"/>
              </a:rPr>
              <a:t>, can be used for pulling, sledding, carrying, hunting and ritual – although the pattern if it is ritual is not fixed, uniform. Complete dogs or part of dogs are placed in foundations of buildings – domestic ones, in threshold, and in burials.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latin typeface="+mn-lt"/>
                <a:ea typeface="+mn-ea"/>
                <a:cs typeface="+mn-cs"/>
              </a:rPr>
              <a:t>Foundations/ thresholds is not uncommon within their early use. 5000 BC used in China under post holes, Romano-British context, London and Winchester they are under masonry buildings,  Chester-le-Street, dog in a pot, under the floor of a building in the ‘west gate’,  </a:t>
            </a:r>
            <a:r>
              <a:rPr lang="en-GB" sz="1200" b="0" i="0" kern="1200" baseline="0" dirty="0" err="1" smtClean="0">
                <a:solidFill>
                  <a:schemeClr val="tx1"/>
                </a:solidFill>
                <a:latin typeface="+mn-lt"/>
                <a:ea typeface="+mn-ea"/>
                <a:cs typeface="+mn-cs"/>
              </a:rPr>
              <a:t>Caerwent</a:t>
            </a:r>
            <a:r>
              <a:rPr lang="en-GB" sz="1200" b="0" i="0" kern="1200" baseline="0" dirty="0" smtClean="0">
                <a:solidFill>
                  <a:schemeClr val="tx1"/>
                </a:solidFill>
                <a:latin typeface="+mn-lt"/>
                <a:ea typeface="+mn-ea"/>
                <a:cs typeface="+mn-cs"/>
              </a:rPr>
              <a:t> –12 dogs in the  N-West corner of the tower, the </a:t>
            </a:r>
            <a:r>
              <a:rPr lang="en-GB" sz="1200" b="0" i="0" kern="1200" baseline="0" dirty="0" err="1" smtClean="0">
                <a:solidFill>
                  <a:schemeClr val="tx1"/>
                </a:solidFill>
                <a:latin typeface="+mn-lt"/>
                <a:ea typeface="+mn-ea"/>
                <a:cs typeface="+mn-cs"/>
              </a:rPr>
              <a:t>Botai</a:t>
            </a:r>
            <a:r>
              <a:rPr lang="en-GB" sz="1200" b="0" i="0" kern="1200" baseline="0" dirty="0" smtClean="0">
                <a:solidFill>
                  <a:schemeClr val="tx1"/>
                </a:solidFill>
                <a:latin typeface="+mn-lt"/>
                <a:ea typeface="+mn-ea"/>
                <a:cs typeface="+mn-cs"/>
              </a:rPr>
              <a:t> dogs were buried to the west of the settlements and houses – this may or may not be linked in to later Indo-European myths of dogs being guardians of the underworld and the underworld is to the West – somewhere? We have Cerberus, the multi-headed Hell Hound of Hades – guardian of the underworld </a:t>
            </a:r>
            <a:endParaRPr lang="en-GB" b="0" dirty="0" smtClean="0"/>
          </a:p>
          <a:p>
            <a:pPr>
              <a:defRPr/>
            </a:pPr>
            <a:endParaRPr lang="en-GB" dirty="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14</a:t>
            </a:fld>
            <a:endParaRPr lang="en-US" smtClean="0"/>
          </a:p>
        </p:txBody>
      </p:sp>
    </p:spTree>
    <p:extLst>
      <p:ext uri="{BB962C8B-B14F-4D97-AF65-F5344CB8AC3E}">
        <p14:creationId xmlns:p14="http://schemas.microsoft.com/office/powerpoint/2010/main" val="1940278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buFont typeface="Arial" pitchFamily="34" charset="0"/>
              <a:buChar char="•"/>
            </a:pPr>
            <a:r>
              <a:rPr lang="en-GB" dirty="0" err="1" smtClean="0"/>
              <a:t>Lupo</a:t>
            </a:r>
            <a:r>
              <a:rPr lang="en-GB" dirty="0" smtClean="0"/>
              <a:t>, 2001, followed two groups of hunter-foragers, dogs are kept in the villages, but not numerous, 50% had dogs, and then only one or two.</a:t>
            </a:r>
          </a:p>
          <a:p>
            <a:pPr>
              <a:buFont typeface="Arial" pitchFamily="34" charset="0"/>
              <a:buChar char="•"/>
            </a:pPr>
            <a:r>
              <a:rPr lang="en-GB" dirty="0" smtClean="0"/>
              <a:t>Kept solely as hunting dogs – but laugh at the notion they could be companions</a:t>
            </a:r>
          </a:p>
          <a:p>
            <a:pPr>
              <a:buFont typeface="Arial" pitchFamily="34" charset="0"/>
              <a:buChar char="•"/>
            </a:pPr>
            <a:r>
              <a:rPr lang="en-GB" dirty="0" smtClean="0"/>
              <a:t>Kept sites clean – garbage disposal</a:t>
            </a:r>
          </a:p>
          <a:p>
            <a:pPr>
              <a:buFont typeface="Arial" pitchFamily="34" charset="0"/>
              <a:buChar char="•"/>
            </a:pPr>
            <a:r>
              <a:rPr lang="en-GB" dirty="0" smtClean="0"/>
              <a:t>Provisioned but last and infrequently – most are lean and perpetually</a:t>
            </a:r>
            <a:r>
              <a:rPr lang="en-GB" baseline="0" dirty="0" smtClean="0"/>
              <a:t> hungry. May eat small prey when on hunts – before the hunter gets there but does not hunt on its own – even though it is capable.</a:t>
            </a:r>
            <a:endParaRPr lang="en-GB" dirty="0" smtClean="0"/>
          </a:p>
          <a:p>
            <a:pPr>
              <a:buFont typeface="Arial" pitchFamily="34" charset="0"/>
              <a:buChar char="•"/>
            </a:pPr>
            <a:r>
              <a:rPr lang="en-GB" dirty="0" smtClean="0"/>
              <a:t>Live only a few years – snake bites! Most live three years longest they could remember was five years – most dies in the jungle just do not come back f</a:t>
            </a:r>
            <a:r>
              <a:rPr lang="en-GB" baseline="0" dirty="0" smtClean="0"/>
              <a:t>rom hunting trips, some die in accidents, get caught in snares, Nightmare on Elm Street meets Friday 13th</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Dogs take on spirits – haunt the living usually</a:t>
            </a:r>
            <a:r>
              <a:rPr lang="en-GB" baseline="0" dirty="0" smtClean="0"/>
              <a:t> as sorcerers and witches. </a:t>
            </a:r>
            <a:endParaRPr lang="en-GB" dirty="0" smtClean="0"/>
          </a:p>
          <a:p>
            <a:pPr>
              <a:defRPr/>
            </a:pPr>
            <a:endParaRPr lang="en-GB" baseline="0" dirty="0" smtClean="0"/>
          </a:p>
          <a:p>
            <a:pPr>
              <a:defRPr/>
            </a:pPr>
            <a:endParaRPr lang="en-GB" baseline="0" dirty="0" smtClean="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15</a:t>
            </a:fld>
            <a:endParaRPr lang="en-US" smtClean="0"/>
          </a:p>
        </p:txBody>
      </p:sp>
    </p:spTree>
    <p:extLst>
      <p:ext uri="{BB962C8B-B14F-4D97-AF65-F5344CB8AC3E}">
        <p14:creationId xmlns:p14="http://schemas.microsoft.com/office/powerpoint/2010/main" val="5184742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baseline="0" dirty="0" smtClean="0"/>
              <a:t>Romans are usually cited as the first to really start creating ’breeds’ dogs for specific purposes but given the duel roles for dogs in Egypt then the division into varieties or forms representing different roles may lie earlier in time. Depicted on the walls of </a:t>
            </a:r>
            <a:r>
              <a:rPr lang="en-GB" baseline="0" dirty="0" err="1" smtClean="0"/>
              <a:t>Tuts</a:t>
            </a:r>
            <a:r>
              <a:rPr lang="en-GB" baseline="0" dirty="0" smtClean="0"/>
              <a:t> tomb and often </a:t>
            </a:r>
            <a:r>
              <a:rPr lang="en-GB" baseline="0" dirty="0" err="1" smtClean="0"/>
              <a:t>emalmbed</a:t>
            </a:r>
            <a:r>
              <a:rPr lang="en-GB" baseline="0" dirty="0" smtClean="0"/>
              <a:t> and buried with the dead from 3000 BC onwards</a:t>
            </a:r>
          </a:p>
          <a:p>
            <a:pPr>
              <a:defRPr/>
            </a:pPr>
            <a:endParaRPr lang="en-GB" baseline="0" dirty="0" smtClean="0"/>
          </a:p>
          <a:p>
            <a:pPr>
              <a:defRPr/>
            </a:pPr>
            <a:r>
              <a:rPr lang="en-GB" baseline="0" dirty="0" err="1" smtClean="0"/>
              <a:t>Ibi</a:t>
            </a:r>
            <a:r>
              <a:rPr lang="en-GB" baseline="0" dirty="0" smtClean="0"/>
              <a:t> and pharaoh hounds are not ancient!</a:t>
            </a:r>
          </a:p>
          <a:p>
            <a:pPr>
              <a:defRPr/>
            </a:pPr>
            <a:endParaRPr lang="en-GB" baseline="0" dirty="0" smtClean="0"/>
          </a:p>
          <a:p>
            <a:pPr>
              <a:defRPr/>
            </a:pPr>
            <a:r>
              <a:rPr lang="en-GB" sz="1200" b="0" i="0" kern="1200" dirty="0" smtClean="0">
                <a:solidFill>
                  <a:schemeClr val="tx1"/>
                </a:solidFill>
                <a:latin typeface="+mn-lt"/>
                <a:ea typeface="+mn-ea"/>
                <a:cs typeface="+mn-cs"/>
              </a:rPr>
              <a:t>In this ceremony, the heart was weighed, by Anubis, against an ostrich feather(Feather of Truth). If the heart was lighter then the feather then the soul could pass on, but if the heart was heavier then the feather the soul would be devoured by </a:t>
            </a:r>
            <a:r>
              <a:rPr lang="en-GB" sz="1200" b="0" i="0" kern="1200" dirty="0" err="1" smtClean="0">
                <a:solidFill>
                  <a:schemeClr val="tx1"/>
                </a:solidFill>
                <a:latin typeface="+mn-lt"/>
                <a:ea typeface="+mn-ea"/>
                <a:cs typeface="+mn-cs"/>
              </a:rPr>
              <a:t>Ammit</a:t>
            </a:r>
            <a:r>
              <a:rPr lang="en-GB" sz="1200" b="0" i="0" kern="1200" dirty="0" smtClean="0">
                <a:solidFill>
                  <a:schemeClr val="tx1"/>
                </a:solidFill>
                <a:latin typeface="+mn-lt"/>
                <a:ea typeface="+mn-ea"/>
                <a:cs typeface="+mn-cs"/>
              </a:rPr>
              <a:t>.  By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way the present day Pharaoh Hound is no more Ancient Egyptian than I am. It is a relatively modern ‘recreation’</a:t>
            </a:r>
            <a:r>
              <a:rPr lang="en-GB" sz="1200" b="0" i="0" kern="1200" baseline="0" dirty="0" smtClean="0">
                <a:solidFill>
                  <a:schemeClr val="tx1"/>
                </a:solidFill>
                <a:latin typeface="+mn-lt"/>
                <a:ea typeface="+mn-ea"/>
                <a:cs typeface="+mn-cs"/>
              </a:rPr>
              <a:t> of the idealised image of what the ancient hound should look like.</a:t>
            </a:r>
          </a:p>
          <a:p>
            <a:pPr>
              <a:defRPr/>
            </a:pPr>
            <a:endParaRPr lang="en-GB" sz="1200" b="0" i="0" kern="1200" baseline="0" dirty="0" smtClean="0">
              <a:solidFill>
                <a:schemeClr val="tx1"/>
              </a:solidFill>
              <a:latin typeface="+mn-lt"/>
              <a:ea typeface="+mn-ea"/>
              <a:cs typeface="+mn-cs"/>
            </a:endParaRPr>
          </a:p>
          <a:p>
            <a:pPr>
              <a:defRPr/>
            </a:pPr>
            <a:r>
              <a:rPr lang="en-GB" sz="1200" b="0" i="0" kern="1200" baseline="0" dirty="0" smtClean="0">
                <a:solidFill>
                  <a:schemeClr val="tx1"/>
                </a:solidFill>
                <a:latin typeface="+mn-lt"/>
                <a:ea typeface="+mn-ea"/>
                <a:cs typeface="+mn-cs"/>
              </a:rPr>
              <a:t>It is the case that the Romans did start manipulating dogs in a bigger way – more variation in size appears, can see the toy breeds, lap dogs like  IGs and small dogs. But it is evident that in Neolithic Italy, 6000 BC variation can be see, a sample size of 2000 dogs from 6000 BC to 6</a:t>
            </a:r>
            <a:r>
              <a:rPr lang="en-GB" sz="1200" b="0" i="0" kern="1200" baseline="30000" dirty="0" smtClean="0">
                <a:solidFill>
                  <a:schemeClr val="tx1"/>
                </a:solidFill>
                <a:latin typeface="+mn-lt"/>
                <a:ea typeface="+mn-ea"/>
                <a:cs typeface="+mn-cs"/>
              </a:rPr>
              <a:t>th</a:t>
            </a:r>
            <a:r>
              <a:rPr lang="en-GB" sz="1200" b="0" i="0" kern="1200" baseline="0" dirty="0" smtClean="0">
                <a:solidFill>
                  <a:schemeClr val="tx1"/>
                </a:solidFill>
                <a:latin typeface="+mn-lt"/>
                <a:ea typeface="+mn-ea"/>
                <a:cs typeface="+mn-cs"/>
              </a:rPr>
              <a:t> cent AD show that peaks of variation appearing in the BA and IA – particularly larger form appears then.</a:t>
            </a:r>
            <a:endParaRPr lang="en-GB" baseline="0" dirty="0" smtClean="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16</a:t>
            </a:fld>
            <a:endParaRPr lang="en-US" smtClean="0"/>
          </a:p>
        </p:txBody>
      </p:sp>
    </p:spTree>
    <p:extLst>
      <p:ext uri="{BB962C8B-B14F-4D97-AF65-F5344CB8AC3E}">
        <p14:creationId xmlns:p14="http://schemas.microsoft.com/office/powerpoint/2010/main" val="18817038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GB" dirty="0" smtClean="0"/>
              <a:t>Wolf dogs: or the wolf dog hybrid </a:t>
            </a:r>
          </a:p>
          <a:p>
            <a:r>
              <a:rPr lang="en-GB" dirty="0" smtClean="0"/>
              <a:t>the continuation of breeding wolves </a:t>
            </a:r>
            <a:r>
              <a:rPr lang="en-GB" i="1" dirty="0" err="1" smtClean="0"/>
              <a:t>Canis</a:t>
            </a:r>
            <a:r>
              <a:rPr lang="en-GB" i="1" dirty="0" smtClean="0"/>
              <a:t> lupus </a:t>
            </a:r>
            <a:r>
              <a:rPr lang="en-GB" dirty="0" smtClean="0"/>
              <a:t>sub species with domestic dogs</a:t>
            </a:r>
          </a:p>
          <a:p>
            <a:r>
              <a:rPr lang="en-GB" dirty="0" smtClean="0"/>
              <a:t>Anything with a wolf in it within the last five generations are called wolf-dogs</a:t>
            </a:r>
          </a:p>
          <a:p>
            <a:r>
              <a:rPr lang="en-GB" dirty="0" smtClean="0"/>
              <a:t>With around 300,000 of these in  America, and growing in Britain, they are big business</a:t>
            </a:r>
          </a:p>
          <a:p>
            <a:r>
              <a:rPr lang="en-GB" dirty="0" smtClean="0"/>
              <a:t>Known of since 1766 – in  Britain when a known wolf is thought to have crossed with a then Pomeranian – The German Shepherd is classed</a:t>
            </a:r>
            <a:r>
              <a:rPr lang="en-GB" baseline="0" dirty="0" smtClean="0"/>
              <a:t> as a deliberate attempt to create a wolf dog But was done so with a dog that only had one quarter wolf in it – the cross relied on the restricted genes of this one dog to start the breed off – so may explain why it has so little wolf DNA in it when tested now.</a:t>
            </a:r>
          </a:p>
          <a:p>
            <a:r>
              <a:rPr lang="en-GB" baseline="0" dirty="0" smtClean="0"/>
              <a:t>Legislation is not kind to them considering them to be wild – not displaying the 6 criteria of Galton in some of the detail?</a:t>
            </a:r>
            <a:endParaRPr lang="en-GB" dirty="0" smtClean="0"/>
          </a:p>
          <a:p>
            <a:pPr>
              <a:defRPr/>
            </a:pPr>
            <a:endParaRPr lang="en-GB" baseline="0" dirty="0" smtClean="0"/>
          </a:p>
        </p:txBody>
      </p:sp>
      <p:sp>
        <p:nvSpPr>
          <p:cNvPr id="21508" name="Slide Number Placeholder 3"/>
          <p:cNvSpPr>
            <a:spLocks noGrp="1"/>
          </p:cNvSpPr>
          <p:nvPr>
            <p:ph type="sldNum" sz="quarter" idx="5"/>
          </p:nvPr>
        </p:nvSpPr>
        <p:spPr>
          <a:noFill/>
        </p:spPr>
        <p:txBody>
          <a:bodyPr/>
          <a:lstStyle/>
          <a:p>
            <a:fld id="{24EC2BCD-2DCA-42EC-A424-AF5703D789C8}" type="slidenum">
              <a:rPr lang="en-US" smtClean="0"/>
              <a:pPr/>
              <a:t>17</a:t>
            </a:fld>
            <a:endParaRPr lang="en-US" smtClean="0"/>
          </a:p>
        </p:txBody>
      </p:sp>
    </p:spTree>
    <p:extLst>
      <p:ext uri="{BB962C8B-B14F-4D97-AF65-F5344CB8AC3E}">
        <p14:creationId xmlns:p14="http://schemas.microsoft.com/office/powerpoint/2010/main" val="35597199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Chicco</a:t>
            </a:r>
            <a:r>
              <a:rPr lang="en-GB" dirty="0" smtClean="0"/>
              <a:t> and his one eyed turkey Christmas present.</a:t>
            </a:r>
            <a:endParaRPr lang="en-GB" dirty="0"/>
          </a:p>
        </p:txBody>
      </p:sp>
      <p:sp>
        <p:nvSpPr>
          <p:cNvPr id="4" name="Slide Number Placeholder 3"/>
          <p:cNvSpPr>
            <a:spLocks noGrp="1"/>
          </p:cNvSpPr>
          <p:nvPr>
            <p:ph type="sldNum" sz="quarter" idx="10"/>
          </p:nvPr>
        </p:nvSpPr>
        <p:spPr/>
        <p:txBody>
          <a:bodyPr/>
          <a:lstStyle/>
          <a:p>
            <a:fld id="{F36758F6-AC58-45DD-9F36-44DAA3755A12}" type="slidenum">
              <a:rPr lang="en-GB" smtClean="0"/>
              <a:pPr/>
              <a:t>18</a:t>
            </a:fld>
            <a:endParaRPr lang="en-GB"/>
          </a:p>
        </p:txBody>
      </p:sp>
    </p:spTree>
    <p:extLst>
      <p:ext uri="{BB962C8B-B14F-4D97-AF65-F5344CB8AC3E}">
        <p14:creationId xmlns:p14="http://schemas.microsoft.com/office/powerpoint/2010/main" val="77662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BCE37B-84E6-47C5-B11D-9A639414991C}"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95AD6-97E1-4F00-B348-75FC54C786F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BCE37B-84E6-47C5-B11D-9A639414991C}" type="datetimeFigureOut">
              <a:rPr lang="en-GB" smtClean="0"/>
              <a:pPr/>
              <a:t>28/02/2018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B95AD6-97E1-4F00-B348-75FC54C786F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hyperlink" Target="http://www.rit.edu/academicaffairs/abuhureyra/bibliography.php" TargetMode="External"/><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9.jpeg"/><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2.jpe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26.jpeg"/><Relationship Id="rId4" Type="http://schemas.openxmlformats.org/officeDocument/2006/relationships/image" Target="../media/image25.jpeg"/></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In the beginning</a:t>
            </a:r>
            <a:endParaRPr lang="en-GB" b="1" dirty="0"/>
          </a:p>
        </p:txBody>
      </p:sp>
      <p:pic>
        <p:nvPicPr>
          <p:cNvPr id="28674" name="Picture 2" descr="http://naontiotami.files.wordpress.com/2008/08/dogs2-1.gif"/>
          <p:cNvPicPr>
            <a:picLocks noChangeAspect="1" noChangeArrowheads="1"/>
          </p:cNvPicPr>
          <p:nvPr/>
        </p:nvPicPr>
        <p:blipFill>
          <a:blip r:embed="rId3" cstate="print"/>
          <a:srcRect/>
          <a:stretch>
            <a:fillRect/>
          </a:stretch>
        </p:blipFill>
        <p:spPr bwMode="auto">
          <a:xfrm>
            <a:off x="148333" y="2708920"/>
            <a:ext cx="5030383" cy="3528392"/>
          </a:xfrm>
          <a:prstGeom prst="rect">
            <a:avLst/>
          </a:prstGeom>
          <a:noFill/>
        </p:spPr>
      </p:pic>
      <p:sp>
        <p:nvSpPr>
          <p:cNvPr id="7" name="Rectangle 6"/>
          <p:cNvSpPr/>
          <p:nvPr/>
        </p:nvSpPr>
        <p:spPr>
          <a:xfrm>
            <a:off x="5220072" y="2967335"/>
            <a:ext cx="3528392" cy="3693319"/>
          </a:xfrm>
          <a:prstGeom prst="rect">
            <a:avLst/>
          </a:prstGeom>
        </p:spPr>
        <p:txBody>
          <a:bodyPr wrap="square">
            <a:spAutoFit/>
          </a:bodyPr>
          <a:lstStyle/>
          <a:p>
            <a:pPr>
              <a:buFont typeface="Arial" pitchFamily="34" charset="0"/>
              <a:buChar char="•"/>
            </a:pPr>
            <a:r>
              <a:rPr lang="en-GB" dirty="0" smtClean="0"/>
              <a:t>where the domestic dog came from, </a:t>
            </a:r>
          </a:p>
          <a:p>
            <a:pPr>
              <a:buFont typeface="Arial" pitchFamily="34" charset="0"/>
              <a:buChar char="•"/>
            </a:pPr>
            <a:r>
              <a:rPr lang="en-GB" dirty="0" smtClean="0"/>
              <a:t>when they became domestic, </a:t>
            </a:r>
          </a:p>
          <a:p>
            <a:pPr>
              <a:buFont typeface="Arial" pitchFamily="34" charset="0"/>
              <a:buChar char="•"/>
            </a:pPr>
            <a:r>
              <a:rPr lang="en-GB" dirty="0" smtClean="0"/>
              <a:t>who they were domesticated by</a:t>
            </a:r>
          </a:p>
          <a:p>
            <a:pPr>
              <a:buFont typeface="Arial" pitchFamily="34" charset="0"/>
              <a:buChar char="•"/>
            </a:pPr>
            <a:r>
              <a:rPr lang="en-GB" dirty="0" smtClean="0"/>
              <a:t> the why and how questions</a:t>
            </a:r>
          </a:p>
          <a:p>
            <a:pPr>
              <a:buFont typeface="Arial" pitchFamily="34" charset="0"/>
              <a:buChar char="•"/>
            </a:pPr>
            <a:r>
              <a:rPr lang="en-GB" dirty="0" smtClean="0"/>
              <a:t>look at some of the earliest evidence, archaeology, </a:t>
            </a:r>
            <a:r>
              <a:rPr lang="en-GB" dirty="0" err="1" smtClean="0"/>
              <a:t>zooarchaeology</a:t>
            </a:r>
            <a:r>
              <a:rPr lang="en-GB" dirty="0" smtClean="0"/>
              <a:t>, genetics and some </a:t>
            </a:r>
            <a:r>
              <a:rPr lang="en-GB" dirty="0" err="1" smtClean="0"/>
              <a:t>ethnozooarchaeology</a:t>
            </a:r>
            <a:r>
              <a:rPr lang="en-GB" dirty="0" smtClean="0"/>
              <a:t> and a bit of Anthropology</a:t>
            </a:r>
          </a:p>
          <a:p>
            <a:pPr>
              <a:buFont typeface="Arial" pitchFamily="34" charset="0"/>
              <a:buChar char="•"/>
            </a:pPr>
            <a:endParaRPr lang="en-GB" dirty="0" smtClean="0"/>
          </a:p>
          <a:p>
            <a:r>
              <a:rPr lang="en-GB" dirty="0" smtClean="0"/>
              <a:t>Hoping this fits in with the themes we have already encountered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In the beginning</a:t>
            </a:r>
            <a:endParaRPr lang="en-GB" b="1" dirty="0"/>
          </a:p>
        </p:txBody>
      </p:sp>
      <p:pic>
        <p:nvPicPr>
          <p:cNvPr id="46082" name="Picture 2" descr="A child's footprint in Chauvet Cave,  France. possibly 26,000 to 30,000 years-old"/>
          <p:cNvPicPr>
            <a:picLocks noChangeAspect="1" noChangeArrowheads="1"/>
          </p:cNvPicPr>
          <p:nvPr/>
        </p:nvPicPr>
        <p:blipFill>
          <a:blip r:embed="rId3" cstate="print"/>
          <a:srcRect/>
          <a:stretch>
            <a:fillRect/>
          </a:stretch>
        </p:blipFill>
        <p:spPr bwMode="auto">
          <a:xfrm rot="5400000">
            <a:off x="322300" y="3142196"/>
            <a:ext cx="4394943" cy="2952328"/>
          </a:xfrm>
          <a:prstGeom prst="rect">
            <a:avLst/>
          </a:prstGeom>
          <a:noFill/>
        </p:spPr>
      </p:pic>
      <p:sp>
        <p:nvSpPr>
          <p:cNvPr id="8" name="Rectangle 7"/>
          <p:cNvSpPr/>
          <p:nvPr/>
        </p:nvSpPr>
        <p:spPr>
          <a:xfrm>
            <a:off x="4283968" y="2492896"/>
            <a:ext cx="4860032" cy="3970318"/>
          </a:xfrm>
          <a:prstGeom prst="rect">
            <a:avLst/>
          </a:prstGeom>
        </p:spPr>
        <p:txBody>
          <a:bodyPr wrap="square">
            <a:spAutoFit/>
          </a:bodyPr>
          <a:lstStyle/>
          <a:p>
            <a:r>
              <a:rPr lang="en-GB" dirty="0" smtClean="0"/>
              <a:t>This is a human footprint: that of the left foot of a child. Found in </a:t>
            </a:r>
            <a:r>
              <a:rPr lang="en-GB" dirty="0" err="1" smtClean="0"/>
              <a:t>Chauvet</a:t>
            </a:r>
            <a:r>
              <a:rPr lang="en-GB" dirty="0" smtClean="0"/>
              <a:t> Cave and thought to date 26,000 but could be as early as 32,000 years ago </a:t>
            </a:r>
          </a:p>
          <a:p>
            <a:endParaRPr lang="en-GB" dirty="0" smtClean="0"/>
          </a:p>
          <a:p>
            <a:r>
              <a:rPr lang="en-GB" dirty="0" smtClean="0"/>
              <a:t>The prints mark a trail leading from the back of the Gallery to the entrance of the Chamber of the Skull deep inside the cave.</a:t>
            </a:r>
          </a:p>
          <a:p>
            <a:r>
              <a:rPr lang="en-GB" dirty="0" smtClean="0"/>
              <a:t> </a:t>
            </a:r>
          </a:p>
          <a:p>
            <a:r>
              <a:rPr lang="en-GB" dirty="0" smtClean="0"/>
              <a:t>Around the trail are dog/wolf prints unidirectional</a:t>
            </a:r>
          </a:p>
          <a:p>
            <a:endParaRPr lang="en-GB" dirty="0" smtClean="0"/>
          </a:p>
          <a:p>
            <a:r>
              <a:rPr lang="en-GB" dirty="0" smtClean="0"/>
              <a:t>The feet show an arch and morphology comparable to those of modern Europeans and the people making the art are known to be hunter-gathers.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5" name="Rectangle 4"/>
          <p:cNvSpPr/>
          <p:nvPr/>
        </p:nvSpPr>
        <p:spPr>
          <a:xfrm>
            <a:off x="395536" y="2996952"/>
            <a:ext cx="4680520" cy="646331"/>
          </a:xfrm>
          <a:prstGeom prst="rect">
            <a:avLst/>
          </a:prstGeom>
        </p:spPr>
        <p:txBody>
          <a:bodyPr wrap="square">
            <a:spAutoFit/>
          </a:bodyPr>
          <a:lstStyle/>
          <a:p>
            <a: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dirty="0" smtClean="0">
              <a:solidFill>
                <a:srgbClr val="FFFFFF"/>
              </a:solidFill>
              <a:latin typeface="Cambria" pitchFamily="16" charset="0"/>
            </a:endParaRPr>
          </a:p>
          <a:p>
            <a:pPr>
              <a:buSzPct val="45000"/>
              <a:buFont typeface="Arial"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dirty="0" smtClean="0">
                <a:solidFill>
                  <a:srgbClr val="FFFFFF"/>
                </a:solidFill>
                <a:latin typeface="Cambria" pitchFamily="16" charset="0"/>
              </a:rPr>
              <a:t> </a:t>
            </a:r>
            <a:endParaRPr lang="en-GB" dirty="0">
              <a:solidFill>
                <a:srgbClr val="FFFFFF"/>
              </a:solidFill>
              <a:latin typeface="Cambria" pitchFamily="16" charset="0"/>
            </a:endParaRPr>
          </a:p>
        </p:txBody>
      </p:sp>
      <p:sp>
        <p:nvSpPr>
          <p:cNvPr id="6" name="Rectangle 5"/>
          <p:cNvSpPr/>
          <p:nvPr/>
        </p:nvSpPr>
        <p:spPr>
          <a:xfrm>
            <a:off x="179512" y="2385638"/>
            <a:ext cx="3816424" cy="4745915"/>
          </a:xfrm>
          <a:prstGeom prst="rect">
            <a:avLst/>
          </a:prstGeom>
        </p:spPr>
        <p:txBody>
          <a:bodyPr wrap="square">
            <a:spAutoFit/>
          </a:bodyPr>
          <a:lstStyle/>
          <a:p>
            <a:pPr>
              <a:lnSpc>
                <a:spcPct val="80000"/>
              </a:lnSpc>
              <a:defRPr/>
            </a:pPr>
            <a:endParaRPr lang="en-US" dirty="0" smtClean="0"/>
          </a:p>
          <a:p>
            <a:pPr>
              <a:lnSpc>
                <a:spcPct val="80000"/>
              </a:lnSpc>
              <a:defRPr/>
            </a:pPr>
            <a:r>
              <a:rPr lang="en-US" dirty="0" smtClean="0"/>
              <a:t> </a:t>
            </a:r>
            <a:r>
              <a:rPr lang="en-GB" dirty="0" smtClean="0"/>
              <a:t>James Woodburn uses the categories </a:t>
            </a:r>
          </a:p>
          <a:p>
            <a:pPr>
              <a:lnSpc>
                <a:spcPct val="80000"/>
              </a:lnSpc>
              <a:defRPr/>
            </a:pPr>
            <a:endParaRPr lang="en-GB" dirty="0" smtClean="0"/>
          </a:p>
          <a:p>
            <a:pPr>
              <a:lnSpc>
                <a:spcPct val="80000"/>
              </a:lnSpc>
              <a:defRPr/>
            </a:pPr>
            <a:r>
              <a:rPr lang="en-GB" dirty="0" smtClean="0"/>
              <a:t>‘immediate return’ for egalitarian hunter-gatherers where food is hunted, killed, butchered, shared with wider group, etc. i.e. Marx’s ‘primitive communism’ </a:t>
            </a:r>
          </a:p>
          <a:p>
            <a:pPr>
              <a:lnSpc>
                <a:spcPct val="80000"/>
              </a:lnSpc>
              <a:defRPr/>
            </a:pPr>
            <a:endParaRPr lang="en-GB" dirty="0" smtClean="0"/>
          </a:p>
          <a:p>
            <a:pPr>
              <a:lnSpc>
                <a:spcPct val="80000"/>
              </a:lnSpc>
              <a:defRPr/>
            </a:pPr>
            <a:r>
              <a:rPr lang="en-GB" dirty="0" smtClean="0"/>
              <a:t>Characteristic of Palaeolithic, Mesolithic, Neolithic, pre- and early-agricultural production </a:t>
            </a:r>
          </a:p>
          <a:p>
            <a:pPr>
              <a:lnSpc>
                <a:spcPct val="80000"/>
              </a:lnSpc>
              <a:defRPr/>
            </a:pPr>
            <a:endParaRPr lang="en-GB" dirty="0" smtClean="0"/>
          </a:p>
          <a:p>
            <a:pPr>
              <a:lnSpc>
                <a:spcPct val="80000"/>
              </a:lnSpc>
              <a:defRPr/>
            </a:pPr>
            <a:r>
              <a:rPr lang="en-GB" dirty="0" smtClean="0"/>
              <a:t>Many such groups do have domesticated dog</a:t>
            </a:r>
          </a:p>
          <a:p>
            <a:pPr>
              <a:lnSpc>
                <a:spcPct val="80000"/>
              </a:lnSpc>
              <a:defRPr/>
            </a:pPr>
            <a:endParaRPr lang="en-GB" dirty="0" smtClean="0"/>
          </a:p>
          <a:p>
            <a:pPr>
              <a:lnSpc>
                <a:spcPct val="80000"/>
              </a:lnSpc>
              <a:defRPr/>
            </a:pPr>
            <a:r>
              <a:rPr lang="en-GB" dirty="0" smtClean="0"/>
              <a:t>See </a:t>
            </a:r>
            <a:r>
              <a:rPr lang="en-GB" dirty="0" err="1" smtClean="0"/>
              <a:t>Lupo</a:t>
            </a:r>
            <a:r>
              <a:rPr lang="en-GB" dirty="0"/>
              <a:t>, K. 2011 </a:t>
            </a:r>
            <a:r>
              <a:rPr lang="en-GB" dirty="0" smtClean="0"/>
              <a:t>‘A </a:t>
            </a:r>
            <a:r>
              <a:rPr lang="en-GB" dirty="0"/>
              <a:t>dog is for </a:t>
            </a:r>
            <a:r>
              <a:rPr lang="en-GB" dirty="0" smtClean="0"/>
              <a:t>hunting’ for her anthropological experience. </a:t>
            </a:r>
            <a:endParaRPr lang="en-GB" dirty="0"/>
          </a:p>
          <a:p>
            <a:pPr>
              <a:lnSpc>
                <a:spcPct val="80000"/>
              </a:lnSpc>
              <a:defRPr/>
            </a:pPr>
            <a:endParaRPr lang="en-GB" dirty="0" smtClean="0"/>
          </a:p>
          <a:p>
            <a:pPr>
              <a:lnSpc>
                <a:spcPct val="80000"/>
              </a:lnSpc>
              <a:defRPr/>
            </a:pPr>
            <a:endParaRPr lang="en-GB" dirty="0" smtClean="0"/>
          </a:p>
          <a:p>
            <a:pPr>
              <a:lnSpc>
                <a:spcPct val="80000"/>
              </a:lnSpc>
              <a:defRPr/>
            </a:pPr>
            <a:endParaRPr lang="en-GB" dirty="0" smtClean="0"/>
          </a:p>
        </p:txBody>
      </p:sp>
      <p:pic>
        <p:nvPicPr>
          <p:cNvPr id="2050" name="Picture 2" descr="http://2.bp.blogspot.com/-9NuGRBX9jNE/UGN1UN9nDlI/AAAAAAAAEJ8/8upB7_Cg5ms/s1600/Hadazbe_returning_from_hunt.jpg"/>
          <p:cNvPicPr>
            <a:picLocks noChangeAspect="1" noChangeArrowheads="1"/>
          </p:cNvPicPr>
          <p:nvPr/>
        </p:nvPicPr>
        <p:blipFill>
          <a:blip r:embed="rId3" cstate="print"/>
          <a:srcRect l="57464" t="29876" r="1711" b="11277"/>
          <a:stretch>
            <a:fillRect/>
          </a:stretch>
        </p:blipFill>
        <p:spPr bwMode="auto">
          <a:xfrm>
            <a:off x="4067944" y="1916832"/>
            <a:ext cx="4860032" cy="4680520"/>
          </a:xfrm>
          <a:prstGeom prst="rect">
            <a:avLst/>
          </a:prstGeom>
          <a:noFill/>
        </p:spPr>
      </p:pic>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hunter-gatherers</a:t>
            </a: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complex hunter-gatherers</a:t>
            </a:r>
            <a:endParaRPr lang="en-GB" b="1" dirty="0"/>
          </a:p>
        </p:txBody>
      </p:sp>
      <p:pic>
        <p:nvPicPr>
          <p:cNvPr id="23554" name="Picture 2" descr="http://memory.loc.gov/ammem/collections/pacific/images/homeimg_lg.jpg"/>
          <p:cNvPicPr>
            <a:picLocks noChangeAspect="1" noChangeArrowheads="1"/>
          </p:cNvPicPr>
          <p:nvPr/>
        </p:nvPicPr>
        <p:blipFill>
          <a:blip r:embed="rId3" cstate="print"/>
          <a:srcRect/>
          <a:stretch>
            <a:fillRect/>
          </a:stretch>
        </p:blipFill>
        <p:spPr bwMode="auto">
          <a:xfrm>
            <a:off x="2915816" y="2564904"/>
            <a:ext cx="6228184" cy="3884542"/>
          </a:xfrm>
          <a:prstGeom prst="rect">
            <a:avLst/>
          </a:prstGeom>
          <a:noFill/>
        </p:spPr>
      </p:pic>
      <p:sp>
        <p:nvSpPr>
          <p:cNvPr id="7" name="Rectangle 6"/>
          <p:cNvSpPr/>
          <p:nvPr/>
        </p:nvSpPr>
        <p:spPr>
          <a:xfrm>
            <a:off x="539552" y="6381328"/>
            <a:ext cx="8604448" cy="369332"/>
          </a:xfrm>
          <a:prstGeom prst="rect">
            <a:avLst/>
          </a:prstGeom>
        </p:spPr>
        <p:txBody>
          <a:bodyPr wrap="square">
            <a:spAutoFit/>
          </a:bodyPr>
          <a:lstStyle/>
          <a:p>
            <a:r>
              <a:rPr lang="en-GB" b="1" dirty="0" smtClean="0"/>
              <a:t>NW Pacific American Indians in ceremonial dress with wood carvings, Alaska, 1895.</a:t>
            </a:r>
            <a:endParaRPr lang="en-GB" b="1" dirty="0"/>
          </a:p>
        </p:txBody>
      </p:sp>
      <p:sp>
        <p:nvSpPr>
          <p:cNvPr id="8" name="Rectangle 7"/>
          <p:cNvSpPr/>
          <p:nvPr/>
        </p:nvSpPr>
        <p:spPr>
          <a:xfrm>
            <a:off x="179512" y="2924944"/>
            <a:ext cx="2808312" cy="2529923"/>
          </a:xfrm>
          <a:prstGeom prst="rect">
            <a:avLst/>
          </a:prstGeom>
        </p:spPr>
        <p:txBody>
          <a:bodyPr wrap="square">
            <a:spAutoFit/>
          </a:bodyPr>
          <a:lstStyle/>
          <a:p>
            <a:pPr>
              <a:lnSpc>
                <a:spcPct val="80000"/>
              </a:lnSpc>
              <a:defRPr/>
            </a:pPr>
            <a:r>
              <a:rPr lang="en-GB" dirty="0" smtClean="0"/>
              <a:t>and </a:t>
            </a:r>
          </a:p>
          <a:p>
            <a:pPr>
              <a:lnSpc>
                <a:spcPct val="80000"/>
              </a:lnSpc>
              <a:defRPr/>
            </a:pPr>
            <a:endParaRPr lang="en-GB" dirty="0" smtClean="0"/>
          </a:p>
          <a:p>
            <a:pPr>
              <a:lnSpc>
                <a:spcPct val="80000"/>
              </a:lnSpc>
              <a:defRPr/>
            </a:pPr>
            <a:r>
              <a:rPr lang="en-GB" dirty="0" smtClean="0"/>
              <a:t>‘delayed return’ for non-egalitarian hunter-gatherers where food return is delayed, food stored, consumed later and then the surplus stored, have material wealth, fluid social hierarchies  ‘affluent foragers’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7511" y="1852862"/>
            <a:ext cx="8599812" cy="1000274"/>
          </a:xfrm>
          <a:prstGeom prst="rect">
            <a:avLst/>
          </a:prstGeom>
          <a:noFill/>
          <a:ln w="9525">
            <a:noFill/>
            <a:miter lim="800000"/>
            <a:headEnd/>
            <a:tailEnd/>
          </a:ln>
        </p:spPr>
        <p:txBody>
          <a:bodyPr wrap="square">
            <a:spAutoFit/>
          </a:bodyPr>
          <a:lstStyle/>
          <a:p>
            <a:pPr marL="342900" indent="-342900">
              <a:spcBef>
                <a:spcPct val="50000"/>
              </a:spcBef>
            </a:pPr>
            <a:r>
              <a:rPr lang="en-US" sz="3200" b="1" i="1" dirty="0"/>
              <a:t>Animal Domestication </a:t>
            </a:r>
            <a:r>
              <a:rPr lang="en-US" sz="3200" b="1" i="1" dirty="0" smtClean="0"/>
              <a:t>why do it?</a:t>
            </a:r>
            <a:endParaRPr lang="en-US" sz="3200" b="1" i="1" dirty="0"/>
          </a:p>
          <a:p>
            <a:pPr marL="342900" indent="-342900">
              <a:spcBef>
                <a:spcPct val="50000"/>
              </a:spcBef>
            </a:pPr>
            <a:r>
              <a:rPr lang="en-GB" dirty="0" smtClean="0"/>
              <a:t> 	</a:t>
            </a:r>
            <a:endParaRPr lang="en-GB" b="1" dirty="0"/>
          </a:p>
        </p:txBody>
      </p:sp>
      <p:sp>
        <p:nvSpPr>
          <p:cNvPr id="8" name="TextBox 7"/>
          <p:cNvSpPr txBox="1"/>
          <p:nvPr/>
        </p:nvSpPr>
        <p:spPr>
          <a:xfrm>
            <a:off x="310284" y="2428782"/>
            <a:ext cx="5256584" cy="2031325"/>
          </a:xfrm>
          <a:prstGeom prst="rect">
            <a:avLst/>
          </a:prstGeom>
          <a:noFill/>
        </p:spPr>
        <p:txBody>
          <a:bodyPr wrap="square" rtlCol="0">
            <a:spAutoFit/>
          </a:bodyPr>
          <a:lstStyle/>
          <a:p>
            <a:r>
              <a:rPr lang="en-GB" dirty="0"/>
              <a:t>Abu </a:t>
            </a:r>
            <a:r>
              <a:rPr lang="en-GB" dirty="0" err="1"/>
              <a:t>Hureyra</a:t>
            </a:r>
            <a:r>
              <a:rPr lang="en-GB" dirty="0" smtClean="0"/>
              <a:t>: Agriculturalists don’t live long!</a:t>
            </a:r>
          </a:p>
          <a:p>
            <a:endParaRPr lang="en-GB" dirty="0"/>
          </a:p>
          <a:p>
            <a:r>
              <a:rPr lang="en-GB" dirty="0" smtClean="0"/>
              <a:t>H-G 30% die in infancy, few see it to 15 BUT can live long 50+</a:t>
            </a:r>
          </a:p>
          <a:p>
            <a:endParaRPr lang="en-GB" dirty="0" smtClean="0"/>
          </a:p>
          <a:p>
            <a:r>
              <a:rPr lang="en-GB" dirty="0" smtClean="0"/>
              <a:t>Agriculturalists more live to see 15 BUT die young in their 30s</a:t>
            </a:r>
          </a:p>
        </p:txBody>
      </p:sp>
      <p:pic>
        <p:nvPicPr>
          <p:cNvPr id="6" name="Picture 6" descr="quer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7223" y="3614268"/>
            <a:ext cx="3363253" cy="2522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descr="2659187488_e4545021b0"/>
          <p:cNvPicPr>
            <a:picLocks noChangeAspect="1" noChangeArrowheads="1"/>
          </p:cNvPicPr>
          <p:nvPr/>
        </p:nvPicPr>
        <p:blipFill>
          <a:blip r:embed="rId4">
            <a:extLst>
              <a:ext uri="{28A0092B-C50C-407E-A947-70E740481C1C}">
                <a14:useLocalDpi xmlns:a14="http://schemas.microsoft.com/office/drawing/2010/main" val="0"/>
              </a:ext>
            </a:extLst>
          </a:blip>
          <a:srcRect l="2362" t="2722" r="2362" b="2722"/>
          <a:stretch>
            <a:fillRect/>
          </a:stretch>
        </p:blipFill>
        <p:spPr bwMode="auto">
          <a:xfrm>
            <a:off x="7098818" y="1522631"/>
            <a:ext cx="2045182" cy="1761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August 199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28584" y="4103079"/>
            <a:ext cx="1687366" cy="22498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179852" y="6122069"/>
            <a:ext cx="2006640" cy="461665"/>
          </a:xfrm>
          <a:prstGeom prst="rect">
            <a:avLst/>
          </a:prstGeom>
          <a:noFill/>
        </p:spPr>
        <p:txBody>
          <a:bodyPr wrap="none" rtlCol="0">
            <a:spAutoFit/>
          </a:bodyPr>
          <a:lstStyle/>
          <a:p>
            <a:r>
              <a:rPr lang="en-GB" sz="2400" b="1" dirty="0" smtClean="0"/>
              <a:t>Benefits who?</a:t>
            </a:r>
            <a:endParaRPr lang="en-GB" sz="2400" b="1" dirty="0"/>
          </a:p>
        </p:txBody>
      </p:sp>
      <p:sp>
        <p:nvSpPr>
          <p:cNvPr id="3" name="Rectangle 2"/>
          <p:cNvSpPr/>
          <p:nvPr/>
        </p:nvSpPr>
        <p:spPr>
          <a:xfrm>
            <a:off x="395288" y="4603499"/>
            <a:ext cx="4572000" cy="1754326"/>
          </a:xfrm>
          <a:prstGeom prst="rect">
            <a:avLst/>
          </a:prstGeom>
        </p:spPr>
        <p:txBody>
          <a:bodyPr>
            <a:spAutoFit/>
          </a:bodyPr>
          <a:lstStyle/>
          <a:p>
            <a:r>
              <a:rPr lang="en-GB" dirty="0" smtClean="0"/>
              <a:t>See </a:t>
            </a:r>
            <a:r>
              <a:rPr lang="en-GB" dirty="0" smtClean="0">
                <a:hlinkClick r:id="rId6"/>
              </a:rPr>
              <a:t>http</a:t>
            </a:r>
            <a:r>
              <a:rPr lang="en-GB" dirty="0">
                <a:hlinkClick r:id="rId6"/>
              </a:rPr>
              <a:t>://</a:t>
            </a:r>
            <a:r>
              <a:rPr lang="en-GB" dirty="0" smtClean="0">
                <a:hlinkClick r:id="rId6"/>
              </a:rPr>
              <a:t>www.rit.edu/academicaffairs/abuhureyra/bibliography.php</a:t>
            </a:r>
            <a:endParaRPr lang="en-GB" dirty="0" smtClean="0"/>
          </a:p>
          <a:p>
            <a:endParaRPr lang="en-GB" dirty="0"/>
          </a:p>
          <a:p>
            <a:r>
              <a:rPr lang="en-GB" dirty="0" smtClean="0"/>
              <a:t>For full list of human remains and their pathology (age, sex etc.)</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626197475"/>
              </p:ext>
            </p:extLst>
          </p:nvPr>
        </p:nvGraphicFramePr>
        <p:xfrm>
          <a:off x="12693197" y="983869"/>
          <a:ext cx="766253" cy="5759451"/>
        </p:xfrm>
        <a:graphic>
          <a:graphicData uri="http://schemas.openxmlformats.org/drawingml/2006/table">
            <a:tbl>
              <a:tblPr firstRow="1" firstCol="1" bandRow="1">
                <a:tableStyleId>{5C22544A-7EE6-4342-B048-85BDC9FD1C3A}</a:tableStyleId>
              </a:tblPr>
              <a:tblGrid>
                <a:gridCol w="34925"/>
                <a:gridCol w="67571"/>
                <a:gridCol w="70031"/>
                <a:gridCol w="77324"/>
                <a:gridCol w="67219"/>
                <a:gridCol w="61332"/>
                <a:gridCol w="96128"/>
                <a:gridCol w="68889"/>
                <a:gridCol w="74600"/>
                <a:gridCol w="83475"/>
                <a:gridCol w="64759"/>
              </a:tblGrid>
              <a:tr h="348335">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smtClean="0">
                          <a:effectLst/>
                        </a:rPr>
                        <a:t>Phase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Period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Neonate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Infant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Child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Adolescent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Young</a:t>
                      </a:r>
                      <a:br>
                        <a:rPr lang="en-GB" sz="1100" dirty="0">
                          <a:effectLst/>
                        </a:rPr>
                      </a:br>
                      <a:r>
                        <a:rPr lang="en-GB" sz="1100" dirty="0">
                          <a:effectLst/>
                        </a:rPr>
                        <a:t>Adult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Mature</a:t>
                      </a:r>
                      <a:br>
                        <a:rPr lang="en-GB" sz="1100" dirty="0">
                          <a:effectLst/>
                        </a:rPr>
                      </a:br>
                      <a:r>
                        <a:rPr lang="en-GB" sz="1100" dirty="0">
                          <a:effectLst/>
                        </a:rPr>
                        <a:t>Adult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Old Adult (Includes </a:t>
                      </a:r>
                      <a:r>
                        <a:rPr lang="en-GB" sz="1100" dirty="0" err="1">
                          <a:effectLst/>
                        </a:rPr>
                        <a:t>unaged</a:t>
                      </a:r>
                      <a:r>
                        <a:rPr lang="en-GB" sz="1100" dirty="0">
                          <a:effectLst/>
                        </a:rPr>
                        <a:t> adults)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800"/>
                        </a:spcAft>
                      </a:pPr>
                      <a:r>
                        <a:rPr lang="en-GB" sz="1100" dirty="0">
                          <a:effectLst/>
                        </a:rPr>
                        <a:t>Total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r>
              <a:tr h="134094">
                <a:tc gridSpan="3">
                  <a:txBody>
                    <a:bodyPr/>
                    <a:lstStyle/>
                    <a:p>
                      <a:pPr>
                        <a:lnSpc>
                          <a:spcPct val="107000"/>
                        </a:lnSpc>
                        <a:spcAft>
                          <a:spcPts val="800"/>
                        </a:spcAft>
                      </a:pPr>
                      <a:r>
                        <a:rPr lang="en-GB" sz="1100" dirty="0">
                          <a:effectLst/>
                        </a:rPr>
                        <a:t>Total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hMerge="1">
                  <a:txBody>
                    <a:bodyPr/>
                    <a:lstStyle/>
                    <a:p>
                      <a:endParaRPr lang="en-GB"/>
                    </a:p>
                  </a:txBody>
                  <a:tcPr/>
                </a:tc>
                <a:tc hMerge="1">
                  <a:txBody>
                    <a:bodyPr/>
                    <a:lstStyle/>
                    <a:p>
                      <a:endParaRPr lang="en-GB"/>
                    </a:p>
                  </a:txBody>
                  <a:tcPr/>
                </a:tc>
                <a:tc>
                  <a:txBody>
                    <a:bodyPr/>
                    <a:lstStyle/>
                    <a:p>
                      <a:pPr>
                        <a:lnSpc>
                          <a:spcPct val="107000"/>
                        </a:lnSpc>
                        <a:spcAft>
                          <a:spcPts val="800"/>
                        </a:spcAft>
                      </a:pPr>
                      <a:r>
                        <a:rPr lang="en-GB" sz="1100" dirty="0">
                          <a:effectLst/>
                        </a:rPr>
                        <a:t>13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100">
                          <a:effectLst/>
                        </a:rPr>
                        <a:t>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100">
                          <a:effectLst/>
                        </a:rPr>
                        <a:t>24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100">
                          <a:effectLst/>
                        </a:rPr>
                        <a:t>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100">
                          <a:effectLst/>
                        </a:rPr>
                        <a:t>19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100">
                          <a:effectLst/>
                        </a:rPr>
                        <a:t>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1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100" dirty="0">
                          <a:effectLst/>
                        </a:rPr>
                        <a:t>102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r>
            </a:tbl>
          </a:graphicData>
        </a:graphic>
      </p:graphicFrame>
    </p:spTree>
    <p:extLst>
      <p:ext uri="{BB962C8B-B14F-4D97-AF65-F5344CB8AC3E}">
        <p14:creationId xmlns:p14="http://schemas.microsoft.com/office/powerpoint/2010/main" val="3490458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complex H-G in the past</a:t>
            </a:r>
            <a:endParaRPr lang="en-GB" b="1" dirty="0"/>
          </a:p>
        </p:txBody>
      </p:sp>
      <p:pic>
        <p:nvPicPr>
          <p:cNvPr id="25602" name="Picture 2" descr="http://maa.cam.ac.uk/assemblingbodies/library/images/285.jpg"/>
          <p:cNvPicPr>
            <a:picLocks noChangeAspect="1" noChangeArrowheads="1"/>
          </p:cNvPicPr>
          <p:nvPr/>
        </p:nvPicPr>
        <p:blipFill>
          <a:blip r:embed="rId3" cstate="print"/>
          <a:srcRect/>
          <a:stretch>
            <a:fillRect/>
          </a:stretch>
        </p:blipFill>
        <p:spPr bwMode="auto">
          <a:xfrm>
            <a:off x="5909019" y="2401813"/>
            <a:ext cx="3234981" cy="4456187"/>
          </a:xfrm>
          <a:prstGeom prst="rect">
            <a:avLst/>
          </a:prstGeom>
          <a:noFill/>
        </p:spPr>
      </p:pic>
      <p:sp>
        <p:nvSpPr>
          <p:cNvPr id="7" name="Rectangle 6"/>
          <p:cNvSpPr/>
          <p:nvPr/>
        </p:nvSpPr>
        <p:spPr>
          <a:xfrm>
            <a:off x="6228184" y="2636912"/>
            <a:ext cx="2448272" cy="646331"/>
          </a:xfrm>
          <a:prstGeom prst="rect">
            <a:avLst/>
          </a:prstGeom>
        </p:spPr>
        <p:txBody>
          <a:bodyPr wrap="square">
            <a:spAutoFit/>
          </a:bodyPr>
          <a:lstStyle/>
          <a:p>
            <a:r>
              <a:rPr lang="en-GB" dirty="0" smtClean="0">
                <a:solidFill>
                  <a:schemeClr val="bg2"/>
                </a:solidFill>
              </a:rPr>
              <a:t>Red Deer Headdress</a:t>
            </a:r>
          </a:p>
          <a:p>
            <a:r>
              <a:rPr lang="en-GB" dirty="0" smtClean="0">
                <a:solidFill>
                  <a:schemeClr val="bg2"/>
                </a:solidFill>
              </a:rPr>
              <a:t>Star Carr, Mesolithic </a:t>
            </a:r>
            <a:endParaRPr lang="en-GB" dirty="0">
              <a:solidFill>
                <a:schemeClr val="bg2"/>
              </a:solidFill>
            </a:endParaRPr>
          </a:p>
        </p:txBody>
      </p:sp>
      <p:sp>
        <p:nvSpPr>
          <p:cNvPr id="8" name="TextBox 7"/>
          <p:cNvSpPr txBox="1"/>
          <p:nvPr/>
        </p:nvSpPr>
        <p:spPr>
          <a:xfrm>
            <a:off x="251520" y="3068960"/>
            <a:ext cx="5544616" cy="3416320"/>
          </a:xfrm>
          <a:prstGeom prst="rect">
            <a:avLst/>
          </a:prstGeom>
          <a:noFill/>
        </p:spPr>
        <p:txBody>
          <a:bodyPr wrap="square" rtlCol="0">
            <a:spAutoFit/>
          </a:bodyPr>
          <a:lstStyle/>
          <a:p>
            <a:r>
              <a:rPr lang="en-GB" dirty="0" smtClean="0"/>
              <a:t>Star Carr, Yorkshire, England - Mesolithic site excavated by Grahame Clark, 1953.</a:t>
            </a:r>
          </a:p>
          <a:p>
            <a:pPr>
              <a:buFont typeface="Arial" pitchFamily="34" charset="0"/>
              <a:buChar char="•"/>
            </a:pPr>
            <a:r>
              <a:rPr lang="en-GB" dirty="0" smtClean="0"/>
              <a:t>Found bone attributed to dog – </a:t>
            </a:r>
            <a:r>
              <a:rPr lang="en-GB" dirty="0" err="1" smtClean="0"/>
              <a:t>Deregabol</a:t>
            </a:r>
            <a:r>
              <a:rPr lang="en-GB" dirty="0" smtClean="0"/>
              <a:t>, 1966,  linking the domestication with these more complex hunters in the Early Holocene. </a:t>
            </a:r>
          </a:p>
          <a:p>
            <a:pPr>
              <a:buFont typeface="Arial" pitchFamily="34" charset="0"/>
              <a:buChar char="•"/>
            </a:pPr>
            <a:r>
              <a:rPr lang="en-GB" dirty="0" smtClean="0"/>
              <a:t>The idea is that the dogs would have accompanied the hunters on their seasonal movements </a:t>
            </a:r>
          </a:p>
          <a:p>
            <a:pPr>
              <a:buFont typeface="Arial" pitchFamily="34" charset="0"/>
              <a:buChar char="•"/>
            </a:pPr>
            <a:r>
              <a:rPr lang="en-GB" dirty="0" smtClean="0"/>
              <a:t>Similar evidence from potentially early domestic dogs at </a:t>
            </a:r>
            <a:r>
              <a:rPr lang="en-GB" dirty="0" err="1" smtClean="0"/>
              <a:t>Semmer</a:t>
            </a:r>
            <a:r>
              <a:rPr lang="en-GB" dirty="0" smtClean="0"/>
              <a:t> Carr, and elsewhere in </a:t>
            </a:r>
            <a:r>
              <a:rPr lang="en-GB" dirty="0" err="1" smtClean="0"/>
              <a:t>Euraisa</a:t>
            </a:r>
            <a:r>
              <a:rPr lang="en-GB" dirty="0" smtClean="0"/>
              <a:t> – e.g. </a:t>
            </a:r>
            <a:r>
              <a:rPr lang="en-GB" dirty="0" err="1" smtClean="0"/>
              <a:t>Ein</a:t>
            </a:r>
            <a:r>
              <a:rPr lang="en-GB" dirty="0" smtClean="0"/>
              <a:t> </a:t>
            </a:r>
            <a:r>
              <a:rPr lang="en-GB" dirty="0" err="1" smtClean="0"/>
              <a:t>Mallaha</a:t>
            </a:r>
            <a:r>
              <a:rPr lang="en-GB" dirty="0" smtClean="0"/>
              <a:t>, even earlier.</a:t>
            </a:r>
          </a:p>
          <a:p>
            <a:pPr>
              <a:buFont typeface="Arial" pitchFamily="34" charset="0"/>
              <a:buChar char="•"/>
            </a:pPr>
            <a:endParaRPr lang="en-GB" dirty="0" smtClean="0"/>
          </a:p>
          <a:p>
            <a:pPr>
              <a:buFont typeface="Arial" pitchFamily="34" charset="0"/>
              <a:buChar char="•"/>
            </a:pPr>
            <a:r>
              <a:rPr lang="en-GB" dirty="0" smtClean="0"/>
              <a:t>Headdress to indicate ritual – were dogs involved too?</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87337" y="16231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a:t>
            </a:r>
            <a:r>
              <a:rPr lang="en-US" sz="3200" b="1" i="1" dirty="0" err="1" smtClean="0"/>
              <a:t>zooarchaeology</a:t>
            </a:r>
            <a:endParaRPr lang="en-GB" b="1" dirty="0"/>
          </a:p>
        </p:txBody>
      </p:sp>
      <p:pic>
        <p:nvPicPr>
          <p:cNvPr id="27650" name="Picture 2" descr="Full-size image (103 K)"/>
          <p:cNvPicPr>
            <a:picLocks noChangeAspect="1" noChangeArrowheads="1"/>
          </p:cNvPicPr>
          <p:nvPr/>
        </p:nvPicPr>
        <p:blipFill>
          <a:blip r:embed="rId3" cstate="print"/>
          <a:srcRect r="49868" b="41980"/>
          <a:stretch>
            <a:fillRect/>
          </a:stretch>
        </p:blipFill>
        <p:spPr bwMode="auto">
          <a:xfrm>
            <a:off x="5580112" y="2207875"/>
            <a:ext cx="3470241" cy="4650124"/>
          </a:xfrm>
          <a:prstGeom prst="rect">
            <a:avLst/>
          </a:prstGeom>
          <a:noFill/>
        </p:spPr>
      </p:pic>
      <p:pic>
        <p:nvPicPr>
          <p:cNvPr id="27652" name="Picture 4" descr="Full-size image (106 K)"/>
          <p:cNvPicPr>
            <a:picLocks noChangeAspect="1" noChangeArrowheads="1"/>
          </p:cNvPicPr>
          <p:nvPr/>
        </p:nvPicPr>
        <p:blipFill>
          <a:blip r:embed="rId4" cstate="print"/>
          <a:srcRect t="35174" b="28826"/>
          <a:stretch>
            <a:fillRect/>
          </a:stretch>
        </p:blipFill>
        <p:spPr bwMode="auto">
          <a:xfrm>
            <a:off x="467544" y="4653136"/>
            <a:ext cx="4773909" cy="1944216"/>
          </a:xfrm>
          <a:prstGeom prst="rect">
            <a:avLst/>
          </a:prstGeom>
          <a:noFill/>
        </p:spPr>
      </p:pic>
      <p:sp>
        <p:nvSpPr>
          <p:cNvPr id="7" name="Rectangle 6"/>
          <p:cNvSpPr/>
          <p:nvPr/>
        </p:nvSpPr>
        <p:spPr>
          <a:xfrm>
            <a:off x="179512" y="2346662"/>
            <a:ext cx="5400600" cy="2585323"/>
          </a:xfrm>
          <a:prstGeom prst="rect">
            <a:avLst/>
          </a:prstGeom>
        </p:spPr>
        <p:txBody>
          <a:bodyPr wrap="square">
            <a:spAutoFit/>
          </a:bodyPr>
          <a:lstStyle/>
          <a:p>
            <a:pPr>
              <a:buFont typeface="Arial" pitchFamily="34" charset="0"/>
              <a:buChar char="•"/>
            </a:pPr>
            <a:r>
              <a:rPr lang="en-GB" dirty="0" smtClean="0"/>
              <a:t>Late Glacial small dogs in the South-West (Pont </a:t>
            </a:r>
            <a:r>
              <a:rPr lang="en-GB" dirty="0" err="1" smtClean="0"/>
              <a:t>d’Ambon</a:t>
            </a:r>
            <a:r>
              <a:rPr lang="en-GB" dirty="0" smtClean="0"/>
              <a:t> and </a:t>
            </a:r>
            <a:r>
              <a:rPr lang="en-GB" dirty="0" err="1" smtClean="0"/>
              <a:t>Montespan</a:t>
            </a:r>
            <a:r>
              <a:rPr lang="en-GB" dirty="0" smtClean="0"/>
              <a:t>) and North of France (Le </a:t>
            </a:r>
            <a:r>
              <a:rPr lang="en-GB" dirty="0" err="1" smtClean="0"/>
              <a:t>Closeau</a:t>
            </a:r>
            <a:r>
              <a:rPr lang="en-GB" dirty="0" smtClean="0"/>
              <a:t>) </a:t>
            </a:r>
          </a:p>
          <a:p>
            <a:pPr>
              <a:buFont typeface="Arial" pitchFamily="34" charset="0"/>
              <a:buChar char="•"/>
            </a:pPr>
            <a:r>
              <a:rPr lang="en-GB" dirty="0" smtClean="0"/>
              <a:t>49 small dog remains from the three sites</a:t>
            </a:r>
          </a:p>
          <a:p>
            <a:pPr>
              <a:buFont typeface="Arial" pitchFamily="34" charset="0"/>
              <a:buChar char="•"/>
            </a:pPr>
            <a:r>
              <a:rPr lang="en-GB" dirty="0" smtClean="0"/>
              <a:t>Russian sites have large dogs at this time (LUP)</a:t>
            </a:r>
          </a:p>
          <a:p>
            <a:pPr>
              <a:buFont typeface="Arial" pitchFamily="34" charset="0"/>
              <a:buChar char="•"/>
            </a:pPr>
            <a:r>
              <a:rPr lang="en-GB" dirty="0" smtClean="0"/>
              <a:t>These are small ones from 15,000-11,500 </a:t>
            </a:r>
            <a:r>
              <a:rPr lang="en-GB" dirty="0" err="1" smtClean="0"/>
              <a:t>cal</a:t>
            </a:r>
            <a:r>
              <a:rPr lang="en-GB" dirty="0" smtClean="0"/>
              <a:t> BP.</a:t>
            </a:r>
          </a:p>
          <a:p>
            <a:pPr>
              <a:buFont typeface="Arial" pitchFamily="34" charset="0"/>
              <a:buChar char="•"/>
            </a:pPr>
            <a:r>
              <a:rPr lang="en-GB" dirty="0" smtClean="0"/>
              <a:t>Shows ‘variation’ and possible multiple origins</a:t>
            </a:r>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a:t>
            </a:r>
            <a:endParaRPr lang="en-GB" b="1" dirty="0"/>
          </a:p>
        </p:txBody>
      </p:sp>
      <p:pic>
        <p:nvPicPr>
          <p:cNvPr id="5" name="Picture 2" descr="Full-size image (71 K)"/>
          <p:cNvPicPr>
            <a:picLocks noChangeAspect="1" noChangeArrowheads="1"/>
          </p:cNvPicPr>
          <p:nvPr/>
        </p:nvPicPr>
        <p:blipFill>
          <a:blip r:embed="rId3" cstate="print"/>
          <a:srcRect/>
          <a:stretch>
            <a:fillRect/>
          </a:stretch>
        </p:blipFill>
        <p:spPr bwMode="auto">
          <a:xfrm>
            <a:off x="4644008" y="1628800"/>
            <a:ext cx="4039367" cy="5229200"/>
          </a:xfrm>
          <a:prstGeom prst="rect">
            <a:avLst/>
          </a:prstGeom>
          <a:noFill/>
        </p:spPr>
      </p:pic>
      <p:sp>
        <p:nvSpPr>
          <p:cNvPr id="6" name="Rectangle 5"/>
          <p:cNvSpPr/>
          <p:nvPr/>
        </p:nvSpPr>
        <p:spPr>
          <a:xfrm>
            <a:off x="323528" y="2708920"/>
            <a:ext cx="4176464" cy="3693319"/>
          </a:xfrm>
          <a:prstGeom prst="rect">
            <a:avLst/>
          </a:prstGeom>
        </p:spPr>
        <p:txBody>
          <a:bodyPr wrap="square">
            <a:spAutoFit/>
          </a:bodyPr>
          <a:lstStyle/>
          <a:p>
            <a:r>
              <a:rPr lang="en-GB" dirty="0" err="1" smtClean="0"/>
              <a:t>Aurignacian</a:t>
            </a:r>
            <a:r>
              <a:rPr lang="en-GB" dirty="0" smtClean="0"/>
              <a:t> around 31,700 BP sites of </a:t>
            </a:r>
            <a:r>
              <a:rPr lang="en-GB" dirty="0" err="1" smtClean="0"/>
              <a:t>Goyet</a:t>
            </a:r>
            <a:r>
              <a:rPr lang="en-GB" dirty="0" smtClean="0"/>
              <a:t> in Belgium = </a:t>
            </a:r>
            <a:r>
              <a:rPr lang="en-GB" b="1" dirty="0" smtClean="0"/>
              <a:t>a</a:t>
            </a:r>
            <a:r>
              <a:rPr lang="en-GB" dirty="0" smtClean="0"/>
              <a:t> in this illustration the other two are wolves</a:t>
            </a:r>
          </a:p>
          <a:p>
            <a:endParaRPr lang="en-GB" dirty="0" smtClean="0"/>
          </a:p>
          <a:p>
            <a:r>
              <a:rPr lang="en-GB" dirty="0" smtClean="0"/>
              <a:t>Teeth stay large , muzzle shorter but wider, signs of a wider skull – </a:t>
            </a:r>
            <a:r>
              <a:rPr lang="en-GB" dirty="0" err="1" smtClean="0"/>
              <a:t>encephalisation</a:t>
            </a:r>
            <a:r>
              <a:rPr lang="en-GB" dirty="0" smtClean="0"/>
              <a:t> – need them to be smarter but still able to hunt</a:t>
            </a:r>
          </a:p>
          <a:p>
            <a:endParaRPr lang="en-GB" dirty="0" smtClean="0"/>
          </a:p>
          <a:p>
            <a:r>
              <a:rPr lang="en-GB" dirty="0" smtClean="0"/>
              <a:t>Other sites are </a:t>
            </a:r>
            <a:r>
              <a:rPr lang="en-GB" dirty="0" err="1" smtClean="0"/>
              <a:t>Mezin</a:t>
            </a:r>
            <a:r>
              <a:rPr lang="en-GB" dirty="0" smtClean="0"/>
              <a:t> and </a:t>
            </a:r>
            <a:r>
              <a:rPr lang="en-GB" dirty="0" err="1" smtClean="0"/>
              <a:t>Mezhirich</a:t>
            </a:r>
            <a:r>
              <a:rPr lang="en-GB" dirty="0" smtClean="0"/>
              <a:t> both in the (Ukraine) </a:t>
            </a:r>
          </a:p>
          <a:p>
            <a:endParaRPr lang="en-GB" dirty="0" smtClean="0"/>
          </a:p>
          <a:p>
            <a:r>
              <a:rPr lang="en-GB" dirty="0" err="1" smtClean="0"/>
              <a:t>Germonpré</a:t>
            </a:r>
            <a:r>
              <a:rPr lang="en-GB" dirty="0" smtClean="0"/>
              <a:t>, M. </a:t>
            </a:r>
            <a:r>
              <a:rPr lang="en-GB" i="1" dirty="0" smtClean="0"/>
              <a:t>et al.</a:t>
            </a:r>
            <a:r>
              <a:rPr lang="en-GB" dirty="0" smtClean="0"/>
              <a:t> 2009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Eastern European evidence</a:t>
            </a:r>
            <a:endParaRPr lang="en-GB" b="1" dirty="0"/>
          </a:p>
        </p:txBody>
      </p:sp>
      <p:pic>
        <p:nvPicPr>
          <p:cNvPr id="12290" name="Picture 2" descr="The skull of a domesticated canine."/>
          <p:cNvPicPr>
            <a:picLocks noChangeAspect="1" noChangeArrowheads="1"/>
          </p:cNvPicPr>
          <p:nvPr/>
        </p:nvPicPr>
        <p:blipFill>
          <a:blip r:embed="rId3" cstate="print"/>
          <a:srcRect/>
          <a:stretch>
            <a:fillRect/>
          </a:stretch>
        </p:blipFill>
        <p:spPr bwMode="auto">
          <a:xfrm>
            <a:off x="3131840" y="2852936"/>
            <a:ext cx="5715000" cy="3657600"/>
          </a:xfrm>
          <a:prstGeom prst="rect">
            <a:avLst/>
          </a:prstGeom>
          <a:noFill/>
        </p:spPr>
      </p:pic>
      <p:sp>
        <p:nvSpPr>
          <p:cNvPr id="11" name="Rectangle 10"/>
          <p:cNvSpPr/>
          <p:nvPr/>
        </p:nvSpPr>
        <p:spPr>
          <a:xfrm>
            <a:off x="467545" y="3244334"/>
            <a:ext cx="2520280" cy="2862322"/>
          </a:xfrm>
          <a:prstGeom prst="rect">
            <a:avLst/>
          </a:prstGeom>
        </p:spPr>
        <p:txBody>
          <a:bodyPr wrap="square">
            <a:spAutoFit/>
          </a:bodyPr>
          <a:lstStyle/>
          <a:p>
            <a:r>
              <a:rPr lang="en-GB" dirty="0" err="1" smtClean="0"/>
              <a:t>Razboinichya</a:t>
            </a:r>
            <a:r>
              <a:rPr lang="en-GB" dirty="0" smtClean="0"/>
              <a:t> Cave, in Siberia, 33,000 years old</a:t>
            </a:r>
          </a:p>
          <a:p>
            <a:endParaRPr lang="en-GB" dirty="0" smtClean="0"/>
          </a:p>
          <a:p>
            <a:r>
              <a:rPr lang="en-GB" dirty="0" smtClean="0"/>
              <a:t>One of a number of samples building up a complex picture of their use, manipulation, </a:t>
            </a:r>
          </a:p>
          <a:p>
            <a:endParaRPr lang="en-GB" dirty="0"/>
          </a:p>
          <a:p>
            <a:r>
              <a:rPr lang="en-GB" dirty="0" smtClean="0"/>
              <a:t>Found with burnt twigs (fire)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pic>
        <p:nvPicPr>
          <p:cNvPr id="18434" name="Picture 2" descr="http://ars.els-cdn.com/content/image/1-s2.0-S0168952507003058-gr2.jpg"/>
          <p:cNvPicPr>
            <a:picLocks noChangeAspect="1" noChangeArrowheads="1"/>
          </p:cNvPicPr>
          <p:nvPr/>
        </p:nvPicPr>
        <p:blipFill>
          <a:blip r:embed="rId3" cstate="print"/>
          <a:srcRect l="6365" r="9292"/>
          <a:stretch>
            <a:fillRect/>
          </a:stretch>
        </p:blipFill>
        <p:spPr bwMode="auto">
          <a:xfrm>
            <a:off x="4932040" y="1771858"/>
            <a:ext cx="4211960" cy="5086142"/>
          </a:xfrm>
          <a:prstGeom prst="rect">
            <a:avLst/>
          </a:prstGeom>
          <a:noFill/>
        </p:spPr>
      </p:pic>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Genetic evidence </a:t>
            </a:r>
            <a:endParaRPr lang="en-GB" b="1" dirty="0"/>
          </a:p>
        </p:txBody>
      </p:sp>
      <p:sp>
        <p:nvSpPr>
          <p:cNvPr id="6" name="TextBox 5"/>
          <p:cNvSpPr txBox="1"/>
          <p:nvPr/>
        </p:nvSpPr>
        <p:spPr>
          <a:xfrm>
            <a:off x="179512" y="2564904"/>
            <a:ext cx="5040560" cy="3693319"/>
          </a:xfrm>
          <a:prstGeom prst="rect">
            <a:avLst/>
          </a:prstGeom>
          <a:noFill/>
        </p:spPr>
        <p:txBody>
          <a:bodyPr wrap="square" rtlCol="0">
            <a:spAutoFit/>
          </a:bodyPr>
          <a:lstStyle/>
          <a:p>
            <a:r>
              <a:rPr lang="en-GB" dirty="0" smtClean="0"/>
              <a:t>Dogs closest to the grey wolf and the coyote</a:t>
            </a:r>
          </a:p>
          <a:p>
            <a:endParaRPr lang="en-GB" dirty="0" smtClean="0"/>
          </a:p>
          <a:p>
            <a:r>
              <a:rPr lang="en-GB" dirty="0" smtClean="0"/>
              <a:t>Dogs are classified under Linnaean taxonomy </a:t>
            </a:r>
          </a:p>
          <a:p>
            <a:r>
              <a:rPr lang="en-GB" dirty="0" smtClean="0"/>
              <a:t> </a:t>
            </a:r>
          </a:p>
          <a:p>
            <a:r>
              <a:rPr lang="en-GB" i="1" dirty="0" err="1" smtClean="0"/>
              <a:t>Canis</a:t>
            </a:r>
            <a:r>
              <a:rPr lang="en-GB" i="1" dirty="0" smtClean="0"/>
              <a:t> </a:t>
            </a:r>
            <a:r>
              <a:rPr lang="en-GB" i="1" dirty="0" err="1" smtClean="0"/>
              <a:t>familaris</a:t>
            </a:r>
            <a:r>
              <a:rPr lang="en-GB" i="1" dirty="0" smtClean="0"/>
              <a:t> </a:t>
            </a:r>
            <a:r>
              <a:rPr lang="en-GB" dirty="0" err="1" smtClean="0"/>
              <a:t>reclasified</a:t>
            </a:r>
            <a:r>
              <a:rPr lang="en-GB" dirty="0" smtClean="0"/>
              <a:t> in 1993 to </a:t>
            </a:r>
            <a:r>
              <a:rPr lang="en-GB" i="1" dirty="0" err="1" smtClean="0"/>
              <a:t>Canis</a:t>
            </a:r>
            <a:r>
              <a:rPr lang="en-GB" i="1" dirty="0" smtClean="0"/>
              <a:t> lupus </a:t>
            </a:r>
            <a:r>
              <a:rPr lang="en-GB" i="1" dirty="0" err="1" smtClean="0"/>
              <a:t>familaris</a:t>
            </a:r>
            <a:r>
              <a:rPr lang="en-GB" i="1" dirty="0" smtClean="0"/>
              <a:t> </a:t>
            </a:r>
            <a:r>
              <a:rPr lang="en-GB" dirty="0" smtClean="0"/>
              <a:t>– a sub-species of the Grey Wolf</a:t>
            </a:r>
          </a:p>
          <a:p>
            <a:r>
              <a:rPr lang="en-GB" i="1" dirty="0" err="1" smtClean="0"/>
              <a:t>Canis</a:t>
            </a:r>
            <a:r>
              <a:rPr lang="en-GB" i="1" dirty="0" smtClean="0"/>
              <a:t> lupus </a:t>
            </a:r>
            <a:r>
              <a:rPr lang="en-GB" i="1" dirty="0" err="1" smtClean="0"/>
              <a:t>lupus</a:t>
            </a:r>
            <a:endParaRPr lang="en-GB" i="1" dirty="0" smtClean="0"/>
          </a:p>
          <a:p>
            <a:r>
              <a:rPr lang="en-GB" i="1" dirty="0" smtClean="0"/>
              <a:t> </a:t>
            </a:r>
            <a:r>
              <a:rPr lang="en-GB" i="1" dirty="0" err="1" smtClean="0"/>
              <a:t>Canis</a:t>
            </a:r>
            <a:r>
              <a:rPr lang="en-GB" i="1" dirty="0" smtClean="0"/>
              <a:t> lupus dingo</a:t>
            </a:r>
          </a:p>
          <a:p>
            <a:endParaRPr lang="en-GB" dirty="0" smtClean="0"/>
          </a:p>
          <a:p>
            <a:r>
              <a:rPr lang="en-GB" dirty="0" smtClean="0"/>
              <a:t>Species name are bi and tri-</a:t>
            </a:r>
            <a:r>
              <a:rPr lang="en-GB" dirty="0" err="1" smtClean="0"/>
              <a:t>nomial</a:t>
            </a:r>
            <a:r>
              <a:rPr lang="en-GB" dirty="0" smtClean="0"/>
              <a:t> and written in italics</a:t>
            </a:r>
          </a:p>
          <a:p>
            <a:r>
              <a:rPr lang="en-GB" dirty="0" smtClean="0"/>
              <a:t>Scientifically correct but this does not seem enough information!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1000274"/>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terminology</a:t>
            </a:r>
            <a:endParaRPr lang="en-US" sz="3200" b="1" i="1" dirty="0"/>
          </a:p>
          <a:p>
            <a:pPr marL="342900" indent="-342900">
              <a:spcBef>
                <a:spcPct val="50000"/>
              </a:spcBef>
            </a:pPr>
            <a:r>
              <a:rPr lang="en-GB" dirty="0" smtClean="0"/>
              <a:t> 	</a:t>
            </a:r>
            <a:endParaRPr lang="en-GB" b="1" dirty="0"/>
          </a:p>
        </p:txBody>
      </p:sp>
      <p:sp>
        <p:nvSpPr>
          <p:cNvPr id="8" name="TextBox 7"/>
          <p:cNvSpPr txBox="1"/>
          <p:nvPr/>
        </p:nvSpPr>
        <p:spPr>
          <a:xfrm>
            <a:off x="467544" y="2492896"/>
            <a:ext cx="4680520" cy="3139321"/>
          </a:xfrm>
          <a:prstGeom prst="rect">
            <a:avLst/>
          </a:prstGeom>
          <a:noFill/>
        </p:spPr>
        <p:txBody>
          <a:bodyPr wrap="square" rtlCol="0">
            <a:spAutoFit/>
          </a:bodyPr>
          <a:lstStyle/>
          <a:p>
            <a:endParaRPr lang="en-GB" dirty="0" smtClean="0"/>
          </a:p>
          <a:p>
            <a:r>
              <a:rPr lang="en-GB" dirty="0" smtClean="0"/>
              <a:t>Breed – ancient breed, wide range of breeds, </a:t>
            </a:r>
          </a:p>
          <a:p>
            <a:r>
              <a:rPr lang="en-GB" dirty="0" smtClean="0"/>
              <a:t>Variety – ‘fancy’</a:t>
            </a:r>
          </a:p>
          <a:p>
            <a:r>
              <a:rPr lang="en-GB" dirty="0" smtClean="0"/>
              <a:t>Type – retriever, </a:t>
            </a:r>
          </a:p>
          <a:p>
            <a:r>
              <a:rPr lang="en-GB" dirty="0" smtClean="0"/>
              <a:t>Form – could relate to behaviour, submissive</a:t>
            </a:r>
          </a:p>
          <a:p>
            <a:r>
              <a:rPr lang="en-GB" dirty="0" smtClean="0"/>
              <a:t>Group – ‘working’ group – activity </a:t>
            </a:r>
          </a:p>
          <a:p>
            <a:endParaRPr lang="en-GB" dirty="0" smtClean="0"/>
          </a:p>
          <a:p>
            <a:r>
              <a:rPr lang="en-GB" dirty="0" smtClean="0"/>
              <a:t>Species</a:t>
            </a:r>
          </a:p>
          <a:p>
            <a:r>
              <a:rPr lang="en-GB" dirty="0" smtClean="0"/>
              <a:t>Sub-species</a:t>
            </a:r>
          </a:p>
          <a:p>
            <a:endParaRPr lang="en-GB" dirty="0" smtClean="0"/>
          </a:p>
          <a:p>
            <a:endParaRPr lang="en-GB" dirty="0" smtClean="0"/>
          </a:p>
        </p:txBody>
      </p:sp>
      <p:pic>
        <p:nvPicPr>
          <p:cNvPr id="14338" name="Picture 2" descr="http://canisbonus.com/wp-content/uploads/2012/08/different-sizes.jpg"/>
          <p:cNvPicPr>
            <a:picLocks noChangeAspect="1" noChangeArrowheads="1"/>
          </p:cNvPicPr>
          <p:nvPr/>
        </p:nvPicPr>
        <p:blipFill>
          <a:blip r:embed="rId3" cstate="print"/>
          <a:srcRect l="43122" r="14347"/>
          <a:stretch>
            <a:fillRect/>
          </a:stretch>
        </p:blipFill>
        <p:spPr bwMode="auto">
          <a:xfrm>
            <a:off x="4788024" y="2996952"/>
            <a:ext cx="4211537" cy="3189338"/>
          </a:xfrm>
          <a:prstGeom prst="rect">
            <a:avLst/>
          </a:prstGeom>
          <a:noFill/>
        </p:spPr>
      </p:pic>
      <p:sp>
        <p:nvSpPr>
          <p:cNvPr id="16386" name="AutoShape 2" descr="data:image/jpeg;base64,/9j/4AAQSkZJRgABAQAAAQABAAD/2wCEAAkGBwgHBgkIBwgKCgkLDRYPDQwMDRsUFRAWIB0iIiAdHx8kKDQsJCYxJx8fLT0tMTU3Ojo6Iys/RD84QzQ5OjcBCgoKDQwNGg8PGjclHyU3Nzc3Nzc3Nzc3Nzc3Nzc3Nzc3Nzc3Nzc3Nzc3Nzc3Nzc3Nzc3Nzc3Nzc3Nzc3Nzc3N//AABEIAJQAyAMBIgACEQEDEQH/xAAbAAABBQEBAAAAAAAAAAAAAAACAAEDBAUGB//EADkQAAICAQMCBAIJAwMEAwAAAAECAxEABBIhMUEFEyJRYXEUMkKBkaHB0fAGI7EVM+FSYnLxJCVE/8QAGQEAAwEBAQAAAAAAAAAAAAAAAAECAwQF/8QAIREBAQEBAAICAgMBAAAAAAAAAAERAgMhEjETQQRCUSL/2gAMAwEAAhEDEQA/AOkKirjDMb9HHfn98lh2BpB6zwOGFVkOojKqjLY2knk9fc/lgo6BjtdiSfUT0+WefmVjq5AgjS2v1EsKyTUMfICABn6+oXfGRrMhUDniz06HGS3YFyao3zjl0xRebELYWd1GhQ+7H1kb7WlgapFoM3wyaYhtKasWaB9skl3EOa2ixZA/HHZ6CKNjFo90sam2O0E8kfDKEOpD6iPZDL5aR0w28CyeMtu5dZI1XmMcX3+WRq7wIqyKaFcjk/fmXXGhFqRCsJWMhVsskQXn5fHMDU741KsjwrIdwJPJWunHxzdMcUkgkIDFQdrEAFD14ym+nY6kaeV9/pLBlPAvoP8AOR1zSqTwvWyqpYFSt7Qb5A47ZntHNJqAygskzepzVs3uMv6bQtBGFicvI7kSL057ZIYT58CRR0qAksg53YTnCNq3EkTL5Sncm01yVP8AxgRMVniiBYhwLZRwR7/LKHiMM30gfRXURswJKGyD7ZvQbBExJUvtoLXK0OmRJvWiVU8X8NOuaOUMGSBWDbeCwHTM7y/oyCSNgqKo3C+vwzV1MUg00oh1gAmQKa5Kk/4GUZNEmjgi0rkMyAySt2evYZftVTwayL6O1gKSvqYnnJfC4hBABvLzSSbiAOuQaPwhpfC0maNpSyghBwb/AGzQTQ6yFYiiIx3biSeFFdDkdS+qcazt9HKFmdueQTfGFFMiHaEZQ5sUvGNA/wBKgWSRCrEcqe2SGJC31R0rNFJPNX6pPPwxi4vr+OCEC9AMcoGNnAxbrHGIOfYYKoOReIIBzgBGQ/jixtvvj4BzWpl8zaDG5Tyr3k1zWUI18wlSdrN3Pv1ySDUyRyKzJuUR7Gvt7Xga+FoZVYMeaO4e3b9s16/1z/aXT6gsixve0fWX9fl0y2rFJK2lRVr/AOPYZV+jlXZlAtmrn2ABrJnkV5IlC7RuC8cnpk8yymtLMKReo4sDsK65bnIWNix3IQKI75ijzEkO8EJwqsOp/nGXZpg+mANluRwKrkfvmp6sLulVTyjD7ODL5gjPlKCx4AvBE0i6hRX4D+fHK0s0sepTbxub2uuMXR6hBDRI5oMGNKe1cX/nDVQJdzSC5NxDKL2+w/zkjne7RCIbWHDAVfv+eVtZIID5W24YwOUPIHQHJwiEwgmLBgQWAFnlrqz+Jwm1EaNI8r7QbUWKyKWONmhiCrI++y1eoKP4Mj1y/SEDiyxbaAPsn+DFYFHQaMIxWMWzvuIAND+VnSeXKdRsjC+WEG4ceo8XmfoIkVQ8nPqHLd/5ea2kji3M8NmRvVfYdsicnEzQAJH5MSiiLA6nD1EEL6tfpMEbBoiu7gfdk6MVVR29vbJZFUkA0crPSpBRRhEVUFKBQAwTCL6YkDRqUZrIPB9xjDzN/wBfj2xYoeygBwKxbO9jCqxZOJSB15GL4mEbb6rjkE9xhEoOq429fa8MBgtYsfzQONvBxWl848Bhyep+7HxWAfSaPyxYYHDL5rzN5ZPlLZK9yePyGN4s7RzwNvUF2sL2IPa/jh6stvkEZ9MJp+enPJ+WReKK06xiJwaUsq3RsdB+F5pZsxzL8szq0W5Ct0pNdz3+XGV4H8mXyydxBtxVVz1w9PJ5i/a9XqvqKrtladyNTtfiQqAzKegJ44xjWjKodtPPVu8pBruB3wQy27sCSOauu4wp9h8oyHy2UN1PFDn88rGbzyoLUHvpx0AJ/XCmuFz9JhXzT/cj3deoGSrf0giMUdpC/mcpyW8/pK8JaN/09vzH+MijlMc0kkkljcq+xaq6/jjC8zE7drlXSPkV0sgXlaTTuI2E56WQtk7j/D+WQ67xnw/QwyfStTGAaBG6yK+A5zmpf6t1E07f6bp2miRt4klO3m+te2P42qy10UMcv0iSmCULZmNUo/5F5NpR58aCV9oPrZiaIo/sc5KX+rfE1gmVfD4XZwQQznj34/TKfhMes1jnUeIb5LYVGp2qEv6oH86Y/wAdVOa7OPUIieTuO5jxXJFdDmxopDHFtsFgozkNN4dol1upkjkeB+DC9kgZcTxH/S2jj1haSZlvzF+qSeoyevFZ7gvNjqG1rSoqou22Cl+wy8WtVQsb7H3zI0XiOgbT/wBvUQgjqGNV8KyQ+LaQsxfWwqqirDcjI+PX+CbGwV2RkNISTwcDdtoA3x7ZnDxzQUB9IW+x643+veHDn6SGHfapNZN56v6W0i7/AGWr7sW9r5POUB4x4e0oV9UqH2dSp/MZfWRSu4SD4Vzk3nqfYOZD0AN+1YwaUMDtsfDC8wFqHPxx2fpfv7YgjM0hP+2wr3wqer4/HGWSxtk3Vftk/oZaUAj3wwI1Lgc8n4HFhelQTWLGbjTNpvoWpkKDzDyyg2Gugfyyv5aTCScEx7E69gKAB/MZER/9aV0oIckBB1PHTr2yYQ7NMNMzHz2oykVS2tgf45yuLnpzVPoRs8NaSU8pSAA9Kr98Zm00rJMkf1jV9vavxs5UQb/C0Qvxdob6n4jr1offkkKxJoxE3O3lfSfS26+CfkQcuE0f9xFZzHQsgjm+a/T9cp61gJo/KDOA27k3V5bma9Kqxuge2BJHCqf1zI8U1+k8M0kkoUPMT5adifkPvxybcVm+kniGsOmbSmAxuWBCi7Y8/wCMo6jXT6sSqPJA3sS0MllTXQn7s4vxXVoEj26iQzMuzaDwg9sg8NZNHqWCuFjKeoqfr+355tOMb8+OR1Hh2gh2kSR7nP1nPJ7dTmy+m00OhjYKFD2DwMx4dSFKIpIvrl/Uz+dp0TdXsMNaYydVOBOyxglRQbgeo5v+Fx6SXRf/AKA/TdXH4DtnParSqJLCt6ebGangWtZI2idm6V2ytFWz4lHpdWF1s1BFqMgUt9iff9M5PxXxmXU6r+wllRRY+rn3F9Pll3+qlk1LpEQp+XYfE/tlLw3SRKGqJXUH65NkfflTEiih1B3GSUVQJCg/jlny2EdvYHY31w127WCbgAeDdcZLOESKJqMl9j/xj0mdLqmikEbepaHo+OMur2s5Yt5VcW3T98LVyRLJvC/JvbM59XuezGHa+Nw/PHobXheseX6s0hW/qnmj8z0zqdNrPEI4v7TyFevqXOD8K1BbW267U7g9M7XSz/8Ax73osYHY98VyhsweOaqGQR66JY1IFOO/3Zqp4gHC0Q18g1nDarXDYwG4k8cXRP35t+BSPI8mlkBJjAbryt5y+fxST5cprp/pIPRrB71hJKxYDd+IyksNsaFfPJFi7hznJOqcXGLGjvBxsgRZLvtiytDk45BCELSUIwCy39Q1wt9+a/HCXUONM8xipjwo79efu75T13mhYkWMVYWUL79fyvHinYasrVp9VTf1Vo2fxyvphUut87bGkThfQBuY1t7G8DT7hJEsViOTc6hh7mu/NWMZ5TFpHilUPKzcs6WOTdD364enmUGNmALIuwWK28mx+d4/lhYk8TSV9IIICBJuG6zV/DOM8dOok8Q1K+YVeI+VGhHBG225986jxHxU6CDfGd80hFJ7Hsx+WYvhfg2v8VmkJbYjsSXdbo+/zzo8U/tWvj5/biZ5K56Sg306HFpZGmkRnA9BoUOln/3nX+Mf0PNoUk1SzJrI1Ugpex79/wDjOb8JMMCSmUWxWtp7V0zo2X01dDpQ8+r06Ruv9z0hq6ZseKzLF4gUAIVFA571nMx+Kx6LXw9oxTWTfFZcg1X+p6mfWu3peQrEpPNDIvJ6uyTHVSbY2AXuPfJfDhtLgHlTRNdTlNpPKQvFw5sEfzrl7SatIvDmPCzqDSn7XHfFh6pzMup10hJO1DtBY9PfJ4isW4LuI9zXXKHhwdtGJCSxY2Rx75KjuNxjQyE9Rf6dxjI88jFiLUV9nvldZHDmwWUihdcZAWlLl/Luz9UHpi+mpFJXMTd1IrGSWXSoeWMnx4yHURwrCqaeMhx1JORS6wSyqkKysW45PF5s+H+Eaia3kAVa+/41itwMvwfTE7nIsWfUTmnPq1ghbbHyBdkcYljGi1o0qgLHR69bwfFoWMQIcKhHQd8mX2qz0LwqN9fPFHIFUs3t2656HpvCvoeqTVRrtEy07bupr8s4zwmJysDJKTtND2z0rw/VRz+FsstCjwp5x9/9SxNiFYZAu51I+Rxf7Yq/VXAAyu++PcjljRtSv2h+4wVnYDeD6xxz2zzes56xK2GNgmx88bKrOzDlmIPU/HHyb3g9uYGuRJwspkkm9TRgHal8da69ck3IGDopBbk/C7N/dmbHCU1Icgsr7go2mweKvLHnNHpvIZSzEUSOCKzXWViSZYSWMwZ4kUgGut2SfnleEKrncBuPS/ev5+GKSVmRmX7J9KX3wdOoff1JO6h1Iv8An54jnNsVpdDCdeusUbvJPBPRlB6EfrmgPFNcYGj0mkXRK31nkYWR8K6fPI/MO1I23Fb9qu+2HIiuHYSekkbWP4/rm3PksmLk6n0zvDtHLpJZv/kyvPMDvJ5FfrmZ4t/TL6uYy6d442ZLIPJvrnTxJve1kom6+/scUdq7q6lbUlDXI74vy9S6clea67+n/FYRb6WRlHVk9QH4Zc8P0c+m03nA8gdG7VnoEsqJpZ9hCxhSWPuCO2cdotPOY/JBZzt9RPY+2b+Py3rn2rmU2miZ4mlcbm+B4GW59JJNEQh5K7W57G+cLRR7NSYXB2RruHHUntnRaTw910zbVjMsgJcP74+vJOftVc0CdIqQnoFAA638czp9XMNShaIxerdx3Bze8Tl1+h1YgOlUCQCmQ3eF4D/Ts/iGsi+lDaWBIars10rK56lmk5eZnmMZXfZJF1+WW9P/AE5rdT61j3dzv7++eiafwLT6driiG4cb6y75O0bWqyQQQKr98x6/kyfRON0vhI8LhDNEDKTd1YXp0y34frnSUrOvoYgV7DOnMEc6lJANrXxtzF139N7nL6acn2Vsynn2+zgPGPCT4ppk1WgFuptl9x885XUrKus+h6uQxvVjeOgzp9Nq9X4UyxapCsYFbsh/qjSQ+J6aPxLQBTqoaLgfaXvnTx3KEv8AT+mQlYxLv6f+vhnVaqYafykCbQ3J5vOR0U866eOaOFZK+zm5qdTL4joYJNOh8yI2VPcdxk9dZVyNvw+WKYNC9FGFlv1GRzQeS7KH3LYonoRnIjxo6eRYmDRv3B4ze0Hi0eriRC4+v6RfJ4vMfLzO+dT1F2JB5jbi209h2xYSy0KCkD29sWccqHM/29TM/mFxtI2m6/gwPokg1IkHMYsgq13fvmodGfLAVgrVz3v54hpSj+kKKI6ZtuCxjCOVJ28hDde9DvlrS6eQbmn9R+yxbmvY5o+SC6s3fqK4yR0j2WzLZPt0w+Q+mcPDYpJzKCEjJtwTfPw9umWT4fFKiKQSFPNA2RltUToeR2rJAymyhCm/xx/KqlVYNDDAAYVuuinn78kEN8MrUOOcmLKQASVIP2TlPX6iXTwImjjZ5pXKqey/9x+WKW9dZDUPEkEzDSxLaoQZDXH/AI/vkTeGwvp/VaMB6SO2akWiOnjVFt36lm6sfc4UWnjQlpT5knt9lc266nExU9RneB+BfRlM+udHmk5Hp+r/ADjNsJEGAYDdXX3wb3KQ3X2JwtxJvaCR9+c/XfySr6/RR6qEA0ZEO5Pn7Zb8GUJskTp9Zfhgq9kngYXh7iCUxkgLISy38+c2/j9+8pLOtQQauWMDi9yj3B5yszjuKvreXPFtqmHULyHTaeeQV/4rKJZD0HOc/lmd2ARbaK2/L8MNNvJNdOuQxtQazX3YaAs1AcHk/AZE90IPE4ItRo2R1HsPfON0Gl1M/jo0mgkIgj9UzVxt/c51HjmpkE0Wh0n+9KDt/wC1R1OP4RoIfDtOVHqkkJaR+7HOrq/i5z9mYeHtpg405Bi7xt1r4ZN4fp5NPJcAZDzSk8H4ZZsHi7BHvhvKFIXaSrjnJ8fk250c6xj+NeGQeN6YgRfRtRH7Hof2zH/pvwbxHQeIH6eA0cdlWUg2c6WJX/1TURsSE2gj4fy8tGl5A6cj78Ou7xbyXX2QN7jtoXYrFhBybK/M4s5yQAIt2ST8MRJocDk1jhlLsF64BKkkuOeuX7Sf7JWjyffrgkRBrK37jFJLTkUOx6YMjryAOcQG7KtjoOlYJrb/AGwAQfywQQboi/jhwanyZgZIEdSCTuPI+7vjk24afTaSWepF9KAiyRl5/J0sW1unb3OVT41M6EGEBuyqeBmfPLPOzM31egHyzpnw8c9fZ7i1NMGsq31vrEd8r7QDxZ+/IUG0gMAARxhbWW6bntXfOe29XaWpiUF8/ccdGZCXDUaq1yuyShlCr1HU4bRsGARQOpJvtkjUq7TYuuLwodsuoW74Nj2yr5bBirbuv8/TCCSKK3kLwaH55XFy6NaviE0M2ljC9Y5Crg8G6zOLrwRwL5yMxstsZOTVjrfxxRRSFrLcEAVj8nfy60HMws9dt5U1uq1rALo5EQnn1A3l06chCAbI5Hx5yMRbS9myfh0yebebsGqfholi/u6qVptS/peQrVD/AKQPbLzai+3Q88YZjtlIbgmzxhLEUcgkdOf0/TDq/K7RoS7GqA6dhksSuWU+YvW69sKqA3YyxEsATY9icObObpnljX6bqJxIreaABZ6Vjo9fW5464BUncqAEbueO2EbsgfLDvr5XaLT+Z12ijX44sYMQOSLvpiyCUYZGk/uqwsnphk75KX4kfhheoKNq0Bzx7Y5j3AOGB2ivbKrOARXKEn6w98d0IG8dbo1k7i3AjqxXPb3yNmfkbbNjjDFBaM3QUcff74Q5NAcN9UnDD0xpSRzd9ueceMncYyv2rB9hWGHESwkbiANoay3fvhGG/TuO2+x4GTHhOOvcY6sFUEjcTzihhVV5UXat1+GCeHZSnBaxkjM/UUDYPTBdWD7k5N46CVeLK1XNE9sAAHhgbPwyUkkmvkMAs21Sw9Q4NdsVpA2W5YA0asHth+XuNUfmDj+veQgsdLxDdQrtz8sQ0ywH0lTyeD7YhDVhWAFWt/HHJOwe9XjOzF/SABWGgSozG+eMcBiRuAoGw2CZXZCWPBPbF54X0/jho05Ui9tGuRzhPESw3cfLI3mI6C+O2NvZjyaO6hXyxEMg1to+4HxxmvafnwMQltivIHTE71yRfq6YwfgE0b9fNYQGxbJJvm+lfDAEgBJI4OC1kVu5wNIqi/bnvjY3pDgHmwLxYH7QygUSOPURx8sI8EUSOR0xYsqpGo2MaJ4PfDkUKCw6kA/njYsD/QlAJex9i8iiUEqa5q8WLEIQJsfK8bogNmwwH3YsWSEsXqZ7J4DY5NLY64sWP9ADSMZF+JrHBtFJ64sWVEmX65P34287tvYnFixUxSH1kfCsjLG/k2LFklUaitte2HW96ONiwA6oWPfAMjbtt8cnFixgV0UPvWFHyOfjixYBEvA4wrJ688Y2LAHclQp9hixYsDf/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1000274"/>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molecular biology</a:t>
            </a:r>
            <a:endParaRPr lang="en-US" sz="3200" b="1" i="1" dirty="0"/>
          </a:p>
          <a:p>
            <a:pPr marL="342900" indent="-342900">
              <a:spcBef>
                <a:spcPct val="50000"/>
              </a:spcBef>
            </a:pPr>
            <a:r>
              <a:rPr lang="en-GB" dirty="0" smtClean="0"/>
              <a:t> 	</a:t>
            </a:r>
            <a:endParaRPr lang="en-GB" b="1" dirty="0"/>
          </a:p>
        </p:txBody>
      </p:sp>
      <p:sp>
        <p:nvSpPr>
          <p:cNvPr id="8" name="TextBox 7"/>
          <p:cNvSpPr txBox="1"/>
          <p:nvPr/>
        </p:nvSpPr>
        <p:spPr>
          <a:xfrm>
            <a:off x="179512" y="2492896"/>
            <a:ext cx="5976664" cy="4247317"/>
          </a:xfrm>
          <a:prstGeom prst="rect">
            <a:avLst/>
          </a:prstGeom>
          <a:noFill/>
        </p:spPr>
        <p:txBody>
          <a:bodyPr wrap="square" rtlCol="0">
            <a:spAutoFit/>
          </a:bodyPr>
          <a:lstStyle/>
          <a:p>
            <a:endParaRPr lang="en-GB" dirty="0" smtClean="0"/>
          </a:p>
          <a:p>
            <a:r>
              <a:rPr lang="en-GB" dirty="0" smtClean="0"/>
              <a:t>Villa, </a:t>
            </a:r>
            <a:r>
              <a:rPr lang="en-GB" i="1" dirty="0" smtClean="0"/>
              <a:t>et al</a:t>
            </a:r>
            <a:r>
              <a:rPr lang="en-GB" dirty="0" smtClean="0"/>
              <a:t>. 1997, looking at </a:t>
            </a:r>
            <a:r>
              <a:rPr lang="en-GB" dirty="0" err="1" smtClean="0"/>
              <a:t>mtDNA</a:t>
            </a:r>
            <a:r>
              <a:rPr lang="en-GB" dirty="0" smtClean="0"/>
              <a:t>, 140 modern dogs, breeds, cross-breeds, and wolves from Europe, America and Asia.</a:t>
            </a:r>
          </a:p>
          <a:p>
            <a:endParaRPr lang="en-GB" dirty="0" smtClean="0"/>
          </a:p>
          <a:p>
            <a:pPr>
              <a:buFont typeface="Arial" pitchFamily="34" charset="0"/>
              <a:buChar char="•"/>
            </a:pPr>
            <a:r>
              <a:rPr lang="en-GB" dirty="0" smtClean="0"/>
              <a:t>Separation must have occurred more than 100,000 years ago, date of c. 135,000 is concluded.</a:t>
            </a:r>
          </a:p>
          <a:p>
            <a:pPr>
              <a:buFont typeface="Arial" pitchFamily="34" charset="0"/>
              <a:buChar char="•"/>
            </a:pPr>
            <a:r>
              <a:rPr lang="en-GB" dirty="0" smtClean="0"/>
              <a:t>Domestic dog origin is the wolf </a:t>
            </a:r>
          </a:p>
          <a:p>
            <a:pPr>
              <a:buFont typeface="Arial" pitchFamily="34" charset="0"/>
              <a:buChar char="•"/>
            </a:pPr>
            <a:r>
              <a:rPr lang="en-GB" dirty="0" smtClean="0"/>
              <a:t>The extreme phenotypic diversity of modern breeds indicates diverse origins</a:t>
            </a:r>
          </a:p>
          <a:p>
            <a:pPr>
              <a:buFont typeface="Arial" pitchFamily="34" charset="0"/>
              <a:buChar char="•"/>
            </a:pPr>
            <a:r>
              <a:rPr lang="en-GB" dirty="0" smtClean="0"/>
              <a:t>Sort themselves into four groups – one CLADE 4 includes the wolves and dogs from western Russian to Romania – suggests continued interbreeding and hybridisation. </a:t>
            </a:r>
          </a:p>
          <a:p>
            <a:pPr>
              <a:buFont typeface="Arial" pitchFamily="34" charset="0"/>
              <a:buChar char="•"/>
            </a:pPr>
            <a:endParaRPr lang="en-GB" dirty="0" smtClean="0"/>
          </a:p>
          <a:p>
            <a:r>
              <a:rPr lang="en-GB" dirty="0" smtClean="0"/>
              <a:t>See </a:t>
            </a:r>
            <a:r>
              <a:rPr lang="en-GB" dirty="0" err="1" smtClean="0"/>
              <a:t>Crockford</a:t>
            </a:r>
            <a:r>
              <a:rPr lang="en-GB" dirty="0" smtClean="0"/>
              <a:t>, 2000 for the condensed version! </a:t>
            </a:r>
          </a:p>
          <a:p>
            <a:endParaRPr lang="en-GB" dirty="0" smtClean="0"/>
          </a:p>
        </p:txBody>
      </p:sp>
      <p:pic>
        <p:nvPicPr>
          <p:cNvPr id="12290" name="Picture 2" descr="http://www.23hq.com/4394461/4814748_ca06e14e22854ec72becae9f4b697881_large.jpg"/>
          <p:cNvPicPr>
            <a:picLocks noChangeAspect="1" noChangeArrowheads="1"/>
          </p:cNvPicPr>
          <p:nvPr/>
        </p:nvPicPr>
        <p:blipFill>
          <a:blip r:embed="rId3" cstate="print"/>
          <a:srcRect/>
          <a:stretch>
            <a:fillRect/>
          </a:stretch>
        </p:blipFill>
        <p:spPr bwMode="auto">
          <a:xfrm>
            <a:off x="6228184" y="2348880"/>
            <a:ext cx="2232248" cy="2330910"/>
          </a:xfrm>
          <a:prstGeom prst="rect">
            <a:avLst/>
          </a:prstGeom>
          <a:noFill/>
        </p:spPr>
      </p:pic>
      <p:pic>
        <p:nvPicPr>
          <p:cNvPr id="12292" name="Picture 4" descr="http://www.dogbreedinfo.com/images14/GermanSheppardGwenandFriend.JPG"/>
          <p:cNvPicPr>
            <a:picLocks noChangeAspect="1" noChangeArrowheads="1"/>
          </p:cNvPicPr>
          <p:nvPr/>
        </p:nvPicPr>
        <p:blipFill>
          <a:blip r:embed="rId4" cstate="print"/>
          <a:srcRect l="9450" r="18731"/>
          <a:stretch>
            <a:fillRect/>
          </a:stretch>
        </p:blipFill>
        <p:spPr bwMode="auto">
          <a:xfrm>
            <a:off x="6228184" y="4724398"/>
            <a:ext cx="2304256" cy="2133602"/>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6" name="TextBox 5"/>
          <p:cNvSpPr txBox="1"/>
          <p:nvPr/>
        </p:nvSpPr>
        <p:spPr>
          <a:xfrm>
            <a:off x="539552" y="3140968"/>
            <a:ext cx="237566" cy="646331"/>
          </a:xfrm>
          <a:prstGeom prst="rect">
            <a:avLst/>
          </a:prstGeom>
          <a:noFill/>
        </p:spPr>
        <p:txBody>
          <a:bodyPr wrap="none" rtlCol="0">
            <a:spAutoFit/>
          </a:bodyPr>
          <a:lstStyle/>
          <a:p>
            <a:endParaRPr lang="en-GB" dirty="0" smtClean="0"/>
          </a:p>
          <a:p>
            <a:r>
              <a:rPr lang="en-GB" dirty="0" smtClean="0"/>
              <a:t> </a:t>
            </a:r>
            <a:endParaRPr lang="en-GB" dirty="0"/>
          </a:p>
        </p:txBody>
      </p:sp>
      <p:pic>
        <p:nvPicPr>
          <p:cNvPr id="7" name="Picture 2" descr="C:\Users\rcoard\Documents\Downloads\photo (5).JPG"/>
          <p:cNvPicPr>
            <a:picLocks noChangeAspect="1" noChangeArrowheads="1"/>
          </p:cNvPicPr>
          <p:nvPr/>
        </p:nvPicPr>
        <p:blipFill>
          <a:blip r:embed="rId3" cstate="print"/>
          <a:srcRect l="4470" t="7171" r="5020" b="13865"/>
          <a:stretch>
            <a:fillRect/>
          </a:stretch>
        </p:blipFill>
        <p:spPr bwMode="auto">
          <a:xfrm rot="5400000">
            <a:off x="4375960" y="2413488"/>
            <a:ext cx="5373216" cy="3515808"/>
          </a:xfrm>
          <a:prstGeom prst="rect">
            <a:avLst/>
          </a:prstGeom>
          <a:noFill/>
        </p:spPr>
      </p:pic>
      <p:sp>
        <p:nvSpPr>
          <p:cNvPr id="3076" name="Rectangle 8"/>
          <p:cNvSpPr>
            <a:spLocks noChangeArrowheads="1"/>
          </p:cNvSpPr>
          <p:nvPr/>
        </p:nvSpPr>
        <p:spPr bwMode="auto">
          <a:xfrm>
            <a:off x="250825" y="1841500"/>
            <a:ext cx="5113263" cy="1908215"/>
          </a:xfrm>
          <a:prstGeom prst="rect">
            <a:avLst/>
          </a:prstGeom>
          <a:noFill/>
          <a:ln w="9525">
            <a:noFill/>
            <a:miter lim="800000"/>
            <a:headEnd/>
            <a:tailEnd/>
          </a:ln>
        </p:spPr>
        <p:txBody>
          <a:bodyPr wrap="square">
            <a:spAutoFit/>
          </a:bodyPr>
          <a:lstStyle/>
          <a:p>
            <a:pPr marL="342900" indent="-342900">
              <a:spcBef>
                <a:spcPct val="50000"/>
              </a:spcBef>
            </a:pPr>
            <a:r>
              <a:rPr lang="en-US" sz="3200" b="1" i="1" dirty="0"/>
              <a:t>Animal </a:t>
            </a:r>
            <a:r>
              <a:rPr lang="en-US" sz="3200" b="1" i="1" dirty="0" smtClean="0"/>
              <a:t>Domestication Genetic evidence</a:t>
            </a:r>
          </a:p>
          <a:p>
            <a:pPr indent="-342900"/>
            <a:r>
              <a:rPr lang="en-US" dirty="0" smtClean="0"/>
              <a:t>Four ‘types’ or strains wolf like, hunters, herders, and </a:t>
            </a:r>
            <a:r>
              <a:rPr lang="en-US" dirty="0" err="1" smtClean="0"/>
              <a:t>mastif</a:t>
            </a:r>
            <a:r>
              <a:rPr lang="en-US" dirty="0" smtClean="0"/>
              <a:t>-like  - the ones with most wolf in them are </a:t>
            </a:r>
            <a:r>
              <a:rPr lang="en-GB" dirty="0" err="1" smtClean="0"/>
              <a:t>Shiba</a:t>
            </a:r>
            <a:r>
              <a:rPr lang="en-GB" dirty="0" smtClean="0"/>
              <a:t> </a:t>
            </a:r>
            <a:r>
              <a:rPr lang="en-GB" dirty="0" err="1" smtClean="0"/>
              <a:t>Inu</a:t>
            </a:r>
            <a:r>
              <a:rPr lang="en-GB" dirty="0" smtClean="0"/>
              <a:t>, Chow </a:t>
            </a:r>
            <a:r>
              <a:rPr lang="en-GB" dirty="0" err="1" smtClean="0"/>
              <a:t>Chow</a:t>
            </a:r>
            <a:r>
              <a:rPr lang="en-GB" dirty="0" smtClean="0"/>
              <a:t>, and Akita</a:t>
            </a:r>
            <a:endParaRPr lang="en-GB" dirty="0"/>
          </a:p>
        </p:txBody>
      </p:sp>
      <p:pic>
        <p:nvPicPr>
          <p:cNvPr id="8" name="Picture 10" descr="http://www.petforums.co.uk/resources/images/thumb/5/54/Japanese-Akita-Inu.jpg/350px-Japanese-Akita-Inu.jpg"/>
          <p:cNvPicPr>
            <a:picLocks noChangeAspect="1" noChangeArrowheads="1"/>
          </p:cNvPicPr>
          <p:nvPr/>
        </p:nvPicPr>
        <p:blipFill>
          <a:blip r:embed="rId4" cstate="print"/>
          <a:srcRect l="4265" r="5983" b="4519"/>
          <a:stretch>
            <a:fillRect/>
          </a:stretch>
        </p:blipFill>
        <p:spPr bwMode="auto">
          <a:xfrm>
            <a:off x="2799184" y="4365104"/>
            <a:ext cx="2492896" cy="2492896"/>
          </a:xfrm>
          <a:prstGeom prst="rect">
            <a:avLst/>
          </a:prstGeom>
          <a:noFill/>
        </p:spPr>
      </p:pic>
      <p:pic>
        <p:nvPicPr>
          <p:cNvPr id="9" name="Picture 8" descr="http://www.sfgate.com/blogs/images/sfgate/pets/2009/11/06/Chow.jpg"/>
          <p:cNvPicPr>
            <a:picLocks noChangeAspect="1" noChangeArrowheads="1"/>
          </p:cNvPicPr>
          <p:nvPr/>
        </p:nvPicPr>
        <p:blipFill>
          <a:blip r:embed="rId5" cstate="print"/>
          <a:srcRect/>
          <a:stretch>
            <a:fillRect/>
          </a:stretch>
        </p:blipFill>
        <p:spPr bwMode="auto">
          <a:xfrm>
            <a:off x="0" y="4230216"/>
            <a:ext cx="2627784" cy="2627784"/>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a:t>
            </a:r>
            <a:endParaRPr lang="en-GB" b="1" dirty="0"/>
          </a:p>
        </p:txBody>
      </p:sp>
      <p:pic>
        <p:nvPicPr>
          <p:cNvPr id="5" name="Picture 2" descr="http://skyforgersamoyeds.weebly.com/uploads/8/2/2/0/8220305/7539074.jpg"/>
          <p:cNvPicPr>
            <a:picLocks noChangeAspect="1" noChangeArrowheads="1"/>
          </p:cNvPicPr>
          <p:nvPr/>
        </p:nvPicPr>
        <p:blipFill>
          <a:blip r:embed="rId3" cstate="print"/>
          <a:srcRect/>
          <a:stretch>
            <a:fillRect/>
          </a:stretch>
        </p:blipFill>
        <p:spPr bwMode="auto">
          <a:xfrm>
            <a:off x="5811989" y="1484313"/>
            <a:ext cx="3332012" cy="5373687"/>
          </a:xfrm>
          <a:prstGeom prst="rect">
            <a:avLst/>
          </a:prstGeom>
          <a:noFill/>
        </p:spPr>
      </p:pic>
      <p:pic>
        <p:nvPicPr>
          <p:cNvPr id="6" name="Picture 6" descr="http://1.bp.blogspot.com/-XXOs-YNS03Y/TzJwxzWWUaI/AAAAAAAAsNc/i9WeQF55Dsw/s1600/Samoyed+2.jpg"/>
          <p:cNvPicPr>
            <a:picLocks noChangeAspect="1" noChangeArrowheads="1"/>
          </p:cNvPicPr>
          <p:nvPr/>
        </p:nvPicPr>
        <p:blipFill>
          <a:blip r:embed="rId4" cstate="print"/>
          <a:srcRect/>
          <a:stretch>
            <a:fillRect/>
          </a:stretch>
        </p:blipFill>
        <p:spPr bwMode="auto">
          <a:xfrm>
            <a:off x="2267744" y="3485045"/>
            <a:ext cx="3672408" cy="3372955"/>
          </a:xfrm>
          <a:prstGeom prst="rect">
            <a:avLst/>
          </a:prstGeom>
          <a:noFill/>
        </p:spPr>
      </p:pic>
      <p:pic>
        <p:nvPicPr>
          <p:cNvPr id="7" name="Picture 4" descr="http://justcuteanimals.com/wp-content/uploads/2012/12/cute-animals-samoyed-dog-pupply-fluffy-pics.jpg"/>
          <p:cNvPicPr>
            <a:picLocks noChangeAspect="1" noChangeArrowheads="1"/>
          </p:cNvPicPr>
          <p:nvPr/>
        </p:nvPicPr>
        <p:blipFill>
          <a:blip r:embed="rId5" cstate="print"/>
          <a:srcRect t="12418" b="5213"/>
          <a:stretch>
            <a:fillRect/>
          </a:stretch>
        </p:blipFill>
        <p:spPr bwMode="auto">
          <a:xfrm>
            <a:off x="0" y="3501008"/>
            <a:ext cx="2423414" cy="3124802"/>
          </a:xfrm>
          <a:prstGeom prst="rect">
            <a:avLst/>
          </a:prstGeom>
          <a:noFill/>
        </p:spPr>
      </p:pic>
      <p:sp>
        <p:nvSpPr>
          <p:cNvPr id="8" name="TextBox 7"/>
          <p:cNvSpPr txBox="1"/>
          <p:nvPr/>
        </p:nvSpPr>
        <p:spPr>
          <a:xfrm>
            <a:off x="1" y="2420888"/>
            <a:ext cx="5811988" cy="923330"/>
          </a:xfrm>
          <a:prstGeom prst="rect">
            <a:avLst/>
          </a:prstGeom>
          <a:noFill/>
        </p:spPr>
        <p:txBody>
          <a:bodyPr wrap="square" rtlCol="0">
            <a:spAutoFit/>
          </a:bodyPr>
          <a:lstStyle/>
          <a:p>
            <a:r>
              <a:rPr lang="en-GB" dirty="0" smtClean="0"/>
              <a:t>This shows the Samoyed breed, below, modern after improvement, right ethno-historical, a lot less hairy, lighter framed  and longer legged.  See Olsen in </a:t>
            </a:r>
            <a:r>
              <a:rPr lang="en-GB" dirty="0" err="1" smtClean="0"/>
              <a:t>Crockford</a:t>
            </a:r>
            <a:r>
              <a:rPr lang="en-GB" dirty="0" smtClean="0"/>
              <a:t>, 2000</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ethnographic evidence </a:t>
            </a:r>
            <a:endParaRPr lang="en-GB" b="1" dirty="0"/>
          </a:p>
        </p:txBody>
      </p:sp>
      <p:sp>
        <p:nvSpPr>
          <p:cNvPr id="6" name="TextBox 5"/>
          <p:cNvSpPr txBox="1"/>
          <p:nvPr/>
        </p:nvSpPr>
        <p:spPr>
          <a:xfrm>
            <a:off x="179512" y="2348880"/>
            <a:ext cx="4176464" cy="4524315"/>
          </a:xfrm>
          <a:prstGeom prst="rect">
            <a:avLst/>
          </a:prstGeom>
          <a:noFill/>
        </p:spPr>
        <p:txBody>
          <a:bodyPr wrap="square" rtlCol="0">
            <a:spAutoFit/>
          </a:bodyPr>
          <a:lstStyle/>
          <a:p>
            <a:r>
              <a:rPr lang="en-GB" dirty="0" smtClean="0"/>
              <a:t>Forest dog of Africa, associated with forest foragers, such as the Aka.</a:t>
            </a:r>
          </a:p>
          <a:p>
            <a:endParaRPr lang="en-GB" dirty="0" smtClean="0"/>
          </a:p>
          <a:p>
            <a:pPr>
              <a:buFont typeface="Arial" pitchFamily="34" charset="0"/>
              <a:buChar char="•"/>
            </a:pPr>
            <a:r>
              <a:rPr lang="en-GB" dirty="0" err="1" smtClean="0"/>
              <a:t>Lupo</a:t>
            </a:r>
            <a:r>
              <a:rPr lang="en-GB" dirty="0" smtClean="0"/>
              <a:t>, 2001, followed two groups of hunter-foragers, dogs are kept in the villages, but not numerous, 50% had dogs, and then only one or two.</a:t>
            </a:r>
          </a:p>
          <a:p>
            <a:pPr>
              <a:buFont typeface="Arial" pitchFamily="34" charset="0"/>
              <a:buChar char="•"/>
            </a:pPr>
            <a:r>
              <a:rPr lang="en-GB" dirty="0" smtClean="0"/>
              <a:t>Kept solely as hunting dogs – and laugh at the notion they could be companions</a:t>
            </a:r>
          </a:p>
          <a:p>
            <a:pPr>
              <a:buFont typeface="Arial" pitchFamily="34" charset="0"/>
              <a:buChar char="•"/>
            </a:pPr>
            <a:r>
              <a:rPr lang="en-GB" dirty="0" smtClean="0"/>
              <a:t>Kept sites clean – garbage disposal</a:t>
            </a:r>
          </a:p>
          <a:p>
            <a:pPr>
              <a:buFont typeface="Arial" pitchFamily="34" charset="0"/>
              <a:buChar char="•"/>
            </a:pPr>
            <a:r>
              <a:rPr lang="en-GB" dirty="0" smtClean="0"/>
              <a:t>Provisioned but last and infrequently</a:t>
            </a:r>
          </a:p>
          <a:p>
            <a:pPr>
              <a:buFont typeface="Arial" pitchFamily="34" charset="0"/>
              <a:buChar char="•"/>
            </a:pPr>
            <a:r>
              <a:rPr lang="en-GB" dirty="0" smtClean="0"/>
              <a:t>Live only a few years – snake bites! </a:t>
            </a:r>
          </a:p>
          <a:p>
            <a:pPr>
              <a:buFont typeface="Arial" pitchFamily="34" charset="0"/>
              <a:buChar char="•"/>
            </a:pPr>
            <a:r>
              <a:rPr lang="en-GB" dirty="0" smtClean="0"/>
              <a:t>Dogs take on spirits – haunt the living</a:t>
            </a:r>
          </a:p>
          <a:p>
            <a:pPr>
              <a:buFont typeface="Arial" pitchFamily="34" charset="0"/>
              <a:buChar char="•"/>
            </a:pPr>
            <a:r>
              <a:rPr lang="en-GB" dirty="0" smtClean="0"/>
              <a:t>But are viewed as valuable and versatile hunting aid, dogs are given names and the young encouraged to thrive.</a:t>
            </a:r>
            <a:endParaRPr lang="en-GB" dirty="0"/>
          </a:p>
        </p:txBody>
      </p:sp>
      <p:pic>
        <p:nvPicPr>
          <p:cNvPr id="48130" name="Picture 2" descr="http://2.bp.blogspot.com/_PGvSoaafXiI/S7oyBGkd1sI/AAAAAAAAH8I/3NxZSKqnL1s/s1600/ituri-forest-pygmy-1950.jpg"/>
          <p:cNvPicPr>
            <a:picLocks noChangeAspect="1" noChangeArrowheads="1"/>
          </p:cNvPicPr>
          <p:nvPr/>
        </p:nvPicPr>
        <p:blipFill>
          <a:blip r:embed="rId3" cstate="print"/>
          <a:srcRect l="2362" t="4974" r="3139" b="3843"/>
          <a:stretch>
            <a:fillRect/>
          </a:stretch>
        </p:blipFill>
        <p:spPr bwMode="auto">
          <a:xfrm>
            <a:off x="4414892" y="2492896"/>
            <a:ext cx="4503772" cy="3096344"/>
          </a:xfrm>
          <a:prstGeom prst="rect">
            <a:avLst/>
          </a:prstGeom>
          <a:noFill/>
        </p:spPr>
      </p:pic>
      <p:sp>
        <p:nvSpPr>
          <p:cNvPr id="8" name="TextBox 7"/>
          <p:cNvSpPr txBox="1"/>
          <p:nvPr/>
        </p:nvSpPr>
        <p:spPr>
          <a:xfrm>
            <a:off x="4716016" y="5805264"/>
            <a:ext cx="4427984" cy="646331"/>
          </a:xfrm>
          <a:prstGeom prst="rect">
            <a:avLst/>
          </a:prstGeom>
          <a:noFill/>
        </p:spPr>
        <p:txBody>
          <a:bodyPr wrap="square" rtlCol="0">
            <a:spAutoFit/>
          </a:bodyPr>
          <a:lstStyle/>
          <a:p>
            <a:r>
              <a:rPr lang="en-GB" dirty="0" smtClean="0"/>
              <a:t>Often deployed singly, and often with women and children - unexpected?</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179512" y="16288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‘breeds’</a:t>
            </a:r>
            <a:endParaRPr lang="en-GB" b="1" dirty="0"/>
          </a:p>
        </p:txBody>
      </p:sp>
      <p:sp>
        <p:nvSpPr>
          <p:cNvPr id="6" name="TextBox 5"/>
          <p:cNvSpPr txBox="1"/>
          <p:nvPr/>
        </p:nvSpPr>
        <p:spPr>
          <a:xfrm>
            <a:off x="539552" y="2204864"/>
            <a:ext cx="4536504" cy="923330"/>
          </a:xfrm>
          <a:prstGeom prst="rect">
            <a:avLst/>
          </a:prstGeom>
          <a:noFill/>
        </p:spPr>
        <p:txBody>
          <a:bodyPr wrap="square" rtlCol="0">
            <a:spAutoFit/>
          </a:bodyPr>
          <a:lstStyle/>
          <a:p>
            <a:r>
              <a:rPr lang="en-GB" dirty="0" smtClean="0"/>
              <a:t>.</a:t>
            </a:r>
          </a:p>
          <a:p>
            <a:endParaRPr lang="en-GB" dirty="0" smtClean="0"/>
          </a:p>
          <a:p>
            <a:r>
              <a:rPr lang="en-GB" dirty="0" smtClean="0"/>
              <a:t> </a:t>
            </a:r>
            <a:endParaRPr lang="en-GB" dirty="0"/>
          </a:p>
        </p:txBody>
      </p:sp>
      <p:pic>
        <p:nvPicPr>
          <p:cNvPr id="44036" name="Picture 4" descr="Illustration of Egyptian Frescoes of Hunting Scenes by Frederic Cailliaud"/>
          <p:cNvPicPr>
            <a:picLocks noChangeAspect="1" noChangeArrowheads="1"/>
          </p:cNvPicPr>
          <p:nvPr/>
        </p:nvPicPr>
        <p:blipFill>
          <a:blip r:embed="rId3" cstate="print"/>
          <a:srcRect/>
          <a:stretch>
            <a:fillRect/>
          </a:stretch>
        </p:blipFill>
        <p:spPr bwMode="auto">
          <a:xfrm>
            <a:off x="4860032" y="2132856"/>
            <a:ext cx="4204366" cy="3888432"/>
          </a:xfrm>
          <a:prstGeom prst="rect">
            <a:avLst/>
          </a:prstGeom>
          <a:noFill/>
        </p:spPr>
      </p:pic>
      <p:pic>
        <p:nvPicPr>
          <p:cNvPr id="6146" name="Picture 2" descr="Click to visit his page!"/>
          <p:cNvPicPr>
            <a:picLocks noChangeAspect="1" noChangeArrowheads="1"/>
          </p:cNvPicPr>
          <p:nvPr/>
        </p:nvPicPr>
        <p:blipFill>
          <a:blip r:embed="rId4" cstate="print"/>
          <a:srcRect/>
          <a:stretch>
            <a:fillRect/>
          </a:stretch>
        </p:blipFill>
        <p:spPr bwMode="auto">
          <a:xfrm>
            <a:off x="2051720" y="4985792"/>
            <a:ext cx="2716985" cy="1872208"/>
          </a:xfrm>
          <a:prstGeom prst="rect">
            <a:avLst/>
          </a:prstGeom>
          <a:noFill/>
        </p:spPr>
      </p:pic>
      <p:sp>
        <p:nvSpPr>
          <p:cNvPr id="9" name="TextBox 8"/>
          <p:cNvSpPr txBox="1"/>
          <p:nvPr/>
        </p:nvSpPr>
        <p:spPr>
          <a:xfrm>
            <a:off x="323528" y="2492896"/>
            <a:ext cx="4536504" cy="2031325"/>
          </a:xfrm>
          <a:prstGeom prst="rect">
            <a:avLst/>
          </a:prstGeom>
          <a:noFill/>
        </p:spPr>
        <p:txBody>
          <a:bodyPr wrap="square" rtlCol="0">
            <a:spAutoFit/>
          </a:bodyPr>
          <a:lstStyle/>
          <a:p>
            <a:r>
              <a:rPr lang="en-GB" dirty="0" smtClean="0"/>
              <a:t>Ancient Egypt used dogs for hunting and for ritual – Anubis, the Jackal headed god overseer of the mummification process, </a:t>
            </a:r>
            <a:r>
              <a:rPr lang="en-GB" dirty="0" err="1" smtClean="0"/>
              <a:t>weigher</a:t>
            </a:r>
            <a:r>
              <a:rPr lang="en-GB" dirty="0" smtClean="0"/>
              <a:t> of the hearts. But they were also buried, mummified. </a:t>
            </a:r>
          </a:p>
          <a:p>
            <a:r>
              <a:rPr lang="en-GB" dirty="0" smtClean="0"/>
              <a:t>Modern breeds (Pharaoh and </a:t>
            </a:r>
            <a:r>
              <a:rPr lang="en-GB" dirty="0" err="1" smtClean="0"/>
              <a:t>Ibizan</a:t>
            </a:r>
            <a:r>
              <a:rPr lang="en-GB" dirty="0" smtClean="0"/>
              <a:t> hounds) that look like the ancient ones are not! </a:t>
            </a:r>
            <a:endParaRPr lang="en-GB" dirty="0"/>
          </a:p>
        </p:txBody>
      </p:sp>
      <p:pic>
        <p:nvPicPr>
          <p:cNvPr id="6148" name="Picture 4" descr="http://t3.gstatic.com/images?q=tbn:ANd9GcSrabAEBzIN5N62znGjG3fNaigWc77S9ZjdTq0V-hb4hQdneR-C"/>
          <p:cNvPicPr>
            <a:picLocks noChangeAspect="1" noChangeArrowheads="1"/>
          </p:cNvPicPr>
          <p:nvPr/>
        </p:nvPicPr>
        <p:blipFill>
          <a:blip r:embed="rId5" cstate="print"/>
          <a:srcRect/>
          <a:stretch>
            <a:fillRect/>
          </a:stretch>
        </p:blipFill>
        <p:spPr bwMode="auto">
          <a:xfrm>
            <a:off x="0" y="4486274"/>
            <a:ext cx="1933575" cy="2371726"/>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584775"/>
          </a:xfrm>
          <a:prstGeom prst="rect">
            <a:avLst/>
          </a:prstGeom>
          <a:noFill/>
          <a:ln w="9525">
            <a:noFill/>
            <a:miter lim="800000"/>
            <a:headEnd/>
            <a:tailEnd/>
          </a:ln>
        </p:spPr>
        <p:txBody>
          <a:bodyPr>
            <a:spAutoFit/>
          </a:bodyPr>
          <a:lstStyle/>
          <a:p>
            <a:pPr marL="342900" indent="-342900">
              <a:spcBef>
                <a:spcPct val="50000"/>
              </a:spcBef>
            </a:pPr>
            <a:r>
              <a:rPr lang="en-US" sz="3200" b="1" i="1" dirty="0"/>
              <a:t>Animal </a:t>
            </a:r>
            <a:r>
              <a:rPr lang="en-US" sz="3200" b="1" i="1" dirty="0" smtClean="0"/>
              <a:t>Domestication present and future</a:t>
            </a:r>
            <a:endParaRPr lang="en-GB" b="1" dirty="0"/>
          </a:p>
        </p:txBody>
      </p:sp>
      <p:pic>
        <p:nvPicPr>
          <p:cNvPr id="54274" name="Picture 2" descr="http://advocacy.britannica.com/blog/advocacy/wp-content/uploads/wolfdog5.jpg"/>
          <p:cNvPicPr>
            <a:picLocks noChangeAspect="1" noChangeArrowheads="1"/>
          </p:cNvPicPr>
          <p:nvPr/>
        </p:nvPicPr>
        <p:blipFill>
          <a:blip r:embed="rId3" cstate="print"/>
          <a:srcRect/>
          <a:stretch>
            <a:fillRect/>
          </a:stretch>
        </p:blipFill>
        <p:spPr bwMode="auto">
          <a:xfrm>
            <a:off x="3851920" y="2636912"/>
            <a:ext cx="5061968" cy="3745857"/>
          </a:xfrm>
          <a:prstGeom prst="rect">
            <a:avLst/>
          </a:prstGeom>
          <a:noFill/>
        </p:spPr>
      </p:pic>
      <p:sp>
        <p:nvSpPr>
          <p:cNvPr id="6" name="TextBox 5"/>
          <p:cNvSpPr txBox="1"/>
          <p:nvPr/>
        </p:nvSpPr>
        <p:spPr>
          <a:xfrm>
            <a:off x="251520" y="2564904"/>
            <a:ext cx="3672408" cy="4247317"/>
          </a:xfrm>
          <a:prstGeom prst="rect">
            <a:avLst/>
          </a:prstGeom>
          <a:noFill/>
        </p:spPr>
        <p:txBody>
          <a:bodyPr wrap="square" rtlCol="0">
            <a:spAutoFit/>
          </a:bodyPr>
          <a:lstStyle/>
          <a:p>
            <a:r>
              <a:rPr lang="en-GB" dirty="0" smtClean="0"/>
              <a:t>Wolf dogs: or the wolf dog hybrid </a:t>
            </a:r>
          </a:p>
          <a:p>
            <a:r>
              <a:rPr lang="en-GB" dirty="0" smtClean="0"/>
              <a:t>the continuation of breeding wolves </a:t>
            </a:r>
            <a:r>
              <a:rPr lang="en-GB" i="1" dirty="0" err="1" smtClean="0"/>
              <a:t>Canis</a:t>
            </a:r>
            <a:r>
              <a:rPr lang="en-GB" i="1" dirty="0" smtClean="0"/>
              <a:t> lupus </a:t>
            </a:r>
            <a:r>
              <a:rPr lang="en-GB" dirty="0" smtClean="0"/>
              <a:t>sub species with domestic dogs</a:t>
            </a:r>
          </a:p>
          <a:p>
            <a:r>
              <a:rPr lang="en-GB" dirty="0" smtClean="0"/>
              <a:t>Anything with a wolf in it within the last five generations are called wolf-dogs</a:t>
            </a:r>
          </a:p>
          <a:p>
            <a:r>
              <a:rPr lang="en-GB" dirty="0" smtClean="0"/>
              <a:t>With around 300,000 of these in  America, and growing in Britain, they are big business</a:t>
            </a:r>
          </a:p>
          <a:p>
            <a:r>
              <a:rPr lang="en-GB" dirty="0" smtClean="0"/>
              <a:t>Known of since 1766 – in  Britain and was associated with the wealthy classes they now centre in the debate of classification of wild/domestic interface.</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rcoard\Documents\Downloads\photo (7).JPG"/>
          <p:cNvPicPr>
            <a:picLocks noChangeAspect="1" noChangeArrowheads="1"/>
          </p:cNvPicPr>
          <p:nvPr/>
        </p:nvPicPr>
        <p:blipFill>
          <a:blip r:embed="rId3" cstate="print"/>
          <a:srcRect/>
          <a:stretch>
            <a:fillRect/>
          </a:stretch>
        </p:blipFill>
        <p:spPr bwMode="auto">
          <a:xfrm>
            <a:off x="0" y="0"/>
            <a:ext cx="5143500" cy="6858000"/>
          </a:xfrm>
          <a:prstGeom prst="rect">
            <a:avLst/>
          </a:prstGeom>
          <a:noFill/>
        </p:spPr>
      </p:pic>
      <p:sp>
        <p:nvSpPr>
          <p:cNvPr id="3" name="TextBox 2"/>
          <p:cNvSpPr txBox="1"/>
          <p:nvPr/>
        </p:nvSpPr>
        <p:spPr>
          <a:xfrm>
            <a:off x="5364089" y="836712"/>
            <a:ext cx="3456384" cy="4801314"/>
          </a:xfrm>
          <a:prstGeom prst="rect">
            <a:avLst/>
          </a:prstGeom>
          <a:noFill/>
        </p:spPr>
        <p:txBody>
          <a:bodyPr wrap="square" rtlCol="0">
            <a:spAutoFit/>
          </a:bodyPr>
          <a:lstStyle/>
          <a:p>
            <a:r>
              <a:rPr lang="en-GB" dirty="0" smtClean="0"/>
              <a:t>Galton’s ‘comforts’</a:t>
            </a:r>
          </a:p>
          <a:p>
            <a:endParaRPr lang="en-GB" dirty="0" smtClean="0"/>
          </a:p>
          <a:p>
            <a:endParaRPr lang="en-GB" dirty="0" smtClean="0"/>
          </a:p>
          <a:p>
            <a:endParaRPr lang="en-GB" dirty="0" smtClean="0"/>
          </a:p>
          <a:p>
            <a:r>
              <a:rPr lang="en-GB" dirty="0" smtClean="0"/>
              <a:t>Vast change of view in recent years with regard the timing and nature of early domesticated dogs.</a:t>
            </a:r>
          </a:p>
          <a:p>
            <a:endParaRPr lang="en-GB" dirty="0" smtClean="0"/>
          </a:p>
          <a:p>
            <a:r>
              <a:rPr lang="en-GB" dirty="0" smtClean="0"/>
              <a:t>New avenues of research, genetics, are shedding light on the longevity of the process</a:t>
            </a:r>
          </a:p>
          <a:p>
            <a:endParaRPr lang="en-GB" dirty="0" smtClean="0"/>
          </a:p>
          <a:p>
            <a:r>
              <a:rPr lang="en-GB" dirty="0" err="1" smtClean="0"/>
              <a:t>Ethnozooarchaeology</a:t>
            </a:r>
            <a:r>
              <a:rPr lang="en-GB" dirty="0" smtClean="0"/>
              <a:t> shedding insight into modern day hunting patterns and questioning some of the rationales that are assumed for the past.</a:t>
            </a:r>
            <a:endParaRPr lang="en-GB"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657</TotalTime>
  <Words>4022</Words>
  <Application>Microsoft Office PowerPoint</Application>
  <PresentationFormat>On-screen Show (4:3)</PresentationFormat>
  <Paragraphs>259</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Cambria</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coard</dc:creator>
  <cp:lastModifiedBy>Ros Coard</cp:lastModifiedBy>
  <cp:revision>68</cp:revision>
  <dcterms:created xsi:type="dcterms:W3CDTF">2013-02-16T19:54:46Z</dcterms:created>
  <dcterms:modified xsi:type="dcterms:W3CDTF">2018-02-28T12:46:18Z</dcterms:modified>
</cp:coreProperties>
</file>