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9"/>
  </p:notesMasterIdLst>
  <p:sldIdLst>
    <p:sldId id="256" r:id="rId2"/>
    <p:sldId id="289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90" r:id="rId12"/>
    <p:sldId id="281" r:id="rId13"/>
    <p:sldId id="297" r:id="rId14"/>
    <p:sldId id="291" r:id="rId15"/>
    <p:sldId id="288" r:id="rId16"/>
    <p:sldId id="259" r:id="rId17"/>
    <p:sldId id="284" r:id="rId18"/>
    <p:sldId id="285" r:id="rId19"/>
    <p:sldId id="292" r:id="rId20"/>
    <p:sldId id="293" r:id="rId21"/>
    <p:sldId id="286" r:id="rId22"/>
    <p:sldId id="287" r:id="rId23"/>
    <p:sldId id="294" r:id="rId24"/>
    <p:sldId id="295" r:id="rId25"/>
    <p:sldId id="296" r:id="rId26"/>
    <p:sldId id="298" r:id="rId27"/>
    <p:sldId id="27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292"/>
    <p:restoredTop sz="94611"/>
  </p:normalViewPr>
  <p:slideViewPr>
    <p:cSldViewPr>
      <p:cViewPr varScale="1">
        <p:scale>
          <a:sx n="70" d="100"/>
          <a:sy n="70" d="100"/>
        </p:scale>
        <p:origin x="113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3/9/2026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407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60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276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308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412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380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26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73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56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58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44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70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22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842992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10 -  BI Analytics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73D3F-4A57-247E-A35C-D394C88F3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BI Users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FA2FA-776A-0BBE-E75F-8BB1AE961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Who actually uses BI?</a:t>
            </a:r>
          </a:p>
          <a:p>
            <a:pPr lvl="1"/>
            <a:r>
              <a:rPr lang="en-US" dirty="0"/>
              <a:t>Executives (KPI, dashboards, trends)</a:t>
            </a:r>
          </a:p>
          <a:p>
            <a:pPr lvl="1"/>
            <a:r>
              <a:rPr lang="en-US" dirty="0"/>
              <a:t>Operational managers (daily reports, comparisons)</a:t>
            </a:r>
          </a:p>
          <a:p>
            <a:pPr lvl="1"/>
            <a:r>
              <a:rPr lang="en-US" dirty="0"/>
              <a:t>Analysts (deep exploration, segmentation, modelling)</a:t>
            </a:r>
          </a:p>
          <a:p>
            <a:pPr lvl="1"/>
            <a:endParaRPr lang="en-US" dirty="0"/>
          </a:p>
          <a:p>
            <a:r>
              <a:rPr lang="en-US" dirty="0"/>
              <a:t>Different user types have different user requirements, different goals, different pain points, different preferences…</a:t>
            </a:r>
          </a:p>
          <a:p>
            <a:endParaRPr lang="en-US" dirty="0"/>
          </a:p>
          <a:p>
            <a:r>
              <a:rPr lang="en-US" dirty="0"/>
              <a:t>…so different users need different BI interfaces</a:t>
            </a:r>
          </a:p>
          <a:p>
            <a:endParaRPr lang="en-US" dirty="0"/>
          </a:p>
          <a:p>
            <a:r>
              <a:rPr lang="en-GB" dirty="0"/>
              <a:t>Yes, we’re back to the personas, scenarios, and user stories from Usability Engineering.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D10A1-45B8-6DA8-FE0D-E9697240D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7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 Users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Most users of BI systems are not experienced IT practitioners</a:t>
            </a:r>
          </a:p>
          <a:p>
            <a:r>
              <a:rPr lang="en-GB" dirty="0"/>
              <a:t>It is therefore a Good Idea to provide them with tools that are</a:t>
            </a:r>
          </a:p>
          <a:p>
            <a:pPr lvl="1"/>
            <a:r>
              <a:rPr lang="en-GB" dirty="0"/>
              <a:t>Easy to use</a:t>
            </a:r>
          </a:p>
          <a:p>
            <a:pPr lvl="1"/>
            <a:r>
              <a:rPr lang="en-GB" dirty="0"/>
              <a:t>Do not require them to learn SQL</a:t>
            </a:r>
          </a:p>
          <a:p>
            <a:pPr lvl="1"/>
            <a:r>
              <a:rPr lang="en-GB" dirty="0"/>
              <a:t>Do not let them access the main database system</a:t>
            </a:r>
          </a:p>
          <a:p>
            <a:r>
              <a:rPr lang="en-GB" dirty="0"/>
              <a:t>Any BI system needs both a good back end and a good front end to be successful</a:t>
            </a:r>
          </a:p>
          <a:p>
            <a:pPr lvl="1"/>
            <a:r>
              <a:rPr lang="en-GB" dirty="0"/>
              <a:t>No matter how usable the front end, if the data produced by the back end is poor then users will not want to use it</a:t>
            </a:r>
          </a:p>
          <a:p>
            <a:pPr lvl="1"/>
            <a:r>
              <a:rPr lang="en-GB" dirty="0"/>
              <a:t>No matter how good the data produced by the back end, if the users cannot access it easily through the front end then they will not want to use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query and reporting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Business query and reporting tools are often called ‘ad hoc query tools’</a:t>
            </a:r>
          </a:p>
          <a:p>
            <a:pPr lvl="1"/>
            <a:r>
              <a:rPr lang="en-GB" dirty="0"/>
              <a:t>Not because they are created spontaneously but because they have been created by a BI user rather than an IT person</a:t>
            </a:r>
          </a:p>
          <a:p>
            <a:pPr lvl="1"/>
            <a:r>
              <a:rPr lang="en-GB" dirty="0"/>
              <a:t>IT people are often overworked and don’t have time to create new queries and reports when the business users want them</a:t>
            </a:r>
          </a:p>
          <a:p>
            <a:r>
              <a:rPr lang="en-GB" dirty="0"/>
              <a:t>Business users therefore need to be able to create some types of queries and reports themselves</a:t>
            </a:r>
          </a:p>
          <a:p>
            <a:r>
              <a:rPr lang="en-GB" dirty="0"/>
              <a:t>The business query and reporting tools are generally used for management and decision-making</a:t>
            </a:r>
          </a:p>
          <a:p>
            <a:r>
              <a:rPr lang="en-GB" dirty="0"/>
              <a:t>These tools get data and format it into a fixed or ad hoc report</a:t>
            </a:r>
          </a:p>
          <a:p>
            <a:r>
              <a:rPr lang="en-GB" dirty="0"/>
              <a:t>Ad hoc reports may be used to explore data and can eventually become fixed reports if they are useful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fixed and ad hoc reports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5329889"/>
              </p:ext>
            </p:extLst>
          </p:nvPr>
        </p:nvGraphicFramePr>
        <p:xfrm>
          <a:off x="323528" y="1052736"/>
          <a:ext cx="8229600" cy="457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Fixed Report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Related Ad Hoc Query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Inventory</a:t>
                      </a:r>
                      <a:r>
                        <a:rPr lang="en-GB" baseline="0" dirty="0"/>
                        <a:t> by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determine if an order can be fulfilled today by the primary</a:t>
                      </a:r>
                      <a:r>
                        <a:rPr lang="en-GB" baseline="0" dirty="0"/>
                        <a:t> warehouse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I’m short</a:t>
                      </a:r>
                      <a:r>
                        <a:rPr lang="en-GB" baseline="0" dirty="0"/>
                        <a:t> at my main warehouse, can I supply the product from elsewhere?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Top 10 Customers By Quarter and 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understand which customers</a:t>
                      </a:r>
                      <a:r>
                        <a:rPr lang="en-GB" baseline="0" dirty="0"/>
                        <a:t> generate the most 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fell off this quarter’s list? Are there certain products</a:t>
                      </a:r>
                      <a:r>
                        <a:rPr lang="en-GB" baseline="0" dirty="0"/>
                        <a:t> we can cross-sell?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 Material Receipts</a:t>
                      </a:r>
                      <a:r>
                        <a:rPr lang="en-GB" baseline="0" dirty="0"/>
                        <a:t> and Delivery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determine</a:t>
                      </a:r>
                      <a:r>
                        <a:rPr lang="en-GB" baseline="0" dirty="0"/>
                        <a:t> how long it takes to acquire raw materials and which supplier can fulfil purchase orders fastest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Are there other suppliers who</a:t>
                      </a:r>
                      <a:r>
                        <a:rPr lang="en-GB" baseline="0" dirty="0"/>
                        <a:t> can respond faster?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Patients Per</a:t>
                      </a:r>
                      <a:r>
                        <a:rPr lang="en-GB" baseline="0" dirty="0"/>
                        <a:t>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understand busy periods and wait times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 staffing levels correspond to busy times?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query and reporting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Tools vary in their formatting capability</a:t>
            </a:r>
          </a:p>
          <a:p>
            <a:r>
              <a:rPr lang="en-GB" dirty="0"/>
              <a:t>Basic tools allow the user to change fonts, make things bold and italic, but just output columns of data</a:t>
            </a:r>
          </a:p>
          <a:p>
            <a:r>
              <a:rPr lang="en-GB" dirty="0"/>
              <a:t>Conditional formatting allows data to be colour-coded, </a:t>
            </a:r>
            <a:r>
              <a:rPr lang="en-GB" dirty="0" err="1"/>
              <a:t>e,g</a:t>
            </a:r>
            <a:r>
              <a:rPr lang="en-GB" dirty="0"/>
              <a:t>, red or green depending on a user-defined condition</a:t>
            </a:r>
          </a:p>
          <a:p>
            <a:r>
              <a:rPr lang="en-GB" dirty="0"/>
              <a:t>Report styles generally include cross-tab reports, charts and master-detail reports with groupings and subtotals</a:t>
            </a:r>
          </a:p>
          <a:p>
            <a:r>
              <a:rPr lang="en-GB" dirty="0"/>
              <a:t>Tools may provide a set of templates to ensure that reports have a standard look and feel</a:t>
            </a:r>
          </a:p>
          <a:p>
            <a:r>
              <a:rPr lang="en-GB" dirty="0"/>
              <a:t>Common tools include: </a:t>
            </a:r>
          </a:p>
          <a:p>
            <a:pPr lvl="1"/>
            <a:r>
              <a:rPr lang="en-GB" dirty="0"/>
              <a:t>Microsoft </a:t>
            </a:r>
            <a:r>
              <a:rPr lang="en-GB" dirty="0" err="1"/>
              <a:t>PowerBI</a:t>
            </a:r>
            <a:r>
              <a:rPr lang="en-GB" dirty="0"/>
              <a:t>, </a:t>
            </a:r>
            <a:r>
              <a:rPr lang="en-GB" dirty="0" err="1"/>
              <a:t>PowerBI</a:t>
            </a:r>
            <a:r>
              <a:rPr lang="en-GB" dirty="0"/>
              <a:t> Reports Builder</a:t>
            </a:r>
          </a:p>
          <a:p>
            <a:pPr lvl="1"/>
            <a:r>
              <a:rPr lang="en-GB" dirty="0"/>
              <a:t>Business Objects, Crystal Reports, Oracle Reports, SAS Web Report Studio, SQL Server Reporting Services (SSRS)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view of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Business query tools allow users to write queries without having to learn SQL</a:t>
            </a:r>
          </a:p>
          <a:p>
            <a:r>
              <a:rPr lang="en-GB" dirty="0"/>
              <a:t>This is generally implemented as a point and click approach</a:t>
            </a:r>
          </a:p>
          <a:p>
            <a:r>
              <a:rPr lang="en-GB" dirty="0"/>
              <a:t>The business view or metadata layer hides the database structure from the user by</a:t>
            </a:r>
          </a:p>
          <a:p>
            <a:pPr lvl="1"/>
            <a:r>
              <a:rPr lang="en-GB" dirty="0"/>
              <a:t>Using business terminology rather than table/field names</a:t>
            </a:r>
          </a:p>
          <a:p>
            <a:pPr lvl="1"/>
            <a:r>
              <a:rPr lang="en-GB" dirty="0"/>
              <a:t>Automatically connecting related tables by joins</a:t>
            </a:r>
          </a:p>
          <a:p>
            <a:pPr lvl="1"/>
            <a:r>
              <a:rPr lang="en-GB" dirty="0"/>
              <a:t>Providing metrics that mat calculate and aggregate facts such as revenue, number of customers, number of orders, number of incidents, average selling price...</a:t>
            </a:r>
          </a:p>
          <a:p>
            <a:r>
              <a:rPr lang="en-GB" dirty="0"/>
              <a:t>Construction and maintenance of the business view is generally done either by power users in a department or by the IT department in a company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Before </a:t>
            </a:r>
            <a:r>
              <a:rPr lang="en-GB" dirty="0" err="1"/>
              <a:t>PowerBI</a:t>
            </a:r>
            <a:r>
              <a:rPr lang="en-GB" dirty="0"/>
              <a:t> – PHP Report Maker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1026" name="Picture 2" descr="http://www.softarea51.com/screenshot/PHP_Report_Make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030445"/>
            <a:ext cx="7358114" cy="5579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Production reporting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Production reporting tools tend to be more flexible in formatting and design capabilities</a:t>
            </a:r>
          </a:p>
          <a:p>
            <a:r>
              <a:rPr lang="en-GB" dirty="0"/>
              <a:t>These may be referred to as </a:t>
            </a:r>
            <a:r>
              <a:rPr lang="en-GB" i="1" dirty="0"/>
              <a:t>pixel perfect</a:t>
            </a:r>
            <a:r>
              <a:rPr lang="en-GB" dirty="0"/>
              <a:t>, </a:t>
            </a:r>
            <a:r>
              <a:rPr lang="en-GB" i="1" dirty="0"/>
              <a:t>operational</a:t>
            </a:r>
            <a:r>
              <a:rPr lang="en-GB" dirty="0"/>
              <a:t> or </a:t>
            </a:r>
            <a:r>
              <a:rPr lang="en-GB" i="1" dirty="0"/>
              <a:t>enterprise</a:t>
            </a:r>
            <a:r>
              <a:rPr lang="en-GB" dirty="0"/>
              <a:t> reporting</a:t>
            </a:r>
          </a:p>
          <a:p>
            <a:r>
              <a:rPr lang="en-GB" dirty="0"/>
              <a:t>Most modern business reporting and query tools have this capability</a:t>
            </a:r>
          </a:p>
          <a:p>
            <a:pPr lvl="1"/>
            <a:r>
              <a:rPr lang="en-GB" dirty="0" err="1"/>
              <a:t>PowerBI</a:t>
            </a:r>
            <a:r>
              <a:rPr lang="en-GB" dirty="0"/>
              <a:t> Report Builder</a:t>
            </a:r>
          </a:p>
          <a:p>
            <a:r>
              <a:rPr lang="en-GB" dirty="0"/>
              <a:t>Production reports often access the transaction system directly, e.g. to generate invoices</a:t>
            </a:r>
          </a:p>
          <a:p>
            <a:r>
              <a:rPr lang="en-GB" dirty="0"/>
              <a:t>These reports are written by IT staff because</a:t>
            </a:r>
          </a:p>
          <a:p>
            <a:pPr lvl="1"/>
            <a:r>
              <a:rPr lang="en-GB" dirty="0"/>
              <a:t>They access the operational data source</a:t>
            </a:r>
          </a:p>
          <a:p>
            <a:pPr lvl="1"/>
            <a:r>
              <a:rPr lang="en-GB" dirty="0"/>
              <a:t>The reporting system is often embedded within the transaction system</a:t>
            </a:r>
          </a:p>
          <a:p>
            <a:pPr lvl="1"/>
            <a:r>
              <a:rPr lang="en-GB" dirty="0"/>
              <a:t>The information requirements are static, e.g. for statutory reports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2400" dirty="0"/>
              <a:t>Operational reporting v. business query and reporting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343281"/>
              </p:ext>
            </p:extLst>
          </p:nvPr>
        </p:nvGraphicFramePr>
        <p:xfrm>
          <a:off x="395536" y="1217136"/>
          <a:ext cx="8229600" cy="4516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0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718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146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Characteristic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Production Reporting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Business Query and Reporting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Primary author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developer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Power user or business user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Primary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Document 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 making,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Report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Paper or e-bill, embedded in application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Portal, spreadsheet,</a:t>
                      </a:r>
                      <a:r>
                        <a:rPr lang="en-GB" baseline="0" dirty="0"/>
                        <a:t> email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Print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Pixel perfect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Presentation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User base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Tens</a:t>
                      </a:r>
                      <a:r>
                        <a:rPr lang="en-GB" baseline="0" dirty="0"/>
                        <a:t> of thousands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Hundreds or thousands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</a:t>
                      </a:r>
                      <a:r>
                        <a:rPr lang="en-GB" baseline="0" dirty="0"/>
                        <a:t>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Operational</a:t>
                      </a:r>
                      <a:r>
                        <a:rPr lang="en-GB" baseline="0" dirty="0"/>
                        <a:t> transaction system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</a:t>
                      </a:r>
                      <a:r>
                        <a:rPr lang="en-GB" baseline="0" dirty="0"/>
                        <a:t> warehouse or mart, occasionally transaction system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Level of data detail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Granular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Aggregated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Tactical, strategic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Often embedded within an application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Most often BI as separate</a:t>
                      </a:r>
                      <a:r>
                        <a:rPr lang="en-GB" baseline="0" dirty="0"/>
                        <a:t> application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45B80-27C5-416C-DCBE-9688E86EB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Business 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F793B-83B8-5F8F-0D22-8E14857FC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BI tools hide database complexity by</a:t>
            </a:r>
          </a:p>
          <a:p>
            <a:pPr lvl="1"/>
            <a:r>
              <a:rPr lang="en-US" dirty="0"/>
              <a:t>Using business terminology</a:t>
            </a:r>
          </a:p>
          <a:p>
            <a:pPr lvl="1"/>
            <a:r>
              <a:rPr lang="en-US" dirty="0"/>
              <a:t>Auto-joining tables</a:t>
            </a:r>
          </a:p>
          <a:p>
            <a:pPr lvl="1"/>
            <a:r>
              <a:rPr lang="en-US" dirty="0"/>
              <a:t>Defining re-usable metrics</a:t>
            </a:r>
          </a:p>
          <a:p>
            <a:pPr lvl="1"/>
            <a:endParaRPr lang="en-US" dirty="0"/>
          </a:p>
          <a:p>
            <a:r>
              <a:rPr lang="en-GB" dirty="0"/>
              <a:t>Without this semantic layer</a:t>
            </a:r>
          </a:p>
          <a:p>
            <a:pPr lvl="1"/>
            <a:r>
              <a:rPr lang="en-GB" dirty="0"/>
              <a:t>Users create inconsistent calculations</a:t>
            </a:r>
          </a:p>
          <a:p>
            <a:pPr lvl="1"/>
            <a:r>
              <a:rPr lang="en-GB" dirty="0"/>
              <a:t>Departments define metrics differently</a:t>
            </a:r>
          </a:p>
          <a:p>
            <a:pPr lvl="1"/>
            <a:r>
              <a:rPr lang="en-GB" dirty="0"/>
              <a:t>Trust in BI collapses</a:t>
            </a:r>
          </a:p>
          <a:p>
            <a:pPr lvl="1"/>
            <a:endParaRPr lang="en-GB" dirty="0"/>
          </a:p>
          <a:p>
            <a:r>
              <a:rPr lang="en-GB" dirty="0"/>
              <a:t>Failures in the semantic later are one of the biggest causes of real-world BI project failures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91443-8896-B7BD-AE0B-62BA5CD55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06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OLAP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OnLine</a:t>
            </a:r>
            <a:r>
              <a:rPr lang="en-GB" dirty="0"/>
              <a:t> Analytical Processing</a:t>
            </a:r>
          </a:p>
          <a:p>
            <a:r>
              <a:rPr lang="en-GB" dirty="0"/>
              <a:t>Capability for exploring and analysing data</a:t>
            </a:r>
          </a:p>
          <a:p>
            <a:r>
              <a:rPr lang="en-GB" dirty="0"/>
              <a:t>Multidimensional – reports are often one-dimensional lists of figures</a:t>
            </a:r>
          </a:p>
          <a:p>
            <a:r>
              <a:rPr lang="en-GB" dirty="0"/>
              <a:t>Consistently fast – speed of thought</a:t>
            </a:r>
          </a:p>
          <a:p>
            <a:r>
              <a:rPr lang="en-GB" dirty="0"/>
              <a:t>Highly interactive – drilling down, pivoting, slicing</a:t>
            </a:r>
          </a:p>
          <a:p>
            <a:r>
              <a:rPr lang="en-GB" dirty="0"/>
              <a:t>Varying levels of aggregation – individual records or per quarter/year</a:t>
            </a:r>
          </a:p>
          <a:p>
            <a:r>
              <a:rPr lang="en-GB" dirty="0"/>
              <a:t>Cross-dimensional calculations – complex calculations with many steps done in a specific order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961C-7A55-2071-E747-B630F5DC9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C8538-D234-FEF7-4653-E2AC0A5B8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/>
              <a:t>Choosing the right BI interface</a:t>
            </a:r>
          </a:p>
          <a:p>
            <a:r>
              <a:rPr lang="en-US" dirty="0"/>
              <a:t>A mid-size retail company has recently implemented a data warehouse.</a:t>
            </a:r>
          </a:p>
          <a:p>
            <a:r>
              <a:rPr lang="en-US" dirty="0"/>
              <a:t>Different staff members need access to information.</a:t>
            </a:r>
          </a:p>
          <a:p>
            <a:r>
              <a:rPr lang="en-US" dirty="0"/>
              <a:t>Your task is to recommend the most appropriate </a:t>
            </a:r>
            <a:r>
              <a:rPr lang="en-US" b="1" dirty="0"/>
              <a:t>BI presentation method</a:t>
            </a:r>
            <a:r>
              <a:rPr lang="en-US" dirty="0"/>
              <a:t> for each requirement.</a:t>
            </a:r>
          </a:p>
          <a:p>
            <a:r>
              <a:rPr lang="en-US" dirty="0"/>
              <a:t>Possible choices:</a:t>
            </a:r>
          </a:p>
          <a:p>
            <a:pPr lvl="1"/>
            <a:r>
              <a:rPr lang="en-US" dirty="0"/>
              <a:t>Operational report</a:t>
            </a:r>
          </a:p>
          <a:p>
            <a:pPr lvl="1"/>
            <a:r>
              <a:rPr lang="en-US" dirty="0"/>
              <a:t>Business reporting tool</a:t>
            </a:r>
          </a:p>
          <a:p>
            <a:pPr lvl="1"/>
            <a:r>
              <a:rPr lang="en-US" dirty="0"/>
              <a:t>OLAP exploration</a:t>
            </a:r>
          </a:p>
          <a:p>
            <a:pPr lvl="1"/>
            <a:r>
              <a:rPr lang="en-US" dirty="0"/>
              <a:t>Dashboard</a:t>
            </a:r>
          </a:p>
          <a:p>
            <a:pPr lvl="1"/>
            <a:r>
              <a:rPr lang="en-US" dirty="0"/>
              <a:t>Analytical application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605B3-768F-66AD-7711-3436AC10F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84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33B20-A1D7-42C3-8692-B4D15FC4A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Beyond OLAP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74206-B93E-A333-831E-2F2DF844F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Zombie technology – dead but still moving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  <a:p>
            <a:endParaRPr lang="en-GB" dirty="0"/>
          </a:p>
          <a:p>
            <a:r>
              <a:rPr lang="en-GB" dirty="0"/>
              <a:t>In practice, the concepts of OLAP have been absorbed into more modern technologies</a:t>
            </a:r>
          </a:p>
          <a:p>
            <a:pPr lvl="1"/>
            <a:r>
              <a:rPr lang="en-GB" dirty="0" err="1"/>
              <a:t>PowerBI</a:t>
            </a:r>
            <a:r>
              <a:rPr lang="en-GB" dirty="0"/>
              <a:t> semantic models</a:t>
            </a:r>
          </a:p>
          <a:p>
            <a:pPr lvl="1"/>
            <a:r>
              <a:rPr lang="en-GB" dirty="0"/>
              <a:t>Tableau extracts</a:t>
            </a:r>
          </a:p>
          <a:p>
            <a:pPr lvl="1"/>
            <a:r>
              <a:rPr lang="en-GB" dirty="0"/>
              <a:t>Excel pivot tables</a:t>
            </a:r>
          </a:p>
          <a:p>
            <a:pPr lvl="1"/>
            <a:endParaRPr lang="en-GB" dirty="0"/>
          </a:p>
          <a:p>
            <a:r>
              <a:rPr lang="en-GB" dirty="0"/>
              <a:t>Excel is still widely used because it is familiar, flexible, supports pivot tables, and will connect to data warehouses</a:t>
            </a:r>
          </a:p>
          <a:p>
            <a:pPr lvl="1"/>
            <a:r>
              <a:rPr lang="en-GB" dirty="0"/>
              <a:t>Real BI environments almost always still include 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96C7B0-62EB-FAA5-908C-621B68FD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44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Beyond OLAP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Modern machines have considerable RAM resources</a:t>
            </a:r>
          </a:p>
          <a:p>
            <a:r>
              <a:rPr lang="en-GB" dirty="0"/>
              <a:t>It is now possible to load entire databases into RAM and then perform calculations in the CPU</a:t>
            </a:r>
          </a:p>
          <a:p>
            <a:r>
              <a:rPr lang="en-GB" dirty="0"/>
              <a:t>This works for smaller databases but does not scale well to large DW</a:t>
            </a:r>
          </a:p>
          <a:p>
            <a:pPr lvl="1"/>
            <a:r>
              <a:rPr lang="en-GB" dirty="0"/>
              <a:t>DW 2.0 (DW using Big Data concepts and tools) have structures that are not compatible with this</a:t>
            </a:r>
          </a:p>
          <a:p>
            <a:r>
              <a:rPr lang="en-GB" dirty="0"/>
              <a:t>Reporting tools are now available that will allow a combination of these techniques</a:t>
            </a:r>
          </a:p>
          <a:p>
            <a:pPr lvl="1"/>
            <a:r>
              <a:rPr lang="en-GB" dirty="0"/>
              <a:t>Connect directly to DB/DW/Cube</a:t>
            </a:r>
          </a:p>
          <a:p>
            <a:pPr lvl="1"/>
            <a:r>
              <a:rPr lang="en-GB" dirty="0"/>
              <a:t>Extract data from DB/DW/Cube for in-memory analysis and visualisation</a:t>
            </a:r>
          </a:p>
          <a:p>
            <a:pPr lvl="1"/>
            <a:r>
              <a:rPr lang="en-GB" dirty="0" err="1"/>
              <a:t>PowerBI</a:t>
            </a:r>
            <a:r>
              <a:rPr lang="en-GB" dirty="0"/>
              <a:t>, Tableau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16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Marts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/>
          <a:lstStyle/>
          <a:p>
            <a:r>
              <a:rPr lang="en-GB" dirty="0"/>
              <a:t>BI Reporting may be performed on the data as a whole, but it is more likely to be performed on the subset of data relevant to a single department known as a </a:t>
            </a:r>
            <a:r>
              <a:rPr lang="en-GB" i="1" dirty="0"/>
              <a:t>data mart</a:t>
            </a:r>
          </a:p>
          <a:p>
            <a:r>
              <a:rPr lang="en-GB" dirty="0"/>
              <a:t>Individual data marts are often created as pilot projects by companies considering converting their OLTP system to a data warehouse</a:t>
            </a:r>
          </a:p>
          <a:p>
            <a:r>
              <a:rPr lang="en-GB" dirty="0"/>
              <a:t>Data marts may draw their information from any of several different sources</a:t>
            </a:r>
          </a:p>
          <a:p>
            <a:pPr lvl="1"/>
            <a:r>
              <a:rPr lang="en-GB" dirty="0"/>
              <a:t>Operational systems</a:t>
            </a:r>
          </a:p>
          <a:p>
            <a:pPr lvl="1"/>
            <a:r>
              <a:rPr lang="en-GB" dirty="0"/>
              <a:t>A existing central database</a:t>
            </a:r>
          </a:p>
          <a:p>
            <a:pPr lvl="1"/>
            <a:r>
              <a:rPr lang="en-GB" dirty="0"/>
              <a:t>A data warehouse</a:t>
            </a:r>
          </a:p>
          <a:p>
            <a:r>
              <a:rPr lang="en-GB" dirty="0"/>
              <a:t>Traditionally analysed using OLAP technologies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8527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Dashboards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dashboard is a visual display of the most important information needed to achieve one or more objectives; consolidated and arranged on a single screen so the information can be monitored at a glance</a:t>
            </a:r>
          </a:p>
          <a:p>
            <a:r>
              <a:rPr lang="en-GB" dirty="0"/>
              <a:t>These display things in a highly visual manner, e.g.</a:t>
            </a:r>
          </a:p>
          <a:p>
            <a:pPr lvl="1"/>
            <a:r>
              <a:rPr lang="en-GB" dirty="0"/>
              <a:t>Diagrams that colour-code where sales are performing well or poorly</a:t>
            </a:r>
          </a:p>
          <a:p>
            <a:pPr lvl="1"/>
            <a:r>
              <a:rPr lang="en-GB" dirty="0"/>
              <a:t>Trend lines that track stock</a:t>
            </a:r>
          </a:p>
          <a:p>
            <a:pPr lvl="1"/>
            <a:r>
              <a:rPr lang="en-GB" dirty="0"/>
              <a:t>Cross tab of top-selling products</a:t>
            </a:r>
          </a:p>
          <a:p>
            <a:pPr lvl="1"/>
            <a:r>
              <a:rPr lang="en-GB" dirty="0"/>
              <a:t>Key performance indicators with an arrow to show if sales are according to plan</a:t>
            </a:r>
          </a:p>
          <a:p>
            <a:r>
              <a:rPr lang="en-GB" dirty="0"/>
              <a:t>Improving data visualisation techniques improves the effective use of the data</a:t>
            </a:r>
          </a:p>
          <a:p>
            <a:r>
              <a:rPr lang="en-GB" dirty="0"/>
              <a:t>Ideally users should be able to assemble their own dashboard via a drag-and-drop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Dashboards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D832F-3FBE-D3B8-3A93-7068FF0D0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877272"/>
            <a:ext cx="8229600" cy="978456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PowerBI</a:t>
            </a:r>
            <a:r>
              <a:rPr lang="en-GB" dirty="0"/>
              <a:t> – great for dashboards run by </a:t>
            </a:r>
            <a:r>
              <a:rPr lang="en-GB" dirty="0" err="1"/>
              <a:t>SQLServer</a:t>
            </a:r>
            <a:endParaRPr lang="en-GB" dirty="0"/>
          </a:p>
          <a:p>
            <a:r>
              <a:rPr lang="en-GB" dirty="0"/>
              <a:t>Tableau – great for everything else and more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BEB56F3-7253-8B21-846C-B583514D8E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2363"/>
            <a:ext cx="9144000" cy="4613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B48B9-91D1-2896-E172-302A037BD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Dashboard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50863-7973-4C1F-6310-9759AD1F6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Good dashboards:</a:t>
            </a:r>
          </a:p>
          <a:p>
            <a:pPr lvl="1"/>
            <a:r>
              <a:rPr lang="en-GB" dirty="0"/>
              <a:t>Answer clear business questions</a:t>
            </a:r>
          </a:p>
          <a:p>
            <a:pPr lvl="1"/>
            <a:r>
              <a:rPr lang="en-GB" dirty="0"/>
              <a:t>Highlight exceptions</a:t>
            </a:r>
          </a:p>
          <a:p>
            <a:pPr lvl="1"/>
            <a:r>
              <a:rPr lang="en-GB" dirty="0"/>
              <a:t>Show trends over time</a:t>
            </a:r>
          </a:p>
          <a:p>
            <a:pPr lvl="1"/>
            <a:r>
              <a:rPr lang="en-GB" dirty="0"/>
              <a:t>Allow drill-down</a:t>
            </a:r>
          </a:p>
          <a:p>
            <a:pPr lvl="1"/>
            <a:endParaRPr lang="en-GB" dirty="0"/>
          </a:p>
          <a:p>
            <a:r>
              <a:rPr lang="en-GB" dirty="0"/>
              <a:t>Bad dashboards:</a:t>
            </a:r>
          </a:p>
          <a:p>
            <a:pPr lvl="1"/>
            <a:r>
              <a:rPr lang="en-GB" dirty="0"/>
              <a:t>Have too many visuals</a:t>
            </a:r>
          </a:p>
          <a:p>
            <a:pPr lvl="1"/>
            <a:r>
              <a:rPr lang="en-GB" dirty="0"/>
              <a:t>Decorate rather than inform</a:t>
            </a:r>
          </a:p>
          <a:p>
            <a:pPr lvl="1"/>
            <a:r>
              <a:rPr lang="en-GB" dirty="0"/>
              <a:t>Include unclear metrics</a:t>
            </a:r>
          </a:p>
          <a:p>
            <a:pPr lvl="1"/>
            <a:r>
              <a:rPr lang="en-GB" dirty="0"/>
              <a:t>Provide no context</a:t>
            </a:r>
          </a:p>
          <a:p>
            <a:pPr lvl="1"/>
            <a:endParaRPr lang="en-GB" dirty="0"/>
          </a:p>
          <a:p>
            <a:r>
              <a:rPr lang="en-GB" dirty="0"/>
              <a:t>We will look at dashboard design more fully in a later workshop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03BD40-89CF-0DA9-1F03-ECFE686D7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7331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CB960-7895-8587-A0A4-4C8EA1C13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Self-Service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E8F0A-EC46-B2BF-EA17-24C78A118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Modern organisations encourage user to</a:t>
            </a:r>
          </a:p>
          <a:p>
            <a:pPr lvl="1"/>
            <a:r>
              <a:rPr lang="en-GB" dirty="0"/>
              <a:t>Build their own reports</a:t>
            </a:r>
          </a:p>
          <a:p>
            <a:pPr lvl="1"/>
            <a:r>
              <a:rPr lang="en-GB" dirty="0"/>
              <a:t>Create dashboards</a:t>
            </a:r>
          </a:p>
          <a:p>
            <a:pPr lvl="1"/>
            <a:r>
              <a:rPr lang="en-GB" dirty="0"/>
              <a:t>Explore data independently</a:t>
            </a:r>
          </a:p>
          <a:p>
            <a:r>
              <a:rPr lang="en-GB" dirty="0"/>
              <a:t>This leads to faster decisions and reduced IT workload</a:t>
            </a:r>
          </a:p>
          <a:p>
            <a:endParaRPr lang="en-GB" dirty="0"/>
          </a:p>
          <a:p>
            <a:r>
              <a:rPr lang="en-GB" dirty="0"/>
              <a:t>It can, however, also lead to</a:t>
            </a:r>
          </a:p>
          <a:p>
            <a:pPr lvl="1"/>
            <a:r>
              <a:rPr lang="en-GB" dirty="0"/>
              <a:t>Conflicting metric definitions</a:t>
            </a:r>
          </a:p>
          <a:p>
            <a:pPr lvl="1"/>
            <a:r>
              <a:rPr lang="en-GB" dirty="0"/>
              <a:t>Duplicated datasheets</a:t>
            </a:r>
          </a:p>
          <a:p>
            <a:pPr lvl="1"/>
            <a:r>
              <a:rPr lang="en-GB" dirty="0"/>
              <a:t>Incorrect joins</a:t>
            </a:r>
          </a:p>
          <a:p>
            <a:pPr lvl="1"/>
            <a:r>
              <a:rPr lang="en-GB" dirty="0"/>
              <a:t>Spreadsheet chaos</a:t>
            </a:r>
          </a:p>
          <a:p>
            <a:endParaRPr lang="en-GB" dirty="0"/>
          </a:p>
          <a:p>
            <a:r>
              <a:rPr lang="en-GB" dirty="0"/>
              <a:t>Self-service BI needs significant data governance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004E06-284A-DC56-C1B0-1B9010242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798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management tools have traditionally been used by finance departments, while BI tools have been used by the rest of the organisation</a:t>
            </a:r>
          </a:p>
          <a:p>
            <a:r>
              <a:rPr lang="en-GB" dirty="0"/>
              <a:t>These are now being blended together </a:t>
            </a:r>
          </a:p>
          <a:p>
            <a:r>
              <a:rPr lang="en-GB" dirty="0"/>
              <a:t>Performance management tools help optimise manage and measure performance using</a:t>
            </a:r>
          </a:p>
          <a:p>
            <a:pPr lvl="1"/>
            <a:r>
              <a:rPr lang="en-GB" dirty="0"/>
              <a:t>Budgeting and planning capabilities</a:t>
            </a:r>
          </a:p>
          <a:p>
            <a:pPr lvl="1"/>
            <a:r>
              <a:rPr lang="en-GB" dirty="0"/>
              <a:t>Financial consolidation</a:t>
            </a:r>
          </a:p>
          <a:p>
            <a:pPr lvl="1"/>
            <a:r>
              <a:rPr lang="en-GB" dirty="0"/>
              <a:t>Strategic dashboards and scorecards</a:t>
            </a:r>
          </a:p>
          <a:p>
            <a:endParaRPr lang="en-GB" dirty="0"/>
          </a:p>
          <a:p>
            <a:r>
              <a:rPr lang="en-GB" dirty="0"/>
              <a:t>BI systems provide most of the data for these</a:t>
            </a:r>
          </a:p>
          <a:p>
            <a:pPr lvl="1"/>
            <a:r>
              <a:rPr lang="en-GB" dirty="0"/>
              <a:t>As a result these are increasingly merged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Analytic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Analytic applications</a:t>
            </a:r>
          </a:p>
          <a:p>
            <a:pPr lvl="1"/>
            <a:r>
              <a:rPr lang="en-GB" sz="2400" dirty="0"/>
              <a:t>Automate business analysis tasks</a:t>
            </a:r>
          </a:p>
          <a:p>
            <a:pPr lvl="1"/>
            <a:r>
              <a:rPr lang="en-GB" sz="2400" dirty="0"/>
              <a:t>Integrate multiple data sources (not necessarily just from within the organisation)</a:t>
            </a:r>
          </a:p>
          <a:p>
            <a:pPr lvl="1"/>
            <a:r>
              <a:rPr lang="en-GB" sz="2400" dirty="0"/>
              <a:t>Support optimisation</a:t>
            </a:r>
          </a:p>
          <a:p>
            <a:pPr lvl="1"/>
            <a:endParaRPr lang="en-GB" sz="2400" dirty="0"/>
          </a:p>
          <a:p>
            <a:r>
              <a:rPr lang="en-GB" sz="2600" dirty="0"/>
              <a:t>Examples</a:t>
            </a:r>
          </a:p>
          <a:p>
            <a:pPr lvl="1"/>
            <a:r>
              <a:rPr lang="en-GB" sz="2400" dirty="0"/>
              <a:t>Customer analytics</a:t>
            </a:r>
          </a:p>
          <a:p>
            <a:pPr lvl="1"/>
            <a:r>
              <a:rPr lang="en-GB" sz="2400" dirty="0"/>
              <a:t>Supply chain optimisation</a:t>
            </a:r>
          </a:p>
          <a:p>
            <a:pPr lvl="1"/>
            <a:r>
              <a:rPr lang="en-GB" sz="2400" dirty="0"/>
              <a:t>HR analytics</a:t>
            </a:r>
          </a:p>
          <a:p>
            <a:pPr lvl="1"/>
            <a:r>
              <a:rPr lang="en-GB" sz="2400" dirty="0"/>
              <a:t>Fraud detection</a:t>
            </a:r>
          </a:p>
          <a:p>
            <a:pPr lvl="1"/>
            <a:endParaRPr lang="en-GB" sz="2400" dirty="0"/>
          </a:p>
          <a:p>
            <a:r>
              <a:rPr lang="en-GB" sz="2600" dirty="0"/>
              <a:t>This is where data mining techniques appear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C8CEE-8399-9B78-4F33-E9D50ACD3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Risks in BI Interfaces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60980-CF93-72E5-9AF4-C5C187D1C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 tools influence decisions, which creates ethical responsibility</a:t>
            </a:r>
          </a:p>
          <a:p>
            <a:endParaRPr lang="en-GB" dirty="0"/>
          </a:p>
          <a:p>
            <a:r>
              <a:rPr lang="en-GB" dirty="0"/>
              <a:t>Misleading visualisations</a:t>
            </a:r>
          </a:p>
          <a:p>
            <a:pPr lvl="1"/>
            <a:r>
              <a:rPr lang="en-GB" dirty="0"/>
              <a:t>Truncated axes exaggerating trends</a:t>
            </a:r>
          </a:p>
          <a:p>
            <a:pPr lvl="1"/>
            <a:r>
              <a:rPr lang="en-GB" dirty="0"/>
              <a:t>Colour choices hiding variation</a:t>
            </a:r>
          </a:p>
          <a:p>
            <a:pPr lvl="1"/>
            <a:r>
              <a:rPr lang="en-GB" dirty="0"/>
              <a:t>Inappropriate chart types</a:t>
            </a:r>
          </a:p>
          <a:p>
            <a:pPr lvl="1"/>
            <a:endParaRPr lang="en-GB" dirty="0"/>
          </a:p>
          <a:p>
            <a:r>
              <a:rPr lang="en-GB" dirty="0"/>
              <a:t>A technically correct dashboard can still be misleading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67828-D116-05BC-AD30-6BBAA549D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0920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30B47C-5C90-872D-93FB-A6F65B6E7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FF353-1E87-674A-0DA0-0E41BD6E8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Risks in BI Interfaces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0F87C-FA4A-67C9-2B15-02AB6125F4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BI tools influence decisions, which creates ethical responsibility</a:t>
            </a:r>
          </a:p>
          <a:p>
            <a:endParaRPr lang="en-GB" dirty="0"/>
          </a:p>
          <a:p>
            <a:r>
              <a:rPr lang="en-GB" dirty="0"/>
              <a:t>Privacy risks</a:t>
            </a:r>
          </a:p>
          <a:p>
            <a:pPr lvl="1"/>
            <a:r>
              <a:rPr lang="en-GB" dirty="0"/>
              <a:t>Employee productivity</a:t>
            </a:r>
          </a:p>
          <a:p>
            <a:pPr lvl="1"/>
            <a:r>
              <a:rPr lang="en-GB" dirty="0"/>
              <a:t>Consumer behaviour</a:t>
            </a:r>
          </a:p>
          <a:p>
            <a:pPr lvl="1"/>
            <a:r>
              <a:rPr lang="en-GB" dirty="0"/>
              <a:t>Location patterns</a:t>
            </a:r>
          </a:p>
          <a:p>
            <a:pPr lvl="1"/>
            <a:endParaRPr lang="en-GB" dirty="0"/>
          </a:p>
          <a:p>
            <a:r>
              <a:rPr lang="en-GB" dirty="0"/>
              <a:t>Drill-down can unintentionally expose individuals even when it is ‘anonymised’</a:t>
            </a:r>
          </a:p>
          <a:p>
            <a:endParaRPr lang="en-GB" dirty="0"/>
          </a:p>
          <a:p>
            <a:r>
              <a:rPr lang="en-GB" dirty="0"/>
              <a:t>Is a misleading dashboard a technical failure or an ethical failure?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6275-8B3A-840C-DFFD-A66B721D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319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553BC-CF22-CA3A-8CB0-B35A8A64C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2B9E3-F3F5-A30A-B2C7-D6C62DC58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Risks in BI Interfaces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ABD53-0BCC-1B4C-4EA8-E492CC6EC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 tools influence decisions, which creates ethical responsibility</a:t>
            </a:r>
          </a:p>
          <a:p>
            <a:endParaRPr lang="en-GB" dirty="0"/>
          </a:p>
          <a:p>
            <a:r>
              <a:rPr lang="en-GB" dirty="0"/>
              <a:t>Misleading visualisations</a:t>
            </a:r>
          </a:p>
          <a:p>
            <a:pPr lvl="1"/>
            <a:r>
              <a:rPr lang="en-GB" dirty="0"/>
              <a:t>Truncated axes exaggerating trends</a:t>
            </a:r>
          </a:p>
          <a:p>
            <a:pPr lvl="1"/>
            <a:r>
              <a:rPr lang="en-GB" dirty="0"/>
              <a:t>Colour choices hiding variation</a:t>
            </a:r>
          </a:p>
          <a:p>
            <a:pPr lvl="1"/>
            <a:r>
              <a:rPr lang="en-GB" dirty="0"/>
              <a:t>Inappropriate chart types</a:t>
            </a:r>
          </a:p>
          <a:p>
            <a:pPr lvl="1"/>
            <a:endParaRPr lang="en-GB" dirty="0"/>
          </a:p>
          <a:p>
            <a:r>
              <a:rPr lang="en-GB" dirty="0"/>
              <a:t>A technically correct dashboard can still be misleading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DFDE0-A849-E538-9B18-07C2EA422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676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3CEA6-BD29-234F-D50E-040F20726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/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6D726-FF79-0B85-A348-849251E01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Designing a BI access strategy (use OneNote)</a:t>
            </a:r>
          </a:p>
          <a:p>
            <a:r>
              <a:rPr lang="en-GB" dirty="0"/>
              <a:t>Case Study</a:t>
            </a:r>
          </a:p>
          <a:p>
            <a:pPr lvl="1"/>
            <a:r>
              <a:rPr lang="en-GB" dirty="0"/>
              <a:t>National clothing retailer operating 150 physical stores, online sales platform, warehouse inventory system, loyalty system</a:t>
            </a:r>
          </a:p>
          <a:p>
            <a:pPr lvl="1"/>
            <a:r>
              <a:rPr lang="en-GB" dirty="0"/>
              <a:t>Has built a central data warehouse</a:t>
            </a:r>
          </a:p>
          <a:p>
            <a:r>
              <a:rPr lang="en-GB" dirty="0"/>
              <a:t>Different users have different user requirements</a:t>
            </a:r>
          </a:p>
          <a:p>
            <a:endParaRPr lang="en-GB" dirty="0"/>
          </a:p>
          <a:p>
            <a:r>
              <a:rPr lang="en-GB" dirty="0"/>
              <a:t>You will identify</a:t>
            </a:r>
          </a:p>
          <a:p>
            <a:pPr lvl="1"/>
            <a:r>
              <a:rPr lang="en-GB" dirty="0"/>
              <a:t>The necessary interfaces</a:t>
            </a:r>
          </a:p>
          <a:p>
            <a:pPr lvl="1"/>
            <a:r>
              <a:rPr lang="en-GB" dirty="0"/>
              <a:t>Risks of giving users self-service BI access</a:t>
            </a:r>
          </a:p>
          <a:p>
            <a:pPr lvl="1"/>
            <a:r>
              <a:rPr lang="en-GB" dirty="0"/>
              <a:t>Ethical issues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83C795-0516-48B9-89C2-0C953EC15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7707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Introduction to Dimensional Modelling</a:t>
            </a:r>
          </a:p>
          <a:p>
            <a:endParaRPr lang="en-GB" dirty="0"/>
          </a:p>
          <a:p>
            <a:r>
              <a:rPr lang="en-GB" dirty="0"/>
              <a:t>Homework: Find on real company dashboard either online or in your place of work</a:t>
            </a:r>
          </a:p>
          <a:p>
            <a:pPr lvl="1"/>
            <a:r>
              <a:rPr lang="en-GB" dirty="0"/>
              <a:t>What decisions does it support?</a:t>
            </a:r>
          </a:p>
          <a:p>
            <a:pPr lvl="1"/>
            <a:r>
              <a:rPr lang="en-GB" dirty="0"/>
              <a:t>What risks does it introduce?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3230</TotalTime>
  <Words>1842</Words>
  <Application>Microsoft Office PowerPoint</Application>
  <PresentationFormat>On-screen Show (4:3)</PresentationFormat>
  <Paragraphs>301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Georgia</vt:lpstr>
      <vt:lpstr>Wingdings</vt:lpstr>
      <vt:lpstr>Wingdings 2</vt:lpstr>
      <vt:lpstr>DWDM Theme</vt:lpstr>
      <vt:lpstr>Data Warehousing &amp; Data Mining</vt:lpstr>
      <vt:lpstr>BI Users</vt:lpstr>
      <vt:lpstr>BI Users</vt:lpstr>
      <vt:lpstr>Business query and reporting tools</vt:lpstr>
      <vt:lpstr>Sample fixed and ad hoc reports</vt:lpstr>
      <vt:lpstr>Business query and reporting tools</vt:lpstr>
      <vt:lpstr>Business view of the data</vt:lpstr>
      <vt:lpstr>Before PowerBI – PHP Report Maker</vt:lpstr>
      <vt:lpstr>Production reporting</vt:lpstr>
      <vt:lpstr>Operational reporting v. business query and reporting</vt:lpstr>
      <vt:lpstr>The Business View</vt:lpstr>
      <vt:lpstr>OLAP</vt:lpstr>
      <vt:lpstr>Exercise</vt:lpstr>
      <vt:lpstr>Beyond OLAP</vt:lpstr>
      <vt:lpstr>Beyond OLAP</vt:lpstr>
      <vt:lpstr>Data Marts</vt:lpstr>
      <vt:lpstr>Dashboards</vt:lpstr>
      <vt:lpstr>Dashboards</vt:lpstr>
      <vt:lpstr>Dashboard Design</vt:lpstr>
      <vt:lpstr>Self-Service BI</vt:lpstr>
      <vt:lpstr>Performance management</vt:lpstr>
      <vt:lpstr>Analytic applications</vt:lpstr>
      <vt:lpstr>Ethical Risks in BI Interfaces</vt:lpstr>
      <vt:lpstr>Ethical Risks in BI Interfaces</vt:lpstr>
      <vt:lpstr>Ethical Risks in BI Interfaces</vt:lpstr>
      <vt:lpstr>Exercise / 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DWDM 3</dc:title>
  <dc:creator>PROJECTOR</dc:creator>
  <cp:lastModifiedBy>Nik Whitehead</cp:lastModifiedBy>
  <cp:revision>159</cp:revision>
  <dcterms:created xsi:type="dcterms:W3CDTF">2011-09-13T10:27:46Z</dcterms:created>
  <dcterms:modified xsi:type="dcterms:W3CDTF">2026-03-09T12:33:28Z</dcterms:modified>
</cp:coreProperties>
</file>