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5" r:id="rId10"/>
    <p:sldId id="274" r:id="rId11"/>
    <p:sldId id="266" r:id="rId12"/>
    <p:sldId id="275" r:id="rId13"/>
    <p:sldId id="267" r:id="rId14"/>
    <p:sldId id="268" r:id="rId15"/>
    <p:sldId id="269" r:id="rId16"/>
    <p:sldId id="271" r:id="rId17"/>
    <p:sldId id="272" r:id="rId18"/>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varScale="1">
        <p:scale>
          <a:sx n="103" d="100"/>
          <a:sy n="103" d="100"/>
        </p:scale>
        <p:origin x="132"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4B39C-444F-4D9D-97BE-110C9A8876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42A239-2AA9-47D6-B118-ED002E047C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332F26-0227-4CB9-8168-FD051F789778}"/>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5" name="Footer Placeholder 4">
            <a:extLst>
              <a:ext uri="{FF2B5EF4-FFF2-40B4-BE49-F238E27FC236}">
                <a16:creationId xmlns:a16="http://schemas.microsoft.com/office/drawing/2014/main" id="{C40539D7-0EFB-4F61-ABC1-F4D1F3600D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731759-1744-4477-BB69-F1BAE8E0BEF3}"/>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3514750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FD9-97D4-4047-A036-AD6458A557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69877A-B868-4149-BEDB-43931098D07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0B2B4A-5F9C-402B-B640-532C223723B9}"/>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5" name="Footer Placeholder 4">
            <a:extLst>
              <a:ext uri="{FF2B5EF4-FFF2-40B4-BE49-F238E27FC236}">
                <a16:creationId xmlns:a16="http://schemas.microsoft.com/office/drawing/2014/main" id="{AA6A0440-C201-49CB-9974-ED3FD9B013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B774D-7B5D-4615-B6CD-BCFA6CF8CF15}"/>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2485772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05A78-0112-4C00-BB8B-C0567825F9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3168C4-6D92-45B3-AEE4-5468F947ED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1C071E0-FF6A-4098-83C9-292B715B19B7}"/>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5" name="Footer Placeholder 4">
            <a:extLst>
              <a:ext uri="{FF2B5EF4-FFF2-40B4-BE49-F238E27FC236}">
                <a16:creationId xmlns:a16="http://schemas.microsoft.com/office/drawing/2014/main" id="{315ACBB4-D6CE-4475-BB7A-42107C6623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405D59-A104-4892-95D0-F50764379D37}"/>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739923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67BB2-31A0-4CB8-B52B-35DB342FE6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DBFF11-B63F-4567-BF6F-955E4A453E9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7BAF87-DD46-4844-BB97-0521924AE85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5C842-7273-4E16-ADB1-D8C21264981B}"/>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6" name="Footer Placeholder 5">
            <a:extLst>
              <a:ext uri="{FF2B5EF4-FFF2-40B4-BE49-F238E27FC236}">
                <a16:creationId xmlns:a16="http://schemas.microsoft.com/office/drawing/2014/main" id="{D2BF8A7D-0367-45E8-BD49-7B56B271D0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2D7E1C-6BC5-4CE8-B812-566BA2D840F0}"/>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832210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35898-9EB5-4EA5-A50C-F3FDAA4E32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FE193D-24C9-4824-A71B-6464139B77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347D0A3-EEE6-4D76-947E-FE979D75693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C41EF1-7E3A-459F-960D-6173414A78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A8199A2-206F-44B7-91DA-21C57E0331C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A499A7-06C1-4B28-AF5E-4E1E6A7F9F15}"/>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8" name="Footer Placeholder 7">
            <a:extLst>
              <a:ext uri="{FF2B5EF4-FFF2-40B4-BE49-F238E27FC236}">
                <a16:creationId xmlns:a16="http://schemas.microsoft.com/office/drawing/2014/main" id="{E13B4E58-CE38-405E-BBA1-9AF5AE8191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11DAAD-5197-4B17-9A30-977AFF34FD9D}"/>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783088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B0BD6-5CA5-4574-AFBF-8EC0E6DBB5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637925-334F-48FB-B3D7-5DA7D8BAD579}"/>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4" name="Footer Placeholder 3">
            <a:extLst>
              <a:ext uri="{FF2B5EF4-FFF2-40B4-BE49-F238E27FC236}">
                <a16:creationId xmlns:a16="http://schemas.microsoft.com/office/drawing/2014/main" id="{F9F47774-3B99-42BF-8C91-A2F360B977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CFB865-A9FB-46D6-AFE3-FC38FC9ABDFE}"/>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4276828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9BC328-66A0-48F0-BCA8-E8FF83D1299F}"/>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3" name="Footer Placeholder 2">
            <a:extLst>
              <a:ext uri="{FF2B5EF4-FFF2-40B4-BE49-F238E27FC236}">
                <a16:creationId xmlns:a16="http://schemas.microsoft.com/office/drawing/2014/main" id="{14B35E7C-8520-4C8E-953A-832087EEFA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D127DC-9661-4282-8DEB-668767594313}"/>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549662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D7E90-916C-4742-837E-4D4FA9A96B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B81003-9A58-4116-8C04-1CDD693609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0AF8AA-9200-41D0-961B-0AC1D5ACA8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E88163A-EFB5-4B2E-B285-9F0E4DCA8791}"/>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6" name="Footer Placeholder 5">
            <a:extLst>
              <a:ext uri="{FF2B5EF4-FFF2-40B4-BE49-F238E27FC236}">
                <a16:creationId xmlns:a16="http://schemas.microsoft.com/office/drawing/2014/main" id="{DE768DAD-EE3D-4A39-8424-2DE40752AC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4F342-43B2-4CDA-8F29-1448FB2A4D5E}"/>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1913119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AACC2-EDBD-45AB-91D0-FE8FF5781B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BC59E5-2B1C-45EE-9BA0-F1DCCD86A3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AC849B-1046-4974-83E5-6D6D70C17C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5FD95D7-4F69-4B8D-B40F-71893EBFAF59}"/>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6" name="Footer Placeholder 5">
            <a:extLst>
              <a:ext uri="{FF2B5EF4-FFF2-40B4-BE49-F238E27FC236}">
                <a16:creationId xmlns:a16="http://schemas.microsoft.com/office/drawing/2014/main" id="{1C3DAE16-FE5C-4DD4-B7AA-27E755AECD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B08272-4F7B-4A5D-88C9-4D32C2AB212C}"/>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2875276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6875-9ACD-4642-B7A2-9D7E8EDC21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2D3840-732F-4AC1-97C4-26798A841DE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F940D-9393-4100-8063-72453D506270}"/>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5" name="Footer Placeholder 4">
            <a:extLst>
              <a:ext uri="{FF2B5EF4-FFF2-40B4-BE49-F238E27FC236}">
                <a16:creationId xmlns:a16="http://schemas.microsoft.com/office/drawing/2014/main" id="{6311AD9C-3C9F-47DF-B070-8FE6021E91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BC437A-409C-4C13-907C-848E16BA0DCF}"/>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3223809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26268B-ED29-4840-983D-742C8C63D6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B5224D-BFB3-4CE7-91D1-D46397A5E6E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C81C5D-7732-4045-81AB-9B4AE5F31719}"/>
              </a:ext>
            </a:extLst>
          </p:cNvPr>
          <p:cNvSpPr>
            <a:spLocks noGrp="1"/>
          </p:cNvSpPr>
          <p:nvPr>
            <p:ph type="dt" sz="half" idx="10"/>
          </p:nvPr>
        </p:nvSpPr>
        <p:spPr/>
        <p:txBody>
          <a:bodyPr/>
          <a:lstStyle/>
          <a:p>
            <a:fld id="{B0969AA1-08FE-4F81-8BDB-F42E64BF4DAA}" type="datetimeFigureOut">
              <a:rPr lang="en-GB" smtClean="0"/>
              <a:t>04/11/2018</a:t>
            </a:fld>
            <a:endParaRPr lang="en-GB"/>
          </a:p>
        </p:txBody>
      </p:sp>
      <p:sp>
        <p:nvSpPr>
          <p:cNvPr id="5" name="Footer Placeholder 4">
            <a:extLst>
              <a:ext uri="{FF2B5EF4-FFF2-40B4-BE49-F238E27FC236}">
                <a16:creationId xmlns:a16="http://schemas.microsoft.com/office/drawing/2014/main" id="{86D26297-1DB0-4C16-B9AA-3CDA96C572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596522-3617-4A7A-9D36-7FD3AB6AFAB6}"/>
              </a:ext>
            </a:extLst>
          </p:cNvPr>
          <p:cNvSpPr>
            <a:spLocks noGrp="1"/>
          </p:cNvSpPr>
          <p:nvPr>
            <p:ph type="sldNum" sz="quarter" idx="12"/>
          </p:nvPr>
        </p:nvSpPr>
        <p:spPr/>
        <p:txBody>
          <a:bodyPr/>
          <a:lstStyle/>
          <a:p>
            <a:fld id="{BB6CFB63-8729-489C-97FE-E9CD689F6E32}" type="slidenum">
              <a:rPr lang="en-GB" smtClean="0"/>
              <a:t>‹#›</a:t>
            </a:fld>
            <a:endParaRPr lang="en-GB"/>
          </a:p>
        </p:txBody>
      </p:sp>
    </p:spTree>
    <p:extLst>
      <p:ext uri="{BB962C8B-B14F-4D97-AF65-F5344CB8AC3E}">
        <p14:creationId xmlns:p14="http://schemas.microsoft.com/office/powerpoint/2010/main" val="933806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2C07B-E1F2-4AC5-9E2C-8D361E3195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BF7AEA-3EC4-4BBB-833F-5AA78468F6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FA2852-245D-4209-AF62-EACBEA27E9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969AA1-08FE-4F81-8BDB-F42E64BF4DAA}" type="datetimeFigureOut">
              <a:rPr lang="en-GB" smtClean="0"/>
              <a:t>04/11/2018</a:t>
            </a:fld>
            <a:endParaRPr lang="en-GB"/>
          </a:p>
        </p:txBody>
      </p:sp>
      <p:sp>
        <p:nvSpPr>
          <p:cNvPr id="5" name="Footer Placeholder 4">
            <a:extLst>
              <a:ext uri="{FF2B5EF4-FFF2-40B4-BE49-F238E27FC236}">
                <a16:creationId xmlns:a16="http://schemas.microsoft.com/office/drawing/2014/main" id="{921AB863-C0DF-49DF-8456-3BF7BC61C1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18E845-3C27-4821-B32E-B54E5CE319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6CFB63-8729-489C-97FE-E9CD689F6E32}" type="slidenum">
              <a:rPr lang="en-GB" smtClean="0"/>
              <a:t>‹#›</a:t>
            </a:fld>
            <a:endParaRPr lang="en-GB"/>
          </a:p>
        </p:txBody>
      </p:sp>
    </p:spTree>
    <p:extLst>
      <p:ext uri="{BB962C8B-B14F-4D97-AF65-F5344CB8AC3E}">
        <p14:creationId xmlns:p14="http://schemas.microsoft.com/office/powerpoint/2010/main" val="1068133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64B6E-4665-4E1E-A42B-E6AD1E690398}"/>
              </a:ext>
            </a:extLst>
          </p:cNvPr>
          <p:cNvSpPr>
            <a:spLocks noGrp="1"/>
          </p:cNvSpPr>
          <p:nvPr>
            <p:ph type="ctrTitle"/>
          </p:nvPr>
        </p:nvSpPr>
        <p:spPr>
          <a:xfrm>
            <a:off x="5202621" y="4665605"/>
            <a:ext cx="6638806" cy="1292433"/>
          </a:xfrm>
        </p:spPr>
        <p:txBody>
          <a:bodyPr anchor="ctr">
            <a:normAutofit/>
          </a:bodyPr>
          <a:lstStyle/>
          <a:p>
            <a:pPr algn="l"/>
            <a:r>
              <a:rPr lang="en-GB" sz="3400" dirty="0"/>
              <a:t>Measuring the GPU performance of Post-Process Materials in </a:t>
            </a:r>
            <a:r>
              <a:rPr lang="en-GB" sz="3400"/>
              <a:t>Unreal 4</a:t>
            </a:r>
            <a:endParaRPr lang="en-GB" sz="3400" dirty="0"/>
          </a:p>
        </p:txBody>
      </p:sp>
      <p:sp>
        <p:nvSpPr>
          <p:cNvPr id="3" name="Subtitle 2">
            <a:extLst>
              <a:ext uri="{FF2B5EF4-FFF2-40B4-BE49-F238E27FC236}">
                <a16:creationId xmlns:a16="http://schemas.microsoft.com/office/drawing/2014/main" id="{49BDD7FE-296F-4A39-9E22-F5AB032A9365}"/>
              </a:ext>
            </a:extLst>
          </p:cNvPr>
          <p:cNvSpPr>
            <a:spLocks noGrp="1"/>
          </p:cNvSpPr>
          <p:nvPr>
            <p:ph type="subTitle" idx="1"/>
          </p:nvPr>
        </p:nvSpPr>
        <p:spPr>
          <a:xfrm>
            <a:off x="5202619" y="5958038"/>
            <a:ext cx="6638807" cy="424446"/>
          </a:xfrm>
        </p:spPr>
        <p:txBody>
          <a:bodyPr>
            <a:normAutofit/>
          </a:bodyPr>
          <a:lstStyle/>
          <a:p>
            <a:pPr algn="l"/>
            <a:r>
              <a:rPr lang="en-GB" sz="1600" dirty="0"/>
              <a:t>Research Proposal by Cory Richards (P145235)</a:t>
            </a:r>
          </a:p>
        </p:txBody>
      </p:sp>
      <p:pic>
        <p:nvPicPr>
          <p:cNvPr id="5" name="Picture 2" descr="Image result for post processing unreal 4">
            <a:extLst>
              <a:ext uri="{FF2B5EF4-FFF2-40B4-BE49-F238E27FC236}">
                <a16:creationId xmlns:a16="http://schemas.microsoft.com/office/drawing/2014/main" id="{889C6C62-95E0-471B-8DFC-3B85AF9490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817" r="16625" b="-1"/>
          <a:stretch/>
        </p:blipFill>
        <p:spPr bwMode="auto">
          <a:xfrm>
            <a:off x="20" y="1"/>
            <a:ext cx="4848284" cy="43594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Image result for cel shading borderlands">
            <a:extLst>
              <a:ext uri="{FF2B5EF4-FFF2-40B4-BE49-F238E27FC236}">
                <a16:creationId xmlns:a16="http://schemas.microsoft.com/office/drawing/2014/main" id="{F02E73CA-FE9E-4911-9E89-2F30AAC915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349"/>
          <a:stretch/>
        </p:blipFill>
        <p:spPr bwMode="auto">
          <a:xfrm>
            <a:off x="4972050" y="-1"/>
            <a:ext cx="7216902" cy="43594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4B0AD6A-85A3-4A31-B635-D84AE61076B0}"/>
              </a:ext>
            </a:extLst>
          </p:cNvPr>
          <p:cNvPicPr>
            <a:picLocks noChangeAspect="1"/>
          </p:cNvPicPr>
          <p:nvPr/>
        </p:nvPicPr>
        <p:blipFill rotWithShape="1">
          <a:blip r:embed="rId4"/>
          <a:srcRect t="11829" r="2" b="27054"/>
          <a:stretch/>
        </p:blipFill>
        <p:spPr>
          <a:xfrm>
            <a:off x="20" y="4472610"/>
            <a:ext cx="4848284" cy="2385390"/>
          </a:xfrm>
          <a:prstGeom prst="rect">
            <a:avLst/>
          </a:prstGeom>
        </p:spPr>
      </p:pic>
    </p:spTree>
    <p:extLst>
      <p:ext uri="{BB962C8B-B14F-4D97-AF65-F5344CB8AC3E}">
        <p14:creationId xmlns:p14="http://schemas.microsoft.com/office/powerpoint/2010/main" val="263067509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dirty="0">
                <a:solidFill>
                  <a:schemeClr val="bg1"/>
                </a:solidFill>
              </a:rPr>
              <a:t>Videogame Aesthetics</a:t>
            </a:r>
            <a:br>
              <a:rPr lang="en-GB" sz="2800" dirty="0">
                <a:solidFill>
                  <a:schemeClr val="bg1"/>
                </a:solidFill>
              </a:rPr>
            </a:br>
            <a:r>
              <a:rPr lang="en-GB" sz="2800" dirty="0">
                <a:solidFill>
                  <a:schemeClr val="bg1"/>
                </a:solidFill>
              </a:rPr>
              <a:t>- Graphics Hardware</a:t>
            </a: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a:bodyPr>
          <a:lstStyle/>
          <a:p>
            <a:endParaRPr lang="en-GB" sz="2000" dirty="0">
              <a:solidFill>
                <a:schemeClr val="bg1"/>
              </a:solidFill>
            </a:endParaRPr>
          </a:p>
          <a:p>
            <a:r>
              <a:rPr lang="en-GB" sz="2000" dirty="0">
                <a:solidFill>
                  <a:schemeClr val="bg1"/>
                </a:solidFill>
              </a:rPr>
              <a:t>Between the 1970s and 1980s, videogames were restricted to an 8-bit aesthetic due to console graphics hardware limitations (Wolf, 2008). </a:t>
            </a:r>
          </a:p>
        </p:txBody>
      </p:sp>
      <p:pic>
        <p:nvPicPr>
          <p:cNvPr id="1026" name="Picture 2" descr="Image result for castlevania 8 bit">
            <a:extLst>
              <a:ext uri="{FF2B5EF4-FFF2-40B4-BE49-F238E27FC236}">
                <a16:creationId xmlns:a16="http://schemas.microsoft.com/office/drawing/2014/main" id="{4D3DEF96-6020-4E88-992F-B1F3B52D9A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4299"/>
          <a:stretch/>
        </p:blipFill>
        <p:spPr bwMode="auto">
          <a:xfrm>
            <a:off x="5476410" y="827784"/>
            <a:ext cx="5801690" cy="48638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1E89816-585A-427E-903C-C29C7EF78282}"/>
              </a:ext>
            </a:extLst>
          </p:cNvPr>
          <p:cNvSpPr txBox="1"/>
          <p:nvPr/>
        </p:nvSpPr>
        <p:spPr>
          <a:xfrm>
            <a:off x="6624147" y="5764497"/>
            <a:ext cx="3506216" cy="369332"/>
          </a:xfrm>
          <a:prstGeom prst="rect">
            <a:avLst/>
          </a:prstGeom>
          <a:noFill/>
        </p:spPr>
        <p:txBody>
          <a:bodyPr wrap="none" rtlCol="0">
            <a:spAutoFit/>
          </a:bodyPr>
          <a:lstStyle/>
          <a:p>
            <a:r>
              <a:rPr lang="en-GB" dirty="0"/>
              <a:t>Figure 1. </a:t>
            </a:r>
            <a:r>
              <a:rPr lang="en-GB" dirty="0" err="1"/>
              <a:t>Castlevania</a:t>
            </a:r>
            <a:r>
              <a:rPr lang="en-GB" dirty="0"/>
              <a:t>, Konami, 1986</a:t>
            </a:r>
          </a:p>
        </p:txBody>
      </p:sp>
    </p:spTree>
    <p:extLst>
      <p:ext uri="{BB962C8B-B14F-4D97-AF65-F5344CB8AC3E}">
        <p14:creationId xmlns:p14="http://schemas.microsoft.com/office/powerpoint/2010/main" val="3929648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a:solidFill>
                  <a:schemeClr val="bg1"/>
                </a:solidFill>
              </a:rPr>
              <a:t>Videogame Aesthetics</a:t>
            </a:r>
            <a:br>
              <a:rPr lang="en-GB" sz="2800">
                <a:solidFill>
                  <a:schemeClr val="bg1"/>
                </a:solidFill>
              </a:rPr>
            </a:br>
            <a:r>
              <a:rPr lang="en-GB" sz="2800">
                <a:solidFill>
                  <a:schemeClr val="bg1"/>
                </a:solidFill>
              </a:rPr>
              <a:t>- Graphics Hardware</a:t>
            </a:r>
            <a:endParaRPr lang="en-GB" sz="2800" dirty="0">
              <a:solidFill>
                <a:schemeClr val="bg1"/>
              </a:solidFill>
            </a:endParaRP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fontScale="55000" lnSpcReduction="20000"/>
          </a:bodyPr>
          <a:lstStyle/>
          <a:p>
            <a:endParaRPr lang="en-GB" sz="2000" dirty="0">
              <a:solidFill>
                <a:schemeClr val="bg1">
                  <a:lumMod val="95000"/>
                </a:schemeClr>
              </a:solidFill>
            </a:endParaRPr>
          </a:p>
          <a:p>
            <a:r>
              <a:rPr lang="en-GB" dirty="0">
                <a:solidFill>
                  <a:schemeClr val="bg1">
                    <a:lumMod val="95000"/>
                  </a:schemeClr>
                </a:solidFill>
              </a:rPr>
              <a:t>Graphics hardware improved gradually over the years; games were developed in 16-bit, 32-bit, 64-bit, until bit-size became an obsolete measurement of graphical capabilities.</a:t>
            </a:r>
          </a:p>
          <a:p>
            <a:r>
              <a:rPr lang="en-GB" dirty="0">
                <a:solidFill>
                  <a:schemeClr val="bg1">
                    <a:lumMod val="95000"/>
                  </a:schemeClr>
                </a:solidFill>
              </a:rPr>
              <a:t>Contemporary game engines can now utilise graphic cards to generate near realistic-looking 3D environments.  </a:t>
            </a:r>
          </a:p>
          <a:p>
            <a:r>
              <a:rPr lang="en-GB" dirty="0">
                <a:solidFill>
                  <a:schemeClr val="bg1">
                    <a:lumMod val="95000"/>
                  </a:schemeClr>
                </a:solidFill>
              </a:rPr>
              <a:t>Whilst there is a continuous movement in the gaming community that fixate on achieving realistic graphics, others favour aesthetic and style (Hayward, 2005). </a:t>
            </a:r>
            <a:endParaRPr lang="en-GB" sz="2000" dirty="0">
              <a:solidFill>
                <a:schemeClr val="bg1">
                  <a:lumMod val="95000"/>
                </a:schemeClr>
              </a:solidFill>
            </a:endParaRPr>
          </a:p>
        </p:txBody>
      </p:sp>
      <p:pic>
        <p:nvPicPr>
          <p:cNvPr id="1026" name="Picture 2" descr="Image result for castlevania 8 bit">
            <a:extLst>
              <a:ext uri="{FF2B5EF4-FFF2-40B4-BE49-F238E27FC236}">
                <a16:creationId xmlns:a16="http://schemas.microsoft.com/office/drawing/2014/main" id="{4D3DEF96-6020-4E88-992F-B1F3B52D9A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4299"/>
          <a:stretch/>
        </p:blipFill>
        <p:spPr bwMode="auto">
          <a:xfrm>
            <a:off x="4913749" y="612956"/>
            <a:ext cx="2970566" cy="249039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uper mario 64">
            <a:extLst>
              <a:ext uri="{FF2B5EF4-FFF2-40B4-BE49-F238E27FC236}">
                <a16:creationId xmlns:a16="http://schemas.microsoft.com/office/drawing/2014/main" id="{9BA25649-FB51-4782-9F19-B80818006D1A}"/>
              </a:ext>
            </a:extLst>
          </p:cNvPr>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l="14986" r="16790"/>
          <a:stretch/>
        </p:blipFill>
        <p:spPr bwMode="auto">
          <a:xfrm>
            <a:off x="8419965" y="612956"/>
            <a:ext cx="3236241" cy="249039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Image result for red dead redemption">
            <a:extLst>
              <a:ext uri="{FF2B5EF4-FFF2-40B4-BE49-F238E27FC236}">
                <a16:creationId xmlns:a16="http://schemas.microsoft.com/office/drawing/2014/main" id="{37056000-1453-4D48-93C0-3A923049E1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4387" y="3890665"/>
            <a:ext cx="2999516" cy="1998624"/>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1C3F6F1-023B-493E-B9A5-FC70B1A18AEA}"/>
              </a:ext>
            </a:extLst>
          </p:cNvPr>
          <p:cNvSpPr txBox="1"/>
          <p:nvPr/>
        </p:nvSpPr>
        <p:spPr>
          <a:xfrm>
            <a:off x="4913749" y="3131046"/>
            <a:ext cx="2970566" cy="646331"/>
          </a:xfrm>
          <a:prstGeom prst="rect">
            <a:avLst/>
          </a:prstGeom>
          <a:noFill/>
        </p:spPr>
        <p:txBody>
          <a:bodyPr wrap="square" rtlCol="0">
            <a:spAutoFit/>
          </a:bodyPr>
          <a:lstStyle/>
          <a:p>
            <a:r>
              <a:rPr lang="en-GB" dirty="0"/>
              <a:t>Figure 1. </a:t>
            </a:r>
            <a:r>
              <a:rPr lang="en-GB" dirty="0" err="1"/>
              <a:t>Castlevania</a:t>
            </a:r>
            <a:r>
              <a:rPr lang="en-GB" dirty="0"/>
              <a:t>, Konami, 1986</a:t>
            </a:r>
          </a:p>
        </p:txBody>
      </p:sp>
      <p:sp>
        <p:nvSpPr>
          <p:cNvPr id="20" name="TextBox 19">
            <a:extLst>
              <a:ext uri="{FF2B5EF4-FFF2-40B4-BE49-F238E27FC236}">
                <a16:creationId xmlns:a16="http://schemas.microsoft.com/office/drawing/2014/main" id="{BC2067D9-8233-4390-AE23-00BE45C095BB}"/>
              </a:ext>
            </a:extLst>
          </p:cNvPr>
          <p:cNvSpPr txBox="1"/>
          <p:nvPr/>
        </p:nvSpPr>
        <p:spPr>
          <a:xfrm>
            <a:off x="8312668" y="3131046"/>
            <a:ext cx="3450834" cy="646331"/>
          </a:xfrm>
          <a:prstGeom prst="rect">
            <a:avLst/>
          </a:prstGeom>
          <a:noFill/>
        </p:spPr>
        <p:txBody>
          <a:bodyPr wrap="square" rtlCol="0">
            <a:spAutoFit/>
          </a:bodyPr>
          <a:lstStyle/>
          <a:p>
            <a:r>
              <a:rPr lang="en-GB" dirty="0"/>
              <a:t>Figure 2. Super Mario 64, Nintendo EAD, 1996</a:t>
            </a:r>
          </a:p>
        </p:txBody>
      </p:sp>
      <p:sp>
        <p:nvSpPr>
          <p:cNvPr id="22" name="TextBox 21">
            <a:extLst>
              <a:ext uri="{FF2B5EF4-FFF2-40B4-BE49-F238E27FC236}">
                <a16:creationId xmlns:a16="http://schemas.microsoft.com/office/drawing/2014/main" id="{96A69B43-DEBA-4E58-9404-85B9C15D16CA}"/>
              </a:ext>
            </a:extLst>
          </p:cNvPr>
          <p:cNvSpPr txBox="1"/>
          <p:nvPr/>
        </p:nvSpPr>
        <p:spPr>
          <a:xfrm>
            <a:off x="7094387" y="5921878"/>
            <a:ext cx="3175028" cy="646331"/>
          </a:xfrm>
          <a:prstGeom prst="rect">
            <a:avLst/>
          </a:prstGeom>
          <a:noFill/>
        </p:spPr>
        <p:txBody>
          <a:bodyPr wrap="square" rtlCol="0">
            <a:spAutoFit/>
          </a:bodyPr>
          <a:lstStyle/>
          <a:p>
            <a:r>
              <a:rPr lang="en-GB" dirty="0"/>
              <a:t>Figure 3. Red Dead Redemption 2, Rockstar Games, 2018</a:t>
            </a:r>
          </a:p>
        </p:txBody>
      </p:sp>
    </p:spTree>
    <p:extLst>
      <p:ext uri="{BB962C8B-B14F-4D97-AF65-F5344CB8AC3E}">
        <p14:creationId xmlns:p14="http://schemas.microsoft.com/office/powerpoint/2010/main" val="2254391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a:solidFill>
                  <a:schemeClr val="bg1"/>
                </a:solidFill>
              </a:rPr>
              <a:t>Videogame Aesthetics</a:t>
            </a:r>
            <a:br>
              <a:rPr lang="en-GB" sz="2800">
                <a:solidFill>
                  <a:schemeClr val="bg1"/>
                </a:solidFill>
              </a:rPr>
            </a:br>
            <a:r>
              <a:rPr lang="en-GB" sz="2800">
                <a:solidFill>
                  <a:schemeClr val="bg1"/>
                </a:solidFill>
              </a:rPr>
              <a:t>- Aesthetics</a:t>
            </a:r>
            <a:endParaRPr lang="en-GB" sz="2800" dirty="0">
              <a:solidFill>
                <a:schemeClr val="bg1"/>
              </a:solidFill>
            </a:endParaRP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lnSpcReduction="10000"/>
          </a:bodyPr>
          <a:lstStyle/>
          <a:p>
            <a:endParaRPr lang="en-GB" sz="2000" dirty="0">
              <a:solidFill>
                <a:schemeClr val="bg1">
                  <a:lumMod val="95000"/>
                </a:schemeClr>
              </a:solidFill>
            </a:endParaRPr>
          </a:p>
          <a:p>
            <a:r>
              <a:rPr lang="en-GB" sz="1600" dirty="0">
                <a:solidFill>
                  <a:schemeClr val="bg1">
                    <a:lumMod val="95000"/>
                  </a:schemeClr>
                </a:solidFill>
              </a:rPr>
              <a:t>Aesthetics are known as the set of principles underlying the work of an artist or artistic movement (Oxford Dictionaries | English, n.d.). </a:t>
            </a:r>
          </a:p>
          <a:p>
            <a:r>
              <a:rPr lang="en-GB" sz="1600" dirty="0">
                <a:solidFill>
                  <a:schemeClr val="bg1">
                    <a:lumMod val="95000"/>
                  </a:schemeClr>
                </a:solidFill>
              </a:rPr>
              <a:t>8-bit was once the result of graphical limitation, but now many developers use bit-size to create a deliberate pixelated aesthetic for their game. </a:t>
            </a:r>
          </a:p>
          <a:p>
            <a:r>
              <a:rPr lang="en-GB" sz="1600" dirty="0">
                <a:solidFill>
                  <a:schemeClr val="bg1">
                    <a:lumMod val="95000"/>
                  </a:schemeClr>
                </a:solidFill>
              </a:rPr>
              <a:t>Another commonly used aesthetic is </a:t>
            </a:r>
            <a:r>
              <a:rPr lang="en-GB" sz="1600" dirty="0" err="1">
                <a:solidFill>
                  <a:schemeClr val="bg1">
                    <a:lumMod val="95000"/>
                  </a:schemeClr>
                </a:solidFill>
              </a:rPr>
              <a:t>Cel</a:t>
            </a:r>
            <a:r>
              <a:rPr lang="en-GB" sz="1600" dirty="0">
                <a:solidFill>
                  <a:schemeClr val="bg1">
                    <a:lumMod val="95000"/>
                  </a:schemeClr>
                </a:solidFill>
              </a:rPr>
              <a:t>-Shading, which makes 3D environments appear flat and cartoon-like (</a:t>
            </a:r>
            <a:r>
              <a:rPr lang="en-GB" sz="1600" dirty="0" err="1">
                <a:solidFill>
                  <a:schemeClr val="bg1">
                    <a:lumMod val="95000"/>
                  </a:schemeClr>
                </a:solidFill>
              </a:rPr>
              <a:t>Kinkley</a:t>
            </a:r>
            <a:r>
              <a:rPr lang="en-GB" sz="1600" dirty="0">
                <a:solidFill>
                  <a:schemeClr val="bg1">
                    <a:lumMod val="95000"/>
                  </a:schemeClr>
                </a:solidFill>
              </a:rPr>
              <a:t>, 2014).</a:t>
            </a:r>
            <a:endParaRPr lang="en-GB" sz="2000" dirty="0">
              <a:solidFill>
                <a:schemeClr val="bg1">
                  <a:lumMod val="95000"/>
                </a:schemeClr>
              </a:solidFill>
            </a:endParaRPr>
          </a:p>
        </p:txBody>
      </p:sp>
      <p:pic>
        <p:nvPicPr>
          <p:cNvPr id="3074" name="Picture 2" descr="Image result for shovel knight">
            <a:extLst>
              <a:ext uri="{FF2B5EF4-FFF2-40B4-BE49-F238E27FC236}">
                <a16:creationId xmlns:a16="http://schemas.microsoft.com/office/drawing/2014/main" id="{47D17C70-F168-4930-814E-349B805C554A}"/>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5283823" y="288237"/>
            <a:ext cx="4651222" cy="26163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Image result for cel shading borderlands">
            <a:extLst>
              <a:ext uri="{FF2B5EF4-FFF2-40B4-BE49-F238E27FC236}">
                <a16:creationId xmlns:a16="http://schemas.microsoft.com/office/drawing/2014/main" id="{7821A53E-EE16-4607-A8F4-949024B61DF0}"/>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6712348" y="3429000"/>
            <a:ext cx="4651222" cy="272134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22FB92D5-533D-4A93-A1A4-D19B775A94BB}"/>
              </a:ext>
            </a:extLst>
          </p:cNvPr>
          <p:cNvSpPr/>
          <p:nvPr/>
        </p:nvSpPr>
        <p:spPr>
          <a:xfrm>
            <a:off x="5198155" y="2904550"/>
            <a:ext cx="4679101" cy="369332"/>
          </a:xfrm>
          <a:prstGeom prst="rect">
            <a:avLst/>
          </a:prstGeom>
        </p:spPr>
        <p:txBody>
          <a:bodyPr wrap="none">
            <a:spAutoFit/>
          </a:bodyPr>
          <a:lstStyle/>
          <a:p>
            <a:r>
              <a:rPr lang="en-GB" dirty="0"/>
              <a:t>Figure 4. Shovel Knight, Yacht Club Games, 2014</a:t>
            </a:r>
          </a:p>
        </p:txBody>
      </p:sp>
      <p:sp>
        <p:nvSpPr>
          <p:cNvPr id="18" name="Rectangle 17">
            <a:extLst>
              <a:ext uri="{FF2B5EF4-FFF2-40B4-BE49-F238E27FC236}">
                <a16:creationId xmlns:a16="http://schemas.microsoft.com/office/drawing/2014/main" id="{E4C4C33F-62A9-4C7B-90B3-C1E70B03E31B}"/>
              </a:ext>
            </a:extLst>
          </p:cNvPr>
          <p:cNvSpPr/>
          <p:nvPr/>
        </p:nvSpPr>
        <p:spPr>
          <a:xfrm>
            <a:off x="6698408" y="6122051"/>
            <a:ext cx="4409156" cy="369332"/>
          </a:xfrm>
          <a:prstGeom prst="rect">
            <a:avLst/>
          </a:prstGeom>
        </p:spPr>
        <p:txBody>
          <a:bodyPr wrap="none">
            <a:spAutoFit/>
          </a:bodyPr>
          <a:lstStyle/>
          <a:p>
            <a:r>
              <a:rPr lang="en-GB" dirty="0"/>
              <a:t>Figure 5. Borderlands, Gearbox Studios, 2009</a:t>
            </a:r>
          </a:p>
        </p:txBody>
      </p:sp>
    </p:spTree>
    <p:extLst>
      <p:ext uri="{BB962C8B-B14F-4D97-AF65-F5344CB8AC3E}">
        <p14:creationId xmlns:p14="http://schemas.microsoft.com/office/powerpoint/2010/main" val="3645618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a:solidFill>
                  <a:schemeClr val="bg1"/>
                </a:solidFill>
              </a:rPr>
              <a:t>Videogame Aesthetics</a:t>
            </a:r>
            <a:br>
              <a:rPr lang="en-GB" sz="2800">
                <a:solidFill>
                  <a:schemeClr val="bg1"/>
                </a:solidFill>
              </a:rPr>
            </a:br>
            <a:r>
              <a:rPr lang="en-GB" sz="2800">
                <a:solidFill>
                  <a:schemeClr val="bg1"/>
                </a:solidFill>
              </a:rPr>
              <a:t>- Aesthetics</a:t>
            </a:r>
            <a:endParaRPr lang="en-GB" sz="2800" dirty="0">
              <a:solidFill>
                <a:schemeClr val="bg1"/>
              </a:solidFill>
            </a:endParaRP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fontScale="40000" lnSpcReduction="20000"/>
          </a:bodyPr>
          <a:lstStyle/>
          <a:p>
            <a:endParaRPr lang="en-GB" sz="2000" dirty="0">
              <a:solidFill>
                <a:schemeClr val="bg1">
                  <a:lumMod val="95000"/>
                </a:schemeClr>
              </a:solidFill>
            </a:endParaRPr>
          </a:p>
          <a:p>
            <a:r>
              <a:rPr lang="en-GB" dirty="0">
                <a:solidFill>
                  <a:schemeClr val="bg1"/>
                </a:solidFill>
              </a:rPr>
              <a:t>Aesthetic in games, whether it be stylised, realistic, or abstract, is a creative decision made by artists to influence the tone of a videogame. </a:t>
            </a:r>
          </a:p>
          <a:p>
            <a:r>
              <a:rPr lang="en-GB" dirty="0">
                <a:solidFill>
                  <a:schemeClr val="bg1"/>
                </a:solidFill>
              </a:rPr>
              <a:t>Presumably, videogames that have a cartoon-stylised aesthetic appear more appealing to younger audiences, whereas videogames with a realistic aesthetic attract older audiences. However, research suggests this is not always the case (</a:t>
            </a:r>
            <a:r>
              <a:rPr lang="en-GB" dirty="0" err="1">
                <a:solidFill>
                  <a:schemeClr val="bg1"/>
                </a:solidFill>
              </a:rPr>
              <a:t>Keo</a:t>
            </a:r>
            <a:r>
              <a:rPr lang="en-GB" dirty="0">
                <a:solidFill>
                  <a:schemeClr val="bg1"/>
                </a:solidFill>
              </a:rPr>
              <a:t>, 2017).</a:t>
            </a:r>
          </a:p>
          <a:p>
            <a:r>
              <a:rPr lang="en-GB" dirty="0">
                <a:solidFill>
                  <a:schemeClr val="bg1"/>
                </a:solidFill>
              </a:rPr>
              <a:t>From a creative standpoint, it would be beneficial for designers and artists to consider the lengths to which aesthetics may impact the tone of a videogame. </a:t>
            </a:r>
          </a:p>
          <a:p>
            <a:r>
              <a:rPr lang="en-GB" dirty="0">
                <a:solidFill>
                  <a:schemeClr val="bg1"/>
                </a:solidFill>
              </a:rPr>
              <a:t>From a technical standpoint, it is beneficial to understand the theory behind aesthetic-construction within videogames so that developers can realistically aim towards developing a specific look for their game.</a:t>
            </a:r>
            <a:endParaRPr lang="en-GB" sz="2000" dirty="0">
              <a:solidFill>
                <a:schemeClr val="bg1">
                  <a:lumMod val="95000"/>
                </a:schemeClr>
              </a:solidFill>
            </a:endParaRPr>
          </a:p>
        </p:txBody>
      </p:sp>
      <p:pic>
        <p:nvPicPr>
          <p:cNvPr id="5122" name="Picture 2" descr="Image result for dishonoured">
            <a:extLst>
              <a:ext uri="{FF2B5EF4-FFF2-40B4-BE49-F238E27FC236}">
                <a16:creationId xmlns:a16="http://schemas.microsoft.com/office/drawing/2014/main" id="{7D04BA4C-A85B-4ABC-9DC7-20FD36ED46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180" b="1879"/>
          <a:stretch/>
        </p:blipFill>
        <p:spPr bwMode="auto">
          <a:xfrm>
            <a:off x="5066207" y="378431"/>
            <a:ext cx="3688742" cy="245916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splatoon 2">
            <a:extLst>
              <a:ext uri="{FF2B5EF4-FFF2-40B4-BE49-F238E27FC236}">
                <a16:creationId xmlns:a16="http://schemas.microsoft.com/office/drawing/2014/main" id="{60A64EE2-9907-4E5F-8C40-A4B1CE9FB4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7706" y="3429000"/>
            <a:ext cx="3688743" cy="2459162"/>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FC61E9A7-61C7-4796-A405-B2988BDA0AF2}"/>
              </a:ext>
            </a:extLst>
          </p:cNvPr>
          <p:cNvSpPr/>
          <p:nvPr/>
        </p:nvSpPr>
        <p:spPr>
          <a:xfrm>
            <a:off x="5066207" y="2948630"/>
            <a:ext cx="4228658" cy="369332"/>
          </a:xfrm>
          <a:prstGeom prst="rect">
            <a:avLst/>
          </a:prstGeom>
        </p:spPr>
        <p:txBody>
          <a:bodyPr wrap="none">
            <a:spAutoFit/>
          </a:bodyPr>
          <a:lstStyle/>
          <a:p>
            <a:r>
              <a:rPr lang="en-GB" dirty="0"/>
              <a:t>Figure 6. </a:t>
            </a:r>
            <a:r>
              <a:rPr lang="en-GB" dirty="0" err="1"/>
              <a:t>Dishonored</a:t>
            </a:r>
            <a:r>
              <a:rPr lang="en-GB" dirty="0"/>
              <a:t>, </a:t>
            </a:r>
            <a:r>
              <a:rPr lang="en-GB" dirty="0" err="1"/>
              <a:t>Arkane</a:t>
            </a:r>
            <a:r>
              <a:rPr lang="en-GB" dirty="0"/>
              <a:t> Studios, 2012</a:t>
            </a:r>
          </a:p>
        </p:txBody>
      </p:sp>
      <p:sp>
        <p:nvSpPr>
          <p:cNvPr id="14" name="Rectangle 13">
            <a:extLst>
              <a:ext uri="{FF2B5EF4-FFF2-40B4-BE49-F238E27FC236}">
                <a16:creationId xmlns:a16="http://schemas.microsoft.com/office/drawing/2014/main" id="{40957667-BDF7-48E4-AFF4-EAC4DC3CA131}"/>
              </a:ext>
            </a:extLst>
          </p:cNvPr>
          <p:cNvSpPr/>
          <p:nvPr/>
        </p:nvSpPr>
        <p:spPr>
          <a:xfrm>
            <a:off x="7429447" y="5914786"/>
            <a:ext cx="4032899" cy="369332"/>
          </a:xfrm>
          <a:prstGeom prst="rect">
            <a:avLst/>
          </a:prstGeom>
        </p:spPr>
        <p:txBody>
          <a:bodyPr wrap="none">
            <a:spAutoFit/>
          </a:bodyPr>
          <a:lstStyle/>
          <a:p>
            <a:r>
              <a:rPr lang="en-GB" dirty="0"/>
              <a:t>Figure 7. Splatoon 2, Nintendo EPD, 2017</a:t>
            </a:r>
          </a:p>
        </p:txBody>
      </p:sp>
    </p:spTree>
    <p:extLst>
      <p:ext uri="{BB962C8B-B14F-4D97-AF65-F5344CB8AC3E}">
        <p14:creationId xmlns:p14="http://schemas.microsoft.com/office/powerpoint/2010/main" val="2982255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a:solidFill>
                  <a:schemeClr val="bg1"/>
                </a:solidFill>
              </a:rPr>
              <a:t>Literature Review</a:t>
            </a:r>
            <a:br>
              <a:rPr lang="en-GB" sz="2800">
                <a:solidFill>
                  <a:schemeClr val="bg1"/>
                </a:solidFill>
              </a:rPr>
            </a:br>
            <a:r>
              <a:rPr lang="en-GB" sz="2800">
                <a:solidFill>
                  <a:schemeClr val="bg1"/>
                </a:solidFill>
              </a:rPr>
              <a:t>- GPU (Graphics Processing Unit)</a:t>
            </a:r>
            <a:endParaRPr lang="en-GB" sz="2800" dirty="0">
              <a:solidFill>
                <a:schemeClr val="bg1"/>
              </a:solidFill>
            </a:endParaRP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a:bodyPr>
          <a:lstStyle/>
          <a:p>
            <a:endParaRPr lang="en-GB" sz="800" dirty="0">
              <a:solidFill>
                <a:schemeClr val="bg1"/>
              </a:solidFill>
            </a:endParaRPr>
          </a:p>
          <a:p>
            <a:r>
              <a:rPr lang="en-GB" sz="800" dirty="0">
                <a:solidFill>
                  <a:schemeClr val="bg1"/>
                </a:solidFill>
              </a:rPr>
              <a:t>All contemporary game engines utilise the Graphics Processing Unit (GPU) to create graphics. </a:t>
            </a:r>
          </a:p>
          <a:p>
            <a:r>
              <a:rPr lang="en-GB" sz="800" dirty="0">
                <a:solidFill>
                  <a:schemeClr val="bg1"/>
                </a:solidFill>
              </a:rPr>
              <a:t>Researchers at UC Davis state the following,” The graphics processing unit (GPU) has become an integral part of today’s mainstream computing systems… there has been a marked increase in the performance and capabilities of GPUs. The modern GPU is not only a powerful graphics engine but also a highly-parallel programmable processor featuring peak arithmetic and memory bandwidth that substantially outpaces its CPU counterpart. The GPU’s rapid increase in both programmability and capability has spawned a research community that has successfully mapped a broad range of computationally demanding, complex problems to the GPU.”  (Owens et al., 2008).</a:t>
            </a:r>
          </a:p>
          <a:p>
            <a:r>
              <a:rPr lang="en-GB" sz="800" dirty="0">
                <a:solidFill>
                  <a:schemeClr val="bg1"/>
                </a:solidFill>
              </a:rPr>
              <a:t>From a research perspective, any problems related to GPU computation is significant to computer science research communities. </a:t>
            </a:r>
          </a:p>
          <a:p>
            <a:r>
              <a:rPr lang="en-GB" sz="800" dirty="0">
                <a:solidFill>
                  <a:schemeClr val="bg1"/>
                </a:solidFill>
              </a:rPr>
              <a:t>From a technical artist’s perspective, understanding how to utilise and measure GPU performance is an important step in creating game aesthetics that can perform at a reasonable frame-rate across multiple platforms i.e. computers and games consoles.</a:t>
            </a:r>
          </a:p>
        </p:txBody>
      </p:sp>
      <p:pic>
        <p:nvPicPr>
          <p:cNvPr id="13314" name="Picture 2" descr="Image result for gpu graphics card">
            <a:extLst>
              <a:ext uri="{FF2B5EF4-FFF2-40B4-BE49-F238E27FC236}">
                <a16:creationId xmlns:a16="http://schemas.microsoft.com/office/drawing/2014/main" id="{AF7E247C-C05B-432C-A681-BEE8A1208A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7763" y="1231119"/>
            <a:ext cx="6250769" cy="423489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EACE4C8-E985-4BC9-BB58-F8F8C756DD37}"/>
              </a:ext>
            </a:extLst>
          </p:cNvPr>
          <p:cNvSpPr/>
          <p:nvPr/>
        </p:nvSpPr>
        <p:spPr>
          <a:xfrm>
            <a:off x="5851321" y="5684334"/>
            <a:ext cx="5143652" cy="369332"/>
          </a:xfrm>
          <a:prstGeom prst="rect">
            <a:avLst/>
          </a:prstGeom>
        </p:spPr>
        <p:txBody>
          <a:bodyPr wrap="none">
            <a:spAutoFit/>
          </a:bodyPr>
          <a:lstStyle/>
          <a:p>
            <a:r>
              <a:rPr lang="en-GB" dirty="0"/>
              <a:t>Figure 8. Graphics Card Components, Verma, A. 2017</a:t>
            </a:r>
          </a:p>
        </p:txBody>
      </p:sp>
    </p:spTree>
    <p:extLst>
      <p:ext uri="{BB962C8B-B14F-4D97-AF65-F5344CB8AC3E}">
        <p14:creationId xmlns:p14="http://schemas.microsoft.com/office/powerpoint/2010/main" val="862996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dirty="0">
                <a:solidFill>
                  <a:schemeClr val="bg1"/>
                </a:solidFill>
              </a:rPr>
              <a:t>Literature Review</a:t>
            </a:r>
            <a:br>
              <a:rPr lang="en-GB" sz="2800" dirty="0">
                <a:solidFill>
                  <a:schemeClr val="bg1"/>
                </a:solidFill>
              </a:rPr>
            </a:br>
            <a:r>
              <a:rPr lang="en-GB" sz="2800" dirty="0">
                <a:solidFill>
                  <a:schemeClr val="bg1"/>
                </a:solidFill>
              </a:rPr>
              <a:t>- Unreal Engine 4 and Post-Processing</a:t>
            </a: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a:bodyPr>
          <a:lstStyle/>
          <a:p>
            <a:endParaRPr lang="en-GB" sz="800" dirty="0">
              <a:solidFill>
                <a:schemeClr val="bg1"/>
              </a:solidFill>
            </a:endParaRPr>
          </a:p>
          <a:p>
            <a:r>
              <a:rPr lang="en-GB" sz="800" dirty="0">
                <a:solidFill>
                  <a:schemeClr val="bg1"/>
                </a:solidFill>
              </a:rPr>
              <a:t>Unreal Engine 4 is a versatile game engine that allows artists to utilise post-process effects to tweak the overall look and feel of a scene. </a:t>
            </a:r>
          </a:p>
          <a:p>
            <a:r>
              <a:rPr lang="en-GB" sz="800" dirty="0">
                <a:solidFill>
                  <a:schemeClr val="bg1"/>
                </a:solidFill>
              </a:rPr>
              <a:t>Post-processing is where filters and effects are applied to the game camera’s image buffer before drawing the frame on screen (Laukkanen, 2018). </a:t>
            </a:r>
          </a:p>
          <a:p>
            <a:r>
              <a:rPr lang="en-GB" sz="800" dirty="0">
                <a:solidFill>
                  <a:schemeClr val="bg1"/>
                </a:solidFill>
              </a:rPr>
              <a:t>These features can be accessed by adding a post-process volume into the scene. Within a post-process volume, artists can use post-processing materials to create certain aesthetics, the most common of which is </a:t>
            </a:r>
            <a:r>
              <a:rPr lang="en-GB" sz="800" dirty="0" err="1">
                <a:solidFill>
                  <a:schemeClr val="bg1"/>
                </a:solidFill>
              </a:rPr>
              <a:t>cel</a:t>
            </a:r>
            <a:r>
              <a:rPr lang="en-GB" sz="800" dirty="0">
                <a:solidFill>
                  <a:schemeClr val="bg1"/>
                </a:solidFill>
              </a:rPr>
              <a:t>-shading (or toon-shading).</a:t>
            </a:r>
          </a:p>
          <a:p>
            <a:r>
              <a:rPr lang="en-GB" sz="800" dirty="0">
                <a:solidFill>
                  <a:schemeClr val="bg1"/>
                </a:solidFill>
              </a:rPr>
              <a:t>Exploring the tonal impact of these post-process effects could influence the creative and technical decision-making in game development. </a:t>
            </a:r>
          </a:p>
          <a:p>
            <a:r>
              <a:rPr lang="en-GB" sz="800" dirty="0">
                <a:solidFill>
                  <a:schemeClr val="bg1"/>
                </a:solidFill>
              </a:rPr>
              <a:t>However, the costs of post-process materials will likely vary. It would be interesting to see how different post-processing materials affect performance, and how games handle post-process effects being stacked on top of each other. </a:t>
            </a:r>
          </a:p>
        </p:txBody>
      </p:sp>
      <p:pic>
        <p:nvPicPr>
          <p:cNvPr id="4" name="Picture 3">
            <a:extLst>
              <a:ext uri="{FF2B5EF4-FFF2-40B4-BE49-F238E27FC236}">
                <a16:creationId xmlns:a16="http://schemas.microsoft.com/office/drawing/2014/main" id="{7B59904F-56F5-4E93-9CFB-08EB1762E2E0}"/>
              </a:ext>
            </a:extLst>
          </p:cNvPr>
          <p:cNvPicPr>
            <a:picLocks noChangeAspect="1"/>
          </p:cNvPicPr>
          <p:nvPr/>
        </p:nvPicPr>
        <p:blipFill>
          <a:blip r:embed="rId2"/>
          <a:stretch>
            <a:fillRect/>
          </a:stretch>
        </p:blipFill>
        <p:spPr>
          <a:xfrm>
            <a:off x="5297764" y="722338"/>
            <a:ext cx="6250769" cy="1781469"/>
          </a:xfrm>
          <a:prstGeom prst="rect">
            <a:avLst/>
          </a:prstGeom>
        </p:spPr>
      </p:pic>
      <p:pic>
        <p:nvPicPr>
          <p:cNvPr id="12290" name="Picture 2" descr="Image result for post processing unreal 4">
            <a:extLst>
              <a:ext uri="{FF2B5EF4-FFF2-40B4-BE49-F238E27FC236}">
                <a16:creationId xmlns:a16="http://schemas.microsoft.com/office/drawing/2014/main" id="{3ACF8501-0012-4A8C-94D6-BB578A4D9E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814"/>
          <a:stretch/>
        </p:blipFill>
        <p:spPr bwMode="auto">
          <a:xfrm>
            <a:off x="5297764" y="2992069"/>
            <a:ext cx="6250768" cy="327645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D0C689C6-9E87-46E0-A2F9-D88A59715549}"/>
              </a:ext>
            </a:extLst>
          </p:cNvPr>
          <p:cNvSpPr/>
          <p:nvPr/>
        </p:nvSpPr>
        <p:spPr>
          <a:xfrm>
            <a:off x="6573122" y="2503807"/>
            <a:ext cx="3700052" cy="369332"/>
          </a:xfrm>
          <a:prstGeom prst="rect">
            <a:avLst/>
          </a:prstGeom>
        </p:spPr>
        <p:txBody>
          <a:bodyPr wrap="none">
            <a:spAutoFit/>
          </a:bodyPr>
          <a:lstStyle/>
          <a:p>
            <a:r>
              <a:rPr lang="en-GB" dirty="0"/>
              <a:t>Pixilation Post-Process Material. 2018</a:t>
            </a:r>
          </a:p>
        </p:txBody>
      </p:sp>
      <p:sp>
        <p:nvSpPr>
          <p:cNvPr id="12" name="Rectangle 11">
            <a:extLst>
              <a:ext uri="{FF2B5EF4-FFF2-40B4-BE49-F238E27FC236}">
                <a16:creationId xmlns:a16="http://schemas.microsoft.com/office/drawing/2014/main" id="{95B1BE2D-ED0D-48A7-9413-DAE995D54A1D}"/>
              </a:ext>
            </a:extLst>
          </p:cNvPr>
          <p:cNvSpPr/>
          <p:nvPr/>
        </p:nvSpPr>
        <p:spPr>
          <a:xfrm>
            <a:off x="5302527" y="6268524"/>
            <a:ext cx="6246005" cy="369332"/>
          </a:xfrm>
          <a:prstGeom prst="rect">
            <a:avLst/>
          </a:prstGeom>
        </p:spPr>
        <p:txBody>
          <a:bodyPr wrap="none">
            <a:spAutoFit/>
          </a:bodyPr>
          <a:lstStyle/>
          <a:p>
            <a:r>
              <a:rPr lang="en-GB" dirty="0"/>
              <a:t>Figure 9. Unreal Engine 4 - Hatching Post-Process, O, M-H. 2014</a:t>
            </a:r>
          </a:p>
        </p:txBody>
      </p:sp>
    </p:spTree>
    <p:extLst>
      <p:ext uri="{BB962C8B-B14F-4D97-AF65-F5344CB8AC3E}">
        <p14:creationId xmlns:p14="http://schemas.microsoft.com/office/powerpoint/2010/main" val="131337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 name="Freeform: Shape 75">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55320" y="365125"/>
            <a:ext cx="9013052" cy="1623312"/>
          </a:xfrm>
        </p:spPr>
        <p:txBody>
          <a:bodyPr anchor="b">
            <a:normAutofit/>
          </a:bodyPr>
          <a:lstStyle/>
          <a:p>
            <a:r>
              <a:rPr lang="en-GB" sz="4000"/>
              <a:t>Literature Review</a:t>
            </a:r>
            <a:br>
              <a:rPr lang="en-GB" sz="4000"/>
            </a:br>
            <a:r>
              <a:rPr lang="en-GB" sz="4000"/>
              <a:t>- Performance</a:t>
            </a:r>
          </a:p>
        </p:txBody>
      </p:sp>
      <p:cxnSp>
        <p:nvCxnSpPr>
          <p:cNvPr id="78" name="Straight Arrow Connector 77">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55320" y="2644518"/>
            <a:ext cx="9013052" cy="3327251"/>
          </a:xfrm>
        </p:spPr>
        <p:txBody>
          <a:bodyPr>
            <a:normAutofit/>
          </a:bodyPr>
          <a:lstStyle/>
          <a:p>
            <a:endParaRPr lang="en-GB" sz="2000" dirty="0"/>
          </a:p>
          <a:p>
            <a:r>
              <a:rPr lang="en-GB" sz="2000" dirty="0"/>
              <a:t>In game engines, assets such as 3d objects, textures, scripts, etc., must be built in way that maintains a good level of performance and a high frame-rate.</a:t>
            </a:r>
          </a:p>
          <a:p>
            <a:r>
              <a:rPr lang="en-GB" sz="2000" dirty="0"/>
              <a:t>For example, VR developers must have their game projects running at above 90 frames per second, or else the user is likely to experience disorientation, nausea, and other negative effects (</a:t>
            </a:r>
            <a:r>
              <a:rPr lang="en-GB" sz="2000" dirty="0" err="1"/>
              <a:t>IrisVR</a:t>
            </a:r>
            <a:r>
              <a:rPr lang="en-GB" sz="2000" dirty="0"/>
              <a:t>, 2018). </a:t>
            </a:r>
          </a:p>
          <a:p>
            <a:r>
              <a:rPr lang="en-GB" sz="2000" dirty="0"/>
              <a:t>Performance drops will occur when adding almost anything to game project. However, the impact on performance can be drastically reduced when the game undergoes a process known as optimisation. </a:t>
            </a:r>
          </a:p>
        </p:txBody>
      </p:sp>
    </p:spTree>
    <p:extLst>
      <p:ext uri="{BB962C8B-B14F-4D97-AF65-F5344CB8AC3E}">
        <p14:creationId xmlns:p14="http://schemas.microsoft.com/office/powerpoint/2010/main" val="52012198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 name="Freeform: Shape 75">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55320" y="365125"/>
            <a:ext cx="9013052" cy="1623312"/>
          </a:xfrm>
        </p:spPr>
        <p:txBody>
          <a:bodyPr anchor="b">
            <a:normAutofit/>
          </a:bodyPr>
          <a:lstStyle/>
          <a:p>
            <a:r>
              <a:rPr lang="en-GB" sz="4000"/>
              <a:t>Literature Review</a:t>
            </a:r>
            <a:br>
              <a:rPr lang="en-GB" sz="4000"/>
            </a:br>
            <a:r>
              <a:rPr lang="en-GB" sz="4000"/>
              <a:t>- Optimisation </a:t>
            </a:r>
          </a:p>
        </p:txBody>
      </p:sp>
      <p:cxnSp>
        <p:nvCxnSpPr>
          <p:cNvPr id="78" name="Straight Arrow Connector 77">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55320" y="2644518"/>
            <a:ext cx="9013052" cy="3327251"/>
          </a:xfrm>
        </p:spPr>
        <p:txBody>
          <a:bodyPr>
            <a:normAutofit/>
          </a:bodyPr>
          <a:lstStyle/>
          <a:p>
            <a:endParaRPr lang="en-GB" sz="1400" dirty="0"/>
          </a:p>
          <a:p>
            <a:r>
              <a:rPr lang="en-GB" sz="1400" dirty="0"/>
              <a:t>Eric </a:t>
            </a:r>
            <a:r>
              <a:rPr lang="en-GB" sz="1400" dirty="0" err="1"/>
              <a:t>Preisz</a:t>
            </a:r>
            <a:r>
              <a:rPr lang="en-GB" sz="1400" dirty="0"/>
              <a:t>, course director for optimization at Full Sail Real World, splits videogame optimisation into 3 levels, “There are three levels of VGO [videogame optimisation], the system level, the application level, and the micro level. The system level of optimization is where we as programmers examine our architecture and compare it to our system specs. System level questions include: “How many cores do we support?”, or “Do we require a minimum level of shader support?”. The application level of optimization is usually implemented at the class level. Examples include quad trees, occlusion culling, and instancing. Micro level optimizations, the most tangible and arguable level, are easily recognized since they exist within the domain of several, or single, lines of code” (</a:t>
            </a:r>
            <a:r>
              <a:rPr lang="en-GB" sz="1400" dirty="0" err="1"/>
              <a:t>Preisz</a:t>
            </a:r>
            <a:r>
              <a:rPr lang="en-GB" sz="1400" dirty="0"/>
              <a:t>, 2007). </a:t>
            </a:r>
          </a:p>
          <a:p>
            <a:r>
              <a:rPr lang="en-GB" sz="1400" dirty="0"/>
              <a:t>By this definition, system level optimisation measures how the game engine performs on a computer’s hardware. This is important when developing games for a range of computers with different graphical capabilities. </a:t>
            </a:r>
          </a:p>
          <a:p>
            <a:r>
              <a:rPr lang="en-GB" sz="1400" dirty="0"/>
              <a:t>The application level of optimisation is important for identifying GPU bottlenecks i.e. things in the game that hugely cut down the FPS, caused by geometry, lighting, post-processing, textures, skeletal meshes, and so on. </a:t>
            </a:r>
          </a:p>
          <a:p>
            <a:r>
              <a:rPr lang="en-GB" sz="1400" dirty="0"/>
              <a:t>Micro level optimisation looks at altering lines of code within the game engine, which goes beyond the scope of this paper.</a:t>
            </a:r>
          </a:p>
        </p:txBody>
      </p:sp>
    </p:spTree>
    <p:extLst>
      <p:ext uri="{BB962C8B-B14F-4D97-AF65-F5344CB8AC3E}">
        <p14:creationId xmlns:p14="http://schemas.microsoft.com/office/powerpoint/2010/main" val="360757955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dirty="0">
                <a:solidFill>
                  <a:schemeClr val="bg1"/>
                </a:solidFill>
              </a:rPr>
              <a:t>Methodology</a:t>
            </a:r>
            <a:br>
              <a:rPr lang="en-GB" sz="2800" dirty="0">
                <a:solidFill>
                  <a:schemeClr val="bg1"/>
                </a:solidFill>
              </a:rPr>
            </a:br>
            <a:r>
              <a:rPr lang="en-GB" sz="2800" dirty="0">
                <a:solidFill>
                  <a:schemeClr val="bg1"/>
                </a:solidFill>
              </a:rPr>
              <a:t>- Modelling Cycle</a:t>
            </a: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a:bodyPr>
          <a:lstStyle/>
          <a:p>
            <a:endParaRPr lang="en-GB" sz="1100">
              <a:solidFill>
                <a:schemeClr val="bg1"/>
              </a:solidFill>
            </a:endParaRPr>
          </a:p>
          <a:p>
            <a:r>
              <a:rPr lang="en-GB" sz="1100">
                <a:solidFill>
                  <a:schemeClr val="bg1"/>
                </a:solidFill>
              </a:rPr>
              <a:t>Measuring performance of computer software/ hardware is a very specific procedure, and typically involves measuring changes in performance when modifications have been made to software and/ or hardware. </a:t>
            </a:r>
          </a:p>
          <a:p>
            <a:r>
              <a:rPr lang="en-GB" sz="1100">
                <a:solidFill>
                  <a:schemeClr val="bg1"/>
                </a:solidFill>
              </a:rPr>
              <a:t>Lazowska et al. developed a methodology in 1984 for gathering quantitative data on system performance called the ‘Modelling Cycle’. The Modelling Cycle comprises of 3 phases, validation, projection, and verification.</a:t>
            </a:r>
          </a:p>
          <a:p>
            <a:r>
              <a:rPr lang="en-GB" sz="1100">
                <a:solidFill>
                  <a:schemeClr val="bg1"/>
                </a:solidFill>
              </a:rPr>
              <a:t>To put in simpler terms, the validation phase involves gathering performance data with no modifications, the projection phase involves theorising how a modification will impact performance, and the verification phase involves comparing the theorised performance change with the actual change in performance of the modified system. (Lazowska et al., 1984, pp. 24 -26)</a:t>
            </a:r>
          </a:p>
        </p:txBody>
      </p:sp>
      <p:pic>
        <p:nvPicPr>
          <p:cNvPr id="8" name="Picture 7">
            <a:extLst>
              <a:ext uri="{FF2B5EF4-FFF2-40B4-BE49-F238E27FC236}">
                <a16:creationId xmlns:a16="http://schemas.microsoft.com/office/drawing/2014/main" id="{C7772D3F-3FD7-4595-90FB-86A9592C5D7D}"/>
              </a:ext>
            </a:extLst>
          </p:cNvPr>
          <p:cNvPicPr/>
          <p:nvPr/>
        </p:nvPicPr>
        <p:blipFill>
          <a:blip r:embed="rId2"/>
          <a:stretch>
            <a:fillRect/>
          </a:stretch>
        </p:blipFill>
        <p:spPr>
          <a:xfrm>
            <a:off x="5297763" y="2192174"/>
            <a:ext cx="6250769" cy="2312784"/>
          </a:xfrm>
          <a:prstGeom prst="rect">
            <a:avLst/>
          </a:prstGeom>
        </p:spPr>
      </p:pic>
      <p:sp>
        <p:nvSpPr>
          <p:cNvPr id="5" name="Rectangle 4">
            <a:extLst>
              <a:ext uri="{FF2B5EF4-FFF2-40B4-BE49-F238E27FC236}">
                <a16:creationId xmlns:a16="http://schemas.microsoft.com/office/drawing/2014/main" id="{D6D139C0-17BB-4A58-9F02-5FC996760B6E}"/>
              </a:ext>
            </a:extLst>
          </p:cNvPr>
          <p:cNvSpPr/>
          <p:nvPr/>
        </p:nvSpPr>
        <p:spPr>
          <a:xfrm>
            <a:off x="5528345" y="3429000"/>
            <a:ext cx="5843275" cy="33123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E334D3E-0239-429B-8958-B8344771F58C}"/>
              </a:ext>
            </a:extLst>
          </p:cNvPr>
          <p:cNvSpPr/>
          <p:nvPr/>
        </p:nvSpPr>
        <p:spPr>
          <a:xfrm>
            <a:off x="5958980" y="4504958"/>
            <a:ext cx="6096000" cy="646331"/>
          </a:xfrm>
          <a:prstGeom prst="rect">
            <a:avLst/>
          </a:prstGeom>
        </p:spPr>
        <p:txBody>
          <a:bodyPr>
            <a:spAutoFit/>
          </a:bodyPr>
          <a:lstStyle/>
          <a:p>
            <a:r>
              <a:rPr lang="en-GB" dirty="0"/>
              <a:t>Figure 1, The Modelling Cycle: Case Study 2, System 2, (</a:t>
            </a:r>
            <a:r>
              <a:rPr lang="en-GB" dirty="0" err="1"/>
              <a:t>Lazowska</a:t>
            </a:r>
            <a:r>
              <a:rPr lang="en-GB" dirty="0"/>
              <a:t> et al. 1984, P.26).</a:t>
            </a:r>
          </a:p>
        </p:txBody>
      </p:sp>
    </p:spTree>
    <p:extLst>
      <p:ext uri="{BB962C8B-B14F-4D97-AF65-F5344CB8AC3E}">
        <p14:creationId xmlns:p14="http://schemas.microsoft.com/office/powerpoint/2010/main" val="3870593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dirty="0">
                <a:solidFill>
                  <a:schemeClr val="bg1"/>
                </a:solidFill>
              </a:rPr>
              <a:t>Methodology</a:t>
            </a:r>
            <a:br>
              <a:rPr lang="en-GB" sz="2800" dirty="0">
                <a:solidFill>
                  <a:schemeClr val="bg1"/>
                </a:solidFill>
              </a:rPr>
            </a:br>
            <a:r>
              <a:rPr lang="en-GB" sz="2800" dirty="0">
                <a:solidFill>
                  <a:schemeClr val="bg1"/>
                </a:solidFill>
              </a:rPr>
              <a:t>- GPU Visualizer</a:t>
            </a: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a:bodyPr>
          <a:lstStyle/>
          <a:p>
            <a:endParaRPr lang="en-GB" sz="1000" dirty="0">
              <a:solidFill>
                <a:schemeClr val="bg1"/>
              </a:solidFill>
            </a:endParaRPr>
          </a:p>
          <a:p>
            <a:r>
              <a:rPr lang="en-GB" sz="1000" dirty="0">
                <a:solidFill>
                  <a:schemeClr val="bg1"/>
                </a:solidFill>
              </a:rPr>
              <a:t>Within Unreal 4, ‘The GPU Visualizer’ is used to measure the performance of a single frame in a scene (</a:t>
            </a:r>
            <a:r>
              <a:rPr lang="en-GB" sz="1000" dirty="0" err="1">
                <a:solidFill>
                  <a:schemeClr val="bg1"/>
                </a:solidFill>
              </a:rPr>
              <a:t>Świerad</a:t>
            </a:r>
            <a:r>
              <a:rPr lang="en-GB" sz="1000" dirty="0">
                <a:solidFill>
                  <a:schemeClr val="bg1"/>
                </a:solidFill>
              </a:rPr>
              <a:t>, 2017). The GPU visualizer measures in milliseconds the time it takes for ‘render passes’ to draw a scene.</a:t>
            </a:r>
          </a:p>
          <a:p>
            <a:r>
              <a:rPr lang="en-GB" sz="1000" dirty="0" err="1">
                <a:solidFill>
                  <a:schemeClr val="bg1"/>
                </a:solidFill>
              </a:rPr>
              <a:t>Świerad</a:t>
            </a:r>
            <a:r>
              <a:rPr lang="en-GB" sz="1000" dirty="0">
                <a:solidFill>
                  <a:schemeClr val="bg1"/>
                </a:solidFill>
              </a:rPr>
              <a:t> explains that: ‘A pass is a set of draw calls… executed on the GPU. They are grouped together by the function they have in the pipeline, like rendering transparent meshes or doing post processing. This organization is done for convenience and to ensure proper order of execution - as some passes may need the output of a previous pass’ (</a:t>
            </a:r>
            <a:r>
              <a:rPr lang="en-GB" sz="1000" dirty="0" err="1">
                <a:solidFill>
                  <a:schemeClr val="bg1"/>
                </a:solidFill>
              </a:rPr>
              <a:t>Świerad</a:t>
            </a:r>
            <a:r>
              <a:rPr lang="en-GB" sz="1000" dirty="0">
                <a:solidFill>
                  <a:schemeClr val="bg1"/>
                </a:solidFill>
              </a:rPr>
              <a:t>, 2018). </a:t>
            </a:r>
          </a:p>
          <a:p>
            <a:r>
              <a:rPr lang="en-GB" sz="1000" dirty="0">
                <a:solidFill>
                  <a:schemeClr val="bg1"/>
                </a:solidFill>
              </a:rPr>
              <a:t>In other words, a render pass is rendering a group of things that share the same function. Several render passes are required to draw a scene for each frame in Unreal 4. Performance issues can be identified by examining the cost of each render pass i.e. the number of milliseconds to complete the render pass.</a:t>
            </a:r>
          </a:p>
        </p:txBody>
      </p:sp>
      <p:sp>
        <p:nvSpPr>
          <p:cNvPr id="7" name="Rectangle 6">
            <a:extLst>
              <a:ext uri="{FF2B5EF4-FFF2-40B4-BE49-F238E27FC236}">
                <a16:creationId xmlns:a16="http://schemas.microsoft.com/office/drawing/2014/main" id="{D074123B-B367-442C-B279-001D3AF85D68}"/>
              </a:ext>
            </a:extLst>
          </p:cNvPr>
          <p:cNvSpPr/>
          <p:nvPr/>
        </p:nvSpPr>
        <p:spPr>
          <a:xfrm>
            <a:off x="7228611" y="5527022"/>
            <a:ext cx="2384307" cy="369332"/>
          </a:xfrm>
          <a:prstGeom prst="rect">
            <a:avLst/>
          </a:prstGeom>
        </p:spPr>
        <p:txBody>
          <a:bodyPr wrap="none">
            <a:spAutoFit/>
          </a:bodyPr>
          <a:lstStyle/>
          <a:p>
            <a:r>
              <a:rPr lang="en-GB" dirty="0"/>
              <a:t>GPU Visualizer Window</a:t>
            </a:r>
          </a:p>
        </p:txBody>
      </p:sp>
      <p:pic>
        <p:nvPicPr>
          <p:cNvPr id="4" name="Picture 3">
            <a:extLst>
              <a:ext uri="{FF2B5EF4-FFF2-40B4-BE49-F238E27FC236}">
                <a16:creationId xmlns:a16="http://schemas.microsoft.com/office/drawing/2014/main" id="{7A6DF4A4-0EF5-4B56-A01F-20F3248E1DE9}"/>
              </a:ext>
            </a:extLst>
          </p:cNvPr>
          <p:cNvPicPr>
            <a:picLocks noChangeAspect="1"/>
          </p:cNvPicPr>
          <p:nvPr/>
        </p:nvPicPr>
        <p:blipFill>
          <a:blip r:embed="rId2"/>
          <a:stretch>
            <a:fillRect/>
          </a:stretch>
        </p:blipFill>
        <p:spPr>
          <a:xfrm>
            <a:off x="5297763" y="435002"/>
            <a:ext cx="6246004" cy="5021682"/>
          </a:xfrm>
          <a:prstGeom prst="rect">
            <a:avLst/>
          </a:prstGeom>
        </p:spPr>
      </p:pic>
    </p:spTree>
    <p:extLst>
      <p:ext uri="{BB962C8B-B14F-4D97-AF65-F5344CB8AC3E}">
        <p14:creationId xmlns:p14="http://schemas.microsoft.com/office/powerpoint/2010/main" val="3376011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3" name="Freeform: Shape 82">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55320" y="365125"/>
            <a:ext cx="9013052" cy="1623312"/>
          </a:xfrm>
        </p:spPr>
        <p:txBody>
          <a:bodyPr anchor="b">
            <a:normAutofit/>
          </a:bodyPr>
          <a:lstStyle/>
          <a:p>
            <a:r>
              <a:rPr lang="en-GB" sz="4000" dirty="0"/>
              <a:t>Methodology</a:t>
            </a:r>
            <a:br>
              <a:rPr lang="en-GB" sz="4000" dirty="0"/>
            </a:br>
            <a:r>
              <a:rPr lang="en-GB" sz="4000" dirty="0"/>
              <a:t>- Summary</a:t>
            </a:r>
          </a:p>
        </p:txBody>
      </p:sp>
      <p:cxnSp>
        <p:nvCxnSpPr>
          <p:cNvPr id="85" name="Straight Arrow Connector 84">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55320" y="2644518"/>
            <a:ext cx="9013052" cy="3327251"/>
          </a:xfrm>
        </p:spPr>
        <p:txBody>
          <a:bodyPr>
            <a:normAutofit/>
          </a:bodyPr>
          <a:lstStyle/>
          <a:p>
            <a:r>
              <a:rPr lang="en-GB" sz="2000"/>
              <a:t>The Modelling Cycle is a suitable methodology for gathering quantitative data in graphics performance within a game engine.</a:t>
            </a:r>
          </a:p>
          <a:p>
            <a:r>
              <a:rPr lang="en-GB" sz="2000"/>
              <a:t>Using Unreal 4’s GPU Visualizer, the base cost of post-processing can be compared to the modified post-processing, and those changes can be measured in milliseconds. </a:t>
            </a:r>
          </a:p>
          <a:p>
            <a:r>
              <a:rPr lang="en-GB" sz="2000"/>
              <a:t>By analysing such data, it can be determined whether the modified post-processing is a cost-effective way in achieving certain aesthetics and visual effects in games.</a:t>
            </a:r>
          </a:p>
        </p:txBody>
      </p:sp>
    </p:spTree>
    <p:extLst>
      <p:ext uri="{BB962C8B-B14F-4D97-AF65-F5344CB8AC3E}">
        <p14:creationId xmlns:p14="http://schemas.microsoft.com/office/powerpoint/2010/main" val="337351614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7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000" dirty="0">
                <a:solidFill>
                  <a:schemeClr val="bg1"/>
                </a:solidFill>
              </a:rPr>
              <a:t>Research Method</a:t>
            </a:r>
            <a:br>
              <a:rPr lang="en-GB" sz="2000" dirty="0">
                <a:solidFill>
                  <a:schemeClr val="bg1"/>
                </a:solidFill>
              </a:rPr>
            </a:br>
            <a:r>
              <a:rPr lang="en-GB" sz="2000" dirty="0">
                <a:solidFill>
                  <a:schemeClr val="bg1"/>
                </a:solidFill>
              </a:rPr>
              <a:t>- </a:t>
            </a:r>
            <a:br>
              <a:rPr lang="en-GB" sz="2000" dirty="0">
                <a:solidFill>
                  <a:schemeClr val="bg1"/>
                </a:solidFill>
              </a:rPr>
            </a:br>
            <a:r>
              <a:rPr lang="en-GB" sz="2000" dirty="0">
                <a:solidFill>
                  <a:schemeClr val="bg1"/>
                </a:solidFill>
              </a:rPr>
              <a:t>Measuring Performance of Post-Process Materials Using the GPU Visualizer</a:t>
            </a:r>
          </a:p>
        </p:txBody>
      </p: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43468" y="2638044"/>
            <a:ext cx="3363974" cy="3415622"/>
          </a:xfrm>
        </p:spPr>
        <p:txBody>
          <a:bodyPr>
            <a:normAutofit lnSpcReduction="10000"/>
          </a:bodyPr>
          <a:lstStyle/>
          <a:p>
            <a:endParaRPr lang="en-GB" sz="1100" dirty="0">
              <a:solidFill>
                <a:schemeClr val="bg1"/>
              </a:solidFill>
            </a:endParaRPr>
          </a:p>
          <a:p>
            <a:r>
              <a:rPr lang="en-GB" sz="1100" dirty="0">
                <a:solidFill>
                  <a:schemeClr val="bg1"/>
                </a:solidFill>
              </a:rPr>
              <a:t>The test will measure the performance of 3 different Post-Process materials using the GPU Visualizer. </a:t>
            </a:r>
          </a:p>
          <a:p>
            <a:r>
              <a:rPr lang="en-GB" sz="1100" dirty="0">
                <a:solidFill>
                  <a:schemeClr val="bg1"/>
                </a:solidFill>
              </a:rPr>
              <a:t>Performance in the GPU Visualiser is measured by determining the number of milliseconds post-processing takes to draw a frame. The number of milliseconds should vary between post-process materials. </a:t>
            </a:r>
          </a:p>
          <a:p>
            <a:r>
              <a:rPr lang="en-GB" sz="1100" dirty="0">
                <a:solidFill>
                  <a:schemeClr val="bg1"/>
                </a:solidFill>
              </a:rPr>
              <a:t>The post-process materials to be measured are Pixilation, </a:t>
            </a:r>
            <a:r>
              <a:rPr lang="en-GB" sz="1100" dirty="0" err="1">
                <a:solidFill>
                  <a:schemeClr val="bg1"/>
                </a:solidFill>
              </a:rPr>
              <a:t>Cel</a:t>
            </a:r>
            <a:r>
              <a:rPr lang="en-GB" sz="1100" dirty="0">
                <a:solidFill>
                  <a:schemeClr val="bg1"/>
                </a:solidFill>
              </a:rPr>
              <a:t>-Shading, and Depth-Fade.</a:t>
            </a:r>
          </a:p>
          <a:p>
            <a:r>
              <a:rPr lang="en-GB" sz="1100" dirty="0">
                <a:solidFill>
                  <a:schemeClr val="bg1"/>
                </a:solidFill>
              </a:rPr>
              <a:t>Each will be measured individually, and then combined for a final measure to see how post-process materials perform when stacked. </a:t>
            </a:r>
          </a:p>
          <a:p>
            <a:r>
              <a:rPr lang="en-GB" sz="1100" dirty="0">
                <a:solidFill>
                  <a:schemeClr val="bg1"/>
                </a:solidFill>
              </a:rPr>
              <a:t>The extra performance cost on the post-processing render pass will be calculated for each material.</a:t>
            </a:r>
          </a:p>
          <a:p>
            <a:r>
              <a:rPr lang="en-GB" sz="1100" dirty="0">
                <a:solidFill>
                  <a:schemeClr val="bg1"/>
                </a:solidFill>
              </a:rPr>
              <a:t>The test will be conducted on a computer with the following specs: Intel Core i7-6700 CPU @ 3.40GHz, 16.00 RAM, NVIDIA GeForce GTX 980 </a:t>
            </a:r>
            <a:r>
              <a:rPr lang="en-GB" sz="1100" dirty="0" err="1">
                <a:solidFill>
                  <a:schemeClr val="bg1"/>
                </a:solidFill>
              </a:rPr>
              <a:t>Ti</a:t>
            </a:r>
            <a:r>
              <a:rPr lang="en-GB" sz="1100" dirty="0">
                <a:solidFill>
                  <a:schemeClr val="bg1"/>
                </a:solidFill>
              </a:rPr>
              <a:t>.</a:t>
            </a:r>
          </a:p>
        </p:txBody>
      </p:sp>
      <p:pic>
        <p:nvPicPr>
          <p:cNvPr id="4" name="Picture 3">
            <a:extLst>
              <a:ext uri="{FF2B5EF4-FFF2-40B4-BE49-F238E27FC236}">
                <a16:creationId xmlns:a16="http://schemas.microsoft.com/office/drawing/2014/main" id="{326D2C77-2E8C-4043-BD54-2BFCAE5C9F62}"/>
              </a:ext>
            </a:extLst>
          </p:cNvPr>
          <p:cNvPicPr>
            <a:picLocks noChangeAspect="1"/>
          </p:cNvPicPr>
          <p:nvPr/>
        </p:nvPicPr>
        <p:blipFill rotWithShape="1">
          <a:blip r:embed="rId2"/>
          <a:srcRect b="39451"/>
          <a:stretch/>
        </p:blipFill>
        <p:spPr>
          <a:xfrm>
            <a:off x="5297763" y="1043597"/>
            <a:ext cx="6250769" cy="2791286"/>
          </a:xfrm>
          <a:prstGeom prst="rect">
            <a:avLst/>
          </a:prstGeom>
        </p:spPr>
      </p:pic>
      <p:sp>
        <p:nvSpPr>
          <p:cNvPr id="8" name="Rectangle 7">
            <a:extLst>
              <a:ext uri="{FF2B5EF4-FFF2-40B4-BE49-F238E27FC236}">
                <a16:creationId xmlns:a16="http://schemas.microsoft.com/office/drawing/2014/main" id="{FAC6F20C-1A27-48D1-87D2-79589624BDA0}"/>
              </a:ext>
            </a:extLst>
          </p:cNvPr>
          <p:cNvSpPr/>
          <p:nvPr/>
        </p:nvSpPr>
        <p:spPr>
          <a:xfrm>
            <a:off x="6446355" y="5445071"/>
            <a:ext cx="3953583" cy="369332"/>
          </a:xfrm>
          <a:prstGeom prst="rect">
            <a:avLst/>
          </a:prstGeom>
        </p:spPr>
        <p:txBody>
          <a:bodyPr wrap="none">
            <a:spAutoFit/>
          </a:bodyPr>
          <a:lstStyle/>
          <a:p>
            <a:r>
              <a:rPr lang="en-GB" dirty="0"/>
              <a:t>Test Pipeline and Results Table Template</a:t>
            </a:r>
          </a:p>
        </p:txBody>
      </p:sp>
      <p:pic>
        <p:nvPicPr>
          <p:cNvPr id="5" name="Picture 4">
            <a:extLst>
              <a:ext uri="{FF2B5EF4-FFF2-40B4-BE49-F238E27FC236}">
                <a16:creationId xmlns:a16="http://schemas.microsoft.com/office/drawing/2014/main" id="{BDD3A416-DB36-4D4D-9E6A-9724B1BB7973}"/>
              </a:ext>
            </a:extLst>
          </p:cNvPr>
          <p:cNvPicPr>
            <a:picLocks noChangeAspect="1"/>
          </p:cNvPicPr>
          <p:nvPr/>
        </p:nvPicPr>
        <p:blipFill>
          <a:blip r:embed="rId3"/>
          <a:stretch>
            <a:fillRect/>
          </a:stretch>
        </p:blipFill>
        <p:spPr>
          <a:xfrm>
            <a:off x="5297763" y="3719610"/>
            <a:ext cx="6067425" cy="1695450"/>
          </a:xfrm>
          <a:prstGeom prst="rect">
            <a:avLst/>
          </a:prstGeom>
        </p:spPr>
      </p:pic>
    </p:spTree>
    <p:extLst>
      <p:ext uri="{BB962C8B-B14F-4D97-AF65-F5344CB8AC3E}">
        <p14:creationId xmlns:p14="http://schemas.microsoft.com/office/powerpoint/2010/main" val="657412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8" name="Freeform: Shape 7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55320" y="365125"/>
            <a:ext cx="9013052" cy="1623312"/>
          </a:xfrm>
        </p:spPr>
        <p:txBody>
          <a:bodyPr anchor="b">
            <a:normAutofit/>
          </a:bodyPr>
          <a:lstStyle/>
          <a:p>
            <a:r>
              <a:rPr lang="en-GB" sz="4000"/>
              <a:t>Assumptions and Consequences</a:t>
            </a:r>
          </a:p>
        </p:txBody>
      </p:sp>
      <p:cxnSp>
        <p:nvCxnSpPr>
          <p:cNvPr id="80" name="Straight Arrow Connector 7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55320" y="2644518"/>
            <a:ext cx="9013052" cy="3327251"/>
          </a:xfrm>
        </p:spPr>
        <p:txBody>
          <a:bodyPr>
            <a:normAutofit/>
          </a:bodyPr>
          <a:lstStyle/>
          <a:p>
            <a:endParaRPr lang="en-GB" sz="1900" dirty="0"/>
          </a:p>
          <a:p>
            <a:r>
              <a:rPr lang="en-GB" sz="1900" dirty="0"/>
              <a:t>It can be assumed that the results will depict different graphical costs for each post-process material. </a:t>
            </a:r>
          </a:p>
          <a:p>
            <a:r>
              <a:rPr lang="en-GB" sz="1900" dirty="0"/>
              <a:t>The second assumption is that stacking the post-process materials will gradually reduce the frames per second.</a:t>
            </a:r>
          </a:p>
          <a:p>
            <a:r>
              <a:rPr lang="en-GB" sz="1900" dirty="0"/>
              <a:t>The third assumption is that the pixilation and </a:t>
            </a:r>
            <a:r>
              <a:rPr lang="en-GB" sz="1900" dirty="0" err="1"/>
              <a:t>cel</a:t>
            </a:r>
            <a:r>
              <a:rPr lang="en-GB" sz="1900" dirty="0"/>
              <a:t>-shading material will produce graphical errors when stacked.</a:t>
            </a:r>
          </a:p>
          <a:p>
            <a:r>
              <a:rPr lang="en-GB" sz="1900" dirty="0"/>
              <a:t>The test will indicate whether it is performant to stack post-process materials. It will also indicate whether there is any significant difference in performance between these post-process materials. </a:t>
            </a:r>
          </a:p>
        </p:txBody>
      </p:sp>
    </p:spTree>
    <p:extLst>
      <p:ext uri="{BB962C8B-B14F-4D97-AF65-F5344CB8AC3E}">
        <p14:creationId xmlns:p14="http://schemas.microsoft.com/office/powerpoint/2010/main" val="183335226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5" name="Freeform: Shape 84">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55320" y="365125"/>
            <a:ext cx="9013052" cy="1623312"/>
          </a:xfrm>
        </p:spPr>
        <p:txBody>
          <a:bodyPr anchor="b">
            <a:normAutofit/>
          </a:bodyPr>
          <a:lstStyle/>
          <a:p>
            <a:r>
              <a:rPr lang="en-GB" sz="4000" dirty="0"/>
              <a:t>Proposed Outcomes</a:t>
            </a:r>
          </a:p>
        </p:txBody>
      </p:sp>
      <p:cxnSp>
        <p:nvCxnSpPr>
          <p:cNvPr id="87" name="Straight Arrow Connector 86">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55320" y="2644518"/>
            <a:ext cx="9013052" cy="3327251"/>
          </a:xfrm>
        </p:spPr>
        <p:txBody>
          <a:bodyPr>
            <a:normAutofit/>
          </a:bodyPr>
          <a:lstStyle/>
          <a:p>
            <a:endParaRPr lang="en-GB" sz="2000" dirty="0"/>
          </a:p>
          <a:p>
            <a:r>
              <a:rPr lang="en-GB" sz="2000" dirty="0"/>
              <a:t>The objective of this proposal is to give game developers an idea of how performant it is to use post-processing to create aesthetics. </a:t>
            </a:r>
          </a:p>
          <a:p>
            <a:r>
              <a:rPr lang="en-GB" sz="2000" dirty="0"/>
              <a:t>The second objective is to explore how performance issues are identified and optimised within Unreal 4. </a:t>
            </a:r>
          </a:p>
          <a:p>
            <a:r>
              <a:rPr lang="en-GB" sz="2000" dirty="0"/>
              <a:t>To gain a better idea of which post-processing materials are performant, three different materials are created, then measured using Unreal 4’s GPU visualizer, and compared following </a:t>
            </a:r>
            <a:r>
              <a:rPr lang="en-GB" sz="2000" dirty="0" err="1"/>
              <a:t>Lazowska</a:t>
            </a:r>
            <a:r>
              <a:rPr lang="en-GB" sz="2000" dirty="0"/>
              <a:t> et </a:t>
            </a:r>
            <a:r>
              <a:rPr lang="en-GB" sz="2000" dirty="0" err="1"/>
              <a:t>al’s</a:t>
            </a:r>
            <a:r>
              <a:rPr lang="en-GB" sz="2000" dirty="0"/>
              <a:t> Modelling Cycle methodology. </a:t>
            </a:r>
          </a:p>
        </p:txBody>
      </p:sp>
    </p:spTree>
    <p:extLst>
      <p:ext uri="{BB962C8B-B14F-4D97-AF65-F5344CB8AC3E}">
        <p14:creationId xmlns:p14="http://schemas.microsoft.com/office/powerpoint/2010/main" val="335715878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2" name="Freeform: Shape 91">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55320" y="365125"/>
            <a:ext cx="9013052" cy="1623312"/>
          </a:xfrm>
        </p:spPr>
        <p:txBody>
          <a:bodyPr anchor="b">
            <a:normAutofit/>
          </a:bodyPr>
          <a:lstStyle/>
          <a:p>
            <a:r>
              <a:rPr lang="en-GB" sz="4000" dirty="0"/>
              <a:t>References (1/2)</a:t>
            </a:r>
          </a:p>
        </p:txBody>
      </p:sp>
      <p:cxnSp>
        <p:nvCxnSpPr>
          <p:cNvPr id="94" name="Straight Arrow Connector 93">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55320" y="2644518"/>
            <a:ext cx="9013052" cy="3327251"/>
          </a:xfrm>
        </p:spPr>
        <p:txBody>
          <a:bodyPr>
            <a:normAutofit/>
          </a:bodyPr>
          <a:lstStyle/>
          <a:p>
            <a:r>
              <a:rPr lang="en-GB" sz="1000" i="1"/>
              <a:t>Arkane Studios</a:t>
            </a:r>
            <a:r>
              <a:rPr lang="en-GB" sz="1000"/>
              <a:t>, 2012. </a:t>
            </a:r>
            <a:r>
              <a:rPr lang="en-GB" sz="1000" i="1"/>
              <a:t>Dishonored</a:t>
            </a:r>
            <a:r>
              <a:rPr lang="en-GB" sz="1000"/>
              <a:t> [video game]. Bethesda Softworks</a:t>
            </a:r>
          </a:p>
          <a:p>
            <a:r>
              <a:rPr lang="en-GB" sz="1000"/>
              <a:t>Docs.unrealengine.com. (2017</a:t>
            </a:r>
            <a:r>
              <a:rPr lang="en-GB" sz="1000" i="1"/>
              <a:t>). Post Process Materials</a:t>
            </a:r>
            <a:r>
              <a:rPr lang="en-GB" sz="1000"/>
              <a:t>. [online] Available at: https://docs.unrealengine.com/en-us/Engine/Rendering/PostProcessEffects/PostProcessMaterials [Accessed 27 Oct. 2018].</a:t>
            </a:r>
          </a:p>
          <a:p>
            <a:r>
              <a:rPr lang="en-GB" sz="1000" i="1"/>
              <a:t>Gearbox Software</a:t>
            </a:r>
            <a:r>
              <a:rPr lang="en-GB" sz="1000"/>
              <a:t>, 2009. </a:t>
            </a:r>
            <a:r>
              <a:rPr lang="en-GB" sz="1000" i="1"/>
              <a:t>Borderlands</a:t>
            </a:r>
            <a:r>
              <a:rPr lang="en-GB" sz="1000"/>
              <a:t> [video game]. 2K Games</a:t>
            </a:r>
          </a:p>
          <a:p>
            <a:r>
              <a:rPr lang="en-GB" sz="1000"/>
              <a:t>Hayward, D. (2005). [online] Ics.uci.edu. Available at: https://www.ics.uci.edu/~wscacchi/GameLab/Recommended%20Readings/VideogameAesthetics.pdf [Accessed 15 Oct. 2018].</a:t>
            </a:r>
          </a:p>
          <a:p>
            <a:r>
              <a:rPr lang="en-GB" sz="1000"/>
              <a:t>IrisVR. (2018).</a:t>
            </a:r>
            <a:r>
              <a:rPr lang="en-GB" sz="1000" i="1"/>
              <a:t> The Importance of Frame Rates</a:t>
            </a:r>
            <a:r>
              <a:rPr lang="en-GB" sz="1000"/>
              <a:t>. [online] Available at: https://help.irisvr.com/hc/en-us/articles/215884547-The-Importance-of-Frame-Rates [Accessed 23 Oct. 2018].</a:t>
            </a:r>
          </a:p>
          <a:p>
            <a:r>
              <a:rPr lang="en-GB" sz="1000"/>
              <a:t>Keo, M. (2017). [online] Theseus.fi. Available at: https://www.theseus.fi/bitstream/handle/10024/133067/Keo_Mary.pdf?sequence=1 [Accessed 15 Oct. 2018].</a:t>
            </a:r>
          </a:p>
          <a:p>
            <a:r>
              <a:rPr lang="en-GB" sz="1000"/>
              <a:t>Kinkley, J. (2014). </a:t>
            </a:r>
            <a:r>
              <a:rPr lang="en-GB" sz="1000" i="1"/>
              <a:t>The “flat” 3-D look: A brief history of cel shading in video games</a:t>
            </a:r>
            <a:r>
              <a:rPr lang="en-GB" sz="1000"/>
              <a:t>. [online] Games.avclub.com. Available at: https://games.avclub.com/the-flat-3-d-look-a-brief-history-of-cel-shading-in-1798274914 [Accessed 15 Oct. 2018].</a:t>
            </a:r>
          </a:p>
          <a:p>
            <a:r>
              <a:rPr lang="en-GB" sz="1000" i="1"/>
              <a:t>Konami</a:t>
            </a:r>
            <a:r>
              <a:rPr lang="en-GB" sz="1000"/>
              <a:t>, 1986. </a:t>
            </a:r>
            <a:r>
              <a:rPr lang="en-GB" sz="1000" i="1"/>
              <a:t>Castlevania</a:t>
            </a:r>
            <a:r>
              <a:rPr lang="en-GB" sz="1000"/>
              <a:t> [video game]. Konami</a:t>
            </a:r>
          </a:p>
          <a:p>
            <a:r>
              <a:rPr lang="en-GB" sz="1000"/>
              <a:t>Laukkanen, S. (2018). </a:t>
            </a:r>
            <a:r>
              <a:rPr lang="en-GB" sz="1000" i="1"/>
              <a:t>POST-PROCESSING IN VIDEO GAMES. Bachelor’s thesis</a:t>
            </a:r>
            <a:r>
              <a:rPr lang="en-GB" sz="1000"/>
              <a:t>. TURKU UNIVERSITY OF APPLIED SCIENCES.</a:t>
            </a:r>
          </a:p>
          <a:p>
            <a:r>
              <a:rPr lang="en-GB" sz="1000"/>
              <a:t>Lazowska, E.D., Zahorjan, J., Graham, G.S. and Sevcik, K.C., 1984. Quantitative system performance: computer system analysis using queuing network models (Vol. 22). Upper Saddle River: Prentice Hall.</a:t>
            </a:r>
          </a:p>
          <a:p>
            <a:pPr marL="0" indent="0">
              <a:buNone/>
            </a:pPr>
            <a:endParaRPr lang="en-GB" sz="1000"/>
          </a:p>
        </p:txBody>
      </p:sp>
    </p:spTree>
    <p:extLst>
      <p:ext uri="{BB962C8B-B14F-4D97-AF65-F5344CB8AC3E}">
        <p14:creationId xmlns:p14="http://schemas.microsoft.com/office/powerpoint/2010/main" val="246540038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5" name="Freeform: Shape 84">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855E33-6BD9-4A01-90A7-7B579ED50730}"/>
              </a:ext>
            </a:extLst>
          </p:cNvPr>
          <p:cNvSpPr>
            <a:spLocks noGrp="1"/>
          </p:cNvSpPr>
          <p:nvPr>
            <p:ph type="title"/>
          </p:nvPr>
        </p:nvSpPr>
        <p:spPr>
          <a:xfrm>
            <a:off x="655320" y="365125"/>
            <a:ext cx="9013052" cy="1623312"/>
          </a:xfrm>
        </p:spPr>
        <p:txBody>
          <a:bodyPr anchor="b">
            <a:normAutofit/>
          </a:bodyPr>
          <a:lstStyle/>
          <a:p>
            <a:r>
              <a:rPr lang="en-GB" sz="4000" dirty="0"/>
              <a:t>References (2/2)</a:t>
            </a:r>
          </a:p>
        </p:txBody>
      </p:sp>
      <p:cxnSp>
        <p:nvCxnSpPr>
          <p:cNvPr id="87" name="Straight Arrow Connector 86">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4674B-034E-482D-93B6-44AA51193977}"/>
              </a:ext>
            </a:extLst>
          </p:cNvPr>
          <p:cNvSpPr>
            <a:spLocks noGrp="1"/>
          </p:cNvSpPr>
          <p:nvPr>
            <p:ph idx="1"/>
          </p:nvPr>
        </p:nvSpPr>
        <p:spPr>
          <a:xfrm>
            <a:off x="655320" y="2644518"/>
            <a:ext cx="9013052" cy="3327251"/>
          </a:xfrm>
        </p:spPr>
        <p:txBody>
          <a:bodyPr>
            <a:normAutofit fontScale="32500" lnSpcReduction="20000"/>
          </a:bodyPr>
          <a:lstStyle/>
          <a:p>
            <a:r>
              <a:rPr lang="en-GB" sz="4000" i="1" dirty="0"/>
              <a:t>Nintendo EAD, 1996. Super Mario 64 [video game]. Nintendo</a:t>
            </a:r>
          </a:p>
          <a:p>
            <a:r>
              <a:rPr lang="en-GB" sz="4000" i="1" dirty="0"/>
              <a:t>Nintendo EPD</a:t>
            </a:r>
            <a:r>
              <a:rPr lang="en-GB" sz="4000" dirty="0"/>
              <a:t>, 2017. </a:t>
            </a:r>
            <a:r>
              <a:rPr lang="en-GB" sz="4000" i="1" dirty="0"/>
              <a:t>Splatoon 2</a:t>
            </a:r>
            <a:r>
              <a:rPr lang="en-GB" sz="4000" dirty="0"/>
              <a:t> [video game]. Nintendo</a:t>
            </a:r>
          </a:p>
          <a:p>
            <a:r>
              <a:rPr lang="en-GB" sz="4000" dirty="0" err="1"/>
              <a:t>Preisz</a:t>
            </a:r>
            <a:r>
              <a:rPr lang="en-GB" sz="4000" dirty="0"/>
              <a:t>, E. (2007). </a:t>
            </a:r>
            <a:r>
              <a:rPr lang="en-GB" sz="4000" i="1" dirty="0"/>
              <a:t>The Top 10 Myths of Video Game Optimization</a:t>
            </a:r>
            <a:r>
              <a:rPr lang="en-GB" sz="4000" dirty="0"/>
              <a:t>. [online] Gamasutra.com. Available at: https://www.gamasutra.com/view/feature/130296/the_top_10_myths_of_video_game_.php [Accessed 23 Oct. 2018].</a:t>
            </a:r>
          </a:p>
          <a:p>
            <a:r>
              <a:rPr lang="en-GB" sz="4000" i="1" dirty="0"/>
              <a:t>Rockstar Games</a:t>
            </a:r>
            <a:r>
              <a:rPr lang="en-GB" sz="4000" dirty="0"/>
              <a:t>, 2018</a:t>
            </a:r>
            <a:r>
              <a:rPr lang="en-GB" sz="4000" i="1" dirty="0"/>
              <a:t>. Red Dead Redemption 2 </a:t>
            </a:r>
            <a:r>
              <a:rPr lang="en-GB" sz="4000" dirty="0"/>
              <a:t>[video game]. Rockstar Games</a:t>
            </a:r>
          </a:p>
          <a:p>
            <a:r>
              <a:rPr lang="en-GB" sz="4000" dirty="0" err="1"/>
              <a:t>Świerad</a:t>
            </a:r>
            <a:r>
              <a:rPr lang="en-GB" sz="4000" dirty="0"/>
              <a:t>, O. (2017). </a:t>
            </a:r>
            <a:r>
              <a:rPr lang="en-GB" sz="4000" i="1" dirty="0"/>
              <a:t>UE4 Graphics Profiling: GPU Visualizer</a:t>
            </a:r>
            <a:r>
              <a:rPr lang="en-GB" sz="4000" dirty="0"/>
              <a:t>. [online] YouTube. Available at: https://www.youtube.com/watch?v=fLhim2BNtWE&amp;list=PLF8ktr3i-U4A7vuQ6TXPr3f-bhmy6xM3S&amp;index=4 [Accessed 23 Oct. 2018].</a:t>
            </a:r>
          </a:p>
          <a:p>
            <a:r>
              <a:rPr lang="en-GB" sz="4000" dirty="0" err="1"/>
              <a:t>Świerad</a:t>
            </a:r>
            <a:r>
              <a:rPr lang="en-GB" sz="4000" dirty="0"/>
              <a:t>, O. (2018). </a:t>
            </a:r>
            <a:r>
              <a:rPr lang="en-GB" sz="4000" i="1" dirty="0" err="1"/>
              <a:t>Unreal’s</a:t>
            </a:r>
            <a:r>
              <a:rPr lang="en-GB" sz="4000" i="1" dirty="0"/>
              <a:t> Rendering Passes</a:t>
            </a:r>
            <a:r>
              <a:rPr lang="en-GB" sz="4000" dirty="0"/>
              <a:t>. [online] Unreal Art Optimization. Available at: https://unrealartoptimization.github.io/book/profiling/passes/ [Accessed 23 Oct. 2018].</a:t>
            </a:r>
          </a:p>
          <a:p>
            <a:r>
              <a:rPr lang="en-GB" sz="4000" dirty="0"/>
              <a:t>Wolf, M. (2008). </a:t>
            </a:r>
            <a:r>
              <a:rPr lang="en-GB" sz="4000" i="1" dirty="0"/>
              <a:t>The video game explosion</a:t>
            </a:r>
            <a:r>
              <a:rPr lang="en-GB" sz="4000" dirty="0"/>
              <a:t>. Westport, Conn: Greenwood Press, p.118. </a:t>
            </a:r>
          </a:p>
          <a:p>
            <a:r>
              <a:rPr lang="en-GB" sz="4000" dirty="0"/>
              <a:t>Verma, A. (n.d.). </a:t>
            </a:r>
            <a:r>
              <a:rPr lang="en-GB" sz="4000" i="1" dirty="0"/>
              <a:t>Graphics Card Components Explained in Detail</a:t>
            </a:r>
            <a:r>
              <a:rPr lang="en-GB" sz="4000" dirty="0"/>
              <a:t>. [online] Akshatblog.com. Available at: https://www.akshatblog.com/graphics-card-components-explained-in-detail/ [Accessed 27 Oct. 2018].</a:t>
            </a:r>
          </a:p>
          <a:p>
            <a:r>
              <a:rPr lang="en-GB" sz="4000" i="1" dirty="0"/>
              <a:t>Yacht Club Games</a:t>
            </a:r>
            <a:r>
              <a:rPr lang="en-GB" sz="4000" dirty="0"/>
              <a:t>, 2014. </a:t>
            </a:r>
            <a:r>
              <a:rPr lang="en-GB" sz="4000" i="1" dirty="0"/>
              <a:t>Shovel Knight</a:t>
            </a:r>
            <a:r>
              <a:rPr lang="en-GB" sz="4000" dirty="0"/>
              <a:t> [video game]. Yacht Club Games</a:t>
            </a:r>
          </a:p>
          <a:p>
            <a:endParaRPr lang="en-GB" sz="4000" b="1" i="1" dirty="0"/>
          </a:p>
          <a:p>
            <a:endParaRPr lang="en-GB" sz="2000" dirty="0"/>
          </a:p>
        </p:txBody>
      </p:sp>
    </p:spTree>
    <p:extLst>
      <p:ext uri="{BB962C8B-B14F-4D97-AF65-F5344CB8AC3E}">
        <p14:creationId xmlns:p14="http://schemas.microsoft.com/office/powerpoint/2010/main" val="18058403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2303</Words>
  <Application>Microsoft Office PowerPoint</Application>
  <PresentationFormat>Widescreen</PresentationFormat>
  <Paragraphs>113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Measuring the GPU performance of Post-Process Materials in Unreal 4</vt:lpstr>
      <vt:lpstr>Videogame Aesthetics - Graphics Hardware</vt:lpstr>
      <vt:lpstr>Videogame Aesthetics - Graphics Hardware</vt:lpstr>
      <vt:lpstr>Videogame Aesthetics - Aesthetics</vt:lpstr>
      <vt:lpstr>Videogame Aesthetics - Aesthetics</vt:lpstr>
      <vt:lpstr>Literature Review - GPU (Graphics Processing Unit)</vt:lpstr>
      <vt:lpstr>Literature Review - Unreal Engine 4 and Post-Processing</vt:lpstr>
      <vt:lpstr>Literature Review - Performance</vt:lpstr>
      <vt:lpstr>Literature Review - Optimisation </vt:lpstr>
      <vt:lpstr>Methodology - Modelling Cycle</vt:lpstr>
      <vt:lpstr>Methodology - GPU Visualizer</vt:lpstr>
      <vt:lpstr>Methodology - Summary</vt:lpstr>
      <vt:lpstr>Research Method -  Measuring Performance of Post-Process Materials Using the GPU Visualizer</vt:lpstr>
      <vt:lpstr>Assumptions and Consequences</vt:lpstr>
      <vt:lpstr>Proposed Outcomes</vt:lpstr>
      <vt:lpstr>References (1/2)</vt:lpstr>
      <vt:lpstr>References (2/2)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the GPU performance of Post-Process Materials in Unreal 4.</dc:title>
  <dc:creator>Cory Richards</dc:creator>
  <cp:lastModifiedBy>Cory Richards</cp:lastModifiedBy>
  <cp:revision>3</cp:revision>
  <dcterms:created xsi:type="dcterms:W3CDTF">2018-11-04T11:42:04Z</dcterms:created>
  <dcterms:modified xsi:type="dcterms:W3CDTF">2018-11-04T11:43:36Z</dcterms:modified>
</cp:coreProperties>
</file>