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2" r:id="rId4"/>
  </p:sldMasterIdLst>
  <p:sldIdLst>
    <p:sldId id="256" r:id="rId5"/>
    <p:sldId id="571" r:id="rId6"/>
    <p:sldId id="572" r:id="rId7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48"/>
  </p:normalViewPr>
  <p:slideViewPr>
    <p:cSldViewPr snapToGrid="0" snapToObjects="1">
      <p:cViewPr varScale="1">
        <p:scale>
          <a:sx n="109" d="100"/>
          <a:sy n="109" d="100"/>
        </p:scale>
        <p:origin x="6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A1A4B-28E8-3046-BAB8-43C89B2B442D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F836E1-A3A4-A84E-B9AC-89CCDE3CE3D1}" type="pres">
      <dgm:prSet presAssocID="{94EA1A4B-28E8-3046-BAB8-43C89B2B442D}" presName="Name0" presStyleCnt="0">
        <dgm:presLayoutVars>
          <dgm:chMax val="2"/>
          <dgm:chPref val="2"/>
          <dgm:animLvl val="lvl"/>
        </dgm:presLayoutVars>
      </dgm:prSet>
      <dgm:spPr/>
    </dgm:pt>
  </dgm:ptLst>
  <dgm:cxnLst>
    <dgm:cxn modelId="{B59154E0-C02E-B64D-8AE3-147F43F114C1}" type="presOf" srcId="{94EA1A4B-28E8-3046-BAB8-43C89B2B442D}" destId="{2FF836E1-A3A4-A84E-B9AC-89CCDE3CE3D1}" srcOrd="0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EA1A4B-28E8-3046-BAB8-43C89B2B442D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F836E1-A3A4-A84E-B9AC-89CCDE3CE3D1}" type="pres">
      <dgm:prSet presAssocID="{94EA1A4B-28E8-3046-BAB8-43C89B2B442D}" presName="Name0" presStyleCnt="0">
        <dgm:presLayoutVars>
          <dgm:chMax val="2"/>
          <dgm:chPref val="2"/>
          <dgm:animLvl val="lvl"/>
        </dgm:presLayoutVars>
      </dgm:prSet>
      <dgm:spPr/>
    </dgm:pt>
  </dgm:ptLst>
  <dgm:cxnLst>
    <dgm:cxn modelId="{B59154E0-C02E-B64D-8AE3-147F43F114C1}" type="presOf" srcId="{94EA1A4B-28E8-3046-BAB8-43C89B2B442D}" destId="{2FF836E1-A3A4-A84E-B9AC-89CCDE3CE3D1}" srcOrd="0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56043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6002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7236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43775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0808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921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56395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75907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2827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4841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03366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9331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E70A-ACB9-1049-8BE8-89FC021AE84B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11352C-913C-2248-BBEB-76AD7705BD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51437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  <p:sldLayoutId id="2147483914" r:id="rId12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52502F3-C812-1848-B5C5-62D3EAB53F58}"/>
              </a:ext>
            </a:extLst>
          </p:cNvPr>
          <p:cNvSpPr txBox="1">
            <a:spLocks/>
          </p:cNvSpPr>
          <p:nvPr/>
        </p:nvSpPr>
        <p:spPr>
          <a:xfrm>
            <a:off x="482891" y="232024"/>
            <a:ext cx="11332308" cy="606202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  <a:p>
            <a:pPr algn="ctr"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Sesiynau</a:t>
            </a:r>
            <a:r>
              <a:rPr lang="en-US" b="1" dirty="0">
                <a:latin typeface="Ink Free" panose="03080402000500000000" pitchFamily="66" charset="0"/>
              </a:rPr>
              <a:t> mini micro </a:t>
            </a:r>
            <a:r>
              <a:rPr lang="en-US" b="1" dirty="0" err="1">
                <a:latin typeface="Ink Free" panose="03080402000500000000" pitchFamily="66" charset="0"/>
              </a:rPr>
              <a:t>Cymraeg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- </a:t>
            </a:r>
            <a:r>
              <a:rPr lang="en-US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Adborth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Welsh mini micro sessions 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-  </a:t>
            </a:r>
            <a:r>
              <a:rPr lang="en-US" b="1" dirty="0">
                <a:solidFill>
                  <a:srgbClr val="FF0000"/>
                </a:solidFill>
                <a:latin typeface="Ink Free" panose="03080402000500000000" pitchFamily="66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664636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8DFF667-1BE0-C44B-A357-ECE0BEB3EE7C}"/>
              </a:ext>
            </a:extLst>
          </p:cNvPr>
          <p:cNvGraphicFramePr/>
          <p:nvPr/>
        </p:nvGraphicFramePr>
        <p:xfrm>
          <a:off x="424608" y="700788"/>
          <a:ext cx="1135559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F9E67532-EDD5-F144-9296-5B2502B61984}"/>
              </a:ext>
            </a:extLst>
          </p:cNvPr>
          <p:cNvSpPr txBox="1">
            <a:spLocks/>
          </p:cNvSpPr>
          <p:nvPr/>
        </p:nvSpPr>
        <p:spPr>
          <a:xfrm>
            <a:off x="574180" y="1245077"/>
            <a:ext cx="11056452" cy="5196923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Agwedd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bositif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/ positive attitude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Llawer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endParaRPr lang="en-US" sz="17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hunangywiro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/ not being afraid to correct yourself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___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Saenseg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deall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bendigedig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da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iawn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arbennig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ardderchog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ffantastig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hyfryd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penigamp</a:t>
            </a:r>
            <a:r>
              <a:rPr lang="en-US" sz="17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“How could we say this </a:t>
            </a:r>
            <a:r>
              <a:rPr lang="en-US" sz="17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?”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Cyflwyniadau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lliwgar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/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Colourful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presentations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Tynnu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sylw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at y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treigladau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mewn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ffordd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hwyliog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/ Introducing the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treigladau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in a fun way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Kahoot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, Bingo,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Wordwall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,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cymeriadu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cartŵn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/cartoon characters e.g. Disney,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amserydd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/timer</a:t>
            </a:r>
            <a:endParaRPr lang="en-US" sz="17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FCEADE2-84D8-8040-A018-6F46ED06977F}"/>
              </a:ext>
            </a:extLst>
          </p:cNvPr>
          <p:cNvGrpSpPr/>
          <p:nvPr/>
        </p:nvGrpSpPr>
        <p:grpSpPr>
          <a:xfrm>
            <a:off x="4435814" y="121443"/>
            <a:ext cx="3185380" cy="801089"/>
            <a:chOff x="4786970" y="1092592"/>
            <a:chExt cx="2335976" cy="2735288"/>
          </a:xfrm>
          <a:solidFill>
            <a:srgbClr val="00B050"/>
          </a:solidFill>
        </p:grpSpPr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63427040-AF0D-034E-92B2-03A70ED98526}"/>
                </a:ext>
              </a:extLst>
            </p:cNvPr>
            <p:cNvSpPr/>
            <p:nvPr/>
          </p:nvSpPr>
          <p:spPr>
            <a:xfrm>
              <a:off x="4786970" y="1092592"/>
              <a:ext cx="2335976" cy="2735288"/>
            </a:xfrm>
            <a:prstGeom prst="roundRect">
              <a:avLst>
                <a:gd name="adj" fmla="val 16670"/>
              </a:avLst>
            </a:prstGeom>
            <a:solidFill>
              <a:srgbClr val="92D050"/>
            </a:solidFill>
            <a:ln>
              <a:solidFill>
                <a:srgbClr val="FF00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cy-GB" dirty="0">
                <a:solidFill>
                  <a:srgbClr val="FF0000"/>
                </a:solidFill>
              </a:endParaRPr>
            </a:p>
          </p:txBody>
        </p:sp>
        <p:sp>
          <p:nvSpPr>
            <p:cNvPr id="18" name="Rounded Rectangle 4">
              <a:extLst>
                <a:ext uri="{FF2B5EF4-FFF2-40B4-BE49-F238E27FC236}">
                  <a16:creationId xmlns:a16="http://schemas.microsoft.com/office/drawing/2014/main" id="{566AA048-68BF-E848-89EA-DCC004D17D9F}"/>
                </a:ext>
              </a:extLst>
            </p:cNvPr>
            <p:cNvSpPr txBox="1"/>
            <p:nvPr/>
          </p:nvSpPr>
          <p:spPr>
            <a:xfrm>
              <a:off x="5155982" y="1491674"/>
              <a:ext cx="1597951" cy="1937120"/>
            </a:xfrm>
            <a:prstGeom prst="rect">
              <a:avLst/>
            </a:prstGeom>
            <a:solidFill>
              <a:srgbClr val="FF000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52400" rIns="91440" bIns="15240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>
                  <a:latin typeface="American Typewriter" panose="02090604020004020304" pitchFamily="18" charset="77"/>
                </a:rPr>
                <a:t>Da </a:t>
              </a:r>
              <a:r>
                <a:rPr lang="en-US" sz="2400" b="1" kern="1200" dirty="0" err="1">
                  <a:latin typeface="American Typewriter" panose="02090604020004020304" pitchFamily="18" charset="77"/>
                </a:rPr>
                <a:t>iawn</a:t>
              </a:r>
              <a:r>
                <a:rPr lang="en-US" sz="2400" b="1" kern="1200" dirty="0">
                  <a:latin typeface="American Typewriter" panose="02090604020004020304" pitchFamily="18" charset="77"/>
                </a:rPr>
                <a:t> chi!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95966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8DFF667-1BE0-C44B-A357-ECE0BEB3EE7C}"/>
              </a:ext>
            </a:extLst>
          </p:cNvPr>
          <p:cNvGraphicFramePr/>
          <p:nvPr/>
        </p:nvGraphicFramePr>
        <p:xfrm>
          <a:off x="424608" y="700788"/>
          <a:ext cx="1135559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Content Placeholder 8">
            <a:extLst>
              <a:ext uri="{FF2B5EF4-FFF2-40B4-BE49-F238E27FC236}">
                <a16:creationId xmlns:a16="http://schemas.microsoft.com/office/drawing/2014/main" id="{3849E7AD-5262-2B48-A562-67E94F2FEB47}"/>
              </a:ext>
            </a:extLst>
          </p:cNvPr>
          <p:cNvSpPr txBox="1">
            <a:spLocks/>
          </p:cNvSpPr>
          <p:nvPr/>
        </p:nvSpPr>
        <p:spPr>
          <a:xfrm>
            <a:off x="643484" y="1173125"/>
            <a:ext cx="10917843" cy="427436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7030A0"/>
            </a:solidFill>
          </a:ln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Bore da </a:t>
            </a:r>
            <a:r>
              <a:rPr lang="en-US" sz="17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awb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Helo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lant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, da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iawn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awb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diolch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lant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resennol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Pa </a:t>
            </a:r>
            <a:r>
              <a:rPr lang="en-US" sz="17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iw</a:t>
            </a:r>
            <a:endParaRPr lang="en-US" sz="17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/spelling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enw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*, </a:t>
            </a:r>
            <a:r>
              <a:rPr lang="en-US" sz="17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gofynna</a:t>
            </a:r>
            <a:r>
              <a:rPr lang="en-US" sz="17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17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enw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*… (when asking one ‘pupil’ to ask another the question)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If you introduce a new language pattern, remember to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drill+explain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it first before using it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If you don’t understand, don’t be afraid to say so! “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deall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”, “Beth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hwn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?”…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Agorwch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gorffennwch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. / Remember to open and end your session in Welsh.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17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sz="17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105ABA5-0ABD-FD42-9EE9-F872ED603825}"/>
              </a:ext>
            </a:extLst>
          </p:cNvPr>
          <p:cNvGrpSpPr/>
          <p:nvPr/>
        </p:nvGrpSpPr>
        <p:grpSpPr>
          <a:xfrm>
            <a:off x="4601185" y="169914"/>
            <a:ext cx="3185380" cy="801089"/>
            <a:chOff x="4786970" y="1092592"/>
            <a:chExt cx="2335976" cy="2735288"/>
          </a:xfrm>
          <a:solidFill>
            <a:srgbClr val="92D050"/>
          </a:solidFill>
        </p:grpSpPr>
        <p:sp>
          <p:nvSpPr>
            <p:cNvPr id="15" name="Rounded Rectangle 14">
              <a:extLst>
                <a:ext uri="{FF2B5EF4-FFF2-40B4-BE49-F238E27FC236}">
                  <a16:creationId xmlns:a16="http://schemas.microsoft.com/office/drawing/2014/main" id="{CCC85398-4B80-3943-B038-CDECA8B0C172}"/>
                </a:ext>
              </a:extLst>
            </p:cNvPr>
            <p:cNvSpPr/>
            <p:nvPr/>
          </p:nvSpPr>
          <p:spPr>
            <a:xfrm>
              <a:off x="4786970" y="1092592"/>
              <a:ext cx="2335976" cy="2735288"/>
            </a:xfrm>
            <a:prstGeom prst="roundRect">
              <a:avLst>
                <a:gd name="adj" fmla="val 16670"/>
              </a:avLst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cy-GB" dirty="0">
                <a:solidFill>
                  <a:srgbClr val="FF0000"/>
                </a:solidFill>
              </a:endParaRPr>
            </a:p>
          </p:txBody>
        </p:sp>
        <p:sp>
          <p:nvSpPr>
            <p:cNvPr id="18" name="Rounded Rectangle 4">
              <a:extLst>
                <a:ext uri="{FF2B5EF4-FFF2-40B4-BE49-F238E27FC236}">
                  <a16:creationId xmlns:a16="http://schemas.microsoft.com/office/drawing/2014/main" id="{CB7258C2-D6A4-0A4B-A447-F07B97045743}"/>
                </a:ext>
              </a:extLst>
            </p:cNvPr>
            <p:cNvSpPr txBox="1"/>
            <p:nvPr/>
          </p:nvSpPr>
          <p:spPr>
            <a:xfrm>
              <a:off x="5155982" y="1491674"/>
              <a:ext cx="1597951" cy="1937120"/>
            </a:xfrm>
            <a:prstGeom prst="rect">
              <a:avLst/>
            </a:prstGeom>
            <a:solidFill>
              <a:srgbClr val="00B0F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52400" rIns="91440" bIns="152400" numCol="1" spcCol="1270" anchor="t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400" b="1" kern="1200" dirty="0" err="1">
                  <a:latin typeface="American Typewriter" panose="02090604020004020304" pitchFamily="18" charset="77"/>
                </a:rPr>
                <a:t>Cofiwch</a:t>
              </a:r>
              <a:r>
                <a:rPr lang="en-US" sz="2400" b="1" kern="1200" dirty="0">
                  <a:latin typeface="American Typewriter" panose="02090604020004020304" pitchFamily="18" charset="77"/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49826585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78C30D"/>
      </a:accent1>
      <a:accent2>
        <a:srgbClr val="099B62"/>
      </a:accent2>
      <a:accent3>
        <a:srgbClr val="21CFDF"/>
      </a:accent3>
      <a:accent4>
        <a:srgbClr val="179FDF"/>
      </a:accent4>
      <a:accent5>
        <a:srgbClr val="E75710"/>
      </a:accent5>
      <a:accent6>
        <a:srgbClr val="F89C19"/>
      </a:accent6>
      <a:hlink>
        <a:srgbClr val="7CDE25"/>
      </a:hlink>
      <a:folHlink>
        <a:srgbClr val="BCE8A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EF0781-FB17-4F1F-B3B1-699933968CE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0" ma:contentTypeDescription="Create a new document." ma:contentTypeScope="" ma:versionID="142d1034d0cd472a297596a465e36d0f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60fe25e69e5744ca5742236289c6118f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D66ED05-DFC7-4680-B812-46452DA21F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152DBF2-1435-4A67-AE08-AE58F5BC0F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48A4D8-CF43-4703-ACBE-E3DC288119D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{013D789E-54E3-5648-96EA-F84167C2D213}tf16401369</Template>
  <TotalTime>39</TotalTime>
  <Words>213</Words>
  <Application>Microsoft Macintosh PowerPoint</Application>
  <PresentationFormat>Widescreen</PresentationFormat>
  <Paragraphs>26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American Typewriter</vt:lpstr>
      <vt:lpstr>Arial</vt:lpstr>
      <vt:lpstr>Calibri Light</vt:lpstr>
      <vt:lpstr>Cavolini</vt:lpstr>
      <vt:lpstr>Ink Free</vt:lpstr>
      <vt:lpstr>Rockwell</vt:lpstr>
      <vt:lpstr>Wingdings</vt:lpstr>
      <vt:lpstr>Atlas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Catrin Evans-Thomas</cp:lastModifiedBy>
  <cp:revision>7</cp:revision>
  <dcterms:created xsi:type="dcterms:W3CDTF">2021-02-09T12:37:27Z</dcterms:created>
  <dcterms:modified xsi:type="dcterms:W3CDTF">2022-12-11T21:20:01Z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