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2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29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79"/>
  </p:normalViewPr>
  <p:slideViewPr>
    <p:cSldViewPr snapToGrid="0" snapToObjects="1" showGuides="1">
      <p:cViewPr varScale="1">
        <p:scale>
          <a:sx n="88" d="100"/>
          <a:sy n="88" d="100"/>
        </p:scale>
        <p:origin x="944" y="176"/>
      </p:cViewPr>
      <p:guideLst>
        <p:guide orient="horz" pos="2160"/>
        <p:guide pos="329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7499F2-B766-471B-88C7-638DA4FE785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12A76AD-F7E6-4DE6-924B-36A57B6C030F}">
      <dgm:prSet/>
      <dgm:spPr/>
      <dgm:t>
        <a:bodyPr/>
        <a:lstStyle/>
        <a:p>
          <a:r>
            <a:rPr lang="en-US" dirty="0"/>
            <a:t>According NHS (2018) A care plan is for anyone who needs care or cares for someone else.</a:t>
          </a:r>
        </a:p>
      </dgm:t>
    </dgm:pt>
    <dgm:pt modelId="{70EF1674-1DCC-4B66-995C-5E776B0AFD76}" type="parTrans" cxnId="{9238866C-123D-4D7E-94F0-2ECFD03A2FC4}">
      <dgm:prSet/>
      <dgm:spPr/>
      <dgm:t>
        <a:bodyPr/>
        <a:lstStyle/>
        <a:p>
          <a:endParaRPr lang="en-US"/>
        </a:p>
      </dgm:t>
    </dgm:pt>
    <dgm:pt modelId="{2013086F-20DC-4305-A2BE-4E54DA38FEA2}" type="sibTrans" cxnId="{9238866C-123D-4D7E-94F0-2ECFD03A2FC4}">
      <dgm:prSet/>
      <dgm:spPr/>
      <dgm:t>
        <a:bodyPr/>
        <a:lstStyle/>
        <a:p>
          <a:endParaRPr lang="en-US"/>
        </a:p>
      </dgm:t>
    </dgm:pt>
    <dgm:pt modelId="{2D974791-5C0B-4731-9AEB-F991A29898B3}">
      <dgm:prSet/>
      <dgm:spPr/>
      <dgm:t>
        <a:bodyPr/>
        <a:lstStyle/>
        <a:p>
          <a:r>
            <a:rPr lang="en-US"/>
            <a:t>The care plan will provide information on the support the patient needs and wants. </a:t>
          </a:r>
        </a:p>
      </dgm:t>
    </dgm:pt>
    <dgm:pt modelId="{575B9112-0994-4C04-9950-E728B1A5FEF7}" type="parTrans" cxnId="{26D6766B-372E-499E-B2CB-AFBDD286DB4C}">
      <dgm:prSet/>
      <dgm:spPr/>
      <dgm:t>
        <a:bodyPr/>
        <a:lstStyle/>
        <a:p>
          <a:endParaRPr lang="en-US"/>
        </a:p>
      </dgm:t>
    </dgm:pt>
    <dgm:pt modelId="{46E669D2-F3FD-400A-BAB0-5CE71AA2201B}" type="sibTrans" cxnId="{26D6766B-372E-499E-B2CB-AFBDD286DB4C}">
      <dgm:prSet/>
      <dgm:spPr/>
      <dgm:t>
        <a:bodyPr/>
        <a:lstStyle/>
        <a:p>
          <a:endParaRPr lang="en-US"/>
        </a:p>
      </dgm:t>
    </dgm:pt>
    <dgm:pt modelId="{766C4688-6307-4619-91A0-3FFAAD285E4D}">
      <dgm:prSet/>
      <dgm:spPr/>
      <dgm:t>
        <a:bodyPr/>
        <a:lstStyle/>
        <a:p>
          <a:r>
            <a:rPr lang="en-US"/>
            <a:t>It helps the individual stay as independent as they wish </a:t>
          </a:r>
        </a:p>
      </dgm:t>
    </dgm:pt>
    <dgm:pt modelId="{D43BFAA0-4845-4283-BF3F-00978592261E}" type="parTrans" cxnId="{07E78B3D-6510-4442-82AC-E345F68C7F81}">
      <dgm:prSet/>
      <dgm:spPr/>
      <dgm:t>
        <a:bodyPr/>
        <a:lstStyle/>
        <a:p>
          <a:endParaRPr lang="en-US"/>
        </a:p>
      </dgm:t>
    </dgm:pt>
    <dgm:pt modelId="{091E681F-F9FE-4306-920C-68123DA8FDA5}" type="sibTrans" cxnId="{07E78B3D-6510-4442-82AC-E345F68C7F81}">
      <dgm:prSet/>
      <dgm:spPr/>
      <dgm:t>
        <a:bodyPr/>
        <a:lstStyle/>
        <a:p>
          <a:endParaRPr lang="en-US"/>
        </a:p>
      </dgm:t>
    </dgm:pt>
    <dgm:pt modelId="{1380AA7E-E5BC-4373-B689-7F63FD8E0663}">
      <dgm:prSet/>
      <dgm:spPr/>
      <dgm:t>
        <a:bodyPr/>
        <a:lstStyle/>
        <a:p>
          <a:r>
            <a:rPr lang="en-US"/>
            <a:t>gives them control of their life. </a:t>
          </a:r>
        </a:p>
      </dgm:t>
    </dgm:pt>
    <dgm:pt modelId="{E59EBD32-332E-4BB4-9C59-F41E8B4CF005}" type="parTrans" cxnId="{81FEB486-DAB2-43E3-BC48-14B7D03267A4}">
      <dgm:prSet/>
      <dgm:spPr/>
      <dgm:t>
        <a:bodyPr/>
        <a:lstStyle/>
        <a:p>
          <a:endParaRPr lang="en-US"/>
        </a:p>
      </dgm:t>
    </dgm:pt>
    <dgm:pt modelId="{0654C4FB-A8F4-4D1D-9555-D08ADCBDF42D}" type="sibTrans" cxnId="{81FEB486-DAB2-43E3-BC48-14B7D03267A4}">
      <dgm:prSet/>
      <dgm:spPr/>
      <dgm:t>
        <a:bodyPr/>
        <a:lstStyle/>
        <a:p>
          <a:endParaRPr lang="en-US"/>
        </a:p>
      </dgm:t>
    </dgm:pt>
    <dgm:pt modelId="{7504AF81-241B-499E-A125-A3E41BC8D5D5}">
      <dgm:prSet/>
      <dgm:spPr/>
      <dgm:t>
        <a:bodyPr/>
        <a:lstStyle/>
        <a:p>
          <a:r>
            <a:rPr lang="en-US"/>
            <a:t>Identifies health condition care needs more accurately </a:t>
          </a:r>
        </a:p>
      </dgm:t>
    </dgm:pt>
    <dgm:pt modelId="{BEFFD5B9-A83D-448B-898B-563DB86CD657}" type="parTrans" cxnId="{F4807192-1194-4A9A-BB04-ABE679B2E19C}">
      <dgm:prSet/>
      <dgm:spPr/>
      <dgm:t>
        <a:bodyPr/>
        <a:lstStyle/>
        <a:p>
          <a:endParaRPr lang="en-US"/>
        </a:p>
      </dgm:t>
    </dgm:pt>
    <dgm:pt modelId="{DACCA589-BE40-440B-BD46-83D929B733ED}" type="sibTrans" cxnId="{F4807192-1194-4A9A-BB04-ABE679B2E19C}">
      <dgm:prSet/>
      <dgm:spPr/>
      <dgm:t>
        <a:bodyPr/>
        <a:lstStyle/>
        <a:p>
          <a:endParaRPr lang="en-US"/>
        </a:p>
      </dgm:t>
    </dgm:pt>
    <dgm:pt modelId="{F53296BE-0B95-4254-854C-4B60174A293F}">
      <dgm:prSet/>
      <dgm:spPr/>
      <dgm:t>
        <a:bodyPr/>
        <a:lstStyle/>
        <a:p>
          <a:r>
            <a:rPr lang="en-US"/>
            <a:t>Gives any carer, family and friends the information they need to best support the individual (NHS 2018).</a:t>
          </a:r>
        </a:p>
      </dgm:t>
    </dgm:pt>
    <dgm:pt modelId="{01B9E7E8-AB36-48CA-AFD5-AC725D282119}" type="parTrans" cxnId="{B88735D7-EBF0-480E-AFBC-EAC335C77A9D}">
      <dgm:prSet/>
      <dgm:spPr/>
      <dgm:t>
        <a:bodyPr/>
        <a:lstStyle/>
        <a:p>
          <a:endParaRPr lang="en-US"/>
        </a:p>
      </dgm:t>
    </dgm:pt>
    <dgm:pt modelId="{B8A6E593-A613-4882-BD16-B9F3ABDFF27A}" type="sibTrans" cxnId="{B88735D7-EBF0-480E-AFBC-EAC335C77A9D}">
      <dgm:prSet/>
      <dgm:spPr/>
      <dgm:t>
        <a:bodyPr/>
        <a:lstStyle/>
        <a:p>
          <a:endParaRPr lang="en-US"/>
        </a:p>
      </dgm:t>
    </dgm:pt>
    <dgm:pt modelId="{F9355D97-4C03-47A9-92A5-43B701884F28}">
      <dgm:prSet/>
      <dgm:spPr/>
      <dgm:t>
        <a:bodyPr/>
        <a:lstStyle/>
        <a:p>
          <a:r>
            <a:rPr lang="en-US"/>
            <a:t>Helps the individual retain the things they enjoy</a:t>
          </a:r>
        </a:p>
      </dgm:t>
    </dgm:pt>
    <dgm:pt modelId="{DCB8CD1D-7F6A-4945-ACAD-4AB9BA217CFD}" type="parTrans" cxnId="{775DA5A1-D5A3-48BA-9CD9-AE7EFF62BF3B}">
      <dgm:prSet/>
      <dgm:spPr/>
      <dgm:t>
        <a:bodyPr/>
        <a:lstStyle/>
        <a:p>
          <a:endParaRPr lang="en-US"/>
        </a:p>
      </dgm:t>
    </dgm:pt>
    <dgm:pt modelId="{C96C6CCE-D35D-4CD0-9C17-3E217CDA4F44}" type="sibTrans" cxnId="{775DA5A1-D5A3-48BA-9CD9-AE7EFF62BF3B}">
      <dgm:prSet/>
      <dgm:spPr/>
      <dgm:t>
        <a:bodyPr/>
        <a:lstStyle/>
        <a:p>
          <a:endParaRPr lang="en-US"/>
        </a:p>
      </dgm:t>
    </dgm:pt>
    <dgm:pt modelId="{EBBA9F53-1F7A-274D-B930-6F604CAEFE0A}" type="pres">
      <dgm:prSet presAssocID="{587499F2-B766-471B-88C7-638DA4FE7850}" presName="linear" presStyleCnt="0">
        <dgm:presLayoutVars>
          <dgm:animLvl val="lvl"/>
          <dgm:resizeHandles val="exact"/>
        </dgm:presLayoutVars>
      </dgm:prSet>
      <dgm:spPr/>
    </dgm:pt>
    <dgm:pt modelId="{1FDC8551-DA03-7746-986D-3E5987A03B5B}" type="pres">
      <dgm:prSet presAssocID="{412A76AD-F7E6-4DE6-924B-36A57B6C030F}" presName="parentText" presStyleLbl="node1" presStyleIdx="0" presStyleCnt="1" custLinFactNeighborX="1359" custLinFactNeighborY="-16383">
        <dgm:presLayoutVars>
          <dgm:chMax val="0"/>
          <dgm:bulletEnabled val="1"/>
        </dgm:presLayoutVars>
      </dgm:prSet>
      <dgm:spPr/>
    </dgm:pt>
    <dgm:pt modelId="{4B05F0E1-B8E6-B449-B75B-033189235321}" type="pres">
      <dgm:prSet presAssocID="{412A76AD-F7E6-4DE6-924B-36A57B6C030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C658016-C83F-F346-BD56-56AFC403331E}" type="presOf" srcId="{2D974791-5C0B-4731-9AEB-F991A29898B3}" destId="{4B05F0E1-B8E6-B449-B75B-033189235321}" srcOrd="0" destOrd="0" presId="urn:microsoft.com/office/officeart/2005/8/layout/vList2"/>
    <dgm:cxn modelId="{07E78B3D-6510-4442-82AC-E345F68C7F81}" srcId="{412A76AD-F7E6-4DE6-924B-36A57B6C030F}" destId="{766C4688-6307-4619-91A0-3FFAAD285E4D}" srcOrd="1" destOrd="0" parTransId="{D43BFAA0-4845-4283-BF3F-00978592261E}" sibTransId="{091E681F-F9FE-4306-920C-68123DA8FDA5}"/>
    <dgm:cxn modelId="{22B46745-B856-1446-A949-0A1BEFF1C186}" type="presOf" srcId="{1380AA7E-E5BC-4373-B689-7F63FD8E0663}" destId="{4B05F0E1-B8E6-B449-B75B-033189235321}" srcOrd="0" destOrd="2" presId="urn:microsoft.com/office/officeart/2005/8/layout/vList2"/>
    <dgm:cxn modelId="{26D6766B-372E-499E-B2CB-AFBDD286DB4C}" srcId="{412A76AD-F7E6-4DE6-924B-36A57B6C030F}" destId="{2D974791-5C0B-4731-9AEB-F991A29898B3}" srcOrd="0" destOrd="0" parTransId="{575B9112-0994-4C04-9950-E728B1A5FEF7}" sibTransId="{46E669D2-F3FD-400A-BAB0-5CE71AA2201B}"/>
    <dgm:cxn modelId="{9238866C-123D-4D7E-94F0-2ECFD03A2FC4}" srcId="{587499F2-B766-471B-88C7-638DA4FE7850}" destId="{412A76AD-F7E6-4DE6-924B-36A57B6C030F}" srcOrd="0" destOrd="0" parTransId="{70EF1674-1DCC-4B66-995C-5E776B0AFD76}" sibTransId="{2013086F-20DC-4305-A2BE-4E54DA38FEA2}"/>
    <dgm:cxn modelId="{81FEB486-DAB2-43E3-BC48-14B7D03267A4}" srcId="{412A76AD-F7E6-4DE6-924B-36A57B6C030F}" destId="{1380AA7E-E5BC-4373-B689-7F63FD8E0663}" srcOrd="2" destOrd="0" parTransId="{E59EBD32-332E-4BB4-9C59-F41E8B4CF005}" sibTransId="{0654C4FB-A8F4-4D1D-9555-D08ADCBDF42D}"/>
    <dgm:cxn modelId="{F4807192-1194-4A9A-BB04-ABE679B2E19C}" srcId="{412A76AD-F7E6-4DE6-924B-36A57B6C030F}" destId="{7504AF81-241B-499E-A125-A3E41BC8D5D5}" srcOrd="3" destOrd="0" parTransId="{BEFFD5B9-A83D-448B-898B-563DB86CD657}" sibTransId="{DACCA589-BE40-440B-BD46-83D929B733ED}"/>
    <dgm:cxn modelId="{0C522796-F3E3-7747-B8A6-507BD04BF48D}" type="presOf" srcId="{F9355D97-4C03-47A9-92A5-43B701884F28}" destId="{4B05F0E1-B8E6-B449-B75B-033189235321}" srcOrd="0" destOrd="5" presId="urn:microsoft.com/office/officeart/2005/8/layout/vList2"/>
    <dgm:cxn modelId="{775DA5A1-D5A3-48BA-9CD9-AE7EFF62BF3B}" srcId="{412A76AD-F7E6-4DE6-924B-36A57B6C030F}" destId="{F9355D97-4C03-47A9-92A5-43B701884F28}" srcOrd="5" destOrd="0" parTransId="{DCB8CD1D-7F6A-4945-ACAD-4AB9BA217CFD}" sibTransId="{C96C6CCE-D35D-4CD0-9C17-3E217CDA4F44}"/>
    <dgm:cxn modelId="{C9D5B5A5-7F36-9743-ACAA-6F91169C0E16}" type="presOf" srcId="{7504AF81-241B-499E-A125-A3E41BC8D5D5}" destId="{4B05F0E1-B8E6-B449-B75B-033189235321}" srcOrd="0" destOrd="3" presId="urn:microsoft.com/office/officeart/2005/8/layout/vList2"/>
    <dgm:cxn modelId="{602C80B8-3C5A-B24E-8844-37E60112136E}" type="presOf" srcId="{766C4688-6307-4619-91A0-3FFAAD285E4D}" destId="{4B05F0E1-B8E6-B449-B75B-033189235321}" srcOrd="0" destOrd="1" presId="urn:microsoft.com/office/officeart/2005/8/layout/vList2"/>
    <dgm:cxn modelId="{B88735D7-EBF0-480E-AFBC-EAC335C77A9D}" srcId="{412A76AD-F7E6-4DE6-924B-36A57B6C030F}" destId="{F53296BE-0B95-4254-854C-4B60174A293F}" srcOrd="4" destOrd="0" parTransId="{01B9E7E8-AB36-48CA-AFD5-AC725D282119}" sibTransId="{B8A6E593-A613-4882-BD16-B9F3ABDFF27A}"/>
    <dgm:cxn modelId="{B30AC0E1-2AB3-7744-BEF3-682A13E06F50}" type="presOf" srcId="{412A76AD-F7E6-4DE6-924B-36A57B6C030F}" destId="{1FDC8551-DA03-7746-986D-3E5987A03B5B}" srcOrd="0" destOrd="0" presId="urn:microsoft.com/office/officeart/2005/8/layout/vList2"/>
    <dgm:cxn modelId="{3D78E8E2-2B39-364F-BEB8-6A2F24764271}" type="presOf" srcId="{587499F2-B766-471B-88C7-638DA4FE7850}" destId="{EBBA9F53-1F7A-274D-B930-6F604CAEFE0A}" srcOrd="0" destOrd="0" presId="urn:microsoft.com/office/officeart/2005/8/layout/vList2"/>
    <dgm:cxn modelId="{B1A3B7E3-6FC3-6C4B-BE5D-243FA25F8D08}" type="presOf" srcId="{F53296BE-0B95-4254-854C-4B60174A293F}" destId="{4B05F0E1-B8E6-B449-B75B-033189235321}" srcOrd="0" destOrd="4" presId="urn:microsoft.com/office/officeart/2005/8/layout/vList2"/>
    <dgm:cxn modelId="{B531A366-F630-3848-B32A-DBCAEAF185F0}" type="presParOf" srcId="{EBBA9F53-1F7A-274D-B930-6F604CAEFE0A}" destId="{1FDC8551-DA03-7746-986D-3E5987A03B5B}" srcOrd="0" destOrd="0" presId="urn:microsoft.com/office/officeart/2005/8/layout/vList2"/>
    <dgm:cxn modelId="{9774087F-448B-544A-A706-D209B2BC1815}" type="presParOf" srcId="{EBBA9F53-1F7A-274D-B930-6F604CAEFE0A}" destId="{4B05F0E1-B8E6-B449-B75B-03318923532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F891C0-EB1A-4748-89FF-344F1FBC667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F17BDD0-3FF9-4847-A616-FF5AB28C0622}">
      <dgm:prSet/>
      <dgm:spPr/>
      <dgm:t>
        <a:bodyPr/>
        <a:lstStyle/>
        <a:p>
          <a:r>
            <a:rPr lang="en-GB"/>
            <a:t>The plan follows the 4 basic principles of care intervention:</a:t>
          </a:r>
          <a:endParaRPr lang="en-US"/>
        </a:p>
      </dgm:t>
    </dgm:pt>
    <dgm:pt modelId="{FA898BC5-F24B-4AB1-BEEA-67D4397F174D}" type="parTrans" cxnId="{0EB5B1AE-62BE-4ADA-BD8F-1E8E54CCF460}">
      <dgm:prSet/>
      <dgm:spPr/>
      <dgm:t>
        <a:bodyPr/>
        <a:lstStyle/>
        <a:p>
          <a:endParaRPr lang="en-US"/>
        </a:p>
      </dgm:t>
    </dgm:pt>
    <dgm:pt modelId="{979E9827-B618-40D9-BD50-F0C3A9139361}" type="sibTrans" cxnId="{0EB5B1AE-62BE-4ADA-BD8F-1E8E54CCF460}">
      <dgm:prSet/>
      <dgm:spPr/>
      <dgm:t>
        <a:bodyPr/>
        <a:lstStyle/>
        <a:p>
          <a:endParaRPr lang="en-US"/>
        </a:p>
      </dgm:t>
    </dgm:pt>
    <dgm:pt modelId="{51CB12F3-73B4-4440-89DF-865B42DFDC33}">
      <dgm:prSet/>
      <dgm:spPr/>
      <dgm:t>
        <a:bodyPr/>
        <a:lstStyle/>
        <a:p>
          <a:r>
            <a:rPr lang="en-GB"/>
            <a:t>Goal Setting</a:t>
          </a:r>
          <a:endParaRPr lang="en-US"/>
        </a:p>
      </dgm:t>
    </dgm:pt>
    <dgm:pt modelId="{22E6A0E6-1B3B-4BAF-85BF-E647859237ED}" type="parTrans" cxnId="{704F8F88-4318-4614-A2F5-FB5ED20545EA}">
      <dgm:prSet/>
      <dgm:spPr/>
      <dgm:t>
        <a:bodyPr/>
        <a:lstStyle/>
        <a:p>
          <a:endParaRPr lang="en-US"/>
        </a:p>
      </dgm:t>
    </dgm:pt>
    <dgm:pt modelId="{07C8883E-4ADD-49E7-B992-74BD2E6C2BDF}" type="sibTrans" cxnId="{704F8F88-4318-4614-A2F5-FB5ED20545EA}">
      <dgm:prSet/>
      <dgm:spPr/>
      <dgm:t>
        <a:bodyPr/>
        <a:lstStyle/>
        <a:p>
          <a:endParaRPr lang="en-US"/>
        </a:p>
      </dgm:t>
    </dgm:pt>
    <dgm:pt modelId="{EE0E5B77-9D04-49BB-A66B-E9D98F42574C}">
      <dgm:prSet/>
      <dgm:spPr/>
      <dgm:t>
        <a:bodyPr/>
        <a:lstStyle/>
        <a:p>
          <a:r>
            <a:rPr lang="en-GB"/>
            <a:t>Assessment</a:t>
          </a:r>
          <a:endParaRPr lang="en-US"/>
        </a:p>
      </dgm:t>
    </dgm:pt>
    <dgm:pt modelId="{6A6DF9BE-8348-4742-9E6F-F233C26F2131}" type="parTrans" cxnId="{3E1A4758-616D-43AF-969A-D5CCB1E4F4EB}">
      <dgm:prSet/>
      <dgm:spPr/>
      <dgm:t>
        <a:bodyPr/>
        <a:lstStyle/>
        <a:p>
          <a:endParaRPr lang="en-US"/>
        </a:p>
      </dgm:t>
    </dgm:pt>
    <dgm:pt modelId="{5528BDDD-1469-4BBA-99FB-ECCB0281D8AB}" type="sibTrans" cxnId="{3E1A4758-616D-43AF-969A-D5CCB1E4F4EB}">
      <dgm:prSet/>
      <dgm:spPr/>
      <dgm:t>
        <a:bodyPr/>
        <a:lstStyle/>
        <a:p>
          <a:endParaRPr lang="en-US"/>
        </a:p>
      </dgm:t>
    </dgm:pt>
    <dgm:pt modelId="{F355763D-B33E-469E-B721-D3736BD5FC5B}">
      <dgm:prSet/>
      <dgm:spPr/>
      <dgm:t>
        <a:bodyPr/>
        <a:lstStyle/>
        <a:p>
          <a:r>
            <a:rPr lang="en-GB"/>
            <a:t>Planning</a:t>
          </a:r>
          <a:endParaRPr lang="en-US"/>
        </a:p>
      </dgm:t>
    </dgm:pt>
    <dgm:pt modelId="{504B45AA-799E-4594-8726-510D6C31A200}" type="parTrans" cxnId="{0F8E3730-E3D0-4890-A6CF-DB801790FF52}">
      <dgm:prSet/>
      <dgm:spPr/>
      <dgm:t>
        <a:bodyPr/>
        <a:lstStyle/>
        <a:p>
          <a:endParaRPr lang="en-US"/>
        </a:p>
      </dgm:t>
    </dgm:pt>
    <dgm:pt modelId="{4F4B26AA-A915-447C-99EC-69743AC15B24}" type="sibTrans" cxnId="{0F8E3730-E3D0-4890-A6CF-DB801790FF52}">
      <dgm:prSet/>
      <dgm:spPr/>
      <dgm:t>
        <a:bodyPr/>
        <a:lstStyle/>
        <a:p>
          <a:endParaRPr lang="en-US"/>
        </a:p>
      </dgm:t>
    </dgm:pt>
    <dgm:pt modelId="{5A413F86-AF97-43A6-9DEE-C5DA74E9EC24}">
      <dgm:prSet/>
      <dgm:spPr/>
      <dgm:t>
        <a:bodyPr/>
        <a:lstStyle/>
        <a:p>
          <a:r>
            <a:rPr lang="en-GB"/>
            <a:t>Evaluation</a:t>
          </a:r>
          <a:endParaRPr lang="en-US"/>
        </a:p>
      </dgm:t>
    </dgm:pt>
    <dgm:pt modelId="{1A0AF792-AC19-4CBA-B213-3217EC648152}" type="parTrans" cxnId="{56449B22-9E7D-4F7B-B84B-138AAB9D1973}">
      <dgm:prSet/>
      <dgm:spPr/>
      <dgm:t>
        <a:bodyPr/>
        <a:lstStyle/>
        <a:p>
          <a:endParaRPr lang="en-US"/>
        </a:p>
      </dgm:t>
    </dgm:pt>
    <dgm:pt modelId="{E30FCCC9-8BDD-47AB-8736-80BA8D207F48}" type="sibTrans" cxnId="{56449B22-9E7D-4F7B-B84B-138AAB9D1973}">
      <dgm:prSet/>
      <dgm:spPr/>
      <dgm:t>
        <a:bodyPr/>
        <a:lstStyle/>
        <a:p>
          <a:endParaRPr lang="en-US"/>
        </a:p>
      </dgm:t>
    </dgm:pt>
    <dgm:pt modelId="{0D849318-4DBF-4746-96B2-D9C91DBF80A7}" type="pres">
      <dgm:prSet presAssocID="{24F891C0-EB1A-4748-89FF-344F1FBC6677}" presName="outerComposite" presStyleCnt="0">
        <dgm:presLayoutVars>
          <dgm:chMax val="5"/>
          <dgm:dir/>
          <dgm:resizeHandles val="exact"/>
        </dgm:presLayoutVars>
      </dgm:prSet>
      <dgm:spPr/>
    </dgm:pt>
    <dgm:pt modelId="{A8E9E4E0-CDBE-6148-80F4-DEBC8E41F555}" type="pres">
      <dgm:prSet presAssocID="{24F891C0-EB1A-4748-89FF-344F1FBC6677}" presName="dummyMaxCanvas" presStyleCnt="0">
        <dgm:presLayoutVars/>
      </dgm:prSet>
      <dgm:spPr/>
    </dgm:pt>
    <dgm:pt modelId="{A9296344-B1C9-3C49-B18B-C185D54460EA}" type="pres">
      <dgm:prSet presAssocID="{24F891C0-EB1A-4748-89FF-344F1FBC6677}" presName="FiveNodes_1" presStyleLbl="node1" presStyleIdx="0" presStyleCnt="5">
        <dgm:presLayoutVars>
          <dgm:bulletEnabled val="1"/>
        </dgm:presLayoutVars>
      </dgm:prSet>
      <dgm:spPr/>
    </dgm:pt>
    <dgm:pt modelId="{B40077FE-1449-8140-A77B-92CA73D36D14}" type="pres">
      <dgm:prSet presAssocID="{24F891C0-EB1A-4748-89FF-344F1FBC6677}" presName="FiveNodes_2" presStyleLbl="node1" presStyleIdx="1" presStyleCnt="5">
        <dgm:presLayoutVars>
          <dgm:bulletEnabled val="1"/>
        </dgm:presLayoutVars>
      </dgm:prSet>
      <dgm:spPr/>
    </dgm:pt>
    <dgm:pt modelId="{C0B2687C-17A5-8348-88DB-BFD77B27A4F7}" type="pres">
      <dgm:prSet presAssocID="{24F891C0-EB1A-4748-89FF-344F1FBC6677}" presName="FiveNodes_3" presStyleLbl="node1" presStyleIdx="2" presStyleCnt="5">
        <dgm:presLayoutVars>
          <dgm:bulletEnabled val="1"/>
        </dgm:presLayoutVars>
      </dgm:prSet>
      <dgm:spPr/>
    </dgm:pt>
    <dgm:pt modelId="{A2CEB392-3607-094E-982C-BA6E1A8630B4}" type="pres">
      <dgm:prSet presAssocID="{24F891C0-EB1A-4748-89FF-344F1FBC6677}" presName="FiveNodes_4" presStyleLbl="node1" presStyleIdx="3" presStyleCnt="5">
        <dgm:presLayoutVars>
          <dgm:bulletEnabled val="1"/>
        </dgm:presLayoutVars>
      </dgm:prSet>
      <dgm:spPr/>
    </dgm:pt>
    <dgm:pt modelId="{86F22AC1-76A9-4149-85E2-9D0C1A2354D6}" type="pres">
      <dgm:prSet presAssocID="{24F891C0-EB1A-4748-89FF-344F1FBC6677}" presName="FiveNodes_5" presStyleLbl="node1" presStyleIdx="4" presStyleCnt="5">
        <dgm:presLayoutVars>
          <dgm:bulletEnabled val="1"/>
        </dgm:presLayoutVars>
      </dgm:prSet>
      <dgm:spPr/>
    </dgm:pt>
    <dgm:pt modelId="{C431670D-3AE8-1A4C-A007-7D31DCF6B3B0}" type="pres">
      <dgm:prSet presAssocID="{24F891C0-EB1A-4748-89FF-344F1FBC6677}" presName="FiveConn_1-2" presStyleLbl="fgAccFollowNode1" presStyleIdx="0" presStyleCnt="4">
        <dgm:presLayoutVars>
          <dgm:bulletEnabled val="1"/>
        </dgm:presLayoutVars>
      </dgm:prSet>
      <dgm:spPr/>
    </dgm:pt>
    <dgm:pt modelId="{7638B340-A900-6F47-B4E1-7A62E255CC91}" type="pres">
      <dgm:prSet presAssocID="{24F891C0-EB1A-4748-89FF-344F1FBC6677}" presName="FiveConn_2-3" presStyleLbl="fgAccFollowNode1" presStyleIdx="1" presStyleCnt="4">
        <dgm:presLayoutVars>
          <dgm:bulletEnabled val="1"/>
        </dgm:presLayoutVars>
      </dgm:prSet>
      <dgm:spPr/>
    </dgm:pt>
    <dgm:pt modelId="{2B53842C-1C00-8A4E-8BBC-DEEDF02FF306}" type="pres">
      <dgm:prSet presAssocID="{24F891C0-EB1A-4748-89FF-344F1FBC6677}" presName="FiveConn_3-4" presStyleLbl="fgAccFollowNode1" presStyleIdx="2" presStyleCnt="4">
        <dgm:presLayoutVars>
          <dgm:bulletEnabled val="1"/>
        </dgm:presLayoutVars>
      </dgm:prSet>
      <dgm:spPr/>
    </dgm:pt>
    <dgm:pt modelId="{E327BCF7-2835-9147-B87C-9476C4DF7D5C}" type="pres">
      <dgm:prSet presAssocID="{24F891C0-EB1A-4748-89FF-344F1FBC6677}" presName="FiveConn_4-5" presStyleLbl="fgAccFollowNode1" presStyleIdx="3" presStyleCnt="4">
        <dgm:presLayoutVars>
          <dgm:bulletEnabled val="1"/>
        </dgm:presLayoutVars>
      </dgm:prSet>
      <dgm:spPr/>
    </dgm:pt>
    <dgm:pt modelId="{485DBC99-6D27-CF4E-A8EC-6EB3C0B8E45E}" type="pres">
      <dgm:prSet presAssocID="{24F891C0-EB1A-4748-89FF-344F1FBC6677}" presName="FiveNodes_1_text" presStyleLbl="node1" presStyleIdx="4" presStyleCnt="5">
        <dgm:presLayoutVars>
          <dgm:bulletEnabled val="1"/>
        </dgm:presLayoutVars>
      </dgm:prSet>
      <dgm:spPr/>
    </dgm:pt>
    <dgm:pt modelId="{28A12439-60AB-4D46-8016-17DDA3C43A07}" type="pres">
      <dgm:prSet presAssocID="{24F891C0-EB1A-4748-89FF-344F1FBC6677}" presName="FiveNodes_2_text" presStyleLbl="node1" presStyleIdx="4" presStyleCnt="5">
        <dgm:presLayoutVars>
          <dgm:bulletEnabled val="1"/>
        </dgm:presLayoutVars>
      </dgm:prSet>
      <dgm:spPr/>
    </dgm:pt>
    <dgm:pt modelId="{135086F4-2B2C-004E-BB17-A4BFB3B58DA2}" type="pres">
      <dgm:prSet presAssocID="{24F891C0-EB1A-4748-89FF-344F1FBC6677}" presName="FiveNodes_3_text" presStyleLbl="node1" presStyleIdx="4" presStyleCnt="5">
        <dgm:presLayoutVars>
          <dgm:bulletEnabled val="1"/>
        </dgm:presLayoutVars>
      </dgm:prSet>
      <dgm:spPr/>
    </dgm:pt>
    <dgm:pt modelId="{D9FFFC62-382C-124B-9D6C-0A8EF641E2B3}" type="pres">
      <dgm:prSet presAssocID="{24F891C0-EB1A-4748-89FF-344F1FBC6677}" presName="FiveNodes_4_text" presStyleLbl="node1" presStyleIdx="4" presStyleCnt="5">
        <dgm:presLayoutVars>
          <dgm:bulletEnabled val="1"/>
        </dgm:presLayoutVars>
      </dgm:prSet>
      <dgm:spPr/>
    </dgm:pt>
    <dgm:pt modelId="{2D9E0664-54C4-4C4D-AFF3-2203AD7C0024}" type="pres">
      <dgm:prSet presAssocID="{24F891C0-EB1A-4748-89FF-344F1FBC667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EE61407-78E8-A64F-9DE9-ECC37E2DF680}" type="presOf" srcId="{5A413F86-AF97-43A6-9DEE-C5DA74E9EC24}" destId="{2D9E0664-54C4-4C4D-AFF3-2203AD7C0024}" srcOrd="1" destOrd="0" presId="urn:microsoft.com/office/officeart/2005/8/layout/vProcess5"/>
    <dgm:cxn modelId="{9EC16420-8BB4-2D45-AB52-F5227ACFF23E}" type="presOf" srcId="{4F4B26AA-A915-447C-99EC-69743AC15B24}" destId="{E327BCF7-2835-9147-B87C-9476C4DF7D5C}" srcOrd="0" destOrd="0" presId="urn:microsoft.com/office/officeart/2005/8/layout/vProcess5"/>
    <dgm:cxn modelId="{0FE00A21-C097-FB40-AAC3-13BE797648E0}" type="presOf" srcId="{07C8883E-4ADD-49E7-B992-74BD2E6C2BDF}" destId="{7638B340-A900-6F47-B4E1-7A62E255CC91}" srcOrd="0" destOrd="0" presId="urn:microsoft.com/office/officeart/2005/8/layout/vProcess5"/>
    <dgm:cxn modelId="{56449B22-9E7D-4F7B-B84B-138AAB9D1973}" srcId="{24F891C0-EB1A-4748-89FF-344F1FBC6677}" destId="{5A413F86-AF97-43A6-9DEE-C5DA74E9EC24}" srcOrd="4" destOrd="0" parTransId="{1A0AF792-AC19-4CBA-B213-3217EC648152}" sibTransId="{E30FCCC9-8BDD-47AB-8736-80BA8D207F48}"/>
    <dgm:cxn modelId="{FF033426-2660-4F4D-9565-9AA0129D07FA}" type="presOf" srcId="{51CB12F3-73B4-4440-89DF-865B42DFDC33}" destId="{B40077FE-1449-8140-A77B-92CA73D36D14}" srcOrd="0" destOrd="0" presId="urn:microsoft.com/office/officeart/2005/8/layout/vProcess5"/>
    <dgm:cxn modelId="{6F065626-64CE-304D-A07C-39BB199A5075}" type="presOf" srcId="{EE0E5B77-9D04-49BB-A66B-E9D98F42574C}" destId="{C0B2687C-17A5-8348-88DB-BFD77B27A4F7}" srcOrd="0" destOrd="0" presId="urn:microsoft.com/office/officeart/2005/8/layout/vProcess5"/>
    <dgm:cxn modelId="{D40B172A-E5AF-F648-B14F-D9A021F04E70}" type="presOf" srcId="{51CB12F3-73B4-4440-89DF-865B42DFDC33}" destId="{28A12439-60AB-4D46-8016-17DDA3C43A07}" srcOrd="1" destOrd="0" presId="urn:microsoft.com/office/officeart/2005/8/layout/vProcess5"/>
    <dgm:cxn modelId="{0F8E3730-E3D0-4890-A6CF-DB801790FF52}" srcId="{24F891C0-EB1A-4748-89FF-344F1FBC6677}" destId="{F355763D-B33E-469E-B721-D3736BD5FC5B}" srcOrd="3" destOrd="0" parTransId="{504B45AA-799E-4594-8726-510D6C31A200}" sibTransId="{4F4B26AA-A915-447C-99EC-69743AC15B24}"/>
    <dgm:cxn modelId="{055A5D47-B5D4-6849-B6E2-CAA89629740E}" type="presOf" srcId="{24F891C0-EB1A-4748-89FF-344F1FBC6677}" destId="{0D849318-4DBF-4746-96B2-D9C91DBF80A7}" srcOrd="0" destOrd="0" presId="urn:microsoft.com/office/officeart/2005/8/layout/vProcess5"/>
    <dgm:cxn modelId="{A4840F49-19E5-C143-8299-99F16E5EFAB7}" type="presOf" srcId="{5A413F86-AF97-43A6-9DEE-C5DA74E9EC24}" destId="{86F22AC1-76A9-4149-85E2-9D0C1A2354D6}" srcOrd="0" destOrd="0" presId="urn:microsoft.com/office/officeart/2005/8/layout/vProcess5"/>
    <dgm:cxn modelId="{A41AD94D-F8B7-414B-B235-66B747F2DD35}" type="presOf" srcId="{5528BDDD-1469-4BBA-99FB-ECCB0281D8AB}" destId="{2B53842C-1C00-8A4E-8BBC-DEEDF02FF306}" srcOrd="0" destOrd="0" presId="urn:microsoft.com/office/officeart/2005/8/layout/vProcess5"/>
    <dgm:cxn modelId="{05B7F253-77AD-0041-8DEA-77625EAEB1AA}" type="presOf" srcId="{F355763D-B33E-469E-B721-D3736BD5FC5B}" destId="{D9FFFC62-382C-124B-9D6C-0A8EF641E2B3}" srcOrd="1" destOrd="0" presId="urn:microsoft.com/office/officeart/2005/8/layout/vProcess5"/>
    <dgm:cxn modelId="{3E1A4758-616D-43AF-969A-D5CCB1E4F4EB}" srcId="{24F891C0-EB1A-4748-89FF-344F1FBC6677}" destId="{EE0E5B77-9D04-49BB-A66B-E9D98F42574C}" srcOrd="2" destOrd="0" parTransId="{6A6DF9BE-8348-4742-9E6F-F233C26F2131}" sibTransId="{5528BDDD-1469-4BBA-99FB-ECCB0281D8AB}"/>
    <dgm:cxn modelId="{DEBA5D7F-D6F9-E948-AEF8-D546888B396F}" type="presOf" srcId="{EE0E5B77-9D04-49BB-A66B-E9D98F42574C}" destId="{135086F4-2B2C-004E-BB17-A4BFB3B58DA2}" srcOrd="1" destOrd="0" presId="urn:microsoft.com/office/officeart/2005/8/layout/vProcess5"/>
    <dgm:cxn modelId="{704F8F88-4318-4614-A2F5-FB5ED20545EA}" srcId="{24F891C0-EB1A-4748-89FF-344F1FBC6677}" destId="{51CB12F3-73B4-4440-89DF-865B42DFDC33}" srcOrd="1" destOrd="0" parTransId="{22E6A0E6-1B3B-4BAF-85BF-E647859237ED}" sibTransId="{07C8883E-4ADD-49E7-B992-74BD2E6C2BDF}"/>
    <dgm:cxn modelId="{50B34CA3-D535-8341-B821-80B85E793EEA}" type="presOf" srcId="{979E9827-B618-40D9-BD50-F0C3A9139361}" destId="{C431670D-3AE8-1A4C-A007-7D31DCF6B3B0}" srcOrd="0" destOrd="0" presId="urn:microsoft.com/office/officeart/2005/8/layout/vProcess5"/>
    <dgm:cxn modelId="{C9FB88A8-ECAB-C842-80A6-3AD9A641A428}" type="presOf" srcId="{F355763D-B33E-469E-B721-D3736BD5FC5B}" destId="{A2CEB392-3607-094E-982C-BA6E1A8630B4}" srcOrd="0" destOrd="0" presId="urn:microsoft.com/office/officeart/2005/8/layout/vProcess5"/>
    <dgm:cxn modelId="{0EB5B1AE-62BE-4ADA-BD8F-1E8E54CCF460}" srcId="{24F891C0-EB1A-4748-89FF-344F1FBC6677}" destId="{6F17BDD0-3FF9-4847-A616-FF5AB28C0622}" srcOrd="0" destOrd="0" parTransId="{FA898BC5-F24B-4AB1-BEEA-67D4397F174D}" sibTransId="{979E9827-B618-40D9-BD50-F0C3A9139361}"/>
    <dgm:cxn modelId="{AA847FBD-C97A-4440-8B36-53AD8CE232B2}" type="presOf" srcId="{6F17BDD0-3FF9-4847-A616-FF5AB28C0622}" destId="{485DBC99-6D27-CF4E-A8EC-6EB3C0B8E45E}" srcOrd="1" destOrd="0" presId="urn:microsoft.com/office/officeart/2005/8/layout/vProcess5"/>
    <dgm:cxn modelId="{E35E0FE9-7D7B-1249-A203-2BBD7D0BBCD0}" type="presOf" srcId="{6F17BDD0-3FF9-4847-A616-FF5AB28C0622}" destId="{A9296344-B1C9-3C49-B18B-C185D54460EA}" srcOrd="0" destOrd="0" presId="urn:microsoft.com/office/officeart/2005/8/layout/vProcess5"/>
    <dgm:cxn modelId="{0E384964-8808-B140-8933-423379BA006B}" type="presParOf" srcId="{0D849318-4DBF-4746-96B2-D9C91DBF80A7}" destId="{A8E9E4E0-CDBE-6148-80F4-DEBC8E41F555}" srcOrd="0" destOrd="0" presId="urn:microsoft.com/office/officeart/2005/8/layout/vProcess5"/>
    <dgm:cxn modelId="{985FA0E8-78DF-8848-BFB1-7CFA27A3DB71}" type="presParOf" srcId="{0D849318-4DBF-4746-96B2-D9C91DBF80A7}" destId="{A9296344-B1C9-3C49-B18B-C185D54460EA}" srcOrd="1" destOrd="0" presId="urn:microsoft.com/office/officeart/2005/8/layout/vProcess5"/>
    <dgm:cxn modelId="{BFAF08DC-D9DE-A542-A72B-0FBAA00EFD26}" type="presParOf" srcId="{0D849318-4DBF-4746-96B2-D9C91DBF80A7}" destId="{B40077FE-1449-8140-A77B-92CA73D36D14}" srcOrd="2" destOrd="0" presId="urn:microsoft.com/office/officeart/2005/8/layout/vProcess5"/>
    <dgm:cxn modelId="{D152B16C-2792-7048-AD65-CDA4254B28D2}" type="presParOf" srcId="{0D849318-4DBF-4746-96B2-D9C91DBF80A7}" destId="{C0B2687C-17A5-8348-88DB-BFD77B27A4F7}" srcOrd="3" destOrd="0" presId="urn:microsoft.com/office/officeart/2005/8/layout/vProcess5"/>
    <dgm:cxn modelId="{73B2AFC4-4BF3-CF47-A455-B402C27C90A3}" type="presParOf" srcId="{0D849318-4DBF-4746-96B2-D9C91DBF80A7}" destId="{A2CEB392-3607-094E-982C-BA6E1A8630B4}" srcOrd="4" destOrd="0" presId="urn:microsoft.com/office/officeart/2005/8/layout/vProcess5"/>
    <dgm:cxn modelId="{0537D2B9-E93B-B54D-AEF3-86E6822F0FE7}" type="presParOf" srcId="{0D849318-4DBF-4746-96B2-D9C91DBF80A7}" destId="{86F22AC1-76A9-4149-85E2-9D0C1A2354D6}" srcOrd="5" destOrd="0" presId="urn:microsoft.com/office/officeart/2005/8/layout/vProcess5"/>
    <dgm:cxn modelId="{2ADE372A-8BA4-A847-869A-C0D5F46ACBB0}" type="presParOf" srcId="{0D849318-4DBF-4746-96B2-D9C91DBF80A7}" destId="{C431670D-3AE8-1A4C-A007-7D31DCF6B3B0}" srcOrd="6" destOrd="0" presId="urn:microsoft.com/office/officeart/2005/8/layout/vProcess5"/>
    <dgm:cxn modelId="{209D3D86-2CCA-BC4E-8538-563869AE74D6}" type="presParOf" srcId="{0D849318-4DBF-4746-96B2-D9C91DBF80A7}" destId="{7638B340-A900-6F47-B4E1-7A62E255CC91}" srcOrd="7" destOrd="0" presId="urn:microsoft.com/office/officeart/2005/8/layout/vProcess5"/>
    <dgm:cxn modelId="{1D1167B9-218F-FA4F-ADDD-ED426E8401C2}" type="presParOf" srcId="{0D849318-4DBF-4746-96B2-D9C91DBF80A7}" destId="{2B53842C-1C00-8A4E-8BBC-DEEDF02FF306}" srcOrd="8" destOrd="0" presId="urn:microsoft.com/office/officeart/2005/8/layout/vProcess5"/>
    <dgm:cxn modelId="{08E6A549-77BA-8346-AC91-6ECABE6B60CB}" type="presParOf" srcId="{0D849318-4DBF-4746-96B2-D9C91DBF80A7}" destId="{E327BCF7-2835-9147-B87C-9476C4DF7D5C}" srcOrd="9" destOrd="0" presId="urn:microsoft.com/office/officeart/2005/8/layout/vProcess5"/>
    <dgm:cxn modelId="{4E37E374-62E6-F946-B5C0-8F1EF79DC799}" type="presParOf" srcId="{0D849318-4DBF-4746-96B2-D9C91DBF80A7}" destId="{485DBC99-6D27-CF4E-A8EC-6EB3C0B8E45E}" srcOrd="10" destOrd="0" presId="urn:microsoft.com/office/officeart/2005/8/layout/vProcess5"/>
    <dgm:cxn modelId="{1AB895B5-52D0-1049-B428-C7F8D095B8EB}" type="presParOf" srcId="{0D849318-4DBF-4746-96B2-D9C91DBF80A7}" destId="{28A12439-60AB-4D46-8016-17DDA3C43A07}" srcOrd="11" destOrd="0" presId="urn:microsoft.com/office/officeart/2005/8/layout/vProcess5"/>
    <dgm:cxn modelId="{BA8F87D0-21FD-FE49-AC68-EA4DA9A298F5}" type="presParOf" srcId="{0D849318-4DBF-4746-96B2-D9C91DBF80A7}" destId="{135086F4-2B2C-004E-BB17-A4BFB3B58DA2}" srcOrd="12" destOrd="0" presId="urn:microsoft.com/office/officeart/2005/8/layout/vProcess5"/>
    <dgm:cxn modelId="{747C7456-9545-2245-A04C-8327FBE7E987}" type="presParOf" srcId="{0D849318-4DBF-4746-96B2-D9C91DBF80A7}" destId="{D9FFFC62-382C-124B-9D6C-0A8EF641E2B3}" srcOrd="13" destOrd="0" presId="urn:microsoft.com/office/officeart/2005/8/layout/vProcess5"/>
    <dgm:cxn modelId="{680C7220-6826-B541-A365-6F0AB8A27FEF}" type="presParOf" srcId="{0D849318-4DBF-4746-96B2-D9C91DBF80A7}" destId="{2D9E0664-54C4-4C4D-AFF3-2203AD7C002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8A01A6-CF38-4DEF-A1BB-DC6109A56CF0}" type="doc">
      <dgm:prSet loTypeId="urn:microsoft.com/office/officeart/2016/7/layout/ChevronBlockProcess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E07990-DACF-4F6F-AF41-75DF098ED643}">
      <dgm:prSet/>
      <dgm:spPr/>
      <dgm:t>
        <a:bodyPr/>
        <a:lstStyle/>
        <a:p>
          <a:r>
            <a:rPr lang="en-US"/>
            <a:t>Accompany</a:t>
          </a:r>
        </a:p>
      </dgm:t>
    </dgm:pt>
    <dgm:pt modelId="{806CD8B1-CB00-40A6-A98B-673737A524EC}" type="parTrans" cxnId="{577FCFFF-55C5-416F-84E3-3949FCFB35D1}">
      <dgm:prSet/>
      <dgm:spPr/>
      <dgm:t>
        <a:bodyPr/>
        <a:lstStyle/>
        <a:p>
          <a:endParaRPr lang="en-US"/>
        </a:p>
      </dgm:t>
    </dgm:pt>
    <dgm:pt modelId="{2D7EF2F0-4070-44C1-AF4C-E8B063A35A60}" type="sibTrans" cxnId="{577FCFFF-55C5-416F-84E3-3949FCFB35D1}">
      <dgm:prSet/>
      <dgm:spPr/>
      <dgm:t>
        <a:bodyPr/>
        <a:lstStyle/>
        <a:p>
          <a:endParaRPr lang="en-US"/>
        </a:p>
      </dgm:t>
    </dgm:pt>
    <dgm:pt modelId="{60776EFB-CEEE-4CA6-B6D3-6982CC1221A1}">
      <dgm:prSet/>
      <dgm:spPr/>
      <dgm:t>
        <a:bodyPr/>
        <a:lstStyle/>
        <a:p>
          <a:r>
            <a:rPr lang="en-US"/>
            <a:t>Accompany you to provide support at appointments/meetings</a:t>
          </a:r>
        </a:p>
      </dgm:t>
    </dgm:pt>
    <dgm:pt modelId="{194A5BCE-5D71-471B-856A-7700B18134A7}" type="parTrans" cxnId="{E9FE9213-0C0C-4A50-90AF-17EDBC2D947E}">
      <dgm:prSet/>
      <dgm:spPr/>
      <dgm:t>
        <a:bodyPr/>
        <a:lstStyle/>
        <a:p>
          <a:endParaRPr lang="en-US"/>
        </a:p>
      </dgm:t>
    </dgm:pt>
    <dgm:pt modelId="{8AF7CB34-99E0-445E-9870-91577D329334}" type="sibTrans" cxnId="{E9FE9213-0C0C-4A50-90AF-17EDBC2D947E}">
      <dgm:prSet/>
      <dgm:spPr/>
      <dgm:t>
        <a:bodyPr/>
        <a:lstStyle/>
        <a:p>
          <a:endParaRPr lang="en-US"/>
        </a:p>
      </dgm:t>
    </dgm:pt>
    <dgm:pt modelId="{0F840661-472A-4044-976C-F32BC7C91A81}">
      <dgm:prSet/>
      <dgm:spPr/>
      <dgm:t>
        <a:bodyPr/>
        <a:lstStyle/>
        <a:p>
          <a:r>
            <a:rPr lang="en-US"/>
            <a:t>Help</a:t>
          </a:r>
        </a:p>
      </dgm:t>
    </dgm:pt>
    <dgm:pt modelId="{8AEA8E55-FD17-4D94-BB2C-433FDE7A04FE}" type="parTrans" cxnId="{A3CAF3D2-962F-4A3E-9E9A-CD2AFFB24819}">
      <dgm:prSet/>
      <dgm:spPr/>
      <dgm:t>
        <a:bodyPr/>
        <a:lstStyle/>
        <a:p>
          <a:endParaRPr lang="en-US"/>
        </a:p>
      </dgm:t>
    </dgm:pt>
    <dgm:pt modelId="{04F44691-D10F-4C0E-BF23-84A1E27E0587}" type="sibTrans" cxnId="{A3CAF3D2-962F-4A3E-9E9A-CD2AFFB24819}">
      <dgm:prSet/>
      <dgm:spPr/>
      <dgm:t>
        <a:bodyPr/>
        <a:lstStyle/>
        <a:p>
          <a:endParaRPr lang="en-US"/>
        </a:p>
      </dgm:t>
    </dgm:pt>
    <dgm:pt modelId="{7175593B-183C-490B-A87E-F20D3745BA6D}">
      <dgm:prSet/>
      <dgm:spPr/>
      <dgm:t>
        <a:bodyPr/>
        <a:lstStyle/>
        <a:p>
          <a:r>
            <a:rPr lang="en-US"/>
            <a:t>Help explore the best options</a:t>
          </a:r>
        </a:p>
      </dgm:t>
    </dgm:pt>
    <dgm:pt modelId="{10619253-AAA4-4956-B8AF-FF5292DA47D0}" type="parTrans" cxnId="{D9B3F9C4-AD88-448E-8C28-A0CA0A892677}">
      <dgm:prSet/>
      <dgm:spPr/>
      <dgm:t>
        <a:bodyPr/>
        <a:lstStyle/>
        <a:p>
          <a:endParaRPr lang="en-US"/>
        </a:p>
      </dgm:t>
    </dgm:pt>
    <dgm:pt modelId="{74BA78D3-6EAF-428C-97FB-E2D1FEFA45B4}" type="sibTrans" cxnId="{D9B3F9C4-AD88-448E-8C28-A0CA0A892677}">
      <dgm:prSet/>
      <dgm:spPr/>
      <dgm:t>
        <a:bodyPr/>
        <a:lstStyle/>
        <a:p>
          <a:endParaRPr lang="en-US"/>
        </a:p>
      </dgm:t>
    </dgm:pt>
    <dgm:pt modelId="{3D8A4855-0869-4463-A4AA-5ACC7A4414C5}">
      <dgm:prSet/>
      <dgm:spPr/>
      <dgm:t>
        <a:bodyPr/>
        <a:lstStyle/>
        <a:p>
          <a:r>
            <a:rPr lang="en-US"/>
            <a:t>Provide</a:t>
          </a:r>
        </a:p>
      </dgm:t>
    </dgm:pt>
    <dgm:pt modelId="{7FF01E6F-174D-40FF-AA26-4D91B21EF7BB}" type="parTrans" cxnId="{D858DCB0-8744-4347-B68B-82F7D83BAA22}">
      <dgm:prSet/>
      <dgm:spPr/>
      <dgm:t>
        <a:bodyPr/>
        <a:lstStyle/>
        <a:p>
          <a:endParaRPr lang="en-US"/>
        </a:p>
      </dgm:t>
    </dgm:pt>
    <dgm:pt modelId="{1C3AC384-AF08-419B-889B-BBC3702CCEA1}" type="sibTrans" cxnId="{D858DCB0-8744-4347-B68B-82F7D83BAA22}">
      <dgm:prSet/>
      <dgm:spPr/>
      <dgm:t>
        <a:bodyPr/>
        <a:lstStyle/>
        <a:p>
          <a:endParaRPr lang="en-US"/>
        </a:p>
      </dgm:t>
    </dgm:pt>
    <dgm:pt modelId="{652E52D3-A564-468D-BA04-332B06CD70C6}">
      <dgm:prSet/>
      <dgm:spPr/>
      <dgm:t>
        <a:bodyPr/>
        <a:lstStyle/>
        <a:p>
          <a:r>
            <a:rPr lang="en-US"/>
            <a:t>Provide support to hep patients make informed decisions</a:t>
          </a:r>
        </a:p>
      </dgm:t>
    </dgm:pt>
    <dgm:pt modelId="{B9455238-7639-4596-8CFF-A9EE85DC4F37}" type="parTrans" cxnId="{1EAD40D1-3F0E-45A3-BDDA-EEB0D4CFCE21}">
      <dgm:prSet/>
      <dgm:spPr/>
      <dgm:t>
        <a:bodyPr/>
        <a:lstStyle/>
        <a:p>
          <a:endParaRPr lang="en-US"/>
        </a:p>
      </dgm:t>
    </dgm:pt>
    <dgm:pt modelId="{BCEFB5D9-E39C-42CF-AF54-1A65B89B1D3C}" type="sibTrans" cxnId="{1EAD40D1-3F0E-45A3-BDDA-EEB0D4CFCE21}">
      <dgm:prSet/>
      <dgm:spPr/>
      <dgm:t>
        <a:bodyPr/>
        <a:lstStyle/>
        <a:p>
          <a:endParaRPr lang="en-US"/>
        </a:p>
      </dgm:t>
    </dgm:pt>
    <dgm:pt modelId="{3B928CC6-F817-4E17-A265-C9C43D09E1F5}">
      <dgm:prSet/>
      <dgm:spPr/>
      <dgm:t>
        <a:bodyPr/>
        <a:lstStyle/>
        <a:p>
          <a:r>
            <a:rPr lang="en-US"/>
            <a:t>Listen</a:t>
          </a:r>
        </a:p>
      </dgm:t>
    </dgm:pt>
    <dgm:pt modelId="{6AB42FEE-2F29-4BAE-BFAA-D1BFEB2155A9}" type="parTrans" cxnId="{65B76100-9317-4C98-BD9C-0A743EB5E370}">
      <dgm:prSet/>
      <dgm:spPr/>
      <dgm:t>
        <a:bodyPr/>
        <a:lstStyle/>
        <a:p>
          <a:endParaRPr lang="en-US"/>
        </a:p>
      </dgm:t>
    </dgm:pt>
    <dgm:pt modelId="{488B8CA3-3581-4B94-9AFB-FD1CA52DA4A0}" type="sibTrans" cxnId="{65B76100-9317-4C98-BD9C-0A743EB5E370}">
      <dgm:prSet/>
      <dgm:spPr/>
      <dgm:t>
        <a:bodyPr/>
        <a:lstStyle/>
        <a:p>
          <a:endParaRPr lang="en-US"/>
        </a:p>
      </dgm:t>
    </dgm:pt>
    <dgm:pt modelId="{32DAB393-76D4-4844-82DE-7F5F09DA26CC}">
      <dgm:prSet/>
      <dgm:spPr/>
      <dgm:t>
        <a:bodyPr/>
        <a:lstStyle/>
        <a:p>
          <a:r>
            <a:rPr lang="en-US"/>
            <a:t>Listen to patients concerns and views</a:t>
          </a:r>
        </a:p>
      </dgm:t>
    </dgm:pt>
    <dgm:pt modelId="{26B64B21-5256-43BB-A826-CE9790BBF627}" type="parTrans" cxnId="{DC2C1822-82C4-4717-8382-E70D97B95E42}">
      <dgm:prSet/>
      <dgm:spPr/>
      <dgm:t>
        <a:bodyPr/>
        <a:lstStyle/>
        <a:p>
          <a:endParaRPr lang="en-US"/>
        </a:p>
      </dgm:t>
    </dgm:pt>
    <dgm:pt modelId="{6DC8EBCD-FF39-432F-A093-F3330BC31DBE}" type="sibTrans" cxnId="{DC2C1822-82C4-4717-8382-E70D97B95E42}">
      <dgm:prSet/>
      <dgm:spPr/>
      <dgm:t>
        <a:bodyPr/>
        <a:lstStyle/>
        <a:p>
          <a:endParaRPr lang="en-US"/>
        </a:p>
      </dgm:t>
    </dgm:pt>
    <dgm:pt modelId="{8142761C-B00C-BE49-82A8-04C7737B49B3}" type="pres">
      <dgm:prSet presAssocID="{5A8A01A6-CF38-4DEF-A1BB-DC6109A56CF0}" presName="Name0" presStyleCnt="0">
        <dgm:presLayoutVars>
          <dgm:dir/>
          <dgm:animLvl val="lvl"/>
          <dgm:resizeHandles val="exact"/>
        </dgm:presLayoutVars>
      </dgm:prSet>
      <dgm:spPr/>
    </dgm:pt>
    <dgm:pt modelId="{5F3C858C-A385-F644-A817-C97308284BE0}" type="pres">
      <dgm:prSet presAssocID="{0FE07990-DACF-4F6F-AF41-75DF098ED643}" presName="composite" presStyleCnt="0"/>
      <dgm:spPr/>
    </dgm:pt>
    <dgm:pt modelId="{3C5D0866-BA83-A141-9B5C-74474AD3F4F6}" type="pres">
      <dgm:prSet presAssocID="{0FE07990-DACF-4F6F-AF41-75DF098ED643}" presName="parTx" presStyleLbl="alignNode1" presStyleIdx="0" presStyleCnt="4">
        <dgm:presLayoutVars>
          <dgm:chMax val="0"/>
          <dgm:chPref val="0"/>
        </dgm:presLayoutVars>
      </dgm:prSet>
      <dgm:spPr/>
    </dgm:pt>
    <dgm:pt modelId="{29DA6CA6-4982-C444-97C6-BB72D25A4F65}" type="pres">
      <dgm:prSet presAssocID="{0FE07990-DACF-4F6F-AF41-75DF098ED643}" presName="desTx" presStyleLbl="alignAccFollowNode1" presStyleIdx="0" presStyleCnt="4">
        <dgm:presLayoutVars/>
      </dgm:prSet>
      <dgm:spPr/>
    </dgm:pt>
    <dgm:pt modelId="{88B07A17-6CD8-B140-9439-B1AE2BC80D75}" type="pres">
      <dgm:prSet presAssocID="{2D7EF2F0-4070-44C1-AF4C-E8B063A35A60}" presName="space" presStyleCnt="0"/>
      <dgm:spPr/>
    </dgm:pt>
    <dgm:pt modelId="{8B10BA05-5062-5841-BD95-C5210D37A6C1}" type="pres">
      <dgm:prSet presAssocID="{0F840661-472A-4044-976C-F32BC7C91A81}" presName="composite" presStyleCnt="0"/>
      <dgm:spPr/>
    </dgm:pt>
    <dgm:pt modelId="{B2330805-DC88-B846-9AC2-DBF607E8B9CC}" type="pres">
      <dgm:prSet presAssocID="{0F840661-472A-4044-976C-F32BC7C91A81}" presName="parTx" presStyleLbl="alignNode1" presStyleIdx="1" presStyleCnt="4">
        <dgm:presLayoutVars>
          <dgm:chMax val="0"/>
          <dgm:chPref val="0"/>
        </dgm:presLayoutVars>
      </dgm:prSet>
      <dgm:spPr/>
    </dgm:pt>
    <dgm:pt modelId="{D5EBE428-F19B-154B-9D16-7D7922D358C7}" type="pres">
      <dgm:prSet presAssocID="{0F840661-472A-4044-976C-F32BC7C91A81}" presName="desTx" presStyleLbl="alignAccFollowNode1" presStyleIdx="1" presStyleCnt="4">
        <dgm:presLayoutVars/>
      </dgm:prSet>
      <dgm:spPr/>
    </dgm:pt>
    <dgm:pt modelId="{620D3BFF-D5D6-0742-85B0-997A24308A25}" type="pres">
      <dgm:prSet presAssocID="{04F44691-D10F-4C0E-BF23-84A1E27E0587}" presName="space" presStyleCnt="0"/>
      <dgm:spPr/>
    </dgm:pt>
    <dgm:pt modelId="{7E7D1F31-104D-6C48-BC55-ECAE476755CC}" type="pres">
      <dgm:prSet presAssocID="{3D8A4855-0869-4463-A4AA-5ACC7A4414C5}" presName="composite" presStyleCnt="0"/>
      <dgm:spPr/>
    </dgm:pt>
    <dgm:pt modelId="{CFEC7F30-959A-5D48-A8D2-785F4FB0A38A}" type="pres">
      <dgm:prSet presAssocID="{3D8A4855-0869-4463-A4AA-5ACC7A4414C5}" presName="parTx" presStyleLbl="alignNode1" presStyleIdx="2" presStyleCnt="4">
        <dgm:presLayoutVars>
          <dgm:chMax val="0"/>
          <dgm:chPref val="0"/>
        </dgm:presLayoutVars>
      </dgm:prSet>
      <dgm:spPr/>
    </dgm:pt>
    <dgm:pt modelId="{396A89F2-0604-494E-8302-56DC834EFD5F}" type="pres">
      <dgm:prSet presAssocID="{3D8A4855-0869-4463-A4AA-5ACC7A4414C5}" presName="desTx" presStyleLbl="alignAccFollowNode1" presStyleIdx="2" presStyleCnt="4">
        <dgm:presLayoutVars/>
      </dgm:prSet>
      <dgm:spPr/>
    </dgm:pt>
    <dgm:pt modelId="{AAAE7D51-F8A2-4C46-8502-5996E2A1D14D}" type="pres">
      <dgm:prSet presAssocID="{1C3AC384-AF08-419B-889B-BBC3702CCEA1}" presName="space" presStyleCnt="0"/>
      <dgm:spPr/>
    </dgm:pt>
    <dgm:pt modelId="{66B68BBB-6533-204D-A722-B81E28E4F023}" type="pres">
      <dgm:prSet presAssocID="{3B928CC6-F817-4E17-A265-C9C43D09E1F5}" presName="composite" presStyleCnt="0"/>
      <dgm:spPr/>
    </dgm:pt>
    <dgm:pt modelId="{785410D8-394D-CB4A-820B-F4EB6896D5DD}" type="pres">
      <dgm:prSet presAssocID="{3B928CC6-F817-4E17-A265-C9C43D09E1F5}" presName="parTx" presStyleLbl="alignNode1" presStyleIdx="3" presStyleCnt="4">
        <dgm:presLayoutVars>
          <dgm:chMax val="0"/>
          <dgm:chPref val="0"/>
        </dgm:presLayoutVars>
      </dgm:prSet>
      <dgm:spPr/>
    </dgm:pt>
    <dgm:pt modelId="{1EEAA74C-0742-1646-9D28-BA042A5C850B}" type="pres">
      <dgm:prSet presAssocID="{3B928CC6-F817-4E17-A265-C9C43D09E1F5}" presName="desTx" presStyleLbl="alignAccFollowNode1" presStyleIdx="3" presStyleCnt="4">
        <dgm:presLayoutVars/>
      </dgm:prSet>
      <dgm:spPr/>
    </dgm:pt>
  </dgm:ptLst>
  <dgm:cxnLst>
    <dgm:cxn modelId="{65B76100-9317-4C98-BD9C-0A743EB5E370}" srcId="{5A8A01A6-CF38-4DEF-A1BB-DC6109A56CF0}" destId="{3B928CC6-F817-4E17-A265-C9C43D09E1F5}" srcOrd="3" destOrd="0" parTransId="{6AB42FEE-2F29-4BAE-BFAA-D1BFEB2155A9}" sibTransId="{488B8CA3-3581-4B94-9AFB-FD1CA52DA4A0}"/>
    <dgm:cxn modelId="{E9FE9213-0C0C-4A50-90AF-17EDBC2D947E}" srcId="{0FE07990-DACF-4F6F-AF41-75DF098ED643}" destId="{60776EFB-CEEE-4CA6-B6D3-6982CC1221A1}" srcOrd="0" destOrd="0" parTransId="{194A5BCE-5D71-471B-856A-7700B18134A7}" sibTransId="{8AF7CB34-99E0-445E-9870-91577D329334}"/>
    <dgm:cxn modelId="{6AB1E320-7F53-4347-9FAF-1FB7C2978C8C}" type="presOf" srcId="{0F840661-472A-4044-976C-F32BC7C91A81}" destId="{B2330805-DC88-B846-9AC2-DBF607E8B9CC}" srcOrd="0" destOrd="0" presId="urn:microsoft.com/office/officeart/2016/7/layout/ChevronBlockProcess"/>
    <dgm:cxn modelId="{DC2C1822-82C4-4717-8382-E70D97B95E42}" srcId="{3B928CC6-F817-4E17-A265-C9C43D09E1F5}" destId="{32DAB393-76D4-4844-82DE-7F5F09DA26CC}" srcOrd="0" destOrd="0" parTransId="{26B64B21-5256-43BB-A826-CE9790BBF627}" sibTransId="{6DC8EBCD-FF39-432F-A093-F3330BC31DBE}"/>
    <dgm:cxn modelId="{5846A42F-6E4E-0348-A3F7-9AD0D89E7649}" type="presOf" srcId="{3B928CC6-F817-4E17-A265-C9C43D09E1F5}" destId="{785410D8-394D-CB4A-820B-F4EB6896D5DD}" srcOrd="0" destOrd="0" presId="urn:microsoft.com/office/officeart/2016/7/layout/ChevronBlockProcess"/>
    <dgm:cxn modelId="{D428CC33-187D-D647-99CF-EAF5843A80A4}" type="presOf" srcId="{60776EFB-CEEE-4CA6-B6D3-6982CC1221A1}" destId="{29DA6CA6-4982-C444-97C6-BB72D25A4F65}" srcOrd="0" destOrd="0" presId="urn:microsoft.com/office/officeart/2016/7/layout/ChevronBlockProcess"/>
    <dgm:cxn modelId="{40D93B3B-5B95-B648-BFE0-07F50B658D67}" type="presOf" srcId="{3D8A4855-0869-4463-A4AA-5ACC7A4414C5}" destId="{CFEC7F30-959A-5D48-A8D2-785F4FB0A38A}" srcOrd="0" destOrd="0" presId="urn:microsoft.com/office/officeart/2016/7/layout/ChevronBlockProcess"/>
    <dgm:cxn modelId="{39B63648-4E48-D64F-BD97-8A5056AD0D4A}" type="presOf" srcId="{5A8A01A6-CF38-4DEF-A1BB-DC6109A56CF0}" destId="{8142761C-B00C-BE49-82A8-04C7737B49B3}" srcOrd="0" destOrd="0" presId="urn:microsoft.com/office/officeart/2016/7/layout/ChevronBlockProcess"/>
    <dgm:cxn modelId="{AC744F82-B0FD-D143-9F82-3568A411ACE2}" type="presOf" srcId="{32DAB393-76D4-4844-82DE-7F5F09DA26CC}" destId="{1EEAA74C-0742-1646-9D28-BA042A5C850B}" srcOrd="0" destOrd="0" presId="urn:microsoft.com/office/officeart/2016/7/layout/ChevronBlockProcess"/>
    <dgm:cxn modelId="{ADEB07AB-9F6A-7E4E-A69C-62EDB2749F72}" type="presOf" srcId="{7175593B-183C-490B-A87E-F20D3745BA6D}" destId="{D5EBE428-F19B-154B-9D16-7D7922D358C7}" srcOrd="0" destOrd="0" presId="urn:microsoft.com/office/officeart/2016/7/layout/ChevronBlockProcess"/>
    <dgm:cxn modelId="{D858DCB0-8744-4347-B68B-82F7D83BAA22}" srcId="{5A8A01A6-CF38-4DEF-A1BB-DC6109A56CF0}" destId="{3D8A4855-0869-4463-A4AA-5ACC7A4414C5}" srcOrd="2" destOrd="0" parTransId="{7FF01E6F-174D-40FF-AA26-4D91B21EF7BB}" sibTransId="{1C3AC384-AF08-419B-889B-BBC3702CCEA1}"/>
    <dgm:cxn modelId="{D9B3F9C4-AD88-448E-8C28-A0CA0A892677}" srcId="{0F840661-472A-4044-976C-F32BC7C91A81}" destId="{7175593B-183C-490B-A87E-F20D3745BA6D}" srcOrd="0" destOrd="0" parTransId="{10619253-AAA4-4956-B8AF-FF5292DA47D0}" sibTransId="{74BA78D3-6EAF-428C-97FB-E2D1FEFA45B4}"/>
    <dgm:cxn modelId="{1EAD40D1-3F0E-45A3-BDDA-EEB0D4CFCE21}" srcId="{3D8A4855-0869-4463-A4AA-5ACC7A4414C5}" destId="{652E52D3-A564-468D-BA04-332B06CD70C6}" srcOrd="0" destOrd="0" parTransId="{B9455238-7639-4596-8CFF-A9EE85DC4F37}" sibTransId="{BCEFB5D9-E39C-42CF-AF54-1A65B89B1D3C}"/>
    <dgm:cxn modelId="{A3CAF3D2-962F-4A3E-9E9A-CD2AFFB24819}" srcId="{5A8A01A6-CF38-4DEF-A1BB-DC6109A56CF0}" destId="{0F840661-472A-4044-976C-F32BC7C91A81}" srcOrd="1" destOrd="0" parTransId="{8AEA8E55-FD17-4D94-BB2C-433FDE7A04FE}" sibTransId="{04F44691-D10F-4C0E-BF23-84A1E27E0587}"/>
    <dgm:cxn modelId="{300548F4-313A-434D-BEF7-3BAB7DC87020}" type="presOf" srcId="{0FE07990-DACF-4F6F-AF41-75DF098ED643}" destId="{3C5D0866-BA83-A141-9B5C-74474AD3F4F6}" srcOrd="0" destOrd="0" presId="urn:microsoft.com/office/officeart/2016/7/layout/ChevronBlockProcess"/>
    <dgm:cxn modelId="{79E892FA-BFE2-2B43-9033-FE26308D3030}" type="presOf" srcId="{652E52D3-A564-468D-BA04-332B06CD70C6}" destId="{396A89F2-0604-494E-8302-56DC834EFD5F}" srcOrd="0" destOrd="0" presId="urn:microsoft.com/office/officeart/2016/7/layout/ChevronBlockProcess"/>
    <dgm:cxn modelId="{577FCFFF-55C5-416F-84E3-3949FCFB35D1}" srcId="{5A8A01A6-CF38-4DEF-A1BB-DC6109A56CF0}" destId="{0FE07990-DACF-4F6F-AF41-75DF098ED643}" srcOrd="0" destOrd="0" parTransId="{806CD8B1-CB00-40A6-A98B-673737A524EC}" sibTransId="{2D7EF2F0-4070-44C1-AF4C-E8B063A35A60}"/>
    <dgm:cxn modelId="{07B40A87-0D1E-3E42-B5E7-C1D13DBF9334}" type="presParOf" srcId="{8142761C-B00C-BE49-82A8-04C7737B49B3}" destId="{5F3C858C-A385-F644-A817-C97308284BE0}" srcOrd="0" destOrd="0" presId="urn:microsoft.com/office/officeart/2016/7/layout/ChevronBlockProcess"/>
    <dgm:cxn modelId="{BDBDCC66-BC74-2C46-B9D0-94BB08BD650E}" type="presParOf" srcId="{5F3C858C-A385-F644-A817-C97308284BE0}" destId="{3C5D0866-BA83-A141-9B5C-74474AD3F4F6}" srcOrd="0" destOrd="0" presId="urn:microsoft.com/office/officeart/2016/7/layout/ChevronBlockProcess"/>
    <dgm:cxn modelId="{A719457A-2EFE-4640-890E-3F076DB20652}" type="presParOf" srcId="{5F3C858C-A385-F644-A817-C97308284BE0}" destId="{29DA6CA6-4982-C444-97C6-BB72D25A4F65}" srcOrd="1" destOrd="0" presId="urn:microsoft.com/office/officeart/2016/7/layout/ChevronBlockProcess"/>
    <dgm:cxn modelId="{037212E5-AB96-3546-B1DF-8C2BA39B1341}" type="presParOf" srcId="{8142761C-B00C-BE49-82A8-04C7737B49B3}" destId="{88B07A17-6CD8-B140-9439-B1AE2BC80D75}" srcOrd="1" destOrd="0" presId="urn:microsoft.com/office/officeart/2016/7/layout/ChevronBlockProcess"/>
    <dgm:cxn modelId="{86A79535-CBE0-5143-AFD3-DDEC210BCF0E}" type="presParOf" srcId="{8142761C-B00C-BE49-82A8-04C7737B49B3}" destId="{8B10BA05-5062-5841-BD95-C5210D37A6C1}" srcOrd="2" destOrd="0" presId="urn:microsoft.com/office/officeart/2016/7/layout/ChevronBlockProcess"/>
    <dgm:cxn modelId="{EF06CA83-DEC5-EC48-8086-8830E2CBC8BA}" type="presParOf" srcId="{8B10BA05-5062-5841-BD95-C5210D37A6C1}" destId="{B2330805-DC88-B846-9AC2-DBF607E8B9CC}" srcOrd="0" destOrd="0" presId="urn:microsoft.com/office/officeart/2016/7/layout/ChevronBlockProcess"/>
    <dgm:cxn modelId="{79EF47B5-745B-4C4D-A599-7609FDFD706A}" type="presParOf" srcId="{8B10BA05-5062-5841-BD95-C5210D37A6C1}" destId="{D5EBE428-F19B-154B-9D16-7D7922D358C7}" srcOrd="1" destOrd="0" presId="urn:microsoft.com/office/officeart/2016/7/layout/ChevronBlockProcess"/>
    <dgm:cxn modelId="{CC41491A-5516-6546-A747-39ADA4FBE8A1}" type="presParOf" srcId="{8142761C-B00C-BE49-82A8-04C7737B49B3}" destId="{620D3BFF-D5D6-0742-85B0-997A24308A25}" srcOrd="3" destOrd="0" presId="urn:microsoft.com/office/officeart/2016/7/layout/ChevronBlockProcess"/>
    <dgm:cxn modelId="{AD43E843-2D02-C74E-A2D8-A2F28F28B9F4}" type="presParOf" srcId="{8142761C-B00C-BE49-82A8-04C7737B49B3}" destId="{7E7D1F31-104D-6C48-BC55-ECAE476755CC}" srcOrd="4" destOrd="0" presId="urn:microsoft.com/office/officeart/2016/7/layout/ChevronBlockProcess"/>
    <dgm:cxn modelId="{E1C7AAD8-BF88-0A4C-84D8-D17BAF629CA7}" type="presParOf" srcId="{7E7D1F31-104D-6C48-BC55-ECAE476755CC}" destId="{CFEC7F30-959A-5D48-A8D2-785F4FB0A38A}" srcOrd="0" destOrd="0" presId="urn:microsoft.com/office/officeart/2016/7/layout/ChevronBlockProcess"/>
    <dgm:cxn modelId="{F36125A7-BE40-A843-ABEB-AB71A884CA83}" type="presParOf" srcId="{7E7D1F31-104D-6C48-BC55-ECAE476755CC}" destId="{396A89F2-0604-494E-8302-56DC834EFD5F}" srcOrd="1" destOrd="0" presId="urn:microsoft.com/office/officeart/2016/7/layout/ChevronBlockProcess"/>
    <dgm:cxn modelId="{13D6ED70-270E-C846-ADA9-129E43D66421}" type="presParOf" srcId="{8142761C-B00C-BE49-82A8-04C7737B49B3}" destId="{AAAE7D51-F8A2-4C46-8502-5996E2A1D14D}" srcOrd="5" destOrd="0" presId="urn:microsoft.com/office/officeart/2016/7/layout/ChevronBlockProcess"/>
    <dgm:cxn modelId="{4AB18DE9-73A5-6640-B3E0-234BA1D184BE}" type="presParOf" srcId="{8142761C-B00C-BE49-82A8-04C7737B49B3}" destId="{66B68BBB-6533-204D-A722-B81E28E4F023}" srcOrd="6" destOrd="0" presId="urn:microsoft.com/office/officeart/2016/7/layout/ChevronBlockProcess"/>
    <dgm:cxn modelId="{B5184A10-C2FB-2043-A18E-632EB0716C09}" type="presParOf" srcId="{66B68BBB-6533-204D-A722-B81E28E4F023}" destId="{785410D8-394D-CB4A-820B-F4EB6896D5DD}" srcOrd="0" destOrd="0" presId="urn:microsoft.com/office/officeart/2016/7/layout/ChevronBlockProcess"/>
    <dgm:cxn modelId="{3BBD1542-6B22-C04A-9D40-CAED32AACB0E}" type="presParOf" srcId="{66B68BBB-6533-204D-A722-B81E28E4F023}" destId="{1EEAA74C-0742-1646-9D28-BA042A5C850B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DC8551-DA03-7746-986D-3E5987A03B5B}">
      <dsp:nvSpPr>
        <dsp:cNvPr id="0" name=""/>
        <dsp:cNvSpPr/>
      </dsp:nvSpPr>
      <dsp:spPr>
        <a:xfrm>
          <a:off x="0" y="0"/>
          <a:ext cx="6289466" cy="1572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According NHS (2018) A care plan is for anyone who needs care or cares for someone else.</a:t>
          </a:r>
        </a:p>
      </dsp:txBody>
      <dsp:txXfrm>
        <a:off x="76762" y="76762"/>
        <a:ext cx="6135942" cy="1418956"/>
      </dsp:txXfrm>
    </dsp:sp>
    <dsp:sp modelId="{4B05F0E1-B8E6-B449-B75B-033189235321}">
      <dsp:nvSpPr>
        <dsp:cNvPr id="0" name=""/>
        <dsp:cNvSpPr/>
      </dsp:nvSpPr>
      <dsp:spPr>
        <a:xfrm>
          <a:off x="0" y="1881721"/>
          <a:ext cx="6289466" cy="2955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691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The care plan will provide information on the support the patient needs and wants.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It helps the individual stay as independent as they wish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gives them control of their life.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Identifies health condition care needs more accurately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Gives any carer, family and friends the information they need to best support the individual (NHS 2018).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Helps the individual retain the things they enjoy</a:t>
          </a:r>
        </a:p>
      </dsp:txBody>
      <dsp:txXfrm>
        <a:off x="0" y="1881721"/>
        <a:ext cx="6289466" cy="29559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296344-B1C9-3C49-B18B-C185D54460EA}">
      <dsp:nvSpPr>
        <dsp:cNvPr id="0" name=""/>
        <dsp:cNvSpPr/>
      </dsp:nvSpPr>
      <dsp:spPr>
        <a:xfrm>
          <a:off x="0" y="0"/>
          <a:ext cx="5716805" cy="9442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plan follows the 4 basic principles of care intervention:</a:t>
          </a:r>
          <a:endParaRPr lang="en-US" sz="2400" kern="1200"/>
        </a:p>
      </dsp:txBody>
      <dsp:txXfrm>
        <a:off x="27655" y="27655"/>
        <a:ext cx="4587454" cy="888902"/>
      </dsp:txXfrm>
    </dsp:sp>
    <dsp:sp modelId="{B40077FE-1449-8140-A77B-92CA73D36D14}">
      <dsp:nvSpPr>
        <dsp:cNvPr id="0" name=""/>
        <dsp:cNvSpPr/>
      </dsp:nvSpPr>
      <dsp:spPr>
        <a:xfrm>
          <a:off x="426904" y="1075352"/>
          <a:ext cx="5716805" cy="944212"/>
        </a:xfrm>
        <a:prstGeom prst="roundRect">
          <a:avLst>
            <a:gd name="adj" fmla="val 10000"/>
          </a:avLst>
        </a:prstGeom>
        <a:solidFill>
          <a:schemeClr val="accent2">
            <a:hueOff val="360930"/>
            <a:satOff val="-1536"/>
            <a:lumOff val="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Goal Setting</a:t>
          </a:r>
          <a:endParaRPr lang="en-US" sz="2400" kern="1200"/>
        </a:p>
      </dsp:txBody>
      <dsp:txXfrm>
        <a:off x="454559" y="1103007"/>
        <a:ext cx="4620853" cy="888902"/>
      </dsp:txXfrm>
    </dsp:sp>
    <dsp:sp modelId="{C0B2687C-17A5-8348-88DB-BFD77B27A4F7}">
      <dsp:nvSpPr>
        <dsp:cNvPr id="0" name=""/>
        <dsp:cNvSpPr/>
      </dsp:nvSpPr>
      <dsp:spPr>
        <a:xfrm>
          <a:off x="853808" y="2150705"/>
          <a:ext cx="5716805" cy="944212"/>
        </a:xfrm>
        <a:prstGeom prst="roundRect">
          <a:avLst>
            <a:gd name="adj" fmla="val 10000"/>
          </a:avLst>
        </a:prstGeom>
        <a:solidFill>
          <a:schemeClr val="accent2">
            <a:hueOff val="721860"/>
            <a:satOff val="-3071"/>
            <a:lumOff val="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Assessment</a:t>
          </a:r>
          <a:endParaRPr lang="en-US" sz="2400" kern="1200"/>
        </a:p>
      </dsp:txBody>
      <dsp:txXfrm>
        <a:off x="881463" y="2178360"/>
        <a:ext cx="4620853" cy="888902"/>
      </dsp:txXfrm>
    </dsp:sp>
    <dsp:sp modelId="{A2CEB392-3607-094E-982C-BA6E1A8630B4}">
      <dsp:nvSpPr>
        <dsp:cNvPr id="0" name=""/>
        <dsp:cNvSpPr/>
      </dsp:nvSpPr>
      <dsp:spPr>
        <a:xfrm>
          <a:off x="1280712" y="3226058"/>
          <a:ext cx="5716805" cy="944212"/>
        </a:xfrm>
        <a:prstGeom prst="roundRect">
          <a:avLst>
            <a:gd name="adj" fmla="val 10000"/>
          </a:avLst>
        </a:prstGeom>
        <a:solidFill>
          <a:schemeClr val="accent2">
            <a:hueOff val="1082791"/>
            <a:satOff val="-4607"/>
            <a:lumOff val="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Planning</a:t>
          </a:r>
          <a:endParaRPr lang="en-US" sz="2400" kern="1200"/>
        </a:p>
      </dsp:txBody>
      <dsp:txXfrm>
        <a:off x="1308367" y="3253713"/>
        <a:ext cx="4620853" cy="888902"/>
      </dsp:txXfrm>
    </dsp:sp>
    <dsp:sp modelId="{86F22AC1-76A9-4149-85E2-9D0C1A2354D6}">
      <dsp:nvSpPr>
        <dsp:cNvPr id="0" name=""/>
        <dsp:cNvSpPr/>
      </dsp:nvSpPr>
      <dsp:spPr>
        <a:xfrm>
          <a:off x="1707617" y="4301411"/>
          <a:ext cx="5716805" cy="944212"/>
        </a:xfrm>
        <a:prstGeom prst="roundRect">
          <a:avLst>
            <a:gd name="adj" fmla="val 10000"/>
          </a:avLst>
        </a:prstGeom>
        <a:solidFill>
          <a:schemeClr val="accent2">
            <a:hueOff val="1443721"/>
            <a:satOff val="-6142"/>
            <a:lumOff val="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Evaluation</a:t>
          </a:r>
          <a:endParaRPr lang="en-US" sz="2400" kern="1200"/>
        </a:p>
      </dsp:txBody>
      <dsp:txXfrm>
        <a:off x="1735272" y="4329066"/>
        <a:ext cx="4620853" cy="888902"/>
      </dsp:txXfrm>
    </dsp:sp>
    <dsp:sp modelId="{C431670D-3AE8-1A4C-A007-7D31DCF6B3B0}">
      <dsp:nvSpPr>
        <dsp:cNvPr id="0" name=""/>
        <dsp:cNvSpPr/>
      </dsp:nvSpPr>
      <dsp:spPr>
        <a:xfrm>
          <a:off x="5103067" y="689799"/>
          <a:ext cx="613738" cy="6137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241158" y="689799"/>
        <a:ext cx="337556" cy="461838"/>
      </dsp:txXfrm>
    </dsp:sp>
    <dsp:sp modelId="{7638B340-A900-6F47-B4E1-7A62E255CC91}">
      <dsp:nvSpPr>
        <dsp:cNvPr id="0" name=""/>
        <dsp:cNvSpPr/>
      </dsp:nvSpPr>
      <dsp:spPr>
        <a:xfrm>
          <a:off x="5529972" y="1765152"/>
          <a:ext cx="613738" cy="6137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78758"/>
            <a:satOff val="-1428"/>
            <a:lumOff val="10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78758"/>
              <a:satOff val="-1428"/>
              <a:lumOff val="1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668063" y="1765152"/>
        <a:ext cx="337556" cy="461838"/>
      </dsp:txXfrm>
    </dsp:sp>
    <dsp:sp modelId="{2B53842C-1C00-8A4E-8BBC-DEEDF02FF306}">
      <dsp:nvSpPr>
        <dsp:cNvPr id="0" name=""/>
        <dsp:cNvSpPr/>
      </dsp:nvSpPr>
      <dsp:spPr>
        <a:xfrm>
          <a:off x="5956876" y="2824768"/>
          <a:ext cx="613738" cy="6137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57517"/>
            <a:satOff val="-2856"/>
            <a:lumOff val="20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57517"/>
              <a:satOff val="-2856"/>
              <a:lumOff val="2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094967" y="2824768"/>
        <a:ext cx="337556" cy="461838"/>
      </dsp:txXfrm>
    </dsp:sp>
    <dsp:sp modelId="{E327BCF7-2835-9147-B87C-9476C4DF7D5C}">
      <dsp:nvSpPr>
        <dsp:cNvPr id="0" name=""/>
        <dsp:cNvSpPr/>
      </dsp:nvSpPr>
      <dsp:spPr>
        <a:xfrm>
          <a:off x="6383780" y="3910612"/>
          <a:ext cx="613738" cy="6137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436275"/>
            <a:satOff val="-4284"/>
            <a:lumOff val="30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436275"/>
              <a:satOff val="-4284"/>
              <a:lumOff val="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521871" y="3910612"/>
        <a:ext cx="337556" cy="4618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5D0866-BA83-A141-9B5C-74474AD3F4F6}">
      <dsp:nvSpPr>
        <dsp:cNvPr id="0" name=""/>
        <dsp:cNvSpPr/>
      </dsp:nvSpPr>
      <dsp:spPr>
        <a:xfrm>
          <a:off x="11773" y="504760"/>
          <a:ext cx="2588099" cy="776429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868" tIns="95868" rIns="95868" bIns="9586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Accompany</a:t>
          </a:r>
        </a:p>
      </dsp:txBody>
      <dsp:txXfrm>
        <a:off x="244702" y="504760"/>
        <a:ext cx="2122241" cy="776429"/>
      </dsp:txXfrm>
    </dsp:sp>
    <dsp:sp modelId="{29DA6CA6-4982-C444-97C6-BB72D25A4F65}">
      <dsp:nvSpPr>
        <dsp:cNvPr id="0" name=""/>
        <dsp:cNvSpPr/>
      </dsp:nvSpPr>
      <dsp:spPr>
        <a:xfrm>
          <a:off x="11773" y="1281190"/>
          <a:ext cx="2355170" cy="1338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111" tIns="186111" rIns="186111" bIns="372222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Accompany you to provide support at appointments/meetings</a:t>
          </a:r>
        </a:p>
      </dsp:txBody>
      <dsp:txXfrm>
        <a:off x="11773" y="1281190"/>
        <a:ext cx="2355170" cy="1338427"/>
      </dsp:txXfrm>
    </dsp:sp>
    <dsp:sp modelId="{B2330805-DC88-B846-9AC2-DBF607E8B9CC}">
      <dsp:nvSpPr>
        <dsp:cNvPr id="0" name=""/>
        <dsp:cNvSpPr/>
      </dsp:nvSpPr>
      <dsp:spPr>
        <a:xfrm>
          <a:off x="2548809" y="504760"/>
          <a:ext cx="2588099" cy="776429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868" tIns="95868" rIns="95868" bIns="9586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Help</a:t>
          </a:r>
        </a:p>
      </dsp:txBody>
      <dsp:txXfrm>
        <a:off x="2781738" y="504760"/>
        <a:ext cx="2122241" cy="776429"/>
      </dsp:txXfrm>
    </dsp:sp>
    <dsp:sp modelId="{D5EBE428-F19B-154B-9D16-7D7922D358C7}">
      <dsp:nvSpPr>
        <dsp:cNvPr id="0" name=""/>
        <dsp:cNvSpPr/>
      </dsp:nvSpPr>
      <dsp:spPr>
        <a:xfrm>
          <a:off x="2548809" y="1281190"/>
          <a:ext cx="2355170" cy="1338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111" tIns="186111" rIns="186111" bIns="372222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Help explore the best options</a:t>
          </a:r>
        </a:p>
      </dsp:txBody>
      <dsp:txXfrm>
        <a:off x="2548809" y="1281190"/>
        <a:ext cx="2355170" cy="1338427"/>
      </dsp:txXfrm>
    </dsp:sp>
    <dsp:sp modelId="{CFEC7F30-959A-5D48-A8D2-785F4FB0A38A}">
      <dsp:nvSpPr>
        <dsp:cNvPr id="0" name=""/>
        <dsp:cNvSpPr/>
      </dsp:nvSpPr>
      <dsp:spPr>
        <a:xfrm>
          <a:off x="5085845" y="504760"/>
          <a:ext cx="2588099" cy="776429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868" tIns="95868" rIns="95868" bIns="9586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Provide</a:t>
          </a:r>
        </a:p>
      </dsp:txBody>
      <dsp:txXfrm>
        <a:off x="5318774" y="504760"/>
        <a:ext cx="2122241" cy="776429"/>
      </dsp:txXfrm>
    </dsp:sp>
    <dsp:sp modelId="{396A89F2-0604-494E-8302-56DC834EFD5F}">
      <dsp:nvSpPr>
        <dsp:cNvPr id="0" name=""/>
        <dsp:cNvSpPr/>
      </dsp:nvSpPr>
      <dsp:spPr>
        <a:xfrm>
          <a:off x="5085845" y="1281190"/>
          <a:ext cx="2355170" cy="1338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111" tIns="186111" rIns="186111" bIns="372222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Provide support to hep patients make informed decisions</a:t>
          </a:r>
        </a:p>
      </dsp:txBody>
      <dsp:txXfrm>
        <a:off x="5085845" y="1281190"/>
        <a:ext cx="2355170" cy="1338427"/>
      </dsp:txXfrm>
    </dsp:sp>
    <dsp:sp modelId="{785410D8-394D-CB4A-820B-F4EB6896D5DD}">
      <dsp:nvSpPr>
        <dsp:cNvPr id="0" name=""/>
        <dsp:cNvSpPr/>
      </dsp:nvSpPr>
      <dsp:spPr>
        <a:xfrm>
          <a:off x="7622880" y="504760"/>
          <a:ext cx="2588099" cy="776429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868" tIns="95868" rIns="95868" bIns="9586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Listen</a:t>
          </a:r>
        </a:p>
      </dsp:txBody>
      <dsp:txXfrm>
        <a:off x="7855809" y="504760"/>
        <a:ext cx="2122241" cy="776429"/>
      </dsp:txXfrm>
    </dsp:sp>
    <dsp:sp modelId="{1EEAA74C-0742-1646-9D28-BA042A5C850B}">
      <dsp:nvSpPr>
        <dsp:cNvPr id="0" name=""/>
        <dsp:cNvSpPr/>
      </dsp:nvSpPr>
      <dsp:spPr>
        <a:xfrm>
          <a:off x="7622880" y="1281190"/>
          <a:ext cx="2355170" cy="1338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111" tIns="186111" rIns="186111" bIns="372222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Listen to patients concerns and views</a:t>
          </a:r>
        </a:p>
      </dsp:txBody>
      <dsp:txXfrm>
        <a:off x="7622880" y="1281190"/>
        <a:ext cx="2355170" cy="13384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519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2/26/21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600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259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817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2/26/21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285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59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2/26/21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588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74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2/26/21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344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01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82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2/26/21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649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D4398-84C2-41B8-BF30-3157F7B18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rrow on a line map">
            <a:extLst>
              <a:ext uri="{FF2B5EF4-FFF2-40B4-BE49-F238E27FC236}">
                <a16:creationId xmlns:a16="http://schemas.microsoft.com/office/drawing/2014/main" id="{12A8C46D-A069-4562-81A5-184B93B9FD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065" b="-1"/>
          <a:stretch/>
        </p:blipFill>
        <p:spPr>
          <a:xfrm>
            <a:off x="20" y="10"/>
            <a:ext cx="9137156" cy="6857989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1E519840-CB5B-442F-AF8C-F848E7699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5558" y="-6724"/>
            <a:ext cx="4265457" cy="686873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240216 w 5664007"/>
              <a:gd name="connsiteY0" fmla="*/ 0 h 6857998"/>
              <a:gd name="connsiteX1" fmla="*/ 5664007 w 5664007"/>
              <a:gd name="connsiteY1" fmla="*/ 0 h 6857998"/>
              <a:gd name="connsiteX2" fmla="*/ 5664007 w 5664007"/>
              <a:gd name="connsiteY2" fmla="*/ 6857998 h 6857998"/>
              <a:gd name="connsiteX3" fmla="*/ 0 w 5664007"/>
              <a:gd name="connsiteY3" fmla="*/ 6846045 h 6857998"/>
              <a:gd name="connsiteX4" fmla="*/ 2240216 w 5664007"/>
              <a:gd name="connsiteY4" fmla="*/ 0 h 6857998"/>
              <a:gd name="connsiteX0" fmla="*/ 2170935 w 5594726"/>
              <a:gd name="connsiteY0" fmla="*/ 0 h 6865085"/>
              <a:gd name="connsiteX1" fmla="*/ 5594726 w 5594726"/>
              <a:gd name="connsiteY1" fmla="*/ 0 h 6865085"/>
              <a:gd name="connsiteX2" fmla="*/ 5594726 w 5594726"/>
              <a:gd name="connsiteY2" fmla="*/ 6857998 h 6865085"/>
              <a:gd name="connsiteX3" fmla="*/ 0 w 5594726"/>
              <a:gd name="connsiteY3" fmla="*/ 6865085 h 6865085"/>
              <a:gd name="connsiteX4" fmla="*/ 2170935 w 5594726"/>
              <a:gd name="connsiteY4" fmla="*/ 0 h 6865085"/>
              <a:gd name="connsiteX0" fmla="*/ 1747097 w 5170888"/>
              <a:gd name="connsiteY0" fmla="*/ 0 h 6865085"/>
              <a:gd name="connsiteX1" fmla="*/ 5170888 w 5170888"/>
              <a:gd name="connsiteY1" fmla="*/ 0 h 6865085"/>
              <a:gd name="connsiteX2" fmla="*/ 5170888 w 5170888"/>
              <a:gd name="connsiteY2" fmla="*/ 6857998 h 6865085"/>
              <a:gd name="connsiteX3" fmla="*/ 0 w 5170888"/>
              <a:gd name="connsiteY3" fmla="*/ 6865085 h 6865085"/>
              <a:gd name="connsiteX4" fmla="*/ 1747097 w 5170888"/>
              <a:gd name="connsiteY4" fmla="*/ 0 h 6865085"/>
              <a:gd name="connsiteX0" fmla="*/ 1404766 w 5170888"/>
              <a:gd name="connsiteY0" fmla="*/ 0 h 6865085"/>
              <a:gd name="connsiteX1" fmla="*/ 5170888 w 5170888"/>
              <a:gd name="connsiteY1" fmla="*/ 0 h 6865085"/>
              <a:gd name="connsiteX2" fmla="*/ 5170888 w 5170888"/>
              <a:gd name="connsiteY2" fmla="*/ 6857998 h 6865085"/>
              <a:gd name="connsiteX3" fmla="*/ 0 w 5170888"/>
              <a:gd name="connsiteY3" fmla="*/ 6865085 h 6865085"/>
              <a:gd name="connsiteX4" fmla="*/ 1404766 w 5170888"/>
              <a:gd name="connsiteY4" fmla="*/ 0 h 6865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888" h="6865085">
                <a:moveTo>
                  <a:pt x="1404766" y="0"/>
                </a:moveTo>
                <a:lnTo>
                  <a:pt x="5170888" y="0"/>
                </a:lnTo>
                <a:lnTo>
                  <a:pt x="5170888" y="6857998"/>
                </a:lnTo>
                <a:lnTo>
                  <a:pt x="0" y="6865085"/>
                </a:lnTo>
                <a:lnTo>
                  <a:pt x="1404766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668743-5221-4047-B3A7-0E885B52CF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6582" y="5486400"/>
            <a:ext cx="3153720" cy="924485"/>
          </a:xfrm>
        </p:spPr>
        <p:txBody>
          <a:bodyPr>
            <a:normAutofit/>
          </a:bodyPr>
          <a:lstStyle/>
          <a:p>
            <a:r>
              <a:rPr lang="en-US" sz="2000" dirty="0" err="1">
                <a:latin typeface="+mn-lt"/>
                <a:cs typeface="Arial" panose="020B0604020202020204" pitchFamily="34" charset="0"/>
              </a:rPr>
              <a:t>Lecturere</a:t>
            </a:r>
            <a:r>
              <a:rPr lang="en-US" sz="2000" dirty="0">
                <a:latin typeface="+mn-lt"/>
                <a:cs typeface="Arial" panose="020B0604020202020204" pitchFamily="34" charset="0"/>
              </a:rPr>
              <a:t>: Joanne Davis</a:t>
            </a:r>
            <a:br>
              <a:rPr lang="en-US" sz="2000" dirty="0">
                <a:latin typeface="+mn-lt"/>
                <a:cs typeface="Arial" panose="020B0604020202020204" pitchFamily="34" charset="0"/>
              </a:rPr>
            </a:br>
            <a:r>
              <a:rPr lang="en-US" sz="2000" dirty="0">
                <a:latin typeface="+mn-lt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+mn-lt"/>
                <a:cs typeface="Arial" panose="020B0604020202020204" pitchFamily="34" charset="0"/>
              </a:rPr>
              <a:t>sanara</a:t>
            </a:r>
            <a:r>
              <a:rPr lang="en-US" sz="2000" dirty="0">
                <a:latin typeface="+mn-lt"/>
                <a:cs typeface="Arial" panose="020B0604020202020204" pitchFamily="34" charset="0"/>
              </a:rPr>
              <a:t> begum </a:t>
            </a:r>
            <a:r>
              <a:rPr lang="en-US" sz="2000" dirty="0" err="1">
                <a:latin typeface="+mn-lt"/>
                <a:cs typeface="Arial" panose="020B0604020202020204" pitchFamily="34" charset="0"/>
              </a:rPr>
              <a:t>akbar</a:t>
            </a:r>
            <a:r>
              <a:rPr lang="en-US" sz="2000" dirty="0">
                <a:latin typeface="+mn-lt"/>
                <a:cs typeface="Arial" panose="020B0604020202020204" pitchFamily="34" charset="0"/>
              </a:rPr>
              <a:t> 1713889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7038D8-643E-8B4E-8FB4-702B0AC8E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56909" y="743129"/>
            <a:ext cx="5110707" cy="1520669"/>
          </a:xfrm>
        </p:spPr>
        <p:txBody>
          <a:bodyPr>
            <a:noAutofit/>
          </a:bodyPr>
          <a:lstStyle/>
          <a:p>
            <a:r>
              <a:rPr lang="en-US" sz="2800" dirty="0"/>
              <a:t>CARE PLAN FOR UMME CHOUDHARY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C7EF422-3076-48F2-A38B-7CA851778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31959" y="0"/>
            <a:ext cx="5279056" cy="77792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896548C-21A4-493D-B220-64E89F1EF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81082" y="-6724"/>
            <a:ext cx="2279175" cy="686472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09DB464-6CE1-1B4E-BBC7-F94C68C4318D}"/>
              </a:ext>
            </a:extLst>
          </p:cNvPr>
          <p:cNvSpPr txBox="1"/>
          <p:nvPr/>
        </p:nvSpPr>
        <p:spPr>
          <a:xfrm>
            <a:off x="6931959" y="3200400"/>
            <a:ext cx="48875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Bsc</a:t>
            </a:r>
            <a:r>
              <a:rPr lang="en-US" sz="2400" dirty="0"/>
              <a:t> Health and Social Care</a:t>
            </a:r>
          </a:p>
          <a:p>
            <a:r>
              <a:rPr lang="en-US" sz="2400" dirty="0"/>
              <a:t>Living with Care: The Older Person</a:t>
            </a:r>
          </a:p>
          <a:p>
            <a:r>
              <a:rPr lang="en-US" sz="2400" dirty="0"/>
              <a:t>BMHP6009</a:t>
            </a:r>
          </a:p>
        </p:txBody>
      </p:sp>
    </p:spTree>
    <p:extLst>
      <p:ext uri="{BB962C8B-B14F-4D97-AF65-F5344CB8AC3E}">
        <p14:creationId xmlns:p14="http://schemas.microsoft.com/office/powerpoint/2010/main" val="416314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A6CA7A60-8DF8-4B78-BFE3-B372B90A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23">
            <a:extLst>
              <a:ext uri="{FF2B5EF4-FFF2-40B4-BE49-F238E27FC236}">
                <a16:creationId xmlns:a16="http://schemas.microsoft.com/office/drawing/2014/main" id="{FF4BD241-F172-410B-B0DE-9D7344B35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0"/>
            <a:ext cx="4850735" cy="685799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320626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320626 w 6125882"/>
              <a:gd name="connsiteY4" fmla="*/ 0 h 6857998"/>
              <a:gd name="connsiteX0" fmla="*/ 2034528 w 5839784"/>
              <a:gd name="connsiteY0" fmla="*/ 0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034528 w 5839784"/>
              <a:gd name="connsiteY4" fmla="*/ 0 h 6857998"/>
              <a:gd name="connsiteX0" fmla="*/ 2482758 w 5839784"/>
              <a:gd name="connsiteY0" fmla="*/ 10951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482758 w 5839784"/>
              <a:gd name="connsiteY4" fmla="*/ 10951 h 6857998"/>
              <a:gd name="connsiteX0" fmla="*/ 2495565 w 5839784"/>
              <a:gd name="connsiteY0" fmla="*/ 0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495565 w 5839784"/>
              <a:gd name="connsiteY4" fmla="*/ 0 h 6857998"/>
              <a:gd name="connsiteX0" fmla="*/ 2328480 w 5672699"/>
              <a:gd name="connsiteY0" fmla="*/ 0 h 6857998"/>
              <a:gd name="connsiteX1" fmla="*/ 5672699 w 5672699"/>
              <a:gd name="connsiteY1" fmla="*/ 0 h 6857998"/>
              <a:gd name="connsiteX2" fmla="*/ 5672699 w 5672699"/>
              <a:gd name="connsiteY2" fmla="*/ 6857998 h 6857998"/>
              <a:gd name="connsiteX3" fmla="*/ 0 w 5672699"/>
              <a:gd name="connsiteY3" fmla="*/ 6856093 h 6857998"/>
              <a:gd name="connsiteX4" fmla="*/ 2328480 w 5672699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72699" h="6857998">
                <a:moveTo>
                  <a:pt x="2328480" y="0"/>
                </a:moveTo>
                <a:lnTo>
                  <a:pt x="5672699" y="0"/>
                </a:lnTo>
                <a:lnTo>
                  <a:pt x="5672699" y="6857998"/>
                </a:lnTo>
                <a:lnTo>
                  <a:pt x="0" y="6856093"/>
                </a:lnTo>
                <a:lnTo>
                  <a:pt x="232848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313AB-A48D-CC4C-A5DD-1FE92AB46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005" y="657225"/>
            <a:ext cx="3230515" cy="35698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WHAT IS A CARE PLAN?</a:t>
            </a: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F1CEFB97-33B1-4F90-A6B8-EAA26EEA1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93" y="4305300"/>
            <a:ext cx="4515220" cy="25527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3" name="TextBox 3">
            <a:extLst>
              <a:ext uri="{FF2B5EF4-FFF2-40B4-BE49-F238E27FC236}">
                <a16:creationId xmlns:a16="http://schemas.microsoft.com/office/drawing/2014/main" id="{2E1CFD56-6422-49BD-B64D-DB34D11BA8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1874818"/>
              </p:ext>
            </p:extLst>
          </p:nvPr>
        </p:nvGraphicFramePr>
        <p:xfrm>
          <a:off x="5146923" y="832268"/>
          <a:ext cx="6289466" cy="51469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04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EBD000-AFD0-444B-B8CF-3ECC72A76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0232" y="271595"/>
            <a:ext cx="6238688" cy="1382233"/>
          </a:xfrm>
        </p:spPr>
        <p:txBody>
          <a:bodyPr>
            <a:normAutofit/>
          </a:bodyPr>
          <a:lstStyle/>
          <a:p>
            <a:r>
              <a:rPr lang="en-US" sz="3100" dirty="0"/>
              <a:t>PERSON CENTRED PRACTICE:</a:t>
            </a:r>
            <a:br>
              <a:rPr lang="en-US" sz="3100" dirty="0"/>
            </a:br>
            <a:r>
              <a:rPr lang="en-US" sz="3100" dirty="0"/>
              <a:t>CAREPLAN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A7A15-C97D-5D46-947E-1A52C9C92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7786" y="2308573"/>
            <a:ext cx="6238687" cy="2895599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/>
              <a:t>When devising </a:t>
            </a:r>
            <a:r>
              <a:rPr lang="en-GB" dirty="0" err="1"/>
              <a:t>Umme</a:t>
            </a:r>
            <a:r>
              <a:rPr lang="en-GB" dirty="0"/>
              <a:t> Choudhary’s care plan we used person centred practise. </a:t>
            </a:r>
          </a:p>
          <a:p>
            <a:pPr>
              <a:lnSpc>
                <a:spcPct val="90000"/>
              </a:lnSpc>
            </a:pPr>
            <a:r>
              <a:rPr lang="en-GB" dirty="0"/>
              <a:t>This enables </a:t>
            </a:r>
            <a:r>
              <a:rPr lang="en-GB" dirty="0" err="1"/>
              <a:t>Umme’s</a:t>
            </a:r>
            <a:r>
              <a:rPr lang="en-GB" dirty="0"/>
              <a:t> to be part of the goal planning.  </a:t>
            </a:r>
          </a:p>
          <a:p>
            <a:pPr>
              <a:lnSpc>
                <a:spcPct val="90000"/>
              </a:lnSpc>
            </a:pPr>
            <a:r>
              <a:rPr lang="en-GB" dirty="0"/>
              <a:t>Provides evidence of what is being provided to meet the </a:t>
            </a:r>
            <a:r>
              <a:rPr lang="en-GB" dirty="0" err="1"/>
              <a:t>Umme’s</a:t>
            </a:r>
            <a:r>
              <a:rPr lang="en-GB" dirty="0"/>
              <a:t> goals and aspirations.</a:t>
            </a:r>
          </a:p>
          <a:p>
            <a:pPr>
              <a:lnSpc>
                <a:spcPct val="90000"/>
              </a:lnSpc>
            </a:pPr>
            <a:r>
              <a:rPr lang="en-GB" dirty="0"/>
              <a:t>It provides clear guidance to carers on the agreed level of support to be provided to </a:t>
            </a:r>
            <a:r>
              <a:rPr lang="en-GB" dirty="0" err="1"/>
              <a:t>Umme</a:t>
            </a:r>
            <a:r>
              <a:rPr lang="en-GB" dirty="0"/>
              <a:t> to achieve her goals.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US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8E247F06-3E9B-6B49-ADC2-EDD9CF2CEC87}"/>
              </a:ext>
            </a:extLst>
          </p:cNvPr>
          <p:cNvSpPr txBox="1"/>
          <p:nvPr/>
        </p:nvSpPr>
        <p:spPr>
          <a:xfrm>
            <a:off x="10793120" y="6395165"/>
            <a:ext cx="13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 2018)</a:t>
            </a:r>
          </a:p>
        </p:txBody>
      </p:sp>
      <p:pic>
        <p:nvPicPr>
          <p:cNvPr id="1026" name="Picture 2" descr="Why Elderly Care Can Be So Important - Home Help for Seniors, Senior Home  Care in Lincolnwood Chicagoland, Helping Seniors Live Well at Home | Home  Care Powered by AUAF">
            <a:extLst>
              <a:ext uri="{FF2B5EF4-FFF2-40B4-BE49-F238E27FC236}">
                <a16:creationId xmlns:a16="http://schemas.microsoft.com/office/drawing/2014/main" id="{45009762-FED6-7C4E-946A-89850B57AE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870632" cy="685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A654A4-8E33-B346-BD18-A5C1D135EF76}"/>
              </a:ext>
            </a:extLst>
          </p:cNvPr>
          <p:cNvSpPr txBox="1"/>
          <p:nvPr/>
        </p:nvSpPr>
        <p:spPr>
          <a:xfrm>
            <a:off x="355600" y="6400800"/>
            <a:ext cx="238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(Image 1: Homecare 2018)</a:t>
            </a:r>
          </a:p>
        </p:txBody>
      </p:sp>
    </p:spTree>
    <p:extLst>
      <p:ext uri="{BB962C8B-B14F-4D97-AF65-F5344CB8AC3E}">
        <p14:creationId xmlns:p14="http://schemas.microsoft.com/office/powerpoint/2010/main" val="460111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CA7A60-8DF8-4B78-BFE3-B372B90A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9A5737-8D36-4BF8-AC7D-2AA2B6B63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968"/>
            <a:ext cx="3818316" cy="6900306"/>
          </a:xfrm>
          <a:custGeom>
            <a:avLst/>
            <a:gdLst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2493114 w 4584879"/>
              <a:gd name="connsiteY2" fmla="*/ 6863976 h 6863976"/>
              <a:gd name="connsiteX3" fmla="*/ 0 w 4584879"/>
              <a:gd name="connsiteY3" fmla="*/ 6863976 h 6863976"/>
              <a:gd name="connsiteX0" fmla="*/ 0 w 3818316"/>
              <a:gd name="connsiteY0" fmla="*/ 0 h 6863976"/>
              <a:gd name="connsiteX1" fmla="*/ 3818316 w 3818316"/>
              <a:gd name="connsiteY1" fmla="*/ 0 h 6863976"/>
              <a:gd name="connsiteX2" fmla="*/ 2493114 w 3818316"/>
              <a:gd name="connsiteY2" fmla="*/ 6863976 h 6863976"/>
              <a:gd name="connsiteX3" fmla="*/ 0 w 3818316"/>
              <a:gd name="connsiteY3" fmla="*/ 6863976 h 6863976"/>
              <a:gd name="connsiteX4" fmla="*/ 0 w 3818316"/>
              <a:gd name="connsiteY4" fmla="*/ 0 h 6863976"/>
              <a:gd name="connsiteX0" fmla="*/ 0 w 3818316"/>
              <a:gd name="connsiteY0" fmla="*/ 0 h 6863976"/>
              <a:gd name="connsiteX1" fmla="*/ 3818316 w 3818316"/>
              <a:gd name="connsiteY1" fmla="*/ 0 h 6863976"/>
              <a:gd name="connsiteX2" fmla="*/ 2252194 w 3818316"/>
              <a:gd name="connsiteY2" fmla="*/ 6853025 h 6863976"/>
              <a:gd name="connsiteX3" fmla="*/ 0 w 3818316"/>
              <a:gd name="connsiteY3" fmla="*/ 6863976 h 6863976"/>
              <a:gd name="connsiteX4" fmla="*/ 0 w 3818316"/>
              <a:gd name="connsiteY4" fmla="*/ 0 h 6863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18316" h="6863976">
                <a:moveTo>
                  <a:pt x="0" y="0"/>
                </a:moveTo>
                <a:lnTo>
                  <a:pt x="3818316" y="0"/>
                </a:lnTo>
                <a:lnTo>
                  <a:pt x="2252194" y="6853025"/>
                </a:lnTo>
                <a:lnTo>
                  <a:pt x="0" y="6863976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78EB2-3A4C-1E41-8EBF-913F6B4E4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810" y="714374"/>
            <a:ext cx="2472454" cy="1857375"/>
          </a:xfrm>
        </p:spPr>
        <p:txBody>
          <a:bodyPr anchor="t">
            <a:normAutofit/>
          </a:bodyPr>
          <a:lstStyle/>
          <a:p>
            <a:r>
              <a:rPr lang="en-US" sz="2800" dirty="0"/>
              <a:t>Person centered practice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2ECE8B0-6962-4F5B-830A-E8F8F9726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2759626"/>
            <a:ext cx="3484282" cy="409538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EAF673E-0279-495F-A8A9-F84D0AB5A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5259294"/>
            <a:ext cx="4748213" cy="159571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718089-AC7A-41E9-BF58-7133BED6A8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7131699"/>
              </p:ext>
            </p:extLst>
          </p:nvPr>
        </p:nvGraphicFramePr>
        <p:xfrm>
          <a:off x="4106586" y="788465"/>
          <a:ext cx="7424423" cy="5245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3C74E70-78D7-E24B-B759-348C8FE9FFDA}"/>
              </a:ext>
            </a:extLst>
          </p:cNvPr>
          <p:cNvSpPr txBox="1"/>
          <p:nvPr/>
        </p:nvSpPr>
        <p:spPr>
          <a:xfrm>
            <a:off x="505913" y="2563021"/>
            <a:ext cx="247245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the driver of services to be provided to services users, </a:t>
            </a:r>
          </a:p>
          <a:p>
            <a:r>
              <a:rPr lang="en-GB" dirty="0"/>
              <a:t>and as such needs to be comprehensive. However, at the same time it needs to be easy to use by staff, and understandable to service users and their families.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8CB11D-99D5-044F-9F81-9AE4A87105E6}"/>
              </a:ext>
            </a:extLst>
          </p:cNvPr>
          <p:cNvSpPr txBox="1"/>
          <p:nvPr/>
        </p:nvSpPr>
        <p:spPr>
          <a:xfrm>
            <a:off x="711810" y="6366933"/>
            <a:ext cx="2772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(Rogers  2019)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237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2280E7-C41F-468E-9B90-F9CCEFF116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E92D1-73EE-F846-B82C-215A3E232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01" y="675167"/>
            <a:ext cx="2254777" cy="4153821"/>
          </a:xfrm>
        </p:spPr>
        <p:txBody>
          <a:bodyPr anchor="t">
            <a:normAutofit/>
          </a:bodyPr>
          <a:lstStyle/>
          <a:p>
            <a:r>
              <a:rPr lang="en-GB" sz="2000" dirty="0"/>
              <a:t>The person centred care plan is divided into  sections. </a:t>
            </a:r>
            <a:endParaRPr lang="en-US" sz="20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46BEE7D-E1CB-4E40-A841-6C2F1C6D3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89111" y="6954"/>
            <a:ext cx="709684" cy="68440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7A7FAF3-0336-4EB0-BFEE-05F79B6C2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52934" y="-6954"/>
            <a:ext cx="32272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D83B9-E372-DC4A-8F2A-A08022E35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533401"/>
            <a:ext cx="6477000" cy="5771480"/>
          </a:xfrm>
        </p:spPr>
        <p:txBody>
          <a:bodyPr anchor="ctr">
            <a:normAutofit/>
          </a:bodyPr>
          <a:lstStyle/>
          <a:p>
            <a:pPr fontAlgn="base"/>
            <a:r>
              <a:rPr lang="en-GB" sz="3200" dirty="0"/>
              <a:t>Service User Information</a:t>
            </a:r>
          </a:p>
          <a:p>
            <a:pPr fontAlgn="base"/>
            <a:r>
              <a:rPr lang="en-GB" sz="3200" dirty="0"/>
              <a:t> About the Person</a:t>
            </a:r>
          </a:p>
          <a:p>
            <a:pPr fontAlgn="base"/>
            <a:r>
              <a:rPr lang="en-GB" sz="3200" dirty="0"/>
              <a:t> Life Goals</a:t>
            </a:r>
          </a:p>
          <a:p>
            <a:pPr fontAlgn="base"/>
            <a:r>
              <a:rPr lang="en-GB" sz="3200" dirty="0"/>
              <a:t> Health and Safety Assessments</a:t>
            </a:r>
          </a:p>
          <a:p>
            <a:pPr fontAlgn="base"/>
            <a:r>
              <a:rPr lang="en-GB" sz="3200" dirty="0"/>
              <a:t> Daily Living Assessments</a:t>
            </a:r>
          </a:p>
          <a:p>
            <a:pPr fontAlgn="base"/>
            <a:r>
              <a:rPr lang="en-GB" sz="3200" dirty="0"/>
              <a:t> Assessment Outcomes and Support Planning</a:t>
            </a:r>
          </a:p>
          <a:p>
            <a:pPr fontAlgn="base"/>
            <a:r>
              <a:rPr lang="en-GB" sz="3200" dirty="0"/>
              <a:t>Evaluation and Reviews</a:t>
            </a:r>
          </a:p>
          <a:p>
            <a:pPr fontAlgn="base"/>
            <a:r>
              <a:rPr lang="en-GB" sz="3200" dirty="0"/>
              <a:t>Appointments, Records and Notes.</a:t>
            </a:r>
          </a:p>
          <a:p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EC8CBA-6FA0-584F-B381-77C10FE12F63}"/>
              </a:ext>
            </a:extLst>
          </p:cNvPr>
          <p:cNvSpPr txBox="1"/>
          <p:nvPr/>
        </p:nvSpPr>
        <p:spPr>
          <a:xfrm>
            <a:off x="549595" y="6304881"/>
            <a:ext cx="2407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(NHS, 2018)</a:t>
            </a:r>
          </a:p>
        </p:txBody>
      </p:sp>
    </p:spTree>
    <p:extLst>
      <p:ext uri="{BB962C8B-B14F-4D97-AF65-F5344CB8AC3E}">
        <p14:creationId xmlns:p14="http://schemas.microsoft.com/office/powerpoint/2010/main" val="2274414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75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096EABF-579F-4307-8952-04905085F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Desk with stethoscope and computer keyboard">
            <a:extLst>
              <a:ext uri="{FF2B5EF4-FFF2-40B4-BE49-F238E27FC236}">
                <a16:creationId xmlns:a16="http://schemas.microsoft.com/office/drawing/2014/main" id="{1F9F4315-666A-43CB-81B9-15E6A6910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52" b="15266"/>
          <a:stretch/>
        </p:blipFill>
        <p:spPr>
          <a:xfrm>
            <a:off x="-33559" y="-3643"/>
            <a:ext cx="12225558" cy="6861643"/>
          </a:xfrm>
          <a:prstGeom prst="rect">
            <a:avLst/>
          </a:prstGeom>
        </p:spPr>
      </p:pic>
      <p:sp>
        <p:nvSpPr>
          <p:cNvPr id="36" name="Rectangle 23">
            <a:extLst>
              <a:ext uri="{FF2B5EF4-FFF2-40B4-BE49-F238E27FC236}">
                <a16:creationId xmlns:a16="http://schemas.microsoft.com/office/drawing/2014/main" id="{233D9D3E-2FB8-42AA-B5E5-1EAB4DA92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3556" y="-14280"/>
            <a:ext cx="4615080" cy="687227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240216 w 5664007"/>
              <a:gd name="connsiteY0" fmla="*/ 0 h 6857998"/>
              <a:gd name="connsiteX1" fmla="*/ 5664007 w 5664007"/>
              <a:gd name="connsiteY1" fmla="*/ 0 h 6857998"/>
              <a:gd name="connsiteX2" fmla="*/ 5664007 w 5664007"/>
              <a:gd name="connsiteY2" fmla="*/ 6857998 h 6857998"/>
              <a:gd name="connsiteX3" fmla="*/ 0 w 5664007"/>
              <a:gd name="connsiteY3" fmla="*/ 6846045 h 6857998"/>
              <a:gd name="connsiteX4" fmla="*/ 2240216 w 5664007"/>
              <a:gd name="connsiteY4" fmla="*/ 0 h 6857998"/>
              <a:gd name="connsiteX0" fmla="*/ 2170935 w 5594726"/>
              <a:gd name="connsiteY0" fmla="*/ 0 h 6865085"/>
              <a:gd name="connsiteX1" fmla="*/ 5594726 w 5594726"/>
              <a:gd name="connsiteY1" fmla="*/ 0 h 6865085"/>
              <a:gd name="connsiteX2" fmla="*/ 5594726 w 5594726"/>
              <a:gd name="connsiteY2" fmla="*/ 6857998 h 6865085"/>
              <a:gd name="connsiteX3" fmla="*/ 0 w 5594726"/>
              <a:gd name="connsiteY3" fmla="*/ 6865085 h 6865085"/>
              <a:gd name="connsiteX4" fmla="*/ 2170935 w 5594726"/>
              <a:gd name="connsiteY4" fmla="*/ 0 h 6865085"/>
              <a:gd name="connsiteX0" fmla="*/ 2170935 w 5594726"/>
              <a:gd name="connsiteY0" fmla="*/ 0 h 6868625"/>
              <a:gd name="connsiteX1" fmla="*/ 5594726 w 5594726"/>
              <a:gd name="connsiteY1" fmla="*/ 0 h 6868625"/>
              <a:gd name="connsiteX2" fmla="*/ 5594726 w 5594726"/>
              <a:gd name="connsiteY2" fmla="*/ 6868625 h 6868625"/>
              <a:gd name="connsiteX3" fmla="*/ 0 w 5594726"/>
              <a:gd name="connsiteY3" fmla="*/ 6865085 h 6868625"/>
              <a:gd name="connsiteX4" fmla="*/ 2170935 w 5594726"/>
              <a:gd name="connsiteY4" fmla="*/ 0 h 686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94726" h="6868625">
                <a:moveTo>
                  <a:pt x="2170935" y="0"/>
                </a:moveTo>
                <a:lnTo>
                  <a:pt x="5594726" y="0"/>
                </a:lnTo>
                <a:lnTo>
                  <a:pt x="5594726" y="6868625"/>
                </a:lnTo>
                <a:lnTo>
                  <a:pt x="0" y="6865085"/>
                </a:lnTo>
                <a:lnTo>
                  <a:pt x="2170935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222CE0-C8FA-634D-BF61-0CA7C6B71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00" y="1283002"/>
            <a:ext cx="5859276" cy="1858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b="1" i="0" kern="1200" cap="none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 order to get the correct information when devising the care plan with the patient (</a:t>
            </a:r>
            <a:r>
              <a:rPr lang="en-US" sz="2200" b="1" i="0" cap="none" dirty="0" err="1"/>
              <a:t>U</a:t>
            </a:r>
            <a:r>
              <a:rPr lang="en-US" sz="2200" b="1" i="0" kern="1200" cap="none" baseline="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mme</a:t>
            </a:r>
            <a:r>
              <a:rPr lang="en-US" sz="2200" b="1" i="0" kern="1200" cap="none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) it is </a:t>
            </a:r>
            <a:r>
              <a:rPr lang="en-US" sz="2200" b="1" i="0" cap="none" dirty="0"/>
              <a:t>best</a:t>
            </a:r>
            <a:r>
              <a:rPr lang="en-US" sz="2200" b="1" i="0" kern="1200" cap="none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to act as an advocate on their behalf. Advocates can:</a:t>
            </a:r>
            <a:br>
              <a:rPr lang="en-US" sz="19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1900" i="1" kern="1200" cap="all" baseline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69FBE6D3-8499-4BE7-8C12-1BA9F0150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35C1B90-3208-4854-BFDE-310A02639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BFB20B9B-B58D-4A05-87A2-6F8C78BD7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18CC7CE6-73AD-436F-BC95-066CC9506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192C383-6990-4C74-A5FF-EAB4A1EA2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05ADF6D-41D8-A149-A471-EFF63C1E8F59}"/>
              </a:ext>
            </a:extLst>
          </p:cNvPr>
          <p:cNvSpPr txBox="1"/>
          <p:nvPr/>
        </p:nvSpPr>
        <p:spPr>
          <a:xfrm>
            <a:off x="451884" y="274185"/>
            <a:ext cx="4544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Advocacy/Advocate</a:t>
            </a:r>
          </a:p>
        </p:txBody>
      </p:sp>
      <p:graphicFrame>
        <p:nvGraphicFramePr>
          <p:cNvPr id="48" name="TextBox 3">
            <a:extLst>
              <a:ext uri="{FF2B5EF4-FFF2-40B4-BE49-F238E27FC236}">
                <a16:creationId xmlns:a16="http://schemas.microsoft.com/office/drawing/2014/main" id="{AD3F7044-DB37-4C90-9B30-28EAFFCA6E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57970159"/>
              </p:ext>
            </p:extLst>
          </p:nvPr>
        </p:nvGraphicFramePr>
        <p:xfrm>
          <a:off x="451884" y="3589867"/>
          <a:ext cx="10222754" cy="31243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779D803-B635-874E-9DD2-0C88249F795C}"/>
              </a:ext>
            </a:extLst>
          </p:cNvPr>
          <p:cNvSpPr txBox="1"/>
          <p:nvPr/>
        </p:nvSpPr>
        <p:spPr>
          <a:xfrm>
            <a:off x="9584267" y="6543675"/>
            <a:ext cx="1958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(MIND, 2021)</a:t>
            </a:r>
          </a:p>
        </p:txBody>
      </p:sp>
    </p:spTree>
    <p:extLst>
      <p:ext uri="{BB962C8B-B14F-4D97-AF65-F5344CB8AC3E}">
        <p14:creationId xmlns:p14="http://schemas.microsoft.com/office/powerpoint/2010/main" val="3567350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6494C-5D87-9148-818B-F41DD7B59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6448"/>
            <a:ext cx="9906000" cy="882619"/>
          </a:xfrm>
        </p:spPr>
        <p:txBody>
          <a:bodyPr>
            <a:normAutofit/>
          </a:bodyPr>
          <a:lstStyle/>
          <a:p>
            <a:r>
              <a:rPr lang="en-US" dirty="0"/>
              <a:t>UMME’S CARE PLAN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A7E2F98-BF94-F34D-A314-ADC8F4260C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1074379"/>
              </p:ext>
            </p:extLst>
          </p:nvPr>
        </p:nvGraphicFramePr>
        <p:xfrm>
          <a:off x="821266" y="829734"/>
          <a:ext cx="10227734" cy="59810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113867">
                  <a:extLst>
                    <a:ext uri="{9D8B030D-6E8A-4147-A177-3AD203B41FA5}">
                      <a16:colId xmlns:a16="http://schemas.microsoft.com/office/drawing/2014/main" val="706516178"/>
                    </a:ext>
                  </a:extLst>
                </a:gridCol>
                <a:gridCol w="5113867">
                  <a:extLst>
                    <a:ext uri="{9D8B030D-6E8A-4147-A177-3AD203B41FA5}">
                      <a16:colId xmlns:a16="http://schemas.microsoft.com/office/drawing/2014/main" val="1154235850"/>
                    </a:ext>
                  </a:extLst>
                </a:gridCol>
              </a:tblGrid>
              <a:tr h="43641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Name: Umme Choudhary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Age:77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02456943"/>
                  </a:ext>
                </a:extLst>
              </a:tr>
              <a:tr h="439803"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Address: 22 </a:t>
                      </a:r>
                      <a:r>
                        <a:rPr lang="en-GB" sz="2400" dirty="0" err="1">
                          <a:effectLst/>
                        </a:rPr>
                        <a:t>Corselane</a:t>
                      </a:r>
                      <a:r>
                        <a:rPr lang="en-GB" sz="2400" dirty="0">
                          <a:effectLst/>
                        </a:rPr>
                        <a:t> avenue Birmingham Dy4 8sj</a:t>
                      </a:r>
                    </a:p>
                    <a:p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effectLst/>
                        </a:rPr>
                        <a:t>Male or Female or other</a:t>
                      </a:r>
                      <a:r>
                        <a:rPr lang="en-GB" sz="2400" dirty="0">
                          <a:effectLst/>
                        </a:rPr>
                        <a:t>: female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3662344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Religion/Ethnicity: 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Muslim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48071973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Next of Kin: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Daughter Madihah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81451947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Health concerns: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Diabetes, High cholesterol, Arthritis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1522638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Medication: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diabetes, cholesterol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25914814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Allergies: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peanut allergy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17787167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Environment: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House is kept tidy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67848032"/>
                  </a:ext>
                </a:extLst>
              </a:tr>
              <a:tr h="811722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Mobility: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She has trouble with her legs and arms due to arthritis so needs assistance with her cooking and cleaning.</a:t>
                      </a:r>
                    </a:p>
                    <a:p>
                      <a:r>
                        <a:rPr lang="en-GB" sz="2400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Physical activities are also restricted due to arthritis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929467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535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4A7B9-4232-BC47-8205-2E1577AAD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DDA4EE-0C6B-6141-9053-768FD0450B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9505056"/>
              </p:ext>
            </p:extLst>
          </p:nvPr>
        </p:nvGraphicFramePr>
        <p:xfrm>
          <a:off x="1143000" y="43543"/>
          <a:ext cx="9441542" cy="63245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720771">
                  <a:extLst>
                    <a:ext uri="{9D8B030D-6E8A-4147-A177-3AD203B41FA5}">
                      <a16:colId xmlns:a16="http://schemas.microsoft.com/office/drawing/2014/main" val="1189956148"/>
                    </a:ext>
                  </a:extLst>
                </a:gridCol>
                <a:gridCol w="4720771">
                  <a:extLst>
                    <a:ext uri="{9D8B030D-6E8A-4147-A177-3AD203B41FA5}">
                      <a16:colId xmlns:a16="http://schemas.microsoft.com/office/drawing/2014/main" val="1279833101"/>
                    </a:ext>
                  </a:extLst>
                </a:gridCol>
              </a:tblGrid>
              <a:tr h="401784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Sensory: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no sensory concerns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97782326"/>
                  </a:ext>
                </a:extLst>
              </a:tr>
              <a:tr h="401784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Cognitive: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Has no cognitive concerns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67493282"/>
                  </a:ext>
                </a:extLst>
              </a:tr>
              <a:tr h="401784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Diet: 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Halal and nut free.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75324313"/>
                  </a:ext>
                </a:extLst>
              </a:tr>
              <a:tr h="1815759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Personal care: 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Patient has trouble with bathing and dressing as her arthritis restricts movement.</a:t>
                      </a:r>
                    </a:p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Needs morning and evening carers to help with getting changed </a:t>
                      </a:r>
                    </a:p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Times are 8;00am and 8pm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31652402"/>
                  </a:ext>
                </a:extLst>
              </a:tr>
              <a:tr h="401784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ICT: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Handrails in the bathroom.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74769150"/>
                  </a:ext>
                </a:extLst>
              </a:tr>
              <a:tr h="1980828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Likes and Dislikes: 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</a:rPr>
                        <a:t>Umme</a:t>
                      </a:r>
                      <a:r>
                        <a:rPr lang="en-GB" sz="2000" dirty="0">
                          <a:effectLst/>
                        </a:rPr>
                        <a:t> loves to read, loves to go for walks in the garden,</a:t>
                      </a:r>
                    </a:p>
                    <a:p>
                      <a:r>
                        <a:rPr lang="en-GB" sz="2000" dirty="0" err="1">
                          <a:effectLst/>
                        </a:rPr>
                        <a:t>Umme</a:t>
                      </a:r>
                      <a:r>
                        <a:rPr lang="en-GB" sz="2000" dirty="0">
                          <a:effectLst/>
                        </a:rPr>
                        <a:t> loves to go for walks when she is physically able to  </a:t>
                      </a:r>
                    </a:p>
                    <a:p>
                      <a:r>
                        <a:rPr lang="en-GB" sz="2000" dirty="0">
                          <a:effectLst/>
                        </a:rPr>
                        <a:t>She does not like interruption to her timetable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05044956"/>
                  </a:ext>
                </a:extLst>
              </a:tr>
              <a:tr h="920874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Risk Assessment: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</a:rPr>
                        <a:t>Umme</a:t>
                      </a:r>
                      <a:r>
                        <a:rPr lang="en-GB" sz="2000" dirty="0">
                          <a:effectLst/>
                        </a:rPr>
                        <a:t> needs ICT devices just in case she falls and is unable to get up by herself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5979452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E3E170A-E426-4045-A8B2-538F630220E7}"/>
              </a:ext>
            </a:extLst>
          </p:cNvPr>
          <p:cNvSpPr txBox="1"/>
          <p:nvPr/>
        </p:nvSpPr>
        <p:spPr>
          <a:xfrm>
            <a:off x="9652000" y="6581064"/>
            <a:ext cx="254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(Gov UK 2020)</a:t>
            </a:r>
          </a:p>
        </p:txBody>
      </p:sp>
    </p:spTree>
    <p:extLst>
      <p:ext uri="{BB962C8B-B14F-4D97-AF65-F5344CB8AC3E}">
        <p14:creationId xmlns:p14="http://schemas.microsoft.com/office/powerpoint/2010/main" val="2018255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923A181-1CEA-9C47-A9FF-54053291D3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8911152"/>
              </p:ext>
            </p:extLst>
          </p:nvPr>
        </p:nvGraphicFramePr>
        <p:xfrm>
          <a:off x="1151466" y="660400"/>
          <a:ext cx="9889068" cy="504951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944534">
                  <a:extLst>
                    <a:ext uri="{9D8B030D-6E8A-4147-A177-3AD203B41FA5}">
                      <a16:colId xmlns:a16="http://schemas.microsoft.com/office/drawing/2014/main" val="189502050"/>
                    </a:ext>
                  </a:extLst>
                </a:gridCol>
                <a:gridCol w="4944534">
                  <a:extLst>
                    <a:ext uri="{9D8B030D-6E8A-4147-A177-3AD203B41FA5}">
                      <a16:colId xmlns:a16="http://schemas.microsoft.com/office/drawing/2014/main" val="3777773380"/>
                    </a:ext>
                  </a:extLst>
                </a:gridCol>
              </a:tblGrid>
              <a:tr h="870373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Daily Schedule including habits:  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Umme prays 5 times a day and reads her holy book (Quran) every morning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5786906"/>
                  </a:ext>
                </a:extLst>
              </a:tr>
              <a:tr h="1740746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Hobbies and Interests: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Umme has a keen interest in knitting and will do it throughout the day depending on her capacity if her arthritis doesn’t play up. 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9840422"/>
                  </a:ext>
                </a:extLst>
              </a:tr>
              <a:tr h="435187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Important Information: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</a:rPr>
                        <a:t>Umme</a:t>
                      </a:r>
                      <a:r>
                        <a:rPr lang="en-GB" sz="2000" dirty="0">
                          <a:effectLst/>
                        </a:rPr>
                        <a:t> has requested strictly only female carers due to her religious beliefs.</a:t>
                      </a:r>
                    </a:p>
                    <a:p>
                      <a:r>
                        <a:rPr lang="en-GB" sz="2000" dirty="0" err="1">
                          <a:effectLst/>
                        </a:rPr>
                        <a:t>Umme</a:t>
                      </a:r>
                      <a:r>
                        <a:rPr lang="en-GB" sz="2000" dirty="0">
                          <a:effectLst/>
                        </a:rPr>
                        <a:t> is very lonely and isolated. Her daughter visits once a month on a Saturday. </a:t>
                      </a:r>
                    </a:p>
                    <a:p>
                      <a:r>
                        <a:rPr lang="en-GB" sz="2000" dirty="0">
                          <a:effectLst/>
                        </a:rPr>
                        <a:t>She doesn’t have any friends and no social life.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19675089"/>
                  </a:ext>
                </a:extLst>
              </a:tr>
              <a:tr h="792481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Important Dates: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</a:rPr>
                        <a:t>Ummes</a:t>
                      </a:r>
                      <a:r>
                        <a:rPr lang="en-GB" sz="2000" dirty="0">
                          <a:effectLst/>
                        </a:rPr>
                        <a:t> birthday is 20/03/44</a:t>
                      </a:r>
                    </a:p>
                    <a:p>
                      <a:r>
                        <a:rPr lang="en-GB" sz="2000" dirty="0" err="1">
                          <a:effectLst/>
                        </a:rPr>
                        <a:t>Umme</a:t>
                      </a:r>
                      <a:r>
                        <a:rPr lang="en-GB" sz="2000" dirty="0">
                          <a:effectLst/>
                        </a:rPr>
                        <a:t> likes to visit her husbands grave on his death date 1st November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99132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186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1323" y="-5553"/>
            <a:ext cx="8860678" cy="687330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229836 w 5905812"/>
              <a:gd name="connsiteY0" fmla="*/ 0 h 6888661"/>
              <a:gd name="connsiteX1" fmla="*/ 5905812 w 5905812"/>
              <a:gd name="connsiteY1" fmla="*/ 11953 h 6888661"/>
              <a:gd name="connsiteX2" fmla="*/ 5905812 w 5905812"/>
              <a:gd name="connsiteY2" fmla="*/ 6869951 h 6888661"/>
              <a:gd name="connsiteX3" fmla="*/ 0 w 5905812"/>
              <a:gd name="connsiteY3" fmla="*/ 6888661 h 6888661"/>
              <a:gd name="connsiteX4" fmla="*/ 1229836 w 5905812"/>
              <a:gd name="connsiteY4" fmla="*/ 0 h 6888661"/>
              <a:gd name="connsiteX0" fmla="*/ 1156550 w 5832526"/>
              <a:gd name="connsiteY0" fmla="*/ 0 h 6883466"/>
              <a:gd name="connsiteX1" fmla="*/ 5832526 w 5832526"/>
              <a:gd name="connsiteY1" fmla="*/ 11953 h 6883466"/>
              <a:gd name="connsiteX2" fmla="*/ 5832526 w 5832526"/>
              <a:gd name="connsiteY2" fmla="*/ 6869951 h 6883466"/>
              <a:gd name="connsiteX3" fmla="*/ 0 w 5832526"/>
              <a:gd name="connsiteY3" fmla="*/ 6883466 h 6883466"/>
              <a:gd name="connsiteX4" fmla="*/ 1156550 w 5832526"/>
              <a:gd name="connsiteY4" fmla="*/ 0 h 6883466"/>
              <a:gd name="connsiteX0" fmla="*/ 1104130 w 5780106"/>
              <a:gd name="connsiteY0" fmla="*/ 0 h 6873306"/>
              <a:gd name="connsiteX1" fmla="*/ 5780106 w 5780106"/>
              <a:gd name="connsiteY1" fmla="*/ 11953 h 6873306"/>
              <a:gd name="connsiteX2" fmla="*/ 5780106 w 5780106"/>
              <a:gd name="connsiteY2" fmla="*/ 6869951 h 6873306"/>
              <a:gd name="connsiteX3" fmla="*/ 0 w 5780106"/>
              <a:gd name="connsiteY3" fmla="*/ 6873306 h 6873306"/>
              <a:gd name="connsiteX4" fmla="*/ 1104130 w 5780106"/>
              <a:gd name="connsiteY4" fmla="*/ 0 h 6873306"/>
              <a:gd name="connsiteX0" fmla="*/ 1064815 w 5740791"/>
              <a:gd name="connsiteY0" fmla="*/ 0 h 6869951"/>
              <a:gd name="connsiteX1" fmla="*/ 5740791 w 5740791"/>
              <a:gd name="connsiteY1" fmla="*/ 11953 h 6869951"/>
              <a:gd name="connsiteX2" fmla="*/ 5740791 w 5740791"/>
              <a:gd name="connsiteY2" fmla="*/ 6869951 h 6869951"/>
              <a:gd name="connsiteX3" fmla="*/ 0 w 5740791"/>
              <a:gd name="connsiteY3" fmla="*/ 6863146 h 6869951"/>
              <a:gd name="connsiteX4" fmla="*/ 1064815 w 5740791"/>
              <a:gd name="connsiteY4" fmla="*/ 0 h 6869951"/>
              <a:gd name="connsiteX0" fmla="*/ 1038605 w 5714581"/>
              <a:gd name="connsiteY0" fmla="*/ 0 h 6873306"/>
              <a:gd name="connsiteX1" fmla="*/ 5714581 w 5714581"/>
              <a:gd name="connsiteY1" fmla="*/ 11953 h 6873306"/>
              <a:gd name="connsiteX2" fmla="*/ 5714581 w 5714581"/>
              <a:gd name="connsiteY2" fmla="*/ 6869951 h 6873306"/>
              <a:gd name="connsiteX3" fmla="*/ 0 w 5714581"/>
              <a:gd name="connsiteY3" fmla="*/ 6873306 h 6873306"/>
              <a:gd name="connsiteX4" fmla="*/ 1038605 w 5714581"/>
              <a:gd name="connsiteY4" fmla="*/ 0 h 6873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14581" h="6873306">
                <a:moveTo>
                  <a:pt x="1038605" y="0"/>
                </a:moveTo>
                <a:lnTo>
                  <a:pt x="5714581" y="11953"/>
                </a:lnTo>
                <a:lnTo>
                  <a:pt x="5714581" y="6869951"/>
                </a:lnTo>
                <a:lnTo>
                  <a:pt x="0" y="6873306"/>
                </a:lnTo>
                <a:lnTo>
                  <a:pt x="1038605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016938-67D2-3848-A356-9E63CCDFF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4" y="675167"/>
            <a:ext cx="3971261" cy="4064174"/>
          </a:xfrm>
        </p:spPr>
        <p:txBody>
          <a:bodyPr anchor="t">
            <a:normAutofit/>
          </a:bodyPr>
          <a:lstStyle/>
          <a:p>
            <a:r>
              <a:rPr lang="en-GB"/>
              <a:t>Policies legislation</a:t>
            </a:r>
            <a:br>
              <a:rPr lang="en-GB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160E9-7837-A740-A63C-590F14A4B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3026" y="533400"/>
            <a:ext cx="5883964" cy="5771481"/>
          </a:xfrm>
        </p:spPr>
        <p:txBody>
          <a:bodyPr anchor="ctr">
            <a:normAutofit/>
          </a:bodyPr>
          <a:lstStyle/>
          <a:p>
            <a:r>
              <a:rPr lang="en-GB" dirty="0"/>
              <a:t>According to NHS (2020) Current legislations and policies need to be factored in:</a:t>
            </a:r>
          </a:p>
          <a:p>
            <a:r>
              <a:rPr lang="en-GB" dirty="0"/>
              <a:t>Health and Social Care Act 2012 this legislation is bound to ensure health inequalities are improved holding health bodies accountable to maintain these inequalities.</a:t>
            </a:r>
          </a:p>
          <a:p>
            <a:r>
              <a:rPr lang="en-GB" dirty="0"/>
              <a:t>The Equality Act 2010 Equal rights for all individuals (PCP is included in the act)</a:t>
            </a:r>
          </a:p>
          <a:p>
            <a:r>
              <a:rPr lang="en-GB" dirty="0"/>
              <a:t>Care Act 2014 Local authorities make sure that constituents receive services that promote their care needs (PCP is included in the act).</a:t>
            </a:r>
          </a:p>
          <a:p>
            <a:r>
              <a:rPr lang="en-GB" dirty="0"/>
              <a:t>Human Rights Act 1998 promotes the 10 basic human rights</a:t>
            </a:r>
          </a:p>
          <a:p>
            <a:endParaRPr lang="en-US" dirty="0"/>
          </a:p>
        </p:txBody>
      </p:sp>
      <p:cxnSp>
        <p:nvCxnSpPr>
          <p:cNvPr id="17" name="Straight Connector 11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4894729"/>
            <a:ext cx="4206239" cy="196787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364443-B44B-44C9-B8C4-AED23CB6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1373" y="0"/>
            <a:ext cx="463526" cy="691388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7028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650"/>
            <a:ext cx="5676966" cy="6869953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30885" h="6869951">
                <a:moveTo>
                  <a:pt x="1754909" y="0"/>
                </a:moveTo>
                <a:lnTo>
                  <a:pt x="6430885" y="11953"/>
                </a:lnTo>
                <a:lnTo>
                  <a:pt x="6430885" y="6869951"/>
                </a:lnTo>
                <a:lnTo>
                  <a:pt x="0" y="6869951"/>
                </a:lnTo>
                <a:lnTo>
                  <a:pt x="1754909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1CD9EA-59FF-D245-9C4D-2AD85A0E7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920" y="800849"/>
            <a:ext cx="4065767" cy="3510553"/>
          </a:xfrm>
        </p:spPr>
        <p:txBody>
          <a:bodyPr anchor="t">
            <a:normAutofit/>
          </a:bodyPr>
          <a:lstStyle/>
          <a:p>
            <a:r>
              <a:rPr lang="en-US" dirty="0"/>
              <a:t>CARE AND SUPPORT FOR AN AGEING POPULATION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92219-E93E-484A-A1B7-DB8DD1AD9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5753" y="533400"/>
            <a:ext cx="5458046" cy="5791200"/>
          </a:xfrm>
        </p:spPr>
        <p:txBody>
          <a:bodyPr anchor="ctr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2200" dirty="0"/>
              <a:t>population is ageing and people’s care needs are becoming more complex, the need for social care services escalates (Kelly &amp; Kenny, 2018). </a:t>
            </a:r>
          </a:p>
          <a:p>
            <a:pPr lvl="0">
              <a:lnSpc>
                <a:spcPct val="90000"/>
              </a:lnSpc>
            </a:pPr>
            <a:r>
              <a:rPr lang="en-GB" sz="2200" dirty="0"/>
              <a:t>Carers provide a wide range of support: including personal care, emotional support, help with practical tasks such as shopping, or giving medication (Kelly &amp; Kenny, 2018). </a:t>
            </a:r>
          </a:p>
          <a:p>
            <a:pPr lvl="0">
              <a:lnSpc>
                <a:spcPct val="90000"/>
              </a:lnSpc>
            </a:pPr>
            <a:r>
              <a:rPr lang="en-GB" sz="2200" dirty="0"/>
              <a:t>Care can be provided by family, friends or neighbours without payment   ( (Kelly &amp; Kenny, 2018). </a:t>
            </a:r>
          </a:p>
          <a:p>
            <a:pPr lvl="0">
              <a:lnSpc>
                <a:spcPct val="90000"/>
              </a:lnSpc>
            </a:pPr>
            <a:r>
              <a:rPr lang="en-GB" sz="2200" dirty="0"/>
              <a:t>30% of older people in England receive no help or very little help with their care needs (</a:t>
            </a:r>
            <a:r>
              <a:rPr lang="en-GB" sz="2200" dirty="0" err="1"/>
              <a:t>Triggle</a:t>
            </a:r>
            <a:r>
              <a:rPr lang="en-GB" sz="2200" dirty="0"/>
              <a:t>, 2018). </a:t>
            </a:r>
          </a:p>
          <a:p>
            <a:pPr lvl="0">
              <a:lnSpc>
                <a:spcPct val="90000"/>
              </a:lnSpc>
            </a:pPr>
            <a:r>
              <a:rPr lang="en-GB" sz="2200" dirty="0"/>
              <a:t>1.4 million older people do not have access to the care and support that they need (Age UK, 2019b). </a:t>
            </a: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  <p:cxnSp>
        <p:nvCxnSpPr>
          <p:cNvPr id="26" name="Straight Connector 11">
            <a:extLst>
              <a:ext uri="{FF2B5EF4-FFF2-40B4-BE49-F238E27FC236}">
                <a16:creationId xmlns:a16="http://schemas.microsoft.com/office/drawing/2014/main" id="{E8A66062-E0FE-4EE7-9840-EC05B87AC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1" y="4541520"/>
            <a:ext cx="5895754" cy="23105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13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2988236"/>
            <a:ext cx="2418079" cy="38876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E604A50-B251-124D-810A-CC18E62D84C3}"/>
              </a:ext>
            </a:extLst>
          </p:cNvPr>
          <p:cNvSpPr txBox="1"/>
          <p:nvPr/>
        </p:nvSpPr>
        <p:spPr>
          <a:xfrm>
            <a:off x="541867" y="6324600"/>
            <a:ext cx="233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(Age UK, 2018)</a:t>
            </a:r>
          </a:p>
        </p:txBody>
      </p:sp>
    </p:spTree>
    <p:extLst>
      <p:ext uri="{BB962C8B-B14F-4D97-AF65-F5344CB8AC3E}">
        <p14:creationId xmlns:p14="http://schemas.microsoft.com/office/powerpoint/2010/main" val="3686960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1323" y="-5553"/>
            <a:ext cx="8860678" cy="687330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229836 w 5905812"/>
              <a:gd name="connsiteY0" fmla="*/ 0 h 6888661"/>
              <a:gd name="connsiteX1" fmla="*/ 5905812 w 5905812"/>
              <a:gd name="connsiteY1" fmla="*/ 11953 h 6888661"/>
              <a:gd name="connsiteX2" fmla="*/ 5905812 w 5905812"/>
              <a:gd name="connsiteY2" fmla="*/ 6869951 h 6888661"/>
              <a:gd name="connsiteX3" fmla="*/ 0 w 5905812"/>
              <a:gd name="connsiteY3" fmla="*/ 6888661 h 6888661"/>
              <a:gd name="connsiteX4" fmla="*/ 1229836 w 5905812"/>
              <a:gd name="connsiteY4" fmla="*/ 0 h 6888661"/>
              <a:gd name="connsiteX0" fmla="*/ 1156550 w 5832526"/>
              <a:gd name="connsiteY0" fmla="*/ 0 h 6883466"/>
              <a:gd name="connsiteX1" fmla="*/ 5832526 w 5832526"/>
              <a:gd name="connsiteY1" fmla="*/ 11953 h 6883466"/>
              <a:gd name="connsiteX2" fmla="*/ 5832526 w 5832526"/>
              <a:gd name="connsiteY2" fmla="*/ 6869951 h 6883466"/>
              <a:gd name="connsiteX3" fmla="*/ 0 w 5832526"/>
              <a:gd name="connsiteY3" fmla="*/ 6883466 h 6883466"/>
              <a:gd name="connsiteX4" fmla="*/ 1156550 w 5832526"/>
              <a:gd name="connsiteY4" fmla="*/ 0 h 6883466"/>
              <a:gd name="connsiteX0" fmla="*/ 1104130 w 5780106"/>
              <a:gd name="connsiteY0" fmla="*/ 0 h 6873306"/>
              <a:gd name="connsiteX1" fmla="*/ 5780106 w 5780106"/>
              <a:gd name="connsiteY1" fmla="*/ 11953 h 6873306"/>
              <a:gd name="connsiteX2" fmla="*/ 5780106 w 5780106"/>
              <a:gd name="connsiteY2" fmla="*/ 6869951 h 6873306"/>
              <a:gd name="connsiteX3" fmla="*/ 0 w 5780106"/>
              <a:gd name="connsiteY3" fmla="*/ 6873306 h 6873306"/>
              <a:gd name="connsiteX4" fmla="*/ 1104130 w 5780106"/>
              <a:gd name="connsiteY4" fmla="*/ 0 h 6873306"/>
              <a:gd name="connsiteX0" fmla="*/ 1064815 w 5740791"/>
              <a:gd name="connsiteY0" fmla="*/ 0 h 6869951"/>
              <a:gd name="connsiteX1" fmla="*/ 5740791 w 5740791"/>
              <a:gd name="connsiteY1" fmla="*/ 11953 h 6869951"/>
              <a:gd name="connsiteX2" fmla="*/ 5740791 w 5740791"/>
              <a:gd name="connsiteY2" fmla="*/ 6869951 h 6869951"/>
              <a:gd name="connsiteX3" fmla="*/ 0 w 5740791"/>
              <a:gd name="connsiteY3" fmla="*/ 6863146 h 6869951"/>
              <a:gd name="connsiteX4" fmla="*/ 1064815 w 5740791"/>
              <a:gd name="connsiteY4" fmla="*/ 0 h 6869951"/>
              <a:gd name="connsiteX0" fmla="*/ 1038605 w 5714581"/>
              <a:gd name="connsiteY0" fmla="*/ 0 h 6873306"/>
              <a:gd name="connsiteX1" fmla="*/ 5714581 w 5714581"/>
              <a:gd name="connsiteY1" fmla="*/ 11953 h 6873306"/>
              <a:gd name="connsiteX2" fmla="*/ 5714581 w 5714581"/>
              <a:gd name="connsiteY2" fmla="*/ 6869951 h 6873306"/>
              <a:gd name="connsiteX3" fmla="*/ 0 w 5714581"/>
              <a:gd name="connsiteY3" fmla="*/ 6873306 h 6873306"/>
              <a:gd name="connsiteX4" fmla="*/ 1038605 w 5714581"/>
              <a:gd name="connsiteY4" fmla="*/ 0 h 6873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14581" h="6873306">
                <a:moveTo>
                  <a:pt x="1038605" y="0"/>
                </a:moveTo>
                <a:lnTo>
                  <a:pt x="5714581" y="11953"/>
                </a:lnTo>
                <a:lnTo>
                  <a:pt x="5714581" y="6869951"/>
                </a:lnTo>
                <a:lnTo>
                  <a:pt x="0" y="6873306"/>
                </a:lnTo>
                <a:lnTo>
                  <a:pt x="1038605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ABBE14-A2FB-F749-9E47-158D95F24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4" y="675167"/>
            <a:ext cx="3971261" cy="4064174"/>
          </a:xfrm>
        </p:spPr>
        <p:txBody>
          <a:bodyPr anchor="t">
            <a:normAutofit/>
          </a:bodyPr>
          <a:lstStyle/>
          <a:p>
            <a:r>
              <a:rPr lang="en-US" sz="41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B7DFF-7479-324A-89D4-AAA0FF274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3026" y="533400"/>
            <a:ext cx="5883964" cy="5771481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AGE UK (2019). Available at:&gt;https://</a:t>
            </a:r>
            <a:r>
              <a:rPr lang="en-GB" sz="1300" dirty="0" err="1"/>
              <a:t>www.ageuk.org.uk</a:t>
            </a:r>
            <a:r>
              <a:rPr lang="en-GB" sz="1300" dirty="0"/>
              <a:t>/</a:t>
            </a:r>
            <a:r>
              <a:rPr lang="en-GB" sz="1300" dirty="0" err="1"/>
              <a:t>globalassets</a:t>
            </a:r>
            <a:r>
              <a:rPr lang="en-GB" sz="1300" dirty="0"/>
              <a:t>/age-</a:t>
            </a:r>
            <a:r>
              <a:rPr lang="en-GB" sz="1300" dirty="0" err="1"/>
              <a:t>uk</a:t>
            </a:r>
            <a:r>
              <a:rPr lang="en-GB" sz="1300" dirty="0"/>
              <a:t>/documents/reports-and-publications/</a:t>
            </a:r>
            <a:r>
              <a:rPr lang="en-GB" sz="1300" dirty="0" err="1"/>
              <a:t>later_life_uk_factsheet.pdf</a:t>
            </a:r>
            <a:r>
              <a:rPr lang="en-GB" sz="1300" dirty="0"/>
              <a:t>. [Accessed online:24</a:t>
            </a:r>
            <a:r>
              <a:rPr lang="en-GB" sz="1300" baseline="30000" dirty="0"/>
              <a:t>th</a:t>
            </a:r>
            <a:r>
              <a:rPr lang="en-GB" sz="13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 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Eaton, S. Roberts, S. Turner, B (2015). Delivering person centred care in long term conditions. Available at:&gt; https://</a:t>
            </a:r>
            <a:r>
              <a:rPr lang="en-GB" sz="1300" dirty="0" err="1"/>
              <a:t>www.yearofcare.co.uk</a:t>
            </a:r>
            <a:r>
              <a:rPr lang="en-GB" sz="1300" dirty="0"/>
              <a:t>/sites/default/files/pdfs/Eaton%20BMJ%202015%20Person%20centred%20care%20in%20LTCs.pdf. [Accessed online: Wednesday 24</a:t>
            </a:r>
            <a:r>
              <a:rPr lang="en-GB" sz="1300" baseline="30000" dirty="0"/>
              <a:t>th</a:t>
            </a:r>
            <a:r>
              <a:rPr lang="en-GB" sz="13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 </a:t>
            </a:r>
          </a:p>
          <a:p>
            <a:pPr>
              <a:lnSpc>
                <a:spcPct val="90000"/>
              </a:lnSpc>
            </a:pPr>
            <a:r>
              <a:rPr lang="en-GB" sz="1300" dirty="0" err="1"/>
              <a:t>Gemmae</a:t>
            </a:r>
            <a:r>
              <a:rPr lang="en-GB" sz="1300" dirty="0"/>
              <a:t>, M. </a:t>
            </a:r>
            <a:r>
              <a:rPr lang="en-GB" sz="1300" dirty="0" err="1"/>
              <a:t>Vandeusen</a:t>
            </a:r>
            <a:r>
              <a:rPr lang="en-GB" sz="1300" dirty="0"/>
              <a:t>, C. Bolton, R. </a:t>
            </a:r>
            <a:r>
              <a:rPr lang="en-GB" sz="1300" dirty="0" err="1"/>
              <a:t>Hill,J</a:t>
            </a:r>
            <a:r>
              <a:rPr lang="en-GB" sz="1300" dirty="0"/>
              <a:t>. Mueller, </a:t>
            </a:r>
            <a:r>
              <a:rPr lang="en-GB" sz="1300" dirty="0" err="1"/>
              <a:t>N.Sherri</a:t>
            </a:r>
            <a:r>
              <a:rPr lang="en-GB" sz="1300" dirty="0"/>
              <a:t>, L. </a:t>
            </a:r>
            <a:r>
              <a:rPr lang="en-GB" sz="1300" dirty="0" err="1"/>
              <a:t>Bikhour</a:t>
            </a:r>
            <a:r>
              <a:rPr lang="en-GB" sz="1300" dirty="0"/>
              <a:t>, B (2017). Patient‐centred care is a way of doing things: How healthcare employees conceptualize patient‐centred care. Available at:&gt; https://</a:t>
            </a:r>
            <a:r>
              <a:rPr lang="en-GB" sz="1300" dirty="0" err="1"/>
              <a:t>onlinelibrary.wiley.com</a:t>
            </a:r>
            <a:r>
              <a:rPr lang="en-GB" sz="1300" dirty="0"/>
              <a:t>/</a:t>
            </a:r>
            <a:r>
              <a:rPr lang="en-GB" sz="1300" dirty="0" err="1"/>
              <a:t>doi</a:t>
            </a:r>
            <a:r>
              <a:rPr lang="en-GB" sz="1300" dirty="0"/>
              <a:t>/full/10.1111/hex.12615. [Accessed online: Wednesday 24</a:t>
            </a:r>
            <a:r>
              <a:rPr lang="en-GB" sz="1300" baseline="30000" dirty="0"/>
              <a:t>th</a:t>
            </a:r>
            <a:r>
              <a:rPr lang="en-GB" sz="13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 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Gov UK (2020). Falls: Applying all our </a:t>
            </a:r>
            <a:r>
              <a:rPr lang="en-GB" sz="1300" dirty="0" err="1"/>
              <a:t>Healthhttps</a:t>
            </a:r>
            <a:r>
              <a:rPr lang="en-GB" sz="1300" dirty="0"/>
              <a:t>://</a:t>
            </a:r>
            <a:r>
              <a:rPr lang="en-GB" sz="1300" dirty="0" err="1"/>
              <a:t>www.gov.uk</a:t>
            </a:r>
            <a:r>
              <a:rPr lang="en-GB" sz="1300" dirty="0"/>
              <a:t>/government/publications/falls-applying-all-our-health/falls-applying-all-our-health. [Accessed online: Wednesday 24</a:t>
            </a:r>
            <a:r>
              <a:rPr lang="en-GB" sz="1300" baseline="30000" dirty="0"/>
              <a:t>th</a:t>
            </a:r>
            <a:r>
              <a:rPr lang="en-GB" sz="13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Homecare (2018).  Available at:&gt;https://</a:t>
            </a:r>
            <a:r>
              <a:rPr lang="en-GB" sz="1300" dirty="0" err="1"/>
              <a:t>www.homecare-aid.com</a:t>
            </a:r>
            <a:r>
              <a:rPr lang="en-GB" sz="1300" dirty="0"/>
              <a:t>/why-elderly-care-can-be-so-important/. [Accessed online: Thursday 25</a:t>
            </a:r>
            <a:r>
              <a:rPr lang="en-GB" sz="1300" baseline="30000" dirty="0"/>
              <a:t>th</a:t>
            </a:r>
            <a:r>
              <a:rPr lang="en-GB" sz="1300" dirty="0"/>
              <a:t> February 2021]. (Image 1).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Kelly, A. Kenny, C. (2018). Unpaid Care. Available at:&gt; https://</a:t>
            </a:r>
            <a:r>
              <a:rPr lang="en-GB" sz="1300" dirty="0" err="1"/>
              <a:t>researchbriefings.parliament.uk</a:t>
            </a:r>
            <a:r>
              <a:rPr lang="en-GB" sz="1300" dirty="0"/>
              <a:t>/</a:t>
            </a:r>
            <a:r>
              <a:rPr lang="en-GB" sz="1300" dirty="0" err="1"/>
              <a:t>ResearchBriefing</a:t>
            </a:r>
            <a:r>
              <a:rPr lang="en-GB" sz="1300" dirty="0"/>
              <a:t>/Summary/POST-PN-0582. [Accessed online: Wednesday 24</a:t>
            </a:r>
            <a:r>
              <a:rPr lang="en-GB" sz="1300" baseline="30000" dirty="0"/>
              <a:t>th</a:t>
            </a:r>
            <a:r>
              <a:rPr lang="en-GB" sz="13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Lumen (2019). Available at:&gt;https://</a:t>
            </a:r>
            <a:r>
              <a:rPr lang="en-GB" sz="1300" dirty="0" err="1"/>
              <a:t>courses.lumenlearning.com</a:t>
            </a:r>
            <a:r>
              <a:rPr lang="en-GB" sz="1300" dirty="0"/>
              <a:t>/boundless-sociology/chapter/the-functionalist-perspective-on-aging/. [Accessed online: Wednesday 24</a:t>
            </a:r>
            <a:r>
              <a:rPr lang="en-GB" sz="1300" baseline="30000" dirty="0"/>
              <a:t>th</a:t>
            </a:r>
            <a:r>
              <a:rPr lang="en-GB" sz="1300" dirty="0"/>
              <a:t> February 2021].</a:t>
            </a:r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4894729"/>
            <a:ext cx="4206239" cy="196787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364443-B44B-44C9-B8C4-AED23CB6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1373" y="0"/>
            <a:ext cx="463526" cy="691388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603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1323" y="-5553"/>
            <a:ext cx="8860678" cy="687330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229836 w 5905812"/>
              <a:gd name="connsiteY0" fmla="*/ 0 h 6888661"/>
              <a:gd name="connsiteX1" fmla="*/ 5905812 w 5905812"/>
              <a:gd name="connsiteY1" fmla="*/ 11953 h 6888661"/>
              <a:gd name="connsiteX2" fmla="*/ 5905812 w 5905812"/>
              <a:gd name="connsiteY2" fmla="*/ 6869951 h 6888661"/>
              <a:gd name="connsiteX3" fmla="*/ 0 w 5905812"/>
              <a:gd name="connsiteY3" fmla="*/ 6888661 h 6888661"/>
              <a:gd name="connsiteX4" fmla="*/ 1229836 w 5905812"/>
              <a:gd name="connsiteY4" fmla="*/ 0 h 6888661"/>
              <a:gd name="connsiteX0" fmla="*/ 1156550 w 5832526"/>
              <a:gd name="connsiteY0" fmla="*/ 0 h 6883466"/>
              <a:gd name="connsiteX1" fmla="*/ 5832526 w 5832526"/>
              <a:gd name="connsiteY1" fmla="*/ 11953 h 6883466"/>
              <a:gd name="connsiteX2" fmla="*/ 5832526 w 5832526"/>
              <a:gd name="connsiteY2" fmla="*/ 6869951 h 6883466"/>
              <a:gd name="connsiteX3" fmla="*/ 0 w 5832526"/>
              <a:gd name="connsiteY3" fmla="*/ 6883466 h 6883466"/>
              <a:gd name="connsiteX4" fmla="*/ 1156550 w 5832526"/>
              <a:gd name="connsiteY4" fmla="*/ 0 h 6883466"/>
              <a:gd name="connsiteX0" fmla="*/ 1104130 w 5780106"/>
              <a:gd name="connsiteY0" fmla="*/ 0 h 6873306"/>
              <a:gd name="connsiteX1" fmla="*/ 5780106 w 5780106"/>
              <a:gd name="connsiteY1" fmla="*/ 11953 h 6873306"/>
              <a:gd name="connsiteX2" fmla="*/ 5780106 w 5780106"/>
              <a:gd name="connsiteY2" fmla="*/ 6869951 h 6873306"/>
              <a:gd name="connsiteX3" fmla="*/ 0 w 5780106"/>
              <a:gd name="connsiteY3" fmla="*/ 6873306 h 6873306"/>
              <a:gd name="connsiteX4" fmla="*/ 1104130 w 5780106"/>
              <a:gd name="connsiteY4" fmla="*/ 0 h 6873306"/>
              <a:gd name="connsiteX0" fmla="*/ 1064815 w 5740791"/>
              <a:gd name="connsiteY0" fmla="*/ 0 h 6869951"/>
              <a:gd name="connsiteX1" fmla="*/ 5740791 w 5740791"/>
              <a:gd name="connsiteY1" fmla="*/ 11953 h 6869951"/>
              <a:gd name="connsiteX2" fmla="*/ 5740791 w 5740791"/>
              <a:gd name="connsiteY2" fmla="*/ 6869951 h 6869951"/>
              <a:gd name="connsiteX3" fmla="*/ 0 w 5740791"/>
              <a:gd name="connsiteY3" fmla="*/ 6863146 h 6869951"/>
              <a:gd name="connsiteX4" fmla="*/ 1064815 w 5740791"/>
              <a:gd name="connsiteY4" fmla="*/ 0 h 6869951"/>
              <a:gd name="connsiteX0" fmla="*/ 1038605 w 5714581"/>
              <a:gd name="connsiteY0" fmla="*/ 0 h 6873306"/>
              <a:gd name="connsiteX1" fmla="*/ 5714581 w 5714581"/>
              <a:gd name="connsiteY1" fmla="*/ 11953 h 6873306"/>
              <a:gd name="connsiteX2" fmla="*/ 5714581 w 5714581"/>
              <a:gd name="connsiteY2" fmla="*/ 6869951 h 6873306"/>
              <a:gd name="connsiteX3" fmla="*/ 0 w 5714581"/>
              <a:gd name="connsiteY3" fmla="*/ 6873306 h 6873306"/>
              <a:gd name="connsiteX4" fmla="*/ 1038605 w 5714581"/>
              <a:gd name="connsiteY4" fmla="*/ 0 h 6873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14581" h="6873306">
                <a:moveTo>
                  <a:pt x="1038605" y="0"/>
                </a:moveTo>
                <a:lnTo>
                  <a:pt x="5714581" y="11953"/>
                </a:lnTo>
                <a:lnTo>
                  <a:pt x="5714581" y="6869951"/>
                </a:lnTo>
                <a:lnTo>
                  <a:pt x="0" y="6873306"/>
                </a:lnTo>
                <a:lnTo>
                  <a:pt x="1038605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57AB1-052A-9E48-A51B-9351D976E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4" y="675167"/>
            <a:ext cx="4206239" cy="4064174"/>
          </a:xfrm>
        </p:spPr>
        <p:txBody>
          <a:bodyPr anchor="t"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225EA-125D-774B-B35C-6861F338B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3026" y="533400"/>
            <a:ext cx="5883964" cy="5771481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MIND (2021) . Advocacy for Mental Health. Available at:&gt;https://</a:t>
            </a:r>
            <a:r>
              <a:rPr lang="en-GB" sz="1700" dirty="0" err="1"/>
              <a:t>www.mind.org.uk</a:t>
            </a:r>
            <a:r>
              <a:rPr lang="en-GB" sz="1700" dirty="0"/>
              <a:t>/information-support/guides-to-support-and-services/advocacy/what-is-advocacy/. [Accessed online: Wednesday 24</a:t>
            </a:r>
            <a:r>
              <a:rPr lang="en-GB" sz="1700" baseline="30000" dirty="0"/>
              <a:t>th</a:t>
            </a:r>
            <a:r>
              <a:rPr lang="en-GB" sz="17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 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NHS (2018). Care and Support plans. Available at:&gt;https://</a:t>
            </a:r>
            <a:r>
              <a:rPr lang="en-GB" sz="1700" dirty="0" err="1"/>
              <a:t>www.nhs.uk</a:t>
            </a:r>
            <a:r>
              <a:rPr lang="en-GB" sz="1700" dirty="0"/>
              <a:t>/conditions/social-care-and-support-guide/help-from-social-services-and-charities/care-and-support-plans/. [Accessed online: Wednesday 24</a:t>
            </a:r>
            <a:r>
              <a:rPr lang="en-GB" sz="1700" baseline="30000" dirty="0"/>
              <a:t>th</a:t>
            </a:r>
            <a:r>
              <a:rPr lang="en-GB" sz="17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 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Rogers, C (2019). Person centred Therapy. Available at:&gt;https://</a:t>
            </a:r>
            <a:r>
              <a:rPr lang="en-GB" sz="1700" dirty="0" err="1"/>
              <a:t>www.simplypsychology.org</a:t>
            </a:r>
            <a:r>
              <a:rPr lang="en-GB" sz="1700" dirty="0"/>
              <a:t>/client-centred-</a:t>
            </a:r>
            <a:r>
              <a:rPr lang="en-GB" sz="1700" dirty="0" err="1"/>
              <a:t>therapy.html</a:t>
            </a:r>
            <a:r>
              <a:rPr lang="en-GB" sz="1700" dirty="0"/>
              <a:t>. [Accessed online: Wednesday 24</a:t>
            </a:r>
            <a:r>
              <a:rPr lang="en-GB" sz="1700" baseline="30000" dirty="0"/>
              <a:t>th</a:t>
            </a:r>
            <a:r>
              <a:rPr lang="en-GB" sz="1700" dirty="0"/>
              <a:t> February 2021].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1700" dirty="0" err="1"/>
              <a:t>Sisai</a:t>
            </a:r>
            <a:r>
              <a:rPr lang="en-GB" sz="1700" dirty="0"/>
              <a:t>, M (2017). Thesis Nursing Degree Programme. Available at:&gt; https://</a:t>
            </a:r>
            <a:r>
              <a:rPr lang="en-GB" sz="1700" dirty="0" err="1"/>
              <a:t>core.ac.uk</a:t>
            </a:r>
            <a:r>
              <a:rPr lang="en-GB" sz="1700" dirty="0"/>
              <a:t>/download/pdf/84796029.pdf. [Accessed online: Wednesday 24</a:t>
            </a:r>
            <a:r>
              <a:rPr lang="en-GB" sz="1700" baseline="30000" dirty="0"/>
              <a:t>th</a:t>
            </a:r>
            <a:r>
              <a:rPr lang="en-GB" sz="17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British Geriatrics Society (2019). CGA in Primary Care Settings: Care and support planning. Available at:&gt;https://</a:t>
            </a:r>
            <a:r>
              <a:rPr lang="en-GB" sz="1700" dirty="0" err="1"/>
              <a:t>www.bgs.org.uk</a:t>
            </a:r>
            <a:r>
              <a:rPr lang="en-GB" sz="1700" dirty="0"/>
              <a:t>/resources/8-cga-in-primary-care-settings-care-and-support-planning . [Accessed online: Friday 26</a:t>
            </a:r>
            <a:r>
              <a:rPr lang="en-GB" sz="1700" baseline="30000" dirty="0"/>
              <a:t>th</a:t>
            </a:r>
            <a:r>
              <a:rPr lang="en-GB" sz="1700" dirty="0"/>
              <a:t> February 2021].</a:t>
            </a:r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4894729"/>
            <a:ext cx="4206239" cy="196787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364443-B44B-44C9-B8C4-AED23CB6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1373" y="0"/>
            <a:ext cx="463526" cy="691388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510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AngleLinesVTI">
  <a:themeElements>
    <a:clrScheme name="AnalogousFromLightSeedRightStep">
      <a:dk1>
        <a:srgbClr val="000000"/>
      </a:dk1>
      <a:lt1>
        <a:srgbClr val="FFFFFF"/>
      </a:lt1>
      <a:dk2>
        <a:srgbClr val="243141"/>
      </a:dk2>
      <a:lt2>
        <a:srgbClr val="E7E2E8"/>
      </a:lt2>
      <a:accent1>
        <a:srgbClr val="86AC7C"/>
      </a:accent1>
      <a:accent2>
        <a:srgbClr val="6FAF7C"/>
      </a:accent2>
      <a:accent3>
        <a:srgbClr val="7CAC99"/>
      </a:accent3>
      <a:accent4>
        <a:srgbClr val="6EAAAD"/>
      </a:accent4>
      <a:accent5>
        <a:srgbClr val="82A6C3"/>
      </a:accent5>
      <a:accent6>
        <a:srgbClr val="7A83BF"/>
      </a:accent6>
      <a:hlink>
        <a:srgbClr val="A069AE"/>
      </a:hlink>
      <a:folHlink>
        <a:srgbClr val="7F7F7F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1473</Words>
  <Application>Microsoft Macintosh PowerPoint</Application>
  <PresentationFormat>Widescreen</PresentationFormat>
  <Paragraphs>134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Times New Roman</vt:lpstr>
      <vt:lpstr>Univers Condensed Light</vt:lpstr>
      <vt:lpstr>Walbaum Display Light</vt:lpstr>
      <vt:lpstr>AngleLinesVTI</vt:lpstr>
      <vt:lpstr>Lecturere: Joanne Davis  sanara begum akbar 1713889</vt:lpstr>
      <vt:lpstr>WHAT IS A CARE PLAN?</vt:lpstr>
      <vt:lpstr>PERSON CENTRED PRACTICE: CAREPLAN </vt:lpstr>
      <vt:lpstr>Person centered practice</vt:lpstr>
      <vt:lpstr>The person centred care plan is divided into  sections. </vt:lpstr>
      <vt:lpstr>In order to get the correct information when devising the care plan with the patient (Umme) it is best to act as an advocate on their behalf. Advocates can: </vt:lpstr>
      <vt:lpstr>UMME’S CARE PLAN</vt:lpstr>
      <vt:lpstr>PowerPoint Presentation</vt:lpstr>
      <vt:lpstr>PowerPoint Presentation</vt:lpstr>
      <vt:lpstr>Policies legislation </vt:lpstr>
      <vt:lpstr>CARE AND SUPPORT FOR AN AGEING POPULATION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Lecturere: Joanne Davis  sanara begum akbar 1713889</dc:title>
  <dc:creator>Sanara Begum Akbar (1713889)</dc:creator>
  <cp:lastModifiedBy>Sanara Begum Akbar (1713889)</cp:lastModifiedBy>
  <cp:revision>3</cp:revision>
  <dcterms:created xsi:type="dcterms:W3CDTF">2021-02-26T09:39:19Z</dcterms:created>
  <dcterms:modified xsi:type="dcterms:W3CDTF">2021-02-26T10:31:44Z</dcterms:modified>
</cp:coreProperties>
</file>