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ink/inkAction1.xml" ContentType="application/vnd.ms-office.inkAction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ink/inkAction2.xml" ContentType="application/vnd.ms-office.inkAction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1" r:id="rId3"/>
    <p:sldId id="312" r:id="rId4"/>
    <p:sldId id="313" r:id="rId5"/>
    <p:sldId id="377" r:id="rId6"/>
    <p:sldId id="375" r:id="rId7"/>
    <p:sldId id="315" r:id="rId8"/>
    <p:sldId id="316" r:id="rId9"/>
    <p:sldId id="317" r:id="rId10"/>
    <p:sldId id="318" r:id="rId11"/>
    <p:sldId id="319" r:id="rId12"/>
    <p:sldId id="376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27" r:id="rId21"/>
    <p:sldId id="328" r:id="rId22"/>
    <p:sldId id="378" r:id="rId23"/>
    <p:sldId id="329" r:id="rId24"/>
    <p:sldId id="330" r:id="rId25"/>
    <p:sldId id="31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1T12:04:18.623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8695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8696">
    <iact:property name="dataType"/>
    <iact:actionData xml:id="d1">
      <inkml:trace xmlns:inkml="http://www.w3.org/2003/InkML" xml:id="stk1" contextRef="#ctx0" brushRef="#brinv">0 0 0</inkml:trace>
    </iact:actionData>
  </iact:action>
  <iact:action type="add" startTime="8697">
    <iact:property name="dataType"/>
    <iact:actionData xml:id="d2">
      <inkml:trace xmlns:inkml="http://www.w3.org/2003/InkML" xml:id="stk2" contextRef="#ctx0" brushRef="#brinv">21 21 0</inkml:trace>
    </iact:actionData>
  </iact:action>
</iact:actions>
</file>

<file path=ppt/ink/inkAction2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1T12:15:33.326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2141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3518">
    <iact:property name="dataType"/>
    <iact:actionData xml:id="d1">
      <inkml:trace xmlns:inkml="http://www.w3.org/2003/InkML" xml:id="stk1" contextRef="#ctx0" brushRef="#br0">11 11 0</inkml:trace>
    </iact:actionData>
  </iact:action>
  <iact:action type="add" startTime="3519">
    <iact:property name="dataType"/>
    <iact:actionData xml:id="d2">
      <inkml:trace xmlns:inkml="http://www.w3.org/2003/InkML" xml:id="stk2" contextRef="#ctx0" brushRef="#brinv">0 0 0</inkml:trace>
    </iact:actionData>
  </iact:action>
  <iact:action type="add" startTime="3520">
    <iact:property name="dataType"/>
    <iact:actionData xml:id="d3">
      <inkml:trace xmlns:inkml="http://www.w3.org/2003/InkML" xml:id="stk3" contextRef="#ctx0" brushRef="#brinv">21 21 0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microsoft.com/office/2011/relationships/inkAction" Target="../ink/inkAction1.xml"/><Relationship Id="rId9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tags" Target="../tags/tag17.xml"/><Relationship Id="rId2" Type="http://schemas.openxmlformats.org/officeDocument/2006/relationships/video" Target="NULL" TargetMode="External"/><Relationship Id="rId1" Type="http://schemas.openxmlformats.org/officeDocument/2006/relationships/tags" Target="../tags/tag16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4" Type="http://schemas.microsoft.com/office/2011/relationships/inkAction" Target="../ink/inkAction2.xml"/><Relationship Id="rId9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6.png"/><Relationship Id="rId2" Type="http://schemas.openxmlformats.org/officeDocument/2006/relationships/tags" Target="../tags/tag25.xml"/><Relationship Id="rId1" Type="http://schemas.openxmlformats.org/officeDocument/2006/relationships/video" Target="NULL" TargetMode="External"/><Relationship Id="rId6" Type="http://schemas.openxmlformats.org/officeDocument/2006/relationships/hyperlink" Target="http://www.pewsocialtrends.org/files/2012/03/PewSocialTrends-2012-BoomerangGeneration.pdf" TargetMode="External"/><Relationship Id="rId5" Type="http://schemas.openxmlformats.org/officeDocument/2006/relationships/hyperlink" Target="http://www.legislation.gov.uk/ukpga/2010/15/pdfs/ukpga_20100015_en.pdf" TargetMode="External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 smtClean="0"/>
              <a:t>SJSI6022 Individuals and Families: Living in a Contemporary World             </a:t>
            </a:r>
            <a:r>
              <a:rPr lang="en-US" sz="3600" b="1" dirty="0" smtClean="0"/>
              <a:t>Modern Families: Perspectives and Challenges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93296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Dr Caroline </a:t>
            </a:r>
            <a:r>
              <a:rPr lang="en-GB" sz="2000" b="1" dirty="0" smtClean="0"/>
              <a:t>Lohmann-Hancock</a:t>
            </a:r>
            <a:endParaRPr lang="en-GB" sz="2000" b="1" dirty="0"/>
          </a:p>
          <a:p>
            <a:r>
              <a:rPr lang="en-GB" sz="2000" b="1" dirty="0" smtClean="0"/>
              <a:t>Joanne Davies</a:t>
            </a:r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"/>
    </mc:Choice>
    <mc:Fallback xmlns="">
      <p:transition spd="slow" advTm="1044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</a:t>
            </a:r>
            <a:r>
              <a:rPr lang="en-GB" sz="4000" b="1" dirty="0" smtClean="0"/>
              <a:t>Last </a:t>
            </a:r>
            <a:r>
              <a:rPr lang="en-GB" sz="4000" b="1" dirty="0"/>
              <a:t>S</a:t>
            </a:r>
            <a:r>
              <a:rPr lang="en-GB" sz="4000" b="1" dirty="0" smtClean="0"/>
              <a:t>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827584" y="242088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393305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5779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7"/>
    </mc:Choice>
    <mc:Fallback xmlns="">
      <p:transition spd="slow" advTm="7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Perspectives on the Family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-5571" y="2635189"/>
            <a:ext cx="9149571" cy="2620888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Anthropology – </a:t>
            </a:r>
            <a:r>
              <a:rPr lang="en-US" altLang="en-US" sz="1900" dirty="0" smtClean="0"/>
              <a:t>study of human societies  their cultures and development (Biological, Cultural, Linguistic and Archaeology)</a:t>
            </a:r>
            <a:endParaRPr lang="en-US" altLang="en-US" sz="1900" dirty="0" smtClean="0"/>
          </a:p>
          <a:p>
            <a:pPr lvl="2"/>
            <a:r>
              <a:rPr lang="en-US" altLang="en-US" b="1" dirty="0" smtClean="0"/>
              <a:t>views the family as the source and carrier of culture</a:t>
            </a:r>
          </a:p>
          <a:p>
            <a:r>
              <a:rPr lang="en-US" altLang="en-US" dirty="0" smtClean="0"/>
              <a:t>Social </a:t>
            </a:r>
            <a:r>
              <a:rPr lang="en-US" altLang="en-US" dirty="0" smtClean="0"/>
              <a:t>Psychology- </a:t>
            </a:r>
            <a:r>
              <a:rPr lang="en-GB" sz="1900" dirty="0" smtClean="0"/>
              <a:t>scientific </a:t>
            </a:r>
            <a:r>
              <a:rPr lang="en-GB" sz="1900" dirty="0"/>
              <a:t>study of how people's thoughts, feelings, and </a:t>
            </a:r>
            <a:r>
              <a:rPr lang="en-GB" sz="1900" dirty="0" smtClean="0"/>
              <a:t>behaviours </a:t>
            </a:r>
            <a:r>
              <a:rPr lang="en-GB" sz="1900" dirty="0"/>
              <a:t>are influenced by the actual, imagined, or implied presence of others</a:t>
            </a:r>
            <a:endParaRPr lang="en-US" altLang="en-US" sz="1900" dirty="0" smtClean="0"/>
          </a:p>
          <a:p>
            <a:pPr lvl="2"/>
            <a:r>
              <a:rPr lang="en-US" altLang="en-US" b="1" dirty="0" smtClean="0"/>
              <a:t>sees families as small groups with tasks to successfully master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EC86B-AD36-4739-A53F-4066CD48D145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57200" y="1417638"/>
            <a:ext cx="6851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/>
              <a:t>There are a variety of ways of knowing and understanding families:</a:t>
            </a:r>
          </a:p>
          <a:p>
            <a:endParaRPr lang="en-GB" sz="2800" b="1" dirty="0"/>
          </a:p>
        </p:txBody>
      </p:sp>
    </p:spTree>
    <p:custDataLst>
      <p:tags r:id="rId1"/>
    </p:custDataLst>
  </p:cSld>
  <p:clrMapOvr>
    <a:masterClrMapping/>
  </p:clrMapOvr>
  <p:transition spd="slow" advTm="1178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dirty="0" smtClean="0"/>
              <a:t>Perspectives on the Family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en-US" altLang="en-US" dirty="0" smtClean="0"/>
              <a:t>Developmental </a:t>
            </a:r>
            <a:r>
              <a:rPr lang="en-US" altLang="en-US" dirty="0" smtClean="0"/>
              <a:t>psychology-</a:t>
            </a:r>
            <a:r>
              <a:rPr lang="en-GB" sz="1900" dirty="0"/>
              <a:t> aims to explain growth, change and consistency though the lifespan</a:t>
            </a:r>
            <a:endParaRPr lang="en-US" altLang="en-US" sz="1900" dirty="0" smtClean="0"/>
          </a:p>
          <a:p>
            <a:pPr lvl="2"/>
            <a:r>
              <a:rPr lang="en-US" altLang="en-US" dirty="0" smtClean="0"/>
              <a:t>studies the environment within which children are raised and grow into themselves</a:t>
            </a:r>
          </a:p>
          <a:p>
            <a:r>
              <a:rPr lang="en-US" altLang="en-US" dirty="0" smtClean="0"/>
              <a:t>Clinical Psychology and </a:t>
            </a:r>
            <a:r>
              <a:rPr lang="en-US" altLang="en-US" dirty="0" smtClean="0"/>
              <a:t>Psychiatry- </a:t>
            </a:r>
            <a:r>
              <a:rPr lang="en-US" altLang="en-US" sz="1900" dirty="0" smtClean="0"/>
              <a:t>medical model/lens looking at </a:t>
            </a:r>
            <a:r>
              <a:rPr lang="en-US" altLang="en-US" sz="1900" dirty="0" err="1" smtClean="0"/>
              <a:t>behaviour</a:t>
            </a:r>
            <a:r>
              <a:rPr lang="en-US" altLang="en-US" sz="1900" dirty="0" smtClean="0"/>
              <a:t> – a </a:t>
            </a:r>
            <a:r>
              <a:rPr lang="en-US" altLang="en-US" sz="1900" dirty="0" err="1" smtClean="0"/>
              <a:t>defecit</a:t>
            </a:r>
            <a:r>
              <a:rPr lang="en-US" altLang="en-US" sz="1900" dirty="0" smtClean="0"/>
              <a:t> model</a:t>
            </a:r>
            <a:endParaRPr lang="en-US" altLang="en-US" sz="1900" dirty="0" smtClean="0"/>
          </a:p>
          <a:p>
            <a:pPr lvl="2"/>
            <a:r>
              <a:rPr lang="en-US" altLang="en-US" dirty="0" smtClean="0"/>
              <a:t>As the environment within which normal or abnormal behavior begins, takes hold and becomes the patterns enacted by children</a:t>
            </a:r>
          </a:p>
          <a:p>
            <a:r>
              <a:rPr lang="en-US" altLang="en-US" dirty="0" smtClean="0"/>
              <a:t>Sociology- </a:t>
            </a:r>
            <a:r>
              <a:rPr lang="en-US" altLang="en-US" sz="1900" dirty="0" smtClean="0"/>
              <a:t>the study of society- relationships and interactions</a:t>
            </a:r>
            <a:endParaRPr lang="en-US" altLang="en-US" sz="1900" dirty="0" smtClean="0"/>
          </a:p>
          <a:p>
            <a:pPr lvl="2"/>
            <a:r>
              <a:rPr lang="en-US" altLang="en-US" dirty="0" smtClean="0"/>
              <a:t>Family as the major unit through which socialization occurs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EBAE6-C53D-4620-9718-828B2CE2C384}" type="slidenum">
              <a:rPr lang="en-US" smtClean="0"/>
              <a:pPr/>
              <a:t>4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18564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Activity </a:t>
            </a:r>
            <a:r>
              <a:rPr lang="en-GB" sz="3600" b="1" dirty="0" smtClean="0"/>
              <a:t>1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of the family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1772816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Individually or in </a:t>
            </a:r>
            <a:r>
              <a:rPr lang="en-GB" sz="2800" dirty="0" smtClean="0"/>
              <a:t>groups, discuss the various functions or tasks that families perform.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55374" y="2821552"/>
            <a:ext cx="786104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You might find it useful to refer to </a:t>
            </a:r>
            <a:r>
              <a:rPr lang="en-GB" sz="2800" b="1" dirty="0" smtClean="0"/>
              <a:t>Maslow</a:t>
            </a:r>
            <a:r>
              <a:rPr lang="en-GB" sz="2800" dirty="0" smtClean="0"/>
              <a:t>’s Hierarchy when trying to think of the functions or tasks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Or… </a:t>
            </a:r>
            <a:r>
              <a:rPr lang="en-GB" sz="2800" b="1" dirty="0" err="1" smtClean="0"/>
              <a:t>Putnams</a:t>
            </a:r>
            <a:r>
              <a:rPr lang="en-GB" sz="2800" dirty="0" smtClean="0"/>
              <a:t> Social Capital Theory</a:t>
            </a:r>
            <a:r>
              <a:rPr lang="en-GB" sz="2400" dirty="0" smtClean="0"/>
              <a:t>-Bridging, Bonding and Linking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5068321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</a:t>
            </a:r>
            <a:r>
              <a:rPr lang="en-GB" sz="2800" dirty="0" smtClean="0"/>
              <a:t>group…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51956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632"/>
    </mc:Choice>
    <mc:Fallback xmlns="">
      <p:transition spd="slow" advTm="175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Understanding Families </a:t>
            </a:r>
            <a:endParaRPr lang="en-US" b="1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As the base for all members to experience connection and  belonging while each experiences simultaneously the push toward autonomy and independence </a:t>
            </a:r>
          </a:p>
          <a:p>
            <a:r>
              <a:rPr lang="en-US" altLang="en-US" smtClean="0"/>
              <a:t>As the environment within which children learn to know, experience and modulate their emotions through relationships with attachment figures</a:t>
            </a: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38A64-934D-4708-873D-05C69D2C798A}" type="slidenum">
              <a:rPr lang="en-US" smtClean="0"/>
              <a:pPr/>
              <a:t>6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05017793"/>
      </p:ext>
    </p:extLst>
  </p:cSld>
  <p:clrMapOvr>
    <a:masterClrMapping/>
  </p:clrMapOvr>
  <p:transition spd="slow" advTm="2740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Understanding Families</a:t>
            </a:r>
            <a:endParaRPr lang="en-US" b="1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As a system where the whole is greater than the sum of the parts and where each individual affects and is affected by every other individual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18C12-4101-4E21-83B6-1DE34BB361C2}" type="slidenum">
              <a:rPr lang="en-US" smtClean="0"/>
              <a:pPr/>
              <a:t>7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62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Families Offer: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An experience of connection with history</a:t>
            </a:r>
          </a:p>
          <a:p>
            <a:r>
              <a:rPr lang="en-US" altLang="en-US" dirty="0" smtClean="0"/>
              <a:t>Stories of ancestors which offer meaning and value to lives</a:t>
            </a:r>
          </a:p>
          <a:p>
            <a:r>
              <a:rPr lang="en-US" altLang="en-US" dirty="0" smtClean="0"/>
              <a:t>A sense of identity through identification with family members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7AF03-B7E1-4729-A50F-CD1B8D73931C}" type="slidenum">
              <a:rPr lang="en-US" smtClean="0"/>
              <a:pPr/>
              <a:t>8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13834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Families Offer: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624012"/>
            <a:ext cx="8229600" cy="4525963"/>
          </a:xfrm>
        </p:spPr>
        <p:txBody>
          <a:bodyPr/>
          <a:lstStyle/>
          <a:p>
            <a:r>
              <a:rPr lang="en-US" altLang="en-US" dirty="0" smtClean="0"/>
              <a:t>A safe haven in which to relax and experience acceptance and </a:t>
            </a:r>
            <a:r>
              <a:rPr lang="en-US" altLang="en-US" dirty="0" smtClean="0"/>
              <a:t>regard – </a:t>
            </a:r>
            <a:r>
              <a:rPr lang="en-US" altLang="en-US" sz="2400" dirty="0" smtClean="0"/>
              <a:t>not always the case</a:t>
            </a:r>
            <a:endParaRPr lang="en-US" altLang="en-US" sz="2400" dirty="0" smtClean="0"/>
          </a:p>
          <a:p>
            <a:r>
              <a:rPr lang="en-US" altLang="en-US" dirty="0" smtClean="0"/>
              <a:t>A set of relationships within which one experiences care and guidance and the opportunity to care for and guide others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FAA47-C519-4A45-98C8-3A2676C9ABD9}" type="slidenum">
              <a:rPr lang="en-US" smtClean="0"/>
              <a:pPr/>
              <a:t>9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9456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Families are Places within which . . . </a:t>
            </a:r>
            <a:endParaRPr lang="en-US" b="1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rmAutofit/>
          </a:bodyPr>
          <a:lstStyle/>
          <a:p>
            <a:r>
              <a:rPr lang="en-US" altLang="en-US" dirty="0" smtClean="0"/>
              <a:t>Physical intimacy among some members is sanctioned</a:t>
            </a:r>
          </a:p>
          <a:p>
            <a:r>
              <a:rPr lang="en-US" altLang="en-US" dirty="0" smtClean="0"/>
              <a:t>And is also forbidden among other members </a:t>
            </a:r>
            <a:r>
              <a:rPr lang="en-US" altLang="en-US" sz="2800" dirty="0" smtClean="0"/>
              <a:t>(e.g. social taboos, legal restrictions for example the Sexual Offences Act 2003)</a:t>
            </a:r>
          </a:p>
          <a:p>
            <a:pPr marL="0" indent="0">
              <a:buNone/>
            </a:pP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07C5-6BD4-436B-8A50-C64D94B33BAD}" type="slidenum">
              <a:rPr lang="en-US" smtClean="0"/>
              <a:pPr/>
              <a:t>10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8389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Families have Very Specific Tasks:</a:t>
            </a:r>
            <a:endParaRPr lang="en-US" b="1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Gathering enough resources to ensure survival </a:t>
            </a:r>
          </a:p>
          <a:p>
            <a:r>
              <a:rPr lang="en-US" dirty="0" smtClean="0"/>
              <a:t>Procreation and looking after immature </a:t>
            </a:r>
            <a:r>
              <a:rPr lang="en-US" dirty="0" smtClean="0"/>
              <a:t>children (and others with care needs)</a:t>
            </a:r>
            <a:endParaRPr lang="en-US" dirty="0" smtClean="0"/>
          </a:p>
          <a:p>
            <a:r>
              <a:rPr lang="en-US" dirty="0" smtClean="0"/>
              <a:t>Promoting maturation and successful aging and loss</a:t>
            </a:r>
          </a:p>
          <a:p>
            <a:r>
              <a:rPr lang="en-US" dirty="0" smtClean="0"/>
              <a:t>Providing enough empathetic connection to encourage attention to the above tasks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8A7AF-3A72-4BC1-9FB7-820FD6262FD9}" type="slidenum">
              <a:rPr lang="en-US" smtClean="0"/>
              <a:pPr/>
              <a:t>11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1038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2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</a:t>
            </a:r>
            <a:r>
              <a:rPr lang="en-GB" sz="2800" b="1" u="sng" dirty="0" smtClean="0"/>
              <a:t>within</a:t>
            </a:r>
            <a:r>
              <a:rPr lang="en-GB" sz="2800" b="1" dirty="0" smtClean="0"/>
              <a:t> the family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844824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Think of a family – you may want to use the one from the previous task. Who are its members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3412157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Now identify which members of the family perform the functions outlined in Group Activity 1 and for who.</a:t>
            </a:r>
            <a:endParaRPr lang="en-GB" sz="28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2526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975"/>
    </mc:Choice>
    <mc:Fallback xmlns="">
      <p:transition spd="slow" advTm="69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Variables of Interest in Understanding Families:</a:t>
            </a:r>
            <a:endParaRPr lang="en-US" b="1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Functional collaboration</a:t>
            </a:r>
          </a:p>
          <a:p>
            <a:r>
              <a:rPr lang="en-US" altLang="en-US" dirty="0" smtClean="0"/>
              <a:t>Gender expectations</a:t>
            </a:r>
          </a:p>
          <a:p>
            <a:r>
              <a:rPr lang="en-US" altLang="en-US" dirty="0" smtClean="0"/>
              <a:t>Power</a:t>
            </a:r>
          </a:p>
          <a:p>
            <a:r>
              <a:rPr lang="en-US" altLang="en-US" dirty="0" smtClean="0"/>
              <a:t>Responsibility</a:t>
            </a:r>
          </a:p>
          <a:p>
            <a:r>
              <a:rPr lang="en-US" altLang="en-US" dirty="0" smtClean="0"/>
              <a:t>Warmth</a:t>
            </a:r>
          </a:p>
          <a:p>
            <a:r>
              <a:rPr lang="en-US" altLang="en-US" dirty="0" smtClean="0"/>
              <a:t>Positive support</a:t>
            </a:r>
          </a:p>
          <a:p>
            <a:r>
              <a:rPr lang="en-US" altLang="en-US" dirty="0" smtClean="0"/>
              <a:t>Cultural background and difference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C986-1E24-4663-9D63-5CD5A59F2BA6}" type="slidenum">
              <a:rPr lang="en-US" smtClean="0"/>
              <a:pPr/>
              <a:t>13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23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Family Coherence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Basic Building Blocks of Family Life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E75C6-CB8F-4E0C-BDCD-50AE754FF5AF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87624" y="2276873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Coherence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187624" y="27809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Organisation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1187624" y="33378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Communication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1187624" y="392829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Values and beliefs</a:t>
            </a:r>
            <a:endParaRPr lang="en-GB" sz="2800" dirty="0"/>
          </a:p>
        </p:txBody>
      </p:sp>
    </p:spTree>
    <p:custDataLst>
      <p:tags r:id="rId1"/>
    </p:custDataLst>
  </p:cSld>
  <p:clrMapOvr>
    <a:masterClrMapping/>
  </p:clrMapOvr>
  <p:transition spd="slow" advTm="30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3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Coherence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A sense of 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1C2A-1E07-4B62-BC93-89A920AD10FF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971600" y="2564904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uniqueness and identity of the family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membership, inclusion and belonging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 space and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recognition of developmental status and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accommodation to individual differences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mc:AlternateContent xmlns:mc="http://schemas.openxmlformats.org/markup-compatibility/2006" xmlns:p14="http://schemas.microsoft.com/office/powerpoint/2010/main" xmlns:iact="http://schemas.microsoft.com/office/powerpoint/2014/inkAction">
        <mc:Choice Requires="p14 iact">
          <p:contentPart p14:bwMode="auto" r:id="rId4">
            <p14:nvContentPartPr>
              <p14:cNvPr id="5" name="Ink 4"/>
              <p14:cNvContentPartPr/>
              <p14:nvPr>
                <p:custDataLst>
                  <p:tags r:id="rId2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956373" y="679065"/>
              <a:ext cx="33659" cy="33673"/>
            </p14:xfrm>
          </p:contentPart>
        </mc:Choice>
        <mc:Fallback xmlns="">
          <p:pic>
            <p:nvPicPr>
              <p:cNvPr id="5" name="Ink 4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901295" y="623964"/>
                <a:ext cx="145346" cy="145406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</p:cSld>
  <p:clrMapOvr>
    <a:masterClrMapping/>
  </p:clrMapOvr>
  <p:transition spd="slow" advTm="154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Coherence</a:t>
            </a:r>
            <a:r>
              <a:rPr lang="en-US" altLang="en-US" dirty="0" smtClean="0"/>
              <a:t> 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1042988" y="1700808"/>
            <a:ext cx="6777037" cy="373562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A secure base for </a:t>
            </a:r>
          </a:p>
          <a:p>
            <a:pPr lvl="1"/>
            <a:r>
              <a:rPr lang="en-US" dirty="0" smtClean="0"/>
              <a:t>emotional expression and regulation</a:t>
            </a:r>
          </a:p>
          <a:p>
            <a:r>
              <a:rPr lang="en-US" dirty="0" smtClean="0"/>
              <a:t>A recognition of the shared </a:t>
            </a:r>
          </a:p>
          <a:p>
            <a:pPr lvl="1"/>
            <a:r>
              <a:rPr lang="en-US" dirty="0" smtClean="0"/>
              <a:t>effort to pursue family activities such as providing safety, nurturance and socialization</a:t>
            </a:r>
          </a:p>
          <a:p>
            <a:pPr lvl="1"/>
            <a:r>
              <a:rPr lang="en-US" dirty="0" smtClean="0"/>
              <a:t>capacity to resolve conflict</a:t>
            </a:r>
          </a:p>
          <a:p>
            <a:r>
              <a:rPr lang="en-US" dirty="0" smtClean="0"/>
              <a:t>To reflect on </a:t>
            </a:r>
          </a:p>
          <a:p>
            <a:pPr lvl="1"/>
            <a:r>
              <a:rPr lang="en-US" dirty="0" smtClean="0"/>
              <a:t>family strengths, capacities and areas of difficulty </a:t>
            </a:r>
          </a:p>
          <a:p>
            <a:pPr lvl="1"/>
            <a:r>
              <a:rPr lang="en-US" dirty="0" smtClean="0"/>
              <a:t>the family as members see it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AE68-31F7-4251-B2A9-1F5563229DD1}" type="slidenum">
              <a:rPr lang="en-US" smtClean="0"/>
              <a:pPr/>
              <a:t>16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140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Family Adaptability and Reactions to Change</a:t>
            </a:r>
            <a:endParaRPr lang="en-US" b="1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4864"/>
            <a:ext cx="8229600" cy="2692896"/>
          </a:xfrm>
        </p:spPr>
        <p:txBody>
          <a:bodyPr/>
          <a:lstStyle/>
          <a:p>
            <a:r>
              <a:rPr lang="en-US" altLang="en-US" dirty="0" smtClean="0"/>
              <a:t>Recognition of stress or change</a:t>
            </a:r>
          </a:p>
          <a:p>
            <a:r>
              <a:rPr lang="en-US" altLang="en-US" dirty="0" smtClean="0"/>
              <a:t>Labeling of the challenge</a:t>
            </a:r>
          </a:p>
          <a:p>
            <a:r>
              <a:rPr lang="en-US" altLang="en-US" dirty="0" smtClean="0"/>
              <a:t>Developing a shared approach to the problem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0360B-7BCC-4F7F-9C2A-E71703B81503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55485" end="1538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51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048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Family Adaptability and Reactions to Change</a:t>
            </a:r>
            <a:endParaRPr lang="en-US" b="1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Utilizing the family as a focal point for developing and evaluating stress management strategies</a:t>
            </a:r>
          </a:p>
          <a:p>
            <a:r>
              <a:rPr lang="en-US" altLang="en-US" dirty="0" smtClean="0"/>
              <a:t>The role of family coherence in these family actions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DFFCA-1772-486A-B589-B95F5F8925AF}" type="slidenum">
              <a:rPr lang="en-US" smtClean="0"/>
              <a:pPr/>
              <a:t>18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153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Family Coherence </a:t>
            </a:r>
            <a:br>
              <a:rPr lang="en-US" b="1" dirty="0" smtClean="0"/>
            </a:br>
            <a:r>
              <a:rPr lang="en-US" b="1" dirty="0" smtClean="0"/>
              <a:t>and Individual Resilience</a:t>
            </a:r>
            <a:endParaRPr lang="en-US" b="1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belonging</a:t>
            </a:r>
          </a:p>
          <a:p>
            <a:r>
              <a:rPr lang="en-US" altLang="en-US" dirty="0" smtClean="0"/>
              <a:t>Family attachment as an affect monitor and mediator of emotional expression</a:t>
            </a:r>
          </a:p>
          <a:p>
            <a:r>
              <a:rPr lang="en-US" altLang="en-US" dirty="0" smtClean="0"/>
              <a:t>The role of family myths</a:t>
            </a:r>
          </a:p>
          <a:p>
            <a:r>
              <a:rPr lang="en-US" altLang="en-US" dirty="0" smtClean="0"/>
              <a:t>The role of family competence in building individual self-esteem</a:t>
            </a:r>
          </a:p>
          <a:p>
            <a:r>
              <a:rPr lang="en-US" altLang="en-US" dirty="0" smtClean="0"/>
              <a:t>The role of ritual and celebration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910AA-7B55-4E26-977E-510C87C2A12A}" type="slidenum">
              <a:rPr lang="en-US" smtClean="0"/>
              <a:pPr/>
              <a:t>19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 xmlns:iact="http://schemas.microsoft.com/office/powerpoint/2014/inkAction">
        <mc:Choice Requires="p14 iact">
          <p:contentPart p14:bwMode="auto" r:id="rId4">
            <p14:nvContentPartPr>
              <p14:cNvPr id="3" name="Ink 2"/>
              <p14:cNvContentPartPr/>
              <p14:nvPr>
                <p:custDataLst>
                  <p:tags r:id="rId2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8341796" y="2441268"/>
              <a:ext cx="33659" cy="33673"/>
            </p14:xfrm>
          </p:contentPart>
        </mc:Choice>
        <mc:Fallback xmlns="">
          <p:pic>
            <p:nvPicPr>
              <p:cNvPr id="3" name="Ink 2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332748" y="2432312"/>
                <a:ext cx="51755" cy="51584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</p:cSld>
  <p:clrMapOvr>
    <a:masterClrMapping/>
  </p:clrMapOvr>
  <p:transition spd="slow" advTm="899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When Family Coherence Fails</a:t>
            </a:r>
            <a:endParaRPr lang="en-US" b="1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possibility of multiple definitions of the family</a:t>
            </a:r>
          </a:p>
          <a:p>
            <a:r>
              <a:rPr lang="en-US" altLang="en-US" dirty="0" smtClean="0"/>
              <a:t>Too rigidly defined family views failing to accept individual difference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F22D2-2327-45BA-8DB0-92C1FA9E09EA}" type="slidenum">
              <a:rPr lang="en-US" smtClean="0"/>
              <a:pPr/>
              <a:t>20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1562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When Family Coherence Fails</a:t>
            </a:r>
            <a:endParaRPr lang="en-US" b="1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individual temperamental factors and non-shared environment</a:t>
            </a:r>
          </a:p>
          <a:p>
            <a:r>
              <a:rPr lang="en-US" altLang="en-US" dirty="0" smtClean="0"/>
              <a:t>Family behavior </a:t>
            </a:r>
            <a:r>
              <a:rPr lang="en-US" altLang="en-US" dirty="0" smtClean="0"/>
              <a:t>amplifying </a:t>
            </a:r>
            <a:r>
              <a:rPr lang="en-US" altLang="en-US" dirty="0" smtClean="0"/>
              <a:t>responses, leading to isolation and scapegoating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4A59F-EE40-42B4-84E3-59D06C330F74}" type="slidenum">
              <a:rPr lang="en-US" smtClean="0"/>
              <a:pPr/>
              <a:t>21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8292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 </a:t>
            </a:r>
            <a:r>
              <a:rPr lang="en-GB" sz="3600" b="1" dirty="0" smtClean="0"/>
              <a:t>Activity 3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2348880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issues and challenges that people face when they form a new partnership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4345940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group.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1001519" y="103300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Forming Partner Relationships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2498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62"/>
    </mc:Choice>
    <mc:Fallback xmlns="">
      <p:transition spd="slow" advTm="43562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Partner Relationship: </a:t>
            </a:r>
            <a:br>
              <a:rPr lang="en-US" b="1" dirty="0" smtClean="0"/>
            </a:br>
            <a:r>
              <a:rPr lang="en-US" b="1" dirty="0" smtClean="0"/>
              <a:t>Important Features</a:t>
            </a:r>
            <a:endParaRPr lang="en-US" b="1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/>
          <a:lstStyle/>
          <a:p>
            <a:r>
              <a:rPr lang="en-US" altLang="en-US" dirty="0" smtClean="0"/>
              <a:t>Negotiation of Interpersonal Distance</a:t>
            </a:r>
          </a:p>
          <a:p>
            <a:r>
              <a:rPr lang="en-US" altLang="en-US" dirty="0" smtClean="0"/>
              <a:t>Negotiation of roles and tasks assignment</a:t>
            </a:r>
          </a:p>
          <a:p>
            <a:r>
              <a:rPr lang="en-US" altLang="en-US" dirty="0" smtClean="0"/>
              <a:t>Emotional tone</a:t>
            </a:r>
          </a:p>
          <a:p>
            <a:pPr lvl="1"/>
            <a:r>
              <a:rPr lang="en-US" altLang="en-US" dirty="0" smtClean="0"/>
              <a:t>positive comments vs. criticism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B88DE-11D1-4A55-A238-595DAC38642F}" type="slidenum">
              <a:rPr lang="en-US" smtClean="0"/>
              <a:pPr/>
              <a:t>23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858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Partner Relationship: </a:t>
            </a:r>
            <a:br>
              <a:rPr lang="en-US" b="1" dirty="0" smtClean="0"/>
            </a:br>
            <a:r>
              <a:rPr lang="en-US" b="1" dirty="0" smtClean="0"/>
              <a:t>Important Features</a:t>
            </a:r>
            <a:endParaRPr lang="en-US" b="1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22584" y="1813356"/>
            <a:ext cx="8229600" cy="4525963"/>
          </a:xfrm>
        </p:spPr>
        <p:txBody>
          <a:bodyPr/>
          <a:lstStyle/>
          <a:p>
            <a:r>
              <a:rPr lang="en-US" altLang="en-US" dirty="0" smtClean="0"/>
              <a:t>Negotiation of cultural integration</a:t>
            </a:r>
          </a:p>
          <a:p>
            <a:r>
              <a:rPr lang="en-US" altLang="en-US" dirty="0" smtClean="0"/>
              <a:t>Negotiation of connection to extended family</a:t>
            </a:r>
          </a:p>
          <a:p>
            <a:r>
              <a:rPr lang="en-US" altLang="en-US" dirty="0" smtClean="0"/>
              <a:t>Negotiation of location and career intensity</a:t>
            </a:r>
          </a:p>
          <a:p>
            <a:r>
              <a:rPr lang="en-US" altLang="en-US" dirty="0" smtClean="0"/>
              <a:t>Negotiation of sexual behavior and leisure activities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112ED-3A8C-469D-A868-D26C9EABDC91}" type="slidenum">
              <a:rPr lang="en-US" smtClean="0"/>
              <a:pPr/>
              <a:t>24</a:t>
            </a:fld>
            <a:endParaRPr lang="en-US"/>
          </a:p>
        </p:txBody>
      </p:sp>
    </p:spTree>
    <p:custDataLst>
      <p:tags r:id="rId1"/>
    </p:custDataLst>
  </p:cSld>
  <p:clrMapOvr>
    <a:masterClrMapping/>
  </p:clrMapOvr>
  <p:transition spd="slow" advTm="29241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25963"/>
          </a:xfrm>
        </p:spPr>
        <p:txBody>
          <a:bodyPr>
            <a:noAutofit/>
          </a:bodyPr>
          <a:lstStyle/>
          <a:p>
            <a:r>
              <a:rPr lang="en-GB" sz="1400" dirty="0" err="1" smtClean="0"/>
              <a:t>Gittens</a:t>
            </a:r>
            <a:r>
              <a:rPr lang="en-GB" sz="1400" dirty="0"/>
              <a:t>, D (1993) </a:t>
            </a:r>
            <a:r>
              <a:rPr lang="en-GB" sz="1400" i="1" dirty="0"/>
              <a:t>The Family in Question: Changing Households and Familiar Ideologies, </a:t>
            </a:r>
            <a:r>
              <a:rPr lang="en-GB" sz="1400" dirty="0"/>
              <a:t>Basingstoke: Macmillan.</a:t>
            </a:r>
          </a:p>
          <a:p>
            <a:r>
              <a:rPr lang="en-GB" sz="1400" dirty="0"/>
              <a:t>Goldthorpe, JH (1987) </a:t>
            </a:r>
            <a:r>
              <a:rPr lang="en-GB" sz="1400" i="1" dirty="0"/>
              <a:t>Social Mobility and Class Structure in Modern Britain, </a:t>
            </a:r>
            <a:r>
              <a:rPr lang="en-GB" sz="1400" dirty="0"/>
              <a:t>Oxford: Clarendon Press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HMSO (2010) The Equalities Act 2010, </a:t>
            </a:r>
            <a:r>
              <a:rPr lang="en-GB" sz="1400" dirty="0">
                <a:hlinkClick r:id="rId5"/>
              </a:rPr>
              <a:t>http://</a:t>
            </a:r>
            <a:r>
              <a:rPr lang="en-GB" sz="1400" dirty="0" smtClean="0">
                <a:hlinkClick r:id="rId5"/>
              </a:rPr>
              <a:t>www.legislation.gov.uk/ukpga/2010/15/pdfs/ukpga_20100015_en.pdf</a:t>
            </a:r>
            <a:endParaRPr lang="en-GB" sz="1400" dirty="0" smtClean="0"/>
          </a:p>
          <a:p>
            <a:r>
              <a:rPr lang="en-GB" sz="1400" dirty="0" err="1"/>
              <a:t>Ipsos</a:t>
            </a:r>
            <a:r>
              <a:rPr lang="en-GB" sz="1400" dirty="0"/>
              <a:t> Mori (2008) </a:t>
            </a:r>
            <a:r>
              <a:rPr lang="en-GB" sz="1400" i="1" dirty="0"/>
              <a:t>Families in Britain: The impact of changing family structures and what people think</a:t>
            </a:r>
            <a:r>
              <a:rPr lang="en-GB" sz="1400" i="1" dirty="0" smtClean="0"/>
              <a:t>.</a:t>
            </a:r>
            <a:endParaRPr lang="en-GB" sz="1400" dirty="0"/>
          </a:p>
          <a:p>
            <a:r>
              <a:rPr lang="en-GB" sz="1400" dirty="0" smtClean="0"/>
              <a:t>Lawson</a:t>
            </a:r>
            <a:r>
              <a:rPr lang="en-GB" sz="1400" dirty="0"/>
              <a:t>, T &amp; Garrod, J (2001)</a:t>
            </a:r>
            <a:r>
              <a:rPr lang="en-GB" sz="1400" i="1" dirty="0"/>
              <a:t> Dictionary of Sociology, </a:t>
            </a:r>
            <a:r>
              <a:rPr lang="en-GB" sz="1400" dirty="0"/>
              <a:t>Chicago, Illinois: Hodder &amp; Stoughton Educational.</a:t>
            </a:r>
            <a:r>
              <a:rPr lang="en-GB" sz="1400" i="1" dirty="0"/>
              <a:t> </a:t>
            </a:r>
            <a:endParaRPr lang="en-GB" sz="1400" dirty="0"/>
          </a:p>
          <a:p>
            <a:r>
              <a:rPr lang="en-GB" sz="1400" dirty="0"/>
              <a:t>Lawson, T &amp; Garrod, J (2009) </a:t>
            </a:r>
            <a:r>
              <a:rPr lang="en-GB" sz="1400" i="1" dirty="0"/>
              <a:t>A-Z Sociology Handbook, </a:t>
            </a:r>
            <a:r>
              <a:rPr lang="en-GB" sz="1400" dirty="0" err="1"/>
              <a:t>Deddington</a:t>
            </a:r>
            <a:r>
              <a:rPr lang="en-GB" sz="1400" dirty="0"/>
              <a:t>, Oxon: Philip Allan Updates.</a:t>
            </a:r>
          </a:p>
          <a:p>
            <a:r>
              <a:rPr lang="en-GB" sz="1400" dirty="0" err="1"/>
              <a:t>McKie</a:t>
            </a:r>
            <a:r>
              <a:rPr lang="en-GB" sz="1400" dirty="0"/>
              <a:t>, L &amp; Callan, S (2012) </a:t>
            </a:r>
            <a:r>
              <a:rPr lang="en-GB" sz="1400" i="1" dirty="0"/>
              <a:t>Understanding Families: A Global Introduction, </a:t>
            </a:r>
            <a:r>
              <a:rPr lang="en-GB" sz="1400" dirty="0"/>
              <a:t>London: Sage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Muncie, J. et al (</a:t>
            </a:r>
            <a:r>
              <a:rPr lang="en-GB" sz="1400" dirty="0" err="1" smtClean="0"/>
              <a:t>Eds</a:t>
            </a:r>
            <a:r>
              <a:rPr lang="en-GB" sz="1400" dirty="0" smtClean="0"/>
              <a:t>) (1997) </a:t>
            </a:r>
            <a:r>
              <a:rPr lang="en-GB" sz="1400" i="1" dirty="0" smtClean="0"/>
              <a:t>Understanding the Family  </a:t>
            </a:r>
            <a:r>
              <a:rPr lang="en-GB" sz="1400" dirty="0" smtClean="0"/>
              <a:t>London: Sage</a:t>
            </a:r>
            <a:endParaRPr lang="en-GB" sz="1400" dirty="0"/>
          </a:p>
          <a:p>
            <a:r>
              <a:rPr lang="en-GB" sz="1400" dirty="0"/>
              <a:t>Murdock, GP (1949)</a:t>
            </a:r>
            <a:r>
              <a:rPr lang="en-GB" sz="1400" i="1" dirty="0"/>
              <a:t> Social Structure, </a:t>
            </a:r>
            <a:r>
              <a:rPr lang="en-GB" sz="1400" dirty="0"/>
              <a:t>New York: Macmillan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Newman, D.M. &amp; </a:t>
            </a:r>
            <a:r>
              <a:rPr lang="en-GB" sz="1400" dirty="0" err="1" smtClean="0"/>
              <a:t>Grauerholz</a:t>
            </a:r>
            <a:r>
              <a:rPr lang="en-GB" sz="1400" dirty="0" smtClean="0"/>
              <a:t>, L. (2002) </a:t>
            </a:r>
            <a:r>
              <a:rPr lang="en-GB" sz="1400" i="1" dirty="0" smtClean="0"/>
              <a:t>Sociology of Families </a:t>
            </a:r>
            <a:r>
              <a:rPr lang="en-GB" sz="1400" dirty="0" smtClean="0"/>
              <a:t>Thousand Oaks: Pine Forge Press</a:t>
            </a:r>
            <a:endParaRPr lang="en-GB" sz="1400" dirty="0"/>
          </a:p>
          <a:p>
            <a:r>
              <a:rPr lang="en-GB" sz="1400" dirty="0"/>
              <a:t>OUP (2011) </a:t>
            </a:r>
            <a:r>
              <a:rPr lang="en-GB" sz="1400" i="1" dirty="0"/>
              <a:t>Concise Oxford Dictionary, </a:t>
            </a:r>
            <a:r>
              <a:rPr lang="en-GB" sz="1400" dirty="0"/>
              <a:t>Oxford: OUP.</a:t>
            </a:r>
          </a:p>
          <a:p>
            <a:r>
              <a:rPr lang="en-GB" sz="1400" dirty="0" err="1" smtClean="0"/>
              <a:t>Parke</a:t>
            </a:r>
            <a:r>
              <a:rPr lang="en-GB" sz="1400" dirty="0" smtClean="0"/>
              <a:t>, R.D. (2013) </a:t>
            </a:r>
            <a:r>
              <a:rPr lang="en-GB" sz="1400" i="1" dirty="0" smtClean="0"/>
              <a:t>Future Families: Diverse Forms, Rich Possibilities, </a:t>
            </a:r>
            <a:r>
              <a:rPr lang="en-GB" sz="1400" dirty="0" smtClean="0"/>
              <a:t>Chichester, Sussex: Wiley Blackwell.</a:t>
            </a:r>
          </a:p>
          <a:p>
            <a:r>
              <a:rPr lang="en-GB" sz="1400" dirty="0" smtClean="0"/>
              <a:t>Parker</a:t>
            </a:r>
            <a:r>
              <a:rPr lang="en-GB" sz="1400" dirty="0"/>
              <a:t>, K (2012) </a:t>
            </a:r>
            <a:r>
              <a:rPr lang="en-GB" sz="1400" i="1" dirty="0"/>
              <a:t>The Boomerang Generation: Feeling OK about Living with Mom and Dad </a:t>
            </a:r>
            <a:r>
              <a:rPr lang="en-GB" sz="1400" u="sng" dirty="0">
                <a:hlinkClick r:id="rId6"/>
              </a:rPr>
              <a:t>http://www.pewsocialtrends.org/files/2012/03/PewSocialTrends-2012-BoomerangGeneration.pdf</a:t>
            </a:r>
            <a:r>
              <a:rPr lang="en-GB" sz="1400" dirty="0"/>
              <a:t> </a:t>
            </a:r>
          </a:p>
          <a:p>
            <a:r>
              <a:rPr lang="en-GB" sz="1400" dirty="0"/>
              <a:t>Ribbens McCarthy, J &amp; Edwards, R (2011) </a:t>
            </a:r>
            <a:r>
              <a:rPr lang="en-GB" sz="1400" i="1" dirty="0"/>
              <a:t>Key concepts in Family Studies, </a:t>
            </a:r>
            <a:r>
              <a:rPr lang="en-GB" sz="1400" dirty="0"/>
              <a:t>London: Sage.</a:t>
            </a:r>
          </a:p>
          <a:p>
            <a:r>
              <a:rPr lang="en-GB" sz="1400" dirty="0"/>
              <a:t>Steel, L, Kidd, W &amp; Brown, A (2012) </a:t>
            </a:r>
            <a:r>
              <a:rPr lang="en-GB" sz="1400" i="1" dirty="0"/>
              <a:t>The Family, </a:t>
            </a:r>
            <a:r>
              <a:rPr lang="en-GB" sz="1400" dirty="0"/>
              <a:t>Basingstoke, Hampshire: Palgrave Macmillan.</a:t>
            </a:r>
          </a:p>
          <a:p>
            <a:endParaRPr lang="en-GB" sz="1400" dirty="0"/>
          </a:p>
        </p:txBody>
      </p:sp>
      <p:pic>
        <p:nvPicPr>
          <p:cNvPr id="3" name="tmpB72B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610362" end="24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7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25"/>
    </mc:Choice>
    <mc:Fallback xmlns="">
      <p:transition spd="slow" advTm="37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49|1.30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|0.434|0.934|0.982999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04|0.591|0.981000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36|0.589998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7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3|1.033|0.65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52|1.79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68|2.83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23|0.857|1.159|2.24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13|4.99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58|0.513|0.9250001|0.4979999|0.454|0.421|0.62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92|0.524|0.4680001|0.53|0.48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64|0.375|10.853|2.167001|2.34|2.056999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EAAAAWAAAABwMAAAAAAQAAAAQAAAAECUlua0F0b21WMQIAAAAJBAAAAA0DBQQAAAALUGVuU3Ryb2tlVjEEAAAACkF0dHJpYnV0ZXMFVHJhY2UJU3RhcnRUaW1lBFR5cGUEBAAED1BlbkF0dHJpYnV0ZXNWMQIAAAAKSW5rVHJhY2VWMQIAAAAQDEFjdGlvblR5cGVWMQIAAAACAAAACQUAAAAJBgAAAPchAA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=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24|0.795|89.11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067|1.352|1.97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55485|recordEnd=1060685|recordLength=1076065|start=1055485|end=1060685|audioFormat={00001610-0000-0010-8000-00AA00389B71}|audioRate=44100|muted=false|volume=0.8|fadeIn=0|fadeOut=0|videoFormat={34363248-0000-0010-8000-00AA00389B71}|videoRate=15|videoWidth=256|videoHeight=25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8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22|2.936|10.768|8.33|26.749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IAAAASAAAABwMAAAAAAQAAAAQAAAAECUlua0F0b21WMQIAAAAJBAAAAAkFAAAADQIFBAAAAAtQZW5TdHJva2VWMQQAAAAKQXR0cmlidXRlcwVUcmFjZQlTdGFydFRpbWUEVHlwZQQEAAQPUGVuQXR0cmlidXRlc1YxAgAAAApJbmtUcmFjZVYxAgAAABAMQWN0aW9uVHlwZVYxAgAAAAIAAAAJBgAAAAkHAAAAXQgAAAAAAAAF+P///wxBY3Rpb25UeXBlVjEBAAAAB3ZhbHVlX18ACAIAAAAAAAAAAQUAAAAEAAAACQkAAAAJCgAAAL4NAAAAAAAAAfX////4////AAAAAAUGAAAAD1BlbkF0dHJpYnV0ZXNWMQoAAAAHX2NvbG9yQQdfY29sb3JSB19jb2xvckcHX2NvbG9yQgpGaXRUb0N1cnZlBkhlaWdodA5JZ25vcmVQcmVzc3VyZQ1Jc0hpZ2hsaWdodGVyBVNoYXBlBVdpZHRoAAAAAAAAAAAEAAICAgIBBgEBDEJydXNoU2hhcGVWMQIAAAAGAgAAAP8AAAAAAAAAAAAACEAAAAX0////DEJydXNoU2hhcGVWMQEAAAAHdmFsdWVfXwAIAgAAAAEAAAAAAAAAAAAIQAUHAAAACklua1RyYWNlVjEDAAAADUxpc3RgMStfaXRlbXMMTGlzdGAxK19zaXplD0xpc3RgMStfdmVyc2lvbgQAABhTaGFyZWQuSW5raW5nLklua1BvaW50W10CAAAACAgCAAAACQ0AAAABAAAAAQAAAAEJAAAABgAAAP8AAAAAAAAAAAAACEAAAAHy////9P///wEAAAAAAAAAAAAIQAEKAAAABwAAAAkPAAAAAQAAAAEAAAAHDQAAAAABAAAABAAAAAQKSW5rUG9pbnRWMQIAAAAJEAAAAA0DBw8AAAAAAQAAAAQAAAAECklua1BvaW50VjECAAAACREAAAANAwUQAAAACklua1BvaW50VjEEAAAAAVgBWQ5QcmVzc3VyZUZhY3RvcglUaW1lU3RhbXAAAAAABgYLEAIAAAAAAAAAAADgPwAAAAAAAOA/AAAAPwAAAAAAAAAAAREAAAAQAAAAAAAAAAAA4D8AAAAAAADgPwAAAD8AAAAAAAAAAAs=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9|3.4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|2.70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51|0.826|0.499000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36|2.064|146.035|76.61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610362|recordEnd=647789|recordLength=647813|start=610362|end=647789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1041</TotalTime>
  <Words>1179</Words>
  <Application>Microsoft Office PowerPoint</Application>
  <PresentationFormat>On-screen Show (4:3)</PresentationFormat>
  <Paragraphs>147</Paragraphs>
  <Slides>25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UWTSD PPT Template</vt:lpstr>
      <vt:lpstr>SJSI6022 Individuals and Families: Living in a Contemporary World             Modern Families: Perspectives and Challenges</vt:lpstr>
      <vt:lpstr>Recap of Last Session</vt:lpstr>
      <vt:lpstr>Perspectives on the Family</vt:lpstr>
      <vt:lpstr>Perspectives on the Family</vt:lpstr>
      <vt:lpstr>Activity 1</vt:lpstr>
      <vt:lpstr>Understanding Families </vt:lpstr>
      <vt:lpstr>Understanding Families</vt:lpstr>
      <vt:lpstr>Families Offer:</vt:lpstr>
      <vt:lpstr>Families Offer:</vt:lpstr>
      <vt:lpstr>Families are Places within which . . . </vt:lpstr>
      <vt:lpstr>Families have Very Specific Tasks:</vt:lpstr>
      <vt:lpstr>Group Activity 2</vt:lpstr>
      <vt:lpstr>Variables of Interest in Understanding Families:</vt:lpstr>
      <vt:lpstr>Family Coherence</vt:lpstr>
      <vt:lpstr>Coherence</vt:lpstr>
      <vt:lpstr>Coherence </vt:lpstr>
      <vt:lpstr>Family Adaptability and Reactions to Change</vt:lpstr>
      <vt:lpstr>Family Adaptability and Reactions to Change</vt:lpstr>
      <vt:lpstr>Family Coherence  and Individual Resilience</vt:lpstr>
      <vt:lpstr>When Family Coherence Fails</vt:lpstr>
      <vt:lpstr>When Family Coherence Fails</vt:lpstr>
      <vt:lpstr> Activity 3</vt:lpstr>
      <vt:lpstr>Partner Relationship:  Important Features</vt:lpstr>
      <vt:lpstr>Partner Relationship:  Important Features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Joanne Davies (Yr Athrofa)</cp:lastModifiedBy>
  <cp:revision>63</cp:revision>
  <dcterms:created xsi:type="dcterms:W3CDTF">2016-09-29T11:33:04Z</dcterms:created>
  <dcterms:modified xsi:type="dcterms:W3CDTF">2020-11-19T08:43:41Z</dcterms:modified>
</cp:coreProperties>
</file>