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63" r:id="rId4"/>
    <p:sldId id="257" r:id="rId5"/>
    <p:sldId id="258" r:id="rId6"/>
    <p:sldId id="259" r:id="rId7"/>
    <p:sldId id="260" r:id="rId8"/>
    <p:sldId id="261"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alha" initials="T" lastIdx="0" clrIdx="0">
    <p:extLst>
      <p:ext uri="{19B8F6BF-5375-455C-9EA6-DF929625EA0E}">
        <p15:presenceInfo xmlns:p15="http://schemas.microsoft.com/office/powerpoint/2012/main" userId="Talha"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7" autoAdjust="0"/>
    <p:restoredTop sz="94660"/>
  </p:normalViewPr>
  <p:slideViewPr>
    <p:cSldViewPr snapToGrid="0">
      <p:cViewPr varScale="1">
        <p:scale>
          <a:sx n="113" d="100"/>
          <a:sy n="113" d="100"/>
        </p:scale>
        <p:origin x="5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EC907D4-A1AC-41B6-A0E6-B054D8179421}" type="datetimeFigureOut">
              <a:rPr lang="en-GB" smtClean="0"/>
              <a:t>28/07/2019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D11438-90BC-492A-BA53-2E1105AB275B}" type="slidenum">
              <a:rPr lang="en-GB" smtClean="0"/>
              <a:t>‹#›</a:t>
            </a:fld>
            <a:endParaRPr lang="en-GB"/>
          </a:p>
        </p:txBody>
      </p:sp>
    </p:spTree>
    <p:extLst>
      <p:ext uri="{BB962C8B-B14F-4D97-AF65-F5344CB8AC3E}">
        <p14:creationId xmlns:p14="http://schemas.microsoft.com/office/powerpoint/2010/main" val="2998547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C907D4-A1AC-41B6-A0E6-B054D8179421}" type="datetimeFigureOut">
              <a:rPr lang="en-GB" smtClean="0"/>
              <a:t>28/07/2019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D11438-90BC-492A-BA53-2E1105AB275B}" type="slidenum">
              <a:rPr lang="en-GB" smtClean="0"/>
              <a:t>‹#›</a:t>
            </a:fld>
            <a:endParaRPr lang="en-GB"/>
          </a:p>
        </p:txBody>
      </p:sp>
    </p:spTree>
    <p:extLst>
      <p:ext uri="{BB962C8B-B14F-4D97-AF65-F5344CB8AC3E}">
        <p14:creationId xmlns:p14="http://schemas.microsoft.com/office/powerpoint/2010/main" val="3845990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EC907D4-A1AC-41B6-A0E6-B054D8179421}" type="datetimeFigureOut">
              <a:rPr lang="en-GB" smtClean="0"/>
              <a:t>28/07/2019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D11438-90BC-492A-BA53-2E1105AB275B}" type="slidenum">
              <a:rPr lang="en-GB" smtClean="0"/>
              <a:t>‹#›</a:t>
            </a:fld>
            <a:endParaRPr lang="en-GB"/>
          </a:p>
        </p:txBody>
      </p:sp>
    </p:spTree>
    <p:extLst>
      <p:ext uri="{BB962C8B-B14F-4D97-AF65-F5344CB8AC3E}">
        <p14:creationId xmlns:p14="http://schemas.microsoft.com/office/powerpoint/2010/main" val="3974740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EC907D4-A1AC-41B6-A0E6-B054D8179421}" type="datetimeFigureOut">
              <a:rPr lang="en-GB" smtClean="0"/>
              <a:t>28/07/2019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D11438-90BC-492A-BA53-2E1105AB275B}" type="slidenum">
              <a:rPr lang="en-GB" smtClean="0"/>
              <a:t>‹#›</a:t>
            </a:fld>
            <a:endParaRPr lang="en-GB"/>
          </a:p>
        </p:txBody>
      </p:sp>
    </p:spTree>
    <p:extLst>
      <p:ext uri="{BB962C8B-B14F-4D97-AF65-F5344CB8AC3E}">
        <p14:creationId xmlns:p14="http://schemas.microsoft.com/office/powerpoint/2010/main" val="6358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EC907D4-A1AC-41B6-A0E6-B054D8179421}" type="datetimeFigureOut">
              <a:rPr lang="en-GB" smtClean="0"/>
              <a:t>28/07/2019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7D11438-90BC-492A-BA53-2E1105AB275B}" type="slidenum">
              <a:rPr lang="en-GB" smtClean="0"/>
              <a:t>‹#›</a:t>
            </a:fld>
            <a:endParaRPr lang="en-GB"/>
          </a:p>
        </p:txBody>
      </p:sp>
    </p:spTree>
    <p:extLst>
      <p:ext uri="{BB962C8B-B14F-4D97-AF65-F5344CB8AC3E}">
        <p14:creationId xmlns:p14="http://schemas.microsoft.com/office/powerpoint/2010/main" val="16890849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EC907D4-A1AC-41B6-A0E6-B054D8179421}" type="datetimeFigureOut">
              <a:rPr lang="en-GB" smtClean="0"/>
              <a:t>28/07/2019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7D11438-90BC-492A-BA53-2E1105AB275B}" type="slidenum">
              <a:rPr lang="en-GB" smtClean="0"/>
              <a:t>‹#›</a:t>
            </a:fld>
            <a:endParaRPr lang="en-GB"/>
          </a:p>
        </p:txBody>
      </p:sp>
    </p:spTree>
    <p:extLst>
      <p:ext uri="{BB962C8B-B14F-4D97-AF65-F5344CB8AC3E}">
        <p14:creationId xmlns:p14="http://schemas.microsoft.com/office/powerpoint/2010/main" val="19399847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C907D4-A1AC-41B6-A0E6-B054D8179421}" type="datetimeFigureOut">
              <a:rPr lang="en-GB" smtClean="0"/>
              <a:t>28/07/2019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7D11438-90BC-492A-BA53-2E1105AB275B}" type="slidenum">
              <a:rPr lang="en-GB" smtClean="0"/>
              <a:t>‹#›</a:t>
            </a:fld>
            <a:endParaRPr lang="en-GB"/>
          </a:p>
        </p:txBody>
      </p:sp>
    </p:spTree>
    <p:extLst>
      <p:ext uri="{BB962C8B-B14F-4D97-AF65-F5344CB8AC3E}">
        <p14:creationId xmlns:p14="http://schemas.microsoft.com/office/powerpoint/2010/main" val="6450574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EC907D4-A1AC-41B6-A0E6-B054D8179421}" type="datetimeFigureOut">
              <a:rPr lang="en-GB" smtClean="0"/>
              <a:t>28/07/2019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D11438-90BC-492A-BA53-2E1105AB275B}" type="slidenum">
              <a:rPr lang="en-GB" smtClean="0"/>
              <a:t>‹#›</a:t>
            </a:fld>
            <a:endParaRPr lang="en-GB"/>
          </a:p>
        </p:txBody>
      </p:sp>
    </p:spTree>
    <p:extLst>
      <p:ext uri="{BB962C8B-B14F-4D97-AF65-F5344CB8AC3E}">
        <p14:creationId xmlns:p14="http://schemas.microsoft.com/office/powerpoint/2010/main" val="3878869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EC907D4-A1AC-41B6-A0E6-B054D8179421}" type="datetimeFigureOut">
              <a:rPr lang="en-GB" smtClean="0"/>
              <a:t>28/07/2019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7D11438-90BC-492A-BA53-2E1105AB275B}" type="slidenum">
              <a:rPr lang="en-GB" smtClean="0"/>
              <a:t>‹#›</a:t>
            </a:fld>
            <a:endParaRPr lang="en-GB"/>
          </a:p>
        </p:txBody>
      </p:sp>
    </p:spTree>
    <p:extLst>
      <p:ext uri="{BB962C8B-B14F-4D97-AF65-F5344CB8AC3E}">
        <p14:creationId xmlns:p14="http://schemas.microsoft.com/office/powerpoint/2010/main" val="4084784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C907D4-A1AC-41B6-A0E6-B054D8179421}" type="datetimeFigureOut">
              <a:rPr lang="en-GB" smtClean="0"/>
              <a:t>28/07/2019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D11438-90BC-492A-BA53-2E1105AB275B}" type="slidenum">
              <a:rPr lang="en-GB" smtClean="0"/>
              <a:t>‹#›</a:t>
            </a:fld>
            <a:endParaRPr lang="en-GB"/>
          </a:p>
        </p:txBody>
      </p:sp>
    </p:spTree>
    <p:extLst>
      <p:ext uri="{BB962C8B-B14F-4D97-AF65-F5344CB8AC3E}">
        <p14:creationId xmlns:p14="http://schemas.microsoft.com/office/powerpoint/2010/main" val="3816433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C907D4-A1AC-41B6-A0E6-B054D8179421}" type="datetimeFigureOut">
              <a:rPr lang="en-GB" smtClean="0"/>
              <a:t>28/07/2019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7D11438-90BC-492A-BA53-2E1105AB275B}" type="slidenum">
              <a:rPr lang="en-GB" smtClean="0"/>
              <a:t>‹#›</a:t>
            </a:fld>
            <a:endParaRPr lang="en-GB"/>
          </a:p>
        </p:txBody>
      </p:sp>
    </p:spTree>
    <p:extLst>
      <p:ext uri="{BB962C8B-B14F-4D97-AF65-F5344CB8AC3E}">
        <p14:creationId xmlns:p14="http://schemas.microsoft.com/office/powerpoint/2010/main" val="40387703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C907D4-A1AC-41B6-A0E6-B054D8179421}" type="datetimeFigureOut">
              <a:rPr lang="en-GB" smtClean="0"/>
              <a:t>28/07/2019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7D11438-90BC-492A-BA53-2E1105AB275B}" type="slidenum">
              <a:rPr lang="en-GB" smtClean="0"/>
              <a:t>‹#›</a:t>
            </a:fld>
            <a:endParaRPr lang="en-GB"/>
          </a:p>
        </p:txBody>
      </p:sp>
    </p:spTree>
    <p:extLst>
      <p:ext uri="{BB962C8B-B14F-4D97-AF65-F5344CB8AC3E}">
        <p14:creationId xmlns:p14="http://schemas.microsoft.com/office/powerpoint/2010/main" val="3426291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75861"/>
            <a:ext cx="9144000" cy="1270346"/>
          </a:xfrm>
        </p:spPr>
        <p:txBody>
          <a:bodyPr>
            <a:normAutofit/>
          </a:bodyPr>
          <a:lstStyle/>
          <a:p>
            <a:r>
              <a:rPr lang="en-GB" sz="4400" dirty="0"/>
              <a:t>Project/Aims  </a:t>
            </a:r>
          </a:p>
        </p:txBody>
      </p:sp>
      <p:sp>
        <p:nvSpPr>
          <p:cNvPr id="3" name="Subtitle 2"/>
          <p:cNvSpPr>
            <a:spLocks noGrp="1"/>
          </p:cNvSpPr>
          <p:nvPr>
            <p:ph type="subTitle" idx="1"/>
          </p:nvPr>
        </p:nvSpPr>
        <p:spPr>
          <a:xfrm>
            <a:off x="1524000" y="2721505"/>
            <a:ext cx="9144000" cy="1655762"/>
          </a:xfrm>
        </p:spPr>
        <p:txBody>
          <a:bodyPr>
            <a:normAutofit/>
          </a:bodyPr>
          <a:lstStyle/>
          <a:p>
            <a:pPr marL="342900" indent="-342900">
              <a:buFont typeface="Arial" panose="020B0604020202020204" pitchFamily="34" charset="0"/>
              <a:buChar char="•"/>
            </a:pPr>
            <a:r>
              <a:rPr lang="en-GB" sz="2000" dirty="0"/>
              <a:t>Walk through the steps of this project. </a:t>
            </a:r>
          </a:p>
          <a:p>
            <a:pPr marL="342900" indent="-342900">
              <a:buFont typeface="Arial" panose="020B0604020202020204" pitchFamily="34" charset="0"/>
              <a:buChar char="•"/>
            </a:pPr>
            <a:r>
              <a:rPr lang="en-GB" sz="2000" dirty="0"/>
              <a:t>Defining Migration/ three key markers identified in migration literature.</a:t>
            </a:r>
          </a:p>
          <a:p>
            <a:pPr marL="342900" indent="-342900">
              <a:buFont typeface="Arial" panose="020B0604020202020204" pitchFamily="34" charset="0"/>
              <a:buChar char="•"/>
            </a:pPr>
            <a:r>
              <a:rPr lang="en-GB" sz="2000" dirty="0"/>
              <a:t>Characterisation approach.</a:t>
            </a:r>
          </a:p>
          <a:p>
            <a:pPr marL="342900" indent="-342900">
              <a:buFont typeface="Arial" panose="020B0604020202020204" pitchFamily="34" charset="0"/>
              <a:buChar char="•"/>
            </a:pPr>
            <a:r>
              <a:rPr lang="en-GB" sz="2000" dirty="0"/>
              <a:t>Comparative Theology to abridge the two identities . </a:t>
            </a:r>
          </a:p>
        </p:txBody>
      </p:sp>
    </p:spTree>
    <p:extLst>
      <p:ext uri="{BB962C8B-B14F-4D97-AF65-F5344CB8AC3E}">
        <p14:creationId xmlns:p14="http://schemas.microsoft.com/office/powerpoint/2010/main" val="39393971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4BE6C-74F5-334B-90ED-5881816E894E}"/>
              </a:ext>
            </a:extLst>
          </p:cNvPr>
          <p:cNvSpPr>
            <a:spLocks noGrp="1"/>
          </p:cNvSpPr>
          <p:nvPr>
            <p:ph type="title"/>
          </p:nvPr>
        </p:nvSpPr>
        <p:spPr/>
        <p:txBody>
          <a:bodyPr/>
          <a:lstStyle/>
          <a:p>
            <a:pPr algn="ctr"/>
            <a:r>
              <a:rPr lang="en-US" dirty="0"/>
              <a:t>Definition/Three factors  </a:t>
            </a:r>
          </a:p>
        </p:txBody>
      </p:sp>
      <p:sp>
        <p:nvSpPr>
          <p:cNvPr id="3" name="Content Placeholder 2">
            <a:extLst>
              <a:ext uri="{FF2B5EF4-FFF2-40B4-BE49-F238E27FC236}">
                <a16:creationId xmlns:a16="http://schemas.microsoft.com/office/drawing/2014/main" id="{1C5E226D-5626-7841-BE05-3A380D7AD223}"/>
              </a:ext>
            </a:extLst>
          </p:cNvPr>
          <p:cNvSpPr>
            <a:spLocks noGrp="1"/>
          </p:cNvSpPr>
          <p:nvPr>
            <p:ph idx="1"/>
          </p:nvPr>
        </p:nvSpPr>
        <p:spPr>
          <a:xfrm>
            <a:off x="838200" y="1825625"/>
            <a:ext cx="10515600" cy="2689931"/>
          </a:xfrm>
        </p:spPr>
        <p:txBody>
          <a:bodyPr>
            <a:normAutofit/>
          </a:bodyPr>
          <a:lstStyle/>
          <a:p>
            <a:r>
              <a:rPr lang="en-US" sz="1800" dirty="0"/>
              <a:t>Many definitions adopted, but we have limited it to Enoch </a:t>
            </a:r>
            <a:r>
              <a:rPr lang="en-US" sz="1800" dirty="0" err="1"/>
              <a:t>Wan’s</a:t>
            </a:r>
            <a:r>
              <a:rPr lang="en-US" sz="1800" dirty="0"/>
              <a:t> definition; Movement of individuals and peoples crossing boarders for a limited period of time, 12 months period (Wan, 2014).</a:t>
            </a:r>
          </a:p>
          <a:p>
            <a:r>
              <a:rPr lang="en-GB" sz="1800" dirty="0"/>
              <a:t>Push and pull factors. Prosecution to safety, no Job to better job prospect. </a:t>
            </a:r>
          </a:p>
          <a:p>
            <a:r>
              <a:rPr lang="en-GB" sz="1800" dirty="0"/>
              <a:t>Defining home. Assimilation and integration and contributing to the new society, religious observance. </a:t>
            </a:r>
          </a:p>
          <a:p>
            <a:r>
              <a:rPr lang="en-GB" sz="1800" dirty="0"/>
              <a:t>Identity constructed </a:t>
            </a:r>
            <a:r>
              <a:rPr lang="en-GB" sz="1600" dirty="0"/>
              <a:t>(</a:t>
            </a:r>
            <a:r>
              <a:rPr lang="en-GB" sz="1800" dirty="0" err="1"/>
              <a:t>Gaidzanwa</a:t>
            </a:r>
            <a:r>
              <a:rPr lang="en-GB" sz="1600" dirty="0"/>
              <a:t> </a:t>
            </a:r>
            <a:r>
              <a:rPr lang="en-GB" sz="1800" dirty="0"/>
              <a:t>1999; Dube, 2016; Levitt, 2003). Identity influenced by host country, fluctuate between place of birth and host country. Identity varies no fixed identity. </a:t>
            </a:r>
          </a:p>
        </p:txBody>
      </p:sp>
    </p:spTree>
    <p:extLst>
      <p:ext uri="{BB962C8B-B14F-4D97-AF65-F5344CB8AC3E}">
        <p14:creationId xmlns:p14="http://schemas.microsoft.com/office/powerpoint/2010/main" val="3025148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45635" y="520271"/>
            <a:ext cx="7368208" cy="769441"/>
          </a:xfrm>
          <a:prstGeom prst="rect">
            <a:avLst/>
          </a:prstGeom>
          <a:noFill/>
        </p:spPr>
        <p:txBody>
          <a:bodyPr wrap="square" rtlCol="0">
            <a:spAutoFit/>
          </a:bodyPr>
          <a:lstStyle/>
          <a:p>
            <a:pPr algn="ctr"/>
            <a:r>
              <a:rPr lang="en-GB" sz="4400" dirty="0"/>
              <a:t>Issues with the three factors</a:t>
            </a:r>
          </a:p>
        </p:txBody>
      </p:sp>
      <p:sp>
        <p:nvSpPr>
          <p:cNvPr id="3" name="TextBox 2"/>
          <p:cNvSpPr txBox="1"/>
          <p:nvPr/>
        </p:nvSpPr>
        <p:spPr>
          <a:xfrm>
            <a:off x="1358348" y="1966821"/>
            <a:ext cx="9342782" cy="2554545"/>
          </a:xfrm>
          <a:prstGeom prst="rect">
            <a:avLst/>
          </a:prstGeom>
          <a:noFill/>
        </p:spPr>
        <p:txBody>
          <a:bodyPr wrap="square" rtlCol="0">
            <a:spAutoFit/>
          </a:bodyPr>
          <a:lstStyle/>
          <a:p>
            <a:pPr marL="285750" indent="-285750">
              <a:buFont typeface="Arial" panose="020B0604020202020204" pitchFamily="34" charset="0"/>
              <a:buChar char="•"/>
            </a:pPr>
            <a:r>
              <a:rPr lang="en-GB" sz="1600" dirty="0"/>
              <a:t>Influencing factors, what happens when the narratives has God as the cause of migration. </a:t>
            </a:r>
          </a:p>
          <a:p>
            <a:endParaRPr lang="en-GB" sz="1600" dirty="0"/>
          </a:p>
          <a:p>
            <a:pPr marL="285750" indent="-285750">
              <a:buFont typeface="Arial" panose="020B0604020202020204" pitchFamily="34" charset="0"/>
              <a:buChar char="•"/>
            </a:pPr>
            <a:r>
              <a:rPr lang="en-GB" sz="1600" dirty="0"/>
              <a:t>Making a home, various definition of home applied, this goes against the definition of home or rejecting home  apparent in the two scriptures. Abraham’s home is where he was born, not where he was living or travelling in. Furthermore, what if the scriptural definition of home fails to fit into the definition of home applied. Muhammad refers to his place of residence as </a:t>
            </a:r>
            <a:r>
              <a:rPr lang="en-GB" sz="1600" i="1" dirty="0"/>
              <a:t>ummah </a:t>
            </a:r>
            <a:r>
              <a:rPr lang="en-GB" sz="1600" dirty="0"/>
              <a:t>no definition of home is established. </a:t>
            </a:r>
          </a:p>
          <a:p>
            <a:endParaRPr lang="en-GB" sz="1600" dirty="0"/>
          </a:p>
          <a:p>
            <a:pPr marL="285750" indent="-285750">
              <a:buFont typeface="Arial" panose="020B0604020202020204" pitchFamily="34" charset="0"/>
              <a:buChar char="•"/>
            </a:pPr>
            <a:r>
              <a:rPr lang="en-US" sz="1600" dirty="0"/>
              <a:t>Identity once again runs into the same trap, Abraham maintains he is a foreigner, Muhammad claims he was a prophet of God. Can we possibly pre-impose identity on to them. </a:t>
            </a:r>
            <a:endParaRPr lang="en-GB" sz="1600" dirty="0"/>
          </a:p>
          <a:p>
            <a:endParaRPr lang="en-GB" sz="1600" dirty="0"/>
          </a:p>
        </p:txBody>
      </p:sp>
    </p:spTree>
    <p:extLst>
      <p:ext uri="{BB962C8B-B14F-4D97-AF65-F5344CB8AC3E}">
        <p14:creationId xmlns:p14="http://schemas.microsoft.com/office/powerpoint/2010/main" val="29999435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55964" y="595745"/>
            <a:ext cx="10404763" cy="769441"/>
          </a:xfrm>
          <a:prstGeom prst="rect">
            <a:avLst/>
          </a:prstGeom>
          <a:noFill/>
        </p:spPr>
        <p:txBody>
          <a:bodyPr wrap="square" rtlCol="0">
            <a:spAutoFit/>
          </a:bodyPr>
          <a:lstStyle/>
          <a:p>
            <a:pPr algn="ctr"/>
            <a:r>
              <a:rPr lang="en-GB" sz="4400" dirty="0"/>
              <a:t>Characterisation   </a:t>
            </a:r>
          </a:p>
        </p:txBody>
      </p:sp>
      <p:sp>
        <p:nvSpPr>
          <p:cNvPr id="3" name="TextBox 2"/>
          <p:cNvSpPr txBox="1"/>
          <p:nvPr/>
        </p:nvSpPr>
        <p:spPr>
          <a:xfrm>
            <a:off x="2119745" y="2119745"/>
            <a:ext cx="7897091" cy="3139321"/>
          </a:xfrm>
          <a:prstGeom prst="rect">
            <a:avLst/>
          </a:prstGeom>
          <a:noFill/>
        </p:spPr>
        <p:txBody>
          <a:bodyPr wrap="square" rtlCol="0">
            <a:spAutoFit/>
          </a:bodyPr>
          <a:lstStyle/>
          <a:p>
            <a:pPr marL="285750" indent="-285750">
              <a:buFont typeface="Arial" panose="020B0604020202020204" pitchFamily="34" charset="0"/>
              <a:buChar char="•"/>
            </a:pPr>
            <a:r>
              <a:rPr lang="en-GB" dirty="0"/>
              <a:t>Reception History, how Biblical Text have been received in various commentaries and applied to various cultures (Sawyer, 2012). </a:t>
            </a:r>
          </a:p>
          <a:p>
            <a:endParaRPr lang="en-GB" dirty="0"/>
          </a:p>
          <a:p>
            <a:pPr marL="285750" indent="-285750">
              <a:buFont typeface="Arial" panose="020B0604020202020204" pitchFamily="34" charset="0"/>
              <a:buChar char="•"/>
            </a:pPr>
            <a:r>
              <a:rPr lang="en-GB" dirty="0"/>
              <a:t>Reception Exegesis, taking two sources and reading them side by side, but the Bible remains the primary focus (Sherwood, 2014).</a:t>
            </a:r>
          </a:p>
          <a:p>
            <a:endParaRPr lang="en-GB" dirty="0"/>
          </a:p>
          <a:p>
            <a:pPr marL="285750" indent="-285750">
              <a:buFont typeface="Arial" panose="020B0604020202020204" pitchFamily="34" charset="0"/>
              <a:buChar char="•"/>
            </a:pPr>
            <a:r>
              <a:rPr lang="en-GB" dirty="0"/>
              <a:t>Characterisation scholars look at the role, responsibility and attributes of a character (</a:t>
            </a:r>
            <a:r>
              <a:rPr lang="en-GB" dirty="0" err="1"/>
              <a:t>Fokkelman</a:t>
            </a:r>
            <a:r>
              <a:rPr lang="en-GB" dirty="0"/>
              <a:t>, 2013). Comparative Theology. </a:t>
            </a:r>
          </a:p>
          <a:p>
            <a:r>
              <a:rPr lang="en-GB" b="1" dirty="0"/>
              <a:t> </a:t>
            </a:r>
            <a:endParaRPr lang="en-GB" sz="3200" dirty="0"/>
          </a:p>
          <a:p>
            <a:pPr marL="285750" indent="-285750">
              <a:buFont typeface="Arial" panose="020B0604020202020204" pitchFamily="34" charset="0"/>
              <a:buChar char="•"/>
            </a:pPr>
            <a:r>
              <a:rPr lang="en-GB" dirty="0"/>
              <a:t>Primary sources; Bible, Qur’an, commentaries. Secondary sources that relate to migration. </a:t>
            </a:r>
          </a:p>
        </p:txBody>
      </p:sp>
    </p:spTree>
    <p:extLst>
      <p:ext uri="{BB962C8B-B14F-4D97-AF65-F5344CB8AC3E}">
        <p14:creationId xmlns:p14="http://schemas.microsoft.com/office/powerpoint/2010/main" val="1231351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43891" y="651164"/>
            <a:ext cx="10016836" cy="707886"/>
          </a:xfrm>
          <a:prstGeom prst="rect">
            <a:avLst/>
          </a:prstGeom>
          <a:noFill/>
        </p:spPr>
        <p:txBody>
          <a:bodyPr wrap="square" rtlCol="0">
            <a:spAutoFit/>
          </a:bodyPr>
          <a:lstStyle/>
          <a:p>
            <a:pPr algn="ctr"/>
            <a:r>
              <a:rPr lang="en-GB" sz="4000" dirty="0"/>
              <a:t>Characterisation Issues </a:t>
            </a:r>
          </a:p>
        </p:txBody>
      </p:sp>
      <p:sp>
        <p:nvSpPr>
          <p:cNvPr id="3" name="TextBox 2"/>
          <p:cNvSpPr txBox="1"/>
          <p:nvPr/>
        </p:nvSpPr>
        <p:spPr>
          <a:xfrm>
            <a:off x="1343891" y="1805631"/>
            <a:ext cx="10329333" cy="2339102"/>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sz="1600" dirty="0"/>
              <a:t>Qur’an has very little information on the life of Muhammad, </a:t>
            </a:r>
            <a:r>
              <a:rPr lang="en-GB" sz="1600" i="1" dirty="0" err="1"/>
              <a:t>Sirah</a:t>
            </a:r>
            <a:r>
              <a:rPr lang="en-GB" sz="1600" i="1" dirty="0"/>
              <a:t>, Hadiths </a:t>
            </a:r>
            <a:r>
              <a:rPr lang="en-GB" sz="1600" dirty="0"/>
              <a:t>and then other materials pertaining to the life of Muhammad.</a:t>
            </a:r>
          </a:p>
          <a:p>
            <a:endParaRPr lang="en-GB" sz="1600" dirty="0"/>
          </a:p>
          <a:p>
            <a:pPr marL="285750" indent="-285750">
              <a:buFont typeface="Arial" panose="020B0604020202020204" pitchFamily="34" charset="0"/>
              <a:buChar char="•"/>
            </a:pPr>
            <a:r>
              <a:rPr lang="en-GB" sz="1600" dirty="0"/>
              <a:t>The life of Muhammad is dominated by Islamic law due to how Muhammad is perceived by Muslims and how the material pertaining to Muhammad is handled (Khan, 1997; </a:t>
            </a:r>
            <a:r>
              <a:rPr lang="en-GB" sz="1600" dirty="0" err="1"/>
              <a:t>Masud</a:t>
            </a:r>
            <a:r>
              <a:rPr lang="en-GB" sz="1600" dirty="0"/>
              <a:t>, 1990).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Oppression and liberation remains the defining point in migration. </a:t>
            </a:r>
          </a:p>
          <a:p>
            <a:endParaRPr lang="en-GB" sz="1600" dirty="0"/>
          </a:p>
        </p:txBody>
      </p:sp>
    </p:spTree>
    <p:extLst>
      <p:ext uri="{BB962C8B-B14F-4D97-AF65-F5344CB8AC3E}">
        <p14:creationId xmlns:p14="http://schemas.microsoft.com/office/powerpoint/2010/main" val="3632675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69818" y="568036"/>
            <a:ext cx="10224655" cy="769441"/>
          </a:xfrm>
          <a:prstGeom prst="rect">
            <a:avLst/>
          </a:prstGeom>
          <a:noFill/>
        </p:spPr>
        <p:txBody>
          <a:bodyPr wrap="square" rtlCol="0">
            <a:spAutoFit/>
          </a:bodyPr>
          <a:lstStyle/>
          <a:p>
            <a:pPr algn="ctr"/>
            <a:r>
              <a:rPr lang="en-GB" sz="4400" dirty="0"/>
              <a:t>Synthesising their Identity.  </a:t>
            </a:r>
          </a:p>
        </p:txBody>
      </p:sp>
      <p:sp>
        <p:nvSpPr>
          <p:cNvPr id="3" name="TextBox 2"/>
          <p:cNvSpPr txBox="1"/>
          <p:nvPr/>
        </p:nvSpPr>
        <p:spPr>
          <a:xfrm>
            <a:off x="1499459" y="2438913"/>
            <a:ext cx="8922327" cy="3785652"/>
          </a:xfrm>
          <a:prstGeom prst="rect">
            <a:avLst/>
          </a:prstGeom>
          <a:noFill/>
        </p:spPr>
        <p:txBody>
          <a:bodyPr wrap="square" rtlCol="0">
            <a:spAutoFit/>
          </a:bodyPr>
          <a:lstStyle/>
          <a:p>
            <a:pPr marL="285750" indent="-285750">
              <a:buFont typeface="Arial" panose="020B0604020202020204" pitchFamily="34" charset="0"/>
              <a:buChar char="•"/>
            </a:pPr>
            <a:r>
              <a:rPr lang="en-GB" sz="1600" dirty="0"/>
              <a:t>Comparative theology applied to synthesise the two identities. This enables us to read the migration identity side by side and give meaning to the migrant identity.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In both of the scriptures God is the instigator. </a:t>
            </a:r>
          </a:p>
          <a:p>
            <a:endParaRPr lang="en-GB" sz="1600" dirty="0"/>
          </a:p>
          <a:p>
            <a:pPr marL="285750" indent="-285750">
              <a:buFont typeface="Arial" panose="020B0604020202020204" pitchFamily="34" charset="0"/>
              <a:buChar char="•"/>
            </a:pPr>
            <a:r>
              <a:rPr lang="en-GB" sz="1600" dirty="0"/>
              <a:t>Abraham and Muhammad’s sense of home is different. Place of birth, contempt for new place, no mention of home at all.</a:t>
            </a:r>
          </a:p>
          <a:p>
            <a:endParaRPr lang="en-GB" sz="1600" dirty="0"/>
          </a:p>
          <a:p>
            <a:pPr marL="285750" indent="-285750">
              <a:buFont typeface="Arial" panose="020B0604020202020204" pitchFamily="34" charset="0"/>
              <a:buChar char="•"/>
            </a:pPr>
            <a:r>
              <a:rPr lang="en-GB" sz="1600" dirty="0"/>
              <a:t>Their identity is different too, foreigner and a prophet. </a:t>
            </a:r>
          </a:p>
          <a:p>
            <a:r>
              <a:rPr lang="en-GB" sz="1600" dirty="0"/>
              <a:t> </a:t>
            </a:r>
          </a:p>
          <a:p>
            <a:pPr marL="285750" indent="-285750">
              <a:buFont typeface="Arial" panose="020B0604020202020204" pitchFamily="34" charset="0"/>
              <a:buChar char="•"/>
            </a:pPr>
            <a:r>
              <a:rPr lang="en-GB" sz="1600" dirty="0"/>
              <a:t>This is due to how the scriptures perceive migration and depict their journey.  </a:t>
            </a:r>
          </a:p>
          <a:p>
            <a:endParaRPr lang="en-GB" sz="1600" dirty="0"/>
          </a:p>
          <a:p>
            <a:pPr marL="285750" indent="-285750">
              <a:buFont typeface="Arial" panose="020B0604020202020204" pitchFamily="34" charset="0"/>
              <a:buChar char="•"/>
            </a:pPr>
            <a:r>
              <a:rPr lang="en-GB" sz="1600" dirty="0"/>
              <a:t>Beside the one similarity, which is God instructed them to migrate, Muhammad does not inherit Abraham’s migrant identity. </a:t>
            </a:r>
          </a:p>
          <a:p>
            <a:endParaRPr lang="en-GB" sz="1600" dirty="0"/>
          </a:p>
        </p:txBody>
      </p:sp>
    </p:spTree>
    <p:extLst>
      <p:ext uri="{BB962C8B-B14F-4D97-AF65-F5344CB8AC3E}">
        <p14:creationId xmlns:p14="http://schemas.microsoft.com/office/powerpoint/2010/main" val="4318915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68582" y="706582"/>
            <a:ext cx="9421091" cy="830997"/>
          </a:xfrm>
          <a:prstGeom prst="rect">
            <a:avLst/>
          </a:prstGeom>
          <a:noFill/>
        </p:spPr>
        <p:txBody>
          <a:bodyPr wrap="square" rtlCol="0">
            <a:spAutoFit/>
          </a:bodyPr>
          <a:lstStyle/>
          <a:p>
            <a:pPr algn="ctr"/>
            <a:r>
              <a:rPr lang="en-GB" sz="4800" dirty="0"/>
              <a:t>Future Potential</a:t>
            </a:r>
          </a:p>
        </p:txBody>
      </p:sp>
      <p:sp>
        <p:nvSpPr>
          <p:cNvPr id="3" name="TextBox 2"/>
          <p:cNvSpPr txBox="1"/>
          <p:nvPr/>
        </p:nvSpPr>
        <p:spPr>
          <a:xfrm>
            <a:off x="1227409" y="2474205"/>
            <a:ext cx="9421091" cy="3816429"/>
          </a:xfrm>
          <a:prstGeom prst="rect">
            <a:avLst/>
          </a:prstGeom>
          <a:noFill/>
        </p:spPr>
        <p:txBody>
          <a:bodyPr wrap="square" rtlCol="0">
            <a:spAutoFit/>
          </a:bodyPr>
          <a:lstStyle/>
          <a:p>
            <a:pPr marL="285750" indent="-285750">
              <a:buFont typeface="Arial" panose="020B0604020202020204" pitchFamily="34" charset="0"/>
              <a:buChar char="•"/>
            </a:pPr>
            <a:r>
              <a:rPr lang="en-GB" sz="1600" dirty="0"/>
              <a:t>Often migrants are studied to explain the theology of migration. However, religions or traditions have their own understanding of what migration means.  </a:t>
            </a:r>
          </a:p>
          <a:p>
            <a:endParaRPr lang="en-GB" sz="1600" dirty="0"/>
          </a:p>
          <a:p>
            <a:pPr marL="285750" indent="-285750">
              <a:buFont typeface="Arial" panose="020B0604020202020204" pitchFamily="34" charset="0"/>
              <a:buChar char="•"/>
            </a:pPr>
            <a:r>
              <a:rPr lang="en-GB" sz="1600" dirty="0"/>
              <a:t>For instance the Abraham narrative in the Hebrew Bible demonstrated that migration in most cases is moving towards the promised land. </a:t>
            </a:r>
          </a:p>
          <a:p>
            <a:endParaRPr lang="en-GB" sz="1600" dirty="0"/>
          </a:p>
          <a:p>
            <a:pPr marL="285750" indent="-285750">
              <a:buFont typeface="Arial" panose="020B0604020202020204" pitchFamily="34" charset="0"/>
              <a:buChar char="•"/>
            </a:pPr>
            <a:r>
              <a:rPr lang="en-GB" sz="1600" dirty="0"/>
              <a:t>On the other hand, in Muhammad’s case establishing a collective community grounded on a communal principle is significant for migration. This has influenced some Muslims to define Muslim land and non-Muslim land. The significance of Islamic law and what constitutes </a:t>
            </a:r>
            <a:r>
              <a:rPr lang="en-GB" sz="1600" i="1" dirty="0"/>
              <a:t>Hijri </a:t>
            </a:r>
            <a:r>
              <a:rPr lang="en-GB" sz="1600" dirty="0"/>
              <a:t>and </a:t>
            </a:r>
            <a:r>
              <a:rPr lang="en-GB" sz="1600" i="1" dirty="0"/>
              <a:t>ummah</a:t>
            </a:r>
            <a:r>
              <a:rPr lang="en-GB" sz="1600" dirty="0"/>
              <a:t>. </a:t>
            </a:r>
          </a:p>
          <a:p>
            <a:endParaRPr lang="en-GB" sz="1600" dirty="0"/>
          </a:p>
          <a:p>
            <a:pPr marL="285750" indent="-285750">
              <a:buFont typeface="Arial" panose="020B0604020202020204" pitchFamily="34" charset="0"/>
              <a:buChar char="•"/>
            </a:pPr>
            <a:r>
              <a:rPr lang="en-GB" sz="1600" dirty="0"/>
              <a:t>This representation illustrates that migration within a tradition, religion or scripture develops its own theology of migration and principles that define and constitute migration. This inadvertently influences how adherents belonging to a tradition, scripture and religion make sense of their belonging, identity and migration. </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312366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89043" y="503583"/>
            <a:ext cx="8918714" cy="1107996"/>
          </a:xfrm>
          <a:prstGeom prst="rect">
            <a:avLst/>
          </a:prstGeom>
          <a:noFill/>
        </p:spPr>
        <p:txBody>
          <a:bodyPr wrap="square" rtlCol="0">
            <a:spAutoFit/>
          </a:bodyPr>
          <a:lstStyle/>
          <a:p>
            <a:pPr algn="ctr"/>
            <a:r>
              <a:rPr lang="en-GB" sz="6600" dirty="0"/>
              <a:t>Conclusion </a:t>
            </a:r>
            <a:r>
              <a:rPr lang="en-GB" dirty="0"/>
              <a:t> </a:t>
            </a:r>
          </a:p>
        </p:txBody>
      </p:sp>
      <p:sp>
        <p:nvSpPr>
          <p:cNvPr id="3" name="TextBox 2"/>
          <p:cNvSpPr txBox="1"/>
          <p:nvPr/>
        </p:nvSpPr>
        <p:spPr>
          <a:xfrm>
            <a:off x="1603513" y="2093843"/>
            <a:ext cx="8746435" cy="3046988"/>
          </a:xfrm>
          <a:prstGeom prst="rect">
            <a:avLst/>
          </a:prstGeom>
          <a:noFill/>
        </p:spPr>
        <p:txBody>
          <a:bodyPr wrap="square" rtlCol="0">
            <a:spAutoFit/>
          </a:bodyPr>
          <a:lstStyle/>
          <a:p>
            <a:pPr marL="285750" indent="-285750">
              <a:buFont typeface="Arial" panose="020B0604020202020204" pitchFamily="34" charset="0"/>
              <a:buChar char="•"/>
            </a:pPr>
            <a:r>
              <a:rPr lang="en-GB" sz="1600" dirty="0"/>
              <a:t>Theologians and social theorist stand at the periphery trying to understand migration. </a:t>
            </a:r>
          </a:p>
          <a:p>
            <a:endParaRPr lang="en-GB" sz="1600" dirty="0"/>
          </a:p>
          <a:p>
            <a:pPr marL="285750" indent="-285750">
              <a:buFont typeface="Arial" panose="020B0604020202020204" pitchFamily="34" charset="0"/>
              <a:buChar char="•"/>
            </a:pPr>
            <a:r>
              <a:rPr lang="en-GB" sz="1600" dirty="0"/>
              <a:t>Scripture has its own voice on migration and understanding of migration.  </a:t>
            </a:r>
          </a:p>
          <a:p>
            <a:endParaRPr lang="en-GB" sz="1600" dirty="0"/>
          </a:p>
          <a:p>
            <a:pPr marL="285750" indent="-285750">
              <a:buFont typeface="Arial" panose="020B0604020202020204" pitchFamily="34" charset="0"/>
              <a:buChar char="•"/>
            </a:pPr>
            <a:r>
              <a:rPr lang="en-GB" sz="1600" dirty="0"/>
              <a:t>How do people who belong to these scriptures or traditions and are living in the other lands;  influenced by the reception of migration in their scripture. </a:t>
            </a:r>
          </a:p>
          <a:p>
            <a:endParaRPr lang="en-GB" sz="1600" dirty="0"/>
          </a:p>
          <a:p>
            <a:pPr marL="285750" indent="-285750">
              <a:buFont typeface="Arial" panose="020B0604020202020204" pitchFamily="34" charset="0"/>
              <a:buChar char="•"/>
            </a:pPr>
            <a:r>
              <a:rPr lang="en-GB" sz="1600" dirty="0"/>
              <a:t>If scripture is used to understand migration how does this impact on how they negotiate their position in society .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Could religion itself be a migrant? Ever evolving, moving and unwilling to negotiate certain aspects it holds dearly. </a:t>
            </a:r>
          </a:p>
        </p:txBody>
      </p:sp>
    </p:spTree>
    <p:extLst>
      <p:ext uri="{BB962C8B-B14F-4D97-AF65-F5344CB8AC3E}">
        <p14:creationId xmlns:p14="http://schemas.microsoft.com/office/powerpoint/2010/main" val="3140861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741924" y="320506"/>
            <a:ext cx="7951305" cy="1015663"/>
          </a:xfrm>
          <a:prstGeom prst="rect">
            <a:avLst/>
          </a:prstGeom>
          <a:noFill/>
        </p:spPr>
        <p:txBody>
          <a:bodyPr wrap="square" rtlCol="0">
            <a:spAutoFit/>
          </a:bodyPr>
          <a:lstStyle/>
          <a:p>
            <a:pPr algn="ctr"/>
            <a:r>
              <a:rPr lang="en-GB" sz="4400" dirty="0"/>
              <a:t>Bibliography</a:t>
            </a:r>
            <a:r>
              <a:rPr lang="en-GB" sz="6000" dirty="0"/>
              <a:t> </a:t>
            </a:r>
            <a:r>
              <a:rPr lang="en-GB" dirty="0"/>
              <a:t> </a:t>
            </a:r>
          </a:p>
        </p:txBody>
      </p:sp>
      <p:sp>
        <p:nvSpPr>
          <p:cNvPr id="3" name="TextBox 2"/>
          <p:cNvSpPr txBox="1"/>
          <p:nvPr/>
        </p:nvSpPr>
        <p:spPr>
          <a:xfrm>
            <a:off x="1489152" y="1429456"/>
            <a:ext cx="8733183" cy="4585871"/>
          </a:xfrm>
          <a:prstGeom prst="rect">
            <a:avLst/>
          </a:prstGeom>
          <a:noFill/>
        </p:spPr>
        <p:txBody>
          <a:bodyPr wrap="square" rtlCol="0">
            <a:spAutoFit/>
          </a:bodyPr>
          <a:lstStyle/>
          <a:p>
            <a:r>
              <a:rPr lang="en-GB" sz="1200" dirty="0"/>
              <a:t>Dube, </a:t>
            </a:r>
            <a:r>
              <a:rPr lang="en-GB" sz="1200" dirty="0" err="1"/>
              <a:t>Zorodzai</a:t>
            </a:r>
            <a:r>
              <a:rPr lang="en-GB" sz="1200" dirty="0"/>
              <a:t>. ‘Abraham and Jesus as Ancient Migrants: An African Migration Perspective’, </a:t>
            </a:r>
            <a:r>
              <a:rPr lang="en-GB" sz="1200" i="1" dirty="0"/>
              <a:t>Perichoresis</a:t>
            </a:r>
            <a:r>
              <a:rPr lang="en-GB" sz="1200" dirty="0"/>
              <a:t>, 14 (1) (2016).</a:t>
            </a:r>
          </a:p>
          <a:p>
            <a:endParaRPr lang="en-GB" sz="1200" dirty="0"/>
          </a:p>
          <a:p>
            <a:r>
              <a:rPr lang="en-GB" sz="1200" dirty="0" err="1"/>
              <a:t>Fokkelman</a:t>
            </a:r>
            <a:r>
              <a:rPr lang="en-GB" sz="1200" dirty="0"/>
              <a:t>, Jan. P, </a:t>
            </a:r>
            <a:r>
              <a:rPr lang="en-GB" sz="1200" i="1" dirty="0"/>
              <a:t>Reading Biblical Narrative: An Introductory Guide</a:t>
            </a:r>
            <a:r>
              <a:rPr lang="en-GB" sz="1200" dirty="0"/>
              <a:t> (Louisville: John Knox Press, 1999). </a:t>
            </a:r>
          </a:p>
          <a:p>
            <a:endParaRPr lang="en-GB" sz="1200" dirty="0"/>
          </a:p>
          <a:p>
            <a:r>
              <a:rPr lang="en-GB" sz="1200" dirty="0" err="1"/>
              <a:t>Gaidzanwa</a:t>
            </a:r>
            <a:r>
              <a:rPr lang="en-GB" sz="1200" dirty="0"/>
              <a:t>, </a:t>
            </a:r>
            <a:r>
              <a:rPr lang="en-GB" sz="1200" dirty="0" err="1"/>
              <a:t>Rudo</a:t>
            </a:r>
            <a:r>
              <a:rPr lang="en-GB" sz="1200" dirty="0"/>
              <a:t>, </a:t>
            </a:r>
            <a:r>
              <a:rPr lang="en-GB" sz="1200" i="1" dirty="0"/>
              <a:t>Voting with the Feet: Migrant Zimbabwean Nurses and Doctors in the Era of Structured Adjustment</a:t>
            </a:r>
            <a:r>
              <a:rPr lang="en-GB" sz="1200" dirty="0"/>
              <a:t> (Uppsala: </a:t>
            </a:r>
            <a:r>
              <a:rPr lang="en-GB" sz="1200" dirty="0" err="1"/>
              <a:t>Nordiska</a:t>
            </a:r>
            <a:r>
              <a:rPr lang="en-GB" sz="1200" dirty="0"/>
              <a:t> </a:t>
            </a:r>
            <a:r>
              <a:rPr lang="en-GB" sz="1200" dirty="0" err="1"/>
              <a:t>Africaninstitute</a:t>
            </a:r>
            <a:r>
              <a:rPr lang="en-GB" sz="1200" dirty="0"/>
              <a:t>, 1999).</a:t>
            </a:r>
          </a:p>
          <a:p>
            <a:endParaRPr lang="en-GB" sz="1200" dirty="0"/>
          </a:p>
          <a:p>
            <a:r>
              <a:rPr lang="en-GB" sz="1200" dirty="0"/>
              <a:t>Khan, </a:t>
            </a:r>
            <a:r>
              <a:rPr lang="en-GB" sz="1200" dirty="0" err="1"/>
              <a:t>Zafarul</a:t>
            </a:r>
            <a:r>
              <a:rPr lang="en-GB" sz="1200" dirty="0"/>
              <a:t> Islam, </a:t>
            </a:r>
            <a:r>
              <a:rPr lang="en-GB" sz="1200" i="1" dirty="0"/>
              <a:t>Hijrah in Islam </a:t>
            </a:r>
            <a:r>
              <a:rPr lang="en-GB" sz="1200" dirty="0"/>
              <a:t>(London: Muslim Institute, 1997).</a:t>
            </a:r>
          </a:p>
          <a:p>
            <a:endParaRPr lang="en-GB" sz="1200" dirty="0"/>
          </a:p>
          <a:p>
            <a:r>
              <a:rPr lang="en-GB" sz="1200" dirty="0"/>
              <a:t>Levitt, Peggy,’ You Know, Abraham Was Really the First Immigrant: Religion and Transnational Migration’, </a:t>
            </a:r>
            <a:r>
              <a:rPr lang="en-GB" sz="1200" i="1" dirty="0"/>
              <a:t>International Migration Review</a:t>
            </a:r>
            <a:r>
              <a:rPr lang="en-GB" sz="1200" dirty="0"/>
              <a:t>, 37 (3) (2003). </a:t>
            </a:r>
          </a:p>
          <a:p>
            <a:endParaRPr lang="en-GB" sz="1200" dirty="0"/>
          </a:p>
          <a:p>
            <a:r>
              <a:rPr lang="en-GB" sz="1200" dirty="0" err="1"/>
              <a:t>Masud</a:t>
            </a:r>
            <a:r>
              <a:rPr lang="en-GB" sz="1200" dirty="0"/>
              <a:t>, Muhammad Khalid,’ The Obligation to Migrate: The Doctrine of </a:t>
            </a:r>
            <a:r>
              <a:rPr lang="en-GB" sz="1200" i="1" dirty="0"/>
              <a:t>Hijri </a:t>
            </a:r>
            <a:r>
              <a:rPr lang="en-GB" sz="1200" dirty="0"/>
              <a:t>in Islamic Law’, in </a:t>
            </a:r>
            <a:r>
              <a:rPr lang="en-GB" sz="1200" i="1" dirty="0"/>
              <a:t>Muslim Travellers and the Religious Imagination</a:t>
            </a:r>
            <a:r>
              <a:rPr lang="en-GB" sz="1200" dirty="0"/>
              <a:t>, ed. by </a:t>
            </a:r>
            <a:r>
              <a:rPr lang="en-GB" sz="1200" dirty="0" err="1"/>
              <a:t>Eickelman</a:t>
            </a:r>
            <a:r>
              <a:rPr lang="en-GB" sz="1200" dirty="0"/>
              <a:t>, Dale. F, and James </a:t>
            </a:r>
            <a:r>
              <a:rPr lang="en-GB" sz="1200" dirty="0" err="1"/>
              <a:t>Piscatori</a:t>
            </a:r>
            <a:r>
              <a:rPr lang="en-GB" sz="1200" dirty="0"/>
              <a:t> (London: Routledge, 1990). </a:t>
            </a:r>
          </a:p>
          <a:p>
            <a:endParaRPr lang="en-GB" sz="1200" dirty="0"/>
          </a:p>
          <a:p>
            <a:r>
              <a:rPr lang="en-GB" sz="1200" dirty="0"/>
              <a:t>Sawyer, John F. A,’ A Critical Review of Recent Projects and Publications’, </a:t>
            </a:r>
            <a:r>
              <a:rPr lang="en-GB" sz="1200" i="1" dirty="0"/>
              <a:t>Hebrew Bible and Ancient Israel</a:t>
            </a:r>
            <a:r>
              <a:rPr lang="en-GB" sz="1200" dirty="0"/>
              <a:t>, 3 (1) (2012), 298-326. </a:t>
            </a:r>
          </a:p>
          <a:p>
            <a:r>
              <a:rPr lang="en-GB" sz="1200" b="1" dirty="0"/>
              <a:t> </a:t>
            </a:r>
            <a:endParaRPr lang="en-GB" sz="1200" dirty="0"/>
          </a:p>
          <a:p>
            <a:r>
              <a:rPr lang="en-GB" sz="1200" dirty="0"/>
              <a:t>Sherwood, Yvonne,’ Hagar and Ishmael: The Reception of Expulsion’, </a:t>
            </a:r>
            <a:r>
              <a:rPr lang="en-GB" sz="1200" i="1" dirty="0"/>
              <a:t>Interpretation: A Journal of Bible and Theology</a:t>
            </a:r>
            <a:r>
              <a:rPr lang="en-GB" sz="1200" dirty="0"/>
              <a:t>, 68 (3) (2014), 286-304. </a:t>
            </a:r>
          </a:p>
          <a:p>
            <a:endParaRPr lang="en-GB" sz="1200" dirty="0"/>
          </a:p>
          <a:p>
            <a:r>
              <a:rPr lang="en-GB" sz="1200" dirty="0"/>
              <a:t>Wan, Enoch, </a:t>
            </a:r>
            <a:r>
              <a:rPr lang="en-GB" sz="1200" i="1" dirty="0"/>
              <a:t>Diaspora Missiology: Theory, Methodology and Practice</a:t>
            </a:r>
            <a:r>
              <a:rPr lang="en-GB" sz="1200" dirty="0"/>
              <a:t>, 2</a:t>
            </a:r>
            <a:r>
              <a:rPr lang="en-GB" sz="1200" baseline="30000" dirty="0"/>
              <a:t>nd</a:t>
            </a:r>
            <a:r>
              <a:rPr lang="en-GB" sz="1200" dirty="0"/>
              <a:t> edition (California: CreateSpace Publishing, 2014.</a:t>
            </a:r>
          </a:p>
          <a:p>
            <a:endParaRPr lang="en-GB" sz="1400" dirty="0"/>
          </a:p>
          <a:p>
            <a:endParaRPr lang="en-GB" sz="1200" dirty="0"/>
          </a:p>
          <a:p>
            <a:endParaRPr lang="en-GB" sz="1400" dirty="0"/>
          </a:p>
        </p:txBody>
      </p:sp>
    </p:spTree>
    <p:extLst>
      <p:ext uri="{BB962C8B-B14F-4D97-AF65-F5344CB8AC3E}">
        <p14:creationId xmlns:p14="http://schemas.microsoft.com/office/powerpoint/2010/main" val="3874832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13712</TotalTime>
  <Words>984</Words>
  <Application>Microsoft Macintosh PowerPoint</Application>
  <PresentationFormat>Widescreen</PresentationFormat>
  <Paragraphs>80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Project/Aims  </vt:lpstr>
      <vt:lpstr>Definition/Three factors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Refining the Thesis question </dc:title>
  <dc:creator>Talha</dc:creator>
  <cp:lastModifiedBy>Talha Bhamji</cp:lastModifiedBy>
  <cp:revision>73</cp:revision>
  <dcterms:created xsi:type="dcterms:W3CDTF">2016-11-16T16:42:56Z</dcterms:created>
  <dcterms:modified xsi:type="dcterms:W3CDTF">2019-07-28T03:59:41Z</dcterms:modified>
</cp:coreProperties>
</file>