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64" r:id="rId2"/>
    <p:sldId id="265" r:id="rId3"/>
    <p:sldId id="266" r:id="rId4"/>
    <p:sldId id="267" r:id="rId5"/>
    <p:sldId id="268" r:id="rId6"/>
    <p:sldId id="269" r:id="rId7"/>
    <p:sldId id="270" r:id="rId8"/>
    <p:sldId id="271" r:id="rId9"/>
    <p:sldId id="263" r:id="rId10"/>
    <p:sldId id="258" r:id="rId11"/>
    <p:sldId id="259" r:id="rId12"/>
    <p:sldId id="260" r:id="rId13"/>
    <p:sldId id="261" r:id="rId14"/>
    <p:sldId id="262" r:id="rId15"/>
    <p:sldId id="272" r:id="rId16"/>
    <p:sldId id="27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7" d="100"/>
          <a:sy n="67" d="100"/>
        </p:scale>
        <p:origin x="139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5BD013-24B7-4AB9-89BC-A01D3098C0F8}" type="datetimeFigureOut">
              <a:rPr lang="en-GB" smtClean="0"/>
              <a:t>31/01/2016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8CFF56C-57FC-4A37-AD31-5FCC93F8B637}" type="slidenum">
              <a:rPr lang="en-GB" smtClean="0"/>
              <a:t>‹#›</a:t>
            </a:fld>
            <a:endParaRPr lang="en-GB"/>
          </a:p>
        </p:txBody>
      </p:sp>
    </p:spTree>
    <p:extLst>
      <p:ext uri="{BB962C8B-B14F-4D97-AF65-F5344CB8AC3E}">
        <p14:creationId xmlns:p14="http://schemas.microsoft.com/office/powerpoint/2010/main" val="2909176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FB598669-67BB-4DC8-984F-2EEB54691E8D}" type="slidenum">
              <a:rPr lang="en-US" smtClean="0"/>
              <a:pPr/>
              <a:t>12</a:t>
            </a:fld>
            <a:endParaRPr 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r>
              <a:rPr lang="en-GB" smtClean="0"/>
              <a:t>Specifically (e.g. regional differences in the GIS for cluster analysis)</a:t>
            </a:r>
          </a:p>
          <a:p>
            <a:endParaRPr lang="en-US" smtClean="0"/>
          </a:p>
        </p:txBody>
      </p:sp>
    </p:spTree>
    <p:extLst>
      <p:ext uri="{BB962C8B-B14F-4D97-AF65-F5344CB8AC3E}">
        <p14:creationId xmlns:p14="http://schemas.microsoft.com/office/powerpoint/2010/main" val="2916855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5898BA46-7690-478D-B8C0-22A4AF67FAF6}" type="slidenum">
              <a:rPr lang="en-US" smtClean="0"/>
              <a:pPr/>
              <a:t>13</a:t>
            </a:fld>
            <a:endParaRPr 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r>
              <a:rPr lang="en-GB" smtClean="0"/>
              <a:t>Specifically (e.g. e-Government, the role of government in the promotion &amp; control of the Internet)</a:t>
            </a:r>
            <a:endParaRPr lang="en-US" smtClean="0"/>
          </a:p>
        </p:txBody>
      </p:sp>
    </p:spTree>
    <p:extLst>
      <p:ext uri="{BB962C8B-B14F-4D97-AF65-F5344CB8AC3E}">
        <p14:creationId xmlns:p14="http://schemas.microsoft.com/office/powerpoint/2010/main" val="4026412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59F3CA1-2D46-4E71-AB3C-DA11C07186E7}" type="slidenum">
              <a:rPr lang="en-US" smtClean="0"/>
              <a:pPr/>
              <a:t>14</a:t>
            </a:fld>
            <a:endParaRPr lang="en-US"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r>
              <a:rPr lang="en-GB" smtClean="0"/>
              <a:t>IT specifically (e.g. monitoring adoption of technology by customers and competitors, new marketing opportunities, CAD for new product development)</a:t>
            </a:r>
          </a:p>
          <a:p>
            <a:endParaRPr lang="en-US" smtClean="0"/>
          </a:p>
        </p:txBody>
      </p:sp>
    </p:spTree>
    <p:extLst>
      <p:ext uri="{BB962C8B-B14F-4D97-AF65-F5344CB8AC3E}">
        <p14:creationId xmlns:p14="http://schemas.microsoft.com/office/powerpoint/2010/main" val="1523956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E2D2DD9-5E77-489C-A65C-95C44D800369}"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2D2DD9-5E77-489C-A65C-95C44D800369}"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2D2DD9-5E77-489C-A65C-95C44D800369}"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E2D2DD9-5E77-489C-A65C-95C44D800369}" type="datetimeFigureOut">
              <a:rPr lang="en-GB" smtClean="0"/>
              <a:t>31/01/2016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E2D2DD9-5E77-489C-A65C-95C44D800369}" type="datetimeFigureOut">
              <a:rPr lang="en-GB" smtClean="0"/>
              <a:t>31/01/2016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E2D2DD9-5E77-489C-A65C-95C44D800369}" type="datetimeFigureOut">
              <a:rPr lang="en-GB" smtClean="0"/>
              <a:t>31/01/2016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2D2DD9-5E77-489C-A65C-95C44D800369}" type="datetimeFigureOut">
              <a:rPr lang="en-GB" smtClean="0"/>
              <a:t>31/01/2016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2D2DD9-5E77-489C-A65C-95C44D800369}" type="datetimeFigureOut">
              <a:rPr lang="en-GB" smtClean="0"/>
              <a:t>31/01/2016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2D2DD9-5E77-489C-A65C-95C44D800369}" type="datetimeFigureOut">
              <a:rPr lang="en-GB" smtClean="0"/>
              <a:t>31/01/2016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2D2DD9-5E77-489C-A65C-95C44D800369}"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2D2DD9-5E77-489C-A65C-95C44D800369}" type="datetimeFigureOut">
              <a:rPr lang="en-GB" smtClean="0"/>
              <a:t>31/01/2016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2D2DD9-5E77-489C-A65C-95C44D800369}" type="datetimeFigureOut">
              <a:rPr lang="en-GB" smtClean="0"/>
              <a:t>31/01/2016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65C1A8-82B1-4B9E-9168-9080D26EB57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coursework4you.co.uk/essays-and-dissertations/pest-analysis.php" TargetMode="External"/><Relationship Id="rId2" Type="http://schemas.openxmlformats.org/officeDocument/2006/relationships/hyperlink" Target="http://www.oup.com/uk/orc/bin/9780199296378/01student/additional/page_01.htm" TargetMode="External"/><Relationship Id="rId1" Type="http://schemas.openxmlformats.org/officeDocument/2006/relationships/slideLayout" Target="../slideLayouts/slideLayout2.xml"/><Relationship Id="rId5" Type="http://schemas.openxmlformats.org/officeDocument/2006/relationships/hyperlink" Target="http://www.essaycoursework.com/modelanswer/business/help/pestle-analysis.php" TargetMode="External"/><Relationship Id="rId4" Type="http://schemas.openxmlformats.org/officeDocument/2006/relationships/hyperlink" Target="http://www.cipd.co.uk/hr-resources/factsheets/pestle-analysis.aspx"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thetimes100.co.uk/theory/theory--slept-analysis--235.php" TargetMode="External"/><Relationship Id="rId2" Type="http://schemas.openxmlformats.org/officeDocument/2006/relationships/hyperlink" Target="http://www.businessballs.com/pestanalysisfreetemplate.htm" TargetMode="External"/><Relationship Id="rId1" Type="http://schemas.openxmlformats.org/officeDocument/2006/relationships/slideLayout" Target="../slideLayouts/slideLayout2.xml"/><Relationship Id="rId5" Type="http://schemas.openxmlformats.org/officeDocument/2006/relationships/hyperlink" Target="http://www.virbusgame.eu/virbus/mediawiki/index.php/SWOT_Analysis" TargetMode="External"/><Relationship Id="rId4" Type="http://schemas.openxmlformats.org/officeDocument/2006/relationships/hyperlink" Target="http://www.thetimes100.co.uk/case-study--how-mccain-responds-to-changes-external-environment--101-272-2.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42938" y="981075"/>
            <a:ext cx="7924800" cy="947738"/>
          </a:xfrm>
        </p:spPr>
        <p:txBody>
          <a:bodyPr>
            <a:normAutofit fontScale="90000"/>
          </a:bodyPr>
          <a:lstStyle/>
          <a:p>
            <a:pPr eaLnBrk="1" hangingPunct="1"/>
            <a:r>
              <a:rPr lang="en-GB" altLang="en-US" b="1" u="sng" smtClean="0"/>
              <a:t>Strategic Management Planning</a:t>
            </a:r>
            <a:br>
              <a:rPr lang="en-GB" altLang="en-US" b="1" u="sng" smtClean="0"/>
            </a:br>
            <a:r>
              <a:rPr lang="en-GB" altLang="en-US" b="1" u="sng" smtClean="0"/>
              <a:t>&amp; PEST Analysis </a:t>
            </a:r>
            <a:endParaRPr lang="en-US" altLang="en-US" b="1" smtClean="0"/>
          </a:p>
        </p:txBody>
      </p:sp>
      <p:pic>
        <p:nvPicPr>
          <p:cNvPr id="2051" name="Picture 5" descr="http://cubeking.files.wordpress.com/2007/07/office-strateg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0" y="2600325"/>
            <a:ext cx="4048125"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89995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301625"/>
            <a:ext cx="8215313" cy="1143000"/>
          </a:xfrm>
        </p:spPr>
        <p:txBody>
          <a:bodyPr rtlCol="0">
            <a:normAutofit fontScale="90000"/>
          </a:bodyPr>
          <a:lstStyle/>
          <a:p>
            <a:pPr eaLnBrk="1" fontAlgn="auto" hangingPunct="1">
              <a:spcAft>
                <a:spcPts val="0"/>
              </a:spcAft>
              <a:defRPr/>
            </a:pPr>
            <a:r>
              <a:rPr lang="en-GB" u="sng" dirty="0" smtClean="0"/>
              <a:t>Changing Strategy &amp; Strategic thinking</a:t>
            </a:r>
          </a:p>
        </p:txBody>
      </p:sp>
      <p:sp>
        <p:nvSpPr>
          <p:cNvPr id="3075" name="Content Placeholder 2"/>
          <p:cNvSpPr>
            <a:spLocks noGrp="1"/>
          </p:cNvSpPr>
          <p:nvPr>
            <p:ph idx="1"/>
          </p:nvPr>
        </p:nvSpPr>
        <p:spPr/>
        <p:txBody>
          <a:bodyPr/>
          <a:lstStyle/>
          <a:p>
            <a:pPr eaLnBrk="1" hangingPunct="1"/>
            <a:r>
              <a:rPr lang="en-GB" altLang="en-US" smtClean="0"/>
              <a:t>Organisations must keep up-to-date with the </a:t>
            </a:r>
            <a:r>
              <a:rPr lang="en-GB" altLang="en-US" b="1" smtClean="0"/>
              <a:t>‘needs wants demands and expectations of customers/people’ </a:t>
            </a:r>
            <a:r>
              <a:rPr lang="en-GB" altLang="en-US" smtClean="0"/>
              <a:t>to survive.</a:t>
            </a:r>
          </a:p>
          <a:p>
            <a:pPr eaLnBrk="1" hangingPunct="1"/>
            <a:r>
              <a:rPr lang="en-GB" altLang="en-US" smtClean="0"/>
              <a:t>For Organisational success Strategic thinking must be </a:t>
            </a:r>
            <a:r>
              <a:rPr lang="en-GB" altLang="en-US" b="1" smtClean="0"/>
              <a:t>aligned to the changing world</a:t>
            </a:r>
            <a:r>
              <a:rPr lang="en-GB" altLang="en-US" smtClean="0"/>
              <a:t>  inside and outside.</a:t>
            </a:r>
          </a:p>
          <a:p>
            <a:pPr eaLnBrk="1" hangingPunct="1"/>
            <a:r>
              <a:rPr lang="en-GB" altLang="en-US" smtClean="0"/>
              <a:t>A </a:t>
            </a:r>
            <a:r>
              <a:rPr lang="en-GB" altLang="en-US" b="1" smtClean="0"/>
              <a:t>PEST &amp; SWOT Analysis </a:t>
            </a:r>
            <a:r>
              <a:rPr lang="en-GB" altLang="en-US" smtClean="0"/>
              <a:t>are tools which can be used to achieve this </a:t>
            </a:r>
            <a:r>
              <a:rPr lang="en-GB" altLang="en-US" b="1" smtClean="0"/>
              <a:t>alignment</a:t>
            </a:r>
            <a:r>
              <a:rPr lang="en-GB" altLang="en-US" smtClean="0"/>
              <a:t>.  </a:t>
            </a:r>
          </a:p>
        </p:txBody>
      </p:sp>
    </p:spTree>
    <p:extLst>
      <p:ext uri="{BB962C8B-B14F-4D97-AF65-F5344CB8AC3E}">
        <p14:creationId xmlns:p14="http://schemas.microsoft.com/office/powerpoint/2010/main" val="37034382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u="sng" smtClean="0"/>
              <a:t>Business Strategy </a:t>
            </a:r>
            <a:endParaRPr lang="en-US" altLang="en-US" u="sng" smtClean="0"/>
          </a:p>
        </p:txBody>
      </p:sp>
      <p:sp>
        <p:nvSpPr>
          <p:cNvPr id="4099" name="Rectangle 3"/>
          <p:cNvSpPr>
            <a:spLocks noGrp="1" noChangeArrowheads="1"/>
          </p:cNvSpPr>
          <p:nvPr>
            <p:ph idx="1"/>
          </p:nvPr>
        </p:nvSpPr>
        <p:spPr/>
        <p:txBody>
          <a:bodyPr/>
          <a:lstStyle/>
          <a:p>
            <a:pPr eaLnBrk="1" hangingPunct="1">
              <a:lnSpc>
                <a:spcPct val="90000"/>
              </a:lnSpc>
              <a:buFont typeface="Arial" panose="020B0604020202020204" pitchFamily="34" charset="0"/>
              <a:buNone/>
            </a:pPr>
            <a:r>
              <a:rPr lang="en-GB" altLang="en-US" sz="2500" smtClean="0"/>
              <a:t>Organisation or Business </a:t>
            </a:r>
            <a:r>
              <a:rPr lang="en-GB" altLang="en-US" sz="2500" b="1" smtClean="0"/>
              <a:t>Strategic planning process </a:t>
            </a:r>
            <a:r>
              <a:rPr lang="en-GB" altLang="en-US" sz="2500" smtClean="0"/>
              <a:t>is much the same:</a:t>
            </a:r>
            <a:endParaRPr lang="en-GB" altLang="en-US" sz="2500" i="1" smtClean="0"/>
          </a:p>
          <a:p>
            <a:pPr eaLnBrk="1" hangingPunct="1">
              <a:lnSpc>
                <a:spcPct val="90000"/>
              </a:lnSpc>
            </a:pPr>
            <a:r>
              <a:rPr lang="en-GB" altLang="en-US" sz="2500" i="1" smtClean="0"/>
              <a:t>Auditing/</a:t>
            </a:r>
            <a:r>
              <a:rPr lang="en-GB" altLang="en-US" sz="2500" b="1" i="1" smtClean="0"/>
              <a:t>Analysis</a:t>
            </a:r>
            <a:r>
              <a:rPr lang="en-GB" altLang="en-US" sz="2500" smtClean="0"/>
              <a:t> - where are we now?</a:t>
            </a:r>
            <a:endParaRPr lang="en-GB" altLang="en-US" sz="2500" i="1" smtClean="0"/>
          </a:p>
          <a:p>
            <a:pPr eaLnBrk="1" hangingPunct="1">
              <a:lnSpc>
                <a:spcPct val="90000"/>
              </a:lnSpc>
            </a:pPr>
            <a:r>
              <a:rPr lang="en-GB" altLang="en-US" sz="2500" b="1" i="1" smtClean="0"/>
              <a:t>Identifying opportunities</a:t>
            </a:r>
            <a:r>
              <a:rPr lang="en-GB" altLang="en-US" sz="2500" smtClean="0"/>
              <a:t> - what options do we have?</a:t>
            </a:r>
            <a:endParaRPr lang="en-GB" altLang="en-US" sz="2500" i="1" smtClean="0"/>
          </a:p>
          <a:p>
            <a:pPr eaLnBrk="1" hangingPunct="1">
              <a:lnSpc>
                <a:spcPct val="90000"/>
              </a:lnSpc>
            </a:pPr>
            <a:r>
              <a:rPr lang="en-GB" altLang="en-US" sz="2500" b="1" i="1" smtClean="0"/>
              <a:t>Deciding objectives</a:t>
            </a:r>
            <a:r>
              <a:rPr lang="en-GB" altLang="en-US" sz="2500" b="1" smtClean="0"/>
              <a:t> </a:t>
            </a:r>
            <a:r>
              <a:rPr lang="en-GB" altLang="en-US" sz="2500" smtClean="0"/>
              <a:t>- where do we want to be?</a:t>
            </a:r>
            <a:endParaRPr lang="en-GB" altLang="en-US" sz="2500" i="1" smtClean="0"/>
          </a:p>
          <a:p>
            <a:pPr eaLnBrk="1" hangingPunct="1">
              <a:lnSpc>
                <a:spcPct val="90000"/>
              </a:lnSpc>
            </a:pPr>
            <a:r>
              <a:rPr lang="en-GB" altLang="en-US" sz="2500" b="1" i="1" smtClean="0"/>
              <a:t>Deciding strategy</a:t>
            </a:r>
            <a:r>
              <a:rPr lang="en-GB" altLang="en-US" sz="2500" b="1" smtClean="0"/>
              <a:t> </a:t>
            </a:r>
            <a:r>
              <a:rPr lang="en-GB" altLang="en-US" sz="2500" smtClean="0"/>
              <a:t>- how do we get there? Aim : Objectives : Tasks : Resources : People.</a:t>
            </a:r>
            <a:endParaRPr lang="en-GB" altLang="en-US" sz="2500" i="1" smtClean="0"/>
          </a:p>
          <a:p>
            <a:pPr eaLnBrk="1" hangingPunct="1">
              <a:lnSpc>
                <a:spcPct val="90000"/>
              </a:lnSpc>
            </a:pPr>
            <a:r>
              <a:rPr lang="en-GB" altLang="en-US" sz="2500" b="1" i="1" smtClean="0"/>
              <a:t>Implementation</a:t>
            </a:r>
            <a:r>
              <a:rPr lang="en-GB" altLang="en-US" sz="2500" b="1" smtClean="0"/>
              <a:t>.</a:t>
            </a:r>
          </a:p>
          <a:p>
            <a:pPr eaLnBrk="1" hangingPunct="1">
              <a:lnSpc>
                <a:spcPct val="90000"/>
              </a:lnSpc>
            </a:pPr>
            <a:r>
              <a:rPr lang="en-GB" altLang="en-US" sz="2500" b="1" i="1" smtClean="0"/>
              <a:t>Continuous Review &gt; Reflect &gt; Revise &gt; Implement.</a:t>
            </a:r>
            <a:endParaRPr lang="en-GB" altLang="en-US" sz="2500" i="1" smtClean="0"/>
          </a:p>
        </p:txBody>
      </p:sp>
    </p:spTree>
    <p:extLst>
      <p:ext uri="{BB962C8B-B14F-4D97-AF65-F5344CB8AC3E}">
        <p14:creationId xmlns:p14="http://schemas.microsoft.com/office/powerpoint/2010/main" val="39050116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1438" y="571500"/>
            <a:ext cx="8929687" cy="1143000"/>
          </a:xfrm>
        </p:spPr>
        <p:txBody>
          <a:bodyPr>
            <a:normAutofit fontScale="90000"/>
          </a:bodyPr>
          <a:lstStyle/>
          <a:p>
            <a:pPr eaLnBrk="1" hangingPunct="1"/>
            <a:r>
              <a:rPr lang="en-GB" altLang="en-US" sz="3600" u="sng" smtClean="0">
                <a:latin typeface="Arial" panose="020B0604020202020204" pitchFamily="34" charset="0"/>
                <a:cs typeface="Arial" panose="020B0604020202020204" pitchFamily="34" charset="0"/>
              </a:rPr>
              <a:t>Put simply: </a:t>
            </a:r>
            <a:br>
              <a:rPr lang="en-GB" altLang="en-US" sz="3600" u="sng" smtClean="0">
                <a:latin typeface="Arial" panose="020B0604020202020204" pitchFamily="34" charset="0"/>
                <a:cs typeface="Arial" panose="020B0604020202020204" pitchFamily="34" charset="0"/>
              </a:rPr>
            </a:br>
            <a:r>
              <a:rPr lang="en-GB" altLang="en-US" sz="3600" u="sng" smtClean="0">
                <a:latin typeface="Arial" panose="020B0604020202020204" pitchFamily="34" charset="0"/>
                <a:cs typeface="Arial" panose="020B0604020202020204" pitchFamily="34" charset="0"/>
              </a:rPr>
              <a:t>Business Strategy is about</a:t>
            </a:r>
            <a:br>
              <a:rPr lang="en-GB" altLang="en-US" sz="3600" u="sng" smtClean="0">
                <a:latin typeface="Arial" panose="020B0604020202020204" pitchFamily="34" charset="0"/>
                <a:cs typeface="Arial" panose="020B0604020202020204" pitchFamily="34" charset="0"/>
              </a:rPr>
            </a:br>
            <a:endParaRPr lang="en-US" altLang="en-US" sz="3600" u="sng" smtClean="0">
              <a:latin typeface="Arial" panose="020B0604020202020204" pitchFamily="34" charset="0"/>
              <a:cs typeface="Arial" panose="020B0604020202020204" pitchFamily="34" charset="0"/>
            </a:endParaRPr>
          </a:p>
        </p:txBody>
      </p:sp>
      <p:sp>
        <p:nvSpPr>
          <p:cNvPr id="5123" name="Rectangle 3"/>
          <p:cNvSpPr>
            <a:spLocks noGrp="1" noChangeArrowheads="1"/>
          </p:cNvSpPr>
          <p:nvPr>
            <p:ph idx="1"/>
          </p:nvPr>
        </p:nvSpPr>
        <p:spPr>
          <a:xfrm>
            <a:off x="457200" y="1600200"/>
            <a:ext cx="8229600" cy="2900363"/>
          </a:xfrm>
        </p:spPr>
        <p:txBody>
          <a:bodyPr/>
          <a:lstStyle/>
          <a:p>
            <a:pPr eaLnBrk="1" hangingPunct="1">
              <a:buFont typeface="Arial" panose="020B0604020202020204" pitchFamily="34" charset="0"/>
              <a:buNone/>
            </a:pPr>
            <a:r>
              <a:rPr lang="en-GB" altLang="en-US" smtClean="0"/>
              <a:t>1) Where is the organisation right </a:t>
            </a:r>
            <a:r>
              <a:rPr lang="en-GB" altLang="en-US" b="1" smtClean="0"/>
              <a:t>NOW</a:t>
            </a:r>
            <a:r>
              <a:rPr lang="en-GB" altLang="en-US" smtClean="0"/>
              <a:t>;</a:t>
            </a:r>
          </a:p>
          <a:p>
            <a:pPr eaLnBrk="1" hangingPunct="1">
              <a:buFont typeface="Arial" panose="020B0604020202020204" pitchFamily="34" charset="0"/>
              <a:buNone/>
            </a:pPr>
            <a:r>
              <a:rPr lang="en-GB" altLang="en-US" smtClean="0"/>
              <a:t>2) </a:t>
            </a:r>
            <a:r>
              <a:rPr lang="en-GB" altLang="en-US" b="1" smtClean="0"/>
              <a:t>WHERE</a:t>
            </a:r>
            <a:r>
              <a:rPr lang="en-GB" altLang="en-US" smtClean="0"/>
              <a:t> do we want the organisation to go;</a:t>
            </a:r>
          </a:p>
          <a:p>
            <a:pPr eaLnBrk="1" hangingPunct="1">
              <a:buFont typeface="Arial" panose="020B0604020202020204" pitchFamily="34" charset="0"/>
              <a:buNone/>
            </a:pPr>
            <a:r>
              <a:rPr lang="en-GB" altLang="en-US" smtClean="0"/>
              <a:t>3) </a:t>
            </a:r>
            <a:r>
              <a:rPr lang="en-GB" altLang="en-US" b="1" smtClean="0"/>
              <a:t>HOW</a:t>
            </a:r>
            <a:r>
              <a:rPr lang="en-GB" altLang="en-US" smtClean="0"/>
              <a:t> are we going to get it there.</a:t>
            </a:r>
          </a:p>
        </p:txBody>
      </p:sp>
    </p:spTree>
    <p:extLst>
      <p:ext uri="{BB962C8B-B14F-4D97-AF65-F5344CB8AC3E}">
        <p14:creationId xmlns:p14="http://schemas.microsoft.com/office/powerpoint/2010/main" val="350939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830263" y="285750"/>
            <a:ext cx="7313612" cy="1143000"/>
          </a:xfrm>
        </p:spPr>
        <p:txBody>
          <a:bodyPr>
            <a:normAutofit fontScale="90000"/>
          </a:bodyPr>
          <a:lstStyle/>
          <a:p>
            <a:pPr eaLnBrk="1" hangingPunct="1"/>
            <a:r>
              <a:rPr lang="en-US" altLang="en-US" sz="3600" u="sng" smtClean="0"/>
              <a:t>Elements of strategic management</a:t>
            </a:r>
            <a:r>
              <a:rPr lang="en-US" altLang="en-US" sz="3600" smtClean="0"/>
              <a:t/>
            </a:r>
            <a:br>
              <a:rPr lang="en-US" altLang="en-US" sz="3600" smtClean="0"/>
            </a:br>
            <a:endParaRPr lang="en-US" altLang="en-US" sz="3600" smtClean="0"/>
          </a:p>
        </p:txBody>
      </p:sp>
      <p:grpSp>
        <p:nvGrpSpPr>
          <p:cNvPr id="6147" name="Group 17"/>
          <p:cNvGrpSpPr>
            <a:grpSpLocks/>
          </p:cNvGrpSpPr>
          <p:nvPr/>
        </p:nvGrpSpPr>
        <p:grpSpPr bwMode="auto">
          <a:xfrm>
            <a:off x="1254125" y="1041400"/>
            <a:ext cx="6532563" cy="5030788"/>
            <a:chOff x="1254120" y="1446233"/>
            <a:chExt cx="6532590" cy="5030772"/>
          </a:xfrm>
        </p:grpSpPr>
        <p:sp>
          <p:nvSpPr>
            <p:cNvPr id="8197" name="Oval 6"/>
            <p:cNvSpPr>
              <a:spLocks noChangeArrowheads="1"/>
            </p:cNvSpPr>
            <p:nvPr/>
          </p:nvSpPr>
          <p:spPr bwMode="auto">
            <a:xfrm>
              <a:off x="3321054" y="1446233"/>
              <a:ext cx="2376498" cy="2233606"/>
            </a:xfrm>
            <a:prstGeom prst="ellipse">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noFill/>
              <a:round/>
              <a:headEnd/>
              <a:tailEnd/>
            </a:ln>
            <a:effectLst>
              <a:outerShdw blurRad="50800" dist="50800" dir="5400000" algn="ctr" rotWithShape="0">
                <a:srgbClr val="000000">
                  <a:alpha val="99000"/>
                </a:srgbClr>
              </a:outerShdw>
            </a:effectLst>
          </p:spPr>
          <p:txBody>
            <a:bodyPr/>
            <a:lstStyle/>
            <a:p>
              <a:pPr>
                <a:defRPr/>
              </a:pPr>
              <a:endParaRPr lang="en-GB" dirty="0">
                <a:latin typeface="Arial" pitchFamily="34" charset="0"/>
                <a:cs typeface="Arial" pitchFamily="34" charset="0"/>
              </a:endParaRPr>
            </a:p>
          </p:txBody>
        </p:sp>
        <p:sp>
          <p:nvSpPr>
            <p:cNvPr id="6150" name="Text Box 7"/>
            <p:cNvSpPr txBox="1">
              <a:spLocks noChangeArrowheads="1"/>
            </p:cNvSpPr>
            <p:nvPr/>
          </p:nvSpPr>
          <p:spPr bwMode="auto">
            <a:xfrm>
              <a:off x="3609998" y="1847871"/>
              <a:ext cx="1800225" cy="137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algn="ctr"/>
              <a:r>
                <a:rPr lang="en-US" altLang="en-US" b="1">
                  <a:latin typeface="Arial" panose="020B0604020202020204" pitchFamily="34" charset="0"/>
                  <a:cs typeface="Arial" panose="020B0604020202020204" pitchFamily="34" charset="0"/>
                </a:rPr>
                <a:t>Strategic analysis</a:t>
              </a:r>
            </a:p>
            <a:p>
              <a:pPr algn="ctr"/>
              <a:r>
                <a:rPr lang="en-US" altLang="en-US" i="1">
                  <a:latin typeface="Arial" panose="020B0604020202020204" pitchFamily="34" charset="0"/>
                  <a:cs typeface="Arial" panose="020B0604020202020204" pitchFamily="34" charset="0"/>
                </a:rPr>
                <a:t>Understanding the current situation</a:t>
              </a:r>
              <a:endParaRPr lang="en-US" altLang="en-US">
                <a:latin typeface="Arial" panose="020B0604020202020204" pitchFamily="34" charset="0"/>
                <a:cs typeface="Arial" panose="020B0604020202020204" pitchFamily="34" charset="0"/>
              </a:endParaRPr>
            </a:p>
          </p:txBody>
        </p:sp>
        <p:grpSp>
          <p:nvGrpSpPr>
            <p:cNvPr id="4" name="Group 14"/>
            <p:cNvGrpSpPr/>
            <p:nvPr/>
          </p:nvGrpSpPr>
          <p:grpSpPr>
            <a:xfrm>
              <a:off x="5302272" y="4071942"/>
              <a:ext cx="2484438" cy="2405063"/>
              <a:chOff x="1304948" y="4024333"/>
              <a:chExt cx="2484438" cy="2405063"/>
            </a:xfr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a:outerShdw blurRad="50800" dist="50800" dir="5400000" algn="ctr" rotWithShape="0">
                <a:srgbClr val="000000">
                  <a:alpha val="99000"/>
                </a:srgbClr>
              </a:outerShdw>
            </a:effectLst>
          </p:grpSpPr>
          <p:sp>
            <p:nvSpPr>
              <p:cNvPr id="8199" name="Oval 8"/>
              <p:cNvSpPr>
                <a:spLocks noChangeArrowheads="1"/>
              </p:cNvSpPr>
              <p:nvPr/>
            </p:nvSpPr>
            <p:spPr bwMode="auto">
              <a:xfrm>
                <a:off x="1304948" y="4024333"/>
                <a:ext cx="2484438" cy="2405063"/>
              </a:xfrm>
              <a:prstGeom prst="ellipse">
                <a:avLst/>
              </a:prstGeom>
              <a:grpFill/>
              <a:ln w="9525">
                <a:noFill/>
                <a:round/>
                <a:headEnd/>
                <a:tailEnd/>
              </a:ln>
            </p:spPr>
            <p:txBody>
              <a:bodyPr/>
              <a:lstStyle/>
              <a:p>
                <a:pPr>
                  <a:defRPr/>
                </a:pPr>
                <a:endParaRPr lang="en-GB"/>
              </a:p>
            </p:txBody>
          </p:sp>
          <p:sp>
            <p:nvSpPr>
              <p:cNvPr id="8201" name="Text Box 10"/>
              <p:cNvSpPr txBox="1">
                <a:spLocks noChangeArrowheads="1"/>
              </p:cNvSpPr>
              <p:nvPr/>
            </p:nvSpPr>
            <p:spPr bwMode="auto">
              <a:xfrm>
                <a:off x="1738336" y="4367233"/>
                <a:ext cx="1590675" cy="1657350"/>
              </a:xfrm>
              <a:prstGeom prst="rect">
                <a:avLst/>
              </a:prstGeom>
              <a:grpFill/>
              <a:ln w="9525">
                <a:noFill/>
                <a:miter lim="800000"/>
                <a:headEnd/>
                <a:tailEnd/>
              </a:ln>
            </p:spPr>
            <p:txBody>
              <a:bodyPr/>
              <a:lstStyle/>
              <a:p>
                <a:pPr algn="ctr">
                  <a:defRPr/>
                </a:pPr>
                <a:r>
                  <a:rPr lang="en-US" b="1" dirty="0">
                    <a:latin typeface="Arial" pitchFamily="34" charset="0"/>
                    <a:cs typeface="Arial" pitchFamily="34" charset="0"/>
                  </a:rPr>
                  <a:t>Strategic</a:t>
                </a:r>
              </a:p>
              <a:p>
                <a:pPr algn="ctr">
                  <a:defRPr/>
                </a:pPr>
                <a:r>
                  <a:rPr lang="en-US" b="1" dirty="0">
                    <a:latin typeface="Arial" pitchFamily="34" charset="0"/>
                    <a:cs typeface="Arial" pitchFamily="34" charset="0"/>
                  </a:rPr>
                  <a:t>choice</a:t>
                </a:r>
              </a:p>
              <a:p>
                <a:pPr algn="ctr">
                  <a:defRPr/>
                </a:pPr>
                <a:r>
                  <a:rPr lang="en-US" i="1" dirty="0">
                    <a:latin typeface="Arial" pitchFamily="34" charset="0"/>
                    <a:cs typeface="Arial" pitchFamily="34" charset="0"/>
                  </a:rPr>
                  <a:t>Evaluation of options, and selection of strategy</a:t>
                </a:r>
                <a:endParaRPr lang="en-US" dirty="0">
                  <a:latin typeface="Arial" pitchFamily="34" charset="0"/>
                  <a:cs typeface="Arial" pitchFamily="34" charset="0"/>
                </a:endParaRPr>
              </a:p>
            </p:txBody>
          </p:sp>
        </p:grpSp>
        <p:grpSp>
          <p:nvGrpSpPr>
            <p:cNvPr id="6152" name="Group 15"/>
            <p:cNvGrpSpPr>
              <a:grpSpLocks/>
            </p:cNvGrpSpPr>
            <p:nvPr/>
          </p:nvGrpSpPr>
          <p:grpSpPr bwMode="auto">
            <a:xfrm>
              <a:off x="1254120" y="4000504"/>
              <a:ext cx="2532062" cy="2405063"/>
              <a:chOff x="5326086" y="4024333"/>
              <a:chExt cx="2532062" cy="2405063"/>
            </a:xfrm>
          </p:grpSpPr>
          <p:sp>
            <p:nvSpPr>
              <p:cNvPr id="2" name="Oval 9"/>
              <p:cNvSpPr>
                <a:spLocks noChangeArrowheads="1"/>
              </p:cNvSpPr>
              <p:nvPr/>
            </p:nvSpPr>
            <p:spPr bwMode="auto">
              <a:xfrm>
                <a:off x="5326086" y="4024342"/>
                <a:ext cx="2532073" cy="2405054"/>
              </a:xfrm>
              <a:prstGeom prst="ellipse">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9525">
                <a:noFill/>
                <a:round/>
                <a:headEnd/>
                <a:tailEnd/>
              </a:ln>
              <a:effectLst>
                <a:outerShdw blurRad="50800" dist="50800" dir="5400000" algn="ctr" rotWithShape="0">
                  <a:srgbClr val="000000">
                    <a:alpha val="99000"/>
                  </a:srgbClr>
                </a:outerShdw>
              </a:effectLst>
            </p:spPr>
            <p:txBody>
              <a:bodyPr/>
              <a:lstStyle/>
              <a:p>
                <a:pPr>
                  <a:defRPr/>
                </a:pPr>
                <a:endParaRPr lang="en-GB"/>
              </a:p>
            </p:txBody>
          </p:sp>
          <p:sp>
            <p:nvSpPr>
              <p:cNvPr id="6157" name="Text Box 11"/>
              <p:cNvSpPr txBox="1">
                <a:spLocks noChangeArrowheads="1"/>
              </p:cNvSpPr>
              <p:nvPr/>
            </p:nvSpPr>
            <p:spPr bwMode="auto">
              <a:xfrm>
                <a:off x="5626123" y="4368821"/>
                <a:ext cx="1946273"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algn="ctr"/>
                <a:r>
                  <a:rPr lang="en-US" altLang="en-US" b="1">
                    <a:latin typeface="Arial" panose="020B0604020202020204" pitchFamily="34" charset="0"/>
                    <a:cs typeface="Arial" panose="020B0604020202020204" pitchFamily="34" charset="0"/>
                  </a:rPr>
                  <a:t>Strategy implementation</a:t>
                </a:r>
              </a:p>
              <a:p>
                <a:pPr algn="ctr"/>
                <a:r>
                  <a:rPr lang="en-US" altLang="en-US" i="1">
                    <a:latin typeface="Arial" panose="020B0604020202020204" pitchFamily="34" charset="0"/>
                    <a:cs typeface="Arial" panose="020B0604020202020204" pitchFamily="34" charset="0"/>
                  </a:rPr>
                  <a:t>Allocation of resources and the management of the change</a:t>
                </a:r>
                <a:endParaRPr lang="en-US" altLang="en-US">
                  <a:latin typeface="Arial" panose="020B0604020202020204" pitchFamily="34" charset="0"/>
                  <a:cs typeface="Arial" panose="020B0604020202020204" pitchFamily="34" charset="0"/>
                </a:endParaRPr>
              </a:p>
            </p:txBody>
          </p:sp>
        </p:grpSp>
        <p:sp>
          <p:nvSpPr>
            <p:cNvPr id="6153" name="Line 12"/>
            <p:cNvSpPr>
              <a:spLocks noChangeShapeType="1"/>
            </p:cNvSpPr>
            <p:nvPr/>
          </p:nvSpPr>
          <p:spPr bwMode="auto">
            <a:xfrm flipH="1">
              <a:off x="3175023" y="3336946"/>
              <a:ext cx="614363" cy="858837"/>
            </a:xfrm>
            <a:prstGeom prst="line">
              <a:avLst/>
            </a:prstGeom>
            <a:noFill/>
            <a:ln w="2857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54" name="Line 13"/>
            <p:cNvSpPr>
              <a:spLocks noChangeShapeType="1"/>
            </p:cNvSpPr>
            <p:nvPr/>
          </p:nvSpPr>
          <p:spPr bwMode="auto">
            <a:xfrm>
              <a:off x="5326086" y="3336946"/>
              <a:ext cx="614362" cy="858837"/>
            </a:xfrm>
            <a:prstGeom prst="line">
              <a:avLst/>
            </a:prstGeom>
            <a:noFill/>
            <a:ln w="2857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55" name="Line 14"/>
            <p:cNvSpPr>
              <a:spLocks noChangeShapeType="1"/>
            </p:cNvSpPr>
            <p:nvPr/>
          </p:nvSpPr>
          <p:spPr bwMode="auto">
            <a:xfrm>
              <a:off x="3789386" y="5226071"/>
              <a:ext cx="1536700" cy="0"/>
            </a:xfrm>
            <a:prstGeom prst="line">
              <a:avLst/>
            </a:prstGeom>
            <a:noFill/>
            <a:ln w="2857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6148" name="TextBox 16"/>
          <p:cNvSpPr txBox="1">
            <a:spLocks noChangeArrowheads="1"/>
          </p:cNvSpPr>
          <p:nvPr/>
        </p:nvSpPr>
        <p:spPr bwMode="auto">
          <a:xfrm>
            <a:off x="214313" y="6215063"/>
            <a:ext cx="85010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US" altLang="en-US" sz="1000"/>
              <a:t>Ref: Adapted from </a:t>
            </a:r>
            <a:r>
              <a:rPr lang="en-GB" altLang="en-US" sz="1000"/>
              <a:t>Johnson, G., Scholes, K. &amp; Whittington, R. (2006) </a:t>
            </a:r>
            <a:r>
              <a:rPr lang="en-GB" altLang="en-US" sz="1000" u="sng"/>
              <a:t>Exploring Corporate Strategy</a:t>
            </a:r>
            <a:r>
              <a:rPr lang="en-GB" altLang="en-US" sz="1000"/>
              <a:t>, 7</a:t>
            </a:r>
            <a:r>
              <a:rPr lang="en-GB" altLang="en-US" sz="1000" baseline="30000"/>
              <a:t>th</a:t>
            </a:r>
            <a:r>
              <a:rPr lang="en-GB" altLang="en-US" sz="1000"/>
              <a:t> Ed., FT/Prentice Hall: Harlow</a:t>
            </a:r>
          </a:p>
        </p:txBody>
      </p:sp>
    </p:spTree>
    <p:extLst>
      <p:ext uri="{BB962C8B-B14F-4D97-AF65-F5344CB8AC3E}">
        <p14:creationId xmlns:p14="http://schemas.microsoft.com/office/powerpoint/2010/main" val="33009361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u="sng" smtClean="0"/>
              <a:t>PEST Analysis</a:t>
            </a:r>
          </a:p>
        </p:txBody>
      </p:sp>
      <p:sp>
        <p:nvSpPr>
          <p:cNvPr id="7171" name="Content Placeholder 2"/>
          <p:cNvSpPr>
            <a:spLocks noGrp="1"/>
          </p:cNvSpPr>
          <p:nvPr>
            <p:ph idx="1"/>
          </p:nvPr>
        </p:nvSpPr>
        <p:spPr>
          <a:xfrm>
            <a:off x="457200" y="1412875"/>
            <a:ext cx="8229600" cy="4525963"/>
          </a:xfrm>
        </p:spPr>
        <p:txBody>
          <a:bodyPr>
            <a:normAutofit fontScale="92500" lnSpcReduction="10000"/>
          </a:bodyPr>
          <a:lstStyle/>
          <a:p>
            <a:pPr eaLnBrk="1" hangingPunct="1"/>
            <a:r>
              <a:rPr lang="en-GB" altLang="en-US" sz="2800" b="1" i="1" smtClean="0"/>
              <a:t>PEST Analysis</a:t>
            </a:r>
            <a:r>
              <a:rPr lang="en-GB" altLang="en-US" sz="2800" smtClean="0"/>
              <a:t> - is a technique for understanding the  "environment" in which a business operates;</a:t>
            </a:r>
          </a:p>
          <a:p>
            <a:pPr eaLnBrk="1" hangingPunct="1"/>
            <a:r>
              <a:rPr lang="en-GB" altLang="en-US" sz="2800" smtClean="0"/>
              <a:t>It is a </a:t>
            </a:r>
            <a:r>
              <a:rPr lang="en-GB" altLang="en-US" sz="2800" b="1" smtClean="0"/>
              <a:t>Strategic Management tool </a:t>
            </a:r>
            <a:r>
              <a:rPr lang="en-GB" altLang="en-US" sz="2800" smtClean="0"/>
              <a:t>that is used to help businesses understand the current influences upon their Organisation and is often used to inform strategic decisions particularly towards changing and evolving existing business practices and polices to bring them in-line with the changing external environmental influences.</a:t>
            </a:r>
          </a:p>
          <a:p>
            <a:pPr eaLnBrk="1" hangingPunct="1"/>
            <a:r>
              <a:rPr lang="en-GB" altLang="en-US" sz="2800" smtClean="0"/>
              <a:t>The acronym stands for the </a:t>
            </a:r>
            <a:r>
              <a:rPr lang="en-GB" altLang="en-US" sz="2800" b="1" smtClean="0"/>
              <a:t>Political</a:t>
            </a:r>
            <a:r>
              <a:rPr lang="en-GB" altLang="en-US" sz="2800" smtClean="0"/>
              <a:t>, </a:t>
            </a:r>
            <a:r>
              <a:rPr lang="en-GB" altLang="en-US" sz="2800" b="1" smtClean="0"/>
              <a:t>Economic, Social and Technological </a:t>
            </a:r>
            <a:r>
              <a:rPr lang="en-GB" altLang="en-US" sz="2800" smtClean="0"/>
              <a:t>issues that could affect the strategic development of a business.</a:t>
            </a:r>
          </a:p>
          <a:p>
            <a:pPr eaLnBrk="1" hangingPunct="1"/>
            <a:endParaRPr lang="en-GB" altLang="en-US" sz="2800" smtClean="0"/>
          </a:p>
          <a:p>
            <a:pPr eaLnBrk="1" hangingPunct="1"/>
            <a:endParaRPr lang="en-GB" altLang="en-US" sz="2800" smtClean="0"/>
          </a:p>
          <a:p>
            <a:pPr eaLnBrk="1" hangingPunct="1"/>
            <a:endParaRPr lang="en-GB" altLang="en-US" sz="2800" smtClean="0"/>
          </a:p>
        </p:txBody>
      </p:sp>
    </p:spTree>
    <p:extLst>
      <p:ext uri="{BB962C8B-B14F-4D97-AF65-F5344CB8AC3E}">
        <p14:creationId xmlns:p14="http://schemas.microsoft.com/office/powerpoint/2010/main" val="40021074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71438"/>
            <a:ext cx="8229600" cy="1143001"/>
          </a:xfrm>
        </p:spPr>
        <p:txBody>
          <a:bodyPr/>
          <a:lstStyle/>
          <a:p>
            <a:pPr eaLnBrk="1" hangingPunct="1"/>
            <a:r>
              <a:rPr lang="en-GB" altLang="en-US" u="sng" smtClean="0"/>
              <a:t>PEST, PESTLE, STEEPLED</a:t>
            </a:r>
          </a:p>
        </p:txBody>
      </p:sp>
      <p:sp>
        <p:nvSpPr>
          <p:cNvPr id="8195" name="Content Placeholder 2"/>
          <p:cNvSpPr>
            <a:spLocks noGrp="1"/>
          </p:cNvSpPr>
          <p:nvPr>
            <p:ph idx="1"/>
          </p:nvPr>
        </p:nvSpPr>
        <p:spPr>
          <a:xfrm>
            <a:off x="0" y="1117600"/>
            <a:ext cx="9144000" cy="4525963"/>
          </a:xfrm>
        </p:spPr>
        <p:txBody>
          <a:bodyPr>
            <a:normAutofit fontScale="92500" lnSpcReduction="10000"/>
          </a:bodyPr>
          <a:lstStyle/>
          <a:p>
            <a:pPr eaLnBrk="1" hangingPunct="1"/>
            <a:r>
              <a:rPr lang="en-GB" altLang="en-US" sz="2800" smtClean="0"/>
              <a:t>Some analysts have added </a:t>
            </a:r>
            <a:r>
              <a:rPr lang="en-GB" altLang="en-US" sz="2800" b="1" smtClean="0"/>
              <a:t>Legal</a:t>
            </a:r>
            <a:r>
              <a:rPr lang="en-GB" altLang="en-US" sz="2800" smtClean="0"/>
              <a:t> and rearranged the acronym to </a:t>
            </a:r>
            <a:r>
              <a:rPr lang="en-GB" altLang="en-US" sz="2800" b="1" smtClean="0"/>
              <a:t>SLEPT</a:t>
            </a:r>
            <a:r>
              <a:rPr lang="en-GB" altLang="en-US" sz="2800" smtClean="0"/>
              <a:t>.</a:t>
            </a:r>
            <a:endParaRPr lang="en-GB" altLang="en-US" sz="2800" baseline="30000" smtClean="0"/>
          </a:p>
          <a:p>
            <a:pPr eaLnBrk="1" hangingPunct="1"/>
            <a:r>
              <a:rPr lang="en-GB" altLang="en-US" sz="2800" smtClean="0"/>
              <a:t>Inserting </a:t>
            </a:r>
            <a:r>
              <a:rPr lang="en-GB" altLang="en-US" sz="2800" b="1" u="sng" smtClean="0"/>
              <a:t>Environmental &amp; ethical </a:t>
            </a:r>
            <a:r>
              <a:rPr lang="en-GB" altLang="en-US" sz="2800" smtClean="0"/>
              <a:t>factors expanded it to </a:t>
            </a:r>
            <a:r>
              <a:rPr lang="en-GB" altLang="en-US" sz="2800" b="1" smtClean="0"/>
              <a:t>PESTLE</a:t>
            </a:r>
            <a:r>
              <a:rPr lang="en-GB" altLang="en-US" sz="2800" smtClean="0"/>
              <a:t>, which is popular in the UK.</a:t>
            </a:r>
            <a:endParaRPr lang="en-GB" altLang="en-US" sz="2800" baseline="30000" smtClean="0"/>
          </a:p>
          <a:p>
            <a:pPr eaLnBrk="1" hangingPunct="1"/>
            <a:r>
              <a:rPr lang="en-GB" altLang="en-US" sz="2800" smtClean="0"/>
              <a:t>The growing importance of </a:t>
            </a:r>
            <a:r>
              <a:rPr lang="en-GB" altLang="en-US" sz="2800" b="1" u="sng" smtClean="0"/>
              <a:t>Environmental and ethical </a:t>
            </a:r>
            <a:r>
              <a:rPr lang="en-GB" altLang="en-US" sz="2800" smtClean="0"/>
              <a:t>factors in the </a:t>
            </a:r>
            <a:r>
              <a:rPr lang="en-GB" altLang="en-US" sz="2800" b="1" smtClean="0"/>
              <a:t>21st century </a:t>
            </a:r>
            <a:r>
              <a:rPr lang="en-GB" altLang="en-US" sz="2800" smtClean="0"/>
              <a:t>have given enhanced the importance of green and business ethic considerations and encouraged widespread use of the updated version of the PEST framework.</a:t>
            </a:r>
          </a:p>
          <a:p>
            <a:pPr eaLnBrk="1" hangingPunct="1"/>
            <a:r>
              <a:rPr lang="en-GB" altLang="en-US" sz="2800" smtClean="0"/>
              <a:t>The simple acronym </a:t>
            </a:r>
            <a:r>
              <a:rPr lang="en-GB" altLang="en-US" sz="2800" b="1" smtClean="0"/>
              <a:t>PEST</a:t>
            </a:r>
            <a:r>
              <a:rPr lang="en-GB" altLang="en-US" sz="2800" smtClean="0"/>
              <a:t> is still widely used with </a:t>
            </a:r>
            <a:r>
              <a:rPr lang="en-GB" altLang="en-US" sz="2800" b="1" u="sng" smtClean="0"/>
              <a:t>Legal environmental and ethical</a:t>
            </a:r>
            <a:r>
              <a:rPr lang="en-GB" altLang="en-US" sz="2800" smtClean="0"/>
              <a:t> considerations included under the ‘P’olitical category.</a:t>
            </a:r>
          </a:p>
          <a:p>
            <a:pPr eaLnBrk="1" hangingPunct="1">
              <a:buFont typeface="Arial" panose="020B0604020202020204" pitchFamily="34" charset="0"/>
              <a:buNone/>
            </a:pPr>
            <a:endParaRPr lang="en-GB" altLang="en-US" sz="2800" smtClean="0"/>
          </a:p>
        </p:txBody>
      </p:sp>
    </p:spTree>
    <p:extLst>
      <p:ext uri="{BB962C8B-B14F-4D97-AF65-F5344CB8AC3E}">
        <p14:creationId xmlns:p14="http://schemas.microsoft.com/office/powerpoint/2010/main" val="13306654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u="sng" smtClean="0"/>
              <a:t>PEST Overview</a:t>
            </a:r>
          </a:p>
        </p:txBody>
      </p:sp>
      <p:sp>
        <p:nvSpPr>
          <p:cNvPr id="9219" name="Content Placeholder 2"/>
          <p:cNvSpPr>
            <a:spLocks noGrp="1"/>
          </p:cNvSpPr>
          <p:nvPr>
            <p:ph idx="1"/>
          </p:nvPr>
        </p:nvSpPr>
        <p:spPr>
          <a:xfrm>
            <a:off x="457200" y="1600200"/>
            <a:ext cx="8435975" cy="4525963"/>
          </a:xfrm>
        </p:spPr>
        <p:txBody>
          <a:bodyPr/>
          <a:lstStyle/>
          <a:p>
            <a:r>
              <a:rPr lang="en-GB" altLang="en-US" sz="2400" b="1" smtClean="0"/>
              <a:t>Political &amp; Legal</a:t>
            </a:r>
            <a:r>
              <a:rPr lang="en-GB" altLang="en-US" sz="2400" smtClean="0"/>
              <a:t> e.g. Tax (Corporation Tax, Income Tax, VAT) and Legal considerations in the workplace.</a:t>
            </a:r>
          </a:p>
          <a:p>
            <a:r>
              <a:rPr lang="en-GB" altLang="en-US" sz="2400" b="1" smtClean="0"/>
              <a:t>Economic Industry</a:t>
            </a:r>
            <a:r>
              <a:rPr lang="en-GB" altLang="en-US" sz="2400" smtClean="0"/>
              <a:t> </a:t>
            </a:r>
            <a:r>
              <a:rPr lang="en-GB" altLang="en-US" sz="2400" b="1" smtClean="0"/>
              <a:t>&amp; Community </a:t>
            </a:r>
            <a:r>
              <a:rPr lang="en-GB" altLang="en-US" sz="2400" smtClean="0"/>
              <a:t>analysis e.g. Employment levels / disposable income, Customers, Education levels for skills workforce, Competition, Suppliers, Local Community and Environment considerations.</a:t>
            </a:r>
          </a:p>
          <a:p>
            <a:r>
              <a:rPr lang="en-GB" altLang="en-US" sz="2400" b="1" smtClean="0"/>
              <a:t>Social</a:t>
            </a:r>
            <a:r>
              <a:rPr lang="en-GB" altLang="en-US" sz="2400" smtClean="0"/>
              <a:t> e.g. Buying Behaviour,  Trends, Sales statistics.</a:t>
            </a:r>
          </a:p>
          <a:p>
            <a:r>
              <a:rPr lang="en-GB" altLang="en-US" sz="2400" b="1" smtClean="0"/>
              <a:t>Technology</a:t>
            </a:r>
            <a:r>
              <a:rPr lang="en-GB" altLang="en-US" sz="2400" smtClean="0"/>
              <a:t> e.g. New and existing technology that Organisations can use to evolve and enhance all areas of their operations.</a:t>
            </a:r>
          </a:p>
          <a:p>
            <a:endParaRPr lang="en-GB" altLang="en-US" sz="2400" smtClean="0"/>
          </a:p>
        </p:txBody>
      </p:sp>
    </p:spTree>
    <p:extLst>
      <p:ext uri="{BB962C8B-B14F-4D97-AF65-F5344CB8AC3E}">
        <p14:creationId xmlns:p14="http://schemas.microsoft.com/office/powerpoint/2010/main" val="119195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68313" y="2357438"/>
            <a:ext cx="8229600" cy="1143000"/>
          </a:xfrm>
        </p:spPr>
        <p:txBody>
          <a:bodyPr/>
          <a:lstStyle/>
          <a:p>
            <a:r>
              <a:rPr lang="en-GB" u="sng" smtClean="0"/>
              <a:t>Handout: Simple SLEPT guide</a:t>
            </a:r>
          </a:p>
        </p:txBody>
      </p:sp>
    </p:spTree>
    <p:extLst>
      <p:ext uri="{BB962C8B-B14F-4D97-AF65-F5344CB8AC3E}">
        <p14:creationId xmlns:p14="http://schemas.microsoft.com/office/powerpoint/2010/main" val="692485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44450"/>
            <a:ext cx="8229600" cy="1143000"/>
          </a:xfrm>
        </p:spPr>
        <p:txBody>
          <a:bodyPr/>
          <a:lstStyle/>
          <a:p>
            <a:pPr eaLnBrk="1" hangingPunct="1"/>
            <a:r>
              <a:rPr lang="en-GB" b="1" u="sng" smtClean="0"/>
              <a:t>‘S’</a:t>
            </a:r>
            <a:r>
              <a:rPr lang="en-GB" u="sng" smtClean="0"/>
              <a:t>LEPT analysis</a:t>
            </a:r>
            <a:endParaRPr lang="en-US" sz="1800" u="sng" smtClean="0"/>
          </a:p>
        </p:txBody>
      </p:sp>
      <p:sp>
        <p:nvSpPr>
          <p:cNvPr id="134147" name="Rectangle 3"/>
          <p:cNvSpPr>
            <a:spLocks noGrp="1" noChangeArrowheads="1"/>
          </p:cNvSpPr>
          <p:nvPr>
            <p:ph idx="1"/>
          </p:nvPr>
        </p:nvSpPr>
        <p:spPr>
          <a:xfrm>
            <a:off x="428625" y="1125538"/>
            <a:ext cx="8501063" cy="4770437"/>
          </a:xfrm>
        </p:spPr>
        <p:txBody>
          <a:bodyPr>
            <a:normAutofit fontScale="92500"/>
          </a:bodyPr>
          <a:lstStyle/>
          <a:p>
            <a:pPr eaLnBrk="1" hangingPunct="1">
              <a:lnSpc>
                <a:spcPct val="80000"/>
              </a:lnSpc>
              <a:buFont typeface="Arial" charset="0"/>
              <a:buNone/>
            </a:pPr>
            <a:r>
              <a:rPr lang="en-GB" sz="2400" b="1" smtClean="0"/>
              <a:t>SOCIAL including Cultural, Environmental  &amp; Ethical factors:</a:t>
            </a:r>
          </a:p>
          <a:p>
            <a:pPr eaLnBrk="1" hangingPunct="1">
              <a:lnSpc>
                <a:spcPct val="80000"/>
              </a:lnSpc>
            </a:pPr>
            <a:r>
              <a:rPr lang="en-GB" sz="2400" b="1" smtClean="0"/>
              <a:t>Social</a:t>
            </a:r>
            <a:r>
              <a:rPr lang="en-GB" sz="2400" smtClean="0"/>
              <a:t> factors include the general consciousness: thoughts  feelings and consumer expectations, cultural aspects and lifestyle change, attitudes, levels of education, values, popular opinion, tastes, age distribution, health and environmental concerns. </a:t>
            </a:r>
          </a:p>
          <a:p>
            <a:pPr eaLnBrk="1" hangingPunct="1">
              <a:lnSpc>
                <a:spcPct val="80000"/>
              </a:lnSpc>
            </a:pPr>
            <a:r>
              <a:rPr lang="en-GB" sz="2400" b="1" smtClean="0"/>
              <a:t>Effects: </a:t>
            </a:r>
            <a:r>
              <a:rPr lang="en-GB" sz="2400" smtClean="0"/>
              <a:t>Trends in social factors affect the demand for a company's products and how that company operates.</a:t>
            </a:r>
          </a:p>
          <a:p>
            <a:pPr eaLnBrk="1" hangingPunct="1">
              <a:lnSpc>
                <a:spcPct val="80000"/>
              </a:lnSpc>
            </a:pPr>
            <a:r>
              <a:rPr lang="en-GB" sz="2400" b="1" smtClean="0"/>
              <a:t>Example</a:t>
            </a:r>
            <a:r>
              <a:rPr lang="en-GB" sz="2400" smtClean="0"/>
              <a:t>: all over the World including the UK the population is now much more concerned with health and safety, equal opportunities,  environmental &amp; ethical considerations and expects this in all business operations &amp; decision-making.</a:t>
            </a:r>
            <a:br>
              <a:rPr lang="en-GB" sz="2400" smtClean="0"/>
            </a:br>
            <a:r>
              <a:rPr lang="en-GB" sz="2400" smtClean="0"/>
              <a:t>Another example is the ageing population, this has increased the costs for firms who are committed to pension payments for their employees because their staff are living longer. It also means some firms such as Asda have started to recruit older employees to tap into this growing mature &amp; experienced labour pool.</a:t>
            </a:r>
          </a:p>
          <a:p>
            <a:pPr eaLnBrk="1" hangingPunct="1">
              <a:lnSpc>
                <a:spcPct val="80000"/>
              </a:lnSpc>
              <a:buFont typeface="Arial" charset="0"/>
              <a:buNone/>
            </a:pPr>
            <a:endParaRPr lang="en-GB" sz="2400" smtClean="0"/>
          </a:p>
          <a:p>
            <a:pPr eaLnBrk="1" hangingPunct="1">
              <a:lnSpc>
                <a:spcPct val="80000"/>
              </a:lnSpc>
              <a:buFont typeface="Wingdings" pitchFamily="2" charset="2"/>
              <a:buNone/>
            </a:pPr>
            <a:endParaRPr lang="en-GB" sz="2400" b="1" smtClean="0"/>
          </a:p>
          <a:p>
            <a:pPr eaLnBrk="1" hangingPunct="1">
              <a:lnSpc>
                <a:spcPct val="80000"/>
              </a:lnSpc>
              <a:buFont typeface="Wingdings" pitchFamily="2" charset="2"/>
              <a:buNone/>
            </a:pPr>
            <a:endParaRPr lang="en-GB"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4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4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4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u="sng" smtClean="0"/>
              <a:t>S’</a:t>
            </a:r>
            <a:r>
              <a:rPr lang="en-GB" b="1" u="sng" smtClean="0"/>
              <a:t>L’</a:t>
            </a:r>
            <a:r>
              <a:rPr lang="en-GB" u="sng" smtClean="0"/>
              <a:t>EPT analysis</a:t>
            </a:r>
            <a:endParaRPr lang="en-US" sz="1800" u="sng" smtClean="0"/>
          </a:p>
        </p:txBody>
      </p:sp>
      <p:sp>
        <p:nvSpPr>
          <p:cNvPr id="148483" name="Rectangle 3"/>
          <p:cNvSpPr>
            <a:spLocks noGrp="1" noChangeArrowheads="1"/>
          </p:cNvSpPr>
          <p:nvPr>
            <p:ph idx="1"/>
          </p:nvPr>
        </p:nvSpPr>
        <p:spPr>
          <a:xfrm>
            <a:off x="142875" y="1357313"/>
            <a:ext cx="9001125" cy="4770437"/>
          </a:xfrm>
        </p:spPr>
        <p:txBody>
          <a:bodyPr rtlCol="0">
            <a:normAutofit fontScale="92500" lnSpcReduction="10000"/>
          </a:bodyPr>
          <a:lstStyle/>
          <a:p>
            <a:pPr eaLnBrk="1" fontAlgn="auto" hangingPunct="1">
              <a:lnSpc>
                <a:spcPct val="90000"/>
              </a:lnSpc>
              <a:spcAft>
                <a:spcPts val="0"/>
              </a:spcAft>
              <a:buFont typeface="Arial" pitchFamily="34" charset="0"/>
              <a:buChar char="•"/>
              <a:defRPr/>
            </a:pPr>
            <a:r>
              <a:rPr lang="en-GB" sz="2800" b="1" dirty="0" smtClean="0"/>
              <a:t>LAWS</a:t>
            </a:r>
            <a:r>
              <a:rPr lang="en-GB" sz="2800" dirty="0" smtClean="0"/>
              <a:t> are continually being </a:t>
            </a:r>
            <a:r>
              <a:rPr lang="en-GB" sz="2800" b="1" dirty="0" smtClean="0"/>
              <a:t>changed &amp; updated </a:t>
            </a:r>
            <a:r>
              <a:rPr lang="en-GB" sz="2800" dirty="0" smtClean="0"/>
              <a:t>in a wide range of areas e.g. consumer protection legislation, environmental legislation, health &amp; safety and employment law etc. </a:t>
            </a:r>
          </a:p>
          <a:p>
            <a:pPr eaLnBrk="1" fontAlgn="auto" hangingPunct="1">
              <a:lnSpc>
                <a:spcPct val="90000"/>
              </a:lnSpc>
              <a:spcAft>
                <a:spcPts val="0"/>
              </a:spcAft>
              <a:buFont typeface="Arial" pitchFamily="34" charset="0"/>
              <a:buChar char="•"/>
              <a:defRPr/>
            </a:pPr>
            <a:r>
              <a:rPr lang="en-GB" sz="2800" dirty="0" smtClean="0"/>
              <a:t>Businesses need to keep up-to-date and take a</a:t>
            </a:r>
            <a:r>
              <a:rPr lang="en-GB" sz="2800" b="1" dirty="0" smtClean="0"/>
              <a:t> pro-active </a:t>
            </a:r>
            <a:r>
              <a:rPr lang="en-GB" sz="2800" dirty="0" smtClean="0"/>
              <a:t>approach and be aware of these changes in order to up-date their products, processes, and policies appropriately.</a:t>
            </a:r>
          </a:p>
          <a:p>
            <a:pPr eaLnBrk="1" fontAlgn="auto" hangingPunct="1">
              <a:lnSpc>
                <a:spcPct val="90000"/>
              </a:lnSpc>
              <a:spcAft>
                <a:spcPts val="0"/>
              </a:spcAft>
              <a:buFont typeface="Arial" pitchFamily="34" charset="0"/>
              <a:buChar char="•"/>
              <a:defRPr/>
            </a:pPr>
            <a:r>
              <a:rPr lang="en-GB" sz="2800" dirty="0" smtClean="0"/>
              <a:t>In recent years in the UK there have been many significant </a:t>
            </a:r>
            <a:r>
              <a:rPr lang="en-GB" sz="2800" b="1" dirty="0" smtClean="0"/>
              <a:t>legal changes that have affected firms' behaviour</a:t>
            </a:r>
            <a:r>
              <a:rPr lang="en-GB" sz="2800" dirty="0" smtClean="0"/>
              <a:t>. The introduction of age discrimination and disability discrimination legislation, an increase in the minimum wage and greater requirements for firms to recycle are examples of relatively recent laws that affect an organisation's actions. </a:t>
            </a:r>
            <a:endParaRPr lang="en-GB" sz="2500" b="1"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8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8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8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48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u="sng" smtClean="0"/>
              <a:t>SL’</a:t>
            </a:r>
            <a:r>
              <a:rPr lang="en-GB" b="1" u="sng" smtClean="0"/>
              <a:t>E’</a:t>
            </a:r>
            <a:r>
              <a:rPr lang="en-GB" u="sng" smtClean="0"/>
              <a:t>PT analysis</a:t>
            </a:r>
            <a:endParaRPr lang="en-US" sz="1800" u="sng" smtClean="0"/>
          </a:p>
        </p:txBody>
      </p:sp>
      <p:sp>
        <p:nvSpPr>
          <p:cNvPr id="136195" name="Rectangle 3"/>
          <p:cNvSpPr>
            <a:spLocks noGrp="1" noChangeArrowheads="1"/>
          </p:cNvSpPr>
          <p:nvPr>
            <p:ph idx="1"/>
          </p:nvPr>
        </p:nvSpPr>
        <p:spPr>
          <a:xfrm>
            <a:off x="214313" y="1428750"/>
            <a:ext cx="8501062" cy="4770438"/>
          </a:xfrm>
        </p:spPr>
        <p:txBody>
          <a:bodyPr>
            <a:normAutofit lnSpcReduction="10000"/>
          </a:bodyPr>
          <a:lstStyle/>
          <a:p>
            <a:pPr eaLnBrk="1" hangingPunct="1"/>
            <a:r>
              <a:rPr lang="en-GB" sz="2000" b="1" smtClean="0"/>
              <a:t>ECONOMIC </a:t>
            </a:r>
            <a:r>
              <a:rPr lang="en-GB" sz="2000" smtClean="0"/>
              <a:t>considerations can include education, employment, disposable  income,  interest rates, inflation, taxation changes (e.g. VAT), exchange rates etc...</a:t>
            </a:r>
          </a:p>
          <a:p>
            <a:pPr eaLnBrk="1" hangingPunct="1"/>
            <a:r>
              <a:rPr lang="en-GB" sz="2000" b="1" smtClean="0"/>
              <a:t>For example</a:t>
            </a:r>
            <a:r>
              <a:rPr lang="en-GB" sz="2000" smtClean="0"/>
              <a:t> a strong currency may make exporting more difficult because it may raise the price to purchase the products abroad or  inflation may provoke higher wage demands from employees and raise cost.</a:t>
            </a:r>
          </a:p>
          <a:p>
            <a:pPr eaLnBrk="1" hangingPunct="1"/>
            <a:r>
              <a:rPr lang="en-GB" sz="2000" b="1" smtClean="0"/>
              <a:t>Economic changes are closely related to social ones. </a:t>
            </a:r>
            <a:r>
              <a:rPr lang="en-GB" sz="2000" smtClean="0"/>
              <a:t>The economy goes through a series of fluctuations associated with general booms and slumps in economic activity. In a boom nearly all businesses benefit and in a slump most lose out unless they are flexible and innovative (which requires Flat structures and empowered workforce) and able to respond to new customer demands and expectations.</a:t>
            </a:r>
          </a:p>
          <a:p>
            <a:pPr eaLnBrk="1" hangingPunct="1"/>
            <a:r>
              <a:rPr lang="en-GB" sz="2000" smtClean="0"/>
              <a:t>Just like the </a:t>
            </a:r>
            <a:r>
              <a:rPr lang="en-GB" sz="2000" b="1" smtClean="0"/>
              <a:t>Kondratieff wave cycles</a:t>
            </a:r>
            <a:r>
              <a:rPr lang="en-GB" sz="2000" smtClean="0"/>
              <a:t>, new technology often means innovation and business development, new organisations and new jobs, </a:t>
            </a:r>
            <a:r>
              <a:rPr lang="en-GB" sz="2000" b="1" smtClean="0"/>
              <a:t>‘IF’ </a:t>
            </a:r>
            <a:r>
              <a:rPr lang="en-GB" sz="2000" smtClean="0"/>
              <a:t>organisations stay up-to-date. More on this soon.</a:t>
            </a:r>
            <a:br>
              <a:rPr lang="en-GB" sz="2000" smtClean="0"/>
            </a:br>
            <a:endParaRPr lang="en-GB" sz="2000" b="1" smtClean="0"/>
          </a:p>
          <a:p>
            <a:pPr eaLnBrk="1" hangingPunct="1">
              <a:buFont typeface="Wingdings" pitchFamily="2" charset="2"/>
              <a:buNone/>
            </a:pPr>
            <a:endParaRPr lang="en-GB" sz="2000" b="1" smtClean="0"/>
          </a:p>
          <a:p>
            <a:pPr eaLnBrk="1" hangingPunct="1">
              <a:buFont typeface="Wingdings" pitchFamily="2" charset="2"/>
              <a:buNone/>
            </a:pPr>
            <a:endParaRPr lang="en-GB" sz="2000" b="1"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6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6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6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6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z="4000" u="sng" smtClean="0"/>
              <a:t>SLE’</a:t>
            </a:r>
            <a:r>
              <a:rPr lang="en-GB" sz="4000" b="1" u="sng" smtClean="0"/>
              <a:t>P’</a:t>
            </a:r>
            <a:r>
              <a:rPr lang="en-GB" sz="4000" u="sng" smtClean="0"/>
              <a:t>T analysis</a:t>
            </a:r>
            <a:endParaRPr lang="en-US" sz="2000" u="sng" smtClean="0"/>
          </a:p>
        </p:txBody>
      </p:sp>
      <p:sp>
        <p:nvSpPr>
          <p:cNvPr id="19459" name="Rectangle 3"/>
          <p:cNvSpPr>
            <a:spLocks noGrp="1" noChangeArrowheads="1"/>
          </p:cNvSpPr>
          <p:nvPr>
            <p:ph idx="1"/>
          </p:nvPr>
        </p:nvSpPr>
        <p:spPr>
          <a:xfrm>
            <a:off x="214313" y="1428750"/>
            <a:ext cx="8929687" cy="4525963"/>
          </a:xfrm>
        </p:spPr>
        <p:txBody>
          <a:bodyPr>
            <a:normAutofit fontScale="92500"/>
          </a:bodyPr>
          <a:lstStyle/>
          <a:p>
            <a:pPr eaLnBrk="1" hangingPunct="1"/>
            <a:r>
              <a:rPr lang="en-GB" sz="2400" b="1" smtClean="0"/>
              <a:t>POLITICAL factors </a:t>
            </a:r>
            <a:r>
              <a:rPr lang="en-GB" sz="2400" smtClean="0"/>
              <a:t>refer to government policy such as the degree of intervention in the economy. </a:t>
            </a:r>
          </a:p>
          <a:p>
            <a:pPr eaLnBrk="1" hangingPunct="1"/>
            <a:r>
              <a:rPr lang="en-GB" sz="2400" smtClean="0"/>
              <a:t>Governments have great influence on the </a:t>
            </a:r>
            <a:r>
              <a:rPr lang="en-GB" sz="2400" b="1" smtClean="0"/>
              <a:t>health, education, and infrastructure of a nation (such as NHS, Public transport).</a:t>
            </a:r>
          </a:p>
          <a:p>
            <a:pPr eaLnBrk="1" hangingPunct="1"/>
            <a:r>
              <a:rPr lang="en-GB" sz="2400" smtClean="0"/>
              <a:t>Government support and priorities greatly effect the economy such as the goods and services is a government providing (e.g. Health, Transport, Education, Waste) to what extent is it subsidising organisations (e.g. Farming, Education)? What business support is available (e.g. Grants)</a:t>
            </a:r>
          </a:p>
          <a:p>
            <a:pPr eaLnBrk="1" hangingPunct="1"/>
            <a:r>
              <a:rPr lang="en-GB" sz="2400" b="1" smtClean="0"/>
              <a:t>Example: </a:t>
            </a:r>
            <a:r>
              <a:rPr lang="en-GB" sz="2400" smtClean="0"/>
              <a:t>as members of the European Union the UK have to adopt directives and regulations created by the EU which then become part of UK law. </a:t>
            </a:r>
          </a:p>
          <a:p>
            <a:pPr eaLnBrk="1" hangingPunct="1"/>
            <a:r>
              <a:rPr lang="en-GB" sz="2400" b="1" smtClean="0"/>
              <a:t>Note: </a:t>
            </a:r>
            <a:r>
              <a:rPr lang="en-GB" sz="2400" smtClean="0"/>
              <a:t>Political changes are closely tied up with legal changes.</a:t>
            </a:r>
          </a:p>
          <a:p>
            <a:pPr eaLnBrk="1" hangingPunct="1"/>
            <a:endParaRPr lang="en-US" sz="240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44450"/>
            <a:ext cx="8229600" cy="1143000"/>
          </a:xfrm>
        </p:spPr>
        <p:txBody>
          <a:bodyPr/>
          <a:lstStyle/>
          <a:p>
            <a:pPr eaLnBrk="1" hangingPunct="1"/>
            <a:r>
              <a:rPr lang="en-GB" u="sng" smtClean="0"/>
              <a:t>SLEP’</a:t>
            </a:r>
            <a:r>
              <a:rPr lang="en-GB" b="1" u="sng" smtClean="0"/>
              <a:t>T’</a:t>
            </a:r>
            <a:r>
              <a:rPr lang="en-GB" u="sng" smtClean="0"/>
              <a:t> analysis</a:t>
            </a:r>
            <a:endParaRPr lang="en-GB" sz="1800" u="sng" smtClean="0"/>
          </a:p>
        </p:txBody>
      </p:sp>
      <p:sp>
        <p:nvSpPr>
          <p:cNvPr id="150531" name="Rectangle 3"/>
          <p:cNvSpPr>
            <a:spLocks noGrp="1" noChangeArrowheads="1"/>
          </p:cNvSpPr>
          <p:nvPr>
            <p:ph idx="1"/>
          </p:nvPr>
        </p:nvSpPr>
        <p:spPr>
          <a:xfrm>
            <a:off x="106363" y="1196975"/>
            <a:ext cx="8929687" cy="5214938"/>
          </a:xfrm>
        </p:spPr>
        <p:txBody>
          <a:bodyPr>
            <a:normAutofit lnSpcReduction="10000"/>
          </a:bodyPr>
          <a:lstStyle/>
          <a:p>
            <a:pPr eaLnBrk="1" hangingPunct="1"/>
            <a:r>
              <a:rPr lang="en-GB" sz="2000" b="1" i="1" smtClean="0"/>
              <a:t>Technological factors:</a:t>
            </a:r>
            <a:r>
              <a:rPr lang="en-GB" sz="2000" b="1" smtClean="0"/>
              <a:t> </a:t>
            </a:r>
            <a:r>
              <a:rPr lang="en-GB" sz="2000" smtClean="0"/>
              <a:t>new technologies create new teams, new products and new Businesses. For example SMART Phones, Tablets, Computer games,  3DTVs are all new products created by technological advances. </a:t>
            </a:r>
          </a:p>
          <a:p>
            <a:pPr eaLnBrk="1" hangingPunct="1"/>
            <a:r>
              <a:rPr lang="en-GB" sz="2000" smtClean="0"/>
              <a:t>Internet Information &amp; Communication, Apps &amp; Gadgets, Computer aided design, New forms of Energy generation and Transport, are all improvements to the way we live. </a:t>
            </a:r>
          </a:p>
          <a:p>
            <a:pPr eaLnBrk="1" hangingPunct="1"/>
            <a:r>
              <a:rPr lang="en-GB" sz="2000" smtClean="0"/>
              <a:t>New Technology can create Jobs, reduce costs, improve quality and ways of living, and lead to innovation and well-being. These developments benefit everyone from families to students, employees, consumers and organisations and is essential to economic growth  and well-being.  </a:t>
            </a:r>
          </a:p>
          <a:p>
            <a:pPr eaLnBrk="1" hangingPunct="1"/>
            <a:r>
              <a:rPr lang="en-GB" sz="2000" smtClean="0"/>
              <a:t>For a business Technology can automate production, increase efficiency and outputs and reduce labour costs.  And often fulfil the tasks/jobs people don’t want to do and free them to engage in more creative and service roles.</a:t>
            </a:r>
            <a:endParaRPr lang="en-GB" sz="2000" b="1" smtClean="0"/>
          </a:p>
          <a:p>
            <a:pPr eaLnBrk="1" hangingPunct="1"/>
            <a:r>
              <a:rPr lang="en-GB" sz="2000" smtClean="0"/>
              <a:t>Distribution is also changed by new technologies (e.g. Music videos Games and ebooks via the Internet, flight tickets, online-shopping, auctions, etc)? </a:t>
            </a:r>
          </a:p>
          <a:p>
            <a:pPr eaLnBrk="1" hangingPunct="1"/>
            <a:r>
              <a:rPr lang="en-GB" sz="2000" smtClean="0"/>
              <a:t>Technology provides new ways to communicate with consumers e.g. facebook, twitter, or recruit via Linkedin. </a:t>
            </a:r>
          </a:p>
          <a:p>
            <a:pPr eaLnBrk="1" hangingPunct="1"/>
            <a:endParaRPr lang="en-GB" sz="20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0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0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0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0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0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0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53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115888"/>
            <a:ext cx="8229600" cy="1143000"/>
          </a:xfrm>
        </p:spPr>
        <p:txBody>
          <a:bodyPr/>
          <a:lstStyle/>
          <a:p>
            <a:r>
              <a:rPr lang="en-GB" altLang="en-US" smtClean="0"/>
              <a:t>Recommended reading:</a:t>
            </a:r>
          </a:p>
        </p:txBody>
      </p:sp>
      <p:sp>
        <p:nvSpPr>
          <p:cNvPr id="15363" name="Content Placeholder 2"/>
          <p:cNvSpPr>
            <a:spLocks noGrp="1"/>
          </p:cNvSpPr>
          <p:nvPr>
            <p:ph idx="1"/>
          </p:nvPr>
        </p:nvSpPr>
        <p:spPr>
          <a:xfrm>
            <a:off x="250825" y="1341438"/>
            <a:ext cx="8642350" cy="4525962"/>
          </a:xfrm>
        </p:spPr>
        <p:txBody>
          <a:bodyPr>
            <a:normAutofit lnSpcReduction="10000"/>
          </a:bodyPr>
          <a:lstStyle/>
          <a:p>
            <a:r>
              <a:rPr lang="en-GB" altLang="en-US" sz="2400" b="1" smtClean="0"/>
              <a:t>What is Business Strategy: </a:t>
            </a:r>
            <a:r>
              <a:rPr lang="en-GB" altLang="en-US" sz="2400" smtClean="0">
                <a:hlinkClick r:id="rId2"/>
              </a:rPr>
              <a:t>http://www.oup.com/uk/orc/bin/9780199296378/01student/additional/page_01.htm</a:t>
            </a:r>
            <a:endParaRPr lang="en-GB" altLang="en-US" sz="2400" smtClean="0"/>
          </a:p>
          <a:p>
            <a:r>
              <a:rPr lang="en-GB" altLang="en-US" sz="2400" b="1" smtClean="0"/>
              <a:t>What is a PEST analysis: </a:t>
            </a:r>
            <a:r>
              <a:rPr lang="en-GB" altLang="en-US" sz="2400" smtClean="0">
                <a:hlinkClick r:id="rId3"/>
              </a:rPr>
              <a:t>http://www.coursework4you.co.uk/essays-and-dissertations/pest-analysis.php</a:t>
            </a:r>
            <a:endParaRPr lang="en-GB" altLang="en-US" sz="2400" smtClean="0"/>
          </a:p>
          <a:p>
            <a:r>
              <a:rPr lang="en-GB" altLang="en-US" sz="2400" b="1" smtClean="0"/>
              <a:t>What is a PESTLE analysis (CIPD example): </a:t>
            </a:r>
            <a:r>
              <a:rPr lang="en-GB" altLang="en-US" sz="2400" smtClean="0">
                <a:hlinkClick r:id="rId4"/>
              </a:rPr>
              <a:t>http://www.cipd.co.uk/hr-resources/factsheets/pestle-analysis.aspx</a:t>
            </a:r>
            <a:endParaRPr lang="en-GB" altLang="en-US" sz="2400" smtClean="0"/>
          </a:p>
          <a:p>
            <a:r>
              <a:rPr lang="en-GB" altLang="en-US" sz="2400" b="1" smtClean="0"/>
              <a:t>PESTLE analysis example: </a:t>
            </a:r>
          </a:p>
          <a:p>
            <a:r>
              <a:rPr lang="en-GB" altLang="en-US" sz="2400" smtClean="0">
                <a:hlinkClick r:id="rId5"/>
              </a:rPr>
              <a:t>http://www.essaycoursework.com/modelanswer/business/help/pestle-analysis.php</a:t>
            </a:r>
            <a:endParaRPr lang="en-GB" altLang="en-US" sz="2400" smtClean="0"/>
          </a:p>
        </p:txBody>
      </p:sp>
    </p:spTree>
    <p:extLst>
      <p:ext uri="{BB962C8B-B14F-4D97-AF65-F5344CB8AC3E}">
        <p14:creationId xmlns:p14="http://schemas.microsoft.com/office/powerpoint/2010/main" val="10910405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u="sng" smtClean="0"/>
              <a:t>Additional information</a:t>
            </a:r>
          </a:p>
        </p:txBody>
      </p:sp>
      <p:sp>
        <p:nvSpPr>
          <p:cNvPr id="16387" name="Content Placeholder 2"/>
          <p:cNvSpPr>
            <a:spLocks noGrp="1"/>
          </p:cNvSpPr>
          <p:nvPr>
            <p:ph idx="1"/>
          </p:nvPr>
        </p:nvSpPr>
        <p:spPr>
          <a:xfrm>
            <a:off x="179388" y="1484313"/>
            <a:ext cx="8785225" cy="4641850"/>
          </a:xfrm>
        </p:spPr>
        <p:txBody>
          <a:bodyPr/>
          <a:lstStyle/>
          <a:p>
            <a:pPr>
              <a:buFont typeface="Arial" panose="020B0604020202020204" pitchFamily="34" charset="0"/>
              <a:buNone/>
            </a:pPr>
            <a:r>
              <a:rPr lang="en-GB" altLang="en-US" sz="2400" b="1" smtClean="0"/>
              <a:t>What is a SLEPT Analysis:</a:t>
            </a:r>
            <a:endParaRPr lang="en-GB" altLang="en-US" sz="2400" smtClean="0"/>
          </a:p>
          <a:p>
            <a:r>
              <a:rPr lang="en-GB" altLang="en-US" sz="2400" smtClean="0">
                <a:hlinkClick r:id="rId2"/>
              </a:rPr>
              <a:t>http://www.businessballs.com/pestanalysisfreetemplate.htm</a:t>
            </a:r>
            <a:endParaRPr lang="en-GB" altLang="en-US" sz="2400" smtClean="0"/>
          </a:p>
          <a:p>
            <a:r>
              <a:rPr lang="en-GB" altLang="en-US" sz="2400" smtClean="0">
                <a:hlinkClick r:id="rId3"/>
              </a:rPr>
              <a:t>http://www.thetimes100.co.uk/theory/theory--slept-analysis--235.php</a:t>
            </a:r>
            <a:endParaRPr lang="en-GB" altLang="en-US" sz="2400" smtClean="0"/>
          </a:p>
          <a:p>
            <a:pPr>
              <a:buFont typeface="Arial" panose="020B0604020202020204" pitchFamily="34" charset="0"/>
              <a:buNone/>
            </a:pPr>
            <a:r>
              <a:rPr lang="en-GB" altLang="en-US" sz="2400" b="1" smtClean="0"/>
              <a:t>Example SLEPT Analysis -</a:t>
            </a:r>
            <a:r>
              <a:rPr lang="en-GB" altLang="en-US" sz="2400" smtClean="0"/>
              <a:t> </a:t>
            </a:r>
            <a:r>
              <a:rPr lang="en-GB" altLang="en-US" sz="2400" b="1" smtClean="0"/>
              <a:t>McCain:</a:t>
            </a:r>
            <a:endParaRPr lang="en-GB" altLang="en-US" sz="2400" smtClean="0"/>
          </a:p>
          <a:p>
            <a:r>
              <a:rPr lang="en-GB" altLang="en-US" sz="2400" smtClean="0">
                <a:hlinkClick r:id="rId4"/>
              </a:rPr>
              <a:t>http://www.thetimes100.co.uk/case-study--how-mccain-responds-to-changes-external-environment--101-272-2.php</a:t>
            </a:r>
            <a:endParaRPr lang="en-GB" altLang="en-US" sz="2400" smtClean="0"/>
          </a:p>
          <a:p>
            <a:pPr>
              <a:buFont typeface="Arial" panose="020B0604020202020204" pitchFamily="34" charset="0"/>
              <a:buNone/>
            </a:pPr>
            <a:r>
              <a:rPr lang="en-GB" altLang="en-US" sz="2400" b="1" smtClean="0"/>
              <a:t>How to identify Opportunities and Threats: </a:t>
            </a:r>
            <a:endParaRPr lang="en-GB" altLang="en-US" sz="2400" smtClean="0"/>
          </a:p>
          <a:p>
            <a:r>
              <a:rPr lang="en-GB" altLang="en-US" sz="2400" smtClean="0">
                <a:hlinkClick r:id="rId5"/>
              </a:rPr>
              <a:t>http://www.virbusgame.eu/virbus/mediawiki/index.php/SWOT_Analysis</a:t>
            </a:r>
            <a:endParaRPr lang="en-GB" altLang="en-US" sz="2400" smtClean="0"/>
          </a:p>
          <a:p>
            <a:endParaRPr lang="en-GB" altLang="en-US" sz="2400" smtClean="0"/>
          </a:p>
        </p:txBody>
      </p:sp>
    </p:spTree>
    <p:extLst>
      <p:ext uri="{BB962C8B-B14F-4D97-AF65-F5344CB8AC3E}">
        <p14:creationId xmlns:p14="http://schemas.microsoft.com/office/powerpoint/2010/main" val="6211444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592</Words>
  <Application>Microsoft Office PowerPoint</Application>
  <PresentationFormat>On-screen Show (4:3)</PresentationFormat>
  <Paragraphs>90</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Verdana</vt:lpstr>
      <vt:lpstr>Wingdings</vt:lpstr>
      <vt:lpstr>Office Theme</vt:lpstr>
      <vt:lpstr>Strategic Management Planning &amp; PEST Analysis </vt:lpstr>
      <vt:lpstr>Changing Strategy &amp; Strategic thinking</vt:lpstr>
      <vt:lpstr>Business Strategy </vt:lpstr>
      <vt:lpstr>Put simply:  Business Strategy is about </vt:lpstr>
      <vt:lpstr>Elements of strategic management </vt:lpstr>
      <vt:lpstr>PEST Analysis</vt:lpstr>
      <vt:lpstr>PEST, PESTLE, STEEPLED</vt:lpstr>
      <vt:lpstr>PEST Overview</vt:lpstr>
      <vt:lpstr>Handout: Simple SLEPT guide</vt:lpstr>
      <vt:lpstr>‘S’LEPT analysis</vt:lpstr>
      <vt:lpstr>S’L’EPT analysis</vt:lpstr>
      <vt:lpstr>SL’E’PT analysis</vt:lpstr>
      <vt:lpstr>SLE’P’T analysis</vt:lpstr>
      <vt:lpstr>SLEP’T’ analysis</vt:lpstr>
      <vt:lpstr>Recommended reading:</vt:lpstr>
      <vt:lpstr>Additional information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Handout: Simple SLEPT guide</dc:title>
  <dc:creator>James Williams</dc:creator>
  <cp:lastModifiedBy>jamesharmer</cp:lastModifiedBy>
  <cp:revision>2</cp:revision>
  <dcterms:created xsi:type="dcterms:W3CDTF">2011-10-23T12:43:05Z</dcterms:created>
  <dcterms:modified xsi:type="dcterms:W3CDTF">2016-01-31T13:05:11Z</dcterms:modified>
</cp:coreProperties>
</file>