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>
        <p:scale>
          <a:sx n="66" d="100"/>
          <a:sy n="66" d="100"/>
        </p:scale>
        <p:origin x="420" y="1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image" Target="../media/image6.jpg"/><Relationship Id="rId4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image" Target="../media/image6.jpg"/><Relationship Id="rId4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540BE1-2EB5-4B12-8374-7A56C3BDBE71}" type="doc">
      <dgm:prSet loTypeId="urn:microsoft.com/office/officeart/2005/8/layout/hList7" loCatId="process" qsTypeId="urn:microsoft.com/office/officeart/2005/8/quickstyle/simple1" qsCatId="simple" csTypeId="urn:microsoft.com/office/officeart/2005/8/colors/accent1_2" csCatId="accent1" phldr="1"/>
      <dgm:spPr/>
    </dgm:pt>
    <dgm:pt modelId="{1DEB27FD-B571-430B-B01B-5F748FB3CC94}">
      <dgm:prSet phldrT="[Text]"/>
      <dgm:spPr/>
      <dgm:t>
        <a:bodyPr/>
        <a:lstStyle/>
        <a:p>
          <a:r>
            <a:rPr lang="en-GB" dirty="0"/>
            <a:t>Social Entrepreneur</a:t>
          </a:r>
        </a:p>
      </dgm:t>
    </dgm:pt>
    <dgm:pt modelId="{3321AC8F-9E5D-40E8-BD6F-E87A3895E0E5}" type="parTrans" cxnId="{2DABEF7A-39D7-4F23-B6E6-E5C4A326572C}">
      <dgm:prSet/>
      <dgm:spPr/>
      <dgm:t>
        <a:bodyPr/>
        <a:lstStyle/>
        <a:p>
          <a:endParaRPr lang="en-GB"/>
        </a:p>
      </dgm:t>
    </dgm:pt>
    <dgm:pt modelId="{34F653E2-EB19-4E9B-80A6-9A50FFAED257}" type="sibTrans" cxnId="{2DABEF7A-39D7-4F23-B6E6-E5C4A326572C}">
      <dgm:prSet/>
      <dgm:spPr/>
      <dgm:t>
        <a:bodyPr/>
        <a:lstStyle/>
        <a:p>
          <a:endParaRPr lang="en-GB"/>
        </a:p>
      </dgm:t>
    </dgm:pt>
    <dgm:pt modelId="{458C2FBE-6C19-4008-9EEE-27CD9FA5549B}">
      <dgm:prSet phldrT="[Text]"/>
      <dgm:spPr/>
      <dgm:t>
        <a:bodyPr/>
        <a:lstStyle/>
        <a:p>
          <a:r>
            <a:rPr lang="en-GB" dirty="0" err="1"/>
            <a:t>Ecopreneur</a:t>
          </a:r>
          <a:endParaRPr lang="en-GB" dirty="0"/>
        </a:p>
      </dgm:t>
    </dgm:pt>
    <dgm:pt modelId="{030B289B-6045-43AB-9D69-4456A04B3AE5}" type="sibTrans" cxnId="{8A638A89-ED40-4B84-B24E-518EA15240EE}">
      <dgm:prSet/>
      <dgm:spPr/>
      <dgm:t>
        <a:bodyPr/>
        <a:lstStyle/>
        <a:p>
          <a:endParaRPr lang="en-GB"/>
        </a:p>
      </dgm:t>
    </dgm:pt>
    <dgm:pt modelId="{EBA971F6-DC31-4CCE-9C3E-BC80C8CC4759}" type="parTrans" cxnId="{8A638A89-ED40-4B84-B24E-518EA15240EE}">
      <dgm:prSet/>
      <dgm:spPr/>
      <dgm:t>
        <a:bodyPr/>
        <a:lstStyle/>
        <a:p>
          <a:endParaRPr lang="en-GB"/>
        </a:p>
      </dgm:t>
    </dgm:pt>
    <dgm:pt modelId="{B3A5DB50-04F6-46ED-90ED-C609682A7574}">
      <dgm:prSet phldrT="[Text]"/>
      <dgm:spPr/>
      <dgm:t>
        <a:bodyPr/>
        <a:lstStyle/>
        <a:p>
          <a:r>
            <a:rPr lang="en-GB" dirty="0"/>
            <a:t>Entrepreneur</a:t>
          </a:r>
        </a:p>
      </dgm:t>
    </dgm:pt>
    <dgm:pt modelId="{138A14F3-AA70-4CC4-AA70-4BAF321C580F}" type="sibTrans" cxnId="{7AD7AD6C-25EA-4F3F-A4B4-9CBC0D86CFA1}">
      <dgm:prSet/>
      <dgm:spPr/>
      <dgm:t>
        <a:bodyPr/>
        <a:lstStyle/>
        <a:p>
          <a:endParaRPr lang="en-GB"/>
        </a:p>
      </dgm:t>
    </dgm:pt>
    <dgm:pt modelId="{B7F894B2-DBEF-42DE-9CC0-629C8D73572F}" type="parTrans" cxnId="{7AD7AD6C-25EA-4F3F-A4B4-9CBC0D86CFA1}">
      <dgm:prSet/>
      <dgm:spPr/>
      <dgm:t>
        <a:bodyPr/>
        <a:lstStyle/>
        <a:p>
          <a:endParaRPr lang="en-GB"/>
        </a:p>
      </dgm:t>
    </dgm:pt>
    <dgm:pt modelId="{8BD4527C-CB99-49DA-A5B4-82E48D863BC7}">
      <dgm:prSet phldrT="[Text]"/>
      <dgm:spPr/>
      <dgm:t>
        <a:bodyPr/>
        <a:lstStyle/>
        <a:p>
          <a:r>
            <a:rPr lang="en-GB" dirty="0" err="1"/>
            <a:t>Intrapreneur</a:t>
          </a:r>
          <a:endParaRPr lang="en-GB" dirty="0"/>
        </a:p>
      </dgm:t>
    </dgm:pt>
    <dgm:pt modelId="{8BB4FF21-869C-4B8E-AE84-99588E01C3B6}" type="sibTrans" cxnId="{22BB0408-AFD1-44C9-8A86-D74C46B2BF41}">
      <dgm:prSet/>
      <dgm:spPr/>
      <dgm:t>
        <a:bodyPr/>
        <a:lstStyle/>
        <a:p>
          <a:endParaRPr lang="en-GB"/>
        </a:p>
      </dgm:t>
    </dgm:pt>
    <dgm:pt modelId="{B311D2AC-137B-4F63-A8C0-967C6DB13301}" type="parTrans" cxnId="{22BB0408-AFD1-44C9-8A86-D74C46B2BF41}">
      <dgm:prSet/>
      <dgm:spPr/>
      <dgm:t>
        <a:bodyPr/>
        <a:lstStyle/>
        <a:p>
          <a:endParaRPr lang="en-GB"/>
        </a:p>
      </dgm:t>
    </dgm:pt>
    <dgm:pt modelId="{8CA55216-82EB-4332-AAA6-476E867ECB29}" type="pres">
      <dgm:prSet presAssocID="{11540BE1-2EB5-4B12-8374-7A56C3BDBE71}" presName="Name0" presStyleCnt="0">
        <dgm:presLayoutVars>
          <dgm:dir/>
          <dgm:resizeHandles val="exact"/>
        </dgm:presLayoutVars>
      </dgm:prSet>
      <dgm:spPr/>
    </dgm:pt>
    <dgm:pt modelId="{88839C14-2A89-4DB1-A6D8-F4F561E0382A}" type="pres">
      <dgm:prSet presAssocID="{11540BE1-2EB5-4B12-8374-7A56C3BDBE71}" presName="fgShape" presStyleLbl="fgShp" presStyleIdx="0" presStyleCnt="1"/>
      <dgm:spPr/>
    </dgm:pt>
    <dgm:pt modelId="{ECC19619-89F2-43CA-9CF2-3F0C769D0CA6}" type="pres">
      <dgm:prSet presAssocID="{11540BE1-2EB5-4B12-8374-7A56C3BDBE71}" presName="linComp" presStyleCnt="0"/>
      <dgm:spPr/>
    </dgm:pt>
    <dgm:pt modelId="{D5AE04A4-BD0E-4D93-81C7-151688273CCC}" type="pres">
      <dgm:prSet presAssocID="{1DEB27FD-B571-430B-B01B-5F748FB3CC94}" presName="compNode" presStyleCnt="0"/>
      <dgm:spPr/>
    </dgm:pt>
    <dgm:pt modelId="{AD2171C6-7F51-4872-8B77-6238F96442EE}" type="pres">
      <dgm:prSet presAssocID="{1DEB27FD-B571-430B-B01B-5F748FB3CC94}" presName="bkgdShape" presStyleLbl="node1" presStyleIdx="0" presStyleCnt="4"/>
      <dgm:spPr/>
    </dgm:pt>
    <dgm:pt modelId="{389822FE-3F73-4F9F-9933-D3EDBFC1D480}" type="pres">
      <dgm:prSet presAssocID="{1DEB27FD-B571-430B-B01B-5F748FB3CC94}" presName="nodeTx" presStyleLbl="node1" presStyleIdx="0" presStyleCnt="4">
        <dgm:presLayoutVars>
          <dgm:bulletEnabled val="1"/>
        </dgm:presLayoutVars>
      </dgm:prSet>
      <dgm:spPr/>
    </dgm:pt>
    <dgm:pt modelId="{20189088-92BD-4562-AE3A-667F71A66130}" type="pres">
      <dgm:prSet presAssocID="{1DEB27FD-B571-430B-B01B-5F748FB3CC94}" presName="invisiNode" presStyleLbl="node1" presStyleIdx="0" presStyleCnt="4"/>
      <dgm:spPr/>
    </dgm:pt>
    <dgm:pt modelId="{EF5ADED1-BCDB-4CA7-A9F8-CCA91D0EE539}" type="pres">
      <dgm:prSet presAssocID="{1DEB27FD-B571-430B-B01B-5F748FB3CC94}" presName="imagNode" presStyleLbl="fgImgPlace1" presStyleIdx="0" presStyleCnt="4" custScaleX="111514" custScaleY="113589" custLinFactNeighborX="-905" custLinFactNeighborY="-90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AAA04573-1FE6-40B6-8705-710421D21A41}" type="pres">
      <dgm:prSet presAssocID="{34F653E2-EB19-4E9B-80A6-9A50FFAED257}" presName="sibTrans" presStyleLbl="sibTrans2D1" presStyleIdx="0" presStyleCnt="0"/>
      <dgm:spPr/>
    </dgm:pt>
    <dgm:pt modelId="{ACEB6B4F-BC0F-4ABC-82E1-CF1BF8AB0E5E}" type="pres">
      <dgm:prSet presAssocID="{458C2FBE-6C19-4008-9EEE-27CD9FA5549B}" presName="compNode" presStyleCnt="0"/>
      <dgm:spPr/>
    </dgm:pt>
    <dgm:pt modelId="{C60EC8E3-BFF3-4A8C-A3A6-6CC4E22C70DB}" type="pres">
      <dgm:prSet presAssocID="{458C2FBE-6C19-4008-9EEE-27CD9FA5549B}" presName="bkgdShape" presStyleLbl="node1" presStyleIdx="1" presStyleCnt="4"/>
      <dgm:spPr/>
    </dgm:pt>
    <dgm:pt modelId="{586F7DEE-EBB5-445F-85D3-FF4B3BBF288E}" type="pres">
      <dgm:prSet presAssocID="{458C2FBE-6C19-4008-9EEE-27CD9FA5549B}" presName="nodeTx" presStyleLbl="node1" presStyleIdx="1" presStyleCnt="4">
        <dgm:presLayoutVars>
          <dgm:bulletEnabled val="1"/>
        </dgm:presLayoutVars>
      </dgm:prSet>
      <dgm:spPr/>
    </dgm:pt>
    <dgm:pt modelId="{E32C8A0E-FE64-4255-981A-B5E2663DD9E1}" type="pres">
      <dgm:prSet presAssocID="{458C2FBE-6C19-4008-9EEE-27CD9FA5549B}" presName="invisiNode" presStyleLbl="node1" presStyleIdx="1" presStyleCnt="4"/>
      <dgm:spPr/>
    </dgm:pt>
    <dgm:pt modelId="{770B8D88-CC27-4E85-9B29-7A03D5615AA6}" type="pres">
      <dgm:prSet presAssocID="{458C2FBE-6C19-4008-9EEE-27CD9FA5549B}" presName="imagNode" presStyleLbl="fgImgPlac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6D086FA5-0E38-4958-9509-1C2CAA65FD01}" type="pres">
      <dgm:prSet presAssocID="{030B289B-6045-43AB-9D69-4456A04B3AE5}" presName="sibTrans" presStyleLbl="sibTrans2D1" presStyleIdx="0" presStyleCnt="0"/>
      <dgm:spPr/>
    </dgm:pt>
    <dgm:pt modelId="{ABDAB5D5-9C52-4D3C-AAE6-1DCFB9F8C64C}" type="pres">
      <dgm:prSet presAssocID="{B3A5DB50-04F6-46ED-90ED-C609682A7574}" presName="compNode" presStyleCnt="0"/>
      <dgm:spPr/>
    </dgm:pt>
    <dgm:pt modelId="{50FC745F-C36E-4A5A-B09C-2AB58950002C}" type="pres">
      <dgm:prSet presAssocID="{B3A5DB50-04F6-46ED-90ED-C609682A7574}" presName="bkgdShape" presStyleLbl="node1" presStyleIdx="2" presStyleCnt="4"/>
      <dgm:spPr/>
    </dgm:pt>
    <dgm:pt modelId="{10E01DFC-BB3D-48B8-B1E4-8C2B2274A9BC}" type="pres">
      <dgm:prSet presAssocID="{B3A5DB50-04F6-46ED-90ED-C609682A7574}" presName="nodeTx" presStyleLbl="node1" presStyleIdx="2" presStyleCnt="4">
        <dgm:presLayoutVars>
          <dgm:bulletEnabled val="1"/>
        </dgm:presLayoutVars>
      </dgm:prSet>
      <dgm:spPr/>
    </dgm:pt>
    <dgm:pt modelId="{2549CBE8-AAC6-4A4D-B644-C92736909A71}" type="pres">
      <dgm:prSet presAssocID="{B3A5DB50-04F6-46ED-90ED-C609682A7574}" presName="invisiNode" presStyleLbl="node1" presStyleIdx="2" presStyleCnt="4"/>
      <dgm:spPr/>
    </dgm:pt>
    <dgm:pt modelId="{913FFEBB-F4FB-450B-B0DA-B5BE5BB7A9E7}" type="pres">
      <dgm:prSet presAssocID="{B3A5DB50-04F6-46ED-90ED-C609682A7574}" presName="imagNode" presStyleLbl="fgImgPlac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6000" r="-46000"/>
          </a:stretch>
        </a:blipFill>
      </dgm:spPr>
    </dgm:pt>
    <dgm:pt modelId="{36A72407-6EAA-4C2B-BFC4-D5885A5486ED}" type="pres">
      <dgm:prSet presAssocID="{138A14F3-AA70-4CC4-AA70-4BAF321C580F}" presName="sibTrans" presStyleLbl="sibTrans2D1" presStyleIdx="0" presStyleCnt="0"/>
      <dgm:spPr/>
    </dgm:pt>
    <dgm:pt modelId="{07473AA7-25D7-4E92-B0F2-5BC2E39B2D2A}" type="pres">
      <dgm:prSet presAssocID="{8BD4527C-CB99-49DA-A5B4-82E48D863BC7}" presName="compNode" presStyleCnt="0"/>
      <dgm:spPr/>
    </dgm:pt>
    <dgm:pt modelId="{3AD598FA-F271-4387-804D-1DD8E06F341B}" type="pres">
      <dgm:prSet presAssocID="{8BD4527C-CB99-49DA-A5B4-82E48D863BC7}" presName="bkgdShape" presStyleLbl="node1" presStyleIdx="3" presStyleCnt="4"/>
      <dgm:spPr/>
    </dgm:pt>
    <dgm:pt modelId="{6C54EB09-E569-40C1-90B6-F6F62D64EB5D}" type="pres">
      <dgm:prSet presAssocID="{8BD4527C-CB99-49DA-A5B4-82E48D863BC7}" presName="nodeTx" presStyleLbl="node1" presStyleIdx="3" presStyleCnt="4">
        <dgm:presLayoutVars>
          <dgm:bulletEnabled val="1"/>
        </dgm:presLayoutVars>
      </dgm:prSet>
      <dgm:spPr/>
    </dgm:pt>
    <dgm:pt modelId="{5F7ADFD9-4FEE-4B06-8EC6-5359B0F89274}" type="pres">
      <dgm:prSet presAssocID="{8BD4527C-CB99-49DA-A5B4-82E48D863BC7}" presName="invisiNode" presStyleLbl="node1" presStyleIdx="3" presStyleCnt="4"/>
      <dgm:spPr/>
    </dgm:pt>
    <dgm:pt modelId="{82243556-E8EF-4342-92FF-CC3CA55574BC}" type="pres">
      <dgm:prSet presAssocID="{8BD4527C-CB99-49DA-A5B4-82E48D863BC7}" presName="imagNode" presStyleLbl="fgImgPlac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</dgm:ptLst>
  <dgm:cxnLst>
    <dgm:cxn modelId="{47B86F04-1DD7-4998-B015-764BB6A9DE1A}" type="presOf" srcId="{458C2FBE-6C19-4008-9EEE-27CD9FA5549B}" destId="{586F7DEE-EBB5-445F-85D3-FF4B3BBF288E}" srcOrd="1" destOrd="0" presId="urn:microsoft.com/office/officeart/2005/8/layout/hList7"/>
    <dgm:cxn modelId="{22BB0408-AFD1-44C9-8A86-D74C46B2BF41}" srcId="{11540BE1-2EB5-4B12-8374-7A56C3BDBE71}" destId="{8BD4527C-CB99-49DA-A5B4-82E48D863BC7}" srcOrd="3" destOrd="0" parTransId="{B311D2AC-137B-4F63-A8C0-967C6DB13301}" sibTransId="{8BB4FF21-869C-4B8E-AE84-99588E01C3B6}"/>
    <dgm:cxn modelId="{F62B1523-5DA8-4A0A-B3B4-47BB8E23FAD2}" type="presOf" srcId="{8BD4527C-CB99-49DA-A5B4-82E48D863BC7}" destId="{6C54EB09-E569-40C1-90B6-F6F62D64EB5D}" srcOrd="1" destOrd="0" presId="urn:microsoft.com/office/officeart/2005/8/layout/hList7"/>
    <dgm:cxn modelId="{AAAE583A-28E6-4AA0-8BA2-BED818580125}" type="presOf" srcId="{1DEB27FD-B571-430B-B01B-5F748FB3CC94}" destId="{AD2171C6-7F51-4872-8B77-6238F96442EE}" srcOrd="0" destOrd="0" presId="urn:microsoft.com/office/officeart/2005/8/layout/hList7"/>
    <dgm:cxn modelId="{9F71EF4B-5434-4B83-942A-D0B5E48CE69D}" type="presOf" srcId="{34F653E2-EB19-4E9B-80A6-9A50FFAED257}" destId="{AAA04573-1FE6-40B6-8705-710421D21A41}" srcOrd="0" destOrd="0" presId="urn:microsoft.com/office/officeart/2005/8/layout/hList7"/>
    <dgm:cxn modelId="{7AD7AD6C-25EA-4F3F-A4B4-9CBC0D86CFA1}" srcId="{11540BE1-2EB5-4B12-8374-7A56C3BDBE71}" destId="{B3A5DB50-04F6-46ED-90ED-C609682A7574}" srcOrd="2" destOrd="0" parTransId="{B7F894B2-DBEF-42DE-9CC0-629C8D73572F}" sibTransId="{138A14F3-AA70-4CC4-AA70-4BAF321C580F}"/>
    <dgm:cxn modelId="{8606D24D-FFEB-41D2-988D-E05909287B96}" type="presOf" srcId="{138A14F3-AA70-4CC4-AA70-4BAF321C580F}" destId="{36A72407-6EAA-4C2B-BFC4-D5885A5486ED}" srcOrd="0" destOrd="0" presId="urn:microsoft.com/office/officeart/2005/8/layout/hList7"/>
    <dgm:cxn modelId="{2DABEF7A-39D7-4F23-B6E6-E5C4A326572C}" srcId="{11540BE1-2EB5-4B12-8374-7A56C3BDBE71}" destId="{1DEB27FD-B571-430B-B01B-5F748FB3CC94}" srcOrd="0" destOrd="0" parTransId="{3321AC8F-9E5D-40E8-BD6F-E87A3895E0E5}" sibTransId="{34F653E2-EB19-4E9B-80A6-9A50FFAED257}"/>
    <dgm:cxn modelId="{8A638A89-ED40-4B84-B24E-518EA15240EE}" srcId="{11540BE1-2EB5-4B12-8374-7A56C3BDBE71}" destId="{458C2FBE-6C19-4008-9EEE-27CD9FA5549B}" srcOrd="1" destOrd="0" parTransId="{EBA971F6-DC31-4CCE-9C3E-BC80C8CC4759}" sibTransId="{030B289B-6045-43AB-9D69-4456A04B3AE5}"/>
    <dgm:cxn modelId="{4EF7A88D-509B-4DA1-9A31-5FEDCD3B011B}" type="presOf" srcId="{B3A5DB50-04F6-46ED-90ED-C609682A7574}" destId="{50FC745F-C36E-4A5A-B09C-2AB58950002C}" srcOrd="0" destOrd="0" presId="urn:microsoft.com/office/officeart/2005/8/layout/hList7"/>
    <dgm:cxn modelId="{EC2A198F-2A3E-4A58-A7B0-D02EA4399902}" type="presOf" srcId="{B3A5DB50-04F6-46ED-90ED-C609682A7574}" destId="{10E01DFC-BB3D-48B8-B1E4-8C2B2274A9BC}" srcOrd="1" destOrd="0" presId="urn:microsoft.com/office/officeart/2005/8/layout/hList7"/>
    <dgm:cxn modelId="{D07FC49A-B92A-4421-86DA-14B142890DF8}" type="presOf" srcId="{11540BE1-2EB5-4B12-8374-7A56C3BDBE71}" destId="{8CA55216-82EB-4332-AAA6-476E867ECB29}" srcOrd="0" destOrd="0" presId="urn:microsoft.com/office/officeart/2005/8/layout/hList7"/>
    <dgm:cxn modelId="{A979ECA6-714E-4658-AB3F-55402F4039B0}" type="presOf" srcId="{1DEB27FD-B571-430B-B01B-5F748FB3CC94}" destId="{389822FE-3F73-4F9F-9933-D3EDBFC1D480}" srcOrd="1" destOrd="0" presId="urn:microsoft.com/office/officeart/2005/8/layout/hList7"/>
    <dgm:cxn modelId="{7F9A8AAF-6798-463C-8542-2B34D1046071}" type="presOf" srcId="{030B289B-6045-43AB-9D69-4456A04B3AE5}" destId="{6D086FA5-0E38-4958-9509-1C2CAA65FD01}" srcOrd="0" destOrd="0" presId="urn:microsoft.com/office/officeart/2005/8/layout/hList7"/>
    <dgm:cxn modelId="{878ABAC7-9100-4467-A29F-E24BB7B0EB26}" type="presOf" srcId="{458C2FBE-6C19-4008-9EEE-27CD9FA5549B}" destId="{C60EC8E3-BFF3-4A8C-A3A6-6CC4E22C70DB}" srcOrd="0" destOrd="0" presId="urn:microsoft.com/office/officeart/2005/8/layout/hList7"/>
    <dgm:cxn modelId="{DF56EAEF-32CC-4B9F-9FF6-855A4E04CAFB}" type="presOf" srcId="{8BD4527C-CB99-49DA-A5B4-82E48D863BC7}" destId="{3AD598FA-F271-4387-804D-1DD8E06F341B}" srcOrd="0" destOrd="0" presId="urn:microsoft.com/office/officeart/2005/8/layout/hList7"/>
    <dgm:cxn modelId="{C6F0485E-10CA-4CAC-8D37-2596DE415ECE}" type="presParOf" srcId="{8CA55216-82EB-4332-AAA6-476E867ECB29}" destId="{88839C14-2A89-4DB1-A6D8-F4F561E0382A}" srcOrd="0" destOrd="0" presId="urn:microsoft.com/office/officeart/2005/8/layout/hList7"/>
    <dgm:cxn modelId="{C94ADFFE-E5B7-4FE4-8B50-0D07BF736259}" type="presParOf" srcId="{8CA55216-82EB-4332-AAA6-476E867ECB29}" destId="{ECC19619-89F2-43CA-9CF2-3F0C769D0CA6}" srcOrd="1" destOrd="0" presId="urn:microsoft.com/office/officeart/2005/8/layout/hList7"/>
    <dgm:cxn modelId="{2FB1749C-86C5-493A-B582-B8491B4BD396}" type="presParOf" srcId="{ECC19619-89F2-43CA-9CF2-3F0C769D0CA6}" destId="{D5AE04A4-BD0E-4D93-81C7-151688273CCC}" srcOrd="0" destOrd="0" presId="urn:microsoft.com/office/officeart/2005/8/layout/hList7"/>
    <dgm:cxn modelId="{E56600B5-3F26-4144-89D1-9EC28134E62B}" type="presParOf" srcId="{D5AE04A4-BD0E-4D93-81C7-151688273CCC}" destId="{AD2171C6-7F51-4872-8B77-6238F96442EE}" srcOrd="0" destOrd="0" presId="urn:microsoft.com/office/officeart/2005/8/layout/hList7"/>
    <dgm:cxn modelId="{679F264C-D5A1-4D3C-85E0-ED81DC2F8213}" type="presParOf" srcId="{D5AE04A4-BD0E-4D93-81C7-151688273CCC}" destId="{389822FE-3F73-4F9F-9933-D3EDBFC1D480}" srcOrd="1" destOrd="0" presId="urn:microsoft.com/office/officeart/2005/8/layout/hList7"/>
    <dgm:cxn modelId="{515694D4-99C2-42E1-8D3B-A623512CF785}" type="presParOf" srcId="{D5AE04A4-BD0E-4D93-81C7-151688273CCC}" destId="{20189088-92BD-4562-AE3A-667F71A66130}" srcOrd="2" destOrd="0" presId="urn:microsoft.com/office/officeart/2005/8/layout/hList7"/>
    <dgm:cxn modelId="{6953A66B-F1F6-47C6-88A8-13F6929DAA8F}" type="presParOf" srcId="{D5AE04A4-BD0E-4D93-81C7-151688273CCC}" destId="{EF5ADED1-BCDB-4CA7-A9F8-CCA91D0EE539}" srcOrd="3" destOrd="0" presId="urn:microsoft.com/office/officeart/2005/8/layout/hList7"/>
    <dgm:cxn modelId="{05BA2594-32C1-4DE5-A63E-6F00F065479E}" type="presParOf" srcId="{ECC19619-89F2-43CA-9CF2-3F0C769D0CA6}" destId="{AAA04573-1FE6-40B6-8705-710421D21A41}" srcOrd="1" destOrd="0" presId="urn:microsoft.com/office/officeart/2005/8/layout/hList7"/>
    <dgm:cxn modelId="{28DE8051-6BAB-4F1B-80CC-8C413D2121CC}" type="presParOf" srcId="{ECC19619-89F2-43CA-9CF2-3F0C769D0CA6}" destId="{ACEB6B4F-BC0F-4ABC-82E1-CF1BF8AB0E5E}" srcOrd="2" destOrd="0" presId="urn:microsoft.com/office/officeart/2005/8/layout/hList7"/>
    <dgm:cxn modelId="{2292E2E3-84C3-45FC-B15E-48E703E37373}" type="presParOf" srcId="{ACEB6B4F-BC0F-4ABC-82E1-CF1BF8AB0E5E}" destId="{C60EC8E3-BFF3-4A8C-A3A6-6CC4E22C70DB}" srcOrd="0" destOrd="0" presId="urn:microsoft.com/office/officeart/2005/8/layout/hList7"/>
    <dgm:cxn modelId="{AD44C0B7-CB31-4F42-BF2C-198AED8CFD99}" type="presParOf" srcId="{ACEB6B4F-BC0F-4ABC-82E1-CF1BF8AB0E5E}" destId="{586F7DEE-EBB5-445F-85D3-FF4B3BBF288E}" srcOrd="1" destOrd="0" presId="urn:microsoft.com/office/officeart/2005/8/layout/hList7"/>
    <dgm:cxn modelId="{9D06AAA0-5F17-4D79-AAA8-3AC76F21A3A5}" type="presParOf" srcId="{ACEB6B4F-BC0F-4ABC-82E1-CF1BF8AB0E5E}" destId="{E32C8A0E-FE64-4255-981A-B5E2663DD9E1}" srcOrd="2" destOrd="0" presId="urn:microsoft.com/office/officeart/2005/8/layout/hList7"/>
    <dgm:cxn modelId="{0B0C636E-D1F1-4C51-AC37-D3DACE0CA7BB}" type="presParOf" srcId="{ACEB6B4F-BC0F-4ABC-82E1-CF1BF8AB0E5E}" destId="{770B8D88-CC27-4E85-9B29-7A03D5615AA6}" srcOrd="3" destOrd="0" presId="urn:microsoft.com/office/officeart/2005/8/layout/hList7"/>
    <dgm:cxn modelId="{80E6BF36-54DC-408F-A9AC-38AD8B666FA2}" type="presParOf" srcId="{ECC19619-89F2-43CA-9CF2-3F0C769D0CA6}" destId="{6D086FA5-0E38-4958-9509-1C2CAA65FD01}" srcOrd="3" destOrd="0" presId="urn:microsoft.com/office/officeart/2005/8/layout/hList7"/>
    <dgm:cxn modelId="{6B8CF00B-DAB1-4E41-AA3E-D20A0D48AB8C}" type="presParOf" srcId="{ECC19619-89F2-43CA-9CF2-3F0C769D0CA6}" destId="{ABDAB5D5-9C52-4D3C-AAE6-1DCFB9F8C64C}" srcOrd="4" destOrd="0" presId="urn:microsoft.com/office/officeart/2005/8/layout/hList7"/>
    <dgm:cxn modelId="{F755090B-9ABE-422F-A07F-2283D96CA804}" type="presParOf" srcId="{ABDAB5D5-9C52-4D3C-AAE6-1DCFB9F8C64C}" destId="{50FC745F-C36E-4A5A-B09C-2AB58950002C}" srcOrd="0" destOrd="0" presId="urn:microsoft.com/office/officeart/2005/8/layout/hList7"/>
    <dgm:cxn modelId="{64C7AEED-A750-464C-B2F4-D029DCC39B20}" type="presParOf" srcId="{ABDAB5D5-9C52-4D3C-AAE6-1DCFB9F8C64C}" destId="{10E01DFC-BB3D-48B8-B1E4-8C2B2274A9BC}" srcOrd="1" destOrd="0" presId="urn:microsoft.com/office/officeart/2005/8/layout/hList7"/>
    <dgm:cxn modelId="{7AFEF42E-2D16-4AE8-89DE-479D46B4847D}" type="presParOf" srcId="{ABDAB5D5-9C52-4D3C-AAE6-1DCFB9F8C64C}" destId="{2549CBE8-AAC6-4A4D-B644-C92736909A71}" srcOrd="2" destOrd="0" presId="urn:microsoft.com/office/officeart/2005/8/layout/hList7"/>
    <dgm:cxn modelId="{5867DE0E-E7B0-4AF4-AA3E-7402345E94EF}" type="presParOf" srcId="{ABDAB5D5-9C52-4D3C-AAE6-1DCFB9F8C64C}" destId="{913FFEBB-F4FB-450B-B0DA-B5BE5BB7A9E7}" srcOrd="3" destOrd="0" presId="urn:microsoft.com/office/officeart/2005/8/layout/hList7"/>
    <dgm:cxn modelId="{4E019D78-C860-466D-B182-77A75E260CF6}" type="presParOf" srcId="{ECC19619-89F2-43CA-9CF2-3F0C769D0CA6}" destId="{36A72407-6EAA-4C2B-BFC4-D5885A5486ED}" srcOrd="5" destOrd="0" presId="urn:microsoft.com/office/officeart/2005/8/layout/hList7"/>
    <dgm:cxn modelId="{7BCD6704-CE88-4CAD-BCF3-D71E01B56649}" type="presParOf" srcId="{ECC19619-89F2-43CA-9CF2-3F0C769D0CA6}" destId="{07473AA7-25D7-4E92-B0F2-5BC2E39B2D2A}" srcOrd="6" destOrd="0" presId="urn:microsoft.com/office/officeart/2005/8/layout/hList7"/>
    <dgm:cxn modelId="{62DB33DF-D292-486F-8E6B-F280791B6BB3}" type="presParOf" srcId="{07473AA7-25D7-4E92-B0F2-5BC2E39B2D2A}" destId="{3AD598FA-F271-4387-804D-1DD8E06F341B}" srcOrd="0" destOrd="0" presId="urn:microsoft.com/office/officeart/2005/8/layout/hList7"/>
    <dgm:cxn modelId="{CBF1431D-9602-4901-987B-70C4E5942299}" type="presParOf" srcId="{07473AA7-25D7-4E92-B0F2-5BC2E39B2D2A}" destId="{6C54EB09-E569-40C1-90B6-F6F62D64EB5D}" srcOrd="1" destOrd="0" presId="urn:microsoft.com/office/officeart/2005/8/layout/hList7"/>
    <dgm:cxn modelId="{C9002864-ACEB-40D7-84B2-CC98FE31F93E}" type="presParOf" srcId="{07473AA7-25D7-4E92-B0F2-5BC2E39B2D2A}" destId="{5F7ADFD9-4FEE-4B06-8EC6-5359B0F89274}" srcOrd="2" destOrd="0" presId="urn:microsoft.com/office/officeart/2005/8/layout/hList7"/>
    <dgm:cxn modelId="{EC3872FE-3F4F-4CB5-BF60-EB9BEA3C3C68}" type="presParOf" srcId="{07473AA7-25D7-4E92-B0F2-5BC2E39B2D2A}" destId="{82243556-E8EF-4342-92FF-CC3CA55574BC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7A24583-6BC8-439D-AA37-5FFDD1FEC64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E69C610-BA60-4704-9875-D54179ACD2AC}">
      <dgm:prSet/>
      <dgm:spPr/>
      <dgm:t>
        <a:bodyPr/>
        <a:lstStyle/>
        <a:p>
          <a:pPr>
            <a:defRPr cap="all"/>
          </a:pPr>
          <a:r>
            <a:rPr lang="en-US"/>
            <a:t>Adopting a mission to create and sustain social value</a:t>
          </a:r>
        </a:p>
      </dgm:t>
    </dgm:pt>
    <dgm:pt modelId="{56952F7F-F070-47A9-BCE8-F6C54E58D97D}" type="parTrans" cxnId="{614E53E9-2531-40AF-8867-98CF5A4D7741}">
      <dgm:prSet/>
      <dgm:spPr/>
      <dgm:t>
        <a:bodyPr/>
        <a:lstStyle/>
        <a:p>
          <a:endParaRPr lang="en-US"/>
        </a:p>
      </dgm:t>
    </dgm:pt>
    <dgm:pt modelId="{79F8E5E3-D96D-4C0B-94F9-AA7D9333816B}" type="sibTrans" cxnId="{614E53E9-2531-40AF-8867-98CF5A4D7741}">
      <dgm:prSet/>
      <dgm:spPr/>
      <dgm:t>
        <a:bodyPr/>
        <a:lstStyle/>
        <a:p>
          <a:endParaRPr lang="en-US"/>
        </a:p>
      </dgm:t>
    </dgm:pt>
    <dgm:pt modelId="{66C36B23-7E0B-464C-929E-E0C291BEF71C}">
      <dgm:prSet/>
      <dgm:spPr/>
      <dgm:t>
        <a:bodyPr/>
        <a:lstStyle/>
        <a:p>
          <a:pPr>
            <a:defRPr cap="all"/>
          </a:pPr>
          <a:r>
            <a:rPr lang="en-US"/>
            <a:t>Recognize and relentlessly pursuing new opportunities to serve that mission.</a:t>
          </a:r>
        </a:p>
      </dgm:t>
    </dgm:pt>
    <dgm:pt modelId="{DA12B0AB-AE46-4FF3-8319-4C8E5FD76E66}" type="parTrans" cxnId="{0B8B7314-007F-41C8-9CE1-94F1B9E34C7A}">
      <dgm:prSet/>
      <dgm:spPr/>
      <dgm:t>
        <a:bodyPr/>
        <a:lstStyle/>
        <a:p>
          <a:endParaRPr lang="en-US"/>
        </a:p>
      </dgm:t>
    </dgm:pt>
    <dgm:pt modelId="{0CC06815-F05C-4E77-B6E7-F57F7E72D3AE}" type="sibTrans" cxnId="{0B8B7314-007F-41C8-9CE1-94F1B9E34C7A}">
      <dgm:prSet/>
      <dgm:spPr/>
      <dgm:t>
        <a:bodyPr/>
        <a:lstStyle/>
        <a:p>
          <a:endParaRPr lang="en-US"/>
        </a:p>
      </dgm:t>
    </dgm:pt>
    <dgm:pt modelId="{75D62F0B-0210-4CDD-A043-353801BB6FB8}">
      <dgm:prSet/>
      <dgm:spPr/>
      <dgm:t>
        <a:bodyPr/>
        <a:lstStyle/>
        <a:p>
          <a:pPr>
            <a:defRPr cap="all"/>
          </a:pPr>
          <a:r>
            <a:rPr lang="en-US"/>
            <a:t>Engaging in a process of continuous innovation, adaption, and learning.</a:t>
          </a:r>
        </a:p>
      </dgm:t>
    </dgm:pt>
    <dgm:pt modelId="{A232A56B-97CE-462B-B967-E1EBC0C10FCC}" type="parTrans" cxnId="{B6811425-6A82-4C71-A069-66EAAED28608}">
      <dgm:prSet/>
      <dgm:spPr/>
      <dgm:t>
        <a:bodyPr/>
        <a:lstStyle/>
        <a:p>
          <a:endParaRPr lang="en-US"/>
        </a:p>
      </dgm:t>
    </dgm:pt>
    <dgm:pt modelId="{779A7D8A-815E-405F-A1E9-227EECF10533}" type="sibTrans" cxnId="{B6811425-6A82-4C71-A069-66EAAED28608}">
      <dgm:prSet/>
      <dgm:spPr/>
      <dgm:t>
        <a:bodyPr/>
        <a:lstStyle/>
        <a:p>
          <a:endParaRPr lang="en-US"/>
        </a:p>
      </dgm:t>
    </dgm:pt>
    <dgm:pt modelId="{F0BE1533-36A3-48AD-A2F0-7342746CC6D8}">
      <dgm:prSet/>
      <dgm:spPr/>
      <dgm:t>
        <a:bodyPr/>
        <a:lstStyle/>
        <a:p>
          <a:pPr>
            <a:defRPr cap="all"/>
          </a:pPr>
          <a:r>
            <a:rPr lang="en-US"/>
            <a:t>Acting boldly without being limited to resources currently in hand. </a:t>
          </a:r>
        </a:p>
      </dgm:t>
    </dgm:pt>
    <dgm:pt modelId="{62EE2F4F-4AB9-400A-9462-A15C27B71F6D}" type="parTrans" cxnId="{B6776B22-BBB6-42B0-8F21-3C0966BA2DB8}">
      <dgm:prSet/>
      <dgm:spPr/>
      <dgm:t>
        <a:bodyPr/>
        <a:lstStyle/>
        <a:p>
          <a:endParaRPr lang="en-US"/>
        </a:p>
      </dgm:t>
    </dgm:pt>
    <dgm:pt modelId="{9BE45FB3-684C-46CB-AFED-1F95384B8794}" type="sibTrans" cxnId="{B6776B22-BBB6-42B0-8F21-3C0966BA2DB8}">
      <dgm:prSet/>
      <dgm:spPr/>
      <dgm:t>
        <a:bodyPr/>
        <a:lstStyle/>
        <a:p>
          <a:endParaRPr lang="en-US"/>
        </a:p>
      </dgm:t>
    </dgm:pt>
    <dgm:pt modelId="{E39BA313-ED84-4A1A-995C-C80F5BBF7E9A}">
      <dgm:prSet/>
      <dgm:spPr/>
      <dgm:t>
        <a:bodyPr/>
        <a:lstStyle/>
        <a:p>
          <a:pPr>
            <a:defRPr cap="all"/>
          </a:pPr>
          <a:r>
            <a:rPr lang="en-US"/>
            <a:t>Exhibiting a heightened sense of accountability to the constituencies served and for the outcomes created</a:t>
          </a:r>
        </a:p>
      </dgm:t>
    </dgm:pt>
    <dgm:pt modelId="{90107F90-FE92-4015-9D5E-850036A85C5B}" type="parTrans" cxnId="{B8C5B794-A97C-4F92-8C11-EDFBF8800936}">
      <dgm:prSet/>
      <dgm:spPr/>
      <dgm:t>
        <a:bodyPr/>
        <a:lstStyle/>
        <a:p>
          <a:endParaRPr lang="en-US"/>
        </a:p>
      </dgm:t>
    </dgm:pt>
    <dgm:pt modelId="{6804323B-7B33-463A-A5C1-5A5A5866B2AA}" type="sibTrans" cxnId="{B8C5B794-A97C-4F92-8C11-EDFBF8800936}">
      <dgm:prSet/>
      <dgm:spPr/>
      <dgm:t>
        <a:bodyPr/>
        <a:lstStyle/>
        <a:p>
          <a:endParaRPr lang="en-US"/>
        </a:p>
      </dgm:t>
    </dgm:pt>
    <dgm:pt modelId="{C9E84645-7C6E-4AB0-A6C1-8A7DD36F4A03}" type="pres">
      <dgm:prSet presAssocID="{77A24583-6BC8-439D-AA37-5FFDD1FEC641}" presName="root" presStyleCnt="0">
        <dgm:presLayoutVars>
          <dgm:dir/>
          <dgm:resizeHandles val="exact"/>
        </dgm:presLayoutVars>
      </dgm:prSet>
      <dgm:spPr/>
    </dgm:pt>
    <dgm:pt modelId="{57D0B774-55B0-4E40-B6EA-545D53FC266A}" type="pres">
      <dgm:prSet presAssocID="{5E69C610-BA60-4704-9875-D54179ACD2AC}" presName="compNode" presStyleCnt="0"/>
      <dgm:spPr/>
    </dgm:pt>
    <dgm:pt modelId="{BDE09D75-9ED7-4163-B5A4-CA5C06BF145D}" type="pres">
      <dgm:prSet presAssocID="{5E69C610-BA60-4704-9875-D54179ACD2AC}" presName="iconBgRect" presStyleLbl="bgShp" presStyleIdx="0" presStyleCnt="5"/>
      <dgm:spPr/>
    </dgm:pt>
    <dgm:pt modelId="{A21C3920-7F63-43E3-A31A-29912F6E7A2B}" type="pres">
      <dgm:prSet presAssocID="{5E69C610-BA60-4704-9875-D54179ACD2A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0AC4A67-6B87-4D30-8A1B-7E3CAB46C5B9}" type="pres">
      <dgm:prSet presAssocID="{5E69C610-BA60-4704-9875-D54179ACD2AC}" presName="spaceRect" presStyleCnt="0"/>
      <dgm:spPr/>
    </dgm:pt>
    <dgm:pt modelId="{B453A57D-34B9-49BD-974F-581D2F30C512}" type="pres">
      <dgm:prSet presAssocID="{5E69C610-BA60-4704-9875-D54179ACD2AC}" presName="textRect" presStyleLbl="revTx" presStyleIdx="0" presStyleCnt="5">
        <dgm:presLayoutVars>
          <dgm:chMax val="1"/>
          <dgm:chPref val="1"/>
        </dgm:presLayoutVars>
      </dgm:prSet>
      <dgm:spPr/>
    </dgm:pt>
    <dgm:pt modelId="{97F2454F-8E0F-40E6-80C2-A387D84A4423}" type="pres">
      <dgm:prSet presAssocID="{79F8E5E3-D96D-4C0B-94F9-AA7D9333816B}" presName="sibTrans" presStyleCnt="0"/>
      <dgm:spPr/>
    </dgm:pt>
    <dgm:pt modelId="{1057D4CC-EE27-4976-B487-F4E082C54189}" type="pres">
      <dgm:prSet presAssocID="{66C36B23-7E0B-464C-929E-E0C291BEF71C}" presName="compNode" presStyleCnt="0"/>
      <dgm:spPr/>
    </dgm:pt>
    <dgm:pt modelId="{111D2472-A9D7-481A-ADFE-28360C82553A}" type="pres">
      <dgm:prSet presAssocID="{66C36B23-7E0B-464C-929E-E0C291BEF71C}" presName="iconBgRect" presStyleLbl="bgShp" presStyleIdx="1" presStyleCnt="5"/>
      <dgm:spPr/>
    </dgm:pt>
    <dgm:pt modelId="{B0B1BADF-E546-4278-ACEB-0D64F06D83BE}" type="pres">
      <dgm:prSet presAssocID="{66C36B23-7E0B-464C-929E-E0C291BEF71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scope"/>
        </a:ext>
      </dgm:extLst>
    </dgm:pt>
    <dgm:pt modelId="{F341E9AD-C561-47DB-AB2A-91DB27954EF7}" type="pres">
      <dgm:prSet presAssocID="{66C36B23-7E0B-464C-929E-E0C291BEF71C}" presName="spaceRect" presStyleCnt="0"/>
      <dgm:spPr/>
    </dgm:pt>
    <dgm:pt modelId="{ACC2EF34-BBAE-47DE-8D9B-10094F9C8D0C}" type="pres">
      <dgm:prSet presAssocID="{66C36B23-7E0B-464C-929E-E0C291BEF71C}" presName="textRect" presStyleLbl="revTx" presStyleIdx="1" presStyleCnt="5">
        <dgm:presLayoutVars>
          <dgm:chMax val="1"/>
          <dgm:chPref val="1"/>
        </dgm:presLayoutVars>
      </dgm:prSet>
      <dgm:spPr/>
    </dgm:pt>
    <dgm:pt modelId="{4E236923-9842-4AD1-85E8-B1426AE0D883}" type="pres">
      <dgm:prSet presAssocID="{0CC06815-F05C-4E77-B6E7-F57F7E72D3AE}" presName="sibTrans" presStyleCnt="0"/>
      <dgm:spPr/>
    </dgm:pt>
    <dgm:pt modelId="{1DE31C64-B59A-4730-8EDC-56C4E0F8D082}" type="pres">
      <dgm:prSet presAssocID="{75D62F0B-0210-4CDD-A043-353801BB6FB8}" presName="compNode" presStyleCnt="0"/>
      <dgm:spPr/>
    </dgm:pt>
    <dgm:pt modelId="{08F5418D-3128-4E57-B432-E9647A413AC5}" type="pres">
      <dgm:prSet presAssocID="{75D62F0B-0210-4CDD-A043-353801BB6FB8}" presName="iconBgRect" presStyleLbl="bgShp" presStyleIdx="2" presStyleCnt="5"/>
      <dgm:spPr/>
    </dgm:pt>
    <dgm:pt modelId="{75C1C20D-E384-45DA-870F-EEE27DDC62A8}" type="pres">
      <dgm:prSet presAssocID="{75D62F0B-0210-4CDD-A043-353801BB6FB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81154945-4811-4DF5-A906-5762F8766F70}" type="pres">
      <dgm:prSet presAssocID="{75D62F0B-0210-4CDD-A043-353801BB6FB8}" presName="spaceRect" presStyleCnt="0"/>
      <dgm:spPr/>
    </dgm:pt>
    <dgm:pt modelId="{232E56BE-34A5-4A9A-ADD8-C8A5EF3D6E6E}" type="pres">
      <dgm:prSet presAssocID="{75D62F0B-0210-4CDD-A043-353801BB6FB8}" presName="textRect" presStyleLbl="revTx" presStyleIdx="2" presStyleCnt="5">
        <dgm:presLayoutVars>
          <dgm:chMax val="1"/>
          <dgm:chPref val="1"/>
        </dgm:presLayoutVars>
      </dgm:prSet>
      <dgm:spPr/>
    </dgm:pt>
    <dgm:pt modelId="{5E300C87-967F-4677-AF27-BAFB8FB6F493}" type="pres">
      <dgm:prSet presAssocID="{779A7D8A-815E-405F-A1E9-227EECF10533}" presName="sibTrans" presStyleCnt="0"/>
      <dgm:spPr/>
    </dgm:pt>
    <dgm:pt modelId="{6BF691A8-8611-4C94-902E-4B88BD762509}" type="pres">
      <dgm:prSet presAssocID="{F0BE1533-36A3-48AD-A2F0-7342746CC6D8}" presName="compNode" presStyleCnt="0"/>
      <dgm:spPr/>
    </dgm:pt>
    <dgm:pt modelId="{4A14B4F9-9842-4CCD-8D33-7A48FB6B4373}" type="pres">
      <dgm:prSet presAssocID="{F0BE1533-36A3-48AD-A2F0-7342746CC6D8}" presName="iconBgRect" presStyleLbl="bgShp" presStyleIdx="3" presStyleCnt="5"/>
      <dgm:spPr/>
    </dgm:pt>
    <dgm:pt modelId="{799DE78D-4E8A-47EE-AC0F-9C5A3B8A4B0D}" type="pres">
      <dgm:prSet presAssocID="{F0BE1533-36A3-48AD-A2F0-7342746CC6D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A3CA0844-5D5D-43B7-A554-84003657E9AB}" type="pres">
      <dgm:prSet presAssocID="{F0BE1533-36A3-48AD-A2F0-7342746CC6D8}" presName="spaceRect" presStyleCnt="0"/>
      <dgm:spPr/>
    </dgm:pt>
    <dgm:pt modelId="{5B4BB198-2888-4B77-B557-FC84FFA08F36}" type="pres">
      <dgm:prSet presAssocID="{F0BE1533-36A3-48AD-A2F0-7342746CC6D8}" presName="textRect" presStyleLbl="revTx" presStyleIdx="3" presStyleCnt="5">
        <dgm:presLayoutVars>
          <dgm:chMax val="1"/>
          <dgm:chPref val="1"/>
        </dgm:presLayoutVars>
      </dgm:prSet>
      <dgm:spPr/>
    </dgm:pt>
    <dgm:pt modelId="{990F08BD-4A9D-4640-BE5C-3F4BE0E2D84D}" type="pres">
      <dgm:prSet presAssocID="{9BE45FB3-684C-46CB-AFED-1F95384B8794}" presName="sibTrans" presStyleCnt="0"/>
      <dgm:spPr/>
    </dgm:pt>
    <dgm:pt modelId="{A9CF8BE1-44D3-4B2D-828E-22E25D3A9DDD}" type="pres">
      <dgm:prSet presAssocID="{E39BA313-ED84-4A1A-995C-C80F5BBF7E9A}" presName="compNode" presStyleCnt="0"/>
      <dgm:spPr/>
    </dgm:pt>
    <dgm:pt modelId="{46A9635B-7BF0-492D-A728-B0506D97B699}" type="pres">
      <dgm:prSet presAssocID="{E39BA313-ED84-4A1A-995C-C80F5BBF7E9A}" presName="iconBgRect" presStyleLbl="bgShp" presStyleIdx="4" presStyleCnt="5"/>
      <dgm:spPr/>
    </dgm:pt>
    <dgm:pt modelId="{33B8F477-4CC3-4516-851B-D5A06699DDCC}" type="pres">
      <dgm:prSet presAssocID="{E39BA313-ED84-4A1A-995C-C80F5BBF7E9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353E762C-16A2-48D4-8732-FFC7A5B26FF1}" type="pres">
      <dgm:prSet presAssocID="{E39BA313-ED84-4A1A-995C-C80F5BBF7E9A}" presName="spaceRect" presStyleCnt="0"/>
      <dgm:spPr/>
    </dgm:pt>
    <dgm:pt modelId="{E6587B82-1D84-4F50-95B9-FCD1F8970969}" type="pres">
      <dgm:prSet presAssocID="{E39BA313-ED84-4A1A-995C-C80F5BBF7E9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B8B7314-007F-41C8-9CE1-94F1B9E34C7A}" srcId="{77A24583-6BC8-439D-AA37-5FFDD1FEC641}" destId="{66C36B23-7E0B-464C-929E-E0C291BEF71C}" srcOrd="1" destOrd="0" parTransId="{DA12B0AB-AE46-4FF3-8319-4C8E5FD76E66}" sibTransId="{0CC06815-F05C-4E77-B6E7-F57F7E72D3AE}"/>
    <dgm:cxn modelId="{B6776B22-BBB6-42B0-8F21-3C0966BA2DB8}" srcId="{77A24583-6BC8-439D-AA37-5FFDD1FEC641}" destId="{F0BE1533-36A3-48AD-A2F0-7342746CC6D8}" srcOrd="3" destOrd="0" parTransId="{62EE2F4F-4AB9-400A-9462-A15C27B71F6D}" sibTransId="{9BE45FB3-684C-46CB-AFED-1F95384B8794}"/>
    <dgm:cxn modelId="{B6811425-6A82-4C71-A069-66EAAED28608}" srcId="{77A24583-6BC8-439D-AA37-5FFDD1FEC641}" destId="{75D62F0B-0210-4CDD-A043-353801BB6FB8}" srcOrd="2" destOrd="0" parTransId="{A232A56B-97CE-462B-B967-E1EBC0C10FCC}" sibTransId="{779A7D8A-815E-405F-A1E9-227EECF10533}"/>
    <dgm:cxn modelId="{4E04E771-D209-4D14-B2A9-B27EACB68902}" type="presOf" srcId="{66C36B23-7E0B-464C-929E-E0C291BEF71C}" destId="{ACC2EF34-BBAE-47DE-8D9B-10094F9C8D0C}" srcOrd="0" destOrd="0" presId="urn:microsoft.com/office/officeart/2018/5/layout/IconCircleLabelList"/>
    <dgm:cxn modelId="{8EBF0A85-CCDE-48AA-9ED0-90EB6C1D76AA}" type="presOf" srcId="{77A24583-6BC8-439D-AA37-5FFDD1FEC641}" destId="{C9E84645-7C6E-4AB0-A6C1-8A7DD36F4A03}" srcOrd="0" destOrd="0" presId="urn:microsoft.com/office/officeart/2018/5/layout/IconCircleLabelList"/>
    <dgm:cxn modelId="{B8C5B794-A97C-4F92-8C11-EDFBF8800936}" srcId="{77A24583-6BC8-439D-AA37-5FFDD1FEC641}" destId="{E39BA313-ED84-4A1A-995C-C80F5BBF7E9A}" srcOrd="4" destOrd="0" parTransId="{90107F90-FE92-4015-9D5E-850036A85C5B}" sibTransId="{6804323B-7B33-463A-A5C1-5A5A5866B2AA}"/>
    <dgm:cxn modelId="{1E7BA8D3-1EA7-4F80-A347-F2EC23449ED6}" type="presOf" srcId="{E39BA313-ED84-4A1A-995C-C80F5BBF7E9A}" destId="{E6587B82-1D84-4F50-95B9-FCD1F8970969}" srcOrd="0" destOrd="0" presId="urn:microsoft.com/office/officeart/2018/5/layout/IconCircleLabelList"/>
    <dgm:cxn modelId="{614E53E9-2531-40AF-8867-98CF5A4D7741}" srcId="{77A24583-6BC8-439D-AA37-5FFDD1FEC641}" destId="{5E69C610-BA60-4704-9875-D54179ACD2AC}" srcOrd="0" destOrd="0" parTransId="{56952F7F-F070-47A9-BCE8-F6C54E58D97D}" sibTransId="{79F8E5E3-D96D-4C0B-94F9-AA7D9333816B}"/>
    <dgm:cxn modelId="{2C8418F3-1064-4714-A7CF-082F9D123CE1}" type="presOf" srcId="{75D62F0B-0210-4CDD-A043-353801BB6FB8}" destId="{232E56BE-34A5-4A9A-ADD8-C8A5EF3D6E6E}" srcOrd="0" destOrd="0" presId="urn:microsoft.com/office/officeart/2018/5/layout/IconCircleLabelList"/>
    <dgm:cxn modelId="{00D689FB-7EF0-447D-9530-09526A915BA1}" type="presOf" srcId="{F0BE1533-36A3-48AD-A2F0-7342746CC6D8}" destId="{5B4BB198-2888-4B77-B557-FC84FFA08F36}" srcOrd="0" destOrd="0" presId="urn:microsoft.com/office/officeart/2018/5/layout/IconCircleLabelList"/>
    <dgm:cxn modelId="{31729AFE-0B99-4398-B0F6-989F3E02BA87}" type="presOf" srcId="{5E69C610-BA60-4704-9875-D54179ACD2AC}" destId="{B453A57D-34B9-49BD-974F-581D2F30C512}" srcOrd="0" destOrd="0" presId="urn:microsoft.com/office/officeart/2018/5/layout/IconCircleLabelList"/>
    <dgm:cxn modelId="{A70689F5-5D6E-4E56-8979-D8BB5FD0F26D}" type="presParOf" srcId="{C9E84645-7C6E-4AB0-A6C1-8A7DD36F4A03}" destId="{57D0B774-55B0-4E40-B6EA-545D53FC266A}" srcOrd="0" destOrd="0" presId="urn:microsoft.com/office/officeart/2018/5/layout/IconCircleLabelList"/>
    <dgm:cxn modelId="{F358C4E1-891B-4056-A873-E3CE1ADC9AE7}" type="presParOf" srcId="{57D0B774-55B0-4E40-B6EA-545D53FC266A}" destId="{BDE09D75-9ED7-4163-B5A4-CA5C06BF145D}" srcOrd="0" destOrd="0" presId="urn:microsoft.com/office/officeart/2018/5/layout/IconCircleLabelList"/>
    <dgm:cxn modelId="{F2C60591-A074-4296-AE22-6E48AD31B418}" type="presParOf" srcId="{57D0B774-55B0-4E40-B6EA-545D53FC266A}" destId="{A21C3920-7F63-43E3-A31A-29912F6E7A2B}" srcOrd="1" destOrd="0" presId="urn:microsoft.com/office/officeart/2018/5/layout/IconCircleLabelList"/>
    <dgm:cxn modelId="{BEAB0937-9358-421A-BB9C-3DBC1552C1D7}" type="presParOf" srcId="{57D0B774-55B0-4E40-B6EA-545D53FC266A}" destId="{30AC4A67-6B87-4D30-8A1B-7E3CAB46C5B9}" srcOrd="2" destOrd="0" presId="urn:microsoft.com/office/officeart/2018/5/layout/IconCircleLabelList"/>
    <dgm:cxn modelId="{BFD1E81B-C7A4-44AC-A405-54BCC83FDAC4}" type="presParOf" srcId="{57D0B774-55B0-4E40-B6EA-545D53FC266A}" destId="{B453A57D-34B9-49BD-974F-581D2F30C512}" srcOrd="3" destOrd="0" presId="urn:microsoft.com/office/officeart/2018/5/layout/IconCircleLabelList"/>
    <dgm:cxn modelId="{DAAD1D4B-17B7-4D9E-890E-3B4807634F81}" type="presParOf" srcId="{C9E84645-7C6E-4AB0-A6C1-8A7DD36F4A03}" destId="{97F2454F-8E0F-40E6-80C2-A387D84A4423}" srcOrd="1" destOrd="0" presId="urn:microsoft.com/office/officeart/2018/5/layout/IconCircleLabelList"/>
    <dgm:cxn modelId="{48B08B2C-2D1B-4B96-AD7A-0F6FC58CBC65}" type="presParOf" srcId="{C9E84645-7C6E-4AB0-A6C1-8A7DD36F4A03}" destId="{1057D4CC-EE27-4976-B487-F4E082C54189}" srcOrd="2" destOrd="0" presId="urn:microsoft.com/office/officeart/2018/5/layout/IconCircleLabelList"/>
    <dgm:cxn modelId="{2EF2DEAC-3902-4F70-9703-D6816249ED12}" type="presParOf" srcId="{1057D4CC-EE27-4976-B487-F4E082C54189}" destId="{111D2472-A9D7-481A-ADFE-28360C82553A}" srcOrd="0" destOrd="0" presId="urn:microsoft.com/office/officeart/2018/5/layout/IconCircleLabelList"/>
    <dgm:cxn modelId="{6F973F2A-4274-4D3C-B97F-5AFFB2F7F33F}" type="presParOf" srcId="{1057D4CC-EE27-4976-B487-F4E082C54189}" destId="{B0B1BADF-E546-4278-ACEB-0D64F06D83BE}" srcOrd="1" destOrd="0" presId="urn:microsoft.com/office/officeart/2018/5/layout/IconCircleLabelList"/>
    <dgm:cxn modelId="{537E75E9-3CC4-4D9F-831B-84ADF11AF387}" type="presParOf" srcId="{1057D4CC-EE27-4976-B487-F4E082C54189}" destId="{F341E9AD-C561-47DB-AB2A-91DB27954EF7}" srcOrd="2" destOrd="0" presId="urn:microsoft.com/office/officeart/2018/5/layout/IconCircleLabelList"/>
    <dgm:cxn modelId="{EB140B6C-9445-4992-A767-9AC5B8A33CA7}" type="presParOf" srcId="{1057D4CC-EE27-4976-B487-F4E082C54189}" destId="{ACC2EF34-BBAE-47DE-8D9B-10094F9C8D0C}" srcOrd="3" destOrd="0" presId="urn:microsoft.com/office/officeart/2018/5/layout/IconCircleLabelList"/>
    <dgm:cxn modelId="{54863B67-6B30-4C1C-86F7-DF4F8AB318B6}" type="presParOf" srcId="{C9E84645-7C6E-4AB0-A6C1-8A7DD36F4A03}" destId="{4E236923-9842-4AD1-85E8-B1426AE0D883}" srcOrd="3" destOrd="0" presId="urn:microsoft.com/office/officeart/2018/5/layout/IconCircleLabelList"/>
    <dgm:cxn modelId="{AE1C0AC9-DB25-4EEB-BBFB-A605139EFEC0}" type="presParOf" srcId="{C9E84645-7C6E-4AB0-A6C1-8A7DD36F4A03}" destId="{1DE31C64-B59A-4730-8EDC-56C4E0F8D082}" srcOrd="4" destOrd="0" presId="urn:microsoft.com/office/officeart/2018/5/layout/IconCircleLabelList"/>
    <dgm:cxn modelId="{45AF0582-8AF7-42C3-82F3-231FE86C8787}" type="presParOf" srcId="{1DE31C64-B59A-4730-8EDC-56C4E0F8D082}" destId="{08F5418D-3128-4E57-B432-E9647A413AC5}" srcOrd="0" destOrd="0" presId="urn:microsoft.com/office/officeart/2018/5/layout/IconCircleLabelList"/>
    <dgm:cxn modelId="{9A18F134-FC16-4001-AE2B-BFDD1C98DA65}" type="presParOf" srcId="{1DE31C64-B59A-4730-8EDC-56C4E0F8D082}" destId="{75C1C20D-E384-45DA-870F-EEE27DDC62A8}" srcOrd="1" destOrd="0" presId="urn:microsoft.com/office/officeart/2018/5/layout/IconCircleLabelList"/>
    <dgm:cxn modelId="{CAC111E0-018D-4483-A74A-4B2112649016}" type="presParOf" srcId="{1DE31C64-B59A-4730-8EDC-56C4E0F8D082}" destId="{81154945-4811-4DF5-A906-5762F8766F70}" srcOrd="2" destOrd="0" presId="urn:microsoft.com/office/officeart/2018/5/layout/IconCircleLabelList"/>
    <dgm:cxn modelId="{B411C62A-F496-4436-8BBA-345CE0CC7C96}" type="presParOf" srcId="{1DE31C64-B59A-4730-8EDC-56C4E0F8D082}" destId="{232E56BE-34A5-4A9A-ADD8-C8A5EF3D6E6E}" srcOrd="3" destOrd="0" presId="urn:microsoft.com/office/officeart/2018/5/layout/IconCircleLabelList"/>
    <dgm:cxn modelId="{772367F0-978E-46AE-BAF6-EDE32FAD62F4}" type="presParOf" srcId="{C9E84645-7C6E-4AB0-A6C1-8A7DD36F4A03}" destId="{5E300C87-967F-4677-AF27-BAFB8FB6F493}" srcOrd="5" destOrd="0" presId="urn:microsoft.com/office/officeart/2018/5/layout/IconCircleLabelList"/>
    <dgm:cxn modelId="{A3F99AC1-DBAF-491C-B43F-D98AC6D8E652}" type="presParOf" srcId="{C9E84645-7C6E-4AB0-A6C1-8A7DD36F4A03}" destId="{6BF691A8-8611-4C94-902E-4B88BD762509}" srcOrd="6" destOrd="0" presId="urn:microsoft.com/office/officeart/2018/5/layout/IconCircleLabelList"/>
    <dgm:cxn modelId="{A29F16A2-105E-47B2-85B8-E0512D13D59E}" type="presParOf" srcId="{6BF691A8-8611-4C94-902E-4B88BD762509}" destId="{4A14B4F9-9842-4CCD-8D33-7A48FB6B4373}" srcOrd="0" destOrd="0" presId="urn:microsoft.com/office/officeart/2018/5/layout/IconCircleLabelList"/>
    <dgm:cxn modelId="{F3ECA751-BA8D-472C-A5F1-28BE62323B9F}" type="presParOf" srcId="{6BF691A8-8611-4C94-902E-4B88BD762509}" destId="{799DE78D-4E8A-47EE-AC0F-9C5A3B8A4B0D}" srcOrd="1" destOrd="0" presId="urn:microsoft.com/office/officeart/2018/5/layout/IconCircleLabelList"/>
    <dgm:cxn modelId="{F4F39DA9-D85B-4D39-8FB2-03F855AA9D7C}" type="presParOf" srcId="{6BF691A8-8611-4C94-902E-4B88BD762509}" destId="{A3CA0844-5D5D-43B7-A554-84003657E9AB}" srcOrd="2" destOrd="0" presId="urn:microsoft.com/office/officeart/2018/5/layout/IconCircleLabelList"/>
    <dgm:cxn modelId="{D5A90270-500B-4E45-833E-662E5EBE049C}" type="presParOf" srcId="{6BF691A8-8611-4C94-902E-4B88BD762509}" destId="{5B4BB198-2888-4B77-B557-FC84FFA08F36}" srcOrd="3" destOrd="0" presId="urn:microsoft.com/office/officeart/2018/5/layout/IconCircleLabelList"/>
    <dgm:cxn modelId="{0049FD85-DC37-436C-B9B6-87BB4FC8EC40}" type="presParOf" srcId="{C9E84645-7C6E-4AB0-A6C1-8A7DD36F4A03}" destId="{990F08BD-4A9D-4640-BE5C-3F4BE0E2D84D}" srcOrd="7" destOrd="0" presId="urn:microsoft.com/office/officeart/2018/5/layout/IconCircleLabelList"/>
    <dgm:cxn modelId="{25BEAAD2-358B-4E35-9D13-04D590969B4B}" type="presParOf" srcId="{C9E84645-7C6E-4AB0-A6C1-8A7DD36F4A03}" destId="{A9CF8BE1-44D3-4B2D-828E-22E25D3A9DDD}" srcOrd="8" destOrd="0" presId="urn:microsoft.com/office/officeart/2018/5/layout/IconCircleLabelList"/>
    <dgm:cxn modelId="{C04CDFEE-BC64-4D14-9760-ABA101217433}" type="presParOf" srcId="{A9CF8BE1-44D3-4B2D-828E-22E25D3A9DDD}" destId="{46A9635B-7BF0-492D-A728-B0506D97B699}" srcOrd="0" destOrd="0" presId="urn:microsoft.com/office/officeart/2018/5/layout/IconCircleLabelList"/>
    <dgm:cxn modelId="{EEAD5022-F74C-4F2E-B9E1-DFB62E16A98B}" type="presParOf" srcId="{A9CF8BE1-44D3-4B2D-828E-22E25D3A9DDD}" destId="{33B8F477-4CC3-4516-851B-D5A06699DDCC}" srcOrd="1" destOrd="0" presId="urn:microsoft.com/office/officeart/2018/5/layout/IconCircleLabelList"/>
    <dgm:cxn modelId="{93FB9EB3-2A8C-40B0-8497-98B232710A18}" type="presParOf" srcId="{A9CF8BE1-44D3-4B2D-828E-22E25D3A9DDD}" destId="{353E762C-16A2-48D4-8732-FFC7A5B26FF1}" srcOrd="2" destOrd="0" presId="urn:microsoft.com/office/officeart/2018/5/layout/IconCircleLabelList"/>
    <dgm:cxn modelId="{DEFDFEDD-21C0-4914-A8DF-D8B4C20D9E4D}" type="presParOf" srcId="{A9CF8BE1-44D3-4B2D-828E-22E25D3A9DDD}" destId="{E6587B82-1D84-4F50-95B9-FCD1F897096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DF6B10-9EC7-4A2E-9799-3E67092B1BB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CD11DA6-7BC1-4E42-BBF3-0F998DE4CCAB}">
      <dgm:prSet/>
      <dgm:spPr/>
      <dgm:t>
        <a:bodyPr/>
        <a:lstStyle/>
        <a:p>
          <a:r>
            <a:rPr lang="en-GB"/>
            <a:t>Heightened concerns about the effectiveness of traditional governmental and charitable approaches to meeting social needs;</a:t>
          </a:r>
          <a:endParaRPr lang="en-US"/>
        </a:p>
      </dgm:t>
    </dgm:pt>
    <dgm:pt modelId="{815AD012-864A-4FEC-8243-86B9AF545DC1}" type="parTrans" cxnId="{7967E7BA-C8CE-4225-9D45-06640B2DFE77}">
      <dgm:prSet/>
      <dgm:spPr/>
      <dgm:t>
        <a:bodyPr/>
        <a:lstStyle/>
        <a:p>
          <a:endParaRPr lang="en-US"/>
        </a:p>
      </dgm:t>
    </dgm:pt>
    <dgm:pt modelId="{DA8358DD-2F76-47E3-8823-30C1CB7CF647}" type="sibTrans" cxnId="{7967E7BA-C8CE-4225-9D45-06640B2DFE77}">
      <dgm:prSet/>
      <dgm:spPr/>
      <dgm:t>
        <a:bodyPr/>
        <a:lstStyle/>
        <a:p>
          <a:endParaRPr lang="en-US"/>
        </a:p>
      </dgm:t>
    </dgm:pt>
    <dgm:pt modelId="{C81DFA65-DC23-4216-B348-93CC937DFDF4}">
      <dgm:prSet/>
      <dgm:spPr/>
      <dgm:t>
        <a:bodyPr/>
        <a:lstStyle/>
        <a:p>
          <a:r>
            <a:rPr lang="en-GB"/>
            <a:t>A search for more innovative solutions that lead to sustainable improvement</a:t>
          </a:r>
          <a:endParaRPr lang="en-US"/>
        </a:p>
      </dgm:t>
    </dgm:pt>
    <dgm:pt modelId="{9E52A48D-A9D7-4FDC-ADB0-886CD194A5A0}" type="parTrans" cxnId="{162E961E-B48C-4AFC-8DF3-84851B9E6D8B}">
      <dgm:prSet/>
      <dgm:spPr/>
      <dgm:t>
        <a:bodyPr/>
        <a:lstStyle/>
        <a:p>
          <a:endParaRPr lang="en-US"/>
        </a:p>
      </dgm:t>
    </dgm:pt>
    <dgm:pt modelId="{29DC97E0-5F21-4D81-97F2-76EF12416CB6}" type="sibTrans" cxnId="{162E961E-B48C-4AFC-8DF3-84851B9E6D8B}">
      <dgm:prSet/>
      <dgm:spPr/>
      <dgm:t>
        <a:bodyPr/>
        <a:lstStyle/>
        <a:p>
          <a:endParaRPr lang="en-US"/>
        </a:p>
      </dgm:t>
    </dgm:pt>
    <dgm:pt modelId="{2EB7686F-A934-40C1-BDA0-40FC828D0953}">
      <dgm:prSet/>
      <dgm:spPr/>
      <dgm:t>
        <a:bodyPr/>
        <a:lstStyle/>
        <a:p>
          <a:r>
            <a:rPr lang="en-GB"/>
            <a:t>An increased openness to experimentation with market-based approaches and business-like methods in the social sector.</a:t>
          </a:r>
          <a:endParaRPr lang="en-US"/>
        </a:p>
      </dgm:t>
    </dgm:pt>
    <dgm:pt modelId="{82C2EA82-0294-4890-9665-835DC4FE2269}" type="parTrans" cxnId="{AB13B0DD-1124-4594-A0BC-25F41737B876}">
      <dgm:prSet/>
      <dgm:spPr/>
      <dgm:t>
        <a:bodyPr/>
        <a:lstStyle/>
        <a:p>
          <a:endParaRPr lang="en-US"/>
        </a:p>
      </dgm:t>
    </dgm:pt>
    <dgm:pt modelId="{607DAD58-845B-4824-A57D-A71E562DD9E3}" type="sibTrans" cxnId="{AB13B0DD-1124-4594-A0BC-25F41737B876}">
      <dgm:prSet/>
      <dgm:spPr/>
      <dgm:t>
        <a:bodyPr/>
        <a:lstStyle/>
        <a:p>
          <a:endParaRPr lang="en-US"/>
        </a:p>
      </dgm:t>
    </dgm:pt>
    <dgm:pt modelId="{0A702C9C-1180-4F7B-A27F-DBD5BB79F81D}" type="pres">
      <dgm:prSet presAssocID="{47DF6B10-9EC7-4A2E-9799-3E67092B1BBE}" presName="root" presStyleCnt="0">
        <dgm:presLayoutVars>
          <dgm:dir/>
          <dgm:resizeHandles val="exact"/>
        </dgm:presLayoutVars>
      </dgm:prSet>
      <dgm:spPr/>
    </dgm:pt>
    <dgm:pt modelId="{4F03C34D-9E19-495F-BD74-7A3F97A6BD20}" type="pres">
      <dgm:prSet presAssocID="{9CD11DA6-7BC1-4E42-BBF3-0F998DE4CCAB}" presName="compNode" presStyleCnt="0"/>
      <dgm:spPr/>
    </dgm:pt>
    <dgm:pt modelId="{07A4B13C-8F92-44BE-823F-ACDD9389E572}" type="pres">
      <dgm:prSet presAssocID="{9CD11DA6-7BC1-4E42-BBF3-0F998DE4CCAB}" presName="bgRect" presStyleLbl="bgShp" presStyleIdx="0" presStyleCnt="3"/>
      <dgm:spPr/>
    </dgm:pt>
    <dgm:pt modelId="{C7169C29-DA9D-495E-A7D1-F1E3AF22077F}" type="pres">
      <dgm:prSet presAssocID="{9CD11DA6-7BC1-4E42-BBF3-0F998DE4CCA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4D7105E0-AE09-460A-98E5-2E2F3BB69EE2}" type="pres">
      <dgm:prSet presAssocID="{9CD11DA6-7BC1-4E42-BBF3-0F998DE4CCAB}" presName="spaceRect" presStyleCnt="0"/>
      <dgm:spPr/>
    </dgm:pt>
    <dgm:pt modelId="{BD998E73-6598-4FBD-BBCB-40C349DE67A1}" type="pres">
      <dgm:prSet presAssocID="{9CD11DA6-7BC1-4E42-BBF3-0F998DE4CCAB}" presName="parTx" presStyleLbl="revTx" presStyleIdx="0" presStyleCnt="3">
        <dgm:presLayoutVars>
          <dgm:chMax val="0"/>
          <dgm:chPref val="0"/>
        </dgm:presLayoutVars>
      </dgm:prSet>
      <dgm:spPr/>
    </dgm:pt>
    <dgm:pt modelId="{557362F6-2549-4AAA-8A1D-3C53FFEB2B1B}" type="pres">
      <dgm:prSet presAssocID="{DA8358DD-2F76-47E3-8823-30C1CB7CF647}" presName="sibTrans" presStyleCnt="0"/>
      <dgm:spPr/>
    </dgm:pt>
    <dgm:pt modelId="{4C59E871-53F6-4E2D-824A-132D59149A4F}" type="pres">
      <dgm:prSet presAssocID="{C81DFA65-DC23-4216-B348-93CC937DFDF4}" presName="compNode" presStyleCnt="0"/>
      <dgm:spPr/>
    </dgm:pt>
    <dgm:pt modelId="{39181688-FFB2-4EB4-A970-C4C530B2C439}" type="pres">
      <dgm:prSet presAssocID="{C81DFA65-DC23-4216-B348-93CC937DFDF4}" presName="bgRect" presStyleLbl="bgShp" presStyleIdx="1" presStyleCnt="3"/>
      <dgm:spPr/>
    </dgm:pt>
    <dgm:pt modelId="{09472014-BBA5-4959-9480-F7A310B3DFAD}" type="pres">
      <dgm:prSet presAssocID="{C81DFA65-DC23-4216-B348-93CC937DFDF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DC25664C-F614-4B44-B9E2-ABAA06F8B030}" type="pres">
      <dgm:prSet presAssocID="{C81DFA65-DC23-4216-B348-93CC937DFDF4}" presName="spaceRect" presStyleCnt="0"/>
      <dgm:spPr/>
    </dgm:pt>
    <dgm:pt modelId="{99D45ED3-7C3D-4597-8153-B12610EF5411}" type="pres">
      <dgm:prSet presAssocID="{C81DFA65-DC23-4216-B348-93CC937DFDF4}" presName="parTx" presStyleLbl="revTx" presStyleIdx="1" presStyleCnt="3">
        <dgm:presLayoutVars>
          <dgm:chMax val="0"/>
          <dgm:chPref val="0"/>
        </dgm:presLayoutVars>
      </dgm:prSet>
      <dgm:spPr/>
    </dgm:pt>
    <dgm:pt modelId="{CD63964C-ECDC-4FAA-BF53-4F36490D281C}" type="pres">
      <dgm:prSet presAssocID="{29DC97E0-5F21-4D81-97F2-76EF12416CB6}" presName="sibTrans" presStyleCnt="0"/>
      <dgm:spPr/>
    </dgm:pt>
    <dgm:pt modelId="{8193B615-FD10-4BC0-BFEC-E511F1F33701}" type="pres">
      <dgm:prSet presAssocID="{2EB7686F-A934-40C1-BDA0-40FC828D0953}" presName="compNode" presStyleCnt="0"/>
      <dgm:spPr/>
    </dgm:pt>
    <dgm:pt modelId="{4BB617E8-AA4C-419B-AAB5-75DC3D3A8820}" type="pres">
      <dgm:prSet presAssocID="{2EB7686F-A934-40C1-BDA0-40FC828D0953}" presName="bgRect" presStyleLbl="bgShp" presStyleIdx="2" presStyleCnt="3"/>
      <dgm:spPr/>
    </dgm:pt>
    <dgm:pt modelId="{0DA1FE60-9C90-4A42-9F77-A87A4C7F491C}" type="pres">
      <dgm:prSet presAssocID="{2EB7686F-A934-40C1-BDA0-40FC828D095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208A6548-AED2-4EF6-98DC-11BD8C47218C}" type="pres">
      <dgm:prSet presAssocID="{2EB7686F-A934-40C1-BDA0-40FC828D0953}" presName="spaceRect" presStyleCnt="0"/>
      <dgm:spPr/>
    </dgm:pt>
    <dgm:pt modelId="{3815F838-81B3-43ED-981C-96BBA91030C7}" type="pres">
      <dgm:prSet presAssocID="{2EB7686F-A934-40C1-BDA0-40FC828D095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62E961E-B48C-4AFC-8DF3-84851B9E6D8B}" srcId="{47DF6B10-9EC7-4A2E-9799-3E67092B1BBE}" destId="{C81DFA65-DC23-4216-B348-93CC937DFDF4}" srcOrd="1" destOrd="0" parTransId="{9E52A48D-A9D7-4FDC-ADB0-886CD194A5A0}" sibTransId="{29DC97E0-5F21-4D81-97F2-76EF12416CB6}"/>
    <dgm:cxn modelId="{4DBFFC66-3BC5-4E58-B50B-E77566AEDEC0}" type="presOf" srcId="{C81DFA65-DC23-4216-B348-93CC937DFDF4}" destId="{99D45ED3-7C3D-4597-8153-B12610EF5411}" srcOrd="0" destOrd="0" presId="urn:microsoft.com/office/officeart/2018/2/layout/IconVerticalSolidList"/>
    <dgm:cxn modelId="{8456F771-7438-4C12-9526-41840D48F30C}" type="presOf" srcId="{9CD11DA6-7BC1-4E42-BBF3-0F998DE4CCAB}" destId="{BD998E73-6598-4FBD-BBCB-40C349DE67A1}" srcOrd="0" destOrd="0" presId="urn:microsoft.com/office/officeart/2018/2/layout/IconVerticalSolidList"/>
    <dgm:cxn modelId="{1FF348AD-F63F-4CE8-A742-EE0C24709465}" type="presOf" srcId="{47DF6B10-9EC7-4A2E-9799-3E67092B1BBE}" destId="{0A702C9C-1180-4F7B-A27F-DBD5BB79F81D}" srcOrd="0" destOrd="0" presId="urn:microsoft.com/office/officeart/2018/2/layout/IconVerticalSolidList"/>
    <dgm:cxn modelId="{7967E7BA-C8CE-4225-9D45-06640B2DFE77}" srcId="{47DF6B10-9EC7-4A2E-9799-3E67092B1BBE}" destId="{9CD11DA6-7BC1-4E42-BBF3-0F998DE4CCAB}" srcOrd="0" destOrd="0" parTransId="{815AD012-864A-4FEC-8243-86B9AF545DC1}" sibTransId="{DA8358DD-2F76-47E3-8823-30C1CB7CF647}"/>
    <dgm:cxn modelId="{2EBBF1D6-6420-43D1-8489-157F4D21FBCE}" type="presOf" srcId="{2EB7686F-A934-40C1-BDA0-40FC828D0953}" destId="{3815F838-81B3-43ED-981C-96BBA91030C7}" srcOrd="0" destOrd="0" presId="urn:microsoft.com/office/officeart/2018/2/layout/IconVerticalSolidList"/>
    <dgm:cxn modelId="{AB13B0DD-1124-4594-A0BC-25F41737B876}" srcId="{47DF6B10-9EC7-4A2E-9799-3E67092B1BBE}" destId="{2EB7686F-A934-40C1-BDA0-40FC828D0953}" srcOrd="2" destOrd="0" parTransId="{82C2EA82-0294-4890-9665-835DC4FE2269}" sibTransId="{607DAD58-845B-4824-A57D-A71E562DD9E3}"/>
    <dgm:cxn modelId="{165A439D-8730-4F17-BAE4-F28489D55A79}" type="presParOf" srcId="{0A702C9C-1180-4F7B-A27F-DBD5BB79F81D}" destId="{4F03C34D-9E19-495F-BD74-7A3F97A6BD20}" srcOrd="0" destOrd="0" presId="urn:microsoft.com/office/officeart/2018/2/layout/IconVerticalSolidList"/>
    <dgm:cxn modelId="{517BB673-ADA3-40AA-9107-CB05E552A1C5}" type="presParOf" srcId="{4F03C34D-9E19-495F-BD74-7A3F97A6BD20}" destId="{07A4B13C-8F92-44BE-823F-ACDD9389E572}" srcOrd="0" destOrd="0" presId="urn:microsoft.com/office/officeart/2018/2/layout/IconVerticalSolidList"/>
    <dgm:cxn modelId="{C0CCA8B7-BA06-40CD-A743-0FA345C3D735}" type="presParOf" srcId="{4F03C34D-9E19-495F-BD74-7A3F97A6BD20}" destId="{C7169C29-DA9D-495E-A7D1-F1E3AF22077F}" srcOrd="1" destOrd="0" presId="urn:microsoft.com/office/officeart/2018/2/layout/IconVerticalSolidList"/>
    <dgm:cxn modelId="{980E051E-6F95-4804-8AE8-6189E070F902}" type="presParOf" srcId="{4F03C34D-9E19-495F-BD74-7A3F97A6BD20}" destId="{4D7105E0-AE09-460A-98E5-2E2F3BB69EE2}" srcOrd="2" destOrd="0" presId="urn:microsoft.com/office/officeart/2018/2/layout/IconVerticalSolidList"/>
    <dgm:cxn modelId="{E7ECD40A-B9A1-4D61-9725-773FA3CD50F2}" type="presParOf" srcId="{4F03C34D-9E19-495F-BD74-7A3F97A6BD20}" destId="{BD998E73-6598-4FBD-BBCB-40C349DE67A1}" srcOrd="3" destOrd="0" presId="urn:microsoft.com/office/officeart/2018/2/layout/IconVerticalSolidList"/>
    <dgm:cxn modelId="{38B8E21B-8C84-49EE-A442-B59F66F26684}" type="presParOf" srcId="{0A702C9C-1180-4F7B-A27F-DBD5BB79F81D}" destId="{557362F6-2549-4AAA-8A1D-3C53FFEB2B1B}" srcOrd="1" destOrd="0" presId="urn:microsoft.com/office/officeart/2018/2/layout/IconVerticalSolidList"/>
    <dgm:cxn modelId="{9399EF8F-4CD1-4CFB-925B-3F263E3D1AD3}" type="presParOf" srcId="{0A702C9C-1180-4F7B-A27F-DBD5BB79F81D}" destId="{4C59E871-53F6-4E2D-824A-132D59149A4F}" srcOrd="2" destOrd="0" presId="urn:microsoft.com/office/officeart/2018/2/layout/IconVerticalSolidList"/>
    <dgm:cxn modelId="{68F59C4C-52A2-4515-A442-894E1EC34E9A}" type="presParOf" srcId="{4C59E871-53F6-4E2D-824A-132D59149A4F}" destId="{39181688-FFB2-4EB4-A970-C4C530B2C439}" srcOrd="0" destOrd="0" presId="urn:microsoft.com/office/officeart/2018/2/layout/IconVerticalSolidList"/>
    <dgm:cxn modelId="{2AAA2A99-7FDE-4FB2-8419-862FE837E39E}" type="presParOf" srcId="{4C59E871-53F6-4E2D-824A-132D59149A4F}" destId="{09472014-BBA5-4959-9480-F7A310B3DFAD}" srcOrd="1" destOrd="0" presId="urn:microsoft.com/office/officeart/2018/2/layout/IconVerticalSolidList"/>
    <dgm:cxn modelId="{716E3599-4FC7-4A28-9D4F-B9164C35E8E1}" type="presParOf" srcId="{4C59E871-53F6-4E2D-824A-132D59149A4F}" destId="{DC25664C-F614-4B44-B9E2-ABAA06F8B030}" srcOrd="2" destOrd="0" presId="urn:microsoft.com/office/officeart/2018/2/layout/IconVerticalSolidList"/>
    <dgm:cxn modelId="{0992A1DD-6F5F-4B96-B64B-E146F47697EC}" type="presParOf" srcId="{4C59E871-53F6-4E2D-824A-132D59149A4F}" destId="{99D45ED3-7C3D-4597-8153-B12610EF5411}" srcOrd="3" destOrd="0" presId="urn:microsoft.com/office/officeart/2018/2/layout/IconVerticalSolidList"/>
    <dgm:cxn modelId="{DFA9C57E-951B-4AA2-AE82-23D47CE24461}" type="presParOf" srcId="{0A702C9C-1180-4F7B-A27F-DBD5BB79F81D}" destId="{CD63964C-ECDC-4FAA-BF53-4F36490D281C}" srcOrd="3" destOrd="0" presId="urn:microsoft.com/office/officeart/2018/2/layout/IconVerticalSolidList"/>
    <dgm:cxn modelId="{93B36EB8-1565-4B06-927F-39EDDC1D6279}" type="presParOf" srcId="{0A702C9C-1180-4F7B-A27F-DBD5BB79F81D}" destId="{8193B615-FD10-4BC0-BFEC-E511F1F33701}" srcOrd="4" destOrd="0" presId="urn:microsoft.com/office/officeart/2018/2/layout/IconVerticalSolidList"/>
    <dgm:cxn modelId="{417A4C56-1DE1-4993-BC3B-FF0BA4C0EB84}" type="presParOf" srcId="{8193B615-FD10-4BC0-BFEC-E511F1F33701}" destId="{4BB617E8-AA4C-419B-AAB5-75DC3D3A8820}" srcOrd="0" destOrd="0" presId="urn:microsoft.com/office/officeart/2018/2/layout/IconVerticalSolidList"/>
    <dgm:cxn modelId="{9B133C51-0CFD-489A-B3B8-0B29490CEF54}" type="presParOf" srcId="{8193B615-FD10-4BC0-BFEC-E511F1F33701}" destId="{0DA1FE60-9C90-4A42-9F77-A87A4C7F491C}" srcOrd="1" destOrd="0" presId="urn:microsoft.com/office/officeart/2018/2/layout/IconVerticalSolidList"/>
    <dgm:cxn modelId="{385B9B4B-AE2F-4327-8D46-AD990110DA53}" type="presParOf" srcId="{8193B615-FD10-4BC0-BFEC-E511F1F33701}" destId="{208A6548-AED2-4EF6-98DC-11BD8C47218C}" srcOrd="2" destOrd="0" presId="urn:microsoft.com/office/officeart/2018/2/layout/IconVerticalSolidList"/>
    <dgm:cxn modelId="{8420A073-288A-4E34-A707-303F4885DD23}" type="presParOf" srcId="{8193B615-FD10-4BC0-BFEC-E511F1F33701}" destId="{3815F838-81B3-43ED-981C-96BBA91030C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08D9E83-701C-4F28-9D17-059EE34F0A1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19CB0CD-9B59-44E9-9113-1CAE7D1DA4C9}">
      <dgm:prSet/>
      <dgm:spPr/>
      <dgm:t>
        <a:bodyPr/>
        <a:lstStyle/>
        <a:p>
          <a:r>
            <a:rPr lang="en-US"/>
            <a:t>A growing shift towards the privatization of public services, leading to government contracting with both for-profit and nonprofit providers.</a:t>
          </a:r>
        </a:p>
      </dgm:t>
    </dgm:pt>
    <dgm:pt modelId="{F473986A-4480-4314-B889-76246D0D9DA5}" type="parTrans" cxnId="{1A4A0A68-3401-4F04-8D60-2F200011D333}">
      <dgm:prSet/>
      <dgm:spPr/>
      <dgm:t>
        <a:bodyPr/>
        <a:lstStyle/>
        <a:p>
          <a:endParaRPr lang="en-US"/>
        </a:p>
      </dgm:t>
    </dgm:pt>
    <dgm:pt modelId="{44196887-48A0-474A-9A0C-FEE4A3A942CD}" type="sibTrans" cxnId="{1A4A0A68-3401-4F04-8D60-2F200011D333}">
      <dgm:prSet/>
      <dgm:spPr/>
      <dgm:t>
        <a:bodyPr/>
        <a:lstStyle/>
        <a:p>
          <a:endParaRPr lang="en-US"/>
        </a:p>
      </dgm:t>
    </dgm:pt>
    <dgm:pt modelId="{1AFD8C3E-8B8D-4A1B-BD23-ED901A80EAD9}">
      <dgm:prSet/>
      <dgm:spPr/>
      <dgm:t>
        <a:bodyPr/>
        <a:lstStyle/>
        <a:p>
          <a:r>
            <a:rPr lang="en-US"/>
            <a:t>A parallel shift toward outcomes-based (rather than needs-based) approaches to funding on the part of both private philanthropies and government agencies.</a:t>
          </a:r>
        </a:p>
      </dgm:t>
    </dgm:pt>
    <dgm:pt modelId="{981FCF24-B4F0-4F92-97FD-D9C1B206ECF9}" type="parTrans" cxnId="{FDE16464-E3B7-4E34-A58C-424A14431DE1}">
      <dgm:prSet/>
      <dgm:spPr/>
      <dgm:t>
        <a:bodyPr/>
        <a:lstStyle/>
        <a:p>
          <a:endParaRPr lang="en-US"/>
        </a:p>
      </dgm:t>
    </dgm:pt>
    <dgm:pt modelId="{780403D1-C406-4FE0-A6B1-EECBED183ACF}" type="sibTrans" cxnId="{FDE16464-E3B7-4E34-A58C-424A14431DE1}">
      <dgm:prSet/>
      <dgm:spPr/>
      <dgm:t>
        <a:bodyPr/>
        <a:lstStyle/>
        <a:p>
          <a:endParaRPr lang="en-US"/>
        </a:p>
      </dgm:t>
    </dgm:pt>
    <dgm:pt modelId="{B258D51A-8422-445B-B236-2FC37B906095}">
      <dgm:prSet/>
      <dgm:spPr/>
      <dgm:t>
        <a:bodyPr/>
        <a:lstStyle/>
        <a:p>
          <a:r>
            <a:rPr lang="en-US"/>
            <a:t>A new, more engaged and strategic approach to corporate involvement in social and community issues. </a:t>
          </a:r>
        </a:p>
      </dgm:t>
    </dgm:pt>
    <dgm:pt modelId="{C808DC0E-546D-47B1-B7AE-69ECC5798EA9}" type="parTrans" cxnId="{278974E3-D534-4812-A17E-C8D2C24D9F1F}">
      <dgm:prSet/>
      <dgm:spPr/>
      <dgm:t>
        <a:bodyPr/>
        <a:lstStyle/>
        <a:p>
          <a:endParaRPr lang="en-US"/>
        </a:p>
      </dgm:t>
    </dgm:pt>
    <dgm:pt modelId="{003456E1-BD8F-4A4D-802E-A8CE6D71ECE5}" type="sibTrans" cxnId="{278974E3-D534-4812-A17E-C8D2C24D9F1F}">
      <dgm:prSet/>
      <dgm:spPr/>
      <dgm:t>
        <a:bodyPr/>
        <a:lstStyle/>
        <a:p>
          <a:endParaRPr lang="en-US"/>
        </a:p>
      </dgm:t>
    </dgm:pt>
    <dgm:pt modelId="{732BA91E-CE45-4ECC-8ECD-B417E8835A16}" type="pres">
      <dgm:prSet presAssocID="{908D9E83-701C-4F28-9D17-059EE34F0A1E}" presName="linear" presStyleCnt="0">
        <dgm:presLayoutVars>
          <dgm:animLvl val="lvl"/>
          <dgm:resizeHandles val="exact"/>
        </dgm:presLayoutVars>
      </dgm:prSet>
      <dgm:spPr/>
    </dgm:pt>
    <dgm:pt modelId="{00F573F4-E106-4BFB-9760-9025749B56FD}" type="pres">
      <dgm:prSet presAssocID="{D19CB0CD-9B59-44E9-9113-1CAE7D1DA4C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A60900E-204A-4013-9EDD-885A84D9332D}" type="pres">
      <dgm:prSet presAssocID="{44196887-48A0-474A-9A0C-FEE4A3A942CD}" presName="spacer" presStyleCnt="0"/>
      <dgm:spPr/>
    </dgm:pt>
    <dgm:pt modelId="{11A2D59C-E241-4395-B5BB-EB3BB13FB70E}" type="pres">
      <dgm:prSet presAssocID="{1AFD8C3E-8B8D-4A1B-BD23-ED901A80EAD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A0E592C-1CB7-49EE-8A3D-C9F69DE3B886}" type="pres">
      <dgm:prSet presAssocID="{780403D1-C406-4FE0-A6B1-EECBED183ACF}" presName="spacer" presStyleCnt="0"/>
      <dgm:spPr/>
    </dgm:pt>
    <dgm:pt modelId="{6592C0C5-23F4-43E5-8364-79D176B7CD39}" type="pres">
      <dgm:prSet presAssocID="{B258D51A-8422-445B-B236-2FC37B90609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8446714-EBF0-4F30-9BAD-35E90DBD8FEF}" type="presOf" srcId="{908D9E83-701C-4F28-9D17-059EE34F0A1E}" destId="{732BA91E-CE45-4ECC-8ECD-B417E8835A16}" srcOrd="0" destOrd="0" presId="urn:microsoft.com/office/officeart/2005/8/layout/vList2"/>
    <dgm:cxn modelId="{D5A6513F-A1A5-4F11-9712-58966E644737}" type="presOf" srcId="{D19CB0CD-9B59-44E9-9113-1CAE7D1DA4C9}" destId="{00F573F4-E106-4BFB-9760-9025749B56FD}" srcOrd="0" destOrd="0" presId="urn:microsoft.com/office/officeart/2005/8/layout/vList2"/>
    <dgm:cxn modelId="{FDE16464-E3B7-4E34-A58C-424A14431DE1}" srcId="{908D9E83-701C-4F28-9D17-059EE34F0A1E}" destId="{1AFD8C3E-8B8D-4A1B-BD23-ED901A80EAD9}" srcOrd="1" destOrd="0" parTransId="{981FCF24-B4F0-4F92-97FD-D9C1B206ECF9}" sibTransId="{780403D1-C406-4FE0-A6B1-EECBED183ACF}"/>
    <dgm:cxn modelId="{1A4A0A68-3401-4F04-8D60-2F200011D333}" srcId="{908D9E83-701C-4F28-9D17-059EE34F0A1E}" destId="{D19CB0CD-9B59-44E9-9113-1CAE7D1DA4C9}" srcOrd="0" destOrd="0" parTransId="{F473986A-4480-4314-B889-76246D0D9DA5}" sibTransId="{44196887-48A0-474A-9A0C-FEE4A3A942CD}"/>
    <dgm:cxn modelId="{372D808F-6FAF-4876-B98B-A1D1816400AE}" type="presOf" srcId="{1AFD8C3E-8B8D-4A1B-BD23-ED901A80EAD9}" destId="{11A2D59C-E241-4395-B5BB-EB3BB13FB70E}" srcOrd="0" destOrd="0" presId="urn:microsoft.com/office/officeart/2005/8/layout/vList2"/>
    <dgm:cxn modelId="{78CDBEE0-584F-4181-8472-FD4A3298D569}" type="presOf" srcId="{B258D51A-8422-445B-B236-2FC37B906095}" destId="{6592C0C5-23F4-43E5-8364-79D176B7CD39}" srcOrd="0" destOrd="0" presId="urn:microsoft.com/office/officeart/2005/8/layout/vList2"/>
    <dgm:cxn modelId="{278974E3-D534-4812-A17E-C8D2C24D9F1F}" srcId="{908D9E83-701C-4F28-9D17-059EE34F0A1E}" destId="{B258D51A-8422-445B-B236-2FC37B906095}" srcOrd="2" destOrd="0" parTransId="{C808DC0E-546D-47B1-B7AE-69ECC5798EA9}" sibTransId="{003456E1-BD8F-4A4D-802E-A8CE6D71ECE5}"/>
    <dgm:cxn modelId="{97F483FF-FE84-4FCA-AC7F-5D017767A6B6}" type="presParOf" srcId="{732BA91E-CE45-4ECC-8ECD-B417E8835A16}" destId="{00F573F4-E106-4BFB-9760-9025749B56FD}" srcOrd="0" destOrd="0" presId="urn:microsoft.com/office/officeart/2005/8/layout/vList2"/>
    <dgm:cxn modelId="{37B5C6CC-F7BC-422D-8E76-3EBA6778E723}" type="presParOf" srcId="{732BA91E-CE45-4ECC-8ECD-B417E8835A16}" destId="{4A60900E-204A-4013-9EDD-885A84D9332D}" srcOrd="1" destOrd="0" presId="urn:microsoft.com/office/officeart/2005/8/layout/vList2"/>
    <dgm:cxn modelId="{0AC8FF0E-3355-4D84-B772-DDD2C9D6ABF1}" type="presParOf" srcId="{732BA91E-CE45-4ECC-8ECD-B417E8835A16}" destId="{11A2D59C-E241-4395-B5BB-EB3BB13FB70E}" srcOrd="2" destOrd="0" presId="urn:microsoft.com/office/officeart/2005/8/layout/vList2"/>
    <dgm:cxn modelId="{8C65957D-B3F1-4B26-BF50-1D3CDD673DB4}" type="presParOf" srcId="{732BA91E-CE45-4ECC-8ECD-B417E8835A16}" destId="{5A0E592C-1CB7-49EE-8A3D-C9F69DE3B886}" srcOrd="3" destOrd="0" presId="urn:microsoft.com/office/officeart/2005/8/layout/vList2"/>
    <dgm:cxn modelId="{2101C110-DE90-4038-A7F4-6170A56F7372}" type="presParOf" srcId="{732BA91E-CE45-4ECC-8ECD-B417E8835A16}" destId="{6592C0C5-23F4-43E5-8364-79D176B7CD3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4899B00-D9EC-482E-A864-95BF36FA435E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886C6E2-6631-4247-91BA-04D66DFEA551}">
      <dgm:prSet/>
      <dgm:spPr/>
      <dgm:t>
        <a:bodyPr/>
        <a:lstStyle/>
        <a:p>
          <a:r>
            <a:rPr lang="en-US"/>
            <a:t>As a result, social entrepreneurs are shifting the emphasis from charitable relief to new, more systematic ways of improving social conditions. </a:t>
          </a:r>
        </a:p>
      </dgm:t>
    </dgm:pt>
    <dgm:pt modelId="{20C8E638-8991-4964-BE24-3C214293611C}" type="parTrans" cxnId="{28DEB801-84F6-4A02-A182-8C81039794EE}">
      <dgm:prSet/>
      <dgm:spPr/>
      <dgm:t>
        <a:bodyPr/>
        <a:lstStyle/>
        <a:p>
          <a:endParaRPr lang="en-US"/>
        </a:p>
      </dgm:t>
    </dgm:pt>
    <dgm:pt modelId="{B29EB61F-A3C5-47C9-BFC7-3A853B1BCA8A}" type="sibTrans" cxnId="{28DEB801-84F6-4A02-A182-8C81039794EE}">
      <dgm:prSet/>
      <dgm:spPr/>
      <dgm:t>
        <a:bodyPr/>
        <a:lstStyle/>
        <a:p>
          <a:endParaRPr lang="en-US"/>
        </a:p>
      </dgm:t>
    </dgm:pt>
    <dgm:pt modelId="{657FC8EE-6B49-46DF-B135-275CA170DEBB}">
      <dgm:prSet/>
      <dgm:spPr/>
      <dgm:t>
        <a:bodyPr/>
        <a:lstStyle/>
        <a:p>
          <a:r>
            <a:rPr lang="en-US"/>
            <a:t>Reducing the need for charitable assistance rather than simply meeting the need</a:t>
          </a:r>
        </a:p>
      </dgm:t>
    </dgm:pt>
    <dgm:pt modelId="{EC8DC316-2BC9-4F0A-966F-FE357E73C899}" type="parTrans" cxnId="{1FDE5FBC-0D5C-4553-BC14-F2D55C702A8F}">
      <dgm:prSet/>
      <dgm:spPr/>
      <dgm:t>
        <a:bodyPr/>
        <a:lstStyle/>
        <a:p>
          <a:endParaRPr lang="en-US"/>
        </a:p>
      </dgm:t>
    </dgm:pt>
    <dgm:pt modelId="{19521938-3127-42A8-8D8D-A7E3972D1279}" type="sibTrans" cxnId="{1FDE5FBC-0D5C-4553-BC14-F2D55C702A8F}">
      <dgm:prSet/>
      <dgm:spPr/>
      <dgm:t>
        <a:bodyPr/>
        <a:lstStyle/>
        <a:p>
          <a:endParaRPr lang="en-US"/>
        </a:p>
      </dgm:t>
    </dgm:pt>
    <dgm:pt modelId="{F1C7D466-D283-4F7B-8BD4-CA8BF100D6BE}">
      <dgm:prSet/>
      <dgm:spPr/>
      <dgm:t>
        <a:bodyPr/>
        <a:lstStyle/>
        <a:p>
          <a:r>
            <a:rPr lang="en-US"/>
            <a:t>Engaging people in and allowing then to take some responsibility for improving their own lives.</a:t>
          </a:r>
        </a:p>
      </dgm:t>
    </dgm:pt>
    <dgm:pt modelId="{46704DC6-BD7F-4E76-9069-B73AF6FEBAE1}" type="parTrans" cxnId="{BF2EB8C5-2F26-468B-8F4E-2674E3535B7B}">
      <dgm:prSet/>
      <dgm:spPr/>
      <dgm:t>
        <a:bodyPr/>
        <a:lstStyle/>
        <a:p>
          <a:endParaRPr lang="en-US"/>
        </a:p>
      </dgm:t>
    </dgm:pt>
    <dgm:pt modelId="{EDAFC401-4079-4A52-9D3B-C720CC0502BD}" type="sibTrans" cxnId="{BF2EB8C5-2F26-468B-8F4E-2674E3535B7B}">
      <dgm:prSet/>
      <dgm:spPr/>
      <dgm:t>
        <a:bodyPr/>
        <a:lstStyle/>
        <a:p>
          <a:endParaRPr lang="en-US"/>
        </a:p>
      </dgm:t>
    </dgm:pt>
    <dgm:pt modelId="{37E19C8F-CD31-4C99-BE95-07A4925B947A}" type="pres">
      <dgm:prSet presAssocID="{54899B00-D9EC-482E-A864-95BF36FA435E}" presName="vert0" presStyleCnt="0">
        <dgm:presLayoutVars>
          <dgm:dir/>
          <dgm:animOne val="branch"/>
          <dgm:animLvl val="lvl"/>
        </dgm:presLayoutVars>
      </dgm:prSet>
      <dgm:spPr/>
    </dgm:pt>
    <dgm:pt modelId="{B467D669-BE6A-494B-B4F9-3B48001540C1}" type="pres">
      <dgm:prSet presAssocID="{D886C6E2-6631-4247-91BA-04D66DFEA551}" presName="thickLine" presStyleLbl="alignNode1" presStyleIdx="0" presStyleCnt="3"/>
      <dgm:spPr/>
    </dgm:pt>
    <dgm:pt modelId="{E051443E-E91D-41A1-9346-F23B48128790}" type="pres">
      <dgm:prSet presAssocID="{D886C6E2-6631-4247-91BA-04D66DFEA551}" presName="horz1" presStyleCnt="0"/>
      <dgm:spPr/>
    </dgm:pt>
    <dgm:pt modelId="{76D365A8-505F-4ECD-BBA0-FB10040F5F9E}" type="pres">
      <dgm:prSet presAssocID="{D886C6E2-6631-4247-91BA-04D66DFEA551}" presName="tx1" presStyleLbl="revTx" presStyleIdx="0" presStyleCnt="3"/>
      <dgm:spPr/>
    </dgm:pt>
    <dgm:pt modelId="{68B9C039-17AB-41F9-8919-2B6F2F0AD758}" type="pres">
      <dgm:prSet presAssocID="{D886C6E2-6631-4247-91BA-04D66DFEA551}" presName="vert1" presStyleCnt="0"/>
      <dgm:spPr/>
    </dgm:pt>
    <dgm:pt modelId="{F62AB67A-C3BD-431B-A430-9210B47DFF21}" type="pres">
      <dgm:prSet presAssocID="{657FC8EE-6B49-46DF-B135-275CA170DEBB}" presName="thickLine" presStyleLbl="alignNode1" presStyleIdx="1" presStyleCnt="3"/>
      <dgm:spPr/>
    </dgm:pt>
    <dgm:pt modelId="{BD2C5C79-3E96-474A-B5BC-2E911773661E}" type="pres">
      <dgm:prSet presAssocID="{657FC8EE-6B49-46DF-B135-275CA170DEBB}" presName="horz1" presStyleCnt="0"/>
      <dgm:spPr/>
    </dgm:pt>
    <dgm:pt modelId="{73A52B12-B268-4385-9470-086621206C42}" type="pres">
      <dgm:prSet presAssocID="{657FC8EE-6B49-46DF-B135-275CA170DEBB}" presName="tx1" presStyleLbl="revTx" presStyleIdx="1" presStyleCnt="3"/>
      <dgm:spPr/>
    </dgm:pt>
    <dgm:pt modelId="{D0A67158-9F79-47BA-9EA2-CBC4008A81DB}" type="pres">
      <dgm:prSet presAssocID="{657FC8EE-6B49-46DF-B135-275CA170DEBB}" presName="vert1" presStyleCnt="0"/>
      <dgm:spPr/>
    </dgm:pt>
    <dgm:pt modelId="{AEF3D4FF-9A2E-451F-8979-782CB6CD70C4}" type="pres">
      <dgm:prSet presAssocID="{F1C7D466-D283-4F7B-8BD4-CA8BF100D6BE}" presName="thickLine" presStyleLbl="alignNode1" presStyleIdx="2" presStyleCnt="3"/>
      <dgm:spPr/>
    </dgm:pt>
    <dgm:pt modelId="{14DC9A16-2383-4FEA-8E7C-D3BAC0667961}" type="pres">
      <dgm:prSet presAssocID="{F1C7D466-D283-4F7B-8BD4-CA8BF100D6BE}" presName="horz1" presStyleCnt="0"/>
      <dgm:spPr/>
    </dgm:pt>
    <dgm:pt modelId="{46892D5A-E522-4AD2-B7BF-3E7D3A684589}" type="pres">
      <dgm:prSet presAssocID="{F1C7D466-D283-4F7B-8BD4-CA8BF100D6BE}" presName="tx1" presStyleLbl="revTx" presStyleIdx="2" presStyleCnt="3"/>
      <dgm:spPr/>
    </dgm:pt>
    <dgm:pt modelId="{BEEFDF52-1533-41CC-98FC-EA57A2487494}" type="pres">
      <dgm:prSet presAssocID="{F1C7D466-D283-4F7B-8BD4-CA8BF100D6BE}" presName="vert1" presStyleCnt="0"/>
      <dgm:spPr/>
    </dgm:pt>
  </dgm:ptLst>
  <dgm:cxnLst>
    <dgm:cxn modelId="{28DEB801-84F6-4A02-A182-8C81039794EE}" srcId="{54899B00-D9EC-482E-A864-95BF36FA435E}" destId="{D886C6E2-6631-4247-91BA-04D66DFEA551}" srcOrd="0" destOrd="0" parTransId="{20C8E638-8991-4964-BE24-3C214293611C}" sibTransId="{B29EB61F-A3C5-47C9-BFC7-3A853B1BCA8A}"/>
    <dgm:cxn modelId="{0222E723-22BE-42FE-B828-58730FF15AE7}" type="presOf" srcId="{657FC8EE-6B49-46DF-B135-275CA170DEBB}" destId="{73A52B12-B268-4385-9470-086621206C42}" srcOrd="0" destOrd="0" presId="urn:microsoft.com/office/officeart/2008/layout/LinedList"/>
    <dgm:cxn modelId="{3A0A377E-E527-4E94-BE1D-8376DEAC10C6}" type="presOf" srcId="{F1C7D466-D283-4F7B-8BD4-CA8BF100D6BE}" destId="{46892D5A-E522-4AD2-B7BF-3E7D3A684589}" srcOrd="0" destOrd="0" presId="urn:microsoft.com/office/officeart/2008/layout/LinedList"/>
    <dgm:cxn modelId="{8D6CEF84-9093-479E-B851-04394BE7E899}" type="presOf" srcId="{54899B00-D9EC-482E-A864-95BF36FA435E}" destId="{37E19C8F-CD31-4C99-BE95-07A4925B947A}" srcOrd="0" destOrd="0" presId="urn:microsoft.com/office/officeart/2008/layout/LinedList"/>
    <dgm:cxn modelId="{150C9A91-2378-413F-BAE0-818B56EDE6FA}" type="presOf" srcId="{D886C6E2-6631-4247-91BA-04D66DFEA551}" destId="{76D365A8-505F-4ECD-BBA0-FB10040F5F9E}" srcOrd="0" destOrd="0" presId="urn:microsoft.com/office/officeart/2008/layout/LinedList"/>
    <dgm:cxn modelId="{1FDE5FBC-0D5C-4553-BC14-F2D55C702A8F}" srcId="{54899B00-D9EC-482E-A864-95BF36FA435E}" destId="{657FC8EE-6B49-46DF-B135-275CA170DEBB}" srcOrd="1" destOrd="0" parTransId="{EC8DC316-2BC9-4F0A-966F-FE357E73C899}" sibTransId="{19521938-3127-42A8-8D8D-A7E3972D1279}"/>
    <dgm:cxn modelId="{BF2EB8C5-2F26-468B-8F4E-2674E3535B7B}" srcId="{54899B00-D9EC-482E-A864-95BF36FA435E}" destId="{F1C7D466-D283-4F7B-8BD4-CA8BF100D6BE}" srcOrd="2" destOrd="0" parTransId="{46704DC6-BD7F-4E76-9069-B73AF6FEBAE1}" sibTransId="{EDAFC401-4079-4A52-9D3B-C720CC0502BD}"/>
    <dgm:cxn modelId="{A05FE467-B3B4-4E0A-A654-A259751CEEE3}" type="presParOf" srcId="{37E19C8F-CD31-4C99-BE95-07A4925B947A}" destId="{B467D669-BE6A-494B-B4F9-3B48001540C1}" srcOrd="0" destOrd="0" presId="urn:microsoft.com/office/officeart/2008/layout/LinedList"/>
    <dgm:cxn modelId="{19B375BB-E54B-4855-9148-049F6879DFDB}" type="presParOf" srcId="{37E19C8F-CD31-4C99-BE95-07A4925B947A}" destId="{E051443E-E91D-41A1-9346-F23B48128790}" srcOrd="1" destOrd="0" presId="urn:microsoft.com/office/officeart/2008/layout/LinedList"/>
    <dgm:cxn modelId="{9A57852B-1BBE-465B-87B3-B25F7A7006AB}" type="presParOf" srcId="{E051443E-E91D-41A1-9346-F23B48128790}" destId="{76D365A8-505F-4ECD-BBA0-FB10040F5F9E}" srcOrd="0" destOrd="0" presId="urn:microsoft.com/office/officeart/2008/layout/LinedList"/>
    <dgm:cxn modelId="{262AAB6D-9584-4374-A0F1-EEB794094F4A}" type="presParOf" srcId="{E051443E-E91D-41A1-9346-F23B48128790}" destId="{68B9C039-17AB-41F9-8919-2B6F2F0AD758}" srcOrd="1" destOrd="0" presId="urn:microsoft.com/office/officeart/2008/layout/LinedList"/>
    <dgm:cxn modelId="{F1526161-98A9-493C-8D21-0134E46025B7}" type="presParOf" srcId="{37E19C8F-CD31-4C99-BE95-07A4925B947A}" destId="{F62AB67A-C3BD-431B-A430-9210B47DFF21}" srcOrd="2" destOrd="0" presId="urn:microsoft.com/office/officeart/2008/layout/LinedList"/>
    <dgm:cxn modelId="{A7D0E8F9-ABAC-40F8-85BB-629285F4C839}" type="presParOf" srcId="{37E19C8F-CD31-4C99-BE95-07A4925B947A}" destId="{BD2C5C79-3E96-474A-B5BC-2E911773661E}" srcOrd="3" destOrd="0" presId="urn:microsoft.com/office/officeart/2008/layout/LinedList"/>
    <dgm:cxn modelId="{5B2E4989-7F90-41C1-815C-74141804FDFA}" type="presParOf" srcId="{BD2C5C79-3E96-474A-B5BC-2E911773661E}" destId="{73A52B12-B268-4385-9470-086621206C42}" srcOrd="0" destOrd="0" presId="urn:microsoft.com/office/officeart/2008/layout/LinedList"/>
    <dgm:cxn modelId="{F581283B-EECF-496E-9C5D-8FE7C57A9FCE}" type="presParOf" srcId="{BD2C5C79-3E96-474A-B5BC-2E911773661E}" destId="{D0A67158-9F79-47BA-9EA2-CBC4008A81DB}" srcOrd="1" destOrd="0" presId="urn:microsoft.com/office/officeart/2008/layout/LinedList"/>
    <dgm:cxn modelId="{041D5FEF-0E19-4F6A-B2D8-8A57E0D719AC}" type="presParOf" srcId="{37E19C8F-CD31-4C99-BE95-07A4925B947A}" destId="{AEF3D4FF-9A2E-451F-8979-782CB6CD70C4}" srcOrd="4" destOrd="0" presId="urn:microsoft.com/office/officeart/2008/layout/LinedList"/>
    <dgm:cxn modelId="{DD7A5590-90CC-4A57-A0D8-BDE1DBE39D87}" type="presParOf" srcId="{37E19C8F-CD31-4C99-BE95-07A4925B947A}" destId="{14DC9A16-2383-4FEA-8E7C-D3BAC0667961}" srcOrd="5" destOrd="0" presId="urn:microsoft.com/office/officeart/2008/layout/LinedList"/>
    <dgm:cxn modelId="{962BF64A-DC6B-4DB1-B856-E801268542DA}" type="presParOf" srcId="{14DC9A16-2383-4FEA-8E7C-D3BAC0667961}" destId="{46892D5A-E522-4AD2-B7BF-3E7D3A684589}" srcOrd="0" destOrd="0" presId="urn:microsoft.com/office/officeart/2008/layout/LinedList"/>
    <dgm:cxn modelId="{751CD4CA-094F-4115-8074-773EA9617607}" type="presParOf" srcId="{14DC9A16-2383-4FEA-8E7C-D3BAC0667961}" destId="{BEEFDF52-1533-41CC-98FC-EA57A248749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2171C6-7F51-4872-8B77-6238F96442EE}">
      <dsp:nvSpPr>
        <dsp:cNvPr id="0" name=""/>
        <dsp:cNvSpPr/>
      </dsp:nvSpPr>
      <dsp:spPr>
        <a:xfrm>
          <a:off x="2680" y="0"/>
          <a:ext cx="2809279" cy="6449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Social Entrepreneur</a:t>
          </a:r>
        </a:p>
      </dsp:txBody>
      <dsp:txXfrm>
        <a:off x="2680" y="2579914"/>
        <a:ext cx="2809279" cy="2579914"/>
      </dsp:txXfrm>
    </dsp:sp>
    <dsp:sp modelId="{EF5ADED1-BCDB-4CA7-A9F8-CCA91D0EE539}">
      <dsp:nvSpPr>
        <dsp:cNvPr id="0" name=""/>
        <dsp:cNvSpPr/>
      </dsp:nvSpPr>
      <dsp:spPr>
        <a:xfrm>
          <a:off x="190345" y="221618"/>
          <a:ext cx="2395073" cy="2439640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EC8E3-BFF3-4A8C-A3A6-6CC4E22C70DB}">
      <dsp:nvSpPr>
        <dsp:cNvPr id="0" name=""/>
        <dsp:cNvSpPr/>
      </dsp:nvSpPr>
      <dsp:spPr>
        <a:xfrm>
          <a:off x="2896237" y="0"/>
          <a:ext cx="2809279" cy="6449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 err="1"/>
            <a:t>Ecopreneur</a:t>
          </a:r>
          <a:endParaRPr lang="en-GB" sz="3300" kern="1200" dirty="0"/>
        </a:p>
      </dsp:txBody>
      <dsp:txXfrm>
        <a:off x="2896237" y="2579914"/>
        <a:ext cx="2809279" cy="2579914"/>
      </dsp:txXfrm>
    </dsp:sp>
    <dsp:sp modelId="{770B8D88-CC27-4E85-9B29-7A03D5615AA6}">
      <dsp:nvSpPr>
        <dsp:cNvPr id="0" name=""/>
        <dsp:cNvSpPr/>
      </dsp:nvSpPr>
      <dsp:spPr>
        <a:xfrm>
          <a:off x="3226988" y="386987"/>
          <a:ext cx="2147778" cy="2147778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FC745F-C36E-4A5A-B09C-2AB58950002C}">
      <dsp:nvSpPr>
        <dsp:cNvPr id="0" name=""/>
        <dsp:cNvSpPr/>
      </dsp:nvSpPr>
      <dsp:spPr>
        <a:xfrm>
          <a:off x="5789795" y="0"/>
          <a:ext cx="2809279" cy="6449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Entrepreneur</a:t>
          </a:r>
        </a:p>
      </dsp:txBody>
      <dsp:txXfrm>
        <a:off x="5789795" y="2579914"/>
        <a:ext cx="2809279" cy="2579914"/>
      </dsp:txXfrm>
    </dsp:sp>
    <dsp:sp modelId="{913FFEBB-F4FB-450B-B0DA-B5BE5BB7A9E7}">
      <dsp:nvSpPr>
        <dsp:cNvPr id="0" name=""/>
        <dsp:cNvSpPr/>
      </dsp:nvSpPr>
      <dsp:spPr>
        <a:xfrm>
          <a:off x="6120546" y="386987"/>
          <a:ext cx="2147778" cy="2147778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6000" r="-4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D598FA-F271-4387-804D-1DD8E06F341B}">
      <dsp:nvSpPr>
        <dsp:cNvPr id="0" name=""/>
        <dsp:cNvSpPr/>
      </dsp:nvSpPr>
      <dsp:spPr>
        <a:xfrm>
          <a:off x="8683353" y="0"/>
          <a:ext cx="2809279" cy="6449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 err="1"/>
            <a:t>Intrapreneur</a:t>
          </a:r>
          <a:endParaRPr lang="en-GB" sz="3300" kern="1200" dirty="0"/>
        </a:p>
      </dsp:txBody>
      <dsp:txXfrm>
        <a:off x="8683353" y="2579914"/>
        <a:ext cx="2809279" cy="2579914"/>
      </dsp:txXfrm>
    </dsp:sp>
    <dsp:sp modelId="{82243556-E8EF-4342-92FF-CC3CA55574BC}">
      <dsp:nvSpPr>
        <dsp:cNvPr id="0" name=""/>
        <dsp:cNvSpPr/>
      </dsp:nvSpPr>
      <dsp:spPr>
        <a:xfrm>
          <a:off x="9014103" y="386987"/>
          <a:ext cx="2147778" cy="2147778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839C14-2A89-4DB1-A6D8-F4F561E0382A}">
      <dsp:nvSpPr>
        <dsp:cNvPr id="0" name=""/>
        <dsp:cNvSpPr/>
      </dsp:nvSpPr>
      <dsp:spPr>
        <a:xfrm>
          <a:off x="459812" y="5159828"/>
          <a:ext cx="10575687" cy="967467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E09D75-9ED7-4163-B5A4-CA5C06BF145D}">
      <dsp:nvSpPr>
        <dsp:cNvPr id="0" name=""/>
        <dsp:cNvSpPr/>
      </dsp:nvSpPr>
      <dsp:spPr>
        <a:xfrm>
          <a:off x="767725" y="96508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1C3920-7F63-43E3-A31A-29912F6E7A2B}">
      <dsp:nvSpPr>
        <dsp:cNvPr id="0" name=""/>
        <dsp:cNvSpPr/>
      </dsp:nvSpPr>
      <dsp:spPr>
        <a:xfrm>
          <a:off x="1001725" y="119908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53A57D-34B9-49BD-974F-581D2F30C512}">
      <dsp:nvSpPr>
        <dsp:cNvPr id="0" name=""/>
        <dsp:cNvSpPr/>
      </dsp:nvSpPr>
      <dsp:spPr>
        <a:xfrm>
          <a:off x="416725" y="2405082"/>
          <a:ext cx="180000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Adopting a mission to create and sustain social value</a:t>
          </a:r>
        </a:p>
      </dsp:txBody>
      <dsp:txXfrm>
        <a:off x="416725" y="2405082"/>
        <a:ext cx="1800000" cy="787500"/>
      </dsp:txXfrm>
    </dsp:sp>
    <dsp:sp modelId="{111D2472-A9D7-481A-ADFE-28360C82553A}">
      <dsp:nvSpPr>
        <dsp:cNvPr id="0" name=""/>
        <dsp:cNvSpPr/>
      </dsp:nvSpPr>
      <dsp:spPr>
        <a:xfrm>
          <a:off x="2882725" y="96508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B1BADF-E546-4278-ACEB-0D64F06D83BE}">
      <dsp:nvSpPr>
        <dsp:cNvPr id="0" name=""/>
        <dsp:cNvSpPr/>
      </dsp:nvSpPr>
      <dsp:spPr>
        <a:xfrm>
          <a:off x="3116725" y="119908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C2EF34-BBAE-47DE-8D9B-10094F9C8D0C}">
      <dsp:nvSpPr>
        <dsp:cNvPr id="0" name=""/>
        <dsp:cNvSpPr/>
      </dsp:nvSpPr>
      <dsp:spPr>
        <a:xfrm>
          <a:off x="2531725" y="2405082"/>
          <a:ext cx="180000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Recognize and relentlessly pursuing new opportunities to serve that mission.</a:t>
          </a:r>
        </a:p>
      </dsp:txBody>
      <dsp:txXfrm>
        <a:off x="2531725" y="2405082"/>
        <a:ext cx="1800000" cy="787500"/>
      </dsp:txXfrm>
    </dsp:sp>
    <dsp:sp modelId="{08F5418D-3128-4E57-B432-E9647A413AC5}">
      <dsp:nvSpPr>
        <dsp:cNvPr id="0" name=""/>
        <dsp:cNvSpPr/>
      </dsp:nvSpPr>
      <dsp:spPr>
        <a:xfrm>
          <a:off x="4997725" y="96508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C1C20D-E384-45DA-870F-EEE27DDC62A8}">
      <dsp:nvSpPr>
        <dsp:cNvPr id="0" name=""/>
        <dsp:cNvSpPr/>
      </dsp:nvSpPr>
      <dsp:spPr>
        <a:xfrm>
          <a:off x="5231725" y="119908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2E56BE-34A5-4A9A-ADD8-C8A5EF3D6E6E}">
      <dsp:nvSpPr>
        <dsp:cNvPr id="0" name=""/>
        <dsp:cNvSpPr/>
      </dsp:nvSpPr>
      <dsp:spPr>
        <a:xfrm>
          <a:off x="4646725" y="2405082"/>
          <a:ext cx="180000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Engaging in a process of continuous innovation, adaption, and learning.</a:t>
          </a:r>
        </a:p>
      </dsp:txBody>
      <dsp:txXfrm>
        <a:off x="4646725" y="2405082"/>
        <a:ext cx="1800000" cy="787500"/>
      </dsp:txXfrm>
    </dsp:sp>
    <dsp:sp modelId="{4A14B4F9-9842-4CCD-8D33-7A48FB6B4373}">
      <dsp:nvSpPr>
        <dsp:cNvPr id="0" name=""/>
        <dsp:cNvSpPr/>
      </dsp:nvSpPr>
      <dsp:spPr>
        <a:xfrm>
          <a:off x="7112725" y="96508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9DE78D-4E8A-47EE-AC0F-9C5A3B8A4B0D}">
      <dsp:nvSpPr>
        <dsp:cNvPr id="0" name=""/>
        <dsp:cNvSpPr/>
      </dsp:nvSpPr>
      <dsp:spPr>
        <a:xfrm>
          <a:off x="7346725" y="119908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4BB198-2888-4B77-B557-FC84FFA08F36}">
      <dsp:nvSpPr>
        <dsp:cNvPr id="0" name=""/>
        <dsp:cNvSpPr/>
      </dsp:nvSpPr>
      <dsp:spPr>
        <a:xfrm>
          <a:off x="6761725" y="2405082"/>
          <a:ext cx="180000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Acting boldly without being limited to resources currently in hand. </a:t>
          </a:r>
        </a:p>
      </dsp:txBody>
      <dsp:txXfrm>
        <a:off x="6761725" y="2405082"/>
        <a:ext cx="1800000" cy="787500"/>
      </dsp:txXfrm>
    </dsp:sp>
    <dsp:sp modelId="{46A9635B-7BF0-492D-A728-B0506D97B699}">
      <dsp:nvSpPr>
        <dsp:cNvPr id="0" name=""/>
        <dsp:cNvSpPr/>
      </dsp:nvSpPr>
      <dsp:spPr>
        <a:xfrm>
          <a:off x="9227725" y="965082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B8F477-4CC3-4516-851B-D5A06699DDCC}">
      <dsp:nvSpPr>
        <dsp:cNvPr id="0" name=""/>
        <dsp:cNvSpPr/>
      </dsp:nvSpPr>
      <dsp:spPr>
        <a:xfrm>
          <a:off x="9461725" y="119908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587B82-1D84-4F50-95B9-FCD1F8970969}">
      <dsp:nvSpPr>
        <dsp:cNvPr id="0" name=""/>
        <dsp:cNvSpPr/>
      </dsp:nvSpPr>
      <dsp:spPr>
        <a:xfrm>
          <a:off x="8876725" y="2405082"/>
          <a:ext cx="180000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Exhibiting a heightened sense of accountability to the constituencies served and for the outcomes created</a:t>
          </a:r>
        </a:p>
      </dsp:txBody>
      <dsp:txXfrm>
        <a:off x="8876725" y="2405082"/>
        <a:ext cx="1800000" cy="787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A4B13C-8F92-44BE-823F-ACDD9389E572}">
      <dsp:nvSpPr>
        <dsp:cNvPr id="0" name=""/>
        <dsp:cNvSpPr/>
      </dsp:nvSpPr>
      <dsp:spPr>
        <a:xfrm>
          <a:off x="0" y="651"/>
          <a:ext cx="6651253" cy="152498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169C29-DA9D-495E-A7D1-F1E3AF22077F}">
      <dsp:nvSpPr>
        <dsp:cNvPr id="0" name=""/>
        <dsp:cNvSpPr/>
      </dsp:nvSpPr>
      <dsp:spPr>
        <a:xfrm>
          <a:off x="461309" y="343774"/>
          <a:ext cx="838743" cy="8387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998E73-6598-4FBD-BBCB-40C349DE67A1}">
      <dsp:nvSpPr>
        <dsp:cNvPr id="0" name=""/>
        <dsp:cNvSpPr/>
      </dsp:nvSpPr>
      <dsp:spPr>
        <a:xfrm>
          <a:off x="1761361" y="651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Heightened concerns about the effectiveness of traditional governmental and charitable approaches to meeting social needs;</a:t>
          </a:r>
          <a:endParaRPr lang="en-US" sz="2100" kern="1200"/>
        </a:p>
      </dsp:txBody>
      <dsp:txXfrm>
        <a:off x="1761361" y="651"/>
        <a:ext cx="4889891" cy="1524988"/>
      </dsp:txXfrm>
    </dsp:sp>
    <dsp:sp modelId="{39181688-FFB2-4EB4-A970-C4C530B2C439}">
      <dsp:nvSpPr>
        <dsp:cNvPr id="0" name=""/>
        <dsp:cNvSpPr/>
      </dsp:nvSpPr>
      <dsp:spPr>
        <a:xfrm>
          <a:off x="0" y="1906887"/>
          <a:ext cx="6651253" cy="15249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472014-BBA5-4959-9480-F7A310B3DFAD}">
      <dsp:nvSpPr>
        <dsp:cNvPr id="0" name=""/>
        <dsp:cNvSpPr/>
      </dsp:nvSpPr>
      <dsp:spPr>
        <a:xfrm>
          <a:off x="461309" y="2250010"/>
          <a:ext cx="838743" cy="8387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D45ED3-7C3D-4597-8153-B12610EF5411}">
      <dsp:nvSpPr>
        <dsp:cNvPr id="0" name=""/>
        <dsp:cNvSpPr/>
      </dsp:nvSpPr>
      <dsp:spPr>
        <a:xfrm>
          <a:off x="1761361" y="1906887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 search for more innovative solutions that lead to sustainable improvement</a:t>
          </a:r>
          <a:endParaRPr lang="en-US" sz="2100" kern="1200"/>
        </a:p>
      </dsp:txBody>
      <dsp:txXfrm>
        <a:off x="1761361" y="1906887"/>
        <a:ext cx="4889891" cy="1524988"/>
      </dsp:txXfrm>
    </dsp:sp>
    <dsp:sp modelId="{4BB617E8-AA4C-419B-AAB5-75DC3D3A8820}">
      <dsp:nvSpPr>
        <dsp:cNvPr id="0" name=""/>
        <dsp:cNvSpPr/>
      </dsp:nvSpPr>
      <dsp:spPr>
        <a:xfrm>
          <a:off x="0" y="3813123"/>
          <a:ext cx="6651253" cy="152498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A1FE60-9C90-4A42-9F77-A87A4C7F491C}">
      <dsp:nvSpPr>
        <dsp:cNvPr id="0" name=""/>
        <dsp:cNvSpPr/>
      </dsp:nvSpPr>
      <dsp:spPr>
        <a:xfrm>
          <a:off x="461309" y="4156246"/>
          <a:ext cx="838743" cy="8387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15F838-81B3-43ED-981C-96BBA91030C7}">
      <dsp:nvSpPr>
        <dsp:cNvPr id="0" name=""/>
        <dsp:cNvSpPr/>
      </dsp:nvSpPr>
      <dsp:spPr>
        <a:xfrm>
          <a:off x="1761361" y="3813123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An increased openness to experimentation with market-based approaches and business-like methods in the social sector.</a:t>
          </a:r>
          <a:endParaRPr lang="en-US" sz="2100" kern="1200"/>
        </a:p>
      </dsp:txBody>
      <dsp:txXfrm>
        <a:off x="1761361" y="3813123"/>
        <a:ext cx="4889891" cy="15249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F573F4-E106-4BFB-9760-9025749B56FD}">
      <dsp:nvSpPr>
        <dsp:cNvPr id="0" name=""/>
        <dsp:cNvSpPr/>
      </dsp:nvSpPr>
      <dsp:spPr>
        <a:xfrm>
          <a:off x="0" y="77248"/>
          <a:ext cx="5842095" cy="17128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growing shift towards the privatization of public services, leading to government contracting with both for-profit and nonprofit providers.</a:t>
          </a:r>
        </a:p>
      </dsp:txBody>
      <dsp:txXfrm>
        <a:off x="83616" y="160864"/>
        <a:ext cx="5674863" cy="1545648"/>
      </dsp:txXfrm>
    </dsp:sp>
    <dsp:sp modelId="{11A2D59C-E241-4395-B5BB-EB3BB13FB70E}">
      <dsp:nvSpPr>
        <dsp:cNvPr id="0" name=""/>
        <dsp:cNvSpPr/>
      </dsp:nvSpPr>
      <dsp:spPr>
        <a:xfrm>
          <a:off x="0" y="1859248"/>
          <a:ext cx="5842095" cy="171288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parallel shift toward outcomes-based (rather than needs-based) approaches to funding on the part of both private philanthropies and government agencies.</a:t>
          </a:r>
        </a:p>
      </dsp:txBody>
      <dsp:txXfrm>
        <a:off x="83616" y="1942864"/>
        <a:ext cx="5674863" cy="1545648"/>
      </dsp:txXfrm>
    </dsp:sp>
    <dsp:sp modelId="{6592C0C5-23F4-43E5-8364-79D176B7CD39}">
      <dsp:nvSpPr>
        <dsp:cNvPr id="0" name=""/>
        <dsp:cNvSpPr/>
      </dsp:nvSpPr>
      <dsp:spPr>
        <a:xfrm>
          <a:off x="0" y="3641248"/>
          <a:ext cx="5842095" cy="171288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new, more engaged and strategic approach to corporate involvement in social and community issues. </a:t>
          </a:r>
        </a:p>
      </dsp:txBody>
      <dsp:txXfrm>
        <a:off x="83616" y="3724864"/>
        <a:ext cx="5674863" cy="15456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67D669-BE6A-494B-B4F9-3B48001540C1}">
      <dsp:nvSpPr>
        <dsp:cNvPr id="0" name=""/>
        <dsp:cNvSpPr/>
      </dsp:nvSpPr>
      <dsp:spPr>
        <a:xfrm>
          <a:off x="0" y="2011"/>
          <a:ext cx="6713552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6D365A8-505F-4ECD-BBA0-FB10040F5F9E}">
      <dsp:nvSpPr>
        <dsp:cNvPr id="0" name=""/>
        <dsp:cNvSpPr/>
      </dsp:nvSpPr>
      <dsp:spPr>
        <a:xfrm>
          <a:off x="0" y="2011"/>
          <a:ext cx="6713552" cy="1371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As a result, social entrepreneurs are shifting the emphasis from charitable relief to new, more systematic ways of improving social conditions. </a:t>
          </a:r>
        </a:p>
      </dsp:txBody>
      <dsp:txXfrm>
        <a:off x="0" y="2011"/>
        <a:ext cx="6713552" cy="1371716"/>
      </dsp:txXfrm>
    </dsp:sp>
    <dsp:sp modelId="{F62AB67A-C3BD-431B-A430-9210B47DFF21}">
      <dsp:nvSpPr>
        <dsp:cNvPr id="0" name=""/>
        <dsp:cNvSpPr/>
      </dsp:nvSpPr>
      <dsp:spPr>
        <a:xfrm>
          <a:off x="0" y="1373727"/>
          <a:ext cx="6713552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A52B12-B268-4385-9470-086621206C42}">
      <dsp:nvSpPr>
        <dsp:cNvPr id="0" name=""/>
        <dsp:cNvSpPr/>
      </dsp:nvSpPr>
      <dsp:spPr>
        <a:xfrm>
          <a:off x="0" y="1373727"/>
          <a:ext cx="6713552" cy="1371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Reducing the need for charitable assistance rather than simply meeting the need</a:t>
          </a:r>
        </a:p>
      </dsp:txBody>
      <dsp:txXfrm>
        <a:off x="0" y="1373727"/>
        <a:ext cx="6713552" cy="1371716"/>
      </dsp:txXfrm>
    </dsp:sp>
    <dsp:sp modelId="{AEF3D4FF-9A2E-451F-8979-782CB6CD70C4}">
      <dsp:nvSpPr>
        <dsp:cNvPr id="0" name=""/>
        <dsp:cNvSpPr/>
      </dsp:nvSpPr>
      <dsp:spPr>
        <a:xfrm>
          <a:off x="0" y="2745444"/>
          <a:ext cx="6713552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6892D5A-E522-4AD2-B7BF-3E7D3A684589}">
      <dsp:nvSpPr>
        <dsp:cNvPr id="0" name=""/>
        <dsp:cNvSpPr/>
      </dsp:nvSpPr>
      <dsp:spPr>
        <a:xfrm>
          <a:off x="0" y="2745444"/>
          <a:ext cx="6713552" cy="1371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Engaging people in and allowing then to take some responsibility for improving their own lives.</a:t>
          </a:r>
        </a:p>
      </dsp:txBody>
      <dsp:txXfrm>
        <a:off x="0" y="2745444"/>
        <a:ext cx="6713552" cy="13717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04934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939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947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613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550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980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67457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36183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119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443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142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FBEED-4E93-4B3C-8C0F-B777885BFCF3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826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hyperlink" Target="https://www.youtube.com/watch?v=YvJBLhvG1L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700" y="965200"/>
            <a:ext cx="6217499" cy="48006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992199" y="965200"/>
            <a:ext cx="472990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3600" dirty="0"/>
          </a:p>
          <a:p>
            <a:pPr algn="ctr"/>
            <a:endParaRPr lang="en-GB" sz="3600" dirty="0"/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Social Enterprise: Theory and Practise</a:t>
            </a:r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7915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74" y="53440"/>
            <a:ext cx="5280026" cy="653468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070600" y="166073"/>
            <a:ext cx="55626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The word enterprise has a very broad meaning, although when specifically applied to Business it means ‘ Small Business’ </a:t>
            </a:r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An Entrepreneur is the person involved in the setting up, creation or running of an Enterprise.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Bridge &amp; O’Neil (2018)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444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744" y="150464"/>
            <a:ext cx="10754755" cy="6186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8308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74" y="2286000"/>
            <a:ext cx="3806825" cy="40338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85774" y="787400"/>
            <a:ext cx="42495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Joseph Schumpeter</a:t>
            </a:r>
          </a:p>
          <a:p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3800" y="1651000"/>
            <a:ext cx="67945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Schumpeter was a key theorist in Entrepreneurship in the early 20</a:t>
            </a:r>
            <a:r>
              <a:rPr lang="en-GB" sz="2400" baseline="30000" dirty="0"/>
              <a:t>th</a:t>
            </a:r>
            <a:r>
              <a:rPr lang="en-GB" sz="2400" dirty="0"/>
              <a:t> </a:t>
            </a:r>
            <a:r>
              <a:rPr lang="en-GB" sz="2400" dirty="0" err="1"/>
              <a:t>Centuary</a:t>
            </a:r>
            <a:r>
              <a:rPr lang="en-GB" sz="2400" dirty="0"/>
              <a:t>.</a:t>
            </a:r>
          </a:p>
          <a:p>
            <a:endParaRPr lang="en-GB" sz="2400" dirty="0"/>
          </a:p>
          <a:p>
            <a:r>
              <a:rPr lang="en-GB" sz="2400" dirty="0"/>
              <a:t>He believed that the Entrepreneur was the mechanism of economic change.  That an Entrepreneur went beyond the role of a Manager,  it involved innovation and creativity.</a:t>
            </a:r>
          </a:p>
          <a:p>
            <a:endParaRPr lang="en-GB" sz="2400" dirty="0"/>
          </a:p>
          <a:p>
            <a:r>
              <a:rPr lang="en-GB" sz="2400" dirty="0"/>
              <a:t>Although the Entrepreneur was the vehicle for economic change, they didn’t require wealth to enact it.  Although in many cases Entrepreneurs were very wealthy this was more circumstance than a requirement.</a:t>
            </a:r>
          </a:p>
        </p:txBody>
      </p:sp>
    </p:spTree>
    <p:extLst>
      <p:ext uri="{BB962C8B-B14F-4D97-AF65-F5344CB8AC3E}">
        <p14:creationId xmlns:p14="http://schemas.microsoft.com/office/powerpoint/2010/main" val="1799700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693229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Peter Drucker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158" y="1690688"/>
            <a:ext cx="4109357" cy="4345868"/>
          </a:xfrm>
        </p:spPr>
      </p:pic>
      <p:sp>
        <p:nvSpPr>
          <p:cNvPr id="5" name="TextBox 4"/>
          <p:cNvSpPr txBox="1"/>
          <p:nvPr/>
        </p:nvSpPr>
        <p:spPr>
          <a:xfrm>
            <a:off x="5731329" y="636814"/>
            <a:ext cx="5927271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r>
              <a:rPr lang="en-GB" sz="2300" dirty="0"/>
              <a:t>Entrepreneurship is linked to Innovation.</a:t>
            </a:r>
          </a:p>
          <a:p>
            <a:endParaRPr lang="en-GB" sz="2300" dirty="0"/>
          </a:p>
          <a:p>
            <a:r>
              <a:rPr lang="en-GB" sz="2300" dirty="0"/>
              <a:t>The Entrepreneur has the role of innovation and to successfully manage innovation.</a:t>
            </a:r>
          </a:p>
          <a:p>
            <a:endParaRPr lang="en-GB" sz="2300" dirty="0"/>
          </a:p>
          <a:p>
            <a:r>
              <a:rPr lang="en-GB" sz="2300" dirty="0"/>
              <a:t>Entrepreneurial organisations are opportunity-focused, they must still handle the day to day aspects of running a Business but will give priority to innovation and new opportunities.</a:t>
            </a:r>
          </a:p>
          <a:p>
            <a:endParaRPr lang="en-GB" sz="2300" dirty="0"/>
          </a:p>
          <a:p>
            <a:r>
              <a:rPr lang="en-GB" sz="2300" dirty="0"/>
              <a:t>Drucker discussed that Entrepreneurial activity was </a:t>
            </a:r>
            <a:r>
              <a:rPr lang="en-GB" sz="2300" dirty="0" err="1"/>
              <a:t>infact</a:t>
            </a:r>
            <a:r>
              <a:rPr lang="en-GB" sz="2300" dirty="0"/>
              <a:t> the action and behaviour of an individual that could be applied in many situations.  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1472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hueOff val="0"/>
            <a:satOff val="0"/>
            <a:lumOff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83064285"/>
              </p:ext>
            </p:extLst>
          </p:nvPr>
        </p:nvGraphicFramePr>
        <p:xfrm>
          <a:off x="391886" y="228600"/>
          <a:ext cx="11495313" cy="6449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485900" y="5649686"/>
            <a:ext cx="8997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CONTEMPORARY 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1264370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D86B2C-29B4-0040-BE0F-41A74BAD8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Dees (1998) stated that: </a:t>
            </a:r>
          </a:p>
        </p:txBody>
      </p:sp>
      <p:pic>
        <p:nvPicPr>
          <p:cNvPr id="7" name="Graphic 6" descr="Social Network">
            <a:extLst>
              <a:ext uri="{FF2B5EF4-FFF2-40B4-BE49-F238E27FC236}">
                <a16:creationId xmlns:a16="http://schemas.microsoft.com/office/drawing/2014/main" id="{0A144E75-0270-B2F3-E237-819F185393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AE80C-A46F-FFCA-8D01-C13731B20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109728" indent="0">
              <a:buNone/>
            </a:pPr>
            <a:r>
              <a:rPr lang="en-GB" sz="1800">
                <a:solidFill>
                  <a:schemeClr val="tx2"/>
                </a:solidFill>
              </a:rPr>
              <a:t>Social entrepreneurs play the role of change agents in the social sector, by:</a:t>
            </a:r>
          </a:p>
          <a:p>
            <a:pPr lvl="1"/>
            <a:r>
              <a:rPr lang="en-GB" sz="1800">
                <a:solidFill>
                  <a:schemeClr val="tx2"/>
                </a:solidFill>
              </a:rPr>
              <a:t>Adopting a mission to create and sustain social value 	(not just private value),</a:t>
            </a:r>
          </a:p>
          <a:p>
            <a:pPr lvl="1"/>
            <a:r>
              <a:rPr lang="en-GB" sz="1800">
                <a:solidFill>
                  <a:schemeClr val="tx2"/>
                </a:solidFill>
              </a:rPr>
              <a:t>Recognizing and relentlessly pursuing new opportunities to serve that mission,</a:t>
            </a:r>
          </a:p>
          <a:p>
            <a:pPr lvl="1"/>
            <a:r>
              <a:rPr lang="en-GB" sz="1800">
                <a:solidFill>
                  <a:schemeClr val="tx2"/>
                </a:solidFill>
              </a:rPr>
              <a:t>Engaging in a process of continuous innovation, 	adaptation, and learning,</a:t>
            </a:r>
          </a:p>
          <a:p>
            <a:pPr lvl="1"/>
            <a:r>
              <a:rPr lang="en-GB" sz="1800">
                <a:solidFill>
                  <a:schemeClr val="tx2"/>
                </a:solidFill>
              </a:rPr>
              <a:t>Acting boldly without being limited by resources 	currently in hand, and</a:t>
            </a:r>
          </a:p>
          <a:p>
            <a:pPr lvl="1"/>
            <a:r>
              <a:rPr lang="en-GB" sz="1800">
                <a:solidFill>
                  <a:schemeClr val="tx2"/>
                </a:solidFill>
              </a:rPr>
              <a:t>Exhibiting a heightened sense of accountability to 	the constituencies served and for the outcomes 	created.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094481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5514D-E9F9-8ED2-DA58-A214F41A4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Hybrid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D199B-74D3-2A59-1F6D-62DC5203C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455821" cy="3447832"/>
          </a:xfrm>
        </p:spPr>
        <p:txBody>
          <a:bodyPr anchor="t">
            <a:normAutofit/>
          </a:bodyPr>
          <a:lstStyle/>
          <a:p>
            <a:r>
              <a:rPr lang="en-GB" sz="2000"/>
              <a:t>Triple Bottom line	</a:t>
            </a:r>
          </a:p>
          <a:p>
            <a:pPr lvl="1"/>
            <a:r>
              <a:rPr lang="en-GB" sz="2000"/>
              <a:t>Financial</a:t>
            </a:r>
          </a:p>
          <a:p>
            <a:pPr lvl="1"/>
            <a:r>
              <a:rPr lang="en-GB" sz="2000"/>
              <a:t>Social</a:t>
            </a:r>
          </a:p>
          <a:p>
            <a:pPr lvl="1"/>
            <a:r>
              <a:rPr lang="en-GB" sz="2000"/>
              <a:t>Environmental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45394616-4535-3BD3-789C-D8B2CB5147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87672" y="1049937"/>
            <a:ext cx="6389346" cy="4767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32143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8F59A4-4431-460D-8E49-6E65C189A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A919B9C-5C01-47E4-B2F2-45F58920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85A82CE-D835-4542-BE8D-62A8F5A94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63D7EF0-3AC8-4029-B55D-EBDD733D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DDC0DC0-9755-E0A3-BC57-DE4318D8C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365125"/>
            <a:ext cx="11090274" cy="1325563"/>
          </a:xfrm>
        </p:spPr>
        <p:txBody>
          <a:bodyPr>
            <a:normAutofit/>
          </a:bodyPr>
          <a:lstStyle/>
          <a:p>
            <a:r>
              <a:rPr lang="en-US" altLang="zh-CN" sz="4000"/>
              <a:t>Social entrepreneurs act as change agents in the social sector by behaving in the following ways: </a:t>
            </a:r>
            <a:endParaRPr lang="en-GB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82277E-B2FE-21AA-6EDC-0B09A01376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8957600"/>
              </p:ext>
            </p:extLst>
          </p:nvPr>
        </p:nvGraphicFramePr>
        <p:xfrm>
          <a:off x="547688" y="2133600"/>
          <a:ext cx="11093450" cy="4157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3521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FA7D6-D5EE-E44E-7B2B-35C9AC8CF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1783" y="2447924"/>
            <a:ext cx="10515600" cy="1325563"/>
          </a:xfrm>
        </p:spPr>
        <p:txBody>
          <a:bodyPr/>
          <a:lstStyle/>
          <a:p>
            <a:r>
              <a:rPr lang="en-GB" dirty="0"/>
              <a:t>Social Enterprises exist in all sectors 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820368F-8380-CEDF-0C05-3DD5AD56A77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1953" y="4058972"/>
            <a:ext cx="1800225" cy="254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>
            <a:extLst>
              <a:ext uri="{FF2B5EF4-FFF2-40B4-BE49-F238E27FC236}">
                <a16:creationId xmlns:a16="http://schemas.microsoft.com/office/drawing/2014/main" id="{3A31BBB9-CA77-D964-55AB-2A7D11904B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286" y="4518961"/>
            <a:ext cx="4088252" cy="2083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>
            <a:extLst>
              <a:ext uri="{FF2B5EF4-FFF2-40B4-BE49-F238E27FC236}">
                <a16:creationId xmlns:a16="http://schemas.microsoft.com/office/drawing/2014/main" id="{DE189587-4189-8937-0568-390607BDE1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9583" y="5013176"/>
            <a:ext cx="5110131" cy="1588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>
            <a:extLst>
              <a:ext uri="{FF2B5EF4-FFF2-40B4-BE49-F238E27FC236}">
                <a16:creationId xmlns:a16="http://schemas.microsoft.com/office/drawing/2014/main" id="{04FBE58A-4592-D098-9B45-08183C0B8A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2472" y="155104"/>
            <a:ext cx="2847975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35411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E67D9F-A907-A664-AAD7-016188082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US" altLang="zh-CN" sz="3700"/>
              <a:t>Why is social entrepreneurship important?</a:t>
            </a:r>
            <a:endParaRPr lang="en-GB" sz="37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496DDE-2183-BE3C-08A2-0915E884BF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7677990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57199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7E003E-EE76-4207-A774-A645C37F1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797CD9-E856-0DAB-DCEF-825E95C46C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7469962"/>
              </p:ext>
            </p:extLst>
          </p:nvPr>
        </p:nvGraphicFramePr>
        <p:xfrm>
          <a:off x="5511704" y="713313"/>
          <a:ext cx="5842095" cy="5431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03135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57D80223-C3BF-9073-792A-788233D429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94" r="14349" b="2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1B9F8B-B969-32DA-2E13-DC2C4CAFC9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9820142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351148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9404A0-AE0D-49DB-3E53-996D0895C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altLang="zh-CN" sz="4200">
                <a:cs typeface="幼圆"/>
              </a:rPr>
              <a:t>The Social Enterprise Spectrum</a:t>
            </a:r>
            <a:endParaRPr lang="en-GB" sz="42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9EF3F-2521-AE29-04C8-30AB706BB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609600" indent="-609600" eaLnBrk="1" hangingPunct="1">
              <a:buFont typeface="Wingdings 2" pitchFamily="18" charset="2"/>
              <a:buNone/>
            </a:pPr>
            <a:r>
              <a:rPr lang="en-US" altLang="zh-CN" sz="2200"/>
              <a:t>Continuum –</a:t>
            </a:r>
          </a:p>
          <a:p>
            <a:pPr marL="609600" indent="-609600" eaLnBrk="1" hangingPunct="1">
              <a:buFont typeface="Wingdings 2" pitchFamily="18" charset="2"/>
              <a:buNone/>
            </a:pPr>
            <a:endParaRPr lang="en-US" altLang="zh-CN" sz="2200"/>
          </a:p>
          <a:p>
            <a:pPr marL="609600" indent="-609600" eaLnBrk="1" hangingPunct="1"/>
            <a:r>
              <a:rPr lang="en-US" altLang="zh-CN" sz="2200"/>
              <a:t>Purely philanthropic</a:t>
            </a:r>
          </a:p>
          <a:p>
            <a:pPr marL="609600" indent="-609600" eaLnBrk="1" hangingPunct="1"/>
            <a:r>
              <a:rPr lang="en-US" altLang="zh-CN" sz="2200"/>
              <a:t>Purely Commercial </a:t>
            </a:r>
          </a:p>
          <a:p>
            <a:pPr marL="609600" indent="-609600"/>
            <a:r>
              <a:rPr lang="en-US" altLang="zh-CN" sz="2200"/>
              <a:t>Hybrids</a:t>
            </a:r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F223C8-6DF7-01B7-5C89-2BA7D53770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52" r="3312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539395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7A1D89-8A7D-6641-19B0-33EC0D4C7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altLang="zh-CN" sz="3600">
                <a:solidFill>
                  <a:schemeClr val="tx2"/>
                </a:solidFill>
                <a:cs typeface="幼圆"/>
              </a:rPr>
              <a:t>Purely Philanthropic 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B19AC-8264-03CE-13F3-C3B113D7B3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 eaLnBrk="1" hangingPunct="1">
              <a:buNone/>
            </a:pPr>
            <a:r>
              <a:rPr lang="en-US" altLang="zh-CN" sz="1800">
                <a:solidFill>
                  <a:schemeClr val="tx2"/>
                </a:solidFill>
              </a:rPr>
              <a:t>General motives, methods, and goals appeal to goodwill, Mission-driven, social value creation</a:t>
            </a:r>
          </a:p>
          <a:p>
            <a:pPr eaLnBrk="1" hangingPunct="1">
              <a:buFontTx/>
              <a:buNone/>
            </a:pPr>
            <a:r>
              <a:rPr lang="en-US" altLang="zh-CN" sz="1800">
                <a:solidFill>
                  <a:schemeClr val="tx2"/>
                </a:solidFill>
              </a:rPr>
              <a:t> </a:t>
            </a:r>
          </a:p>
          <a:p>
            <a:pPr eaLnBrk="1" hangingPunct="1">
              <a:buFontTx/>
              <a:buNone/>
            </a:pPr>
            <a:r>
              <a:rPr lang="en-US" altLang="zh-CN" sz="1800">
                <a:solidFill>
                  <a:schemeClr val="tx2"/>
                </a:solidFill>
              </a:rPr>
              <a:t>Beneficiaries - Pay Nothing</a:t>
            </a:r>
          </a:p>
          <a:p>
            <a:pPr eaLnBrk="1" hangingPunct="1">
              <a:buFontTx/>
              <a:buNone/>
            </a:pPr>
            <a:r>
              <a:rPr lang="en-US" altLang="zh-CN" sz="1800">
                <a:solidFill>
                  <a:schemeClr val="tx2"/>
                </a:solidFill>
              </a:rPr>
              <a:t>Capital  - Donations and Grants </a:t>
            </a:r>
          </a:p>
          <a:p>
            <a:pPr eaLnBrk="1" hangingPunct="1">
              <a:buFontTx/>
              <a:buNone/>
            </a:pPr>
            <a:r>
              <a:rPr lang="en-US" altLang="zh-CN" sz="1800">
                <a:solidFill>
                  <a:schemeClr val="tx2"/>
                </a:solidFill>
              </a:rPr>
              <a:t>Workforce - Volunteers </a:t>
            </a:r>
          </a:p>
          <a:p>
            <a:pPr eaLnBrk="1" hangingPunct="1">
              <a:buFontTx/>
              <a:buNone/>
            </a:pPr>
            <a:r>
              <a:rPr lang="en-US" altLang="zh-CN" sz="1800">
                <a:solidFill>
                  <a:schemeClr val="tx2"/>
                </a:solidFill>
              </a:rPr>
              <a:t>Suppliers - Make in-kind donations 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Target Audience">
            <a:extLst>
              <a:ext uri="{FF2B5EF4-FFF2-40B4-BE49-F238E27FC236}">
                <a16:creationId xmlns:a16="http://schemas.microsoft.com/office/drawing/2014/main" id="{5101E413-838F-9B96-8F5C-73C4D817F3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5046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59753B-1699-9CDE-5766-9F49DE621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altLang="zh-CN">
                <a:cs typeface="幼圆"/>
              </a:rPr>
              <a:t>Purely Commercial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5F975-CF01-D791-40FC-3EC42FAAC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US" altLang="zh-CN" sz="2000"/>
              <a:t>General motives, methods and goals appeal to self-interest; market-driven; economic value creation</a:t>
            </a:r>
          </a:p>
          <a:p>
            <a:pPr marL="109728" indent="0" eaLnBrk="1" hangingPunct="1">
              <a:buNone/>
            </a:pPr>
            <a:endParaRPr lang="en-US" altLang="zh-CN" sz="2000"/>
          </a:p>
          <a:p>
            <a:pPr eaLnBrk="1" hangingPunct="1">
              <a:buFontTx/>
              <a:buNone/>
            </a:pPr>
            <a:r>
              <a:rPr lang="en-US" altLang="zh-CN" sz="2000"/>
              <a:t>Beneficiaries - Pay full market rates</a:t>
            </a:r>
          </a:p>
          <a:p>
            <a:pPr eaLnBrk="1" hangingPunct="1">
              <a:buFontTx/>
              <a:buNone/>
            </a:pPr>
            <a:r>
              <a:rPr lang="en-US" altLang="zh-CN" sz="2000"/>
              <a:t>Capital - Market  Rate Capital</a:t>
            </a:r>
          </a:p>
          <a:p>
            <a:pPr eaLnBrk="1" hangingPunct="1">
              <a:buFontTx/>
              <a:buNone/>
            </a:pPr>
            <a:r>
              <a:rPr lang="en-US" altLang="zh-CN" sz="2000"/>
              <a:t>Workforce - Market rate compensation</a:t>
            </a:r>
          </a:p>
          <a:p>
            <a:pPr eaLnBrk="1" hangingPunct="1">
              <a:buFontTx/>
              <a:buNone/>
            </a:pPr>
            <a:r>
              <a:rPr lang="en-US" altLang="zh-CN" sz="2000"/>
              <a:t>Supplier - charge market price</a:t>
            </a:r>
            <a:endParaRPr lang="en-GB" sz="2000"/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0943DFFA-DA99-D985-A2DC-205BB60443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06" r="13356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868281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538B9B-2B29-C3D9-6959-DF238928F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Hybrid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8CE8C-A858-B2BB-115F-DF3FFBE693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US" altLang="zh-CN" sz="1700"/>
              <a:t>General motives, methods, and goals are mixed; Balanced of mission and market; social and economic value.</a:t>
            </a:r>
          </a:p>
          <a:p>
            <a:pPr eaLnBrk="1" hangingPunct="1">
              <a:buFontTx/>
              <a:buNone/>
            </a:pPr>
            <a:endParaRPr lang="en-US" altLang="zh-CN" sz="1700"/>
          </a:p>
          <a:p>
            <a:pPr eaLnBrk="1" hangingPunct="1">
              <a:buFontTx/>
              <a:buNone/>
            </a:pPr>
            <a:r>
              <a:rPr lang="en-US" altLang="zh-CN" sz="1700"/>
              <a:t>Beneficiaries   - Subsidized rates and /or mix of full payers and those who pay nothing </a:t>
            </a:r>
          </a:p>
          <a:p>
            <a:pPr eaLnBrk="1" hangingPunct="1">
              <a:buFontTx/>
              <a:buNone/>
            </a:pPr>
            <a:r>
              <a:rPr lang="en-US" altLang="zh-CN" sz="1700"/>
              <a:t>Capital - Below-market capital and/or mix of full payers and those who pay nothing</a:t>
            </a:r>
          </a:p>
          <a:p>
            <a:pPr eaLnBrk="1" hangingPunct="1">
              <a:buFontTx/>
              <a:buNone/>
            </a:pPr>
            <a:r>
              <a:rPr lang="en-US" altLang="zh-CN" sz="1700"/>
              <a:t>Workforce</a:t>
            </a:r>
            <a:r>
              <a:rPr lang="en-US" altLang="zh-CN" sz="1700">
                <a:latin typeface="Arial" pitchFamily="34" charset="0"/>
              </a:rPr>
              <a:t> - </a:t>
            </a:r>
            <a:r>
              <a:rPr lang="en-US" altLang="zh-CN" sz="1700"/>
              <a:t>Below-market wages and/or mix of volunteers and fully paid staff</a:t>
            </a:r>
          </a:p>
          <a:p>
            <a:pPr eaLnBrk="1" hangingPunct="1">
              <a:buFontTx/>
              <a:buNone/>
            </a:pPr>
            <a:r>
              <a:rPr lang="en-US" altLang="zh-CN" sz="1700"/>
              <a:t>Suppliers - Special discounts and/or mix of in-kind and full price. </a:t>
            </a:r>
          </a:p>
          <a:p>
            <a:endParaRPr lang="en-GB" sz="1700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DC552F7C-62E7-E17F-2FC3-CF55989055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19" r="21695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188880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606C27-A69F-AB85-7887-49B856FFA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Case Study Xcel Bowl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2EC9D-C179-26ED-9C1E-CCBE1D100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hlinkClick r:id="rId2"/>
              </a:rPr>
              <a:t>Xcel Bowl - Social Business Wales Awards finalist</a:t>
            </a:r>
            <a:endParaRPr lang="en-GB" sz="2000"/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Features:</a:t>
            </a:r>
          </a:p>
          <a:p>
            <a:r>
              <a:rPr lang="en-GB" sz="2000"/>
              <a:t>Commercial Income stream that acts as a funding arm for social impact</a:t>
            </a:r>
          </a:p>
          <a:p>
            <a:r>
              <a:rPr lang="en-GB" sz="2000"/>
              <a:t>Complete commercial set up</a:t>
            </a:r>
          </a:p>
          <a:p>
            <a:r>
              <a:rPr lang="en-GB" sz="2000"/>
              <a:t>Multiple Social Impact outputs</a:t>
            </a:r>
          </a:p>
        </p:txBody>
      </p:sp>
      <p:pic>
        <p:nvPicPr>
          <p:cNvPr id="6" name="Picture 5" descr="A bowling alley with bowling balls and a wall with lights&#10;&#10;Description automatically generated">
            <a:extLst>
              <a:ext uri="{FF2B5EF4-FFF2-40B4-BE49-F238E27FC236}">
                <a16:creationId xmlns:a16="http://schemas.microsoft.com/office/drawing/2014/main" id="{D4097606-4CC8-032A-D15E-0FF909A14D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01" r="1712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018703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499</TotalTime>
  <Words>756</Words>
  <Application>Microsoft Office PowerPoint</Application>
  <PresentationFormat>Widescreen</PresentationFormat>
  <Paragraphs>98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Wingdings 2</vt:lpstr>
      <vt:lpstr>幼圆</vt:lpstr>
      <vt:lpstr>Office Theme</vt:lpstr>
      <vt:lpstr>PowerPoint Presentation</vt:lpstr>
      <vt:lpstr>PowerPoint Presentation</vt:lpstr>
      <vt:lpstr>PowerPoint Presentation</vt:lpstr>
      <vt:lpstr>PowerPoint Presentation</vt:lpstr>
      <vt:lpstr>Peter Drucker</vt:lpstr>
      <vt:lpstr>PowerPoint Presentation</vt:lpstr>
      <vt:lpstr>Dees (1998) stated that: </vt:lpstr>
      <vt:lpstr>Hybrid Approach</vt:lpstr>
      <vt:lpstr>Social entrepreneurs act as change agents in the social sector by behaving in the following ways: </vt:lpstr>
      <vt:lpstr>Social Enterprises exist in all sectors </vt:lpstr>
      <vt:lpstr>Why is social entrepreneurship important?</vt:lpstr>
      <vt:lpstr>PowerPoint Presentation</vt:lpstr>
      <vt:lpstr>PowerPoint Presentation</vt:lpstr>
      <vt:lpstr>The Social Enterprise Spectrum</vt:lpstr>
      <vt:lpstr>Purely Philanthropic </vt:lpstr>
      <vt:lpstr>Purely Commercial</vt:lpstr>
      <vt:lpstr>Hybrid</vt:lpstr>
      <vt:lpstr>Case Study Xcel Bowl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Shore</dc:creator>
  <cp:lastModifiedBy>Jessica Shore</cp:lastModifiedBy>
  <cp:revision>7</cp:revision>
  <dcterms:created xsi:type="dcterms:W3CDTF">2018-09-14T10:31:09Z</dcterms:created>
  <dcterms:modified xsi:type="dcterms:W3CDTF">2024-11-06T10:38:25Z</dcterms:modified>
</cp:coreProperties>
</file>