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5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70684-05DD-4E63-9253-A5CF54E3DB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9D9838-CCD9-47DF-93CD-CD7C16C3D8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C7DAE-8F9F-4CDC-860B-E77D0A8A5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470C8-97B1-4850-8F76-EF99ECD5D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15989-A505-423E-A5C6-C62FD2609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56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8B388-1E2B-46E1-B23B-21960D60F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9AA9B-CE9D-44E5-A872-D911BAE1E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C6171-4F77-4634-9035-B1956758E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3C43E-E1C8-4473-BE38-AE3026E2A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6CA68-89A8-482C-9BFA-1BCA32841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02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E9210-539A-48C7-8034-225412F9A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617BF0-F845-472F-992F-1E3ABF94D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33DA5-579D-4019-8059-373E5A9DB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D1955-B3D0-4B53-8152-FAEFA2579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2E040-9FC6-49F6-A5D0-4B1AF7E71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274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CE3-C936-4D80-BE2E-4E9056656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C39FA-92A0-4CCB-BB21-E49698E4E4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293B8-7161-43B5-A386-E847B2E5D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A1E991-F4F7-4A72-9452-0ABF8632E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D4E45-ED6D-4F05-8CA6-3BB65BCD8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5E47F5-E58F-4670-8B34-CEF6B1E13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68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7894F-1034-4C6E-B650-BE1E5F12D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FCDAF-3092-4D8D-8EB0-80962F33A6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4427D7-8E45-4BC4-9685-936A0217F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B559D7-5CBD-4B89-A17B-6E439172DC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1545B0-77B5-4CAB-A5C6-98F998FD34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38EE97-94FD-47AD-A988-EAF4C6471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0DEF84-7CC7-44D3-9CD9-D041EEF80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6F3DC5-3898-4A57-A4B5-1D0B82BB2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344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840BD-E9C6-432F-B1B8-F9CB0173B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D32B87-860E-4BC4-8D8F-23AFBCE89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648332-F799-4820-BE5E-EF6A836A5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7D9D78-BF1E-4A00-A256-E19239081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658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5D7302-4D3F-4D57-B892-9CB983D9F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FDF88C-BBC8-4285-9A59-6BF96F9A3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591DD1-6A91-4163-AB89-CF122BFF0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665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DBB3E-A43C-4C6B-B46C-2FBD5CA18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67CB0-F7F9-4D95-B948-6A0F73966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DD075D-4168-4898-B59E-FB0B58D754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B735A-29F2-4F3E-99BB-2632C6738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5A516A-0040-4BED-931B-1EE535781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C445F-7E4B-40C5-82ED-82C77EFD8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405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AC8F8-981D-4A61-B5C5-FB30B3607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CD3932-E450-42C3-B97F-09A387F6A7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62D0DC-8527-4F6B-912D-B8B76E21E7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80EE7-FEF6-44EC-913C-A2900363B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4F9BCA-3412-4970-90BC-AC634D6FD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EACA4-2C35-4E73-915D-BD38C8650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650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61B73-7C72-4E88-BE50-7493414CD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F1FE5E-428D-482E-A4E9-8D61F74CF6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AC576-8199-45A7-969A-6370DECE4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20E56-11E4-4D60-B175-DCD1463FB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92F5D-4793-437B-B5B9-B24541D56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892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706B19-EACD-4BF6-BAD3-C0F37BD16A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1D038E-6247-4A0A-B996-5291AF485D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5CB19B-8A98-4EE4-B762-8F328043D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63078-FCDD-4874-ACC7-130CB117E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3DBD4-1022-4CFA-8095-1FD6B4A89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503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18FE0C-24C5-4C04-9737-9E3DC95B0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474B75-686C-49E8-AB50-C3108FE5E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1F1F7-7ED1-4BDB-848B-F18726DC28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A6552-8563-41CD-B26E-7A5B36F0DB80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03BA0-5CC2-4219-BC6B-7D41F103AB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1EC5C-AA8D-4DA8-957A-1F28FEFC81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7F734-41A7-46A4-A022-0AA5196FC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77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0197342E-AA2A-41BE-8CEE-9DB2BE71B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942"/>
            <a:ext cx="11007436" cy="6600305"/>
          </a:xfrm>
        </p:spPr>
        <p:txBody>
          <a:bodyPr>
            <a:normAutofit fontScale="92500" lnSpcReduction="20000"/>
          </a:bodyPr>
          <a:lstStyle/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NAME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MAGNUS   AMADI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  <a:tabLst>
                <a:tab pos="1720215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 I.D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  <a:tabLst>
                <a:tab pos="1720215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1921681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  <a:tabLst>
                <a:tab pos="234569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COURSE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B.SC HEALTH AND SOCIAL CARE  LEVEL 5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 TO PHYSIOLOGY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  <a:tabLst>
                <a:tab pos="5731510" algn="r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CODE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  <a:tabLst>
                <a:tab pos="5731510" algn="r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BMHP5003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NOURA     MOHAMED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TITLE  1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POSTER PRESENTATION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03450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A177A84-C525-40D3-B762-8C246B0725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3253165"/>
              </p:ext>
            </p:extLst>
          </p:nvPr>
        </p:nvGraphicFramePr>
        <p:xfrm>
          <a:off x="572756" y="305624"/>
          <a:ext cx="11023043" cy="36518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05387">
                  <a:extLst>
                    <a:ext uri="{9D8B030D-6E8A-4147-A177-3AD203B41FA5}">
                      <a16:colId xmlns:a16="http://schemas.microsoft.com/office/drawing/2014/main" val="2432208194"/>
                    </a:ext>
                  </a:extLst>
                </a:gridCol>
                <a:gridCol w="206006">
                  <a:extLst>
                    <a:ext uri="{9D8B030D-6E8A-4147-A177-3AD203B41FA5}">
                      <a16:colId xmlns:a16="http://schemas.microsoft.com/office/drawing/2014/main" val="1577217941"/>
                    </a:ext>
                  </a:extLst>
                </a:gridCol>
                <a:gridCol w="3857789">
                  <a:extLst>
                    <a:ext uri="{9D8B030D-6E8A-4147-A177-3AD203B41FA5}">
                      <a16:colId xmlns:a16="http://schemas.microsoft.com/office/drawing/2014/main" val="382359801"/>
                    </a:ext>
                  </a:extLst>
                </a:gridCol>
                <a:gridCol w="162560">
                  <a:extLst>
                    <a:ext uri="{9D8B030D-6E8A-4147-A177-3AD203B41FA5}">
                      <a16:colId xmlns:a16="http://schemas.microsoft.com/office/drawing/2014/main" val="2274851210"/>
                    </a:ext>
                  </a:extLst>
                </a:gridCol>
                <a:gridCol w="3191301">
                  <a:extLst>
                    <a:ext uri="{9D8B030D-6E8A-4147-A177-3AD203B41FA5}">
                      <a16:colId xmlns:a16="http://schemas.microsoft.com/office/drawing/2014/main" val="1127375204"/>
                    </a:ext>
                  </a:extLst>
                </a:gridCol>
              </a:tblGrid>
              <a:tr h="365182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                 1</a:t>
                      </a: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)          INTRODUCTION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Diabetes poses a  major global health challenges that is advancing epidemic proportion worldwide. There are approximately 463 million people worldwide and the adult population aged between 20 -79 population have the condition. (IDF Diabetes Atlas 2019) .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Across the U.K there are over 3.9 million who have the condition . (Diabetes U.K 2019</a:t>
                      </a:r>
                      <a:r>
                        <a:rPr lang="en-GB" sz="1100" dirty="0">
                          <a:effectLst/>
                        </a:rPr>
                        <a:t>).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                    2)      </a:t>
                      </a: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DEFINITION OF DIABETES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It is a group of metabolic diseases associated with an unusual  glucose metabolism resulting in an increase in blood sugar level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-The hormones insulin and glucagon regulate the amount of glucose in the blood.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-These hormones are produced in the islets of Langerhans of the pancreas	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-Insulin is secreted by the beta cells.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Glucagon is secreted by the alpha cells 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Insulin regulates blood sugar level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Receptors of insulin responsive tissues such as muscle cells and adipose tissue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-Insulin receptors cause vesicles enabling glucose to be transported into the cells</a:t>
                      </a:r>
                      <a:r>
                        <a:rPr lang="en-GB" sz="1100" dirty="0">
                          <a:effectLst/>
                        </a:rPr>
                        <a:t>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1440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3)   </a:t>
                      </a: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TYPES OF DIABETES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TYPE 1 DIABETES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10%  of all cases of diabetes is type 1 diabetes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Most common in children and young people.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The body does not produce sufficient  insulin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The cause of destructive process of beta cells is unknow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Autoimmune destruction of the beta cells of the pancreas  by the T cell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Reduction in beta cells results to deficiency in insulin and less insulin results to build up of glucose in the blood.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Glucose unable to reach body cells.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Starving of cells as a result of lack of glucose required for energy generation</a:t>
                      </a:r>
                      <a:endParaRPr lang="en-GB" sz="1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75285335"/>
                  </a:ext>
                </a:extLst>
              </a:tr>
            </a:tbl>
          </a:graphicData>
        </a:graphic>
      </p:graphicFrame>
      <p:pic>
        <p:nvPicPr>
          <p:cNvPr id="1025" name="Picture 1" descr="Timeline, map&#10;&#10;Description automatically generated">
            <a:extLst>
              <a:ext uri="{FF2B5EF4-FFF2-40B4-BE49-F238E27FC236}">
                <a16:creationId xmlns:a16="http://schemas.microsoft.com/office/drawing/2014/main" id="{987121DE-00BD-46E3-A207-32AAA9AD1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01" y="1953133"/>
            <a:ext cx="3513575" cy="20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F0E1642C-E97B-4474-808E-37C789F03E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9102" y="0"/>
            <a:ext cx="15083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DIABETES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61C4E2F-225C-452A-ACA0-7582D08435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358671"/>
              </p:ext>
            </p:extLst>
          </p:nvPr>
        </p:nvGraphicFramePr>
        <p:xfrm>
          <a:off x="41868" y="3828422"/>
          <a:ext cx="12108264" cy="302957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76022">
                  <a:extLst>
                    <a:ext uri="{9D8B030D-6E8A-4147-A177-3AD203B41FA5}">
                      <a16:colId xmlns:a16="http://schemas.microsoft.com/office/drawing/2014/main" val="1291463650"/>
                    </a:ext>
                  </a:extLst>
                </a:gridCol>
                <a:gridCol w="4180114">
                  <a:extLst>
                    <a:ext uri="{9D8B030D-6E8A-4147-A177-3AD203B41FA5}">
                      <a16:colId xmlns:a16="http://schemas.microsoft.com/office/drawing/2014/main" val="3325634255"/>
                    </a:ext>
                  </a:extLst>
                </a:gridCol>
                <a:gridCol w="4252128">
                  <a:extLst>
                    <a:ext uri="{9D8B030D-6E8A-4147-A177-3AD203B41FA5}">
                      <a16:colId xmlns:a16="http://schemas.microsoft.com/office/drawing/2014/main" val="2661946419"/>
                    </a:ext>
                  </a:extLst>
                </a:gridCol>
              </a:tblGrid>
              <a:tr h="1486361"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5731510" algn="r"/>
                        </a:tabLst>
                      </a:pP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                                     4)      TYPE 2 DIABETES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90% cases of  diabetes are type 2 diabetes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Mostly seen in older adult.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Causes of type 2 diabetes are not completely understood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A strong link with overweight and obesity and ethnic and family history.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Genetic factors and environmental triggers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Body cells does not respond to insulin or insulin resistant.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Period of insulin resistance, prompt an increase in insulin production.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Pancreatic beta cells unable to keep with demand due to insufficient insulin production</a:t>
                      </a:r>
                      <a:endParaRPr lang="en-GB" sz="1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457200" algn="ctr">
                        <a:lnSpc>
                          <a:spcPct val="107000"/>
                        </a:lnSpc>
                        <a:tabLst>
                          <a:tab pos="5731510" algn="r"/>
                        </a:tabLst>
                      </a:pP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5)  PATIENT A FINDINGS</a:t>
                      </a:r>
                    </a:p>
                    <a:p>
                      <a:pPr marL="457200" algn="ctr">
                        <a:lnSpc>
                          <a:spcPct val="107000"/>
                        </a:lnSpc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 </a:t>
                      </a:r>
                    </a:p>
                    <a:p>
                      <a:pPr marL="457200" algn="ctr">
                        <a:lnSpc>
                          <a:spcPct val="107000"/>
                        </a:lnSpc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Huge consumption of  sugary and unhealthy  food (diet) can contribute to overweight and obesity.</a:t>
                      </a:r>
                    </a:p>
                    <a:p>
                      <a:pPr marL="457200" algn="ctr">
                        <a:lnSpc>
                          <a:spcPct val="107000"/>
                        </a:lnSpc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Alcohol intake  3-6 unit per day exceeds the daily limit of 1-2 units , which contains a significant calorie of 7kcal/g this contributes to body weight increase.</a:t>
                      </a:r>
                    </a:p>
                    <a:p>
                      <a:pPr marL="457200" algn="ctr">
                        <a:lnSpc>
                          <a:spcPct val="107000"/>
                        </a:lnSpc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Exercising ones per month is insufficient , insufficient regularly physical exercise cannot lead to weight loss.</a:t>
                      </a:r>
                    </a:p>
                    <a:p>
                      <a:pPr marL="457200" algn="ctr">
                        <a:lnSpc>
                          <a:spcPct val="107000"/>
                        </a:lnSpc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Excessive smoking can lead to ill health </a:t>
                      </a:r>
                    </a:p>
                    <a:p>
                      <a:pPr marL="457200" algn="ctr">
                        <a:lnSpc>
                          <a:spcPct val="107000"/>
                        </a:lnSpc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All findings reveal that patient A is at Risk of developing  type 2 diabetes .</a:t>
                      </a:r>
                    </a:p>
                    <a:p>
                      <a:pPr marL="4572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5731510" algn="r"/>
                        </a:tabLst>
                      </a:pP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6)  INTERVENTIONS AND MANAGEMENT.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5731510" algn="r"/>
                        </a:tabLst>
                      </a:pP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PHYSICAL ACTIVITIES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Intensive physical activity program at least 275 minutes per week to aid weight loss.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Aerobic  physical activities such as walking for at least 150 minutes per week at intervals  not longer than 48 hours.</a:t>
                      </a:r>
                      <a:endParaRPr lang="en-GB" sz="1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9808726"/>
                  </a:ext>
                </a:extLst>
              </a:tr>
              <a:tr h="154321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5731510" algn="r"/>
                        </a:tabLst>
                      </a:pPr>
                      <a:r>
                        <a:rPr lang="en-GB" sz="11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DIET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Sweetened beverages ,sweets and sugar should be avoided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5731510" algn="r"/>
                        </a:tabLs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High fibre and low glycaemic index food should be advised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Reduction of daily caloric intake of 500 – 600 a day should be encouraged.</a:t>
                      </a:r>
                      <a:endParaRPr lang="en-GB" sz="1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522985"/>
                  </a:ext>
                </a:extLst>
              </a:tr>
            </a:tbl>
          </a:graphicData>
        </a:graphic>
      </p:graphicFrame>
      <p:pic>
        <p:nvPicPr>
          <p:cNvPr id="9" name="Picture 8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64C7EE95-BC08-4171-82D8-2B8F1F80B0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275" y="2984360"/>
            <a:ext cx="3788228" cy="844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471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ABF68-8A86-4B34-B6AB-F682A5556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3982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REFERENCE LIST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Diabetes U.K .(2019). Diabetes Prevalence 2019.[online] Diabetes U.K. Available at: https//www.diabetes.org.uk/proffessionals/position-statements-reports/statistics/diabetes-prevalence-2019 [Accessed 25 July 2021]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Hossam A.S.(2014). Diabetes Mellitus. Research gate publication.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IDF Diabetes Atlas .(2019). [online ].Available at :https// www.diabetesatlas.org. [Accessed 26July 2021]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Lal, B.S.(2016).Diabetes: causes ,symptoms and treatments. Public Health Environment and Social Issues in India, 1.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McCarthy, P.A.(2013). The genetics of type 2 diabetes and its clinical relevance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Shutterstock.(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Diabetes Diagram Image.[online]. Available at :https//www.shutterstock.com.[Accessed on 25 July 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2021]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  <a:tabLst>
                <a:tab pos="1219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U.S Department of Health and Human Services.(2012). Your Guide to Diabetes  Type 1 and Type 2.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988668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753</Words>
  <Application>Microsoft Office PowerPoint</Application>
  <PresentationFormat>Widescreen</PresentationFormat>
  <Paragraphs>79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magnus amadi</dc:creator>
  <cp:lastModifiedBy>magnus amadi</cp:lastModifiedBy>
  <cp:revision>13</cp:revision>
  <dcterms:created xsi:type="dcterms:W3CDTF">2021-07-26T05:32:44Z</dcterms:created>
  <dcterms:modified xsi:type="dcterms:W3CDTF">2021-07-27T18:02:09Z</dcterms:modified>
</cp:coreProperties>
</file>