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38"/>
  </p:notesMasterIdLst>
  <p:handoutMasterIdLst>
    <p:handoutMasterId r:id="rId39"/>
  </p:handoutMasterIdLst>
  <p:sldIdLst>
    <p:sldId id="812" r:id="rId3"/>
    <p:sldId id="938" r:id="rId4"/>
    <p:sldId id="961" r:id="rId5"/>
    <p:sldId id="957" r:id="rId6"/>
    <p:sldId id="958" r:id="rId7"/>
    <p:sldId id="959" r:id="rId8"/>
    <p:sldId id="932" r:id="rId9"/>
    <p:sldId id="933" r:id="rId10"/>
    <p:sldId id="934" r:id="rId11"/>
    <p:sldId id="935" r:id="rId12"/>
    <p:sldId id="936" r:id="rId13"/>
    <p:sldId id="937" r:id="rId14"/>
    <p:sldId id="939" r:id="rId15"/>
    <p:sldId id="940" r:id="rId16"/>
    <p:sldId id="941" r:id="rId17"/>
    <p:sldId id="942" r:id="rId18"/>
    <p:sldId id="951" r:id="rId19"/>
    <p:sldId id="952" r:id="rId20"/>
    <p:sldId id="954" r:id="rId21"/>
    <p:sldId id="953" r:id="rId22"/>
    <p:sldId id="955" r:id="rId23"/>
    <p:sldId id="917" r:id="rId24"/>
    <p:sldId id="926" r:id="rId25"/>
    <p:sldId id="927" r:id="rId26"/>
    <p:sldId id="943" r:id="rId27"/>
    <p:sldId id="944" r:id="rId28"/>
    <p:sldId id="945" r:id="rId29"/>
    <p:sldId id="946" r:id="rId30"/>
    <p:sldId id="947" r:id="rId31"/>
    <p:sldId id="948" r:id="rId32"/>
    <p:sldId id="949" r:id="rId33"/>
    <p:sldId id="950" r:id="rId34"/>
    <p:sldId id="960" r:id="rId35"/>
    <p:sldId id="928" r:id="rId36"/>
    <p:sldId id="956" r:id="rId37"/>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Jane Gibbons -X (jagibbon - DEL ORO CONSULTING INC at Cisco)" initials="JG-(-DOCIaC" lastIdx="5" clrIdx="2">
    <p:extLst>
      <p:ext uri="{19B8F6BF-5375-455C-9EA6-DF929625EA0E}">
        <p15:presenceInfo xmlns:p15="http://schemas.microsoft.com/office/powerpoint/2012/main" userId="S-1-5-21-1708537768-1303643608-725345543-200204" providerId="AD"/>
      </p:ext>
    </p:extLst>
  </p:cmAuthor>
  <p:cmAuthor id="3" name="John" initials="J" lastIdx="1" clrIdx="3">
    <p:extLst>
      <p:ext uri="{19B8F6BF-5375-455C-9EA6-DF929625EA0E}">
        <p15:presenceInfo xmlns:p15="http://schemas.microsoft.com/office/powerpoint/2012/main" userId="Joh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49" autoAdjust="0"/>
    <p:restoredTop sz="89277" autoAdjust="0"/>
  </p:normalViewPr>
  <p:slideViewPr>
    <p:cSldViewPr snapToGrid="0">
      <p:cViewPr varScale="1">
        <p:scale>
          <a:sx n="95" d="100"/>
          <a:sy n="95" d="100"/>
        </p:scale>
        <p:origin x="1710" y="45"/>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23.xml"/><Relationship Id="rId3" Type="http://schemas.openxmlformats.org/officeDocument/2006/relationships/slide" Target="slides/slide9.xml"/><Relationship Id="rId7" Type="http://schemas.openxmlformats.org/officeDocument/2006/relationships/slide" Target="slides/slide22.xml"/><Relationship Id="rId2" Type="http://schemas.openxmlformats.org/officeDocument/2006/relationships/slide" Target="slides/slide8.xml"/><Relationship Id="rId1" Type="http://schemas.openxmlformats.org/officeDocument/2006/relationships/slide" Target="slides/slide7.xml"/><Relationship Id="rId6" Type="http://schemas.openxmlformats.org/officeDocument/2006/relationships/slide" Target="slides/slide12.xml"/><Relationship Id="rId5" Type="http://schemas.openxmlformats.org/officeDocument/2006/relationships/slide" Target="slides/slide11.xml"/><Relationship Id="rId4" Type="http://schemas.openxmlformats.org/officeDocument/2006/relationships/slide" Target="slides/slide10.xml"/><Relationship Id="rId9" Type="http://schemas.openxmlformats.org/officeDocument/2006/relationships/slide" Target="slides/slide2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smartinsights.com/"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go-globe.com/"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b="0" dirty="0"/>
          </a:p>
        </p:txBody>
      </p:sp>
    </p:spTree>
    <p:extLst>
      <p:ext uri="{BB962C8B-B14F-4D97-AF65-F5344CB8AC3E}">
        <p14:creationId xmlns:p14="http://schemas.microsoft.com/office/powerpoint/2010/main" val="3397270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r>
              <a:rPr lang="en-US" dirty="0"/>
              <a:t>VoIP and SIP packets segmented from IP data packets</a:t>
            </a:r>
          </a:p>
        </p:txBody>
      </p:sp>
      <p:sp>
        <p:nvSpPr>
          <p:cNvPr id="38916" name="Date Placeholder 3"/>
          <p:cNvSpPr>
            <a:spLocks noGrp="1"/>
          </p:cNvSpPr>
          <p:nvPr>
            <p:ph type="dt" sz="quarter" idx="1"/>
          </p:nvPr>
        </p:nvSpPr>
        <p:spPr>
          <a:noFill/>
        </p:spPr>
        <p:txBody>
          <a:bodyPr/>
          <a:lstStyle/>
          <a:p>
            <a:pPr defTabSz="931863"/>
            <a:fld id="{451C1394-28AC-4701-AF40-84AC2DACF984}" type="datetime1">
              <a:rPr lang="en-US" smtClean="0"/>
              <a:pPr defTabSz="931863"/>
              <a:t>1/17/2020</a:t>
            </a:fld>
            <a:endParaRPr lang="en-US" dirty="0"/>
          </a:p>
        </p:txBody>
      </p:sp>
      <p:sp>
        <p:nvSpPr>
          <p:cNvPr id="38917" name="Footer Placeholder 4"/>
          <p:cNvSpPr>
            <a:spLocks noGrp="1"/>
          </p:cNvSpPr>
          <p:nvPr>
            <p:ph type="ftr" sz="quarter" idx="4"/>
          </p:nvPr>
        </p:nvSpPr>
        <p:spPr>
          <a:noFill/>
        </p:spPr>
        <p:txBody>
          <a:bodyPr/>
          <a:lstStyle/>
          <a:p>
            <a:pPr defTabSz="931863"/>
            <a:endParaRPr lang="en-US" dirty="0"/>
          </a:p>
        </p:txBody>
      </p:sp>
      <p:sp>
        <p:nvSpPr>
          <p:cNvPr id="38918" name="Slide Number Placeholder 5"/>
          <p:cNvSpPr>
            <a:spLocks noGrp="1"/>
          </p:cNvSpPr>
          <p:nvPr>
            <p:ph type="sldNum" sz="quarter" idx="5"/>
          </p:nvPr>
        </p:nvSpPr>
        <p:spPr>
          <a:noFill/>
        </p:spPr>
        <p:txBody>
          <a:bodyPr/>
          <a:lstStyle/>
          <a:p>
            <a:pPr defTabSz="931863"/>
            <a:fld id="{3EF50DC3-05DA-4499-816B-E9CDE5C25FB2}" type="slidenum">
              <a:rPr lang="en-US" smtClean="0"/>
              <a:pPr defTabSz="931863"/>
              <a:t>2</a:t>
            </a:fld>
            <a:endParaRPr lang="en-US" dirty="0"/>
          </a:p>
        </p:txBody>
      </p:sp>
    </p:spTree>
    <p:extLst>
      <p:ext uri="{BB962C8B-B14F-4D97-AF65-F5344CB8AC3E}">
        <p14:creationId xmlns:p14="http://schemas.microsoft.com/office/powerpoint/2010/main" val="3222947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solidFill>
                  <a:schemeClr val="tx1"/>
                </a:solidFill>
                <a:hlinkClick r:id="rId3"/>
              </a:rPr>
              <a:t>https://www.smartinsights.com/</a:t>
            </a:r>
            <a:endParaRPr lang="en-GB" baseline="0" dirty="0" smtClean="0">
              <a:solidFill>
                <a:schemeClr val="tx1"/>
              </a:solidFill>
            </a:endParaRPr>
          </a:p>
          <a:p>
            <a:r>
              <a:rPr lang="en-GB" baseline="0" dirty="0" smtClean="0">
                <a:solidFill>
                  <a:schemeClr val="tx1"/>
                </a:solidFill>
                <a:hlinkClick r:id="rId4"/>
              </a:rPr>
              <a:t>https://www.go-globe.com/</a:t>
            </a:r>
            <a:endParaRPr lang="en-GB" baseline="0" dirty="0">
              <a:solidFill>
                <a:schemeClr val="tx1"/>
              </a:solidFill>
            </a:endParaRPr>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3</a:t>
            </a:fld>
            <a:endParaRPr lang="en-US"/>
          </a:p>
        </p:txBody>
      </p:sp>
    </p:spTree>
    <p:extLst>
      <p:ext uri="{BB962C8B-B14F-4D97-AF65-F5344CB8AC3E}">
        <p14:creationId xmlns:p14="http://schemas.microsoft.com/office/powerpoint/2010/main" val="551597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4</a:t>
            </a:fld>
            <a:endParaRPr lang="en-US"/>
          </a:p>
        </p:txBody>
      </p:sp>
    </p:spTree>
    <p:extLst>
      <p:ext uri="{BB962C8B-B14F-4D97-AF65-F5344CB8AC3E}">
        <p14:creationId xmlns:p14="http://schemas.microsoft.com/office/powerpoint/2010/main" val="28298333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751181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1595585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443315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2116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SOC - Security Operation Centre</a:t>
            </a:r>
            <a:endParaRPr lang="en-US" sz="1200" dirty="0"/>
          </a:p>
          <a:p>
            <a:pPr algn="r">
              <a:lnSpc>
                <a:spcPct val="80000"/>
              </a:lnSpc>
              <a:buFontTx/>
              <a:buNone/>
            </a:pPr>
            <a:r>
              <a:rPr lang="en-US" sz="1200" dirty="0"/>
              <a:t>1.2.1</a:t>
            </a:r>
            <a:r>
              <a:rPr lang="en-US" sz="1200" baseline="0" dirty="0"/>
              <a:t> – Elements of a SOC</a:t>
            </a:r>
            <a:endParaRPr lang="en-US" dirty="0"/>
          </a:p>
          <a:p>
            <a:pPr>
              <a:lnSpc>
                <a:spcPct val="80000"/>
              </a:lnSpc>
              <a:buFontTx/>
              <a:buNone/>
            </a:pPr>
            <a:endParaRPr lang="en-US" dirty="0"/>
          </a:p>
        </p:txBody>
      </p:sp>
    </p:spTree>
    <p:extLst>
      <p:ext uri="{BB962C8B-B14F-4D97-AF65-F5344CB8AC3E}">
        <p14:creationId xmlns:p14="http://schemas.microsoft.com/office/powerpoint/2010/main" val="1523627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2787270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72CD79-D36A-4E01-AE1C-064887FE954D}" type="slidenum">
              <a:rPr lang="en-US" smtClean="0"/>
              <a:t>13</a:t>
            </a:fld>
            <a:endParaRPr lang="en-US"/>
          </a:p>
        </p:txBody>
      </p:sp>
    </p:spTree>
    <p:extLst>
      <p:ext uri="{BB962C8B-B14F-4D97-AF65-F5344CB8AC3E}">
        <p14:creationId xmlns:p14="http://schemas.microsoft.com/office/powerpoint/2010/main" val="22897823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72CD79-D36A-4E01-AE1C-064887FE954D}" type="slidenum">
              <a:rPr lang="en-US" smtClean="0"/>
              <a:t>14</a:t>
            </a:fld>
            <a:endParaRPr lang="en-US"/>
          </a:p>
        </p:txBody>
      </p:sp>
    </p:spTree>
    <p:extLst>
      <p:ext uri="{BB962C8B-B14F-4D97-AF65-F5344CB8AC3E}">
        <p14:creationId xmlns:p14="http://schemas.microsoft.com/office/powerpoint/2010/main" val="2811415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72CD79-D36A-4E01-AE1C-064887FE954D}" type="slidenum">
              <a:rPr lang="en-US" smtClean="0"/>
              <a:t>15</a:t>
            </a:fld>
            <a:endParaRPr lang="en-US"/>
          </a:p>
        </p:txBody>
      </p:sp>
    </p:spTree>
    <p:extLst>
      <p:ext uri="{BB962C8B-B14F-4D97-AF65-F5344CB8AC3E}">
        <p14:creationId xmlns:p14="http://schemas.microsoft.com/office/powerpoint/2010/main" val="30642227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737395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422913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endParaRPr lang="en-US" dirty="0"/>
          </a:p>
        </p:txBody>
      </p:sp>
    </p:spTree>
    <p:extLst>
      <p:ext uri="{BB962C8B-B14F-4D97-AF65-F5344CB8AC3E}">
        <p14:creationId xmlns:p14="http://schemas.microsoft.com/office/powerpoint/2010/main" val="3624103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2</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Bulle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39713" y="914400"/>
            <a:ext cx="8578850" cy="5394960"/>
          </a:xfrm>
        </p:spPr>
        <p:txBody>
          <a:bodyPr/>
          <a:lstStyle>
            <a:lvl1pPr>
              <a:lnSpc>
                <a:spcPct val="95000"/>
              </a:lnSpc>
              <a:spcBef>
                <a:spcPts val="1480"/>
              </a:spcBef>
              <a:defRPr sz="2200">
                <a:solidFill>
                  <a:srgbClr val="000000"/>
                </a:solidFill>
                <a:latin typeface="+mj-lt"/>
              </a:defRPr>
            </a:lvl1pPr>
            <a:lvl2pPr>
              <a:lnSpc>
                <a:spcPct val="95000"/>
              </a:lnSpc>
              <a:spcBef>
                <a:spcPts val="600"/>
              </a:spcBef>
              <a:defRPr>
                <a:solidFill>
                  <a:srgbClr val="000000"/>
                </a:solidFill>
                <a:latin typeface="+mj-lt"/>
              </a:defRPr>
            </a:lvl2pPr>
            <a:lvl3pPr>
              <a:defRPr>
                <a:solidFill>
                  <a:srgbClr val="000000"/>
                </a:solidFill>
                <a:latin typeface="+mj-lt"/>
              </a:defRPr>
            </a:lvl3pPr>
            <a:lvl4pPr>
              <a:defRPr>
                <a:solidFill>
                  <a:srgbClr val="000000"/>
                </a:solidFill>
                <a:latin typeface="+mj-lt"/>
              </a:defRPr>
            </a:lvl4pPr>
            <a:lvl5pPr>
              <a:defRPr>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2"/>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45606873"/>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Bullet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9702" y="432215"/>
            <a:ext cx="8588861" cy="838200"/>
          </a:xfrm>
        </p:spPr>
        <p:txBody>
          <a:bodyPr/>
          <a:lstStyle>
            <a:lvl1pPr>
              <a:defRPr/>
            </a:lvl1pPr>
          </a:lstStyle>
          <a:p>
            <a:r>
              <a:rPr lang="en-US" dirty="0"/>
              <a:t>Slide Title Goes Here</a:t>
            </a:r>
          </a:p>
        </p:txBody>
      </p:sp>
      <p:sp>
        <p:nvSpPr>
          <p:cNvPr id="4" name="Text Placeholder 3"/>
          <p:cNvSpPr>
            <a:spLocks noGrp="1"/>
          </p:cNvSpPr>
          <p:nvPr>
            <p:ph type="body" sz="quarter" idx="10" hasCustomPrompt="1"/>
          </p:nvPr>
        </p:nvSpPr>
        <p:spPr>
          <a:xfrm>
            <a:off x="228600" y="1344168"/>
            <a:ext cx="8577072" cy="4965192"/>
          </a:xfrm>
        </p:spPr>
        <p:txBody>
          <a:bodyPr vert="horz" lIns="91440" tIns="45720" rIns="91440" bIns="45720" rtlCol="0">
            <a:noAutofit/>
          </a:bodyPr>
          <a:lstStyle>
            <a:lvl1pPr>
              <a:defRPr lang="en-US" dirty="0" smtClean="0"/>
            </a:lvl1pPr>
            <a:lvl2pPr>
              <a:defRPr lang="en-US" dirty="0" smtClean="0"/>
            </a:lvl2pPr>
            <a:lvl3pPr>
              <a:defRPr lang="en-US" dirty="0" smtClean="0"/>
            </a:lvl3pPr>
            <a:lvl4pPr>
              <a:defRPr lang="en-US" dirty="0" smtClean="0"/>
            </a:lvl4pPr>
            <a:lvl5pPr>
              <a:defRPr lang="en-US" dirty="0"/>
            </a:lvl5p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41857459"/>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jp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2</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7" r:id="rId12"/>
    <p:sldLayoutId id="2147484058" r:id="rId13"/>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2" Type="http://schemas.openxmlformats.org/officeDocument/2006/relationships/hyperlink" Target="https://www.youtube.com/watch?v=KwJyKmCbOws" TargetMode="External"/><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hyperlink" Target="http://www.ted.com/"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49" y="2263775"/>
            <a:ext cx="3951757" cy="1481138"/>
          </a:xfrm>
        </p:spPr>
        <p:txBody>
          <a:bodyPr/>
          <a:lstStyle/>
          <a:p>
            <a:pPr eaLnBrk="1" hangingPunct="1"/>
            <a:r>
              <a:rPr lang="en-US" sz="2400" dirty="0">
                <a:latin typeface="Arial" charset="0"/>
              </a:rPr>
              <a:t>Instructor Materials</a:t>
            </a:r>
            <a:br>
              <a:rPr lang="en-US" sz="2400" dirty="0">
                <a:latin typeface="Arial" charset="0"/>
              </a:rPr>
            </a:br>
            <a:r>
              <a:rPr lang="en-US" sz="2400" dirty="0">
                <a:latin typeface="Arial" charset="0"/>
              </a:rPr>
              <a:t>lecture 2: The Cybersecurity Sorcery Cube</a:t>
            </a:r>
            <a:endParaRPr lang="en-US" sz="2400" dirty="0">
              <a:solidFill>
                <a:schemeClr val="folHlink"/>
              </a:solidFill>
              <a:latin typeface="Arial" charset="0"/>
            </a:endParaRPr>
          </a:p>
        </p:txBody>
      </p:sp>
      <p:sp>
        <p:nvSpPr>
          <p:cNvPr id="7170" name="Rectangle 3"/>
          <p:cNvSpPr>
            <a:spLocks noGrp="1" noChangeArrowheads="1"/>
          </p:cNvSpPr>
          <p:nvPr>
            <p:ph type="subTitle" idx="1"/>
          </p:nvPr>
        </p:nvSpPr>
        <p:spPr>
          <a:xfrm>
            <a:off x="1564915" y="759890"/>
            <a:ext cx="6788150" cy="658812"/>
          </a:xfrm>
        </p:spPr>
        <p:txBody>
          <a:bodyPr/>
          <a:lstStyle/>
          <a:p>
            <a:pPr algn="ctr" eaLnBrk="1" hangingPunct="1">
              <a:buFont typeface="Wingdings" charset="0"/>
              <a:buNone/>
            </a:pPr>
            <a:r>
              <a:rPr lang="en-US" sz="2800" dirty="0">
                <a:latin typeface="Arial" charset="0"/>
              </a:rPr>
              <a:t>Advanced Cyber Security</a:t>
            </a:r>
            <a:r>
              <a:rPr lang="en-US" dirty="0">
                <a:latin typeface="Arial" charset="0"/>
              </a:rPr>
              <a:t> </a:t>
            </a:r>
          </a:p>
        </p:txBody>
      </p:sp>
      <p:sp>
        <p:nvSpPr>
          <p:cNvPr id="2" name="Rectangle 1"/>
          <p:cNvSpPr/>
          <p:nvPr/>
        </p:nvSpPr>
        <p:spPr>
          <a:xfrm>
            <a:off x="3748051" y="2508872"/>
            <a:ext cx="1553630" cy="424732"/>
          </a:xfrm>
          <a:prstGeom prst="rect">
            <a:avLst/>
          </a:prstGeom>
        </p:spPr>
        <p:txBody>
          <a:bodyPr wrap="none">
            <a:spAutoFit/>
          </a:bodyPr>
          <a:lstStyle/>
          <a:p>
            <a:r>
              <a:rPr lang="en-US" b="1" dirty="0"/>
              <a:t>Lecture 1</a:t>
            </a:r>
            <a:endParaRPr lang="en-GB" dirty="0"/>
          </a:p>
        </p:txBody>
      </p:sp>
      <p:sp>
        <p:nvSpPr>
          <p:cNvPr id="5" name="TextBox 6"/>
          <p:cNvSpPr txBox="1">
            <a:spLocks noChangeArrowheads="1"/>
          </p:cNvSpPr>
          <p:nvPr/>
        </p:nvSpPr>
        <p:spPr bwMode="auto">
          <a:xfrm>
            <a:off x="2737701" y="4589986"/>
            <a:ext cx="388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b="1" dirty="0" err="1">
                <a:latin typeface="Arial" charset="0"/>
              </a:rPr>
              <a:t>Dr.</a:t>
            </a:r>
            <a:r>
              <a:rPr lang="en-GB" altLang="en-US" b="1" dirty="0">
                <a:latin typeface="Arial" charset="0"/>
              </a:rPr>
              <a:t> Carlene Campbell</a:t>
            </a:r>
          </a:p>
        </p:txBody>
      </p:sp>
      <p:sp>
        <p:nvSpPr>
          <p:cNvPr id="3" name="Rectangle 2"/>
          <p:cNvSpPr/>
          <p:nvPr/>
        </p:nvSpPr>
        <p:spPr>
          <a:xfrm>
            <a:off x="1982230" y="3492618"/>
            <a:ext cx="5953520" cy="424732"/>
          </a:xfrm>
          <a:prstGeom prst="rect">
            <a:avLst/>
          </a:prstGeom>
        </p:spPr>
        <p:txBody>
          <a:bodyPr wrap="square">
            <a:spAutoFit/>
          </a:bodyPr>
          <a:lstStyle/>
          <a:p>
            <a:r>
              <a:rPr lang="en-US" dirty="0"/>
              <a:t>Introduction to Advanced Cyber Security</a:t>
            </a:r>
            <a:endParaRPr lang="en-GB" dirty="0"/>
          </a:p>
        </p:txBody>
      </p:sp>
    </p:spTree>
    <p:extLst>
      <p:ext uri="{BB962C8B-B14F-4D97-AF65-F5344CB8AC3E}">
        <p14:creationId xmlns:p14="http://schemas.microsoft.com/office/powerpoint/2010/main" val="2515264652"/>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85921" y="46710"/>
            <a:ext cx="8772157" cy="660300"/>
          </a:xfrm>
        </p:spPr>
        <p:txBody>
          <a:bodyPr/>
          <a:lstStyle/>
          <a:p>
            <a:pPr lvl="0" algn="ctr"/>
            <a:r>
              <a:rPr lang="en-US" sz="4000" dirty="0"/>
              <a:t>Multimodal Communications</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58624" y="603315"/>
            <a:ext cx="7873591" cy="5088180"/>
          </a:xfrm>
          <a:prstGeom prst="rect">
            <a:avLst/>
          </a:prstGeom>
        </p:spPr>
      </p:pic>
    </p:spTree>
    <p:extLst>
      <p:ext uri="{BB962C8B-B14F-4D97-AF65-F5344CB8AC3E}">
        <p14:creationId xmlns:p14="http://schemas.microsoft.com/office/powerpoint/2010/main" val="2731408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758" y="-258793"/>
            <a:ext cx="8772157" cy="838200"/>
          </a:xfrm>
        </p:spPr>
        <p:txBody>
          <a:bodyPr/>
          <a:lstStyle/>
          <a:p>
            <a:pPr algn="ctr"/>
            <a:r>
              <a:rPr lang="en-GB" dirty="0" smtClean="0"/>
              <a:t>The Internet</a:t>
            </a:r>
            <a:endParaRPr lang="en-GB" dirty="0"/>
          </a:p>
        </p:txBody>
      </p:sp>
      <p:sp>
        <p:nvSpPr>
          <p:cNvPr id="10" name="TextBox 9"/>
          <p:cNvSpPr txBox="1"/>
          <p:nvPr/>
        </p:nvSpPr>
        <p:spPr>
          <a:xfrm>
            <a:off x="491706" y="785004"/>
            <a:ext cx="8272731" cy="757130"/>
          </a:xfrm>
          <a:prstGeom prst="rect">
            <a:avLst/>
          </a:prstGeom>
          <a:noFill/>
        </p:spPr>
        <p:txBody>
          <a:bodyPr wrap="square" rtlCol="0">
            <a:spAutoFit/>
          </a:bodyPr>
          <a:lstStyle/>
          <a:p>
            <a:r>
              <a:rPr lang="en-GB" dirty="0" smtClean="0"/>
              <a:t>Internet is Integral Part of Business and Personal Life</a:t>
            </a:r>
          </a:p>
          <a:p>
            <a:r>
              <a:rPr lang="en-GB" dirty="0" smtClean="0"/>
              <a:t>What happen online in 60 seconds?</a:t>
            </a:r>
            <a:endParaRPr lang="en-GB" dirty="0"/>
          </a:p>
        </p:txBody>
      </p:sp>
      <p:pic>
        <p:nvPicPr>
          <p:cNvPr id="4" name="Content Placeholder 3" descr="Screen Clipping"/>
          <p:cNvPicPr>
            <a:picLocks noGrp="1" noChangeAspect="1"/>
          </p:cNvPicPr>
          <p:nvPr>
            <p:ph idx="1"/>
          </p:nvPr>
        </p:nvPicPr>
        <p:blipFill>
          <a:blip r:embed="rId3" cstate="email">
            <a:extLst>
              <a:ext uri="{28A0092B-C50C-407E-A947-70E740481C1C}">
                <a14:useLocalDpi xmlns:a14="http://schemas.microsoft.com/office/drawing/2010/main" val="0"/>
              </a:ext>
            </a:extLst>
          </a:blip>
          <a:stretch>
            <a:fillRect/>
          </a:stretch>
        </p:blipFill>
        <p:spPr>
          <a:xfrm>
            <a:off x="1297410" y="1539876"/>
            <a:ext cx="5269188" cy="3715412"/>
          </a:xfrm>
        </p:spPr>
      </p:pic>
    </p:spTree>
    <p:extLst>
      <p:ext uri="{BB962C8B-B14F-4D97-AF65-F5344CB8AC3E}">
        <p14:creationId xmlns:p14="http://schemas.microsoft.com/office/powerpoint/2010/main" val="4208877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036" y="133351"/>
            <a:ext cx="7886700" cy="994172"/>
          </a:xfrm>
        </p:spPr>
        <p:txBody>
          <a:bodyPr/>
          <a:lstStyle/>
          <a:p>
            <a:pPr algn="ctr"/>
            <a:r>
              <a:rPr lang="en-US" dirty="0">
                <a:effectLst/>
                <a:ea typeface="+mj-ea"/>
              </a:rPr>
              <a:t>Example of a New Cybercrime: </a:t>
            </a:r>
            <a:br>
              <a:rPr lang="en-US" dirty="0">
                <a:effectLst/>
                <a:ea typeface="+mj-ea"/>
              </a:rPr>
            </a:br>
            <a:r>
              <a:rPr lang="en-US" dirty="0">
                <a:effectLst/>
                <a:ea typeface="+mj-ea"/>
              </a:rPr>
              <a:t>The Emergence of e-Cash</a:t>
            </a:r>
            <a:endParaRPr lang="en-GB" dirty="0"/>
          </a:p>
        </p:txBody>
      </p:sp>
      <p:sp>
        <p:nvSpPr>
          <p:cNvPr id="3" name="Content Placeholder 2"/>
          <p:cNvSpPr>
            <a:spLocks noGrp="1"/>
          </p:cNvSpPr>
          <p:nvPr>
            <p:ph idx="1"/>
          </p:nvPr>
        </p:nvSpPr>
        <p:spPr>
          <a:xfrm>
            <a:off x="742950" y="1384697"/>
            <a:ext cx="7886700" cy="3844528"/>
          </a:xfrm>
        </p:spPr>
        <p:txBody>
          <a:bodyPr>
            <a:normAutofit fontScale="92500" lnSpcReduction="10000"/>
          </a:bodyPr>
          <a:lstStyle/>
          <a:p>
            <a:pPr algn="just">
              <a:buFont typeface="Times" pitchFamily="-84" charset="0"/>
              <a:buChar char="•"/>
              <a:defRPr/>
            </a:pPr>
            <a:r>
              <a:rPr lang="en-US" dirty="0">
                <a:latin typeface="Verdana" pitchFamily="34" charset="0"/>
              </a:rPr>
              <a:t>Increased electronic commerce requires new ways to pay for goods and services.</a:t>
            </a:r>
          </a:p>
          <a:p>
            <a:pPr algn="just">
              <a:buFont typeface="Times" pitchFamily="-84" charset="0"/>
              <a:buChar char="•"/>
              <a:defRPr/>
            </a:pPr>
            <a:r>
              <a:rPr lang="en-US" dirty="0">
                <a:latin typeface="Verdana" pitchFamily="34" charset="0"/>
              </a:rPr>
              <a:t>The increased flexibility and utility of these make them appealing.</a:t>
            </a:r>
          </a:p>
          <a:p>
            <a:pPr marL="396875" lvl="1" indent="-342900" algn="just">
              <a:buFont typeface="Arial" panose="020B0604020202020204" pitchFamily="34" charset="0"/>
              <a:buChar char="•"/>
              <a:defRPr/>
            </a:pPr>
            <a:r>
              <a:rPr lang="en-US" dirty="0">
                <a:latin typeface="Verdana" pitchFamily="34" charset="0"/>
              </a:rPr>
              <a:t>Prepaid cards: like debit cards, not geographically limited</a:t>
            </a:r>
          </a:p>
          <a:p>
            <a:pPr marL="396875" lvl="1" indent="-342900" algn="just">
              <a:buFont typeface="Arial" panose="020B0604020202020204" pitchFamily="34" charset="0"/>
              <a:buChar char="•"/>
              <a:defRPr/>
            </a:pPr>
            <a:r>
              <a:rPr lang="en-US" dirty="0"/>
              <a:t>Stored value cards: sometimes called electronic purses. Data is on a computer chip.</a:t>
            </a:r>
          </a:p>
          <a:p>
            <a:pPr algn="just">
              <a:defRPr/>
            </a:pPr>
            <a:r>
              <a:rPr lang="en-US" dirty="0"/>
              <a:t> Mobile payments may be transmitted via smartphones.</a:t>
            </a:r>
          </a:p>
          <a:p>
            <a:pPr marL="171450" lvl="1" algn="just">
              <a:defRPr/>
            </a:pPr>
            <a:r>
              <a:rPr lang="en-US" sz="2250" dirty="0"/>
              <a:t>Internet payment services, like PayPal</a:t>
            </a:r>
          </a:p>
          <a:p>
            <a:pPr marL="396875" lvl="1" indent="-342900" algn="just">
              <a:buFont typeface="Arial" panose="020B0604020202020204" pitchFamily="34" charset="0"/>
              <a:buChar char="•"/>
              <a:defRPr/>
            </a:pPr>
            <a:r>
              <a:rPr lang="en-US" sz="2250" dirty="0"/>
              <a:t>Digital precious metals: value of electronic payments linked to a precious metal</a:t>
            </a:r>
          </a:p>
          <a:p>
            <a:pPr>
              <a:defRPr/>
            </a:pPr>
            <a:endParaRPr lang="en-US" dirty="0"/>
          </a:p>
          <a:p>
            <a:pPr>
              <a:buFont typeface="Times" pitchFamily="-84" charset="0"/>
              <a:buChar char="•"/>
              <a:defRPr/>
            </a:pPr>
            <a:endParaRPr lang="en-US" dirty="0">
              <a:latin typeface="Verdana" pitchFamily="34" charset="0"/>
            </a:endParaRPr>
          </a:p>
          <a:p>
            <a:endParaRPr lang="en-GB" dirty="0"/>
          </a:p>
        </p:txBody>
      </p:sp>
    </p:spTree>
    <p:extLst>
      <p:ext uri="{BB962C8B-B14F-4D97-AF65-F5344CB8AC3E}">
        <p14:creationId xmlns:p14="http://schemas.microsoft.com/office/powerpoint/2010/main" val="3113952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Shubham\Downloads\javalin_fraud_chart.jpg"/>
          <p:cNvPicPr>
            <a:picLocks noChangeAspect="1" noChangeArrowheads="1"/>
          </p:cNvPicPr>
          <p:nvPr/>
        </p:nvPicPr>
        <p:blipFill>
          <a:blip r:embed="rId2" cstate="print"/>
          <a:srcRect/>
          <a:stretch>
            <a:fillRect/>
          </a:stretch>
        </p:blipFill>
        <p:spPr bwMode="auto">
          <a:xfrm>
            <a:off x="723901" y="92122"/>
            <a:ext cx="7381874" cy="5330026"/>
          </a:xfrm>
          <a:prstGeom prst="rect">
            <a:avLst/>
          </a:prstGeom>
          <a:ln w="88900" cap="sq" cmpd="thickThin">
            <a:solidFill>
              <a:srgbClr val="000000"/>
            </a:solidFill>
            <a:prstDash val="solid"/>
            <a:miter lim="800000"/>
          </a:ln>
          <a:effectLst>
            <a:innerShdw blurRad="76200">
              <a:srgbClr val="000000"/>
            </a:innerShdw>
          </a:effectLst>
        </p:spPr>
      </p:pic>
      <p:sp>
        <p:nvSpPr>
          <p:cNvPr id="3" name="Slide Number Placeholder 2"/>
          <p:cNvSpPr>
            <a:spLocks noGrp="1"/>
          </p:cNvSpPr>
          <p:nvPr>
            <p:ph type="sldNum" sz="quarter" idx="12"/>
          </p:nvPr>
        </p:nvSpPr>
        <p:spPr/>
        <p:txBody>
          <a:bodyPr/>
          <a:lstStyle/>
          <a:p>
            <a:fld id="{EFB39A3C-1C9F-47CE-80C9-09C0B4E39E6D}" type="slidenum">
              <a:rPr lang="en-US" sz="1000" smtClean="0"/>
              <a:pPr/>
              <a:t>5</a:t>
            </a:fld>
            <a:endParaRPr lang="en-US" sz="1000" dirty="0"/>
          </a:p>
        </p:txBody>
      </p:sp>
    </p:spTree>
    <p:extLst>
      <p:ext uri="{BB962C8B-B14F-4D97-AF65-F5344CB8AC3E}">
        <p14:creationId xmlns:p14="http://schemas.microsoft.com/office/powerpoint/2010/main" val="3396884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7824" y="171450"/>
            <a:ext cx="6715125" cy="485775"/>
          </a:xfrm>
        </p:spPr>
        <p:txBody>
          <a:bodyPr>
            <a:normAutofit/>
          </a:bodyPr>
          <a:lstStyle/>
          <a:p>
            <a:r>
              <a:rPr lang="en-US" sz="2400" dirty="0">
                <a:latin typeface="Times New Roman" pitchFamily="18" charset="0"/>
                <a:cs typeface="Times New Roman" pitchFamily="18" charset="0"/>
              </a:rPr>
              <a:t>Cybercrime: Top 20 Countries</a:t>
            </a:r>
          </a:p>
        </p:txBody>
      </p:sp>
      <p:sp>
        <p:nvSpPr>
          <p:cNvPr id="4" name="Slide Number Placeholder 3"/>
          <p:cNvSpPr>
            <a:spLocks noGrp="1"/>
          </p:cNvSpPr>
          <p:nvPr>
            <p:ph type="sldNum" sz="quarter" idx="12"/>
          </p:nvPr>
        </p:nvSpPr>
        <p:spPr/>
        <p:txBody>
          <a:bodyPr>
            <a:normAutofit fontScale="25000" lnSpcReduction="20000"/>
          </a:bodyPr>
          <a:lstStyle/>
          <a:p>
            <a:fld id="{EFB39A3C-1C9F-47CE-80C9-09C0B4E39E6D}" type="slidenum">
              <a:rPr lang="en-US" smtClean="0"/>
              <a:pPr/>
              <a:t>6</a:t>
            </a:fld>
            <a:endParaRPr lang="en-US" dirty="0"/>
          </a:p>
        </p:txBody>
      </p:sp>
      <p:pic>
        <p:nvPicPr>
          <p:cNvPr id="3" name="Picture 2" descr="C:\Users\Shubham\Downloads\cybercrime-top-20-countries-pie-chart_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5399" y="795440"/>
            <a:ext cx="6874797" cy="4405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4661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85921" y="111588"/>
            <a:ext cx="8772157" cy="727398"/>
          </a:xfrm>
        </p:spPr>
        <p:txBody>
          <a:bodyPr/>
          <a:lstStyle/>
          <a:p>
            <a:pPr algn="ctr"/>
            <a:r>
              <a:rPr lang="en-US" sz="1800" dirty="0"/>
              <a:t>The Danger</a:t>
            </a:r>
            <a:br>
              <a:rPr lang="en-US" sz="1800" dirty="0"/>
            </a:br>
            <a:r>
              <a:rPr lang="en-US" dirty="0"/>
              <a:t>War Stories</a:t>
            </a:r>
          </a:p>
        </p:txBody>
      </p:sp>
      <p:sp>
        <p:nvSpPr>
          <p:cNvPr id="2" name="Content Placeholder 1"/>
          <p:cNvSpPr>
            <a:spLocks noGrp="1"/>
          </p:cNvSpPr>
          <p:nvPr>
            <p:ph idx="1"/>
          </p:nvPr>
        </p:nvSpPr>
        <p:spPr>
          <a:xfrm>
            <a:off x="347239" y="792810"/>
            <a:ext cx="8449519" cy="5272379"/>
          </a:xfrm>
        </p:spPr>
        <p:txBody>
          <a:bodyPr>
            <a:normAutofit fontScale="92500" lnSpcReduction="20000"/>
          </a:bodyPr>
          <a:lstStyle/>
          <a:p>
            <a:pPr algn="just"/>
            <a:r>
              <a:rPr lang="en-US" dirty="0"/>
              <a:t>Hijacked People</a:t>
            </a:r>
          </a:p>
          <a:p>
            <a:pPr lvl="1" algn="just">
              <a:spcBef>
                <a:spcPts val="1200"/>
              </a:spcBef>
            </a:pPr>
            <a:r>
              <a:rPr lang="en-US" sz="1900" dirty="0"/>
              <a:t>A hacker set up an open “rogue” wireless hotspot posing as the coffee shop’s wireless network. When a customer logged onto her bank’s website, the hacker hijacked her session, and gained access to her bank accounts.</a:t>
            </a:r>
          </a:p>
          <a:p>
            <a:pPr algn="just">
              <a:spcBef>
                <a:spcPts val="1200"/>
              </a:spcBef>
            </a:pPr>
            <a:r>
              <a:rPr lang="en-US" dirty="0"/>
              <a:t>Ransomed Companies</a:t>
            </a:r>
            <a:endParaRPr lang="en-US" sz="1900" dirty="0"/>
          </a:p>
          <a:p>
            <a:pPr lvl="1" algn="just">
              <a:spcBef>
                <a:spcPts val="1200"/>
              </a:spcBef>
            </a:pPr>
            <a:r>
              <a:rPr lang="en-US" sz="1900" dirty="0"/>
              <a:t>An employee of a major corporation receives an email that appears to come from his CEO, containing an attached PDF. When the PDF is opened, ransomware is installed on the employee’s computer and begins gathering and encrypting corporate data. The attackers hold the company’s data for ransom until they are paid.</a:t>
            </a:r>
          </a:p>
          <a:p>
            <a:pPr algn="just">
              <a:spcBef>
                <a:spcPts val="1200"/>
              </a:spcBef>
            </a:pPr>
            <a:r>
              <a:rPr lang="en-US" dirty="0"/>
              <a:t>Targeted Nations</a:t>
            </a:r>
          </a:p>
          <a:p>
            <a:pPr lvl="1" algn="just">
              <a:spcBef>
                <a:spcPts val="1200"/>
              </a:spcBef>
            </a:pPr>
            <a:r>
              <a:rPr lang="en-US" dirty="0"/>
              <a:t>Stuxnet was designed to infiltrate Windows operating systems and then target Step 7 software. Step 7 was developed by Siemens for their programmable logic controllers (PLCs). Stuxnet was looking for a specific model of the Siemens PLCs that controls the centrifuges in nuclear facilities. The worm was transmitted from the infected USB drives into the PLCs and eventually damaged many of these centrifuges.</a:t>
            </a:r>
          </a:p>
          <a:p>
            <a:pPr lvl="1" algn="just">
              <a:spcBef>
                <a:spcPts val="1200"/>
              </a:spcBef>
            </a:pPr>
            <a:endParaRPr lang="en-US" sz="1900" dirty="0"/>
          </a:p>
        </p:txBody>
      </p:sp>
    </p:spTree>
    <p:extLst>
      <p:ext uri="{BB962C8B-B14F-4D97-AF65-F5344CB8AC3E}">
        <p14:creationId xmlns:p14="http://schemas.microsoft.com/office/powerpoint/2010/main" val="2189958124"/>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85921" y="0"/>
            <a:ext cx="8772157" cy="746251"/>
          </a:xfrm>
        </p:spPr>
        <p:txBody>
          <a:bodyPr/>
          <a:lstStyle/>
          <a:p>
            <a:pPr algn="ctr"/>
            <a:r>
              <a:rPr lang="en-US" sz="1800" dirty="0"/>
              <a:t>The Danger</a:t>
            </a:r>
            <a:br>
              <a:rPr lang="en-US" sz="1800" dirty="0"/>
            </a:br>
            <a:r>
              <a:rPr lang="en-US" dirty="0"/>
              <a:t>Threat Actions</a:t>
            </a:r>
          </a:p>
        </p:txBody>
      </p:sp>
      <p:sp>
        <p:nvSpPr>
          <p:cNvPr id="2" name="Content Placeholder 1"/>
          <p:cNvSpPr>
            <a:spLocks noGrp="1"/>
          </p:cNvSpPr>
          <p:nvPr>
            <p:ph idx="1"/>
          </p:nvPr>
        </p:nvSpPr>
        <p:spPr>
          <a:xfrm>
            <a:off x="508559" y="746251"/>
            <a:ext cx="8449519" cy="3234633"/>
          </a:xfrm>
        </p:spPr>
        <p:txBody>
          <a:bodyPr>
            <a:normAutofit fontScale="92500" lnSpcReduction="20000"/>
          </a:bodyPr>
          <a:lstStyle/>
          <a:p>
            <a:pPr algn="just"/>
            <a:r>
              <a:rPr lang="en-US" dirty="0"/>
              <a:t>Amateurs, also known as script kiddies, have little or no skill. They often use existing tools or instructions found on the Internet to launch attacks. </a:t>
            </a:r>
          </a:p>
          <a:p>
            <a:pPr algn="just"/>
            <a:r>
              <a:rPr lang="en-US" dirty="0"/>
              <a:t>Hacktivists protest against organizations or governments by posting articles and videos, leaking information, and disrupting web services with DDOS attacks.</a:t>
            </a:r>
          </a:p>
          <a:p>
            <a:pPr algn="just"/>
            <a:r>
              <a:rPr lang="en-US" dirty="0"/>
              <a:t>Much hacking activity is motivated by financial gain. These cybercriminals want to gain access to our bank accounts, personal data, and anything else they can leverage to generate cash flow.</a:t>
            </a:r>
          </a:p>
          <a:p>
            <a:pPr algn="just"/>
            <a:endParaRPr lang="en-US" dirty="0"/>
          </a:p>
          <a:p>
            <a:pPr marL="0" indent="0" algn="just">
              <a:buNone/>
            </a:pPr>
            <a:endParaRPr lang="en-US" dirty="0"/>
          </a:p>
          <a:p>
            <a:pPr marL="0" indent="0" algn="just">
              <a:buNone/>
            </a:pPr>
            <a:endParaRPr lang="en-US" sz="1900" dirty="0"/>
          </a:p>
        </p:txBody>
      </p:sp>
      <p:pic>
        <p:nvPicPr>
          <p:cNvPr id="3" name="Picture 2"/>
          <p:cNvPicPr>
            <a:picLocks noChangeAspect="1"/>
          </p:cNvPicPr>
          <p:nvPr/>
        </p:nvPicPr>
        <p:blipFill>
          <a:blip r:embed="rId3"/>
          <a:stretch>
            <a:fillRect/>
          </a:stretch>
        </p:blipFill>
        <p:spPr>
          <a:xfrm>
            <a:off x="2577393" y="3429000"/>
            <a:ext cx="4126341" cy="2426265"/>
          </a:xfrm>
          <a:prstGeom prst="rect">
            <a:avLst/>
          </a:prstGeom>
        </p:spPr>
      </p:pic>
    </p:spTree>
    <p:extLst>
      <p:ext uri="{BB962C8B-B14F-4D97-AF65-F5344CB8AC3E}">
        <p14:creationId xmlns:p14="http://schemas.microsoft.com/office/powerpoint/2010/main" val="3219108339"/>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00943" y="73881"/>
            <a:ext cx="8772157" cy="838200"/>
          </a:xfrm>
        </p:spPr>
        <p:txBody>
          <a:bodyPr/>
          <a:lstStyle/>
          <a:p>
            <a:pPr algn="ctr"/>
            <a:r>
              <a:rPr lang="en-US" sz="1800" dirty="0"/>
              <a:t>The Danger</a:t>
            </a:r>
            <a:br>
              <a:rPr lang="en-US" sz="1800" dirty="0"/>
            </a:br>
            <a:r>
              <a:rPr lang="en-US" dirty="0"/>
              <a:t>Threat Actions (Cont.)</a:t>
            </a:r>
          </a:p>
        </p:txBody>
      </p:sp>
      <p:sp>
        <p:nvSpPr>
          <p:cNvPr id="2" name="Content Placeholder 1"/>
          <p:cNvSpPr>
            <a:spLocks noGrp="1"/>
          </p:cNvSpPr>
          <p:nvPr>
            <p:ph idx="1"/>
          </p:nvPr>
        </p:nvSpPr>
        <p:spPr>
          <a:xfrm>
            <a:off x="300943" y="912081"/>
            <a:ext cx="5222562" cy="4555465"/>
          </a:xfrm>
        </p:spPr>
        <p:txBody>
          <a:bodyPr>
            <a:normAutofit fontScale="85000" lnSpcReduction="10000"/>
          </a:bodyPr>
          <a:lstStyle/>
          <a:p>
            <a:pPr algn="just"/>
            <a:r>
              <a:rPr lang="en-US" dirty="0"/>
              <a:t>Nation states are also interested in using cyberspace for industrial espionage. The theft of intellectual property can give a country a significant advantage in international trade.</a:t>
            </a:r>
          </a:p>
          <a:p>
            <a:pPr algn="just"/>
            <a:r>
              <a:rPr lang="en-US" dirty="0"/>
              <a:t>The IoT is all around us and quickly expanding. How secure are these devices? In October 2016, a DDoS attack against </a:t>
            </a:r>
            <a:r>
              <a:rPr lang="en-US" dirty="0" err="1"/>
              <a:t>Dyn</a:t>
            </a:r>
            <a:r>
              <a:rPr lang="en-US" dirty="0"/>
              <a:t> took down many websites. The attack came from webcams, DVRs, routers, and other IoT devices that had been compromised by malicious software. These devices formed a “botnet” that was controlled by hackers and used to create an enormous DDoS attack that disabled essential Internet services.</a:t>
            </a:r>
          </a:p>
          <a:p>
            <a:pPr marL="0" indent="0" algn="just">
              <a:buNone/>
            </a:pPr>
            <a:endParaRPr lang="en-US" dirty="0"/>
          </a:p>
          <a:p>
            <a:pPr marL="0" indent="0" algn="just">
              <a:buNone/>
            </a:pPr>
            <a:endParaRPr lang="en-US" sz="1900" dirty="0"/>
          </a:p>
        </p:txBody>
      </p:sp>
      <p:pic>
        <p:nvPicPr>
          <p:cNvPr id="4" name="Picture 3"/>
          <p:cNvPicPr>
            <a:picLocks noChangeAspect="1"/>
          </p:cNvPicPr>
          <p:nvPr/>
        </p:nvPicPr>
        <p:blipFill>
          <a:blip r:embed="rId3"/>
          <a:stretch>
            <a:fillRect/>
          </a:stretch>
        </p:blipFill>
        <p:spPr>
          <a:xfrm>
            <a:off x="5523505" y="1491835"/>
            <a:ext cx="3549595" cy="3520179"/>
          </a:xfrm>
          <a:prstGeom prst="rect">
            <a:avLst/>
          </a:prstGeom>
        </p:spPr>
      </p:pic>
    </p:spTree>
    <p:extLst>
      <p:ext uri="{BB962C8B-B14F-4D97-AF65-F5344CB8AC3E}">
        <p14:creationId xmlns:p14="http://schemas.microsoft.com/office/powerpoint/2010/main" val="1758572479"/>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0"/>
            <a:ext cx="8772157" cy="810705"/>
          </a:xfrm>
        </p:spPr>
        <p:txBody>
          <a:bodyPr/>
          <a:lstStyle/>
          <a:p>
            <a:pPr algn="ctr"/>
            <a:r>
              <a:rPr lang="en-US" sz="1800" dirty="0"/>
              <a:t>The Danger</a:t>
            </a:r>
            <a:br>
              <a:rPr lang="en-US" sz="1800" dirty="0"/>
            </a:br>
            <a:r>
              <a:rPr lang="en-US" dirty="0"/>
              <a:t>Threat Impact</a:t>
            </a:r>
          </a:p>
        </p:txBody>
      </p:sp>
      <p:sp>
        <p:nvSpPr>
          <p:cNvPr id="2" name="Content Placeholder 1"/>
          <p:cNvSpPr>
            <a:spLocks noGrp="1"/>
          </p:cNvSpPr>
          <p:nvPr>
            <p:ph idx="1"/>
          </p:nvPr>
        </p:nvSpPr>
        <p:spPr>
          <a:xfrm>
            <a:off x="3746810" y="896939"/>
            <a:ext cx="5219215" cy="5272379"/>
          </a:xfrm>
        </p:spPr>
        <p:txBody>
          <a:bodyPr>
            <a:normAutofit lnSpcReduction="10000"/>
          </a:bodyPr>
          <a:lstStyle/>
          <a:p>
            <a:pPr algn="just"/>
            <a:r>
              <a:rPr lang="en-US" dirty="0"/>
              <a:t>Personally identifiable information (PII) is any information that can be used to positively identify an individual. A subset of PII is protected health information (PHI). </a:t>
            </a:r>
          </a:p>
          <a:p>
            <a:pPr algn="just"/>
            <a:r>
              <a:rPr lang="en-US" dirty="0"/>
              <a:t>Companies are worried about corporate espionage in cyberspace, as well as the loss of trust that comes when a company is unable to protect its customers’ personal data.</a:t>
            </a:r>
          </a:p>
          <a:p>
            <a:pPr algn="just"/>
            <a:r>
              <a:rPr lang="en-US" dirty="0"/>
              <a:t>In 2016, a hacker published PII of 20,000 U.S. FBI employees and 9,000 U.S. DHS employees. </a:t>
            </a:r>
          </a:p>
          <a:p>
            <a:pPr marL="0" indent="0" algn="just">
              <a:buNone/>
            </a:pPr>
            <a:endParaRPr lang="en-US" dirty="0"/>
          </a:p>
          <a:p>
            <a:pPr marL="0" indent="0" algn="just">
              <a:buNone/>
            </a:pPr>
            <a:endParaRPr lang="en-US" sz="1900" dirty="0"/>
          </a:p>
        </p:txBody>
      </p:sp>
      <p:pic>
        <p:nvPicPr>
          <p:cNvPr id="4" name="Picture 3"/>
          <p:cNvPicPr>
            <a:picLocks noChangeAspect="1"/>
          </p:cNvPicPr>
          <p:nvPr/>
        </p:nvPicPr>
        <p:blipFill>
          <a:blip r:embed="rId3"/>
          <a:stretch>
            <a:fillRect/>
          </a:stretch>
        </p:blipFill>
        <p:spPr>
          <a:xfrm>
            <a:off x="332001" y="810705"/>
            <a:ext cx="3182408" cy="5444848"/>
          </a:xfrm>
          <a:prstGeom prst="rect">
            <a:avLst/>
          </a:prstGeom>
        </p:spPr>
      </p:pic>
    </p:spTree>
    <p:extLst>
      <p:ext uri="{BB962C8B-B14F-4D97-AF65-F5344CB8AC3E}">
        <p14:creationId xmlns:p14="http://schemas.microsoft.com/office/powerpoint/2010/main" val="318062296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00943" y="68905"/>
            <a:ext cx="8772157" cy="751227"/>
          </a:xfrm>
        </p:spPr>
        <p:txBody>
          <a:bodyPr/>
          <a:lstStyle/>
          <a:p>
            <a:pPr algn="ctr"/>
            <a:r>
              <a:rPr lang="en-US" sz="1600" dirty="0"/>
              <a:t>Fighters in the War Against Cybercrime</a:t>
            </a:r>
            <a:br>
              <a:rPr lang="en-US" sz="1600" dirty="0"/>
            </a:br>
            <a:r>
              <a:rPr lang="en-US" sz="2800" dirty="0"/>
              <a:t>Elements of a </a:t>
            </a:r>
            <a:r>
              <a:rPr lang="en-US" sz="2800" dirty="0">
                <a:latin typeface="Arial" charset="0"/>
              </a:rPr>
              <a:t>Security Operations Center (</a:t>
            </a:r>
            <a:r>
              <a:rPr lang="en-US" sz="2800" dirty="0"/>
              <a:t>SOC)</a:t>
            </a:r>
          </a:p>
        </p:txBody>
      </p:sp>
      <p:sp>
        <p:nvSpPr>
          <p:cNvPr id="2" name="Content Placeholder 1"/>
          <p:cNvSpPr>
            <a:spLocks noGrp="1"/>
          </p:cNvSpPr>
          <p:nvPr>
            <p:ph idx="1"/>
          </p:nvPr>
        </p:nvSpPr>
        <p:spPr>
          <a:xfrm>
            <a:off x="103729" y="1065421"/>
            <a:ext cx="4583292" cy="4523908"/>
          </a:xfrm>
        </p:spPr>
        <p:txBody>
          <a:bodyPr>
            <a:normAutofit fontScale="85000" lnSpcReduction="10000"/>
          </a:bodyPr>
          <a:lstStyle/>
          <a:p>
            <a:pPr algn="just"/>
            <a:r>
              <a:rPr lang="en-US" dirty="0"/>
              <a:t>SOCs provide a broad range of services, from monitoring and management, to comprehensive threat solutions and hosted security.</a:t>
            </a:r>
          </a:p>
          <a:p>
            <a:pPr algn="just"/>
            <a:r>
              <a:rPr lang="en-US" dirty="0"/>
              <a:t>The major elements of a SOC are people, processes, and technology.</a:t>
            </a:r>
          </a:p>
          <a:p>
            <a:pPr algn="just"/>
            <a:r>
              <a:rPr lang="en-US" dirty="0"/>
              <a:t>The SANS Institute (www.sans.org) classifies the roles people play in a SOC into four job titles:</a:t>
            </a:r>
          </a:p>
          <a:p>
            <a:pPr lvl="1" algn="just"/>
            <a:r>
              <a:rPr lang="en-US" dirty="0"/>
              <a:t>Tier 1 Alert Analyst</a:t>
            </a:r>
          </a:p>
          <a:p>
            <a:pPr lvl="1" algn="just"/>
            <a:r>
              <a:rPr lang="en-US" dirty="0"/>
              <a:t>Tier 2 Incident Responder</a:t>
            </a:r>
          </a:p>
          <a:p>
            <a:pPr lvl="1" algn="just"/>
            <a:r>
              <a:rPr lang="en-US" dirty="0"/>
              <a:t>Tier 3 Subject Matter Expert (SME)/Hunter </a:t>
            </a:r>
          </a:p>
          <a:p>
            <a:pPr lvl="1" algn="just"/>
            <a:r>
              <a:rPr lang="en-US" dirty="0"/>
              <a:t>SOC Manager</a:t>
            </a:r>
          </a:p>
          <a:p>
            <a:pPr marL="0" indent="0" algn="just">
              <a:buNone/>
            </a:pPr>
            <a:endParaRPr lang="en-US" dirty="0"/>
          </a:p>
          <a:p>
            <a:pPr marL="0" indent="0" algn="just">
              <a:buNone/>
            </a:pPr>
            <a:endParaRPr lang="en-US" sz="1900" dirty="0"/>
          </a:p>
        </p:txBody>
      </p:sp>
      <p:pic>
        <p:nvPicPr>
          <p:cNvPr id="3" name="Picture 2"/>
          <p:cNvPicPr>
            <a:picLocks noChangeAspect="1"/>
          </p:cNvPicPr>
          <p:nvPr/>
        </p:nvPicPr>
        <p:blipFill>
          <a:blip r:embed="rId3"/>
          <a:stretch>
            <a:fillRect/>
          </a:stretch>
        </p:blipFill>
        <p:spPr>
          <a:xfrm>
            <a:off x="4740627" y="1827536"/>
            <a:ext cx="4403373" cy="2999678"/>
          </a:xfrm>
          <a:prstGeom prst="rect">
            <a:avLst/>
          </a:prstGeom>
        </p:spPr>
      </p:pic>
    </p:spTree>
    <p:extLst>
      <p:ext uri="{BB962C8B-B14F-4D97-AF65-F5344CB8AC3E}">
        <p14:creationId xmlns:p14="http://schemas.microsoft.com/office/powerpoint/2010/main" val="435382690"/>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00943" y="0"/>
            <a:ext cx="8772157" cy="838200"/>
          </a:xfrm>
        </p:spPr>
        <p:txBody>
          <a:bodyPr/>
          <a:lstStyle/>
          <a:p>
            <a:pPr algn="ctr"/>
            <a:r>
              <a:rPr lang="en-US" sz="1800" dirty="0"/>
              <a:t>Fighters in the War Against Cybercrime</a:t>
            </a:r>
            <a:br>
              <a:rPr lang="en-US" sz="1800" dirty="0"/>
            </a:br>
            <a:r>
              <a:rPr lang="en-US" dirty="0"/>
              <a:t>Elements of a SOC (Cont.)</a:t>
            </a:r>
          </a:p>
        </p:txBody>
      </p:sp>
      <p:sp>
        <p:nvSpPr>
          <p:cNvPr id="2" name="Content Placeholder 1"/>
          <p:cNvSpPr>
            <a:spLocks noGrp="1"/>
          </p:cNvSpPr>
          <p:nvPr>
            <p:ph idx="1"/>
          </p:nvPr>
        </p:nvSpPr>
        <p:spPr>
          <a:xfrm>
            <a:off x="301013" y="838201"/>
            <a:ext cx="8541974" cy="4676480"/>
          </a:xfrm>
        </p:spPr>
        <p:txBody>
          <a:bodyPr>
            <a:normAutofit fontScale="85000" lnSpcReduction="10000"/>
          </a:bodyPr>
          <a:lstStyle/>
          <a:p>
            <a:pPr algn="just"/>
            <a:r>
              <a:rPr lang="en-US" dirty="0"/>
              <a:t>A Tier 1 Alert Analyst begins with monitoring security alert queues. The software that generates alerts can trigger false alarms. The Tier 1 Alert Analyst may have to verify that an alert represents a true security incident. The incident can be forwarded to investigators, or resolved as a false alarm.</a:t>
            </a:r>
          </a:p>
          <a:p>
            <a:pPr algn="just"/>
            <a:r>
              <a:rPr lang="en-US" dirty="0"/>
              <a:t>SIEM systems are used for collecting and filtering data, detecting and classifying threats, analyzing and investigating threats, and implementing preventive measures and address future threats. </a:t>
            </a:r>
          </a:p>
          <a:p>
            <a:pPr algn="just"/>
            <a:r>
              <a:rPr lang="en-US" dirty="0"/>
              <a:t>Organizations may implement an enterprise-level SOC. The SOC can be a complete in-house solution, or larger organizations may outsource at least part of the SOC operations to a security solutions provider.</a:t>
            </a:r>
          </a:p>
          <a:p>
            <a:pPr algn="just"/>
            <a:r>
              <a:rPr lang="en-US" dirty="0"/>
              <a:t>Most enterprise networks must be up and running at all times. </a:t>
            </a:r>
            <a:br>
              <a:rPr lang="en-US" dirty="0"/>
            </a:br>
            <a:r>
              <a:rPr lang="en-US" dirty="0"/>
              <a:t>Preferred uptime is often measured in the number of down minutes in a year. A “five nines” uptime means that the network is up 99.999% of the time (or down for no more than 5 minutes a year). </a:t>
            </a:r>
          </a:p>
          <a:p>
            <a:pPr marL="0" indent="0" algn="just">
              <a:buNone/>
            </a:pPr>
            <a:endParaRPr lang="en-US" dirty="0"/>
          </a:p>
          <a:p>
            <a:pPr marL="0" indent="0" algn="just">
              <a:buNone/>
            </a:pPr>
            <a:endParaRPr lang="en-US" sz="1900" dirty="0"/>
          </a:p>
        </p:txBody>
      </p:sp>
    </p:spTree>
    <p:extLst>
      <p:ext uri="{BB962C8B-B14F-4D97-AF65-F5344CB8AC3E}">
        <p14:creationId xmlns:p14="http://schemas.microsoft.com/office/powerpoint/2010/main" val="266378382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277569" y="0"/>
            <a:ext cx="8588861" cy="611882"/>
          </a:xfrm>
        </p:spPr>
        <p:txBody>
          <a:bodyPr/>
          <a:lstStyle/>
          <a:p>
            <a:pPr algn="ctr">
              <a:lnSpc>
                <a:spcPct val="100000"/>
              </a:lnSpc>
            </a:pPr>
            <a:r>
              <a:rPr lang="en-US" sz="2800" dirty="0"/>
              <a:t>The Hacker &amp; The Evolution of Hackers</a:t>
            </a: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05" y="694982"/>
            <a:ext cx="8086725" cy="4619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 Placeholder 6"/>
          <p:cNvSpPr txBox="1">
            <a:spLocks/>
          </p:cNvSpPr>
          <p:nvPr/>
        </p:nvSpPr>
        <p:spPr>
          <a:xfrm>
            <a:off x="5532120" y="1313688"/>
            <a:ext cx="2956560" cy="2808732"/>
          </a:xfrm>
          <a:prstGeom prst="rect">
            <a:avLst/>
          </a:prstGeom>
        </p:spPr>
        <p:txBody>
          <a:bodyPr/>
          <a:lstStyle>
            <a:lvl1pPr marL="228600" indent="-228600" algn="l" defTabSz="914400" rtl="0" eaLnBrk="1" latinLnBrk="0" hangingPunct="1">
              <a:lnSpc>
                <a:spcPct val="95000"/>
              </a:lnSpc>
              <a:spcBef>
                <a:spcPts val="1440"/>
              </a:spcBef>
              <a:buClr>
                <a:srgbClr val="493B93"/>
              </a:buClr>
              <a:buSzPct val="90000"/>
              <a:buFont typeface="Arial" pitchFamily="34" charset="0"/>
              <a:buChar char="•"/>
              <a:tabLst/>
              <a:defRPr lang="en-US" sz="2200" kern="1200" dirty="0" smtClean="0">
                <a:solidFill>
                  <a:srgbClr val="435153"/>
                </a:solidFill>
                <a:latin typeface="+mj-lt"/>
                <a:ea typeface="+mn-ea"/>
                <a:cs typeface="+mn-cs"/>
              </a:defRPr>
            </a:lvl1pPr>
            <a:lvl2pPr marL="406400" indent="0" algn="l" defTabSz="914400" rtl="0" eaLnBrk="1" latinLnBrk="0" hangingPunct="1">
              <a:lnSpc>
                <a:spcPct val="95000"/>
              </a:lnSpc>
              <a:spcBef>
                <a:spcPts val="840"/>
              </a:spcBef>
              <a:buClr>
                <a:schemeClr val="tx2"/>
              </a:buClr>
              <a:buFontTx/>
              <a:buNone/>
              <a:defRPr lang="en-US" sz="1800" kern="1200" dirty="0" smtClean="0">
                <a:solidFill>
                  <a:srgbClr val="435153"/>
                </a:solidFill>
                <a:latin typeface="+mj-lt"/>
                <a:ea typeface="+mn-ea"/>
                <a:cs typeface="+mn-cs"/>
              </a:defRPr>
            </a:lvl2pPr>
            <a:lvl3pPr marL="571500" indent="-1588" algn="l" defTabSz="914400" rtl="0" eaLnBrk="1" latinLnBrk="0" hangingPunct="1">
              <a:lnSpc>
                <a:spcPct val="95000"/>
              </a:lnSpc>
              <a:spcBef>
                <a:spcPts val="840"/>
              </a:spcBef>
              <a:buFont typeface="Arial" pitchFamily="34" charset="0"/>
              <a:buNone/>
              <a:defRPr lang="en-US" sz="1600" kern="1200" dirty="0" smtClean="0">
                <a:solidFill>
                  <a:srgbClr val="435153"/>
                </a:solidFill>
                <a:latin typeface="+mj-lt"/>
                <a:ea typeface="+mn-ea"/>
                <a:cs typeface="+mn-cs"/>
              </a:defRPr>
            </a:lvl3pPr>
            <a:lvl4pPr marL="688975" indent="0" algn="l" defTabSz="914400" rtl="0" eaLnBrk="1" latinLnBrk="0" hangingPunct="1">
              <a:lnSpc>
                <a:spcPct val="95000"/>
              </a:lnSpc>
              <a:spcBef>
                <a:spcPts val="840"/>
              </a:spcBef>
              <a:buFont typeface="Arial" pitchFamily="34" charset="0"/>
              <a:buNone/>
              <a:defRPr lang="en-US" sz="1400" kern="1200" dirty="0" smtClean="0">
                <a:solidFill>
                  <a:srgbClr val="435153"/>
                </a:solidFill>
                <a:latin typeface="+mj-lt"/>
                <a:ea typeface="+mn-ea"/>
                <a:cs typeface="+mn-cs"/>
              </a:defRPr>
            </a:lvl4pPr>
            <a:lvl5pPr marL="801688" indent="0" algn="l" defTabSz="914400" rtl="0" eaLnBrk="1" latinLnBrk="0" hangingPunct="1">
              <a:lnSpc>
                <a:spcPct val="95000"/>
              </a:lnSpc>
              <a:spcBef>
                <a:spcPts val="840"/>
              </a:spcBef>
              <a:buFont typeface="Arial" pitchFamily="34" charset="0"/>
              <a:buNone/>
              <a:defRPr lang="en-US" sz="1400" kern="1200" dirty="0">
                <a:solidFill>
                  <a:srgbClr val="435153"/>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dirty="0">
                <a:solidFill>
                  <a:schemeClr val="bg1"/>
                </a:solidFill>
              </a:rPr>
              <a:t>Modern hacking titles</a:t>
            </a:r>
            <a:r>
              <a:rPr lang="en-US" sz="1800" dirty="0">
                <a:solidFill>
                  <a:schemeClr val="bg1"/>
                </a:solidFill>
              </a:rPr>
              <a:t>:</a:t>
            </a:r>
          </a:p>
          <a:p>
            <a:r>
              <a:rPr lang="en-US" sz="1800" dirty="0">
                <a:solidFill>
                  <a:schemeClr val="bg1"/>
                </a:solidFill>
              </a:rPr>
              <a:t>Script Kiddies</a:t>
            </a:r>
          </a:p>
          <a:p>
            <a:r>
              <a:rPr lang="en-US" sz="1800" dirty="0">
                <a:solidFill>
                  <a:schemeClr val="bg1"/>
                </a:solidFill>
              </a:rPr>
              <a:t>Vulnerability Brokers</a:t>
            </a:r>
          </a:p>
          <a:p>
            <a:r>
              <a:rPr lang="en-US" sz="1800" dirty="0">
                <a:solidFill>
                  <a:schemeClr val="bg1"/>
                </a:solidFill>
              </a:rPr>
              <a:t>Hacktivists</a:t>
            </a:r>
          </a:p>
          <a:p>
            <a:r>
              <a:rPr lang="en-US" sz="1800" dirty="0">
                <a:solidFill>
                  <a:schemeClr val="bg1"/>
                </a:solidFill>
              </a:rPr>
              <a:t>Cyber Criminals</a:t>
            </a:r>
          </a:p>
          <a:p>
            <a:r>
              <a:rPr lang="en-US" sz="1800" dirty="0">
                <a:solidFill>
                  <a:schemeClr val="bg1"/>
                </a:solidFill>
              </a:rPr>
              <a:t>State-Sponsored Hackers</a:t>
            </a:r>
          </a:p>
        </p:txBody>
      </p:sp>
    </p:spTree>
    <p:extLst>
      <p:ext uri="{BB962C8B-B14F-4D97-AF65-F5344CB8AC3E}">
        <p14:creationId xmlns:p14="http://schemas.microsoft.com/office/powerpoint/2010/main" val="1467350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229702" y="104555"/>
            <a:ext cx="8588861" cy="602455"/>
          </a:xfrm>
        </p:spPr>
        <p:txBody>
          <a:bodyPr/>
          <a:lstStyle/>
          <a:p>
            <a:pPr algn="ctr">
              <a:lnSpc>
                <a:spcPct val="100000"/>
              </a:lnSpc>
            </a:pPr>
            <a:r>
              <a:rPr lang="en-US" sz="3200" dirty="0"/>
              <a:t>Evolution of Security Tools</a:t>
            </a:r>
          </a:p>
        </p:txBody>
      </p:sp>
      <p:sp>
        <p:nvSpPr>
          <p:cNvPr id="3" name="Text Placeholder 6"/>
          <p:cNvSpPr txBox="1">
            <a:spLocks/>
          </p:cNvSpPr>
          <p:nvPr/>
        </p:nvSpPr>
        <p:spPr>
          <a:xfrm>
            <a:off x="1101994" y="1209207"/>
            <a:ext cx="3781000" cy="4073652"/>
          </a:xfrm>
          <a:prstGeom prst="rect">
            <a:avLst/>
          </a:prstGeom>
        </p:spPr>
        <p:txBody>
          <a:bodyPr/>
          <a:lstStyle>
            <a:lvl1pPr marL="228600" indent="-228600" algn="l" defTabSz="914400" rtl="0" eaLnBrk="1" latinLnBrk="0" hangingPunct="1">
              <a:lnSpc>
                <a:spcPct val="95000"/>
              </a:lnSpc>
              <a:spcBef>
                <a:spcPts val="1440"/>
              </a:spcBef>
              <a:buClr>
                <a:srgbClr val="493B93"/>
              </a:buClr>
              <a:buSzPct val="90000"/>
              <a:buFont typeface="Arial" pitchFamily="34" charset="0"/>
              <a:buChar char="•"/>
              <a:tabLst/>
              <a:defRPr lang="en-US" sz="2200" kern="1200" dirty="0" smtClean="0">
                <a:solidFill>
                  <a:srgbClr val="435153"/>
                </a:solidFill>
                <a:latin typeface="+mj-lt"/>
                <a:ea typeface="+mn-ea"/>
                <a:cs typeface="+mn-cs"/>
              </a:defRPr>
            </a:lvl1pPr>
            <a:lvl2pPr marL="406400" indent="0" algn="l" defTabSz="914400" rtl="0" eaLnBrk="1" latinLnBrk="0" hangingPunct="1">
              <a:lnSpc>
                <a:spcPct val="95000"/>
              </a:lnSpc>
              <a:spcBef>
                <a:spcPts val="840"/>
              </a:spcBef>
              <a:buClr>
                <a:schemeClr val="tx2"/>
              </a:buClr>
              <a:buFontTx/>
              <a:buNone/>
              <a:defRPr lang="en-US" sz="1800" kern="1200" dirty="0" smtClean="0">
                <a:solidFill>
                  <a:srgbClr val="435153"/>
                </a:solidFill>
                <a:latin typeface="+mj-lt"/>
                <a:ea typeface="+mn-ea"/>
                <a:cs typeface="+mn-cs"/>
              </a:defRPr>
            </a:lvl2pPr>
            <a:lvl3pPr marL="571500" indent="-1588" algn="l" defTabSz="914400" rtl="0" eaLnBrk="1" latinLnBrk="0" hangingPunct="1">
              <a:lnSpc>
                <a:spcPct val="95000"/>
              </a:lnSpc>
              <a:spcBef>
                <a:spcPts val="840"/>
              </a:spcBef>
              <a:buFont typeface="Arial" pitchFamily="34" charset="0"/>
              <a:buNone/>
              <a:defRPr lang="en-US" sz="1600" kern="1200" dirty="0" smtClean="0">
                <a:solidFill>
                  <a:srgbClr val="435153"/>
                </a:solidFill>
                <a:latin typeface="+mj-lt"/>
                <a:ea typeface="+mn-ea"/>
                <a:cs typeface="+mn-cs"/>
              </a:defRPr>
            </a:lvl3pPr>
            <a:lvl4pPr marL="688975" indent="0" algn="l" defTabSz="914400" rtl="0" eaLnBrk="1" latinLnBrk="0" hangingPunct="1">
              <a:lnSpc>
                <a:spcPct val="95000"/>
              </a:lnSpc>
              <a:spcBef>
                <a:spcPts val="840"/>
              </a:spcBef>
              <a:buFont typeface="Arial" pitchFamily="34" charset="0"/>
              <a:buNone/>
              <a:defRPr lang="en-US" sz="1400" kern="1200" dirty="0" smtClean="0">
                <a:solidFill>
                  <a:srgbClr val="435153"/>
                </a:solidFill>
                <a:latin typeface="+mj-lt"/>
                <a:ea typeface="+mn-ea"/>
                <a:cs typeface="+mn-cs"/>
              </a:defRPr>
            </a:lvl4pPr>
            <a:lvl5pPr marL="801688" indent="0" algn="l" defTabSz="914400" rtl="0" eaLnBrk="1" latinLnBrk="0" hangingPunct="1">
              <a:lnSpc>
                <a:spcPct val="95000"/>
              </a:lnSpc>
              <a:spcBef>
                <a:spcPts val="840"/>
              </a:spcBef>
              <a:buFont typeface="Arial" pitchFamily="34" charset="0"/>
              <a:buNone/>
              <a:defRPr lang="en-US" sz="1400" kern="1200" dirty="0">
                <a:solidFill>
                  <a:srgbClr val="435153"/>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dirty="0"/>
              <a:t>Penetration testing tools:</a:t>
            </a:r>
          </a:p>
          <a:p>
            <a:r>
              <a:rPr lang="en-US" sz="1800" dirty="0"/>
              <a:t>Password crackers</a:t>
            </a:r>
          </a:p>
          <a:p>
            <a:r>
              <a:rPr lang="en-US" sz="1800" dirty="0"/>
              <a:t>Wireless hacking</a:t>
            </a:r>
          </a:p>
          <a:p>
            <a:r>
              <a:rPr lang="en-US" sz="1800" dirty="0"/>
              <a:t>Network scanning and hacking</a:t>
            </a:r>
          </a:p>
          <a:p>
            <a:r>
              <a:rPr lang="en-US" sz="1800" dirty="0"/>
              <a:t>Packet crafting</a:t>
            </a:r>
          </a:p>
          <a:p>
            <a:r>
              <a:rPr lang="en-US" sz="1800" dirty="0"/>
              <a:t>Packet sniffers</a:t>
            </a:r>
          </a:p>
          <a:p>
            <a:r>
              <a:rPr lang="en-US" sz="1800" dirty="0"/>
              <a:t>Rootkit detectors</a:t>
            </a:r>
          </a:p>
          <a:p>
            <a:r>
              <a:rPr lang="en-US" sz="1800" dirty="0" err="1"/>
              <a:t>Fuzzers</a:t>
            </a:r>
            <a:r>
              <a:rPr lang="en-US" sz="1800" dirty="0"/>
              <a:t> to search vulnerabilities</a:t>
            </a:r>
          </a:p>
        </p:txBody>
      </p:sp>
      <p:sp>
        <p:nvSpPr>
          <p:cNvPr id="4" name="Text Placeholder 6"/>
          <p:cNvSpPr txBox="1">
            <a:spLocks/>
          </p:cNvSpPr>
          <p:nvPr/>
        </p:nvSpPr>
        <p:spPr>
          <a:xfrm>
            <a:off x="5250729" y="1106987"/>
            <a:ext cx="3567833" cy="4073652"/>
          </a:xfrm>
          <a:prstGeom prst="rect">
            <a:avLst/>
          </a:prstGeom>
        </p:spPr>
        <p:txBody>
          <a:bodyPr/>
          <a:lstStyle>
            <a:lvl1pPr marL="228600" indent="-228600" algn="l" defTabSz="914400" rtl="0" eaLnBrk="1" latinLnBrk="0" hangingPunct="1">
              <a:lnSpc>
                <a:spcPct val="95000"/>
              </a:lnSpc>
              <a:spcBef>
                <a:spcPts val="1440"/>
              </a:spcBef>
              <a:buClr>
                <a:srgbClr val="493B93"/>
              </a:buClr>
              <a:buSzPct val="90000"/>
              <a:buFont typeface="Arial" pitchFamily="34" charset="0"/>
              <a:buChar char="•"/>
              <a:tabLst/>
              <a:defRPr lang="en-US" sz="2200" kern="1200" dirty="0" smtClean="0">
                <a:solidFill>
                  <a:srgbClr val="435153"/>
                </a:solidFill>
                <a:latin typeface="+mj-lt"/>
                <a:ea typeface="+mn-ea"/>
                <a:cs typeface="+mn-cs"/>
              </a:defRPr>
            </a:lvl1pPr>
            <a:lvl2pPr marL="406400" indent="0" algn="l" defTabSz="914400" rtl="0" eaLnBrk="1" latinLnBrk="0" hangingPunct="1">
              <a:lnSpc>
                <a:spcPct val="95000"/>
              </a:lnSpc>
              <a:spcBef>
                <a:spcPts val="840"/>
              </a:spcBef>
              <a:buClr>
                <a:schemeClr val="tx2"/>
              </a:buClr>
              <a:buFontTx/>
              <a:buNone/>
              <a:defRPr lang="en-US" sz="1800" kern="1200" dirty="0" smtClean="0">
                <a:solidFill>
                  <a:srgbClr val="435153"/>
                </a:solidFill>
                <a:latin typeface="+mj-lt"/>
                <a:ea typeface="+mn-ea"/>
                <a:cs typeface="+mn-cs"/>
              </a:defRPr>
            </a:lvl2pPr>
            <a:lvl3pPr marL="571500" indent="-1588" algn="l" defTabSz="914400" rtl="0" eaLnBrk="1" latinLnBrk="0" hangingPunct="1">
              <a:lnSpc>
                <a:spcPct val="95000"/>
              </a:lnSpc>
              <a:spcBef>
                <a:spcPts val="840"/>
              </a:spcBef>
              <a:buFont typeface="Arial" pitchFamily="34" charset="0"/>
              <a:buNone/>
              <a:defRPr lang="en-US" sz="1600" kern="1200" dirty="0" smtClean="0">
                <a:solidFill>
                  <a:srgbClr val="435153"/>
                </a:solidFill>
                <a:latin typeface="+mj-lt"/>
                <a:ea typeface="+mn-ea"/>
                <a:cs typeface="+mn-cs"/>
              </a:defRPr>
            </a:lvl3pPr>
            <a:lvl4pPr marL="688975" indent="0" algn="l" defTabSz="914400" rtl="0" eaLnBrk="1" latinLnBrk="0" hangingPunct="1">
              <a:lnSpc>
                <a:spcPct val="95000"/>
              </a:lnSpc>
              <a:spcBef>
                <a:spcPts val="840"/>
              </a:spcBef>
              <a:buFont typeface="Arial" pitchFamily="34" charset="0"/>
              <a:buNone/>
              <a:defRPr lang="en-US" sz="1400" kern="1200" dirty="0" smtClean="0">
                <a:solidFill>
                  <a:srgbClr val="435153"/>
                </a:solidFill>
                <a:latin typeface="+mj-lt"/>
                <a:ea typeface="+mn-ea"/>
                <a:cs typeface="+mn-cs"/>
              </a:defRPr>
            </a:lvl4pPr>
            <a:lvl5pPr marL="801688" indent="0" algn="l" defTabSz="914400" rtl="0" eaLnBrk="1" latinLnBrk="0" hangingPunct="1">
              <a:lnSpc>
                <a:spcPct val="95000"/>
              </a:lnSpc>
              <a:spcBef>
                <a:spcPts val="840"/>
              </a:spcBef>
              <a:buFont typeface="Arial" pitchFamily="34" charset="0"/>
              <a:buNone/>
              <a:defRPr lang="en-US" sz="1400" kern="1200" dirty="0">
                <a:solidFill>
                  <a:srgbClr val="435153"/>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sz="1800" dirty="0"/>
          </a:p>
          <a:p>
            <a:r>
              <a:rPr lang="en-US" sz="1800" dirty="0"/>
              <a:t>Forensic</a:t>
            </a:r>
          </a:p>
          <a:p>
            <a:r>
              <a:rPr lang="en-US" sz="1800" dirty="0"/>
              <a:t>Debuggers</a:t>
            </a:r>
          </a:p>
          <a:p>
            <a:r>
              <a:rPr lang="en-US" sz="1800" dirty="0"/>
              <a:t>Hacking operating systems</a:t>
            </a:r>
          </a:p>
          <a:p>
            <a:r>
              <a:rPr lang="en-US" sz="1800" dirty="0"/>
              <a:t>Encryption</a:t>
            </a:r>
          </a:p>
          <a:p>
            <a:r>
              <a:rPr lang="en-US" sz="1800" dirty="0"/>
              <a:t>Vulnerability exploitation</a:t>
            </a:r>
          </a:p>
          <a:p>
            <a:r>
              <a:rPr lang="en-US" sz="1800" dirty="0"/>
              <a:t>Vulnerability Scanners</a:t>
            </a:r>
          </a:p>
        </p:txBody>
      </p:sp>
    </p:spTree>
    <p:extLst>
      <p:ext uri="{BB962C8B-B14F-4D97-AF65-F5344CB8AC3E}">
        <p14:creationId xmlns:p14="http://schemas.microsoft.com/office/powerpoint/2010/main" val="796288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229702" y="104555"/>
            <a:ext cx="8588861" cy="838200"/>
          </a:xfrm>
        </p:spPr>
        <p:txBody>
          <a:bodyPr/>
          <a:lstStyle/>
          <a:p>
            <a:pPr algn="ctr">
              <a:lnSpc>
                <a:spcPct val="100000"/>
              </a:lnSpc>
            </a:pPr>
            <a:r>
              <a:rPr lang="en-US" sz="3200" dirty="0"/>
              <a:t>Categories of Attack Tools</a:t>
            </a:r>
          </a:p>
        </p:txBody>
      </p:sp>
      <p:sp>
        <p:nvSpPr>
          <p:cNvPr id="3" name="Text Placeholder 6"/>
          <p:cNvSpPr txBox="1">
            <a:spLocks/>
          </p:cNvSpPr>
          <p:nvPr/>
        </p:nvSpPr>
        <p:spPr>
          <a:xfrm>
            <a:off x="1885360" y="1237488"/>
            <a:ext cx="6671899" cy="4073652"/>
          </a:xfrm>
          <a:prstGeom prst="rect">
            <a:avLst/>
          </a:prstGeom>
        </p:spPr>
        <p:txBody>
          <a:bodyPr/>
          <a:lstStyle>
            <a:lvl1pPr marL="228600" indent="-228600" algn="l" defTabSz="914400" rtl="0" eaLnBrk="1" latinLnBrk="0" hangingPunct="1">
              <a:lnSpc>
                <a:spcPct val="95000"/>
              </a:lnSpc>
              <a:spcBef>
                <a:spcPts val="1440"/>
              </a:spcBef>
              <a:buClr>
                <a:srgbClr val="493B93"/>
              </a:buClr>
              <a:buSzPct val="90000"/>
              <a:buFont typeface="Arial" pitchFamily="34" charset="0"/>
              <a:buChar char="•"/>
              <a:tabLst/>
              <a:defRPr lang="en-US" sz="2200" kern="1200" dirty="0" smtClean="0">
                <a:solidFill>
                  <a:srgbClr val="435153"/>
                </a:solidFill>
                <a:latin typeface="+mj-lt"/>
                <a:ea typeface="+mn-ea"/>
                <a:cs typeface="+mn-cs"/>
              </a:defRPr>
            </a:lvl1pPr>
            <a:lvl2pPr marL="406400" indent="0" algn="l" defTabSz="914400" rtl="0" eaLnBrk="1" latinLnBrk="0" hangingPunct="1">
              <a:lnSpc>
                <a:spcPct val="95000"/>
              </a:lnSpc>
              <a:spcBef>
                <a:spcPts val="840"/>
              </a:spcBef>
              <a:buClr>
                <a:schemeClr val="tx2"/>
              </a:buClr>
              <a:buFontTx/>
              <a:buNone/>
              <a:defRPr lang="en-US" sz="1800" kern="1200" dirty="0" smtClean="0">
                <a:solidFill>
                  <a:srgbClr val="435153"/>
                </a:solidFill>
                <a:latin typeface="+mj-lt"/>
                <a:ea typeface="+mn-ea"/>
                <a:cs typeface="+mn-cs"/>
              </a:defRPr>
            </a:lvl2pPr>
            <a:lvl3pPr marL="571500" indent="-1588" algn="l" defTabSz="914400" rtl="0" eaLnBrk="1" latinLnBrk="0" hangingPunct="1">
              <a:lnSpc>
                <a:spcPct val="95000"/>
              </a:lnSpc>
              <a:spcBef>
                <a:spcPts val="840"/>
              </a:spcBef>
              <a:buFont typeface="Arial" pitchFamily="34" charset="0"/>
              <a:buNone/>
              <a:defRPr lang="en-US" sz="1600" kern="1200" dirty="0" smtClean="0">
                <a:solidFill>
                  <a:srgbClr val="435153"/>
                </a:solidFill>
                <a:latin typeface="+mj-lt"/>
                <a:ea typeface="+mn-ea"/>
                <a:cs typeface="+mn-cs"/>
              </a:defRPr>
            </a:lvl3pPr>
            <a:lvl4pPr marL="688975" indent="0" algn="l" defTabSz="914400" rtl="0" eaLnBrk="1" latinLnBrk="0" hangingPunct="1">
              <a:lnSpc>
                <a:spcPct val="95000"/>
              </a:lnSpc>
              <a:spcBef>
                <a:spcPts val="840"/>
              </a:spcBef>
              <a:buFont typeface="Arial" pitchFamily="34" charset="0"/>
              <a:buNone/>
              <a:defRPr lang="en-US" sz="1400" kern="1200" dirty="0" smtClean="0">
                <a:solidFill>
                  <a:srgbClr val="435153"/>
                </a:solidFill>
                <a:latin typeface="+mj-lt"/>
                <a:ea typeface="+mn-ea"/>
                <a:cs typeface="+mn-cs"/>
              </a:defRPr>
            </a:lvl4pPr>
            <a:lvl5pPr marL="801688" indent="0" algn="l" defTabSz="914400" rtl="0" eaLnBrk="1" latinLnBrk="0" hangingPunct="1">
              <a:lnSpc>
                <a:spcPct val="95000"/>
              </a:lnSpc>
              <a:spcBef>
                <a:spcPts val="840"/>
              </a:spcBef>
              <a:buFont typeface="Arial" pitchFamily="34" charset="0"/>
              <a:buNone/>
              <a:defRPr lang="en-US" sz="1400" kern="1200" dirty="0">
                <a:solidFill>
                  <a:srgbClr val="435153"/>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dirty="0"/>
              <a:t>Network hacking attacks:</a:t>
            </a:r>
          </a:p>
          <a:p>
            <a:r>
              <a:rPr lang="en-US" sz="1800" dirty="0"/>
              <a:t>Eavesdropping</a:t>
            </a:r>
          </a:p>
          <a:p>
            <a:r>
              <a:rPr lang="en-US" sz="1800" dirty="0"/>
              <a:t>Data modification</a:t>
            </a:r>
          </a:p>
          <a:p>
            <a:r>
              <a:rPr lang="en-US" sz="1800" dirty="0"/>
              <a:t>IP address spoofing</a:t>
            </a:r>
          </a:p>
          <a:p>
            <a:r>
              <a:rPr lang="en-US" sz="1800" dirty="0"/>
              <a:t>Password-based</a:t>
            </a:r>
          </a:p>
          <a:p>
            <a:r>
              <a:rPr lang="en-US" sz="1800" dirty="0"/>
              <a:t>Denial-of-service</a:t>
            </a:r>
          </a:p>
          <a:p>
            <a:r>
              <a:rPr lang="en-US" sz="1800" dirty="0"/>
              <a:t>Man-in-the-middle</a:t>
            </a:r>
          </a:p>
          <a:p>
            <a:r>
              <a:rPr lang="en-US" sz="1800" dirty="0"/>
              <a:t>Compromised-key</a:t>
            </a:r>
          </a:p>
          <a:p>
            <a:r>
              <a:rPr lang="en-US" sz="1800" dirty="0"/>
              <a:t>Sniffer</a:t>
            </a:r>
          </a:p>
          <a:p>
            <a:pPr marL="0" indent="0">
              <a:buNone/>
            </a:pPr>
            <a:endParaRPr lang="en-US" sz="1800" dirty="0"/>
          </a:p>
        </p:txBody>
      </p:sp>
    </p:spTree>
    <p:extLst>
      <p:ext uri="{BB962C8B-B14F-4D97-AF65-F5344CB8AC3E}">
        <p14:creationId xmlns:p14="http://schemas.microsoft.com/office/powerpoint/2010/main" val="198141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615A1-19F6-45C9-AFB3-06C1E45AF5EE}"/>
              </a:ext>
            </a:extLst>
          </p:cNvPr>
          <p:cNvSpPr>
            <a:spLocks noGrp="1"/>
          </p:cNvSpPr>
          <p:nvPr>
            <p:ph type="title"/>
          </p:nvPr>
        </p:nvSpPr>
        <p:spPr>
          <a:xfrm>
            <a:off x="277569" y="129539"/>
            <a:ext cx="8588861" cy="634032"/>
          </a:xfrm>
        </p:spPr>
        <p:txBody>
          <a:bodyPr/>
          <a:lstStyle/>
          <a:p>
            <a:pPr algn="ctr"/>
            <a:r>
              <a:rPr lang="en-GB" dirty="0"/>
              <a:t>Security Testing Methodology</a:t>
            </a:r>
          </a:p>
        </p:txBody>
      </p:sp>
      <p:pic>
        <p:nvPicPr>
          <p:cNvPr id="4" name="Picture 3">
            <a:extLst>
              <a:ext uri="{FF2B5EF4-FFF2-40B4-BE49-F238E27FC236}">
                <a16:creationId xmlns:a16="http://schemas.microsoft.com/office/drawing/2014/main" id="{92AB73CB-8B7F-4ACE-972B-375135F4B166}"/>
              </a:ext>
            </a:extLst>
          </p:cNvPr>
          <p:cNvPicPr>
            <a:picLocks noChangeAspect="1"/>
          </p:cNvPicPr>
          <p:nvPr/>
        </p:nvPicPr>
        <p:blipFill>
          <a:blip r:embed="rId2"/>
          <a:stretch>
            <a:fillRect/>
          </a:stretch>
        </p:blipFill>
        <p:spPr>
          <a:xfrm>
            <a:off x="60368" y="991336"/>
            <a:ext cx="8967526" cy="4372516"/>
          </a:xfrm>
          <a:prstGeom prst="rect">
            <a:avLst/>
          </a:prstGeom>
        </p:spPr>
      </p:pic>
    </p:spTree>
    <p:extLst>
      <p:ext uri="{BB962C8B-B14F-4D97-AF65-F5344CB8AC3E}">
        <p14:creationId xmlns:p14="http://schemas.microsoft.com/office/powerpoint/2010/main" val="194244982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FEAB7-5F1F-4FF9-9A33-BCF7E5892125}"/>
              </a:ext>
            </a:extLst>
          </p:cNvPr>
          <p:cNvSpPr>
            <a:spLocks noGrp="1"/>
          </p:cNvSpPr>
          <p:nvPr>
            <p:ph type="title"/>
          </p:nvPr>
        </p:nvSpPr>
        <p:spPr>
          <a:xfrm>
            <a:off x="277569" y="26862"/>
            <a:ext cx="8588861" cy="521777"/>
          </a:xfrm>
        </p:spPr>
        <p:txBody>
          <a:bodyPr/>
          <a:lstStyle/>
          <a:p>
            <a:pPr algn="ctr"/>
            <a:r>
              <a:rPr lang="en-GB" dirty="0"/>
              <a:t>Information Security Policies</a:t>
            </a:r>
          </a:p>
        </p:txBody>
      </p:sp>
      <p:sp>
        <p:nvSpPr>
          <p:cNvPr id="3" name="Text Placeholder 2">
            <a:extLst>
              <a:ext uri="{FF2B5EF4-FFF2-40B4-BE49-F238E27FC236}">
                <a16:creationId xmlns:a16="http://schemas.microsoft.com/office/drawing/2014/main" id="{AE362C02-A4E3-4040-8835-940EF1E2487B}"/>
              </a:ext>
            </a:extLst>
          </p:cNvPr>
          <p:cNvSpPr>
            <a:spLocks noGrp="1"/>
          </p:cNvSpPr>
          <p:nvPr>
            <p:ph type="body" sz="quarter" idx="10"/>
          </p:nvPr>
        </p:nvSpPr>
        <p:spPr/>
        <p:txBody>
          <a:bodyPr/>
          <a:lstStyle/>
          <a:p>
            <a:endParaRPr lang="en-GB"/>
          </a:p>
        </p:txBody>
      </p:sp>
      <p:pic>
        <p:nvPicPr>
          <p:cNvPr id="4" name="Picture 3">
            <a:extLst>
              <a:ext uri="{FF2B5EF4-FFF2-40B4-BE49-F238E27FC236}">
                <a16:creationId xmlns:a16="http://schemas.microsoft.com/office/drawing/2014/main" id="{0AD1CA2D-36FB-41B0-8CC3-5FF3CAFCE081}"/>
              </a:ext>
            </a:extLst>
          </p:cNvPr>
          <p:cNvPicPr>
            <a:picLocks noChangeAspect="1"/>
          </p:cNvPicPr>
          <p:nvPr/>
        </p:nvPicPr>
        <p:blipFill>
          <a:blip r:embed="rId2"/>
          <a:stretch>
            <a:fillRect/>
          </a:stretch>
        </p:blipFill>
        <p:spPr>
          <a:xfrm>
            <a:off x="0" y="616337"/>
            <a:ext cx="9144000" cy="5285959"/>
          </a:xfrm>
          <a:prstGeom prst="rect">
            <a:avLst/>
          </a:prstGeom>
        </p:spPr>
      </p:pic>
    </p:spTree>
    <p:extLst>
      <p:ext uri="{BB962C8B-B14F-4D97-AF65-F5344CB8AC3E}">
        <p14:creationId xmlns:p14="http://schemas.microsoft.com/office/powerpoint/2010/main" val="389750483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B9340-FCC1-42F5-8CD8-E078D39C529F}"/>
              </a:ext>
            </a:extLst>
          </p:cNvPr>
          <p:cNvSpPr>
            <a:spLocks noGrp="1"/>
          </p:cNvSpPr>
          <p:nvPr>
            <p:ph type="title"/>
          </p:nvPr>
        </p:nvSpPr>
        <p:spPr>
          <a:xfrm>
            <a:off x="228600" y="16901"/>
            <a:ext cx="8588861" cy="531738"/>
          </a:xfrm>
        </p:spPr>
        <p:txBody>
          <a:bodyPr/>
          <a:lstStyle/>
          <a:p>
            <a:pPr algn="ctr"/>
            <a:r>
              <a:rPr lang="en-GB" dirty="0"/>
              <a:t>Examples of Security Policies</a:t>
            </a:r>
          </a:p>
        </p:txBody>
      </p:sp>
      <p:sp>
        <p:nvSpPr>
          <p:cNvPr id="3" name="Text Placeholder 2">
            <a:extLst>
              <a:ext uri="{FF2B5EF4-FFF2-40B4-BE49-F238E27FC236}">
                <a16:creationId xmlns:a16="http://schemas.microsoft.com/office/drawing/2014/main" id="{607E1D24-9868-4B5A-95A6-D9B313B16A99}"/>
              </a:ext>
            </a:extLst>
          </p:cNvPr>
          <p:cNvSpPr>
            <a:spLocks noGrp="1"/>
          </p:cNvSpPr>
          <p:nvPr>
            <p:ph type="body" sz="quarter" idx="10"/>
          </p:nvPr>
        </p:nvSpPr>
        <p:spPr/>
        <p:txBody>
          <a:bodyPr/>
          <a:lstStyle/>
          <a:p>
            <a:endParaRPr lang="en-GB"/>
          </a:p>
        </p:txBody>
      </p:sp>
      <p:pic>
        <p:nvPicPr>
          <p:cNvPr id="4" name="Picture 3">
            <a:extLst>
              <a:ext uri="{FF2B5EF4-FFF2-40B4-BE49-F238E27FC236}">
                <a16:creationId xmlns:a16="http://schemas.microsoft.com/office/drawing/2014/main" id="{6B9C15AE-C9F6-4691-AF13-B75C7CAD2DDF}"/>
              </a:ext>
            </a:extLst>
          </p:cNvPr>
          <p:cNvPicPr>
            <a:picLocks noChangeAspect="1"/>
          </p:cNvPicPr>
          <p:nvPr/>
        </p:nvPicPr>
        <p:blipFill>
          <a:blip r:embed="rId2"/>
          <a:stretch>
            <a:fillRect/>
          </a:stretch>
        </p:blipFill>
        <p:spPr>
          <a:xfrm>
            <a:off x="0" y="672496"/>
            <a:ext cx="9144000" cy="5147797"/>
          </a:xfrm>
          <a:prstGeom prst="rect">
            <a:avLst/>
          </a:prstGeom>
        </p:spPr>
      </p:pic>
    </p:spTree>
    <p:extLst>
      <p:ext uri="{BB962C8B-B14F-4D97-AF65-F5344CB8AC3E}">
        <p14:creationId xmlns:p14="http://schemas.microsoft.com/office/powerpoint/2010/main" val="386364119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23C76-DDFA-4512-8188-C2DDFE71400C}"/>
              </a:ext>
            </a:extLst>
          </p:cNvPr>
          <p:cNvSpPr>
            <a:spLocks noGrp="1"/>
          </p:cNvSpPr>
          <p:nvPr>
            <p:ph type="title"/>
          </p:nvPr>
        </p:nvSpPr>
        <p:spPr>
          <a:xfrm>
            <a:off x="277569" y="26862"/>
            <a:ext cx="8588861" cy="614161"/>
          </a:xfrm>
        </p:spPr>
        <p:txBody>
          <a:bodyPr/>
          <a:lstStyle/>
          <a:p>
            <a:pPr algn="ctr"/>
            <a:r>
              <a:rPr lang="en-GB" dirty="0"/>
              <a:t>Privacy Policies at Workplace</a:t>
            </a:r>
          </a:p>
        </p:txBody>
      </p:sp>
      <p:sp>
        <p:nvSpPr>
          <p:cNvPr id="3" name="Text Placeholder 2">
            <a:extLst>
              <a:ext uri="{FF2B5EF4-FFF2-40B4-BE49-F238E27FC236}">
                <a16:creationId xmlns:a16="http://schemas.microsoft.com/office/drawing/2014/main" id="{4AB2BC60-2EC7-490B-ACD7-6C2B04EA736B}"/>
              </a:ext>
            </a:extLst>
          </p:cNvPr>
          <p:cNvSpPr>
            <a:spLocks noGrp="1"/>
          </p:cNvSpPr>
          <p:nvPr>
            <p:ph type="body" sz="quarter" idx="10"/>
          </p:nvPr>
        </p:nvSpPr>
        <p:spPr/>
        <p:txBody>
          <a:bodyPr/>
          <a:lstStyle/>
          <a:p>
            <a:endParaRPr lang="en-GB"/>
          </a:p>
        </p:txBody>
      </p:sp>
      <p:pic>
        <p:nvPicPr>
          <p:cNvPr id="4" name="Picture 3">
            <a:extLst>
              <a:ext uri="{FF2B5EF4-FFF2-40B4-BE49-F238E27FC236}">
                <a16:creationId xmlns:a16="http://schemas.microsoft.com/office/drawing/2014/main" id="{5D4E9C4B-7884-464A-898B-5459A46E3F14}"/>
              </a:ext>
            </a:extLst>
          </p:cNvPr>
          <p:cNvPicPr>
            <a:picLocks noChangeAspect="1"/>
          </p:cNvPicPr>
          <p:nvPr/>
        </p:nvPicPr>
        <p:blipFill>
          <a:blip r:embed="rId2"/>
          <a:stretch>
            <a:fillRect/>
          </a:stretch>
        </p:blipFill>
        <p:spPr>
          <a:xfrm>
            <a:off x="0" y="724310"/>
            <a:ext cx="9144000" cy="5409379"/>
          </a:xfrm>
          <a:prstGeom prst="rect">
            <a:avLst/>
          </a:prstGeom>
        </p:spPr>
      </p:pic>
    </p:spTree>
    <p:extLst>
      <p:ext uri="{BB962C8B-B14F-4D97-AF65-F5344CB8AC3E}">
        <p14:creationId xmlns:p14="http://schemas.microsoft.com/office/powerpoint/2010/main" val="277448965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EBFE5-8024-42B4-81C1-74A736971AC6}"/>
              </a:ext>
            </a:extLst>
          </p:cNvPr>
          <p:cNvSpPr>
            <a:spLocks noGrp="1"/>
          </p:cNvSpPr>
          <p:nvPr>
            <p:ph type="title"/>
          </p:nvPr>
        </p:nvSpPr>
        <p:spPr>
          <a:xfrm>
            <a:off x="277569" y="26862"/>
            <a:ext cx="8588861" cy="521777"/>
          </a:xfrm>
        </p:spPr>
        <p:txBody>
          <a:bodyPr/>
          <a:lstStyle/>
          <a:p>
            <a:pPr algn="ctr"/>
            <a:r>
              <a:rPr lang="en-GB" sz="2800" dirty="0"/>
              <a:t>Steps to Create and Implement Security Polices</a:t>
            </a:r>
          </a:p>
        </p:txBody>
      </p:sp>
      <p:sp>
        <p:nvSpPr>
          <p:cNvPr id="3" name="Text Placeholder 2">
            <a:extLst>
              <a:ext uri="{FF2B5EF4-FFF2-40B4-BE49-F238E27FC236}">
                <a16:creationId xmlns:a16="http://schemas.microsoft.com/office/drawing/2014/main" id="{CB405627-E163-4F33-8C31-83CC9EED263F}"/>
              </a:ext>
            </a:extLst>
          </p:cNvPr>
          <p:cNvSpPr>
            <a:spLocks noGrp="1"/>
          </p:cNvSpPr>
          <p:nvPr>
            <p:ph type="body" sz="quarter" idx="10"/>
          </p:nvPr>
        </p:nvSpPr>
        <p:spPr/>
        <p:txBody>
          <a:bodyPr/>
          <a:lstStyle/>
          <a:p>
            <a:endParaRPr lang="en-GB"/>
          </a:p>
        </p:txBody>
      </p:sp>
      <p:pic>
        <p:nvPicPr>
          <p:cNvPr id="4" name="Picture 3">
            <a:extLst>
              <a:ext uri="{FF2B5EF4-FFF2-40B4-BE49-F238E27FC236}">
                <a16:creationId xmlns:a16="http://schemas.microsoft.com/office/drawing/2014/main" id="{374C6E61-2C87-4E13-A7CF-F648EFEC419B}"/>
              </a:ext>
            </a:extLst>
          </p:cNvPr>
          <p:cNvPicPr>
            <a:picLocks noChangeAspect="1"/>
          </p:cNvPicPr>
          <p:nvPr/>
        </p:nvPicPr>
        <p:blipFill>
          <a:blip r:embed="rId2"/>
          <a:stretch>
            <a:fillRect/>
          </a:stretch>
        </p:blipFill>
        <p:spPr>
          <a:xfrm>
            <a:off x="0" y="474419"/>
            <a:ext cx="9144000" cy="5343553"/>
          </a:xfrm>
          <a:prstGeom prst="rect">
            <a:avLst/>
          </a:prstGeom>
        </p:spPr>
      </p:pic>
    </p:spTree>
    <p:extLst>
      <p:ext uri="{BB962C8B-B14F-4D97-AF65-F5344CB8AC3E}">
        <p14:creationId xmlns:p14="http://schemas.microsoft.com/office/powerpoint/2010/main" val="387256437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21F92-9D38-4F4C-8187-2E1D86878AD2}"/>
              </a:ext>
            </a:extLst>
          </p:cNvPr>
          <p:cNvSpPr>
            <a:spLocks noGrp="1"/>
          </p:cNvSpPr>
          <p:nvPr>
            <p:ph type="title"/>
          </p:nvPr>
        </p:nvSpPr>
        <p:spPr>
          <a:xfrm>
            <a:off x="228600" y="129540"/>
            <a:ext cx="8588861" cy="419100"/>
          </a:xfrm>
        </p:spPr>
        <p:txBody>
          <a:bodyPr/>
          <a:lstStyle/>
          <a:p>
            <a:pPr algn="ctr"/>
            <a:r>
              <a:rPr lang="en-GB" sz="2400" dirty="0"/>
              <a:t>HR/Legal Implications of Security Policy Enforcement</a:t>
            </a:r>
          </a:p>
        </p:txBody>
      </p:sp>
      <p:sp>
        <p:nvSpPr>
          <p:cNvPr id="3" name="Text Placeholder 2">
            <a:extLst>
              <a:ext uri="{FF2B5EF4-FFF2-40B4-BE49-F238E27FC236}">
                <a16:creationId xmlns:a16="http://schemas.microsoft.com/office/drawing/2014/main" id="{1532FD2F-9B90-44F5-9365-E97DE206ADE7}"/>
              </a:ext>
            </a:extLst>
          </p:cNvPr>
          <p:cNvSpPr>
            <a:spLocks noGrp="1"/>
          </p:cNvSpPr>
          <p:nvPr>
            <p:ph type="body" sz="quarter" idx="10"/>
          </p:nvPr>
        </p:nvSpPr>
        <p:spPr/>
        <p:txBody>
          <a:bodyPr/>
          <a:lstStyle/>
          <a:p>
            <a:endParaRPr lang="en-GB"/>
          </a:p>
        </p:txBody>
      </p:sp>
      <p:pic>
        <p:nvPicPr>
          <p:cNvPr id="4" name="Picture 3">
            <a:extLst>
              <a:ext uri="{FF2B5EF4-FFF2-40B4-BE49-F238E27FC236}">
                <a16:creationId xmlns:a16="http://schemas.microsoft.com/office/drawing/2014/main" id="{90329DAB-5089-4D0A-B330-C6ABF62FEDA0}"/>
              </a:ext>
            </a:extLst>
          </p:cNvPr>
          <p:cNvPicPr>
            <a:picLocks noChangeAspect="1"/>
          </p:cNvPicPr>
          <p:nvPr/>
        </p:nvPicPr>
        <p:blipFill>
          <a:blip r:embed="rId2"/>
          <a:stretch>
            <a:fillRect/>
          </a:stretch>
        </p:blipFill>
        <p:spPr>
          <a:xfrm>
            <a:off x="0" y="647761"/>
            <a:ext cx="9144000" cy="5336235"/>
          </a:xfrm>
          <a:prstGeom prst="rect">
            <a:avLst/>
          </a:prstGeom>
        </p:spPr>
      </p:pic>
    </p:spTree>
    <p:extLst>
      <p:ext uri="{BB962C8B-B14F-4D97-AF65-F5344CB8AC3E}">
        <p14:creationId xmlns:p14="http://schemas.microsoft.com/office/powerpoint/2010/main" val="115682608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97563" y="83674"/>
            <a:ext cx="8772157" cy="491361"/>
          </a:xfrm>
        </p:spPr>
        <p:txBody>
          <a:bodyPr/>
          <a:lstStyle/>
          <a:p>
            <a:pPr algn="ctr">
              <a:lnSpc>
                <a:spcPct val="80000"/>
              </a:lnSpc>
              <a:buFontTx/>
              <a:buNone/>
            </a:pPr>
            <a:r>
              <a:rPr lang="en-US" sz="1800" dirty="0">
                <a:latin typeface="Arial" charset="0"/>
              </a:rPr>
              <a:t/>
            </a:r>
            <a:br>
              <a:rPr lang="en-US" sz="1800" dirty="0">
                <a:latin typeface="Arial" charset="0"/>
              </a:rPr>
            </a:br>
            <a:r>
              <a:rPr lang="en-US" sz="1800" dirty="0">
                <a:latin typeface="Arial" charset="0"/>
              </a:rPr>
              <a:t/>
            </a:r>
            <a:br>
              <a:rPr lang="en-US" sz="1800" dirty="0">
                <a:latin typeface="Arial" charset="0"/>
              </a:rPr>
            </a:br>
            <a:r>
              <a:rPr lang="en-US" dirty="0">
                <a:latin typeface="Arial" charset="0"/>
              </a:rPr>
              <a:t>Using the ISO Cybersecurity Model</a:t>
            </a:r>
            <a:endParaRPr lang="en-US" dirty="0"/>
          </a:p>
        </p:txBody>
      </p:sp>
      <p:sp>
        <p:nvSpPr>
          <p:cNvPr id="2" name="Content Placeholder 1"/>
          <p:cNvSpPr>
            <a:spLocks noGrp="1"/>
          </p:cNvSpPr>
          <p:nvPr>
            <p:ph idx="1"/>
          </p:nvPr>
        </p:nvSpPr>
        <p:spPr>
          <a:xfrm>
            <a:off x="297563" y="575035"/>
            <a:ext cx="8663804" cy="1663123"/>
          </a:xfrm>
        </p:spPr>
        <p:txBody>
          <a:bodyPr/>
          <a:lstStyle/>
          <a:p>
            <a:pPr algn="just"/>
            <a:r>
              <a:rPr lang="en-US" sz="1600" dirty="0"/>
              <a:t>The ISO 27000 is a universal framework for every type of organization. In order to use the framework effectively, an organization must narrow down which domains, control objectives, and controls apply to its environment and operations.</a:t>
            </a:r>
          </a:p>
          <a:p>
            <a:pPr algn="just"/>
            <a:r>
              <a:rPr lang="en-US" sz="1600" dirty="0"/>
              <a:t>The ISO 27001 control objectives serve as a checklist. The first step an organization takes is to determine if these control objectives are applicable to the organization. </a:t>
            </a:r>
          </a:p>
          <a:p>
            <a:pPr algn="just"/>
            <a:endParaRPr lang="en-US" sz="1600" dirty="0"/>
          </a:p>
          <a:p>
            <a:pPr algn="just"/>
            <a:endParaRPr lang="en-US" sz="1600" dirty="0"/>
          </a:p>
          <a:p>
            <a:pPr algn="just"/>
            <a:endParaRPr lang="en-US" sz="1800" dirty="0"/>
          </a:p>
        </p:txBody>
      </p:sp>
      <p:pic>
        <p:nvPicPr>
          <p:cNvPr id="4" name="Picture 3"/>
          <p:cNvPicPr>
            <a:picLocks noChangeAspect="1"/>
          </p:cNvPicPr>
          <p:nvPr/>
        </p:nvPicPr>
        <p:blipFill>
          <a:blip r:embed="rId3"/>
          <a:stretch>
            <a:fillRect/>
          </a:stretch>
        </p:blipFill>
        <p:spPr>
          <a:xfrm>
            <a:off x="3075519" y="1984199"/>
            <a:ext cx="3880282" cy="3485916"/>
          </a:xfrm>
          <a:prstGeom prst="rect">
            <a:avLst/>
          </a:prstGeom>
        </p:spPr>
      </p:pic>
    </p:spTree>
    <p:extLst>
      <p:ext uri="{BB962C8B-B14F-4D97-AF65-F5344CB8AC3E}">
        <p14:creationId xmlns:p14="http://schemas.microsoft.com/office/powerpoint/2010/main" val="3342760634"/>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371843" y="0"/>
            <a:ext cx="8772157" cy="527901"/>
          </a:xfrm>
        </p:spPr>
        <p:txBody>
          <a:bodyPr/>
          <a:lstStyle/>
          <a:p>
            <a:pPr algn="ctr">
              <a:lnSpc>
                <a:spcPct val="80000"/>
              </a:lnSpc>
              <a:buFontTx/>
              <a:buNone/>
            </a:pPr>
            <a:r>
              <a:rPr lang="en-US" sz="1800" dirty="0">
                <a:latin typeface="Arial" charset="0"/>
              </a:rPr>
              <a:t/>
            </a:r>
            <a:br>
              <a:rPr lang="en-US" sz="1800" dirty="0">
                <a:latin typeface="Arial" charset="0"/>
              </a:rPr>
            </a:br>
            <a:r>
              <a:rPr lang="en-US" sz="1800" dirty="0">
                <a:latin typeface="Arial" charset="0"/>
              </a:rPr>
              <a:t/>
            </a:r>
            <a:br>
              <a:rPr lang="en-US" sz="1800" dirty="0">
                <a:latin typeface="Arial" charset="0"/>
              </a:rPr>
            </a:br>
            <a:r>
              <a:rPr lang="en-US" dirty="0">
                <a:latin typeface="Arial" charset="0"/>
              </a:rPr>
              <a:t>Using the ISO Cybersecurity Model</a:t>
            </a:r>
            <a:endParaRPr lang="en-US" dirty="0"/>
          </a:p>
        </p:txBody>
      </p:sp>
      <p:sp>
        <p:nvSpPr>
          <p:cNvPr id="2" name="Content Placeholder 1"/>
          <p:cNvSpPr>
            <a:spLocks noGrp="1"/>
          </p:cNvSpPr>
          <p:nvPr>
            <p:ph idx="1"/>
          </p:nvPr>
        </p:nvSpPr>
        <p:spPr>
          <a:xfrm>
            <a:off x="288137" y="964480"/>
            <a:ext cx="5168706" cy="3028950"/>
          </a:xfrm>
        </p:spPr>
        <p:txBody>
          <a:bodyPr/>
          <a:lstStyle/>
          <a:p>
            <a:pPr marL="0" indent="0" algn="just">
              <a:buNone/>
            </a:pPr>
            <a:r>
              <a:rPr lang="en-US" sz="1800" b="1" dirty="0"/>
              <a:t>The ISO Cybersecurity Model and the States of Data</a:t>
            </a:r>
          </a:p>
          <a:p>
            <a:pPr algn="just"/>
            <a:r>
              <a:rPr lang="en-US" sz="1800" dirty="0"/>
              <a:t>Different groups within an organization may be responsible for data in each of the various states. </a:t>
            </a:r>
          </a:p>
          <a:p>
            <a:pPr algn="just"/>
            <a:r>
              <a:rPr lang="en-US" sz="1800" dirty="0"/>
              <a:t>For example, the network security group is responsible for data during transmission. </a:t>
            </a:r>
          </a:p>
          <a:p>
            <a:pPr algn="just"/>
            <a:r>
              <a:rPr lang="en-US" sz="1800" dirty="0"/>
              <a:t>Programmers and data entry people are responsible for data during processing. </a:t>
            </a:r>
          </a:p>
          <a:p>
            <a:pPr algn="just"/>
            <a:r>
              <a:rPr lang="en-US" sz="1800" dirty="0"/>
              <a:t>The hardware and server support specialists are responsible for stored data. The ISO Controls specifically address security objectives for data in each of the three states.</a:t>
            </a:r>
          </a:p>
          <a:p>
            <a:pPr marL="0" indent="0">
              <a:buNone/>
            </a:pPr>
            <a:endParaRPr lang="en-US" sz="1800" dirty="0"/>
          </a:p>
          <a:p>
            <a:endParaRPr lang="en-US" sz="1800" dirty="0"/>
          </a:p>
          <a:p>
            <a:endParaRPr lang="en-US" sz="2000" dirty="0"/>
          </a:p>
        </p:txBody>
      </p:sp>
      <p:pic>
        <p:nvPicPr>
          <p:cNvPr id="3" name="Picture 2"/>
          <p:cNvPicPr>
            <a:picLocks noChangeAspect="1"/>
          </p:cNvPicPr>
          <p:nvPr/>
        </p:nvPicPr>
        <p:blipFill>
          <a:blip r:embed="rId3"/>
          <a:stretch>
            <a:fillRect/>
          </a:stretch>
        </p:blipFill>
        <p:spPr>
          <a:xfrm>
            <a:off x="5586412" y="1113640"/>
            <a:ext cx="3171825" cy="3924300"/>
          </a:xfrm>
          <a:prstGeom prst="rect">
            <a:avLst/>
          </a:prstGeom>
        </p:spPr>
      </p:pic>
    </p:spTree>
    <p:extLst>
      <p:ext uri="{BB962C8B-B14F-4D97-AF65-F5344CB8AC3E}">
        <p14:creationId xmlns:p14="http://schemas.microsoft.com/office/powerpoint/2010/main" val="1312210928"/>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59856" y="46998"/>
            <a:ext cx="8772157" cy="520009"/>
          </a:xfrm>
        </p:spPr>
        <p:txBody>
          <a:bodyPr/>
          <a:lstStyle/>
          <a:p>
            <a:pPr algn="ctr">
              <a:lnSpc>
                <a:spcPct val="80000"/>
              </a:lnSpc>
              <a:buFontTx/>
              <a:buNone/>
            </a:pPr>
            <a:r>
              <a:rPr lang="en-US" sz="1800" dirty="0">
                <a:latin typeface="Arial" charset="0"/>
              </a:rPr>
              <a:t/>
            </a:r>
            <a:br>
              <a:rPr lang="en-US" sz="1800" dirty="0">
                <a:latin typeface="Arial" charset="0"/>
              </a:rPr>
            </a:br>
            <a:r>
              <a:rPr lang="en-US" sz="1800" dirty="0">
                <a:latin typeface="Arial" charset="0"/>
              </a:rPr>
              <a:t/>
            </a:r>
            <a:br>
              <a:rPr lang="en-US" sz="1800" dirty="0">
                <a:latin typeface="Arial" charset="0"/>
              </a:rPr>
            </a:br>
            <a:r>
              <a:rPr lang="en-US" dirty="0">
                <a:latin typeface="Arial" charset="0"/>
              </a:rPr>
              <a:t>Using the ISO Cybersecurity Model</a:t>
            </a:r>
            <a:endParaRPr lang="en-US" dirty="0"/>
          </a:p>
        </p:txBody>
      </p:sp>
      <p:sp>
        <p:nvSpPr>
          <p:cNvPr id="2" name="Content Placeholder 1"/>
          <p:cNvSpPr>
            <a:spLocks noGrp="1"/>
          </p:cNvSpPr>
          <p:nvPr>
            <p:ph idx="1"/>
          </p:nvPr>
        </p:nvSpPr>
        <p:spPr>
          <a:xfrm>
            <a:off x="627502" y="1007673"/>
            <a:ext cx="8311956" cy="3028950"/>
          </a:xfrm>
        </p:spPr>
        <p:txBody>
          <a:bodyPr/>
          <a:lstStyle/>
          <a:p>
            <a:pPr marL="0" indent="0" algn="just">
              <a:buNone/>
            </a:pPr>
            <a:r>
              <a:rPr lang="en-US" sz="1800" b="1" dirty="0"/>
              <a:t>The ISO Cybersecurity Model and Safeguards</a:t>
            </a:r>
          </a:p>
          <a:p>
            <a:pPr algn="just"/>
            <a:r>
              <a:rPr lang="en-US" sz="1800" dirty="0"/>
              <a:t>The ISO 27001 control objectives relate directly to the organization’s cybersecurity policies, procedures and guidelines which upper management determines. </a:t>
            </a:r>
          </a:p>
          <a:p>
            <a:pPr algn="just"/>
            <a:r>
              <a:rPr lang="en-US" sz="1800" dirty="0"/>
              <a:t>The ISO 27002 controls provide technical direction. For example, upper management establishes a policy specifying the protection of all data coming in to or out of the organization. Implementing the technology to meet the policy objectives would not involve upper management. </a:t>
            </a:r>
          </a:p>
          <a:p>
            <a:pPr algn="just"/>
            <a:r>
              <a:rPr lang="en-US" sz="1800" dirty="0"/>
              <a:t>It is the responsibility of IT professionals to properly implement and configure the equipment used to fulfill the policy directives set by upper management.</a:t>
            </a:r>
          </a:p>
          <a:p>
            <a:pPr algn="just"/>
            <a:endParaRPr lang="en-US" sz="1800" dirty="0"/>
          </a:p>
          <a:p>
            <a:pPr algn="just"/>
            <a:endParaRPr lang="en-US" sz="2000" dirty="0"/>
          </a:p>
        </p:txBody>
      </p:sp>
      <p:pic>
        <p:nvPicPr>
          <p:cNvPr id="4" name="Picture 3"/>
          <p:cNvPicPr>
            <a:picLocks noChangeAspect="1"/>
          </p:cNvPicPr>
          <p:nvPr/>
        </p:nvPicPr>
        <p:blipFill>
          <a:blip r:embed="rId3"/>
          <a:stretch>
            <a:fillRect/>
          </a:stretch>
        </p:blipFill>
        <p:spPr>
          <a:xfrm>
            <a:off x="1367343" y="4477290"/>
            <a:ext cx="6191250" cy="790575"/>
          </a:xfrm>
          <a:prstGeom prst="rect">
            <a:avLst/>
          </a:prstGeom>
        </p:spPr>
      </p:pic>
    </p:spTree>
    <p:extLst>
      <p:ext uri="{BB962C8B-B14F-4D97-AF65-F5344CB8AC3E}">
        <p14:creationId xmlns:p14="http://schemas.microsoft.com/office/powerpoint/2010/main" val="2071109257"/>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90A7F-C964-489D-8ACD-7C8F05D509C2}"/>
              </a:ext>
            </a:extLst>
          </p:cNvPr>
          <p:cNvSpPr>
            <a:spLocks noGrp="1"/>
          </p:cNvSpPr>
          <p:nvPr>
            <p:ph type="title"/>
          </p:nvPr>
        </p:nvSpPr>
        <p:spPr>
          <a:xfrm>
            <a:off x="483298" y="64403"/>
            <a:ext cx="8588861" cy="567193"/>
          </a:xfrm>
        </p:spPr>
        <p:txBody>
          <a:bodyPr/>
          <a:lstStyle/>
          <a:p>
            <a:pPr algn="ctr"/>
            <a:r>
              <a:rPr lang="en-GB" dirty="0"/>
              <a:t>ISO/IEC 27001:2013</a:t>
            </a:r>
          </a:p>
        </p:txBody>
      </p:sp>
      <p:pic>
        <p:nvPicPr>
          <p:cNvPr id="4" name="Picture 3">
            <a:extLst>
              <a:ext uri="{FF2B5EF4-FFF2-40B4-BE49-F238E27FC236}">
                <a16:creationId xmlns:a16="http://schemas.microsoft.com/office/drawing/2014/main" id="{347A7B88-1B55-4870-8481-F6262222952B}"/>
              </a:ext>
            </a:extLst>
          </p:cNvPr>
          <p:cNvPicPr>
            <a:picLocks noChangeAspect="1"/>
          </p:cNvPicPr>
          <p:nvPr/>
        </p:nvPicPr>
        <p:blipFill>
          <a:blip r:embed="rId2"/>
          <a:stretch>
            <a:fillRect/>
          </a:stretch>
        </p:blipFill>
        <p:spPr>
          <a:xfrm>
            <a:off x="277569" y="700941"/>
            <a:ext cx="8588861" cy="4836938"/>
          </a:xfrm>
          <a:prstGeom prst="rect">
            <a:avLst/>
          </a:prstGeom>
        </p:spPr>
      </p:pic>
    </p:spTree>
    <p:extLst>
      <p:ext uri="{BB962C8B-B14F-4D97-AF65-F5344CB8AC3E}">
        <p14:creationId xmlns:p14="http://schemas.microsoft.com/office/powerpoint/2010/main" val="338974894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9982F-FD95-4A68-87D0-270887D3C04C}"/>
              </a:ext>
            </a:extLst>
          </p:cNvPr>
          <p:cNvSpPr>
            <a:spLocks noGrp="1"/>
          </p:cNvSpPr>
          <p:nvPr>
            <p:ph type="title"/>
          </p:nvPr>
        </p:nvSpPr>
        <p:spPr>
          <a:xfrm>
            <a:off x="361677" y="0"/>
            <a:ext cx="8588861" cy="859647"/>
          </a:xfrm>
        </p:spPr>
        <p:txBody>
          <a:bodyPr/>
          <a:lstStyle/>
          <a:p>
            <a:pPr algn="ctr"/>
            <a:r>
              <a:rPr lang="en-GB" sz="2800" dirty="0"/>
              <a:t>Health Insurance Portability and Accounting ACT (HIPPA)</a:t>
            </a:r>
          </a:p>
        </p:txBody>
      </p:sp>
      <p:pic>
        <p:nvPicPr>
          <p:cNvPr id="4" name="Picture 3">
            <a:extLst>
              <a:ext uri="{FF2B5EF4-FFF2-40B4-BE49-F238E27FC236}">
                <a16:creationId xmlns:a16="http://schemas.microsoft.com/office/drawing/2014/main" id="{69761578-8C26-4785-A176-224E09054188}"/>
              </a:ext>
            </a:extLst>
          </p:cNvPr>
          <p:cNvPicPr>
            <a:picLocks noChangeAspect="1"/>
          </p:cNvPicPr>
          <p:nvPr/>
        </p:nvPicPr>
        <p:blipFill>
          <a:blip r:embed="rId2"/>
          <a:stretch>
            <a:fillRect/>
          </a:stretch>
        </p:blipFill>
        <p:spPr>
          <a:xfrm>
            <a:off x="319777" y="783447"/>
            <a:ext cx="8672660" cy="4873824"/>
          </a:xfrm>
          <a:prstGeom prst="rect">
            <a:avLst/>
          </a:prstGeom>
        </p:spPr>
      </p:pic>
    </p:spTree>
    <p:extLst>
      <p:ext uri="{BB962C8B-B14F-4D97-AF65-F5344CB8AC3E}">
        <p14:creationId xmlns:p14="http://schemas.microsoft.com/office/powerpoint/2010/main" val="807213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AA220-6E3B-4A09-86E5-66797C2E5AE4}"/>
              </a:ext>
            </a:extLst>
          </p:cNvPr>
          <p:cNvSpPr>
            <a:spLocks noGrp="1"/>
          </p:cNvSpPr>
          <p:nvPr>
            <p:ph type="title"/>
          </p:nvPr>
        </p:nvSpPr>
        <p:spPr>
          <a:xfrm>
            <a:off x="418238" y="36289"/>
            <a:ext cx="8588861" cy="679036"/>
          </a:xfrm>
        </p:spPr>
        <p:txBody>
          <a:bodyPr/>
          <a:lstStyle/>
          <a:p>
            <a:pPr algn="ctr"/>
            <a:r>
              <a:rPr lang="en-GB" dirty="0"/>
              <a:t>Sarbanes Oxley Act (SOX)</a:t>
            </a:r>
          </a:p>
        </p:txBody>
      </p:sp>
      <p:pic>
        <p:nvPicPr>
          <p:cNvPr id="4" name="Picture 3">
            <a:extLst>
              <a:ext uri="{FF2B5EF4-FFF2-40B4-BE49-F238E27FC236}">
                <a16:creationId xmlns:a16="http://schemas.microsoft.com/office/drawing/2014/main" id="{9751B5F4-64DE-4C9E-A449-C89F33199AA0}"/>
              </a:ext>
            </a:extLst>
          </p:cNvPr>
          <p:cNvPicPr>
            <a:picLocks noChangeAspect="1"/>
          </p:cNvPicPr>
          <p:nvPr/>
        </p:nvPicPr>
        <p:blipFill>
          <a:blip r:embed="rId2"/>
          <a:stretch>
            <a:fillRect/>
          </a:stretch>
        </p:blipFill>
        <p:spPr>
          <a:xfrm>
            <a:off x="279346" y="715325"/>
            <a:ext cx="8446416" cy="5013304"/>
          </a:xfrm>
          <a:prstGeom prst="rect">
            <a:avLst/>
          </a:prstGeom>
        </p:spPr>
      </p:pic>
    </p:spTree>
    <p:extLst>
      <p:ext uri="{BB962C8B-B14F-4D97-AF65-F5344CB8AC3E}">
        <p14:creationId xmlns:p14="http://schemas.microsoft.com/office/powerpoint/2010/main" val="73891424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D89A7-BE81-4C2A-A2A9-7F989C1F71B3}"/>
              </a:ext>
            </a:extLst>
          </p:cNvPr>
          <p:cNvSpPr>
            <a:spLocks noGrp="1"/>
          </p:cNvSpPr>
          <p:nvPr>
            <p:ph type="title"/>
          </p:nvPr>
        </p:nvSpPr>
        <p:spPr>
          <a:xfrm>
            <a:off x="277569" y="45716"/>
            <a:ext cx="8588861" cy="604733"/>
          </a:xfrm>
        </p:spPr>
        <p:txBody>
          <a:bodyPr/>
          <a:lstStyle/>
          <a:p>
            <a:pPr algn="ctr"/>
            <a:r>
              <a:rPr lang="en-GB" dirty="0"/>
              <a:t>Sarbanes Oxley Act (SOX) (cont.)</a:t>
            </a:r>
          </a:p>
        </p:txBody>
      </p:sp>
      <p:sp>
        <p:nvSpPr>
          <p:cNvPr id="3" name="Text Placeholder 2">
            <a:extLst>
              <a:ext uri="{FF2B5EF4-FFF2-40B4-BE49-F238E27FC236}">
                <a16:creationId xmlns:a16="http://schemas.microsoft.com/office/drawing/2014/main" id="{40689580-8197-45AB-BCF5-22AD46A19BDB}"/>
              </a:ext>
            </a:extLst>
          </p:cNvPr>
          <p:cNvSpPr>
            <a:spLocks noGrp="1"/>
          </p:cNvSpPr>
          <p:nvPr>
            <p:ph type="body" sz="quarter" idx="10"/>
          </p:nvPr>
        </p:nvSpPr>
        <p:spPr/>
        <p:txBody>
          <a:bodyPr/>
          <a:lstStyle/>
          <a:p>
            <a:endParaRPr lang="en-GB"/>
          </a:p>
        </p:txBody>
      </p:sp>
      <p:pic>
        <p:nvPicPr>
          <p:cNvPr id="4" name="Picture 3">
            <a:extLst>
              <a:ext uri="{FF2B5EF4-FFF2-40B4-BE49-F238E27FC236}">
                <a16:creationId xmlns:a16="http://schemas.microsoft.com/office/drawing/2014/main" id="{9BB853E1-B5BF-4BDE-92A8-65CADE117F28}"/>
              </a:ext>
            </a:extLst>
          </p:cNvPr>
          <p:cNvPicPr>
            <a:picLocks noChangeAspect="1"/>
          </p:cNvPicPr>
          <p:nvPr/>
        </p:nvPicPr>
        <p:blipFill>
          <a:blip r:embed="rId2"/>
          <a:stretch>
            <a:fillRect/>
          </a:stretch>
        </p:blipFill>
        <p:spPr>
          <a:xfrm>
            <a:off x="0" y="548640"/>
            <a:ext cx="8976861" cy="4965192"/>
          </a:xfrm>
          <a:prstGeom prst="rect">
            <a:avLst/>
          </a:prstGeom>
        </p:spPr>
      </p:pic>
    </p:spTree>
    <p:extLst>
      <p:ext uri="{BB962C8B-B14F-4D97-AF65-F5344CB8AC3E}">
        <p14:creationId xmlns:p14="http://schemas.microsoft.com/office/powerpoint/2010/main" val="69880620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E73A3-5367-4C6B-AFB4-C6D59809A1D4}"/>
              </a:ext>
            </a:extLst>
          </p:cNvPr>
          <p:cNvSpPr>
            <a:spLocks noGrp="1"/>
          </p:cNvSpPr>
          <p:nvPr>
            <p:ph type="title"/>
          </p:nvPr>
        </p:nvSpPr>
        <p:spPr>
          <a:xfrm>
            <a:off x="381263" y="120270"/>
            <a:ext cx="8588861" cy="661295"/>
          </a:xfrm>
        </p:spPr>
        <p:txBody>
          <a:bodyPr/>
          <a:lstStyle/>
          <a:p>
            <a:pPr algn="ctr"/>
            <a:r>
              <a:rPr lang="en-GB" sz="2400" dirty="0"/>
              <a:t>The Digital Millennium Copyright Act (DMCA and Federal Information Security Management ACT (FISMA)</a:t>
            </a:r>
          </a:p>
        </p:txBody>
      </p:sp>
      <p:sp>
        <p:nvSpPr>
          <p:cNvPr id="3" name="Text Placeholder 2">
            <a:extLst>
              <a:ext uri="{FF2B5EF4-FFF2-40B4-BE49-F238E27FC236}">
                <a16:creationId xmlns:a16="http://schemas.microsoft.com/office/drawing/2014/main" id="{21305213-E3D1-4CFB-AAFA-AE72B81A9ADE}"/>
              </a:ext>
            </a:extLst>
          </p:cNvPr>
          <p:cNvSpPr>
            <a:spLocks noGrp="1"/>
          </p:cNvSpPr>
          <p:nvPr>
            <p:ph type="body" sz="quarter" idx="10"/>
          </p:nvPr>
        </p:nvSpPr>
        <p:spPr>
          <a:xfrm>
            <a:off x="277569" y="1307535"/>
            <a:ext cx="8577072" cy="4965192"/>
          </a:xfrm>
        </p:spPr>
        <p:txBody>
          <a:bodyPr/>
          <a:lstStyle/>
          <a:p>
            <a:endParaRPr lang="en-GB"/>
          </a:p>
        </p:txBody>
      </p:sp>
      <p:pic>
        <p:nvPicPr>
          <p:cNvPr id="4" name="Picture 3">
            <a:extLst>
              <a:ext uri="{FF2B5EF4-FFF2-40B4-BE49-F238E27FC236}">
                <a16:creationId xmlns:a16="http://schemas.microsoft.com/office/drawing/2014/main" id="{D1BBF92D-1F74-4317-B00C-C7845CE8B0B5}"/>
              </a:ext>
            </a:extLst>
          </p:cNvPr>
          <p:cNvPicPr>
            <a:picLocks noChangeAspect="1"/>
          </p:cNvPicPr>
          <p:nvPr/>
        </p:nvPicPr>
        <p:blipFill>
          <a:blip r:embed="rId2"/>
          <a:stretch>
            <a:fillRect/>
          </a:stretch>
        </p:blipFill>
        <p:spPr>
          <a:xfrm>
            <a:off x="277569" y="848088"/>
            <a:ext cx="8588861" cy="4667498"/>
          </a:xfrm>
          <a:prstGeom prst="rect">
            <a:avLst/>
          </a:prstGeom>
        </p:spPr>
      </p:pic>
    </p:spTree>
    <p:extLst>
      <p:ext uri="{BB962C8B-B14F-4D97-AF65-F5344CB8AC3E}">
        <p14:creationId xmlns:p14="http://schemas.microsoft.com/office/powerpoint/2010/main" val="380922509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BC599-3084-45A6-AC60-449BE9A407C0}"/>
              </a:ext>
            </a:extLst>
          </p:cNvPr>
          <p:cNvSpPr>
            <a:spLocks noGrp="1"/>
          </p:cNvSpPr>
          <p:nvPr>
            <p:ph type="title"/>
          </p:nvPr>
        </p:nvSpPr>
        <p:spPr>
          <a:xfrm>
            <a:off x="228600" y="36289"/>
            <a:ext cx="8588861" cy="512351"/>
          </a:xfrm>
        </p:spPr>
        <p:txBody>
          <a:bodyPr/>
          <a:lstStyle/>
          <a:p>
            <a:pPr algn="ctr"/>
            <a:r>
              <a:rPr lang="en-GB" dirty="0"/>
              <a:t>Cyber Law in different Countries</a:t>
            </a:r>
          </a:p>
        </p:txBody>
      </p:sp>
      <p:pic>
        <p:nvPicPr>
          <p:cNvPr id="4" name="Picture 3">
            <a:extLst>
              <a:ext uri="{FF2B5EF4-FFF2-40B4-BE49-F238E27FC236}">
                <a16:creationId xmlns:a16="http://schemas.microsoft.com/office/drawing/2014/main" id="{C89683E5-27D6-4847-A4AD-CB680EE7E531}"/>
              </a:ext>
            </a:extLst>
          </p:cNvPr>
          <p:cNvPicPr>
            <a:picLocks noChangeAspect="1"/>
          </p:cNvPicPr>
          <p:nvPr/>
        </p:nvPicPr>
        <p:blipFill>
          <a:blip r:embed="rId2"/>
          <a:stretch>
            <a:fillRect/>
          </a:stretch>
        </p:blipFill>
        <p:spPr>
          <a:xfrm>
            <a:off x="105363" y="548640"/>
            <a:ext cx="8982075" cy="5098016"/>
          </a:xfrm>
          <a:prstGeom prst="rect">
            <a:avLst/>
          </a:prstGeom>
        </p:spPr>
      </p:pic>
    </p:spTree>
    <p:extLst>
      <p:ext uri="{BB962C8B-B14F-4D97-AF65-F5344CB8AC3E}">
        <p14:creationId xmlns:p14="http://schemas.microsoft.com/office/powerpoint/2010/main" val="307761682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21907-5E90-48D7-8B7E-519079E8FE22}"/>
              </a:ext>
            </a:extLst>
          </p:cNvPr>
          <p:cNvSpPr>
            <a:spLocks noGrp="1"/>
          </p:cNvSpPr>
          <p:nvPr>
            <p:ph type="title"/>
          </p:nvPr>
        </p:nvSpPr>
        <p:spPr>
          <a:xfrm>
            <a:off x="277569" y="0"/>
            <a:ext cx="8588861" cy="548639"/>
          </a:xfrm>
        </p:spPr>
        <p:txBody>
          <a:bodyPr/>
          <a:lstStyle/>
          <a:p>
            <a:pPr algn="ctr"/>
            <a:r>
              <a:rPr lang="en-GB" dirty="0"/>
              <a:t>Cyber Law in different Countries (cont.)</a:t>
            </a:r>
          </a:p>
        </p:txBody>
      </p:sp>
      <p:pic>
        <p:nvPicPr>
          <p:cNvPr id="4" name="Picture 3">
            <a:extLst>
              <a:ext uri="{FF2B5EF4-FFF2-40B4-BE49-F238E27FC236}">
                <a16:creationId xmlns:a16="http://schemas.microsoft.com/office/drawing/2014/main" id="{96C5ACD6-FD5A-4B9A-BEDE-920E33DCED07}"/>
              </a:ext>
            </a:extLst>
          </p:cNvPr>
          <p:cNvPicPr>
            <a:picLocks noChangeAspect="1"/>
          </p:cNvPicPr>
          <p:nvPr/>
        </p:nvPicPr>
        <p:blipFill>
          <a:blip r:embed="rId2"/>
          <a:stretch>
            <a:fillRect/>
          </a:stretch>
        </p:blipFill>
        <p:spPr>
          <a:xfrm>
            <a:off x="0" y="636199"/>
            <a:ext cx="9144000" cy="5340395"/>
          </a:xfrm>
          <a:prstGeom prst="rect">
            <a:avLst/>
          </a:prstGeom>
        </p:spPr>
      </p:pic>
    </p:spTree>
    <p:extLst>
      <p:ext uri="{BB962C8B-B14F-4D97-AF65-F5344CB8AC3E}">
        <p14:creationId xmlns:p14="http://schemas.microsoft.com/office/powerpoint/2010/main" val="226676069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931CB-1967-4824-BBAC-54E63A31D22C}"/>
              </a:ext>
            </a:extLst>
          </p:cNvPr>
          <p:cNvSpPr>
            <a:spLocks noGrp="1"/>
          </p:cNvSpPr>
          <p:nvPr>
            <p:ph type="title"/>
          </p:nvPr>
        </p:nvSpPr>
        <p:spPr>
          <a:xfrm>
            <a:off x="277569" y="57028"/>
            <a:ext cx="8588861" cy="491612"/>
          </a:xfrm>
        </p:spPr>
        <p:txBody>
          <a:bodyPr/>
          <a:lstStyle/>
          <a:p>
            <a:pPr algn="ctr"/>
            <a:r>
              <a:rPr lang="en-GB" dirty="0"/>
              <a:t>Cyber Law in different Countries (cont.)</a:t>
            </a:r>
          </a:p>
        </p:txBody>
      </p:sp>
      <p:pic>
        <p:nvPicPr>
          <p:cNvPr id="4" name="Picture 3">
            <a:extLst>
              <a:ext uri="{FF2B5EF4-FFF2-40B4-BE49-F238E27FC236}">
                <a16:creationId xmlns:a16="http://schemas.microsoft.com/office/drawing/2014/main" id="{C660F4E2-50E1-45B5-9E34-6541ACDAD3D3}"/>
              </a:ext>
            </a:extLst>
          </p:cNvPr>
          <p:cNvPicPr>
            <a:picLocks noChangeAspect="1"/>
          </p:cNvPicPr>
          <p:nvPr/>
        </p:nvPicPr>
        <p:blipFill>
          <a:blip r:embed="rId2"/>
          <a:stretch>
            <a:fillRect/>
          </a:stretch>
        </p:blipFill>
        <p:spPr>
          <a:xfrm>
            <a:off x="0" y="548640"/>
            <a:ext cx="9053931" cy="5203513"/>
          </a:xfrm>
          <a:prstGeom prst="rect">
            <a:avLst/>
          </a:prstGeom>
        </p:spPr>
      </p:pic>
    </p:spTree>
    <p:extLst>
      <p:ext uri="{BB962C8B-B14F-4D97-AF65-F5344CB8AC3E}">
        <p14:creationId xmlns:p14="http://schemas.microsoft.com/office/powerpoint/2010/main" val="421794663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F547A-F658-41D2-87AB-538E20AFBB6E}"/>
              </a:ext>
            </a:extLst>
          </p:cNvPr>
          <p:cNvSpPr>
            <a:spLocks noGrp="1"/>
          </p:cNvSpPr>
          <p:nvPr>
            <p:ph type="title"/>
          </p:nvPr>
        </p:nvSpPr>
        <p:spPr>
          <a:xfrm>
            <a:off x="391869" y="895350"/>
            <a:ext cx="8588861" cy="866776"/>
          </a:xfrm>
        </p:spPr>
        <p:txBody>
          <a:bodyPr/>
          <a:lstStyle/>
          <a:p>
            <a:pPr algn="ctr"/>
            <a:r>
              <a:rPr lang="en-GB" sz="2400" b="0" dirty="0"/>
              <a:t/>
            </a:r>
            <a:br>
              <a:rPr lang="en-GB" sz="2400" b="0" dirty="0"/>
            </a:br>
            <a:r>
              <a:rPr lang="en-GB" sz="2400" dirty="0"/>
              <a:t>Why I teach people how to hack | </a:t>
            </a:r>
            <a:r>
              <a:rPr lang="en-GB" sz="2400" dirty="0" err="1"/>
              <a:t>Ýmir</a:t>
            </a:r>
            <a:r>
              <a:rPr lang="en-GB" sz="2400" dirty="0"/>
              <a:t> </a:t>
            </a:r>
            <a:r>
              <a:rPr lang="en-GB" sz="2400" dirty="0" err="1"/>
              <a:t>Vigfússon</a:t>
            </a:r>
            <a:r>
              <a:rPr lang="en-GB" sz="2400" dirty="0"/>
              <a:t> | </a:t>
            </a:r>
            <a:r>
              <a:rPr lang="en-GB" sz="2400" dirty="0" err="1"/>
              <a:t>TEDxReykjavík</a:t>
            </a:r>
            <a:endParaRPr lang="en-GB" dirty="0"/>
          </a:p>
        </p:txBody>
      </p:sp>
      <p:sp>
        <p:nvSpPr>
          <p:cNvPr id="3" name="Text Placeholder 2">
            <a:extLst>
              <a:ext uri="{FF2B5EF4-FFF2-40B4-BE49-F238E27FC236}">
                <a16:creationId xmlns:a16="http://schemas.microsoft.com/office/drawing/2014/main" id="{8301D0DF-118A-49A0-8BF5-F88C21046D95}"/>
              </a:ext>
            </a:extLst>
          </p:cNvPr>
          <p:cNvSpPr>
            <a:spLocks noGrp="1"/>
          </p:cNvSpPr>
          <p:nvPr>
            <p:ph type="body" sz="quarter" idx="10"/>
          </p:nvPr>
        </p:nvSpPr>
        <p:spPr>
          <a:xfrm>
            <a:off x="240389" y="2466976"/>
            <a:ext cx="8577072" cy="1600200"/>
          </a:xfrm>
        </p:spPr>
        <p:txBody>
          <a:bodyPr/>
          <a:lstStyle/>
          <a:p>
            <a:r>
              <a:rPr lang="en-GB" dirty="0">
                <a:hlinkClick r:id="rId2"/>
              </a:rPr>
              <a:t>https://www.youtube.com/watch?v=KwJyKmCbOws</a:t>
            </a:r>
            <a:endParaRPr lang="en-GB" dirty="0"/>
          </a:p>
          <a:p>
            <a:endParaRPr lang="en-GB" dirty="0"/>
          </a:p>
        </p:txBody>
      </p:sp>
    </p:spTree>
    <p:extLst>
      <p:ext uri="{BB962C8B-B14F-4D97-AF65-F5344CB8AC3E}">
        <p14:creationId xmlns:p14="http://schemas.microsoft.com/office/powerpoint/2010/main" val="3246181699"/>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71843" y="2339570"/>
            <a:ext cx="8772157" cy="838200"/>
          </a:xfrm>
        </p:spPr>
        <p:txBody>
          <a:bodyPr/>
          <a:lstStyle/>
          <a:p>
            <a:pPr algn="ctr"/>
            <a:r>
              <a:rPr lang="en-GB" dirty="0"/>
              <a:t>Questions?</a:t>
            </a:r>
            <a:endParaRPr lang="en-US" dirty="0"/>
          </a:p>
        </p:txBody>
      </p:sp>
    </p:spTree>
    <p:extLst>
      <p:ext uri="{BB962C8B-B14F-4D97-AF65-F5344CB8AC3E}">
        <p14:creationId xmlns:p14="http://schemas.microsoft.com/office/powerpoint/2010/main" val="6481485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8D7582A-E0D0-4618-A19B-1BF292A30B53}"/>
              </a:ext>
            </a:extLst>
          </p:cNvPr>
          <p:cNvSpPr>
            <a:spLocks noGrp="1"/>
          </p:cNvSpPr>
          <p:nvPr>
            <p:ph type="body" sz="quarter" idx="10"/>
          </p:nvPr>
        </p:nvSpPr>
        <p:spPr>
          <a:xfrm>
            <a:off x="641023" y="952107"/>
            <a:ext cx="8325002" cy="4336330"/>
          </a:xfrm>
        </p:spPr>
        <p:txBody>
          <a:bodyPr/>
          <a:lstStyle/>
          <a:p>
            <a:r>
              <a:rPr lang="en-GB" dirty="0"/>
              <a:t>Fundamentals of Information Security Systems, David Kim, Michael G Solomon, 2</a:t>
            </a:r>
            <a:r>
              <a:rPr lang="en-GB" baseline="30000" dirty="0"/>
              <a:t>nd</a:t>
            </a:r>
            <a:r>
              <a:rPr lang="en-GB" dirty="0"/>
              <a:t> ed.</a:t>
            </a:r>
          </a:p>
          <a:p>
            <a:r>
              <a:rPr lang="en-GB" dirty="0"/>
              <a:t>CCNA security v2</a:t>
            </a:r>
          </a:p>
          <a:p>
            <a:r>
              <a:rPr lang="en-US" dirty="0"/>
              <a:t>CCNA Cybersecurity Operations v1.0</a:t>
            </a:r>
            <a:endParaRPr lang="en-GB" dirty="0"/>
          </a:p>
          <a:p>
            <a:r>
              <a:rPr lang="en-GB" dirty="0"/>
              <a:t>Certified Ethical Hacker (CEH) v9, EC-Council certified</a:t>
            </a:r>
          </a:p>
          <a:p>
            <a:r>
              <a:rPr lang="en-GB" dirty="0"/>
              <a:t>Technology, Entertainment and Design (TEDx) Talks, </a:t>
            </a:r>
            <a:r>
              <a:rPr lang="en-GB" dirty="0">
                <a:hlinkClick r:id="rId2"/>
              </a:rPr>
              <a:t>www.ted.com</a:t>
            </a:r>
            <a:endParaRPr lang="en-GB" dirty="0"/>
          </a:p>
          <a:p>
            <a:endParaRPr lang="en-GB" dirty="0"/>
          </a:p>
        </p:txBody>
      </p:sp>
      <p:sp>
        <p:nvSpPr>
          <p:cNvPr id="3" name="Title 2">
            <a:extLst>
              <a:ext uri="{FF2B5EF4-FFF2-40B4-BE49-F238E27FC236}">
                <a16:creationId xmlns:a16="http://schemas.microsoft.com/office/drawing/2014/main" id="{8B263428-4E6A-4EFB-8177-687246B49811}"/>
              </a:ext>
            </a:extLst>
          </p:cNvPr>
          <p:cNvSpPr>
            <a:spLocks noGrp="1"/>
          </p:cNvSpPr>
          <p:nvPr>
            <p:ph type="title"/>
          </p:nvPr>
        </p:nvSpPr>
        <p:spPr>
          <a:xfrm>
            <a:off x="193868" y="394392"/>
            <a:ext cx="8772157" cy="454020"/>
          </a:xfrm>
        </p:spPr>
        <p:txBody>
          <a:bodyPr/>
          <a:lstStyle/>
          <a:p>
            <a:pPr algn="ctr"/>
            <a:r>
              <a:rPr lang="en-GB" dirty="0"/>
              <a:t>Sources References</a:t>
            </a:r>
          </a:p>
        </p:txBody>
      </p:sp>
    </p:spTree>
    <p:extLst>
      <p:ext uri="{BB962C8B-B14F-4D97-AF65-F5344CB8AC3E}">
        <p14:creationId xmlns:p14="http://schemas.microsoft.com/office/powerpoint/2010/main" val="4130703908"/>
      </p:ext>
    </p:extLst>
  </p:cSld>
  <p:clrMapOvr>
    <a:masterClrMapping/>
  </p:clrMapOvr>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30661</TotalTime>
  <Pages>28</Pages>
  <Words>1229</Words>
  <Application>Microsoft Office PowerPoint</Application>
  <PresentationFormat>On-screen Show (4:3)</PresentationFormat>
  <Paragraphs>147</Paragraphs>
  <Slides>35</Slides>
  <Notes>16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35</vt:i4>
      </vt:variant>
    </vt:vector>
  </HeadingPairs>
  <TitlesOfParts>
    <vt:vector size="43" baseType="lpstr">
      <vt:lpstr>ＭＳ Ｐゴシック</vt:lpstr>
      <vt:lpstr>Arial</vt:lpstr>
      <vt:lpstr>Times</vt:lpstr>
      <vt:lpstr>Times New Roman</vt:lpstr>
      <vt:lpstr>Verdana</vt:lpstr>
      <vt:lpstr>Wingdings</vt:lpstr>
      <vt:lpstr>PPT-TMPLT-WHT_C</vt:lpstr>
      <vt:lpstr>NetAcad-4F_PPT-WHT_060408</vt:lpstr>
      <vt:lpstr>Instructor Materials lecture 2: The Cybersecurity Sorcery Cube</vt:lpstr>
      <vt:lpstr>Multimodal Communications</vt:lpstr>
      <vt:lpstr>The Internet</vt:lpstr>
      <vt:lpstr>Example of a New Cybercrime:  The Emergence of e-Cash</vt:lpstr>
      <vt:lpstr>PowerPoint Presentation</vt:lpstr>
      <vt:lpstr>Cybercrime: Top 20 Countries</vt:lpstr>
      <vt:lpstr>The Danger War Stories</vt:lpstr>
      <vt:lpstr>The Danger Threat Actions</vt:lpstr>
      <vt:lpstr>The Danger Threat Actions (Cont.)</vt:lpstr>
      <vt:lpstr>The Danger Threat Impact</vt:lpstr>
      <vt:lpstr>Fighters in the War Against Cybercrime Elements of a Security Operations Center (SOC)</vt:lpstr>
      <vt:lpstr>Fighters in the War Against Cybercrime Elements of a SOC (Cont.)</vt:lpstr>
      <vt:lpstr>The Hacker &amp; The Evolution of Hackers</vt:lpstr>
      <vt:lpstr>Evolution of Security Tools</vt:lpstr>
      <vt:lpstr>Categories of Attack Tools</vt:lpstr>
      <vt:lpstr>Security Testing Methodology</vt:lpstr>
      <vt:lpstr>Information Security Policies</vt:lpstr>
      <vt:lpstr>Examples of Security Policies</vt:lpstr>
      <vt:lpstr>Privacy Policies at Workplace</vt:lpstr>
      <vt:lpstr>Steps to Create and Implement Security Polices</vt:lpstr>
      <vt:lpstr>HR/Legal Implications of Security Policy Enforcement</vt:lpstr>
      <vt:lpstr>  Using the ISO Cybersecurity Model</vt:lpstr>
      <vt:lpstr>  Using the ISO Cybersecurity Model</vt:lpstr>
      <vt:lpstr>  Using the ISO Cybersecurity Model</vt:lpstr>
      <vt:lpstr>ISO/IEC 27001:2013</vt:lpstr>
      <vt:lpstr>Health Insurance Portability and Accounting ACT (HIPPA)</vt:lpstr>
      <vt:lpstr>Sarbanes Oxley Act (SOX)</vt:lpstr>
      <vt:lpstr>Sarbanes Oxley Act (SOX) (cont.)</vt:lpstr>
      <vt:lpstr>The Digital Millennium Copyright Act (DMCA and Federal Information Security Management ACT (FISMA)</vt:lpstr>
      <vt:lpstr>Cyber Law in different Countries</vt:lpstr>
      <vt:lpstr>Cyber Law in different Countries (cont.)</vt:lpstr>
      <vt:lpstr>Cyber Law in different Countries (cont.)</vt:lpstr>
      <vt:lpstr> Why I teach people how to hack | Ýmir Vigfússon | TEDxReykjavík</vt:lpstr>
      <vt:lpstr>Questions?</vt:lpstr>
      <vt:lpstr>Sources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ITE PC v4.0 Chapter 1</dc:title>
  <dc:creator>Karen Alderson</dc:creator>
  <cp:lastModifiedBy>Carlene Campbell</cp:lastModifiedBy>
  <cp:revision>947</cp:revision>
  <cp:lastPrinted>1999-01-27T00:54:54Z</cp:lastPrinted>
  <dcterms:created xsi:type="dcterms:W3CDTF">2006-10-23T15:07:30Z</dcterms:created>
  <dcterms:modified xsi:type="dcterms:W3CDTF">2020-01-17T21:14:01Z</dcterms:modified>
</cp:coreProperties>
</file>