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2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63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8EFFB-6520-783C-3A6F-F8B85E7B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BFE45-1F3F-E560-35B7-2C5CB835D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61FD0-DEA1-6B25-1D23-DDC0BC832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203EC-549E-D9A0-C606-F1FF8C078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EB88A-1302-C71B-E51F-A1E8C0555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028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225E2-5DED-23FB-FA3C-E79DF6DCB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15FA1-5E23-A943-B3B6-15E5F20BE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9C8A5-CF06-C173-BC1D-DBE45FF9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A5D67-474C-8A7F-9C89-6738778A5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05664-F7CE-444C-7589-4235DADE8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65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CDC29-00A7-01CB-F30B-2E77358EC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C1FF31-A695-D3F8-4608-19D2F4604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D8EF5-BC36-E0D0-75F7-1DC18A1D9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337D5-D0F5-67E4-1A46-A84E95336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1B2E5-0E2F-70ED-F79F-1C7E82DA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113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BCE78-EF07-2B95-5BCC-7C3DDA928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C9486-2205-2109-B57B-FB2DA1CE2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7B8CFF-FB23-E617-C72B-99C4E1396D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6858D1-6DCF-0FAD-8369-587B7577C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DFF6C-0AAE-920F-4180-A42D509F0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768298-E355-7A76-EE3C-0A9629471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1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DEE19-F036-B706-05A6-BA803A04E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F57783-30F4-2A29-D46D-029CB06A1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87BF95-C6B1-59BC-A6D8-2B511F6B19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197B38-D6AD-1A97-A6B8-D68DDB0A13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50D8DF-1671-F2DD-6EDB-BEFD8FE326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872006-6FA5-4A9C-C9F0-3041A57B1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0911AE-D3B0-1906-4D87-7551070E3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095B9C-F1DE-5102-BE10-44A90AFE7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CA84A-9B73-E2C0-65A0-3D9785FE6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CD3BC5-4770-A843-43A0-D52844ABD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B30EA6-C9D3-8EA0-B2B9-F9DB10721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71E7E-E83B-F2F2-0D8A-9AB49C4FE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75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24F4E8-2728-52F2-DA55-1B2DB25FB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F2EA4-4517-C723-1915-8BF291401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FDDA39-8FA4-7E8C-6850-0ED076C46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55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7B883-AD5E-B589-3165-B78F4935A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98D40-9070-2E7F-0E89-307C90F3C7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0F5BF4-1171-0417-C704-9411DC0AA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72277-314F-6340-FA60-F92541AE3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D7195-D6A9-CD3F-1D1B-B3082D7E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E0FD5D-5456-EE29-4A7F-E3FC43F2F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09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C4B67-3A4E-983A-EBA3-D96579153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699736-66AF-2CD4-A55F-216676E55E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E7B11C-18F2-8607-F8E3-317C74C4E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C798A-E198-00FA-AC92-306479704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7BCBB2-12B2-9916-5463-E4F9C52C0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17737-787A-8C24-07E5-BC7F17288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399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ACFE2-7619-1915-2A25-62F297E82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34359D-1092-322F-7B42-98CC12C0A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3F4D8-5360-F448-E9AA-07DE41F98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4A03F-53CD-09FC-95C9-A52302FB6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88F25-120B-1213-7939-457DA4800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973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09DC15-6586-B128-B9A8-3BB5907710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055A9A-4849-C499-8CAA-6012AD4106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A05800-8E9E-98D3-B5A5-9DB6558A5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AE846-F6E0-91B1-84D6-A974B0FA8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06546-EA28-9C28-796A-4D93A9413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0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598ED0-7A82-09FB-92B4-5DA33372C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918C2-EC87-2A0F-F9BA-C5DC94946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48074C-195F-8467-C0E6-25E321B9D6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F51DDF-3508-4038-B5E8-F41CFAB5F358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65BEA-F85A-710A-E0EC-3EB6013AF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8902A-A1C8-B60B-7BBD-43A98D563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96FA36-B903-4FCA-8277-5499C2D30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212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76/appi.ps.52.12.1615" TargetMode="External"/><Relationship Id="rId13" Type="http://schemas.openxmlformats.org/officeDocument/2006/relationships/hyperlink" Target="https://upload.wikimedia.org/wikipedia/commons/e/e5/Robert_Burton_by_Gilbert_Jackson.jpg" TargetMode="External"/><Relationship Id="rId3" Type="http://schemas.openxmlformats.org/officeDocument/2006/relationships/hyperlink" Target="https://doi.org/10.1002/wps.21120" TargetMode="External"/><Relationship Id="rId7" Type="http://schemas.openxmlformats.org/officeDocument/2006/relationships/hyperlink" Target="https://www.nice.org.uk/guidance/ng222/resources/depression-in-adults-treatment-and-management-pdf-66143832307909" TargetMode="External"/><Relationship Id="rId12" Type="http://schemas.openxmlformats.org/officeDocument/2006/relationships/hyperlink" Target="https://en.wikipedia.org/wiki/Hippocrates#/media/File:Hippocrates.jpg" TargetMode="External"/><Relationship Id="rId2" Type="http://schemas.openxmlformats.org/officeDocument/2006/relationships/hyperlink" Target="https://doi.org/10.17352/2455-5460.00004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07/12/contents" TargetMode="External"/><Relationship Id="rId11" Type="http://schemas.openxmlformats.org/officeDocument/2006/relationships/hyperlink" Target="https://en.wikipedia.org/wiki/Philippe_Pinel#/media/File:Philippe_Pinel_(1745_-_1826).jpg" TargetMode="External"/><Relationship Id="rId5" Type="http://schemas.openxmlformats.org/officeDocument/2006/relationships/hyperlink" Target="https://www.legislation.gov.uk/ukpga/1983/20/contents" TargetMode="External"/><Relationship Id="rId10" Type="http://schemas.openxmlformats.org/officeDocument/2006/relationships/hyperlink" Target="https://icd.who.int/browse/2025-01/mms/en#1194756772" TargetMode="External"/><Relationship Id="rId4" Type="http://schemas.openxmlformats.org/officeDocument/2006/relationships/hyperlink" Target="https://www.legislation.gov.uk/ukpga/2005/9/contents" TargetMode="External"/><Relationship Id="rId9" Type="http://schemas.openxmlformats.org/officeDocument/2006/relationships/hyperlink" Target="https://www.google.com/search?q=https://doi.org/10.3389/fpsyt.2024.141590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71F3B-44C8-73BA-CDF5-F42A857A7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Student Name – Nadia Akther</a:t>
            </a:r>
          </a:p>
          <a:p>
            <a:pPr marL="0" indent="0">
              <a:buNone/>
            </a:pPr>
            <a:r>
              <a:rPr lang="en-GB" sz="4800" dirty="0"/>
              <a:t>Student Number – 1914510</a:t>
            </a:r>
          </a:p>
          <a:p>
            <a:pPr marL="0" indent="0">
              <a:buNone/>
            </a:pPr>
            <a:r>
              <a:rPr lang="en-GB" sz="4800" dirty="0"/>
              <a:t>Moodle code – BMHP6029</a:t>
            </a:r>
          </a:p>
          <a:p>
            <a:pPr marL="0" indent="0">
              <a:buNone/>
            </a:pPr>
            <a:r>
              <a:rPr lang="en-GB" sz="4800" dirty="0"/>
              <a:t>Teacher Name - Kennedy </a:t>
            </a:r>
            <a:r>
              <a:rPr lang="en-GB" sz="4800" dirty="0" err="1"/>
              <a:t>Obohwemu</a:t>
            </a:r>
            <a:r>
              <a:rPr lang="en-GB" sz="4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24448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blue and white poster with images and text&#10;&#10;AI-generated content may be incorrect.">
            <a:extLst>
              <a:ext uri="{FF2B5EF4-FFF2-40B4-BE49-F238E27FC236}">
                <a16:creationId xmlns:a16="http://schemas.microsoft.com/office/drawing/2014/main" id="{01CC99E6-158C-0920-B1A8-455410B3B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58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57BCD-070C-58C5-0039-1CC166BFD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0E8EF-5694-3F12-D3B0-698259745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dirty="0" err="1"/>
              <a:t>Bourin</a:t>
            </a:r>
            <a:r>
              <a:rPr lang="en-GB" dirty="0"/>
              <a:t>, M. (2020) ‘History of depression through the ages’, </a:t>
            </a:r>
            <a:r>
              <a:rPr lang="en-GB" i="1" dirty="0"/>
              <a:t>Archives of Depression and Anxiety</a:t>
            </a:r>
            <a:r>
              <a:rPr lang="en-GB" dirty="0"/>
              <a:t>, 6, pp. 10-18. Available at: </a:t>
            </a:r>
            <a:r>
              <a:rPr lang="en-GB" u="sng" dirty="0">
                <a:hlinkClick r:id="rId2"/>
              </a:rPr>
              <a:t>https://doi.org/10.17352/2455-5460.000045</a:t>
            </a:r>
            <a:r>
              <a:rPr lang="en-GB" dirty="0"/>
              <a:t>.   </a:t>
            </a:r>
          </a:p>
          <a:p>
            <a:r>
              <a:rPr lang="en-GB" dirty="0"/>
              <a:t>Lloyd, G.E.R. (ed.) (1983) </a:t>
            </a:r>
            <a:r>
              <a:rPr lang="en-GB" i="1" dirty="0"/>
              <a:t>Hippocratic Writings</a:t>
            </a:r>
            <a:r>
              <a:rPr lang="en-GB" dirty="0"/>
              <a:t>. Penguin.</a:t>
            </a:r>
          </a:p>
          <a:p>
            <a:r>
              <a:rPr lang="en-GB" dirty="0"/>
              <a:t>McIntyre, R.S., </a:t>
            </a:r>
            <a:r>
              <a:rPr lang="en-GB" dirty="0" err="1"/>
              <a:t>Alsuwaidan</a:t>
            </a:r>
            <a:r>
              <a:rPr lang="en-GB" dirty="0"/>
              <a:t>, M., Baune, B.T., Berk, M., </a:t>
            </a:r>
            <a:r>
              <a:rPr lang="en-GB" dirty="0" err="1"/>
              <a:t>Demyttenaere</a:t>
            </a:r>
            <a:r>
              <a:rPr lang="en-GB" dirty="0"/>
              <a:t>, K., Goldberg, J.F., </a:t>
            </a:r>
            <a:r>
              <a:rPr lang="en-GB" dirty="0" err="1"/>
              <a:t>Gorwood</a:t>
            </a:r>
            <a:r>
              <a:rPr lang="en-GB" dirty="0"/>
              <a:t>, P., Ho, R., Kasper, S., Kennedy, S.H., Ly‐Uson, J., Mansur, R.B., McAllister‐Williams, R.H., Murrough, J.W., Nemeroff, C.B., Nierenberg, A.A., Rosenblat, J.D., </a:t>
            </a:r>
            <a:r>
              <a:rPr lang="en-GB" dirty="0" err="1"/>
              <a:t>Sanacora</a:t>
            </a:r>
            <a:r>
              <a:rPr lang="en-GB" dirty="0"/>
              <a:t>, G., Schatzberg, A.F., Shelton, R., Stahl, S.M., Trivedi, M.H., Vieta, E., Vinberg, M., Williams, N., Young, A.H. and Maj, M. (2023) ‘Treatment‐resistant depression: definition, prevalence, detection, management, and investigational interventions’, </a:t>
            </a:r>
            <a:r>
              <a:rPr lang="en-GB" i="1" dirty="0"/>
              <a:t>World Psychiatry</a:t>
            </a:r>
            <a:r>
              <a:rPr lang="en-GB" dirty="0"/>
              <a:t>, 22(3), pp. 394–412. Available at: </a:t>
            </a:r>
            <a:r>
              <a:rPr lang="en-GB" u="sng" dirty="0">
                <a:hlinkClick r:id="rId3"/>
              </a:rPr>
              <a:t>https://doi.org/10.1002/wps.21120</a:t>
            </a:r>
            <a:r>
              <a:rPr lang="en-GB" dirty="0"/>
              <a:t>.</a:t>
            </a:r>
          </a:p>
          <a:p>
            <a:r>
              <a:rPr lang="en-GB" i="1" dirty="0"/>
              <a:t>Mental Capacity Act 2005, c. 9</a:t>
            </a:r>
            <a:r>
              <a:rPr lang="en-GB" dirty="0"/>
              <a:t>. (2005) Available at: </a:t>
            </a:r>
            <a:r>
              <a:rPr lang="en-GB" u="sng" dirty="0">
                <a:hlinkClick r:id="rId4"/>
              </a:rPr>
              <a:t>https://www.legislation.gov.uk/ukpga/2005/9/contents</a:t>
            </a:r>
            <a:r>
              <a:rPr lang="en-GB" dirty="0"/>
              <a:t> (Accessed: 5 October 2025).</a:t>
            </a:r>
          </a:p>
          <a:p>
            <a:r>
              <a:rPr lang="en-GB" i="1" dirty="0"/>
              <a:t>Mental Health Act 1983, c. 20</a:t>
            </a:r>
            <a:r>
              <a:rPr lang="en-GB" dirty="0"/>
              <a:t>. (1983) Available at: </a:t>
            </a:r>
            <a:r>
              <a:rPr lang="en-GB" u="sng" dirty="0">
                <a:hlinkClick r:id="rId5"/>
              </a:rPr>
              <a:t>https://www.legislation.gov.uk/ukpga/1983/20/contents</a:t>
            </a:r>
            <a:r>
              <a:rPr lang="en-GB" dirty="0"/>
              <a:t> (Accessed: 5 October 2025).</a:t>
            </a:r>
          </a:p>
          <a:p>
            <a:r>
              <a:rPr lang="en-GB" i="1" dirty="0"/>
              <a:t>Mental Health Act 2007, c. 12</a:t>
            </a:r>
            <a:r>
              <a:rPr lang="en-GB" dirty="0"/>
              <a:t>. (2007) Available at: </a:t>
            </a:r>
            <a:r>
              <a:rPr lang="en-GB" u="sng" dirty="0">
                <a:hlinkClick r:id="rId6"/>
              </a:rPr>
              <a:t>https://www.legislation.gov.uk/ukpga/2007/12/contents</a:t>
            </a:r>
            <a:r>
              <a:rPr lang="en-GB" dirty="0"/>
              <a:t> (Accessed: 5 October 2025).</a:t>
            </a:r>
          </a:p>
          <a:p>
            <a:r>
              <a:rPr lang="en-GB" dirty="0"/>
              <a:t>National Institute for Health and Care Excellence (NICE) (2022) </a:t>
            </a:r>
            <a:r>
              <a:rPr lang="en-GB" i="1" dirty="0"/>
              <a:t>Depression in adults: treatment and management (NG222)</a:t>
            </a:r>
            <a:r>
              <a:rPr lang="en-GB" dirty="0"/>
              <a:t>. Available at: </a:t>
            </a:r>
            <a:r>
              <a:rPr lang="en-GB" u="sng" dirty="0">
                <a:hlinkClick r:id="rId7"/>
              </a:rPr>
              <a:t>https://www.nice.org.uk/guidance/ng222/resources/depression-in-adults-treatment-and-management-pdf-66143832307909</a:t>
            </a:r>
            <a:r>
              <a:rPr lang="en-GB" dirty="0"/>
              <a:t> (Accessed: 5 October 2025).</a:t>
            </a:r>
          </a:p>
          <a:p>
            <a:r>
              <a:rPr lang="en-GB" dirty="0" err="1"/>
              <a:t>Sirey</a:t>
            </a:r>
            <a:r>
              <a:rPr lang="en-GB" dirty="0"/>
              <a:t>, J.A., Bruce, M.L., Alexopoulos, G.S., Perlick, D.A., Friedman, S.J. and Meyers, B.S. (2001) ‘Stigma as a barrier to recovery: Perceived stigma and patient-rated severity of illness as predictors of antidepressant drug adherence’, </a:t>
            </a:r>
            <a:r>
              <a:rPr lang="en-GB" i="1" dirty="0"/>
              <a:t>Psychiatric Services</a:t>
            </a:r>
            <a:r>
              <a:rPr lang="en-GB" dirty="0"/>
              <a:t>, 52(12), pp. 1615-1620. Available at: </a:t>
            </a:r>
            <a:r>
              <a:rPr lang="en-GB" u="sng" dirty="0">
                <a:hlinkClick r:id="rId8"/>
              </a:rPr>
              <a:t>https://doi.org/10.1176/appi.ps.52.12.1615</a:t>
            </a:r>
            <a:r>
              <a:rPr lang="en-GB" dirty="0"/>
              <a:t>.</a:t>
            </a:r>
          </a:p>
          <a:p>
            <a:r>
              <a:rPr lang="en-GB" dirty="0" err="1"/>
              <a:t>Voderholzer</a:t>
            </a:r>
            <a:r>
              <a:rPr lang="en-GB" dirty="0"/>
              <a:t>, U., Barton, B., Favreau, M., Zisler, E.M., Rief, W., Wilhelm, M. and Schramm, E. (2024) ‘Enduring effects of psychotherapy, antidepressants and their combination in major depressive disorder: a systematic review and meta-analysis’, </a:t>
            </a:r>
            <a:r>
              <a:rPr lang="en-GB" i="1" dirty="0"/>
              <a:t>Frontiers in Psychiatry</a:t>
            </a:r>
            <a:r>
              <a:rPr lang="en-GB" dirty="0"/>
              <a:t>, 15. Available at: </a:t>
            </a:r>
            <a:r>
              <a:rPr lang="en-GB" u="sng" dirty="0">
                <a:hlinkClick r:id="rId9"/>
              </a:rPr>
              <a:t>https://doi.org/10.3389/fpsyt.2024.1415905</a:t>
            </a:r>
            <a:r>
              <a:rPr lang="en-GB" dirty="0"/>
              <a:t>.</a:t>
            </a:r>
          </a:p>
          <a:p>
            <a:r>
              <a:rPr lang="en-GB" dirty="0"/>
              <a:t>World Health Organization (2025) </a:t>
            </a:r>
            <a:r>
              <a:rPr lang="en-GB" i="1" dirty="0"/>
              <a:t>ICD-11 for Mortality and Morbidity Statistics (MMS)</a:t>
            </a:r>
            <a:r>
              <a:rPr lang="en-GB" dirty="0"/>
              <a:t>. Available at: </a:t>
            </a:r>
            <a:r>
              <a:rPr lang="en-GB" u="sng" dirty="0">
                <a:hlinkClick r:id="rId10"/>
              </a:rPr>
              <a:t>https://icd.who.int/browse/2025-01/mms/en#1194756772</a:t>
            </a:r>
            <a:r>
              <a:rPr lang="en-GB" dirty="0"/>
              <a:t> (Accessed: 5 October 2025).</a:t>
            </a:r>
          </a:p>
          <a:p>
            <a:r>
              <a:rPr lang="en-GB" dirty="0"/>
              <a:t>Image reference</a:t>
            </a:r>
          </a:p>
          <a:p>
            <a:r>
              <a:rPr lang="en-GB" u="sng" dirty="0">
                <a:hlinkClick r:id="rId11"/>
              </a:rPr>
              <a:t>https://en.wikipedia.org/wiki/Philippe_Pinel#/media/File:Philippe_Pinel_(1745_-_1826).jpg</a:t>
            </a:r>
            <a:endParaRPr lang="en-GB" dirty="0"/>
          </a:p>
          <a:p>
            <a:r>
              <a:rPr lang="en-GB" u="sng" dirty="0">
                <a:hlinkClick r:id="rId12"/>
              </a:rPr>
              <a:t>https://en.wikipedia.org/wiki/Hippocrates#/media/File:Hippocrates.jpg</a:t>
            </a:r>
            <a:endParaRPr lang="en-GB" dirty="0"/>
          </a:p>
          <a:p>
            <a:r>
              <a:rPr lang="en-GB" u="sng" dirty="0">
                <a:hlinkClick r:id="rId13"/>
              </a:rPr>
              <a:t>https://upload.wikimedia.org/wikipedia/commons/e/e5/Robert_Burton_by_Gilbert_Jackson.jpg</a:t>
            </a:r>
            <a:endParaRPr lang="en-GB" dirty="0"/>
          </a:p>
          <a:p>
            <a:r>
              <a:rPr lang="en-GB" u="sng" dirty="0"/>
              <a:t>https://uk.pinterest.com/pin-builder/?description=Can+antidepressants+really+help+to+treat+depression%3F&amp;guid=u5383yHZqkSJ-1&amp;media=https%3A%2F%2Fcdn-prod.medicalnewstoday.com%2Fcontent%2Fimages%2Farticles%2F321%2F321140%2Fa-bottle-of-pills-spilling-onto-a-table.jpg&amp;method=button&amp;url=https%3A%2F%2Fwww.medicalnewstoday.com%2Farticles%2F321140</a:t>
            </a:r>
          </a:p>
          <a:p>
            <a:r>
              <a:rPr lang="en-GB" dirty="0"/>
              <a:t>https://www.vecteezy.com/vector-art/17776465-woman-during-a-mental-therapy-session-with-a-psychotherapist-or-psychologist-two-women-are-sitting-and-talking-mental-health-concept-vector-illustration</a:t>
            </a:r>
          </a:p>
        </p:txBody>
      </p:sp>
    </p:spTree>
    <p:extLst>
      <p:ext uri="{BB962C8B-B14F-4D97-AF65-F5344CB8AC3E}">
        <p14:creationId xmlns:p14="http://schemas.microsoft.com/office/powerpoint/2010/main" val="1177589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793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Tahmid Summy</dc:creator>
  <cp:lastModifiedBy>Tahmid Summy</cp:lastModifiedBy>
  <cp:revision>3</cp:revision>
  <dcterms:created xsi:type="dcterms:W3CDTF">2025-10-05T11:28:29Z</dcterms:created>
  <dcterms:modified xsi:type="dcterms:W3CDTF">2025-11-01T22:54:47Z</dcterms:modified>
</cp:coreProperties>
</file>