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CDD0E5-1393-4AD6-9553-ADFDBF76880A}" v="227" dt="2023-10-26T12:40:46.591"/>
    <p1510:client id="{42D1E1F9-8E4C-403A-9157-4DF6E57CB897}" v="28" dt="2023-12-01T12:00:23.845"/>
    <p1510:client id="{63A76AC6-3D47-4E41-AA0A-D16C119AC2D1}" v="843" dt="2023-12-01T13:20:02.626"/>
    <p1510:client id="{75F45990-16F2-4111-8861-3E20BB858095}" v="899" dt="2023-11-24T14:05:59.467"/>
    <p1510:client id="{A603FB83-A17E-466D-84F6-43058A2F1A79}" v="956" dt="2023-11-23T12:01:13.682"/>
    <p1510:client id="{CC654156-D91D-A5BE-62E5-3F5F99921BBD}" v="81" dt="2023-11-28T13:48:03.788"/>
    <p1510:client id="{CC795ECF-1DFB-41DF-B8D0-04AF313A3A5B}" v="172" dt="2023-12-01T11:47:43.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E37BD1-0D04-4065-A3CD-83837C266B4E}" type="datetimeFigureOut">
              <a:t>12/1/2023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9BA04B-1E39-4198-87D0-7043BD0A4DE7}" type="slidenum">
              <a:t>‹#›</a:t>
            </a:fld>
            <a:endParaRPr lang="en-GB"/>
          </a:p>
        </p:txBody>
      </p:sp>
    </p:spTree>
    <p:extLst>
      <p:ext uri="{BB962C8B-B14F-4D97-AF65-F5344CB8AC3E}">
        <p14:creationId xmlns:p14="http://schemas.microsoft.com/office/powerpoint/2010/main" val="1848402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one of the main uses is for parents and teachers to contact one another. For example, a parent might use it to say that their child is ill and will not be attending school that day </a:t>
            </a:r>
            <a:endParaRPr lang="en-US"/>
          </a:p>
        </p:txBody>
      </p:sp>
      <p:sp>
        <p:nvSpPr>
          <p:cNvPr id="4" name="Slide Number Placeholder 3"/>
          <p:cNvSpPr>
            <a:spLocks noGrp="1"/>
          </p:cNvSpPr>
          <p:nvPr>
            <p:ph type="sldNum" sz="quarter" idx="5"/>
          </p:nvPr>
        </p:nvSpPr>
        <p:spPr/>
        <p:txBody>
          <a:bodyPr/>
          <a:lstStyle/>
          <a:p>
            <a:fld id="{0C9BA04B-1E39-4198-87D0-7043BD0A4DE7}" type="slidenum">
              <a:t>3</a:t>
            </a:fld>
            <a:endParaRPr lang="en-GB"/>
          </a:p>
        </p:txBody>
      </p:sp>
    </p:spTree>
    <p:extLst>
      <p:ext uri="{BB962C8B-B14F-4D97-AF65-F5344CB8AC3E}">
        <p14:creationId xmlns:p14="http://schemas.microsoft.com/office/powerpoint/2010/main" val="2181890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556701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790281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491004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65394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41899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424326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7638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759139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69357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87782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12/1/2023</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18842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12/1/2023</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779751274"/>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urful light bulb with business icons">
            <a:extLst>
              <a:ext uri="{FF2B5EF4-FFF2-40B4-BE49-F238E27FC236}">
                <a16:creationId xmlns:a16="http://schemas.microsoft.com/office/drawing/2014/main" id="{734E26F0-246E-F65D-8D34-62DE94235F9A}"/>
              </a:ext>
            </a:extLst>
          </p:cNvPr>
          <p:cNvPicPr>
            <a:picLocks noChangeAspect="1"/>
          </p:cNvPicPr>
          <p:nvPr/>
        </p:nvPicPr>
        <p:blipFill rotWithShape="1">
          <a:blip r:embed="rId2"/>
          <a:srcRect t="9729" r="-2" b="9878"/>
          <a:stretch/>
        </p:blipFill>
        <p:spPr>
          <a:xfrm>
            <a:off x="20" y="10"/>
            <a:ext cx="12191979" cy="6857990"/>
          </a:xfrm>
          <a:prstGeom prst="rect">
            <a:avLst/>
          </a:prstGeom>
        </p:spPr>
      </p:pic>
      <p:sp>
        <p:nvSpPr>
          <p:cNvPr id="2" name="Title 1"/>
          <p:cNvSpPr>
            <a:spLocks noGrp="1"/>
          </p:cNvSpPr>
          <p:nvPr>
            <p:ph type="title"/>
          </p:nvPr>
        </p:nvSpPr>
        <p:spPr/>
        <p:txBody>
          <a:bodyPr>
            <a:normAutofit/>
          </a:bodyPr>
          <a:lstStyle/>
          <a:p>
            <a:r>
              <a:rPr lang="en-GB">
                <a:solidFill>
                  <a:schemeClr val="accent1"/>
                </a:solidFill>
              </a:rPr>
              <a:t>Digital Tecnology Viva</a:t>
            </a:r>
          </a:p>
        </p:txBody>
      </p:sp>
      <p:sp>
        <p:nvSpPr>
          <p:cNvPr id="3" name="Subtitle 2"/>
          <p:cNvSpPr>
            <a:spLocks noGrp="1"/>
          </p:cNvSpPr>
          <p:nvPr>
            <p:ph type="body" idx="1"/>
          </p:nvPr>
        </p:nvSpPr>
        <p:spPr/>
        <p:txBody>
          <a:bodyPr vert="horz" lIns="91440" tIns="45720" rIns="91440" bIns="45720" rtlCol="0" anchor="t">
            <a:noAutofit/>
          </a:bodyPr>
          <a:lstStyle/>
          <a:p>
            <a:r>
              <a:rPr lang="en-GB" sz="2400">
                <a:solidFill>
                  <a:schemeClr val="accent1"/>
                </a:solidFill>
                <a:highlight>
                  <a:srgbClr val="C0C0C0"/>
                </a:highlight>
              </a:rPr>
              <a:t>Rachel Grace Jenkins</a:t>
            </a:r>
          </a:p>
          <a:p>
            <a:r>
              <a:rPr lang="en-GB" sz="2400">
                <a:solidFill>
                  <a:schemeClr val="accent1"/>
                </a:solidFill>
                <a:highlight>
                  <a:srgbClr val="C0C0C0"/>
                </a:highlight>
              </a:rPr>
              <a:t>Student number: 2005748</a:t>
            </a:r>
          </a:p>
          <a:p>
            <a:r>
              <a:rPr lang="en-GB" sz="2400">
                <a:solidFill>
                  <a:schemeClr val="accent1"/>
                </a:solidFill>
                <a:highlight>
                  <a:srgbClr val="C0C0C0"/>
                </a:highlight>
              </a:rPr>
              <a:t>Lecturer: Corey Edwards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3D2BA-11E3-3A65-5B2F-A27CA90CFD96}"/>
              </a:ext>
            </a:extLst>
          </p:cNvPr>
          <p:cNvSpPr>
            <a:spLocks noGrp="1"/>
          </p:cNvSpPr>
          <p:nvPr>
            <p:ph type="title"/>
          </p:nvPr>
        </p:nvSpPr>
        <p:spPr>
          <a:xfrm>
            <a:off x="2163618" y="716829"/>
            <a:ext cx="7101979" cy="1180184"/>
          </a:xfrm>
        </p:spPr>
        <p:txBody>
          <a:bodyPr/>
          <a:lstStyle/>
          <a:p>
            <a:r>
              <a:rPr lang="en-GB"/>
              <a:t>Introduction </a:t>
            </a:r>
          </a:p>
        </p:txBody>
      </p:sp>
      <p:sp>
        <p:nvSpPr>
          <p:cNvPr id="3" name="Text Placeholder 2">
            <a:extLst>
              <a:ext uri="{FF2B5EF4-FFF2-40B4-BE49-F238E27FC236}">
                <a16:creationId xmlns:a16="http://schemas.microsoft.com/office/drawing/2014/main" id="{94658679-752B-EBEF-E1AA-8B572E2CEC9C}"/>
              </a:ext>
            </a:extLst>
          </p:cNvPr>
          <p:cNvSpPr>
            <a:spLocks noGrp="1"/>
          </p:cNvSpPr>
          <p:nvPr>
            <p:ph type="body" idx="1"/>
          </p:nvPr>
        </p:nvSpPr>
        <p:spPr>
          <a:xfrm>
            <a:off x="1759527" y="2057616"/>
            <a:ext cx="8918623" cy="3819020"/>
          </a:xfrm>
        </p:spPr>
        <p:txBody>
          <a:bodyPr vert="horz" lIns="91440" tIns="45720" rIns="91440" bIns="45720" rtlCol="0" anchor="t">
            <a:normAutofit/>
          </a:bodyPr>
          <a:lstStyle/>
          <a:p>
            <a:pPr marL="342900" indent="-342900">
              <a:buChar char="•"/>
            </a:pPr>
            <a:r>
              <a:rPr lang="en-GB" dirty="0"/>
              <a:t>Three digital tools and their roles at building communities during the pandemic.</a:t>
            </a:r>
            <a:endParaRPr lang="en-US" dirty="0"/>
          </a:p>
          <a:p>
            <a:pPr marL="342900" indent="-342900">
              <a:buChar char="•"/>
            </a:pPr>
            <a:r>
              <a:rPr lang="en-GB" dirty="0"/>
              <a:t>How each digital tool has had an impact on communities during the pandemic.</a:t>
            </a:r>
          </a:p>
          <a:p>
            <a:pPr marL="342900" indent="-342900">
              <a:buChar char="•"/>
            </a:pPr>
            <a:r>
              <a:rPr lang="en-GB" dirty="0"/>
              <a:t>The advantages and disadvantages of each tool in community </a:t>
            </a:r>
            <a:r>
              <a:rPr lang="en-GB"/>
              <a:t>building.</a:t>
            </a:r>
            <a:endParaRPr lang="en-GB" dirty="0"/>
          </a:p>
          <a:p>
            <a:pPr marL="342900" indent="-342900">
              <a:buChar char="•"/>
            </a:pPr>
            <a:r>
              <a:rPr lang="en-GB" dirty="0"/>
              <a:t>How the three digital tools have help keep communities connected during the pandemic.</a:t>
            </a:r>
          </a:p>
        </p:txBody>
      </p:sp>
    </p:spTree>
    <p:extLst>
      <p:ext uri="{BB962C8B-B14F-4D97-AF65-F5344CB8AC3E}">
        <p14:creationId xmlns:p14="http://schemas.microsoft.com/office/powerpoint/2010/main" val="1383131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C29C9-0C05-761E-C2DE-6EB15812C778}"/>
              </a:ext>
            </a:extLst>
          </p:cNvPr>
          <p:cNvSpPr>
            <a:spLocks noGrp="1"/>
          </p:cNvSpPr>
          <p:nvPr>
            <p:ph type="title"/>
          </p:nvPr>
        </p:nvSpPr>
        <p:spPr>
          <a:xfrm>
            <a:off x="2094345" y="774556"/>
            <a:ext cx="7159707" cy="1145547"/>
          </a:xfrm>
        </p:spPr>
        <p:txBody>
          <a:bodyPr/>
          <a:lstStyle/>
          <a:p>
            <a:r>
              <a:rPr lang="en-GB"/>
              <a:t>Class Dojo</a:t>
            </a:r>
          </a:p>
        </p:txBody>
      </p:sp>
      <p:sp>
        <p:nvSpPr>
          <p:cNvPr id="3" name="Text Placeholder 2">
            <a:extLst>
              <a:ext uri="{FF2B5EF4-FFF2-40B4-BE49-F238E27FC236}">
                <a16:creationId xmlns:a16="http://schemas.microsoft.com/office/drawing/2014/main" id="{F11956CF-D334-2698-B9F3-6D76C3705290}"/>
              </a:ext>
            </a:extLst>
          </p:cNvPr>
          <p:cNvSpPr>
            <a:spLocks noGrp="1"/>
          </p:cNvSpPr>
          <p:nvPr>
            <p:ph type="body" idx="1"/>
          </p:nvPr>
        </p:nvSpPr>
        <p:spPr>
          <a:xfrm>
            <a:off x="1505527" y="2115343"/>
            <a:ext cx="8930169" cy="3807475"/>
          </a:xfrm>
        </p:spPr>
        <p:txBody>
          <a:bodyPr vert="horz" lIns="91440" tIns="45720" rIns="91440" bIns="45720" rtlCol="0" anchor="t">
            <a:normAutofit/>
          </a:bodyPr>
          <a:lstStyle/>
          <a:p>
            <a:pPr marL="342900" indent="-342900">
              <a:buChar char="•"/>
            </a:pPr>
            <a:endParaRPr lang="en-GB"/>
          </a:p>
          <a:p>
            <a:endParaRPr lang="en-GB"/>
          </a:p>
        </p:txBody>
      </p:sp>
      <p:sp>
        <p:nvSpPr>
          <p:cNvPr id="4" name="TextBox 3">
            <a:extLst>
              <a:ext uri="{FF2B5EF4-FFF2-40B4-BE49-F238E27FC236}">
                <a16:creationId xmlns:a16="http://schemas.microsoft.com/office/drawing/2014/main" id="{3A2E8FD0-2E97-4E81-06A0-FA9D215B7B66}"/>
              </a:ext>
            </a:extLst>
          </p:cNvPr>
          <p:cNvSpPr txBox="1"/>
          <p:nvPr/>
        </p:nvSpPr>
        <p:spPr>
          <a:xfrm>
            <a:off x="762000" y="2114549"/>
            <a:ext cx="7846218"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2000"/>
              <a:t>Class Dojo was created before covid and was created as a form of contact between parent's, pupils and teachers in the school community (</a:t>
            </a:r>
            <a:r>
              <a:rPr lang="en-GB" sz="2000" err="1">
                <a:solidFill>
                  <a:srgbClr val="000000"/>
                </a:solidFill>
                <a:ea typeface="+mn-lt"/>
                <a:cs typeface="+mn-lt"/>
              </a:rPr>
              <a:t>edchatwithtasha</a:t>
            </a:r>
            <a:r>
              <a:rPr lang="en-GB" sz="2000">
                <a:solidFill>
                  <a:srgbClr val="000000"/>
                </a:solidFill>
                <a:ea typeface="+mn-lt"/>
                <a:cs typeface="+mn-lt"/>
              </a:rPr>
              <a:t>, 2022).</a:t>
            </a:r>
            <a:br>
              <a:rPr lang="en-US" sz="2000"/>
            </a:br>
            <a:r>
              <a:rPr lang="en-GB" sz="2000">
                <a:solidFill>
                  <a:srgbClr val="FFFFFF"/>
                </a:solidFill>
                <a:ea typeface="+mn-lt"/>
                <a:cs typeface="+mn-lt"/>
              </a:rPr>
              <a:t>Follo</a:t>
            </a:r>
            <a:endParaRPr lang="en-US" sz="2000"/>
          </a:p>
          <a:p>
            <a:endParaRPr lang="en-GB" sz="2000"/>
          </a:p>
          <a:p>
            <a:pPr marL="285750" indent="-285750">
              <a:buFont typeface="Arial"/>
              <a:buChar char="•"/>
            </a:pPr>
            <a:r>
              <a:rPr lang="en-GB" sz="2000"/>
              <a:t>Class Dojo is used for many different uses (Jacobs, 2022).</a:t>
            </a:r>
          </a:p>
          <a:p>
            <a:pPr marL="285750" indent="-285750">
              <a:buFont typeface="Arial"/>
              <a:buChar char="•"/>
            </a:pPr>
            <a:endParaRPr lang="en-GB" sz="2000"/>
          </a:p>
          <a:p>
            <a:pPr marL="285750" indent="-285750">
              <a:buFont typeface="Arial"/>
              <a:buChar char="•"/>
            </a:pPr>
            <a:r>
              <a:rPr lang="en-GB" sz="2000"/>
              <a:t>Class Dojo was used a lot through covid and lock downs as teachers could upload lesson plans using the app and the school community would receive relevant updates as the pandemic progressed (Santos and Velez, 2021).</a:t>
            </a:r>
          </a:p>
          <a:p>
            <a:pPr marL="285750" indent="-285750">
              <a:buFont typeface="Arial"/>
              <a:buChar char="•"/>
            </a:pPr>
            <a:endParaRPr lang="en-GB"/>
          </a:p>
        </p:txBody>
      </p:sp>
    </p:spTree>
    <p:extLst>
      <p:ext uri="{BB962C8B-B14F-4D97-AF65-F5344CB8AC3E}">
        <p14:creationId xmlns:p14="http://schemas.microsoft.com/office/powerpoint/2010/main" val="1853661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7D0CB-896E-71C9-5167-0B913FD7884F}"/>
              </a:ext>
            </a:extLst>
          </p:cNvPr>
          <p:cNvSpPr>
            <a:spLocks noGrp="1"/>
          </p:cNvSpPr>
          <p:nvPr>
            <p:ph type="title"/>
          </p:nvPr>
        </p:nvSpPr>
        <p:spPr>
          <a:xfrm>
            <a:off x="2914073" y="913102"/>
            <a:ext cx="7009616" cy="960820"/>
          </a:xfrm>
        </p:spPr>
        <p:txBody>
          <a:bodyPr>
            <a:normAutofit fontScale="90000"/>
          </a:bodyPr>
          <a:lstStyle/>
          <a:p>
            <a:r>
              <a:rPr lang="en-GB"/>
              <a:t>Advantages of Class Dojo</a:t>
            </a:r>
          </a:p>
        </p:txBody>
      </p:sp>
      <p:sp>
        <p:nvSpPr>
          <p:cNvPr id="3" name="Text Placeholder 2">
            <a:extLst>
              <a:ext uri="{FF2B5EF4-FFF2-40B4-BE49-F238E27FC236}">
                <a16:creationId xmlns:a16="http://schemas.microsoft.com/office/drawing/2014/main" id="{1956A87A-94F8-3D07-8359-BF8A6353550B}"/>
              </a:ext>
            </a:extLst>
          </p:cNvPr>
          <p:cNvSpPr>
            <a:spLocks noGrp="1"/>
          </p:cNvSpPr>
          <p:nvPr>
            <p:ph type="body" idx="1"/>
          </p:nvPr>
        </p:nvSpPr>
        <p:spPr>
          <a:xfrm>
            <a:off x="1620983" y="1826708"/>
            <a:ext cx="8895531" cy="3911383"/>
          </a:xfrm>
        </p:spPr>
        <p:txBody>
          <a:bodyPr vert="horz" lIns="91440" tIns="45720" rIns="91440" bIns="45720" rtlCol="0" anchor="t">
            <a:normAutofit fontScale="92500" lnSpcReduction="20000"/>
          </a:bodyPr>
          <a:lstStyle/>
          <a:p>
            <a:pPr marL="342900" indent="-342900">
              <a:buChar char="•"/>
            </a:pPr>
            <a:r>
              <a:rPr lang="en-GB"/>
              <a:t>It is a great way for the school community to communicate with one another.</a:t>
            </a:r>
          </a:p>
          <a:p>
            <a:pPr marL="342900" indent="-342900">
              <a:buChar char="•"/>
            </a:pPr>
            <a:r>
              <a:rPr lang="en-GB"/>
              <a:t>Parents can use the app to contact teachers if their child won't be attending school that day.</a:t>
            </a:r>
          </a:p>
          <a:p>
            <a:pPr marL="342900" indent="-342900">
              <a:buChar char="•"/>
            </a:pPr>
            <a:r>
              <a:rPr lang="en-GB"/>
              <a:t>Teachers can use the app to update parents of any changes to a normal school day for example a non-school uniform day.</a:t>
            </a:r>
          </a:p>
          <a:p>
            <a:pPr marL="342900" indent="-342900">
              <a:buChar char="•"/>
            </a:pPr>
            <a:r>
              <a:rPr lang="en-GB"/>
              <a:t>Evidence suggests that Class Dojo worked well during the covid pandemic.</a:t>
            </a:r>
          </a:p>
          <a:p>
            <a:pPr marL="342900" indent="-342900">
              <a:buChar char="•"/>
            </a:pPr>
            <a:r>
              <a:rPr lang="en-GB"/>
              <a:t>Class Dojo will carry on to improve way beyond the pandemic and works well to keep the school community informed of any necessary changes.</a:t>
            </a:r>
          </a:p>
          <a:p>
            <a:r>
              <a:rPr lang="en-GB"/>
              <a:t> (</a:t>
            </a:r>
            <a:r>
              <a:rPr lang="en-GB" err="1"/>
              <a:t>Wilp</a:t>
            </a:r>
            <a:r>
              <a:rPr lang="en-GB"/>
              <a:t>, 2020) </a:t>
            </a:r>
          </a:p>
          <a:p>
            <a:pPr marL="342900" indent="-342900">
              <a:buChar char="•"/>
            </a:pPr>
            <a:endParaRPr lang="en-GB"/>
          </a:p>
          <a:p>
            <a:pPr marL="342900" indent="-342900">
              <a:buChar char="•"/>
            </a:pPr>
            <a:endParaRPr lang="en-GB"/>
          </a:p>
        </p:txBody>
      </p:sp>
    </p:spTree>
    <p:extLst>
      <p:ext uri="{BB962C8B-B14F-4D97-AF65-F5344CB8AC3E}">
        <p14:creationId xmlns:p14="http://schemas.microsoft.com/office/powerpoint/2010/main" val="870606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608BE-B9B8-BA80-A9D9-8CA60DA28AB7}"/>
              </a:ext>
            </a:extLst>
          </p:cNvPr>
          <p:cNvSpPr>
            <a:spLocks noGrp="1"/>
          </p:cNvSpPr>
          <p:nvPr>
            <p:ph type="title"/>
          </p:nvPr>
        </p:nvSpPr>
        <p:spPr>
          <a:xfrm>
            <a:off x="2463800" y="797647"/>
            <a:ext cx="7148161" cy="1122456"/>
          </a:xfrm>
        </p:spPr>
        <p:txBody>
          <a:bodyPr>
            <a:normAutofit fontScale="90000"/>
          </a:bodyPr>
          <a:lstStyle/>
          <a:p>
            <a:r>
              <a:rPr lang="en-GB"/>
              <a:t>Disadvantages of </a:t>
            </a:r>
            <a:br>
              <a:rPr lang="en-GB"/>
            </a:br>
            <a:r>
              <a:rPr lang="en-GB"/>
              <a:t>Class Dojo</a:t>
            </a:r>
          </a:p>
        </p:txBody>
      </p:sp>
      <p:sp>
        <p:nvSpPr>
          <p:cNvPr id="3" name="Text Placeholder 2">
            <a:extLst>
              <a:ext uri="{FF2B5EF4-FFF2-40B4-BE49-F238E27FC236}">
                <a16:creationId xmlns:a16="http://schemas.microsoft.com/office/drawing/2014/main" id="{251E2A12-F608-05B6-5DCD-3CD5B605DC67}"/>
              </a:ext>
            </a:extLst>
          </p:cNvPr>
          <p:cNvSpPr>
            <a:spLocks noGrp="1"/>
          </p:cNvSpPr>
          <p:nvPr>
            <p:ph type="body" idx="1"/>
          </p:nvPr>
        </p:nvSpPr>
        <p:spPr>
          <a:xfrm>
            <a:off x="1066800" y="1988343"/>
            <a:ext cx="9380441" cy="3726657"/>
          </a:xfrm>
        </p:spPr>
        <p:txBody>
          <a:bodyPr vert="horz" lIns="91440" tIns="45720" rIns="91440" bIns="45720" rtlCol="0" anchor="t">
            <a:normAutofit/>
          </a:bodyPr>
          <a:lstStyle/>
          <a:p>
            <a:pPr marL="342900" indent="-342900">
              <a:buChar char="•"/>
            </a:pPr>
            <a:r>
              <a:rPr lang="en-GB"/>
              <a:t>Not everyone is good with  technology.</a:t>
            </a:r>
          </a:p>
          <a:p>
            <a:pPr marL="342900" indent="-342900">
              <a:buChar char="•"/>
            </a:pPr>
            <a:r>
              <a:rPr lang="en-GB"/>
              <a:t>Class Dojo Could crash or go into maintenance.</a:t>
            </a:r>
          </a:p>
          <a:p>
            <a:pPr marL="342900" indent="-342900">
              <a:buChar char="•"/>
            </a:pPr>
            <a:r>
              <a:rPr lang="en-GB"/>
              <a:t>It can also be time consuming for teachers to post updates whilst using the app.</a:t>
            </a:r>
          </a:p>
          <a:p>
            <a:pPr marL="342900" indent="-342900">
              <a:buChar char="•"/>
            </a:pPr>
            <a:r>
              <a:rPr lang="en-GB"/>
              <a:t>There could also be a lack of context on the app.</a:t>
            </a:r>
          </a:p>
          <a:p>
            <a:r>
              <a:rPr lang="en-GB"/>
              <a:t>(Inner Drive, 2023). </a:t>
            </a:r>
          </a:p>
          <a:p>
            <a:pPr marL="342900" indent="-342900">
              <a:buChar char="•"/>
            </a:pPr>
            <a:endParaRPr lang="en-GB"/>
          </a:p>
          <a:p>
            <a:pPr marL="342900" indent="-342900">
              <a:buChar char="•"/>
            </a:pPr>
            <a:endParaRPr lang="en-GB"/>
          </a:p>
        </p:txBody>
      </p:sp>
    </p:spTree>
    <p:extLst>
      <p:ext uri="{BB962C8B-B14F-4D97-AF65-F5344CB8AC3E}">
        <p14:creationId xmlns:p14="http://schemas.microsoft.com/office/powerpoint/2010/main" val="3509722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A272-0271-BC8A-E475-7EF1DDC19F25}"/>
              </a:ext>
            </a:extLst>
          </p:cNvPr>
          <p:cNvSpPr>
            <a:spLocks noGrp="1"/>
          </p:cNvSpPr>
          <p:nvPr>
            <p:ph type="title"/>
          </p:nvPr>
        </p:nvSpPr>
        <p:spPr>
          <a:xfrm>
            <a:off x="1066800" y="738188"/>
            <a:ext cx="9370084" cy="1104849"/>
          </a:xfrm>
        </p:spPr>
        <p:txBody>
          <a:bodyPr/>
          <a:lstStyle/>
          <a:p>
            <a:r>
              <a:rPr lang="en-GB"/>
              <a:t>Microsoft Teams</a:t>
            </a:r>
          </a:p>
        </p:txBody>
      </p:sp>
      <p:sp>
        <p:nvSpPr>
          <p:cNvPr id="3" name="Text Placeholder 2">
            <a:extLst>
              <a:ext uri="{FF2B5EF4-FFF2-40B4-BE49-F238E27FC236}">
                <a16:creationId xmlns:a16="http://schemas.microsoft.com/office/drawing/2014/main" id="{BAEDC716-5D73-2056-9D01-C26C41868518}"/>
              </a:ext>
            </a:extLst>
          </p:cNvPr>
          <p:cNvSpPr>
            <a:spLocks noGrp="1"/>
          </p:cNvSpPr>
          <p:nvPr>
            <p:ph type="body" idx="1"/>
          </p:nvPr>
        </p:nvSpPr>
        <p:spPr>
          <a:xfrm>
            <a:off x="1162050" y="2082727"/>
            <a:ext cx="8340485" cy="4003748"/>
          </a:xfrm>
        </p:spPr>
        <p:txBody>
          <a:bodyPr vert="horz" lIns="91440" tIns="45720" rIns="91440" bIns="45720" rtlCol="0" anchor="t">
            <a:normAutofit fontScale="92500" lnSpcReduction="20000"/>
          </a:bodyPr>
          <a:lstStyle/>
          <a:p>
            <a:pPr marL="342900" indent="-342900">
              <a:buChar char="•"/>
            </a:pPr>
            <a:r>
              <a:rPr lang="en-GB"/>
              <a:t>Microsoft Teams was created before covid but was used widely across different universities during the covid pandemic (Poston, Apostle and Richardson, 2019). </a:t>
            </a:r>
            <a:endParaRPr lang="en-US"/>
          </a:p>
          <a:p>
            <a:pPr marL="342900" indent="-342900">
              <a:buChar char="•"/>
            </a:pPr>
            <a:r>
              <a:rPr lang="en-GB"/>
              <a:t>Microsoft Teams was used in the student community for students to attend their university lectures online (Henderson, et al, 2022).</a:t>
            </a:r>
          </a:p>
          <a:p>
            <a:pPr marL="342900" indent="-342900">
              <a:buChar char="•"/>
            </a:pPr>
            <a:r>
              <a:rPr lang="en-GB"/>
              <a:t>By Students using Microsoft Teams during the pandemic, they could learn from home in a safe environment (Hedderman, 2021).</a:t>
            </a:r>
          </a:p>
          <a:p>
            <a:pPr marL="342900" indent="-342900">
              <a:buChar char="•"/>
            </a:pPr>
            <a:r>
              <a:rPr lang="en-GB"/>
              <a:t>Microsoft Teams is still used in the student community but not as much since the pandemic has come to an end.</a:t>
            </a:r>
          </a:p>
          <a:p>
            <a:pPr marL="342900" indent="-342900">
              <a:buChar char="•"/>
            </a:pPr>
            <a:r>
              <a:rPr lang="en-GB"/>
              <a:t>Microsoft Teams is still a great way for students to contact different services across the university (</a:t>
            </a:r>
            <a:r>
              <a:rPr lang="en-GB" err="1"/>
              <a:t>Stramkale</a:t>
            </a:r>
            <a:r>
              <a:rPr lang="en-GB"/>
              <a:t>, 2023). </a:t>
            </a:r>
          </a:p>
        </p:txBody>
      </p:sp>
    </p:spTree>
    <p:extLst>
      <p:ext uri="{BB962C8B-B14F-4D97-AF65-F5344CB8AC3E}">
        <p14:creationId xmlns:p14="http://schemas.microsoft.com/office/powerpoint/2010/main" val="2149876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3D5A1-D452-0435-732E-729D5AB592EC}"/>
              </a:ext>
            </a:extLst>
          </p:cNvPr>
          <p:cNvSpPr>
            <a:spLocks noGrp="1"/>
          </p:cNvSpPr>
          <p:nvPr>
            <p:ph type="title"/>
          </p:nvPr>
        </p:nvSpPr>
        <p:spPr>
          <a:xfrm>
            <a:off x="1104900" y="547688"/>
            <a:ext cx="8846209" cy="1019124"/>
          </a:xfrm>
        </p:spPr>
        <p:txBody>
          <a:bodyPr>
            <a:normAutofit fontScale="90000"/>
          </a:bodyPr>
          <a:lstStyle/>
          <a:p>
            <a:r>
              <a:rPr lang="en-GB"/>
              <a:t>Advantages of Microsoft Teams</a:t>
            </a:r>
          </a:p>
        </p:txBody>
      </p:sp>
      <p:sp>
        <p:nvSpPr>
          <p:cNvPr id="3" name="Text Placeholder 2">
            <a:extLst>
              <a:ext uri="{FF2B5EF4-FFF2-40B4-BE49-F238E27FC236}">
                <a16:creationId xmlns:a16="http://schemas.microsoft.com/office/drawing/2014/main" id="{48237F12-36A6-8252-D659-666AE4673191}"/>
              </a:ext>
            </a:extLst>
          </p:cNvPr>
          <p:cNvSpPr>
            <a:spLocks noGrp="1"/>
          </p:cNvSpPr>
          <p:nvPr>
            <p:ph type="body" idx="1"/>
          </p:nvPr>
        </p:nvSpPr>
        <p:spPr>
          <a:xfrm>
            <a:off x="1200150" y="1777927"/>
            <a:ext cx="8130935" cy="4746698"/>
          </a:xfrm>
        </p:spPr>
        <p:txBody>
          <a:bodyPr vert="horz" lIns="91440" tIns="45720" rIns="91440" bIns="45720" rtlCol="0" anchor="t">
            <a:normAutofit/>
          </a:bodyPr>
          <a:lstStyle/>
          <a:p>
            <a:pPr marL="342900" indent="-342900">
              <a:buChar char="•"/>
            </a:pPr>
            <a:r>
              <a:rPr lang="en-GB"/>
              <a:t>Microsoft Teams was a great way for the student community to have university lectures during the pandemic.</a:t>
            </a:r>
          </a:p>
          <a:p>
            <a:pPr marL="342900" indent="-342900">
              <a:buChar char="•"/>
            </a:pPr>
            <a:r>
              <a:rPr lang="en-GB"/>
              <a:t>During the pandemic lecturers could conduct lectures from home in a safe environment.</a:t>
            </a:r>
          </a:p>
          <a:p>
            <a:pPr marL="342900" indent="-342900">
              <a:buChar char="•"/>
            </a:pPr>
            <a:r>
              <a:rPr lang="en-GB"/>
              <a:t>Microsoft Teams had a positive impact on the student community whilst trying to learn throughout the pandemic.</a:t>
            </a:r>
          </a:p>
          <a:p>
            <a:pPr marL="342900" indent="-342900">
              <a:buChar char="•"/>
            </a:pPr>
            <a:r>
              <a:rPr lang="en-GB"/>
              <a:t>University lectures could post activities that would normally be done in a classroom environment on Microsoft Teams</a:t>
            </a:r>
          </a:p>
          <a:p>
            <a:r>
              <a:rPr lang="en-GB"/>
              <a:t>(National Health Service, 2021)</a:t>
            </a:r>
          </a:p>
          <a:p>
            <a:pPr marL="342900" indent="-342900">
              <a:buChar char="•"/>
            </a:pPr>
            <a:endParaRPr lang="en-GB"/>
          </a:p>
        </p:txBody>
      </p:sp>
    </p:spTree>
    <p:extLst>
      <p:ext uri="{BB962C8B-B14F-4D97-AF65-F5344CB8AC3E}">
        <p14:creationId xmlns:p14="http://schemas.microsoft.com/office/powerpoint/2010/main" val="1193141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1AF8C-ECDC-E8E0-8552-8C0A8485519C}"/>
              </a:ext>
            </a:extLst>
          </p:cNvPr>
          <p:cNvSpPr>
            <a:spLocks noGrp="1"/>
          </p:cNvSpPr>
          <p:nvPr>
            <p:ph type="title"/>
          </p:nvPr>
        </p:nvSpPr>
        <p:spPr>
          <a:xfrm>
            <a:off x="1943100" y="709613"/>
            <a:ext cx="7646059" cy="971499"/>
          </a:xfrm>
        </p:spPr>
        <p:txBody>
          <a:bodyPr>
            <a:normAutofit fontScale="90000"/>
          </a:bodyPr>
          <a:lstStyle/>
          <a:p>
            <a:r>
              <a:rPr lang="en-GB"/>
              <a:t>Disadvantages of Microsoft Teams </a:t>
            </a:r>
          </a:p>
        </p:txBody>
      </p:sp>
      <p:sp>
        <p:nvSpPr>
          <p:cNvPr id="3" name="Text Placeholder 2">
            <a:extLst>
              <a:ext uri="{FF2B5EF4-FFF2-40B4-BE49-F238E27FC236}">
                <a16:creationId xmlns:a16="http://schemas.microsoft.com/office/drawing/2014/main" id="{24978D37-B49D-CD4B-44B6-7B2EDB264E13}"/>
              </a:ext>
            </a:extLst>
          </p:cNvPr>
          <p:cNvSpPr>
            <a:spLocks noGrp="1"/>
          </p:cNvSpPr>
          <p:nvPr>
            <p:ph type="body" idx="1"/>
          </p:nvPr>
        </p:nvSpPr>
        <p:spPr>
          <a:xfrm>
            <a:off x="1066800" y="1835077"/>
            <a:ext cx="8169035" cy="4260923"/>
          </a:xfrm>
        </p:spPr>
        <p:txBody>
          <a:bodyPr vert="horz" lIns="91440" tIns="45720" rIns="91440" bIns="45720" rtlCol="0" anchor="t">
            <a:normAutofit/>
          </a:bodyPr>
          <a:lstStyle/>
          <a:p>
            <a:pPr marL="342900" indent="-342900">
              <a:buChar char="•"/>
            </a:pPr>
            <a:r>
              <a:rPr lang="en-GB"/>
              <a:t>There could be a lot of disruption during an online lecture.</a:t>
            </a:r>
          </a:p>
          <a:p>
            <a:pPr marL="342900" indent="-342900">
              <a:buChar char="•"/>
            </a:pPr>
            <a:r>
              <a:rPr lang="en-GB"/>
              <a:t>Some students could not always access the lectures. </a:t>
            </a:r>
          </a:p>
          <a:p>
            <a:pPr marL="342900" indent="-342900">
              <a:buChar char="•"/>
            </a:pPr>
            <a:r>
              <a:rPr lang="en-GB"/>
              <a:t>The lecturers might have issues starting a team's meeting.</a:t>
            </a:r>
          </a:p>
          <a:p>
            <a:pPr marL="342900" indent="-342900">
              <a:buChar char="•"/>
            </a:pPr>
            <a:r>
              <a:rPr lang="en-GB"/>
              <a:t>Laptops could crash during an online lecture.</a:t>
            </a:r>
          </a:p>
          <a:p>
            <a:pPr marL="342900" indent="-342900">
              <a:buChar char="•"/>
            </a:pPr>
            <a:r>
              <a:rPr lang="en-GB"/>
              <a:t>Lecturers could not see if any of the students were paying attention to their online lecture.</a:t>
            </a:r>
          </a:p>
          <a:p>
            <a:r>
              <a:rPr lang="en-GB"/>
              <a:t>(Duong and Nguyen, 2021).</a:t>
            </a:r>
          </a:p>
          <a:p>
            <a:pPr marL="342900" indent="-342900">
              <a:buChar char="•"/>
            </a:pPr>
            <a:endParaRPr lang="en-GB"/>
          </a:p>
        </p:txBody>
      </p:sp>
    </p:spTree>
    <p:extLst>
      <p:ext uri="{BB962C8B-B14F-4D97-AF65-F5344CB8AC3E}">
        <p14:creationId xmlns:p14="http://schemas.microsoft.com/office/powerpoint/2010/main" val="1065853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4C237-8FA5-9492-FEC4-49E84F1297B9}"/>
              </a:ext>
            </a:extLst>
          </p:cNvPr>
          <p:cNvSpPr>
            <a:spLocks noGrp="1"/>
          </p:cNvSpPr>
          <p:nvPr>
            <p:ph type="title"/>
          </p:nvPr>
        </p:nvSpPr>
        <p:spPr>
          <a:xfrm>
            <a:off x="1800225" y="862013"/>
            <a:ext cx="7303159" cy="1114374"/>
          </a:xfrm>
        </p:spPr>
        <p:txBody>
          <a:bodyPr/>
          <a:lstStyle/>
          <a:p>
            <a:r>
              <a:rPr lang="en-GB"/>
              <a:t>Social Media</a:t>
            </a:r>
          </a:p>
        </p:txBody>
      </p:sp>
      <p:sp>
        <p:nvSpPr>
          <p:cNvPr id="3" name="Text Placeholder 2">
            <a:extLst>
              <a:ext uri="{FF2B5EF4-FFF2-40B4-BE49-F238E27FC236}">
                <a16:creationId xmlns:a16="http://schemas.microsoft.com/office/drawing/2014/main" id="{2F8AFD21-CD0F-F05E-2639-C1A77E859547}"/>
              </a:ext>
            </a:extLst>
          </p:cNvPr>
          <p:cNvSpPr>
            <a:spLocks noGrp="1"/>
          </p:cNvSpPr>
          <p:nvPr>
            <p:ph type="body" idx="1"/>
          </p:nvPr>
        </p:nvSpPr>
        <p:spPr>
          <a:xfrm>
            <a:off x="1114425" y="1968427"/>
            <a:ext cx="7826135" cy="4003748"/>
          </a:xfrm>
        </p:spPr>
        <p:txBody>
          <a:bodyPr vert="horz" lIns="91440" tIns="45720" rIns="91440" bIns="45720" rtlCol="0" anchor="t">
            <a:normAutofit/>
          </a:bodyPr>
          <a:lstStyle/>
          <a:p>
            <a:pPr marL="342900" indent="-342900">
              <a:buChar char="•"/>
            </a:pPr>
            <a:r>
              <a:rPr lang="en-GB" dirty="0"/>
              <a:t>Social Media has been widely used way before the pandemic by several different communities (Zhang and Luo, 2026).</a:t>
            </a:r>
          </a:p>
          <a:p>
            <a:pPr marL="342900" indent="-342900">
              <a:buChar char="•"/>
            </a:pPr>
            <a:r>
              <a:rPr lang="en-GB" dirty="0"/>
              <a:t>During the pandemic people had started to use social media to ask their local community for volunteers during the pandemic (Powys County Counsil, 2023).</a:t>
            </a:r>
          </a:p>
          <a:p>
            <a:pPr marL="342900" indent="-342900">
              <a:buChar char="•"/>
            </a:pPr>
            <a:r>
              <a:rPr lang="en-GB" dirty="0"/>
              <a:t>Many people used social media as way to stay in touch with loved ones during the pandemic (Aldrich, 2022).</a:t>
            </a:r>
          </a:p>
          <a:p>
            <a:pPr marL="342900" indent="-342900">
              <a:buChar char="•"/>
            </a:pPr>
            <a:r>
              <a:rPr lang="en-GB" dirty="0"/>
              <a:t>Social media is still used to help support local communities after the pandemic (Xie, Pinto and Zhong, 2022). </a:t>
            </a:r>
          </a:p>
          <a:p>
            <a:pPr marL="342900" indent="-342900">
              <a:buChar char="•"/>
            </a:pPr>
            <a:endParaRPr lang="en-GB"/>
          </a:p>
        </p:txBody>
      </p:sp>
    </p:spTree>
    <p:extLst>
      <p:ext uri="{BB962C8B-B14F-4D97-AF65-F5344CB8AC3E}">
        <p14:creationId xmlns:p14="http://schemas.microsoft.com/office/powerpoint/2010/main" val="4090435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4F2F5-82EE-2B3B-CE81-B6EAEA5516CA}"/>
              </a:ext>
            </a:extLst>
          </p:cNvPr>
          <p:cNvSpPr>
            <a:spLocks noGrp="1"/>
          </p:cNvSpPr>
          <p:nvPr>
            <p:ph type="title"/>
          </p:nvPr>
        </p:nvSpPr>
        <p:spPr>
          <a:xfrm>
            <a:off x="1457325" y="833438"/>
            <a:ext cx="7703209" cy="1219149"/>
          </a:xfrm>
        </p:spPr>
        <p:txBody>
          <a:bodyPr>
            <a:normAutofit fontScale="90000"/>
          </a:bodyPr>
          <a:lstStyle/>
          <a:p>
            <a:r>
              <a:rPr lang="en-GB"/>
              <a:t>Advantages of Social Media </a:t>
            </a:r>
          </a:p>
        </p:txBody>
      </p:sp>
      <p:sp>
        <p:nvSpPr>
          <p:cNvPr id="3" name="Text Placeholder 2">
            <a:extLst>
              <a:ext uri="{FF2B5EF4-FFF2-40B4-BE49-F238E27FC236}">
                <a16:creationId xmlns:a16="http://schemas.microsoft.com/office/drawing/2014/main" id="{E42D6226-493C-D590-F8CA-E94461BD660F}"/>
              </a:ext>
            </a:extLst>
          </p:cNvPr>
          <p:cNvSpPr>
            <a:spLocks noGrp="1"/>
          </p:cNvSpPr>
          <p:nvPr>
            <p:ph type="body" idx="1"/>
          </p:nvPr>
        </p:nvSpPr>
        <p:spPr>
          <a:xfrm>
            <a:off x="1066800" y="2082727"/>
            <a:ext cx="8254760" cy="3632273"/>
          </a:xfrm>
        </p:spPr>
        <p:txBody>
          <a:bodyPr vert="horz" lIns="91440" tIns="45720" rIns="91440" bIns="45720" rtlCol="0" anchor="t">
            <a:normAutofit lnSpcReduction="10000"/>
          </a:bodyPr>
          <a:lstStyle/>
          <a:p>
            <a:pPr marL="342900" indent="-342900">
              <a:buChar char="•"/>
            </a:pPr>
            <a:r>
              <a:rPr lang="en-GB" dirty="0"/>
              <a:t>It was a great way for people to ask their local community for support during the pandemic.</a:t>
            </a:r>
            <a:endParaRPr lang="en-US" dirty="0"/>
          </a:p>
          <a:p>
            <a:pPr marL="342900" indent="-342900">
              <a:buChar char="•"/>
            </a:pPr>
            <a:r>
              <a:rPr lang="en-GB" dirty="0"/>
              <a:t>Many people used social media during covid to stay connected with loved ones.</a:t>
            </a:r>
          </a:p>
          <a:p>
            <a:pPr marL="342900" indent="-342900">
              <a:buChar char="•"/>
            </a:pPr>
            <a:r>
              <a:rPr lang="en-GB" dirty="0"/>
              <a:t>Many people volunteered to help local communities during the pandemic because of social media campaigns.</a:t>
            </a:r>
          </a:p>
          <a:p>
            <a:pPr marL="342900" indent="-342900">
              <a:buChar char="•"/>
            </a:pPr>
            <a:r>
              <a:rPr lang="en-GB" dirty="0"/>
              <a:t>Social Media has influence positive attitudes towards building communities throughout the pandemic </a:t>
            </a:r>
          </a:p>
          <a:p>
            <a:r>
              <a:rPr lang="en-GB" dirty="0"/>
              <a:t>(Zhang, et al, 2022). </a:t>
            </a:r>
          </a:p>
          <a:p>
            <a:pPr marL="342900" indent="-342900">
              <a:buChar char="•"/>
            </a:pPr>
            <a:endParaRPr lang="en-GB" dirty="0"/>
          </a:p>
        </p:txBody>
      </p:sp>
    </p:spTree>
    <p:extLst>
      <p:ext uri="{BB962C8B-B14F-4D97-AF65-F5344CB8AC3E}">
        <p14:creationId xmlns:p14="http://schemas.microsoft.com/office/powerpoint/2010/main" val="2647104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15D10-7325-3F18-AAF0-EC8BBE77240C}"/>
              </a:ext>
            </a:extLst>
          </p:cNvPr>
          <p:cNvSpPr>
            <a:spLocks noGrp="1"/>
          </p:cNvSpPr>
          <p:nvPr>
            <p:ph type="title"/>
          </p:nvPr>
        </p:nvSpPr>
        <p:spPr>
          <a:xfrm>
            <a:off x="1257300" y="671513"/>
            <a:ext cx="8027059" cy="1085799"/>
          </a:xfrm>
        </p:spPr>
        <p:txBody>
          <a:bodyPr>
            <a:normAutofit fontScale="90000"/>
          </a:bodyPr>
          <a:lstStyle/>
          <a:p>
            <a:r>
              <a:rPr lang="en-GB"/>
              <a:t>Disadvantages of Social Media </a:t>
            </a:r>
          </a:p>
        </p:txBody>
      </p:sp>
      <p:sp>
        <p:nvSpPr>
          <p:cNvPr id="3" name="Text Placeholder 2">
            <a:extLst>
              <a:ext uri="{FF2B5EF4-FFF2-40B4-BE49-F238E27FC236}">
                <a16:creationId xmlns:a16="http://schemas.microsoft.com/office/drawing/2014/main" id="{113A0B99-66C2-3F5D-9381-AE5A87AE6B1E}"/>
              </a:ext>
            </a:extLst>
          </p:cNvPr>
          <p:cNvSpPr>
            <a:spLocks noGrp="1"/>
          </p:cNvSpPr>
          <p:nvPr>
            <p:ph type="body" idx="1"/>
          </p:nvPr>
        </p:nvSpPr>
        <p:spPr>
          <a:xfrm>
            <a:off x="1590675" y="1968427"/>
            <a:ext cx="6635510" cy="4089473"/>
          </a:xfrm>
        </p:spPr>
        <p:txBody>
          <a:bodyPr vert="horz" lIns="91440" tIns="45720" rIns="91440" bIns="45720" rtlCol="0" anchor="t">
            <a:normAutofit/>
          </a:bodyPr>
          <a:lstStyle/>
          <a:p>
            <a:pPr marL="342900" indent="-342900">
              <a:buChar char="•"/>
            </a:pPr>
            <a:r>
              <a:rPr lang="en-GB" dirty="0"/>
              <a:t>Social Media caused loneliness during the pandemic.</a:t>
            </a:r>
          </a:p>
          <a:p>
            <a:pPr marL="342900" indent="-342900">
              <a:buChar char="•"/>
            </a:pPr>
            <a:r>
              <a:rPr lang="en-GB" dirty="0"/>
              <a:t>Not everyone has access to Social Media to stay in touch with loved ones.</a:t>
            </a:r>
          </a:p>
          <a:p>
            <a:pPr marL="342900" indent="-342900">
              <a:buChar char="•"/>
            </a:pPr>
            <a:r>
              <a:rPr lang="en-GB" dirty="0"/>
              <a:t>Social Media caused a great deal of anxiety as people could not see their loved ones in person</a:t>
            </a:r>
          </a:p>
          <a:p>
            <a:pPr marL="342900" indent="-342900">
              <a:buChar char="•"/>
            </a:pPr>
            <a:r>
              <a:rPr lang="en-GB" dirty="0"/>
              <a:t>Not everyone was interested in the campaigns posted on Social Media to help out during the pandemic (Cho et al, 2023).  </a:t>
            </a:r>
          </a:p>
          <a:p>
            <a:endParaRPr lang="en-GB" sz="1100" dirty="0"/>
          </a:p>
          <a:p>
            <a:pPr marL="342900" indent="-342900">
              <a:buChar char="•"/>
            </a:pPr>
            <a:endParaRPr lang="en-GB" dirty="0"/>
          </a:p>
          <a:p>
            <a:pPr marL="342900" indent="-342900">
              <a:buChar char="•"/>
            </a:pPr>
            <a:endParaRPr lang="en-GB" dirty="0"/>
          </a:p>
          <a:p>
            <a:pPr marL="342900" indent="-342900">
              <a:buChar char="•"/>
            </a:pPr>
            <a:endParaRPr lang="en-GB" dirty="0"/>
          </a:p>
        </p:txBody>
      </p:sp>
    </p:spTree>
    <p:extLst>
      <p:ext uri="{BB962C8B-B14F-4D97-AF65-F5344CB8AC3E}">
        <p14:creationId xmlns:p14="http://schemas.microsoft.com/office/powerpoint/2010/main" val="1752981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E55D1-3D69-130A-C74F-D85C7E853BC0}"/>
              </a:ext>
            </a:extLst>
          </p:cNvPr>
          <p:cNvSpPr>
            <a:spLocks noGrp="1"/>
          </p:cNvSpPr>
          <p:nvPr>
            <p:ph type="title"/>
          </p:nvPr>
        </p:nvSpPr>
        <p:spPr>
          <a:xfrm>
            <a:off x="2400300" y="947738"/>
            <a:ext cx="5750584" cy="961974"/>
          </a:xfrm>
        </p:spPr>
        <p:txBody>
          <a:bodyPr/>
          <a:lstStyle/>
          <a:p>
            <a:r>
              <a:rPr lang="en-GB" dirty="0"/>
              <a:t>Conclusion</a:t>
            </a:r>
          </a:p>
        </p:txBody>
      </p:sp>
      <p:sp>
        <p:nvSpPr>
          <p:cNvPr id="3" name="Text Placeholder 2">
            <a:extLst>
              <a:ext uri="{FF2B5EF4-FFF2-40B4-BE49-F238E27FC236}">
                <a16:creationId xmlns:a16="http://schemas.microsoft.com/office/drawing/2014/main" id="{40AA9243-4D81-5939-B95D-B74355EBBA0C}"/>
              </a:ext>
            </a:extLst>
          </p:cNvPr>
          <p:cNvSpPr>
            <a:spLocks noGrp="1"/>
          </p:cNvSpPr>
          <p:nvPr>
            <p:ph type="body" idx="1"/>
          </p:nvPr>
        </p:nvSpPr>
        <p:spPr>
          <a:xfrm>
            <a:off x="1066800" y="1977952"/>
            <a:ext cx="8435735" cy="3737048"/>
          </a:xfrm>
        </p:spPr>
        <p:txBody>
          <a:bodyPr vert="horz" lIns="91440" tIns="45720" rIns="91440" bIns="45720" rtlCol="0" anchor="t">
            <a:normAutofit/>
          </a:bodyPr>
          <a:lstStyle/>
          <a:p>
            <a:pPr marL="342900" indent="-342900">
              <a:buChar char="•"/>
            </a:pPr>
            <a:r>
              <a:rPr lang="en-GB" dirty="0"/>
              <a:t>This assignment has explored three digital tools and how they help </a:t>
            </a:r>
            <a:r>
              <a:rPr lang="en-GB"/>
              <a:t>to build communities during the pandemic</a:t>
            </a:r>
            <a:endParaRPr lang="en-GB" dirty="0"/>
          </a:p>
          <a:p>
            <a:pPr marL="342900" indent="-342900">
              <a:buChar char="•"/>
            </a:pPr>
            <a:r>
              <a:rPr lang="en-GB" dirty="0"/>
              <a:t>Each tool has each had their own advantages and disadvantages of uses.</a:t>
            </a:r>
          </a:p>
          <a:p>
            <a:pPr marL="342900" indent="-342900">
              <a:buChar char="•"/>
            </a:pPr>
            <a:r>
              <a:rPr lang="en-GB" dirty="0"/>
              <a:t>Overall, each digital tool mentioned in this assignment has </a:t>
            </a:r>
            <a:r>
              <a:rPr lang="en-GB"/>
              <a:t>had strong connections in building communities.</a:t>
            </a:r>
            <a:endParaRPr lang="en-GB" dirty="0"/>
          </a:p>
          <a:p>
            <a:pPr marL="342900" indent="-342900">
              <a:buChar char="•"/>
            </a:pPr>
            <a:r>
              <a:rPr lang="en-GB" dirty="0"/>
              <a:t>Each Digital tool will carry on to be used to build different communities' way beyond the pandemic. </a:t>
            </a:r>
          </a:p>
          <a:p>
            <a:pPr marL="342900" indent="-342900">
              <a:buChar char="•"/>
            </a:pPr>
            <a:endParaRPr lang="en-GB" dirty="0"/>
          </a:p>
        </p:txBody>
      </p:sp>
    </p:spTree>
    <p:extLst>
      <p:ext uri="{BB962C8B-B14F-4D97-AF65-F5344CB8AC3E}">
        <p14:creationId xmlns:p14="http://schemas.microsoft.com/office/powerpoint/2010/main" val="4137451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B60A5-2C8A-ACE3-240E-A5512531FC1D}"/>
              </a:ext>
            </a:extLst>
          </p:cNvPr>
          <p:cNvSpPr>
            <a:spLocks noGrp="1"/>
          </p:cNvSpPr>
          <p:nvPr>
            <p:ph type="title"/>
          </p:nvPr>
        </p:nvSpPr>
        <p:spPr>
          <a:xfrm>
            <a:off x="2114550" y="766763"/>
            <a:ext cx="6074434" cy="952449"/>
          </a:xfrm>
        </p:spPr>
        <p:txBody>
          <a:bodyPr/>
          <a:lstStyle/>
          <a:p>
            <a:r>
              <a:rPr lang="en-GB" dirty="0"/>
              <a:t>References </a:t>
            </a:r>
          </a:p>
        </p:txBody>
      </p:sp>
      <p:sp>
        <p:nvSpPr>
          <p:cNvPr id="3" name="Text Placeholder 2">
            <a:extLst>
              <a:ext uri="{FF2B5EF4-FFF2-40B4-BE49-F238E27FC236}">
                <a16:creationId xmlns:a16="http://schemas.microsoft.com/office/drawing/2014/main" id="{9799058A-CD0C-3EED-32CD-08169004B7A1}"/>
              </a:ext>
            </a:extLst>
          </p:cNvPr>
          <p:cNvSpPr>
            <a:spLocks noGrp="1"/>
          </p:cNvSpPr>
          <p:nvPr>
            <p:ph type="body" idx="1"/>
          </p:nvPr>
        </p:nvSpPr>
        <p:spPr>
          <a:xfrm>
            <a:off x="1066800" y="1758877"/>
            <a:ext cx="8654810" cy="4984823"/>
          </a:xfrm>
        </p:spPr>
        <p:txBody>
          <a:bodyPr vert="horz" lIns="91440" tIns="45720" rIns="91440" bIns="45720" rtlCol="0" anchor="t">
            <a:noAutofit/>
          </a:bodyPr>
          <a:lstStyle/>
          <a:p>
            <a:r>
              <a:rPr lang="en-GB" sz="1200" dirty="0">
                <a:ea typeface="+mn-lt"/>
                <a:cs typeface="+mn-lt"/>
              </a:rPr>
              <a:t>Aldrich, A. (2022) ‘Finding social support through social media during COVID lockdowns’, UConn Today. Available at: https://today.uconn.edu/2022/06/finding-social-support-through-social-media-during-covid-lockdowns/ (Accessed: 01 December 2023). </a:t>
            </a:r>
            <a:endParaRPr lang="en-US"/>
          </a:p>
          <a:p>
            <a:r>
              <a:rPr lang="en-GB" sz="1200" dirty="0">
                <a:ea typeface="+mn-lt"/>
                <a:cs typeface="+mn-lt"/>
              </a:rPr>
              <a:t>Cho, H. Li, P. Ngien, A. Tan, M. Chen, A. and </a:t>
            </a:r>
            <a:r>
              <a:rPr lang="en-GB" sz="1200" dirty="0" err="1">
                <a:ea typeface="+mn-lt"/>
                <a:cs typeface="+mn-lt"/>
              </a:rPr>
              <a:t>Nekmat</a:t>
            </a:r>
            <a:r>
              <a:rPr lang="en-GB" sz="1200" dirty="0">
                <a:ea typeface="+mn-lt"/>
                <a:cs typeface="+mn-lt"/>
              </a:rPr>
              <a:t>, E. (2023) ‘The bright and dark sides of social media use during COVID-19 lockdown: Contrasting social media effects through social liability vs. Social Support’, </a:t>
            </a:r>
            <a:r>
              <a:rPr lang="en-GB" sz="1200" i="1" dirty="0">
                <a:ea typeface="+mn-lt"/>
                <a:cs typeface="+mn-lt"/>
              </a:rPr>
              <a:t>Computers in Human </a:t>
            </a:r>
            <a:r>
              <a:rPr lang="en-GB" sz="1200" i="1" dirty="0" err="1">
                <a:ea typeface="+mn-lt"/>
                <a:cs typeface="+mn-lt"/>
              </a:rPr>
              <a:t>Behavior</a:t>
            </a:r>
            <a:r>
              <a:rPr lang="en-GB" sz="1200" dirty="0">
                <a:ea typeface="+mn-lt"/>
                <a:cs typeface="+mn-lt"/>
              </a:rPr>
              <a:t>, 146, p. 107795. </a:t>
            </a:r>
            <a:endParaRPr lang="en-GB"/>
          </a:p>
          <a:p>
            <a:r>
              <a:rPr lang="en-GB" sz="1200" dirty="0">
                <a:ea typeface="+mn-lt"/>
                <a:cs typeface="+mn-lt"/>
              </a:rPr>
              <a:t>Duong, T.L.N. and Nguyen, N. (2021) ‘The Challenges of E-learning Through Microsoft Teams for EFL Students at Van Lang University in COVID-19 ’, </a:t>
            </a:r>
            <a:r>
              <a:rPr lang="en-GB" sz="1200" i="1" dirty="0" err="1">
                <a:ea typeface="+mn-lt"/>
                <a:cs typeface="+mn-lt"/>
              </a:rPr>
              <a:t>AsiaCALL</a:t>
            </a:r>
            <a:r>
              <a:rPr lang="en-GB" sz="1200" i="1" dirty="0">
                <a:ea typeface="+mn-lt"/>
                <a:cs typeface="+mn-lt"/>
              </a:rPr>
              <a:t> Online Journal</a:t>
            </a:r>
            <a:r>
              <a:rPr lang="en-GB" sz="1200" dirty="0">
                <a:ea typeface="+mn-lt"/>
                <a:cs typeface="+mn-lt"/>
              </a:rPr>
              <a:t>, 12(4), pp. 18–29. </a:t>
            </a:r>
            <a:endParaRPr lang="en-GB"/>
          </a:p>
          <a:p>
            <a:r>
              <a:rPr lang="en-GB" sz="1200" err="1">
                <a:ea typeface="+mn-lt"/>
                <a:cs typeface="+mn-lt"/>
              </a:rPr>
              <a:t>edchatwithtasha</a:t>
            </a:r>
            <a:r>
              <a:rPr lang="en-GB" sz="1200" dirty="0">
                <a:ea typeface="+mn-lt"/>
                <a:cs typeface="+mn-lt"/>
              </a:rPr>
              <a:t> (2022) ‘Why Class Dojo is a Must For Every Teacher’, Medium. Available at: https://edchatwithtasha.medium.com/why-class-dojo-is-a-must-for-every-teacher-a5f78e9880f6 (Accessed: 24 November 2023). </a:t>
            </a:r>
            <a:endParaRPr lang="en-GB"/>
          </a:p>
          <a:p>
            <a:r>
              <a:rPr lang="en-GB" sz="1200" dirty="0">
                <a:ea typeface="+mn-lt"/>
                <a:cs typeface="+mn-lt"/>
              </a:rPr>
              <a:t>Hedderman, N. (2021) ‘How Microsoft Teams is evolving’, </a:t>
            </a:r>
            <a:r>
              <a:rPr lang="en-GB" sz="1200" i="1" dirty="0">
                <a:ea typeface="+mn-lt"/>
                <a:cs typeface="+mn-lt"/>
              </a:rPr>
              <a:t>ITNOW, </a:t>
            </a:r>
            <a:r>
              <a:rPr lang="en-GB" sz="1200" dirty="0">
                <a:ea typeface="+mn-lt"/>
                <a:cs typeface="+mn-lt"/>
              </a:rPr>
              <a:t>63(1), pp. 26–27. </a:t>
            </a:r>
            <a:endParaRPr lang="en-GB"/>
          </a:p>
          <a:p>
            <a:r>
              <a:rPr lang="en-GB" sz="1200" dirty="0">
                <a:ea typeface="+mn-lt"/>
                <a:cs typeface="+mn-lt"/>
              </a:rPr>
              <a:t>Henderson, D. Woodcock, H. Mehta, J. Khan, N. Shivji, V. Richardson C. Aya, H. Ziser, S. Pollara, G and Burns, A. (2020) ‘Keep calm and carry on learning: Using Microsoft Teams to deliver a medical education programme during the COVID-19 pandemic’, </a:t>
            </a:r>
            <a:r>
              <a:rPr lang="en-GB" sz="1200" i="1" dirty="0">
                <a:ea typeface="+mn-lt"/>
                <a:cs typeface="+mn-lt"/>
              </a:rPr>
              <a:t>Future Healthcare Journal</a:t>
            </a:r>
            <a:r>
              <a:rPr lang="en-GB" sz="1200" dirty="0">
                <a:ea typeface="+mn-lt"/>
                <a:cs typeface="+mn-lt"/>
              </a:rPr>
              <a:t>, 7(3), pp. 67–70. </a:t>
            </a:r>
            <a:endParaRPr lang="en-GB"/>
          </a:p>
          <a:p>
            <a:r>
              <a:rPr lang="en-GB" sz="1200" err="1">
                <a:ea typeface="+mn-lt"/>
                <a:cs typeface="+mn-lt"/>
              </a:rPr>
              <a:t>InnerDrive</a:t>
            </a:r>
            <a:r>
              <a:rPr lang="en-GB" sz="1200" dirty="0">
                <a:ea typeface="+mn-lt"/>
                <a:cs typeface="+mn-lt"/>
              </a:rPr>
              <a:t> (2023) </a:t>
            </a:r>
            <a:r>
              <a:rPr lang="en-GB" sz="1200" err="1">
                <a:ea typeface="+mn-lt"/>
                <a:cs typeface="+mn-lt"/>
              </a:rPr>
              <a:t>Classdojo</a:t>
            </a:r>
            <a:r>
              <a:rPr lang="en-GB" sz="1200" dirty="0">
                <a:ea typeface="+mn-lt"/>
                <a:cs typeface="+mn-lt"/>
              </a:rPr>
              <a:t>: Classroom behaviour management: </a:t>
            </a:r>
            <a:r>
              <a:rPr lang="en-GB" sz="1200" err="1">
                <a:ea typeface="+mn-lt"/>
                <a:cs typeface="+mn-lt"/>
              </a:rPr>
              <a:t>InnerDrive</a:t>
            </a:r>
            <a:r>
              <a:rPr lang="en-GB" sz="1200" dirty="0">
                <a:ea typeface="+mn-lt"/>
                <a:cs typeface="+mn-lt"/>
              </a:rPr>
              <a:t> reviews, </a:t>
            </a:r>
            <a:r>
              <a:rPr lang="en-GB" sz="1200" err="1">
                <a:ea typeface="+mn-lt"/>
                <a:cs typeface="+mn-lt"/>
              </a:rPr>
              <a:t>InnerDrive</a:t>
            </a:r>
            <a:r>
              <a:rPr lang="en-GB" sz="1200" dirty="0">
                <a:ea typeface="+mn-lt"/>
                <a:cs typeface="+mn-lt"/>
              </a:rPr>
              <a:t>. Available at: https://www.innerdrive.co.uk/reviews/classdojo/#:~:text=Time%20consuming%20%E2%80%93%20it%20takes%20time,they%20have%20with%20their%20class. (Accessed: 24 November 2023). </a:t>
            </a:r>
            <a:endParaRPr lang="en-GB"/>
          </a:p>
          <a:p>
            <a:endParaRPr lang="en-GB" sz="1200" dirty="0"/>
          </a:p>
          <a:p>
            <a:endParaRPr lang="en-GB" dirty="0"/>
          </a:p>
        </p:txBody>
      </p:sp>
    </p:spTree>
    <p:extLst>
      <p:ext uri="{BB962C8B-B14F-4D97-AF65-F5344CB8AC3E}">
        <p14:creationId xmlns:p14="http://schemas.microsoft.com/office/powerpoint/2010/main" val="2692106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4B851A0-AF6D-53E7-40C7-B37A3E25A30D}"/>
              </a:ext>
            </a:extLst>
          </p:cNvPr>
          <p:cNvSpPr txBox="1"/>
          <p:nvPr/>
        </p:nvSpPr>
        <p:spPr>
          <a:xfrm>
            <a:off x="1750218" y="1547812"/>
            <a:ext cx="8905875"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Jacobs, M. (2022) ‘Teacher Experiences with Class Dojo as a Classroom Management Tool in a COVID-19 Virtual Environment Jacobs, Mike, Jr.’, </a:t>
            </a:r>
            <a:r>
              <a:rPr lang="en-GB" sz="1200" i="1" dirty="0"/>
              <a:t>The Chicago School of Professional Psychology</a:t>
            </a:r>
            <a:r>
              <a:rPr lang="en-GB" sz="1200" dirty="0"/>
              <a:t>, p. 121. </a:t>
            </a:r>
          </a:p>
          <a:p>
            <a:endParaRPr lang="en-GB" sz="1200" dirty="0"/>
          </a:p>
          <a:p>
            <a:r>
              <a:rPr lang="en-GB" sz="1200" dirty="0"/>
              <a:t>NHS (2021) Microsoft teams and team performance in the COVID-19 pandemic ... - </a:t>
            </a:r>
            <a:r>
              <a:rPr lang="en-GB" sz="1200" dirty="0" err="1"/>
              <a:t>clok</a:t>
            </a:r>
            <a:r>
              <a:rPr lang="en-GB" sz="1200" dirty="0"/>
              <a:t>, NHS. Available at: https://clok.uclan.ac.uk/40642/1/40642%20MS%20Teams%20NHS%20Trust%20paper%20AMM%20final%20R2.pdf (Accessed: 24 November 2023). </a:t>
            </a:r>
            <a:endParaRPr lang="en-GB"/>
          </a:p>
          <a:p>
            <a:endParaRPr lang="en-GB" sz="1200" dirty="0"/>
          </a:p>
          <a:p>
            <a:r>
              <a:rPr lang="en-GB" sz="1200" dirty="0"/>
              <a:t>Poston, J., </a:t>
            </a:r>
            <a:r>
              <a:rPr lang="en-GB" sz="1200" dirty="0" err="1"/>
              <a:t>Apostel</a:t>
            </a:r>
            <a:r>
              <a:rPr lang="en-GB" sz="1200" dirty="0"/>
              <a:t>, S. and Richardson, K. (2019) Using Microsoft teams to enhance engagement and learning with any class ..., Eastern Kentucky University . Available at: https://core.ac.uk/download/323028119.pdf (Accessed: 24 November 2023). </a:t>
            </a:r>
            <a:endParaRPr lang="en-GB"/>
          </a:p>
          <a:p>
            <a:endParaRPr lang="en-GB" sz="1200" dirty="0"/>
          </a:p>
          <a:p>
            <a:r>
              <a:rPr lang="en-GB" sz="1200" dirty="0"/>
              <a:t>Powys County Council (2023) Coronavirus (COVID-19) community pages on Facebook, Powys County Council. Available at: https://en.powys.gov.uk/article/8785/Coronavirus-COVID-19-Community-pages-on-Facebook (Accessed: 01 December 2023). </a:t>
            </a:r>
            <a:endParaRPr lang="en-GB"/>
          </a:p>
          <a:p>
            <a:endParaRPr lang="en-GB" sz="1200" dirty="0"/>
          </a:p>
          <a:p>
            <a:r>
              <a:rPr lang="en-GB" sz="1200" dirty="0"/>
              <a:t>Santos, J.C. and Vélez Ruiz, M.C. (2021) ‘Using </a:t>
            </a:r>
            <a:r>
              <a:rPr lang="en-GB" sz="1200" dirty="0" err="1"/>
              <a:t>Classdojo</a:t>
            </a:r>
            <a:r>
              <a:rPr lang="en-GB" sz="1200" dirty="0"/>
              <a:t> to motivate kids participation in the EFL Online classes during the COVID-19 pandemic: A case study’, </a:t>
            </a:r>
            <a:r>
              <a:rPr lang="en-GB" sz="1200" i="1" dirty="0" err="1"/>
              <a:t>AtoZ</a:t>
            </a:r>
            <a:r>
              <a:rPr lang="en-GB" sz="1200" i="1" dirty="0"/>
              <a:t>: </a:t>
            </a:r>
            <a:r>
              <a:rPr lang="en-GB" sz="1200" i="1" dirty="0" err="1"/>
              <a:t>novas</a:t>
            </a:r>
            <a:r>
              <a:rPr lang="en-GB" sz="1200" i="1" dirty="0"/>
              <a:t> </a:t>
            </a:r>
            <a:r>
              <a:rPr lang="en-GB" sz="1200" i="1" dirty="0" err="1"/>
              <a:t>práticas</a:t>
            </a:r>
            <a:r>
              <a:rPr lang="en-GB" sz="1200" i="1" dirty="0"/>
              <a:t> </a:t>
            </a:r>
            <a:r>
              <a:rPr lang="en-GB" sz="1200" i="1" dirty="0" err="1"/>
              <a:t>em</a:t>
            </a:r>
            <a:r>
              <a:rPr lang="en-GB" sz="1200" i="1" dirty="0"/>
              <a:t> </a:t>
            </a:r>
            <a:r>
              <a:rPr lang="en-GB" sz="1200" i="1" dirty="0" err="1"/>
              <a:t>informação</a:t>
            </a:r>
            <a:r>
              <a:rPr lang="en-GB" sz="1200" i="1" dirty="0"/>
              <a:t> e </a:t>
            </a:r>
            <a:r>
              <a:rPr lang="en-GB" sz="1200" i="1" dirty="0" err="1"/>
              <a:t>conhecimento</a:t>
            </a:r>
            <a:r>
              <a:rPr lang="en-GB" sz="1200" i="1" dirty="0"/>
              <a:t>,</a:t>
            </a:r>
            <a:r>
              <a:rPr lang="en-GB" sz="1200" dirty="0"/>
              <a:t> 10(2), p. 58. </a:t>
            </a:r>
            <a:endParaRPr lang="en-GB"/>
          </a:p>
          <a:p>
            <a:endParaRPr lang="en-GB" sz="1200" dirty="0"/>
          </a:p>
          <a:p>
            <a:r>
              <a:rPr lang="en-GB" sz="1200" dirty="0" err="1"/>
              <a:t>Stramkale</a:t>
            </a:r>
            <a:r>
              <a:rPr lang="en-GB" sz="1200" dirty="0"/>
              <a:t>, L. (2023) ‘University students’ perspectives on online learning via the Microsoft Teams Platform’, </a:t>
            </a:r>
            <a:r>
              <a:rPr lang="en-GB" sz="1200" i="1" dirty="0"/>
              <a:t>Journal of Education Culture and Society</a:t>
            </a:r>
            <a:r>
              <a:rPr lang="en-GB" sz="1200" dirty="0"/>
              <a:t>, 14(1), pp. 400–414. </a:t>
            </a:r>
            <a:endParaRPr lang="en-GB"/>
          </a:p>
          <a:p>
            <a:endParaRPr lang="en-GB" sz="1200" dirty="0"/>
          </a:p>
          <a:p>
            <a:r>
              <a:rPr lang="en-GB" sz="1200" dirty="0" err="1"/>
              <a:t>Wilp</a:t>
            </a:r>
            <a:r>
              <a:rPr lang="en-GB" sz="1200" dirty="0"/>
              <a:t>, A. (2020) Class Dojo: What are the classroom benefits?, The Primary Gal. Available at: https://theprimarygal.com/2017/06/class-dojo-what-are-classroom-benefits.html (Accessed: 24 November 2023).</a:t>
            </a:r>
            <a:endParaRPr lang="en-GB"/>
          </a:p>
          <a:p>
            <a:endParaRPr lang="en-GB" sz="1200" dirty="0"/>
          </a:p>
          <a:p>
            <a:r>
              <a:rPr lang="en-GB" sz="1200" dirty="0">
                <a:ea typeface="+mn-lt"/>
                <a:cs typeface="+mn-lt"/>
              </a:rPr>
              <a:t>Xie, L., Pinto, J. and Zhong, B. (2022) ‘Building Community Resilience on social media to help recover from the COVID-19 pandemic’, </a:t>
            </a:r>
            <a:r>
              <a:rPr lang="en-GB" sz="1200" i="1" dirty="0">
                <a:ea typeface="+mn-lt"/>
                <a:cs typeface="+mn-lt"/>
              </a:rPr>
              <a:t>Computers in Human </a:t>
            </a:r>
            <a:r>
              <a:rPr lang="en-GB" sz="1200" i="1" dirty="0" err="1">
                <a:ea typeface="+mn-lt"/>
                <a:cs typeface="+mn-lt"/>
              </a:rPr>
              <a:t>Behavior</a:t>
            </a:r>
            <a:r>
              <a:rPr lang="en-GB" sz="1200" i="1" dirty="0">
                <a:ea typeface="+mn-lt"/>
                <a:cs typeface="+mn-lt"/>
              </a:rPr>
              <a:t>,</a:t>
            </a:r>
            <a:r>
              <a:rPr lang="en-GB" sz="1200" dirty="0">
                <a:ea typeface="+mn-lt"/>
                <a:cs typeface="+mn-lt"/>
              </a:rPr>
              <a:t> 134, p. 107294. </a:t>
            </a:r>
            <a:endParaRPr lang="en-GB" dirty="0"/>
          </a:p>
          <a:p>
            <a:endParaRPr lang="en-GB" sz="1200" dirty="0">
              <a:ea typeface="+mn-lt"/>
              <a:cs typeface="+mn-lt"/>
            </a:endParaRPr>
          </a:p>
          <a:p>
            <a:endParaRPr lang="en-GB" sz="1200" dirty="0"/>
          </a:p>
          <a:p>
            <a:endParaRPr lang="en-GB" sz="1200" dirty="0"/>
          </a:p>
        </p:txBody>
      </p:sp>
    </p:spTree>
    <p:extLst>
      <p:ext uri="{BB962C8B-B14F-4D97-AF65-F5344CB8AC3E}">
        <p14:creationId xmlns:p14="http://schemas.microsoft.com/office/powerpoint/2010/main" val="3690615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022C3DA-80E9-CBCD-08B8-F7C07812E37C}"/>
              </a:ext>
            </a:extLst>
          </p:cNvPr>
          <p:cNvSpPr>
            <a:spLocks noGrp="1"/>
          </p:cNvSpPr>
          <p:nvPr>
            <p:ph type="body" idx="1"/>
          </p:nvPr>
        </p:nvSpPr>
        <p:spPr>
          <a:xfrm>
            <a:off x="1438275" y="1130227"/>
            <a:ext cx="7149860" cy="4784798"/>
          </a:xfrm>
        </p:spPr>
        <p:txBody>
          <a:bodyPr vert="horz" lIns="91440" tIns="45720" rIns="91440" bIns="45720" rtlCol="0" anchor="t">
            <a:normAutofit/>
          </a:bodyPr>
          <a:lstStyle/>
          <a:p>
            <a:pPr>
              <a:lnSpc>
                <a:spcPct val="100000"/>
              </a:lnSpc>
              <a:spcBef>
                <a:spcPts val="0"/>
              </a:spcBef>
            </a:pPr>
            <a:r>
              <a:rPr lang="en-GB" sz="1200" dirty="0"/>
              <a:t>Zhang, M. and Luo, N. (2016) ‘Understanding relationship benefits from harmonious brand community on social media’, </a:t>
            </a:r>
            <a:r>
              <a:rPr lang="en-GB" sz="1200" i="1" dirty="0"/>
              <a:t>Internet Research,</a:t>
            </a:r>
            <a:r>
              <a:rPr lang="en-GB" sz="1200" dirty="0"/>
              <a:t> 26(4), pp. 809–826. </a:t>
            </a:r>
          </a:p>
          <a:p>
            <a:pPr>
              <a:lnSpc>
                <a:spcPct val="100000"/>
              </a:lnSpc>
              <a:spcBef>
                <a:spcPts val="0"/>
              </a:spcBef>
            </a:pPr>
            <a:endParaRPr lang="en-GB" sz="1200" dirty="0"/>
          </a:p>
          <a:p>
            <a:pPr>
              <a:lnSpc>
                <a:spcPct val="100000"/>
              </a:lnSpc>
              <a:spcBef>
                <a:spcPts val="0"/>
              </a:spcBef>
            </a:pPr>
            <a:r>
              <a:rPr lang="en-GB" sz="1200" dirty="0"/>
              <a:t>Zhang, M. Elphick, C. Philpot, R. Walkington, Z. </a:t>
            </a:r>
            <a:r>
              <a:rPr lang="en-GB" sz="1200" dirty="0" err="1"/>
              <a:t>Furmkin</a:t>
            </a:r>
            <a:r>
              <a:rPr lang="en-GB" sz="1200" dirty="0"/>
              <a:t>, L. Price, B. Pike, G. Levine, M. </a:t>
            </a:r>
            <a:r>
              <a:rPr lang="en-GB" sz="1200" dirty="0" err="1"/>
              <a:t>Nuseibeh</a:t>
            </a:r>
            <a:r>
              <a:rPr lang="en-GB" sz="1200" dirty="0"/>
              <a:t>, B and Bandara, A.  (2022) ‘Attitudes towards online community support initiatives during the COVID-19 pandemic: A survey in the UK’, </a:t>
            </a:r>
            <a:r>
              <a:rPr lang="en-GB" sz="1200" i="1" dirty="0"/>
              <a:t>CHI Conference on Human Factors in Computing Systems Extended Abstracts,</a:t>
            </a:r>
            <a:r>
              <a:rPr lang="en-GB" sz="1200" dirty="0"/>
              <a:t> pp. 1–7.</a:t>
            </a:r>
            <a:endParaRPr lang="en-GB"/>
          </a:p>
        </p:txBody>
      </p:sp>
    </p:spTree>
    <p:extLst>
      <p:ext uri="{BB962C8B-B14F-4D97-AF65-F5344CB8AC3E}">
        <p14:creationId xmlns:p14="http://schemas.microsoft.com/office/powerpoint/2010/main" val="3740731843"/>
      </p:ext>
    </p:extLst>
  </p:cSld>
  <p:clrMapOvr>
    <a:masterClrMapping/>
  </p:clrMapOvr>
</p:sld>
</file>

<file path=ppt/theme/theme1.xml><?xml version="1.0" encoding="utf-8"?>
<a:theme xmlns:a="http://schemas.openxmlformats.org/drawingml/2006/main" name="SwellVTI">
  <a:themeElements>
    <a:clrScheme name="AnalogousFromRegularSeedRightStep">
      <a:dk1>
        <a:srgbClr val="000000"/>
      </a:dk1>
      <a:lt1>
        <a:srgbClr val="FFFFFF"/>
      </a:lt1>
      <a:dk2>
        <a:srgbClr val="412824"/>
      </a:dk2>
      <a:lt2>
        <a:srgbClr val="E2E8E4"/>
      </a:lt2>
      <a:accent1>
        <a:srgbClr val="DC34AD"/>
      </a:accent1>
      <a:accent2>
        <a:srgbClr val="CA2255"/>
      </a:accent2>
      <a:accent3>
        <a:srgbClr val="DC4734"/>
      </a:accent3>
      <a:accent4>
        <a:srgbClr val="CA7B22"/>
      </a:accent4>
      <a:accent5>
        <a:srgbClr val="AFA829"/>
      </a:accent5>
      <a:accent6>
        <a:srgbClr val="7EB41E"/>
      </a:accent6>
      <a:hlink>
        <a:srgbClr val="31944D"/>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DA58350210E814BBEB002AE780B8382" ma:contentTypeVersion="8" ma:contentTypeDescription="Create a new document." ma:contentTypeScope="" ma:versionID="9f4da2b13519a7df9938b1e196410e99">
  <xsd:schema xmlns:xsd="http://www.w3.org/2001/XMLSchema" xmlns:xs="http://www.w3.org/2001/XMLSchema" xmlns:p="http://schemas.microsoft.com/office/2006/metadata/properties" xmlns:ns2="b1041cbb-386b-44f6-b641-02b5dbaf478b" xmlns:ns3="5e42cc15-8001-4daf-9c3e-3ed861557cf0" targetNamespace="http://schemas.microsoft.com/office/2006/metadata/properties" ma:root="true" ma:fieldsID="cf5a37ef3531cabac2053fd74ed7be81" ns2:_="" ns3:_="">
    <xsd:import namespace="b1041cbb-386b-44f6-b641-02b5dbaf478b"/>
    <xsd:import namespace="5e42cc15-8001-4daf-9c3e-3ed861557cf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041cbb-386b-44f6-b641-02b5dbaf47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42cc15-8001-4daf-9c3e-3ed861557cf0"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3432F31-943C-41C9-A38B-662867B0FA2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EFFD3D31-A827-4E75-9288-34F9ADBB23B1}">
  <ds:schemaRefs>
    <ds:schemaRef ds:uri="http://schemas.microsoft.com/sharepoint/v3/contenttype/forms"/>
  </ds:schemaRefs>
</ds:datastoreItem>
</file>

<file path=customXml/itemProps3.xml><?xml version="1.0" encoding="utf-8"?>
<ds:datastoreItem xmlns:ds="http://schemas.openxmlformats.org/officeDocument/2006/customXml" ds:itemID="{9AC44BC7-BEA4-4A13-BA5B-043F9AA0D29A}">
  <ds:schemaRefs>
    <ds:schemaRef ds:uri="5e42cc15-8001-4daf-9c3e-3ed861557cf0"/>
    <ds:schemaRef ds:uri="b1041cbb-386b-44f6-b641-02b5dbaf478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SwellVTI</vt:lpstr>
      <vt:lpstr>Digital Tecnology Viva</vt:lpstr>
      <vt:lpstr>Introduction </vt:lpstr>
      <vt:lpstr>Class Dojo</vt:lpstr>
      <vt:lpstr>Advantages of Class Dojo</vt:lpstr>
      <vt:lpstr>Disadvantages of  Class Dojo</vt:lpstr>
      <vt:lpstr>Microsoft Teams</vt:lpstr>
      <vt:lpstr>Advantages of Microsoft Teams</vt:lpstr>
      <vt:lpstr>Disadvantages of Microsoft Teams </vt:lpstr>
      <vt:lpstr>Social Media</vt:lpstr>
      <vt:lpstr>Advantages of Social Media </vt:lpstr>
      <vt:lpstr>Disadvantages of Social Media </vt:lpstr>
      <vt:lpstr>Conclusion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243</cp:revision>
  <dcterms:created xsi:type="dcterms:W3CDTF">2023-10-26T11:52:23Z</dcterms:created>
  <dcterms:modified xsi:type="dcterms:W3CDTF">2023-12-01T13:20:22Z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0x010100FDA58350210E814BBEB002AE780B8382</vt:lpwstr>
  </property>
</Properties>
</file>