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666"/>
    <p:restoredTop sz="91907"/>
  </p:normalViewPr>
  <p:slideViewPr>
    <p:cSldViewPr snapToGrid="0">
      <p:cViewPr varScale="1">
        <p:scale>
          <a:sx n="103" d="100"/>
          <a:sy n="103" d="100"/>
        </p:scale>
        <p:origin x="208"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3F224-78BD-2345-A799-BEBEB91B4642}" type="datetimeFigureOut">
              <a:rPr lang="en-US" smtClean="0"/>
              <a:t>9/27/23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254606-D0D5-7745-8AA3-D8302DCE0DAB}" type="slidenum">
              <a:rPr lang="en-US" smtClean="0"/>
              <a:t>‹#›</a:t>
            </a:fld>
            <a:endParaRPr lang="en-US"/>
          </a:p>
        </p:txBody>
      </p:sp>
    </p:spTree>
    <p:extLst>
      <p:ext uri="{BB962C8B-B14F-4D97-AF65-F5344CB8AC3E}">
        <p14:creationId xmlns:p14="http://schemas.microsoft.com/office/powerpoint/2010/main" val="4291437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254606-D0D5-7745-8AA3-D8302DCE0DAB}" type="slidenum">
              <a:rPr lang="en-US" smtClean="0"/>
              <a:t>1</a:t>
            </a:fld>
            <a:endParaRPr lang="en-US"/>
          </a:p>
        </p:txBody>
      </p:sp>
    </p:spTree>
    <p:extLst>
      <p:ext uri="{BB962C8B-B14F-4D97-AF65-F5344CB8AC3E}">
        <p14:creationId xmlns:p14="http://schemas.microsoft.com/office/powerpoint/2010/main" val="3341941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BBA0DD57-1D97-DB42-9923-4D57FAEE9146}" type="datetimeFigureOut">
              <a:rPr lang="en-US" smtClean="0"/>
              <a:t>9/27/23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391716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BA0DD57-1D97-DB42-9923-4D57FAEE9146}" type="datetimeFigureOut">
              <a:rPr lang="en-US" smtClean="0"/>
              <a:t>9/27/23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39216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BA0DD57-1D97-DB42-9923-4D57FAEE9146}" type="datetimeFigureOut">
              <a:rPr lang="en-US" smtClean="0"/>
              <a:t>9/27/23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81833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BA0DD57-1D97-DB42-9923-4D57FAEE9146}" type="datetimeFigureOut">
              <a:rPr lang="en-US" smtClean="0"/>
              <a:t>9/27/23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1805694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BA0DD57-1D97-DB42-9923-4D57FAEE9146}" type="datetimeFigureOut">
              <a:rPr lang="en-US" smtClean="0"/>
              <a:t>9/27/23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2214E9-9F32-D842-A88F-0A19014FF910}"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4056679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BA0DD57-1D97-DB42-9923-4D57FAEE9146}" type="datetimeFigureOut">
              <a:rPr lang="en-US" smtClean="0"/>
              <a:t>9/27/23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3708334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A0DD57-1D97-DB42-9923-4D57FAEE9146}" type="datetimeFigureOut">
              <a:rPr lang="en-US" smtClean="0"/>
              <a:t>9/27/23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3272737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BA0DD57-1D97-DB42-9923-4D57FAEE9146}" type="datetimeFigureOut">
              <a:rPr lang="en-US" smtClean="0"/>
              <a:t>9/27/23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339770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BA0DD57-1D97-DB42-9923-4D57FAEE9146}" type="datetimeFigureOut">
              <a:rPr lang="en-US" smtClean="0"/>
              <a:t>9/27/23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42966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A0DD57-1D97-DB42-9923-4D57FAEE9146}" type="datetimeFigureOut">
              <a:rPr lang="en-US" smtClean="0"/>
              <a:t>9/27/23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2430265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A0DD57-1D97-DB42-9923-4D57FAEE9146}" type="datetimeFigureOut">
              <a:rPr lang="en-US" smtClean="0"/>
              <a:t>9/27/23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2214E9-9F32-D842-A88F-0A19014FF910}" type="slidenum">
              <a:rPr lang="en-US" smtClean="0"/>
              <a:t>‹#›</a:t>
            </a:fld>
            <a:endParaRPr lang="en-US"/>
          </a:p>
        </p:txBody>
      </p:sp>
    </p:spTree>
    <p:extLst>
      <p:ext uri="{BB962C8B-B14F-4D97-AF65-F5344CB8AC3E}">
        <p14:creationId xmlns:p14="http://schemas.microsoft.com/office/powerpoint/2010/main" val="949347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BA0DD57-1D97-DB42-9923-4D57FAEE9146}" type="datetimeFigureOut">
              <a:rPr lang="en-US" smtClean="0"/>
              <a:t>9/27/23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72214E9-9F32-D842-A88F-0A19014FF910}" type="slidenum">
              <a:rPr lang="en-US" smtClean="0"/>
              <a:t>‹#›</a:t>
            </a:fld>
            <a:endParaRPr lang="en-US"/>
          </a:p>
        </p:txBody>
      </p:sp>
    </p:spTree>
    <p:extLst>
      <p:ext uri="{BB962C8B-B14F-4D97-AF65-F5344CB8AC3E}">
        <p14:creationId xmlns:p14="http://schemas.microsoft.com/office/powerpoint/2010/main" val="33450037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D84B69-597B-C77D-D0B9-FBD7FE8ACE05}"/>
              </a:ext>
            </a:extLst>
          </p:cNvPr>
          <p:cNvSpPr txBox="1"/>
          <p:nvPr/>
        </p:nvSpPr>
        <p:spPr>
          <a:xfrm>
            <a:off x="4229621" y="175366"/>
            <a:ext cx="3732757" cy="369332"/>
          </a:xfrm>
          <a:prstGeom prst="rect">
            <a:avLst/>
          </a:prstGeom>
          <a:noFill/>
        </p:spPr>
        <p:txBody>
          <a:bodyPr wrap="square" rtlCol="0">
            <a:spAutoFit/>
          </a:bodyPr>
          <a:lstStyle/>
          <a:p>
            <a:r>
              <a:rPr lang="en-US" b="1" u="sng" dirty="0">
                <a:latin typeface="Arial" panose="020B0604020202020204" pitchFamily="34" charset="0"/>
                <a:cs typeface="Arial" panose="020B0604020202020204" pitchFamily="34" charset="0"/>
              </a:rPr>
              <a:t>Developing effective study skills </a:t>
            </a:r>
          </a:p>
        </p:txBody>
      </p:sp>
      <p:sp>
        <p:nvSpPr>
          <p:cNvPr id="3" name="TextBox 2">
            <a:extLst>
              <a:ext uri="{FF2B5EF4-FFF2-40B4-BE49-F238E27FC236}">
                <a16:creationId xmlns:a16="http://schemas.microsoft.com/office/drawing/2014/main" id="{CF2C1DD9-AB71-1260-1BB1-58AA83DE8688}"/>
              </a:ext>
            </a:extLst>
          </p:cNvPr>
          <p:cNvSpPr txBox="1"/>
          <p:nvPr/>
        </p:nvSpPr>
        <p:spPr>
          <a:xfrm>
            <a:off x="1528174" y="550192"/>
            <a:ext cx="1316519"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Engaging</a:t>
            </a:r>
          </a:p>
        </p:txBody>
      </p:sp>
      <p:sp>
        <p:nvSpPr>
          <p:cNvPr id="4" name="TextBox 3">
            <a:extLst>
              <a:ext uri="{FF2B5EF4-FFF2-40B4-BE49-F238E27FC236}">
                <a16:creationId xmlns:a16="http://schemas.microsoft.com/office/drawing/2014/main" id="{E0AA9133-AFA2-777F-BACA-FACC0DA1B255}"/>
              </a:ext>
            </a:extLst>
          </p:cNvPr>
          <p:cNvSpPr txBox="1"/>
          <p:nvPr/>
        </p:nvSpPr>
        <p:spPr>
          <a:xfrm>
            <a:off x="6931579" y="734858"/>
            <a:ext cx="2347319"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Time Management</a:t>
            </a:r>
          </a:p>
        </p:txBody>
      </p:sp>
      <p:sp>
        <p:nvSpPr>
          <p:cNvPr id="5" name="TextBox 4">
            <a:extLst>
              <a:ext uri="{FF2B5EF4-FFF2-40B4-BE49-F238E27FC236}">
                <a16:creationId xmlns:a16="http://schemas.microsoft.com/office/drawing/2014/main" id="{710057AD-CB4E-05F6-3EDF-F883053B1F9D}"/>
              </a:ext>
            </a:extLst>
          </p:cNvPr>
          <p:cNvSpPr txBox="1"/>
          <p:nvPr/>
        </p:nvSpPr>
        <p:spPr>
          <a:xfrm>
            <a:off x="1528174" y="3287138"/>
            <a:ext cx="1908199"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Critical thinking</a:t>
            </a:r>
          </a:p>
        </p:txBody>
      </p:sp>
      <p:sp>
        <p:nvSpPr>
          <p:cNvPr id="6" name="TextBox 5">
            <a:extLst>
              <a:ext uri="{FF2B5EF4-FFF2-40B4-BE49-F238E27FC236}">
                <a16:creationId xmlns:a16="http://schemas.microsoft.com/office/drawing/2014/main" id="{22D9B59E-B021-42E7-51A2-9031DF6CF3F9}"/>
              </a:ext>
            </a:extLst>
          </p:cNvPr>
          <p:cNvSpPr txBox="1"/>
          <p:nvPr/>
        </p:nvSpPr>
        <p:spPr>
          <a:xfrm>
            <a:off x="7567597" y="3613666"/>
            <a:ext cx="3096228"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Effective note-taking skills</a:t>
            </a:r>
          </a:p>
        </p:txBody>
      </p:sp>
      <p:pic>
        <p:nvPicPr>
          <p:cNvPr id="8" name="Picture 7" descr="A close-up of a book&#10;&#10;Description automatically generated">
            <a:extLst>
              <a:ext uri="{FF2B5EF4-FFF2-40B4-BE49-F238E27FC236}">
                <a16:creationId xmlns:a16="http://schemas.microsoft.com/office/drawing/2014/main" id="{3BAA6AF4-1FA0-11A2-35FC-F89735DCCDFA}"/>
              </a:ext>
            </a:extLst>
          </p:cNvPr>
          <p:cNvPicPr>
            <a:picLocks noChangeAspect="1"/>
          </p:cNvPicPr>
          <p:nvPr/>
        </p:nvPicPr>
        <p:blipFill>
          <a:blip r:embed="rId3"/>
          <a:stretch>
            <a:fillRect/>
          </a:stretch>
        </p:blipFill>
        <p:spPr>
          <a:xfrm>
            <a:off x="10843383" y="3931499"/>
            <a:ext cx="1052033" cy="1158355"/>
          </a:xfrm>
          <a:prstGeom prst="rect">
            <a:avLst/>
          </a:prstGeom>
        </p:spPr>
      </p:pic>
      <p:sp>
        <p:nvSpPr>
          <p:cNvPr id="9" name="TextBox 8">
            <a:extLst>
              <a:ext uri="{FF2B5EF4-FFF2-40B4-BE49-F238E27FC236}">
                <a16:creationId xmlns:a16="http://schemas.microsoft.com/office/drawing/2014/main" id="{53361BFB-DCAA-BDBD-FC6E-A11218885AE4}"/>
              </a:ext>
            </a:extLst>
          </p:cNvPr>
          <p:cNvSpPr txBox="1"/>
          <p:nvPr/>
        </p:nvSpPr>
        <p:spPr>
          <a:xfrm>
            <a:off x="10674224" y="5089854"/>
            <a:ext cx="1277579" cy="215444"/>
          </a:xfrm>
          <a:prstGeom prst="rect">
            <a:avLst/>
          </a:prstGeom>
          <a:noFill/>
        </p:spPr>
        <p:txBody>
          <a:bodyPr wrap="square" rtlCol="0">
            <a:spAutoFit/>
          </a:bodyPr>
          <a:lstStyle/>
          <a:p>
            <a:r>
              <a:rPr lang="en-US" sz="800" dirty="0" err="1"/>
              <a:t>Cottrell.s</a:t>
            </a:r>
            <a:r>
              <a:rPr lang="en-US" sz="800" dirty="0"/>
              <a:t> (2019) P. 215</a:t>
            </a:r>
          </a:p>
        </p:txBody>
      </p:sp>
      <p:sp>
        <p:nvSpPr>
          <p:cNvPr id="7" name="TextBox 6">
            <a:extLst>
              <a:ext uri="{FF2B5EF4-FFF2-40B4-BE49-F238E27FC236}">
                <a16:creationId xmlns:a16="http://schemas.microsoft.com/office/drawing/2014/main" id="{8EF221F8-E412-2510-601A-4C3F79934229}"/>
              </a:ext>
            </a:extLst>
          </p:cNvPr>
          <p:cNvSpPr txBox="1"/>
          <p:nvPr/>
        </p:nvSpPr>
        <p:spPr>
          <a:xfrm>
            <a:off x="190318" y="919524"/>
            <a:ext cx="2347319" cy="2123658"/>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Taken from Cottrell (2019) here are some examples she suggests can help with engaging.</a:t>
            </a:r>
          </a:p>
          <a:p>
            <a:pPr marL="285750" indent="-285750">
              <a:buFontTx/>
              <a:buChar char="-"/>
            </a:pPr>
            <a:r>
              <a:rPr lang="en-US" sz="1200" dirty="0">
                <a:latin typeface="Arial" panose="020B0604020202020204" pitchFamily="34" charset="0"/>
                <a:cs typeface="Arial" panose="020B0604020202020204" pitchFamily="34" charset="0"/>
              </a:rPr>
              <a:t>Your mind</a:t>
            </a:r>
          </a:p>
          <a:p>
            <a:pPr marL="285750" indent="-285750">
              <a:buFontTx/>
              <a:buChar char="-"/>
            </a:pPr>
            <a:r>
              <a:rPr lang="en-US" sz="1200" dirty="0">
                <a:latin typeface="Arial" panose="020B0604020202020204" pitchFamily="34" charset="0"/>
                <a:cs typeface="Arial" panose="020B0604020202020204" pitchFamily="34" charset="0"/>
              </a:rPr>
              <a:t>Take part in debates </a:t>
            </a:r>
          </a:p>
          <a:p>
            <a:pPr marL="285750" indent="-285750">
              <a:buFontTx/>
              <a:buChar char="-"/>
            </a:pPr>
            <a:r>
              <a:rPr lang="en-US" sz="1200" dirty="0">
                <a:latin typeface="Arial" panose="020B0604020202020204" pitchFamily="34" charset="0"/>
                <a:cs typeface="Arial" panose="020B0604020202020204" pitchFamily="34" charset="0"/>
              </a:rPr>
              <a:t>Peers and course feedback</a:t>
            </a:r>
          </a:p>
          <a:p>
            <a:pPr marL="285750" indent="-285750">
              <a:buFontTx/>
              <a:buChar char="-"/>
            </a:pPr>
            <a:r>
              <a:rPr lang="en-US" sz="1200" dirty="0">
                <a:latin typeface="Arial" panose="020B0604020202020204" pitchFamily="34" charset="0"/>
                <a:cs typeface="Arial" panose="020B0604020202020204" pitchFamily="34" charset="0"/>
              </a:rPr>
              <a:t>Use your own Material </a:t>
            </a:r>
          </a:p>
          <a:p>
            <a:pPr marL="285750" indent="-285750">
              <a:buFontTx/>
              <a:buChar char="-"/>
            </a:pPr>
            <a:r>
              <a:rPr lang="en-US" sz="1200" dirty="0">
                <a:latin typeface="Arial" panose="020B0604020202020204" pitchFamily="34" charset="0"/>
                <a:cs typeface="Arial" panose="020B0604020202020204" pitchFamily="34" charset="0"/>
              </a:rPr>
              <a:t>Take part in course events </a:t>
            </a:r>
          </a:p>
          <a:p>
            <a:pPr marL="285750" indent="-285750">
              <a:buFontTx/>
              <a:buChar char="-"/>
            </a:pPr>
            <a:r>
              <a:rPr lang="en-US" sz="1200" dirty="0">
                <a:latin typeface="Arial" panose="020B0604020202020204" pitchFamily="34" charset="0"/>
                <a:cs typeface="Arial" panose="020B0604020202020204" pitchFamily="34" charset="0"/>
              </a:rPr>
              <a:t>Engage with your peers</a:t>
            </a:r>
          </a:p>
          <a:p>
            <a:pPr marL="285750" indent="-285750">
              <a:buFontTx/>
              <a:buChar char="-"/>
            </a:pPr>
            <a:r>
              <a:rPr lang="en-US" sz="1200" dirty="0">
                <a:latin typeface="Arial" panose="020B0604020202020204" pitchFamily="34" charset="0"/>
                <a:cs typeface="Arial" panose="020B0604020202020204" pitchFamily="34" charset="0"/>
              </a:rPr>
              <a:t>Keep up to date with class</a:t>
            </a:r>
          </a:p>
        </p:txBody>
      </p:sp>
      <p:sp>
        <p:nvSpPr>
          <p:cNvPr id="10" name="TextBox 9">
            <a:extLst>
              <a:ext uri="{FF2B5EF4-FFF2-40B4-BE49-F238E27FC236}">
                <a16:creationId xmlns:a16="http://schemas.microsoft.com/office/drawing/2014/main" id="{90B7251E-FE72-62F3-72FF-E849779A7150}"/>
              </a:ext>
            </a:extLst>
          </p:cNvPr>
          <p:cNvSpPr txBox="1"/>
          <p:nvPr/>
        </p:nvSpPr>
        <p:spPr>
          <a:xfrm>
            <a:off x="2660810" y="1402224"/>
            <a:ext cx="3009014" cy="120032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Cottrell (2019) also suggests that some of the most important aspects of effective study skills are abilities such as, rephrasing things you hear and read and remembering to make your notes your own.</a:t>
            </a:r>
          </a:p>
        </p:txBody>
      </p:sp>
      <p:pic>
        <p:nvPicPr>
          <p:cNvPr id="13" name="Picture 12" descr="Cartoon birds on a boat in the rain&#10;&#10;Description automatically generated">
            <a:extLst>
              <a:ext uri="{FF2B5EF4-FFF2-40B4-BE49-F238E27FC236}">
                <a16:creationId xmlns:a16="http://schemas.microsoft.com/office/drawing/2014/main" id="{AAFA9E46-637A-1F24-C169-A1A67CBA8B01}"/>
              </a:ext>
            </a:extLst>
          </p:cNvPr>
          <p:cNvPicPr>
            <a:picLocks noChangeAspect="1"/>
          </p:cNvPicPr>
          <p:nvPr/>
        </p:nvPicPr>
        <p:blipFill>
          <a:blip r:embed="rId4"/>
          <a:stretch>
            <a:fillRect/>
          </a:stretch>
        </p:blipFill>
        <p:spPr>
          <a:xfrm>
            <a:off x="10663825" y="114792"/>
            <a:ext cx="1411154" cy="1395155"/>
          </a:xfrm>
          <a:prstGeom prst="rect">
            <a:avLst/>
          </a:prstGeom>
        </p:spPr>
      </p:pic>
      <p:sp>
        <p:nvSpPr>
          <p:cNvPr id="14" name="TextBox 13">
            <a:extLst>
              <a:ext uri="{FF2B5EF4-FFF2-40B4-BE49-F238E27FC236}">
                <a16:creationId xmlns:a16="http://schemas.microsoft.com/office/drawing/2014/main" id="{E214FF22-36EB-3387-6EAD-97C824CA7C14}"/>
              </a:ext>
            </a:extLst>
          </p:cNvPr>
          <p:cNvSpPr txBox="1"/>
          <p:nvPr/>
        </p:nvSpPr>
        <p:spPr>
          <a:xfrm>
            <a:off x="10786998" y="1509946"/>
            <a:ext cx="1164805" cy="492443"/>
          </a:xfrm>
          <a:prstGeom prst="rect">
            <a:avLst/>
          </a:prstGeom>
          <a:noFill/>
        </p:spPr>
        <p:txBody>
          <a:bodyPr wrap="square" rtlCol="0">
            <a:spAutoFit/>
          </a:bodyPr>
          <a:lstStyle/>
          <a:p>
            <a:r>
              <a:rPr lang="en-US" sz="800" dirty="0" err="1"/>
              <a:t>Cottrell.s</a:t>
            </a:r>
            <a:r>
              <a:rPr lang="en-US" sz="800" dirty="0"/>
              <a:t> (2019) P. 123</a:t>
            </a:r>
          </a:p>
          <a:p>
            <a:endParaRPr lang="en-US" dirty="0"/>
          </a:p>
        </p:txBody>
      </p:sp>
      <p:sp>
        <p:nvSpPr>
          <p:cNvPr id="15" name="TextBox 14">
            <a:extLst>
              <a:ext uri="{FF2B5EF4-FFF2-40B4-BE49-F238E27FC236}">
                <a16:creationId xmlns:a16="http://schemas.microsoft.com/office/drawing/2014/main" id="{1F9A37E6-4B1C-DC5B-85EE-15F0F22C9050}"/>
              </a:ext>
            </a:extLst>
          </p:cNvPr>
          <p:cNvSpPr txBox="1"/>
          <p:nvPr/>
        </p:nvSpPr>
        <p:spPr>
          <a:xfrm>
            <a:off x="6478855" y="1217220"/>
            <a:ext cx="3399871" cy="101566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According to Cottrell (2019) there are two time- related factors which will strongly affect your success as a student. These are how much time is put into studying and how well that time is used.  </a:t>
            </a:r>
          </a:p>
        </p:txBody>
      </p:sp>
      <p:sp>
        <p:nvSpPr>
          <p:cNvPr id="16" name="TextBox 15">
            <a:extLst>
              <a:ext uri="{FF2B5EF4-FFF2-40B4-BE49-F238E27FC236}">
                <a16:creationId xmlns:a16="http://schemas.microsoft.com/office/drawing/2014/main" id="{F5173A43-5246-9D12-D218-22140A520ED1}"/>
              </a:ext>
            </a:extLst>
          </p:cNvPr>
          <p:cNvSpPr txBox="1"/>
          <p:nvPr/>
        </p:nvSpPr>
        <p:spPr>
          <a:xfrm>
            <a:off x="3221246" y="4058803"/>
            <a:ext cx="2448578" cy="2492990"/>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The key skills that employers are looking for in graduates are critical thinking, critical analysis and problem solving as Eales- Reynolds (2013) states. This supports the idea that critical thinking is an essential skill for studying and everyday life.</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Day (2014) suggests that for best writing results both critical and creative processes should be followed and encouraged.</a:t>
            </a:r>
          </a:p>
        </p:txBody>
      </p:sp>
      <p:sp>
        <p:nvSpPr>
          <p:cNvPr id="17" name="TextBox 16">
            <a:extLst>
              <a:ext uri="{FF2B5EF4-FFF2-40B4-BE49-F238E27FC236}">
                <a16:creationId xmlns:a16="http://schemas.microsoft.com/office/drawing/2014/main" id="{AA0385F2-1FE0-6811-0E03-E579A8755533}"/>
              </a:ext>
            </a:extLst>
          </p:cNvPr>
          <p:cNvSpPr txBox="1"/>
          <p:nvPr/>
        </p:nvSpPr>
        <p:spPr>
          <a:xfrm>
            <a:off x="6900080" y="4300526"/>
            <a:ext cx="3763745" cy="2308324"/>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Pritchard (2008) points out that storing a recording of a lecture to listen to will not lead to any understanding of its content. This is because we know that the engagement during lectures are sharing ideas is at the heart of learning.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According to </a:t>
            </a:r>
            <a:r>
              <a:rPr lang="en-US" sz="1200" dirty="0" err="1">
                <a:latin typeface="Arial" panose="020B0604020202020204" pitchFamily="34" charset="0"/>
                <a:cs typeface="Arial" panose="020B0604020202020204" pitchFamily="34" charset="0"/>
              </a:rPr>
              <a:t>Kettel</a:t>
            </a:r>
            <a:r>
              <a:rPr lang="en-US" sz="1200" dirty="0">
                <a:latin typeface="Arial" panose="020B0604020202020204" pitchFamily="34" charset="0"/>
                <a:cs typeface="Arial" panose="020B0604020202020204" pitchFamily="34" charset="0"/>
              </a:rPr>
              <a:t> and </a:t>
            </a:r>
            <a:r>
              <a:rPr lang="en-US" sz="1200" dirty="0" err="1">
                <a:latin typeface="Arial" panose="020B0604020202020204" pitchFamily="34" charset="0"/>
                <a:cs typeface="Arial" panose="020B0604020202020204" pitchFamily="34" charset="0"/>
              </a:rPr>
              <a:t>DeFauw</a:t>
            </a:r>
            <a:r>
              <a:rPr lang="en-US" sz="1200" dirty="0">
                <a:latin typeface="Arial" panose="020B0604020202020204" pitchFamily="34" charset="0"/>
                <a:cs typeface="Arial" panose="020B0604020202020204" pitchFamily="34" charset="0"/>
              </a:rPr>
              <a:t> (2018) some students find it challenging to avoid plagiarism because they do not know how to paraphrase the correct way. While paraphrasing it is important to reword and rephrase the information that has been read and included in your work. </a:t>
            </a:r>
          </a:p>
        </p:txBody>
      </p:sp>
      <p:sp>
        <p:nvSpPr>
          <p:cNvPr id="11" name="TextBox 10">
            <a:extLst>
              <a:ext uri="{FF2B5EF4-FFF2-40B4-BE49-F238E27FC236}">
                <a16:creationId xmlns:a16="http://schemas.microsoft.com/office/drawing/2014/main" id="{CA798FCF-612C-1FD5-5FDA-3F054F1B2B0D}"/>
              </a:ext>
            </a:extLst>
          </p:cNvPr>
          <p:cNvSpPr txBox="1"/>
          <p:nvPr/>
        </p:nvSpPr>
        <p:spPr>
          <a:xfrm>
            <a:off x="190318" y="3864591"/>
            <a:ext cx="2234494" cy="2308324"/>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What is critical thinking?</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Critical thinking is the skill to be able to question everything you hear or see, even if it seems like a researched fact. By questioning ideas and statements you are able to develop your personal understanding and knowledge as Eales- Reynolds (2013) points out.</a:t>
            </a:r>
          </a:p>
        </p:txBody>
      </p:sp>
      <p:sp>
        <p:nvSpPr>
          <p:cNvPr id="12" name="TextBox 11">
            <a:extLst>
              <a:ext uri="{FF2B5EF4-FFF2-40B4-BE49-F238E27FC236}">
                <a16:creationId xmlns:a16="http://schemas.microsoft.com/office/drawing/2014/main" id="{5A8EB28E-5955-B522-577F-6BC66F7ECCEF}"/>
              </a:ext>
            </a:extLst>
          </p:cNvPr>
          <p:cNvSpPr txBox="1"/>
          <p:nvPr/>
        </p:nvSpPr>
        <p:spPr>
          <a:xfrm>
            <a:off x="8012406" y="2303524"/>
            <a:ext cx="3773012"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It can be hard to fit everything you want to do in however some things are more urgent and need to be prioritized for best results in your studies as stated by Cottrell (2019).  </a:t>
            </a:r>
          </a:p>
        </p:txBody>
      </p:sp>
    </p:spTree>
    <p:extLst>
      <p:ext uri="{BB962C8B-B14F-4D97-AF65-F5344CB8AC3E}">
        <p14:creationId xmlns:p14="http://schemas.microsoft.com/office/powerpoint/2010/main" val="2572998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A75267-BEEF-C8B8-2F73-46E9CA181120}"/>
              </a:ext>
            </a:extLst>
          </p:cNvPr>
          <p:cNvSpPr txBox="1"/>
          <p:nvPr/>
        </p:nvSpPr>
        <p:spPr>
          <a:xfrm>
            <a:off x="5457172" y="225469"/>
            <a:ext cx="1523491"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References </a:t>
            </a:r>
          </a:p>
        </p:txBody>
      </p:sp>
      <p:sp>
        <p:nvSpPr>
          <p:cNvPr id="2" name="TextBox 1">
            <a:extLst>
              <a:ext uri="{FF2B5EF4-FFF2-40B4-BE49-F238E27FC236}">
                <a16:creationId xmlns:a16="http://schemas.microsoft.com/office/drawing/2014/main" id="{2B08AE60-641E-0A2F-78BF-AD515706D6E4}"/>
              </a:ext>
            </a:extLst>
          </p:cNvPr>
          <p:cNvSpPr txBox="1"/>
          <p:nvPr/>
        </p:nvSpPr>
        <p:spPr>
          <a:xfrm>
            <a:off x="812272" y="948679"/>
            <a:ext cx="7565923" cy="3231654"/>
          </a:xfrm>
          <a:prstGeom prst="rect">
            <a:avLst/>
          </a:prstGeom>
          <a:noFill/>
        </p:spPr>
        <p:txBody>
          <a:bodyPr wrap="square" rtlCol="0">
            <a:spAutoFit/>
          </a:bodyPr>
          <a:lstStyle/>
          <a:p>
            <a:endParaRPr lang="en-GB" sz="1200" dirty="0">
              <a:solidFill>
                <a:srgbClr val="333333"/>
              </a:solidFill>
              <a:latin typeface="Source Sans Pro" panose="020B0503030403020204" pitchFamily="34" charset="0"/>
            </a:endParaRPr>
          </a:p>
          <a:p>
            <a:r>
              <a:rPr lang="en-GB" sz="1200" b="0" i="0" u="none" strike="noStrike" dirty="0">
                <a:solidFill>
                  <a:srgbClr val="333333"/>
                </a:solidFill>
                <a:effectLst/>
                <a:latin typeface="Source Sans Pro" panose="020B0503030403020204" pitchFamily="34" charset="0"/>
              </a:rPr>
              <a:t>Cottrell, S. (2017) </a:t>
            </a:r>
            <a:r>
              <a:rPr lang="en-GB" sz="1200" b="0" i="1" u="none" strike="noStrike" dirty="0">
                <a:solidFill>
                  <a:srgbClr val="333333"/>
                </a:solidFill>
                <a:effectLst/>
                <a:latin typeface="Source Sans Pro" panose="020B0503030403020204" pitchFamily="34" charset="0"/>
              </a:rPr>
              <a:t>Critical thinking skills : effective analysis, argument and reflection </a:t>
            </a:r>
            <a:r>
              <a:rPr lang="en-GB" sz="1200" b="0" i="0" u="none" strike="noStrike" dirty="0">
                <a:solidFill>
                  <a:srgbClr val="333333"/>
                </a:solidFill>
                <a:effectLst/>
                <a:latin typeface="Source Sans Pro" panose="020B0503030403020204" pitchFamily="34" charset="0"/>
              </a:rPr>
              <a:t>. 3rd. edition. London :, Palgrave Macmillan.</a:t>
            </a:r>
          </a:p>
          <a:p>
            <a:endParaRPr lang="en-GB" sz="1200" dirty="0">
              <a:solidFill>
                <a:srgbClr val="333333"/>
              </a:solidFill>
              <a:latin typeface="Source Sans Pro" panose="020B0503030403020204" pitchFamily="34" charset="0"/>
            </a:endParaRPr>
          </a:p>
          <a:p>
            <a:r>
              <a:rPr lang="en-GB" sz="1200" dirty="0">
                <a:solidFill>
                  <a:srgbClr val="333333"/>
                </a:solidFill>
                <a:effectLst/>
                <a:latin typeface="Source Sans Pro" panose="020B0503030403020204" pitchFamily="34" charset="0"/>
                <a:ea typeface="Calibri" panose="020F0502020204030204" pitchFamily="34" charset="0"/>
                <a:cs typeface="Times New Roman" panose="02020603050405020304" pitchFamily="18" charset="0"/>
              </a:rPr>
              <a:t>Cottrell, S. (2019) </a:t>
            </a:r>
            <a:r>
              <a:rPr lang="en-GB" sz="1200" i="1" dirty="0">
                <a:solidFill>
                  <a:srgbClr val="333333"/>
                </a:solidFill>
                <a:effectLst/>
                <a:latin typeface="Source Sans Pro" panose="020B0503030403020204" pitchFamily="34" charset="0"/>
                <a:ea typeface="Calibri" panose="020F0502020204030204" pitchFamily="34" charset="0"/>
                <a:cs typeface="Times New Roman" panose="02020603050405020304" pitchFamily="18" charset="0"/>
              </a:rPr>
              <a:t>The study skills handbook </a:t>
            </a:r>
            <a:r>
              <a:rPr lang="en-GB" sz="1200" dirty="0">
                <a:solidFill>
                  <a:srgbClr val="333333"/>
                </a:solidFill>
                <a:effectLst/>
                <a:latin typeface="Source Sans Pro" panose="020B0503030403020204" pitchFamily="34" charset="0"/>
                <a:ea typeface="Calibri" panose="020F0502020204030204" pitchFamily="34" charset="0"/>
                <a:cs typeface="Times New Roman" panose="02020603050405020304" pitchFamily="18" charset="0"/>
              </a:rPr>
              <a:t>. 5th ed. London :, Red Globe Press.</a:t>
            </a:r>
            <a:r>
              <a:rPr lang="en-GB" sz="1200" dirty="0">
                <a:effectLst/>
              </a:rPr>
              <a:t> </a:t>
            </a:r>
            <a:endParaRPr lang="en-US" sz="1200" dirty="0"/>
          </a:p>
          <a:p>
            <a:endParaRPr lang="en-GB" sz="1200" b="0" i="0" u="none" strike="noStrike" dirty="0">
              <a:solidFill>
                <a:srgbClr val="333333"/>
              </a:solidFill>
              <a:effectLst/>
              <a:latin typeface="Source Sans Pro" panose="020B0503030403020204" pitchFamily="34" charset="0"/>
            </a:endParaRPr>
          </a:p>
          <a:p>
            <a:r>
              <a:rPr lang="en-GB" sz="1200" b="0" i="0" u="none" strike="noStrike" dirty="0">
                <a:solidFill>
                  <a:srgbClr val="333333"/>
                </a:solidFill>
                <a:effectLst/>
                <a:latin typeface="Source Sans Pro" panose="020B0503030403020204" pitchFamily="34" charset="0"/>
              </a:rPr>
              <a:t>Day, T. (2018) </a:t>
            </a:r>
            <a:r>
              <a:rPr lang="en-GB" sz="1200" b="0" i="1" u="none" strike="noStrike" dirty="0">
                <a:solidFill>
                  <a:srgbClr val="333333"/>
                </a:solidFill>
                <a:effectLst/>
                <a:latin typeface="Source Sans Pro" panose="020B0503030403020204" pitchFamily="34" charset="0"/>
              </a:rPr>
              <a:t>Success in academic writing </a:t>
            </a:r>
            <a:r>
              <a:rPr lang="en-GB" sz="1200" b="0" i="0" u="none" strike="noStrike" dirty="0">
                <a:solidFill>
                  <a:srgbClr val="333333"/>
                </a:solidFill>
                <a:effectLst/>
                <a:latin typeface="Source Sans Pro" panose="020B0503030403020204" pitchFamily="34" charset="0"/>
              </a:rPr>
              <a:t>. Second edition. Basingstoke, Hampshire :, Palgrave Macmillan.</a:t>
            </a:r>
            <a:endParaRPr lang="en-US" sz="1200" dirty="0"/>
          </a:p>
          <a:p>
            <a:endParaRPr lang="en-GB" sz="1200" b="0" i="0" u="none" strike="noStrike" dirty="0">
              <a:solidFill>
                <a:srgbClr val="333333"/>
              </a:solidFill>
              <a:effectLst/>
              <a:latin typeface="Source Sans Pro" panose="020B0503030403020204" pitchFamily="34" charset="0"/>
            </a:endParaRPr>
          </a:p>
          <a:p>
            <a:r>
              <a:rPr lang="en-GB" sz="1200" b="0" i="0" u="none" strike="noStrike" dirty="0">
                <a:solidFill>
                  <a:srgbClr val="333333"/>
                </a:solidFill>
                <a:effectLst/>
                <a:latin typeface="Source Sans Pro" panose="020B0503030403020204" pitchFamily="34" charset="0"/>
              </a:rPr>
              <a:t>Eales-Reynolds, L.-J. (2009) </a:t>
            </a:r>
            <a:r>
              <a:rPr lang="en-GB" sz="1200" b="0" i="1" u="none" strike="noStrike" dirty="0">
                <a:solidFill>
                  <a:srgbClr val="333333"/>
                </a:solidFill>
                <a:effectLst/>
                <a:latin typeface="Source Sans Pro" panose="020B0503030403020204" pitchFamily="34" charset="0"/>
              </a:rPr>
              <a:t>Critical thinking skills for education students </a:t>
            </a:r>
            <a:r>
              <a:rPr lang="en-GB" sz="1200" b="0" i="0" u="none" strike="noStrike" dirty="0">
                <a:solidFill>
                  <a:srgbClr val="333333"/>
                </a:solidFill>
                <a:effectLst/>
                <a:latin typeface="Source Sans Pro" panose="020B0503030403020204" pitchFamily="34" charset="0"/>
              </a:rPr>
              <a:t>. Second edition. London :, Sage Publications. ELH.</a:t>
            </a:r>
            <a:endParaRPr lang="en-GB" sz="1200" dirty="0">
              <a:solidFill>
                <a:srgbClr val="333333"/>
              </a:solidFill>
              <a:latin typeface="Source Sans Pro" panose="020B0503030403020204" pitchFamily="34" charset="0"/>
            </a:endParaRPr>
          </a:p>
          <a:p>
            <a:endParaRPr lang="en-GB" sz="1200" dirty="0">
              <a:solidFill>
                <a:srgbClr val="333333"/>
              </a:solidFill>
              <a:latin typeface="Source Sans Pro" panose="020B0503030403020204" pitchFamily="34" charset="0"/>
            </a:endParaRPr>
          </a:p>
          <a:p>
            <a:r>
              <a:rPr lang="en-GB" sz="1200" b="0" i="0" u="none" strike="noStrike" dirty="0" err="1">
                <a:solidFill>
                  <a:srgbClr val="333333"/>
                </a:solidFill>
                <a:effectLst/>
                <a:latin typeface="Source Sans Pro" panose="020B0503030403020204" pitchFamily="34" charset="0"/>
              </a:rPr>
              <a:t>Kettel</a:t>
            </a:r>
            <a:r>
              <a:rPr lang="en-GB" sz="1200" b="0" i="0" u="none" strike="noStrike" dirty="0">
                <a:solidFill>
                  <a:srgbClr val="333333"/>
                </a:solidFill>
                <a:effectLst/>
                <a:latin typeface="Source Sans Pro" panose="020B0503030403020204" pitchFamily="34" charset="0"/>
              </a:rPr>
              <a:t>, R.P. &amp; </a:t>
            </a:r>
            <a:r>
              <a:rPr lang="en-GB" sz="1200" b="0" i="0" u="none" strike="noStrike" dirty="0" err="1">
                <a:solidFill>
                  <a:srgbClr val="333333"/>
                </a:solidFill>
                <a:effectLst/>
                <a:latin typeface="Source Sans Pro" panose="020B0503030403020204" pitchFamily="34" charset="0"/>
              </a:rPr>
              <a:t>DeFauw</a:t>
            </a:r>
            <a:r>
              <a:rPr lang="en-GB" sz="1200" b="0" i="0" u="none" strike="noStrike" dirty="0">
                <a:solidFill>
                  <a:srgbClr val="333333"/>
                </a:solidFill>
                <a:effectLst/>
                <a:latin typeface="Source Sans Pro" panose="020B0503030403020204" pitchFamily="34" charset="0"/>
              </a:rPr>
              <a:t>, D.L. (2018) Paraphrase Without Plagiarism: Use RRLC (Read, Reread, List, Compose). </a:t>
            </a:r>
            <a:r>
              <a:rPr lang="en-GB" sz="1200" b="0" i="1" u="none" strike="noStrike" dirty="0">
                <a:solidFill>
                  <a:srgbClr val="333333"/>
                </a:solidFill>
                <a:effectLst/>
                <a:latin typeface="Source Sans Pro" panose="020B0503030403020204" pitchFamily="34" charset="0"/>
              </a:rPr>
              <a:t>The Reading Teacher</a:t>
            </a:r>
            <a:r>
              <a:rPr lang="en-GB" sz="1200" b="0" i="0" u="none" strike="noStrike" dirty="0">
                <a:solidFill>
                  <a:srgbClr val="333333"/>
                </a:solidFill>
                <a:effectLst/>
                <a:latin typeface="Source Sans Pro" panose="020B0503030403020204" pitchFamily="34" charset="0"/>
              </a:rPr>
              <a:t>. 72 (2), 245–255. doi:10.1002/trtr.1697.</a:t>
            </a:r>
          </a:p>
          <a:p>
            <a:endParaRPr lang="en-GB" sz="1200" dirty="0">
              <a:solidFill>
                <a:srgbClr val="333333"/>
              </a:solidFill>
              <a:latin typeface="Source Sans Pro" panose="020B0503030403020204" pitchFamily="34" charset="0"/>
            </a:endParaRPr>
          </a:p>
          <a:p>
            <a:r>
              <a:rPr lang="en-GB" sz="1200" b="0" i="0" u="none" strike="noStrike" dirty="0">
                <a:solidFill>
                  <a:srgbClr val="333333"/>
                </a:solidFill>
                <a:effectLst/>
                <a:latin typeface="Source Sans Pro" panose="020B0503030403020204" pitchFamily="34" charset="0"/>
              </a:rPr>
              <a:t>Pritchard, A. (2008) </a:t>
            </a:r>
            <a:r>
              <a:rPr lang="en-GB" sz="1200" b="0" i="1" u="none" strike="noStrike" dirty="0">
                <a:solidFill>
                  <a:srgbClr val="333333"/>
                </a:solidFill>
                <a:effectLst/>
                <a:latin typeface="Source Sans Pro" panose="020B0503030403020204" pitchFamily="34" charset="0"/>
              </a:rPr>
              <a:t>Studying and learning at university [electronic resource] : vital skills for success in your degree </a:t>
            </a:r>
            <a:r>
              <a:rPr lang="en-GB" sz="1200" b="0" i="0" u="none" strike="noStrike" dirty="0">
                <a:solidFill>
                  <a:srgbClr val="333333"/>
                </a:solidFill>
                <a:effectLst/>
                <a:latin typeface="Source Sans Pro" panose="020B0503030403020204" pitchFamily="34" charset="0"/>
              </a:rPr>
              <a:t>. Los Angeles, CA :, Sage Publications.</a:t>
            </a:r>
          </a:p>
          <a:p>
            <a:endParaRPr lang="en-GB" sz="1200" dirty="0">
              <a:solidFill>
                <a:srgbClr val="333333"/>
              </a:solidFill>
              <a:latin typeface="Source Sans Pro" panose="020B0503030403020204" pitchFamily="34" charset="0"/>
            </a:endParaRPr>
          </a:p>
        </p:txBody>
      </p:sp>
    </p:spTree>
    <p:extLst>
      <p:ext uri="{BB962C8B-B14F-4D97-AF65-F5344CB8AC3E}">
        <p14:creationId xmlns:p14="http://schemas.microsoft.com/office/powerpoint/2010/main" val="3233391623"/>
      </p:ext>
    </p:extLst>
  </p:cSld>
  <p:clrMapOvr>
    <a:masterClrMapping/>
  </p:clrMapOvr>
</p:sld>
</file>

<file path=ppt/theme/theme1.xml><?xml version="1.0" encoding="utf-8"?>
<a:theme xmlns:a="http://schemas.openxmlformats.org/drawingml/2006/main" name="Parcel">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{E60F31DD-9697-134C-AF51-EEC328EDFDB4}tf10001120</Template>
  <TotalTime>1736</TotalTime>
  <Words>581</Words>
  <Application>Microsoft Macintosh PowerPoint</Application>
  <PresentationFormat>Widescreen</PresentationFormat>
  <Paragraphs>41</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Gill Sans MT</vt:lpstr>
      <vt:lpstr>Source Sans Pro</vt:lpstr>
      <vt:lpstr>Parcel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Abby Harrod</dc:creator>
  <cp:lastModifiedBy>Abby Harrod</cp:lastModifiedBy>
  <cp:revision>22</cp:revision>
  <dcterms:created xsi:type="dcterms:W3CDTF">2023-09-16T14:14:00Z</dcterms:created>
  <dcterms:modified xsi:type="dcterms:W3CDTF">2023-09-27T20:38:27Z</dcterms:modified>
</cp:coreProperties>
</file>