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6" r:id="rId5"/>
    <p:sldId id="257" r:id="rId6"/>
    <p:sldId id="347" r:id="rId7"/>
    <p:sldId id="358" r:id="rId8"/>
    <p:sldId id="269" r:id="rId9"/>
    <p:sldId id="258" r:id="rId10"/>
    <p:sldId id="263" r:id="rId11"/>
    <p:sldId id="264" r:id="rId12"/>
    <p:sldId id="266" r:id="rId13"/>
    <p:sldId id="259"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790C"/>
    <a:srgbClr val="FBC89B"/>
    <a:srgbClr val="F76E0C"/>
    <a:srgbClr val="F7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F3B45-F700-4CE0-B3E4-5F4164568CAA}" v="430" dt="2026-02-09T08:54:18.548"/>
    <p1510:client id="{3472625B-4FA1-F58D-FA06-9B46A9EA46BA}" v="98" dt="2026-02-08T15:04:13.051"/>
    <p1510:client id="{4134467A-0425-AA0C-9191-D1A9D1DEC6F9}" v="254" dt="2026-02-08T19:10:05.714"/>
    <p1510:client id="{CE3E6F7F-1CBD-D4FE-9E7B-9965D39BA33B}" v="695" dt="2026-02-09T08:03:22.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272B8C-5ECC-4492-B6D5-657C69626B38}" type="datetimeFigureOut">
              <a:t>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4A883-38D9-44D6-9B68-05C71CBC09D2}" type="slidenum">
              <a:t>‹#›</a:t>
            </a:fld>
            <a:endParaRPr lang="en-US"/>
          </a:p>
        </p:txBody>
      </p:sp>
    </p:spTree>
    <p:extLst>
      <p:ext uri="{BB962C8B-B14F-4D97-AF65-F5344CB8AC3E}">
        <p14:creationId xmlns:p14="http://schemas.microsoft.com/office/powerpoint/2010/main" val="1997501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D18E0B9-48E4-499D-93B2-B07D00395BAC}" type="slidenum">
              <a:rPr lang="en-US" smtClean="0"/>
              <a:t>3</a:t>
            </a:fld>
            <a:endParaRPr lang="en-US"/>
          </a:p>
        </p:txBody>
      </p:sp>
    </p:spTree>
    <p:extLst>
      <p:ext uri="{BB962C8B-B14F-4D97-AF65-F5344CB8AC3E}">
        <p14:creationId xmlns:p14="http://schemas.microsoft.com/office/powerpoint/2010/main" val="1711026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DEB7-D882-7B89-8BAB-897E1C0561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C4FC2B5-2387-D46B-C603-7A401B8F2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4C84A9F-CC02-BC47-F715-9B6F69837B69}"/>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5" name="Footer Placeholder 4">
            <a:extLst>
              <a:ext uri="{FF2B5EF4-FFF2-40B4-BE49-F238E27FC236}">
                <a16:creationId xmlns:a16="http://schemas.microsoft.com/office/drawing/2014/main" id="{B0E2FE19-DC1C-4828-6697-F8716A86B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D7A38-6447-B25F-4D8C-BF302982AE99}"/>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067403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E66C-48AE-4DAE-F7E8-D5B66F14B36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79788BA-DF2D-1EDD-74A9-1E042CBCE2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6FA78D-43CA-4810-FBDB-576CD0D1E83F}"/>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5" name="Footer Placeholder 4">
            <a:extLst>
              <a:ext uri="{FF2B5EF4-FFF2-40B4-BE49-F238E27FC236}">
                <a16:creationId xmlns:a16="http://schemas.microsoft.com/office/drawing/2014/main" id="{806B6F2D-158E-DFD9-040D-D8D809FBA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F8AD9-5F77-F723-920B-505DF01FC574}"/>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533279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83F3-A848-3A35-C775-B8096231D4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81FCA0-EECA-C61E-A639-C688F81A6C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729266-A8E1-3E45-6F76-2BADC8CB924F}"/>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5" name="Footer Placeholder 4">
            <a:extLst>
              <a:ext uri="{FF2B5EF4-FFF2-40B4-BE49-F238E27FC236}">
                <a16:creationId xmlns:a16="http://schemas.microsoft.com/office/drawing/2014/main" id="{805EF61F-E8CD-0FC0-7560-CAA5EE6AB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B32A7-C288-8CEF-7FE6-D6496BAEF49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360021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4B1C-986C-62FC-B116-C18D5CA244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F4BB06D-5358-DADE-0917-79B4727506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269A16E-43F4-5346-C888-6D9E64790C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43BDE9-4327-7F8B-4388-ED95039002A9}"/>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6" name="Footer Placeholder 5">
            <a:extLst>
              <a:ext uri="{FF2B5EF4-FFF2-40B4-BE49-F238E27FC236}">
                <a16:creationId xmlns:a16="http://schemas.microsoft.com/office/drawing/2014/main" id="{F8E7E592-B5B4-1435-FDCB-B0457495E2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529FA9-587E-5949-99AB-0FB91BB2953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2994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D03A-DC2F-662C-9527-E4AC942046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32FC0C1-5523-8AF0-E24B-51E0C3963F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41C03A-3B0E-879A-521A-11152657C92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8D75B6A-4083-4560-6A30-B7E549D4AB7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1A09D2A-D747-550B-1DC6-CC7AEDF369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7E1B45-811F-2C30-6964-D7FD9D99D492}"/>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8" name="Footer Placeholder 7">
            <a:extLst>
              <a:ext uri="{FF2B5EF4-FFF2-40B4-BE49-F238E27FC236}">
                <a16:creationId xmlns:a16="http://schemas.microsoft.com/office/drawing/2014/main" id="{27BE6908-4751-DDD3-06CF-C16798CCF0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076B17-848A-F8FD-14F7-6B7C3908B142}"/>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90177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5FFB-A634-AE09-1589-85E9B090266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964A5D6-E224-BA8C-55C8-D184B3E39050}"/>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4" name="Footer Placeholder 3">
            <a:extLst>
              <a:ext uri="{FF2B5EF4-FFF2-40B4-BE49-F238E27FC236}">
                <a16:creationId xmlns:a16="http://schemas.microsoft.com/office/drawing/2014/main" id="{0A58131A-381A-42AE-4D0D-D43D880FA1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D9871F-44F8-424A-4CA1-8D91EED21405}"/>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158967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F79C1D-25AD-9D1E-9ABB-C991B6828162}"/>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3" name="Footer Placeholder 2">
            <a:extLst>
              <a:ext uri="{FF2B5EF4-FFF2-40B4-BE49-F238E27FC236}">
                <a16:creationId xmlns:a16="http://schemas.microsoft.com/office/drawing/2014/main" id="{79C46672-0865-39EF-B797-F80B36A9EF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ED3085-D377-6E20-2164-1124DC59C9C1}"/>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22628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FB05-5E60-2E63-BD6F-4DE6508A77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EE01B38-9378-027B-9D58-1A39CF0665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02028E6-CBDB-0900-1586-8E9CF7D094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3D0B70-873A-CB95-FA94-751CB28E462C}"/>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6" name="Footer Placeholder 5">
            <a:extLst>
              <a:ext uri="{FF2B5EF4-FFF2-40B4-BE49-F238E27FC236}">
                <a16:creationId xmlns:a16="http://schemas.microsoft.com/office/drawing/2014/main" id="{FB12E3A5-5218-0860-CC28-B3F24ECEFD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5FA8AD-A519-80D7-82A9-F24BD68ADDF7}"/>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47600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10A35-840B-4207-5597-5ED5151CDC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8F9A465-D663-AFD4-EB2F-2EEB11B96E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1DA996-477D-0648-14A3-12286D960B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E30C90-80F0-57A3-0987-415E904D4841}"/>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6" name="Footer Placeholder 5">
            <a:extLst>
              <a:ext uri="{FF2B5EF4-FFF2-40B4-BE49-F238E27FC236}">
                <a16:creationId xmlns:a16="http://schemas.microsoft.com/office/drawing/2014/main" id="{00277415-AF05-5423-5D3C-089270B760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7B242C-27D2-709F-9F89-0D9F74676BA3}"/>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2852340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24B69-1770-58EE-2823-3CA4E49EFF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D27F389-CB5B-F2C2-8768-00A3155A7A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F61D5C-CD57-6DA4-4BDD-25C724F42B79}"/>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5" name="Footer Placeholder 4">
            <a:extLst>
              <a:ext uri="{FF2B5EF4-FFF2-40B4-BE49-F238E27FC236}">
                <a16:creationId xmlns:a16="http://schemas.microsoft.com/office/drawing/2014/main" id="{CDC51CBA-E053-70FA-897A-FD1BC61E69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21D9C3-16B7-42E9-0CEA-2EE7740BB578}"/>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187370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BBFB08-D7F4-8A49-7140-51FB7C14F39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B56635-B7C2-6625-347B-EF80559CF9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55B296-7818-E43F-E08D-616C57370C2E}"/>
              </a:ext>
            </a:extLst>
          </p:cNvPr>
          <p:cNvSpPr>
            <a:spLocks noGrp="1"/>
          </p:cNvSpPr>
          <p:nvPr>
            <p:ph type="dt" sz="half" idx="10"/>
          </p:nvPr>
        </p:nvSpPr>
        <p:spPr/>
        <p:txBody>
          <a:bodyPr/>
          <a:lstStyle/>
          <a:p>
            <a:fld id="{F66B369A-15F1-4BB4-B253-DF14A8E7A85E}" type="datetimeFigureOut">
              <a:rPr lang="en-GB" smtClean="0"/>
              <a:t>09/02/2026</a:t>
            </a:fld>
            <a:endParaRPr lang="en-GB"/>
          </a:p>
        </p:txBody>
      </p:sp>
      <p:sp>
        <p:nvSpPr>
          <p:cNvPr id="5" name="Footer Placeholder 4">
            <a:extLst>
              <a:ext uri="{FF2B5EF4-FFF2-40B4-BE49-F238E27FC236}">
                <a16:creationId xmlns:a16="http://schemas.microsoft.com/office/drawing/2014/main" id="{CF9514B3-E5B7-FFC7-E900-D858D90D3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3AA1B-41B3-2BD9-6264-B0D8FFF1DF96}"/>
              </a:ext>
            </a:extLst>
          </p:cNvPr>
          <p:cNvSpPr>
            <a:spLocks noGrp="1"/>
          </p:cNvSpPr>
          <p:nvPr>
            <p:ph type="sldNum" sz="quarter" idx="12"/>
          </p:nvPr>
        </p:nvSpPr>
        <p:spPr/>
        <p:txBody>
          <a:bodyPr/>
          <a:lstStyle/>
          <a:p>
            <a:fld id="{E62300B0-4152-4CFC-AB64-9F45B7C741F3}" type="slidenum">
              <a:rPr lang="en-GB" smtClean="0"/>
              <a:t>‹#›</a:t>
            </a:fld>
            <a:endParaRPr lang="en-GB"/>
          </a:p>
        </p:txBody>
      </p:sp>
    </p:spTree>
    <p:extLst>
      <p:ext uri="{BB962C8B-B14F-4D97-AF65-F5344CB8AC3E}">
        <p14:creationId xmlns:p14="http://schemas.microsoft.com/office/powerpoint/2010/main" val="328566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1D49246-C641-C3BA-F07B-89FFC6CDAEB8}"/>
              </a:ext>
            </a:extLst>
          </p:cNvPr>
          <p:cNvSpPr>
            <a:spLocks noGrp="1"/>
          </p:cNvSpPr>
          <p:nvPr>
            <p:ph type="title" hasCustomPrompt="1"/>
          </p:nvPr>
        </p:nvSpPr>
        <p:spPr>
          <a:xfrm>
            <a:off x="914399" y="853439"/>
            <a:ext cx="4802373" cy="2833689"/>
          </a:xfrm>
        </p:spPr>
        <p:txBody>
          <a:bodyPr rIns="914400" anchor="b"/>
          <a:lstStyle>
            <a:lvl1pPr>
              <a:defRPr sz="4800"/>
            </a:lvl1pPr>
          </a:lstStyle>
          <a:p>
            <a:r>
              <a:rPr lang="en-US"/>
              <a:t>Click to add title</a:t>
            </a:r>
          </a:p>
        </p:txBody>
      </p:sp>
      <p:sp>
        <p:nvSpPr>
          <p:cNvPr id="11" name="Content Placeholder 10">
            <a:extLst>
              <a:ext uri="{FF2B5EF4-FFF2-40B4-BE49-F238E27FC236}">
                <a16:creationId xmlns:a16="http://schemas.microsoft.com/office/drawing/2014/main" id="{5BE7E1DF-A70C-8F79-9B76-72B2A7B4DC71}"/>
              </a:ext>
            </a:extLst>
          </p:cNvPr>
          <p:cNvSpPr>
            <a:spLocks noGrp="1"/>
          </p:cNvSpPr>
          <p:nvPr>
            <p:ph sz="quarter" idx="11" hasCustomPrompt="1"/>
          </p:nvPr>
        </p:nvSpPr>
        <p:spPr>
          <a:xfrm>
            <a:off x="914400" y="393191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1CD5F637-DFBF-7FED-7CD5-F46A26E5CD15}"/>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p>
        </p:txBody>
      </p:sp>
      <p:sp>
        <p:nvSpPr>
          <p:cNvPr id="4" name="Footer Placeholder 4">
            <a:extLst>
              <a:ext uri="{FF2B5EF4-FFF2-40B4-BE49-F238E27FC236}">
                <a16:creationId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a:p>
        </p:txBody>
      </p:sp>
      <p:sp>
        <p:nvSpPr>
          <p:cNvPr id="5" name="Slide Number Placeholder 5">
            <a:extLst>
              <a:ext uri="{FF2B5EF4-FFF2-40B4-BE49-F238E27FC236}">
                <a16:creationId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a:p>
        </p:txBody>
      </p:sp>
      <p:sp>
        <p:nvSpPr>
          <p:cNvPr id="13" name="Frame 12">
            <a:extLst>
              <a:ext uri="{FF2B5EF4-FFF2-40B4-BE49-F238E27FC236}">
                <a16:creationId xmlns:a16="http://schemas.microsoft.com/office/drawing/2014/main" id="{33E3B934-3E16-21AF-8F5A-9EFD93255705}"/>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1135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6250C6-D680-5EF2-AC06-9643C2362C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CAF504D-7270-5A34-3439-763C3DD269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3280DF-3D80-7BB5-3A5A-0B1B7C7A73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6B369A-15F1-4BB4-B253-DF14A8E7A85E}" type="datetimeFigureOut">
              <a:rPr lang="en-GB" smtClean="0"/>
              <a:t>09/02/2026</a:t>
            </a:fld>
            <a:endParaRPr lang="en-GB"/>
          </a:p>
        </p:txBody>
      </p:sp>
      <p:sp>
        <p:nvSpPr>
          <p:cNvPr id="5" name="Footer Placeholder 4">
            <a:extLst>
              <a:ext uri="{FF2B5EF4-FFF2-40B4-BE49-F238E27FC236}">
                <a16:creationId xmlns:a16="http://schemas.microsoft.com/office/drawing/2014/main" id="{C009546D-B9FE-CCFC-DB65-0C5FC4C693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5A9456-157F-D97B-1041-6B78842652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2300B0-4152-4CFC-AB64-9F45B7C741F3}" type="slidenum">
              <a:rPr lang="en-GB" smtClean="0"/>
              <a:t>‹#›</a:t>
            </a:fld>
            <a:endParaRPr lang="en-GB"/>
          </a:p>
        </p:txBody>
      </p:sp>
    </p:spTree>
    <p:extLst>
      <p:ext uri="{BB962C8B-B14F-4D97-AF65-F5344CB8AC3E}">
        <p14:creationId xmlns:p14="http://schemas.microsoft.com/office/powerpoint/2010/main" val="3314192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arelearning.org.uk/blog/communication-blog/what-are-visual-aids-in-health-and-social-care/" TargetMode="External"/><Relationship Id="rId2" Type="http://schemas.openxmlformats.org/officeDocument/2006/relationships/hyperlink" Target="https://www.gov.uk/government/publications/nhs-englands-protection-of-patient-data/nhs-englands-protection-of-patient-dat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search?hl=en&amp;kptab=editions&amp;sa=X&amp;ved=2ahUKEwijp5zJicqSAxVaQkEAHb99Eg8QmBZ6BAgIEAk&amp;q=inauthor:%22WRIGHT%22&amp;tbm=bks&amp;sxsrf=ANbL-n6Tnu8lUc2st9AhZF-pVxbXI_dUbw:1770561344585"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www.google.co.uk/search?hl=en&amp;kptab=editions&amp;sa=X&amp;ved=2ahUKEwijp5zJicqSAxVaQkEAHb99Eg8QmBZ6BAgIEAk&amp;q=inpublisher:%22Pearson+Education%22&amp;tbm=bks&amp;sxsrf=ANbL-n6Tnu8lUc2st9AhZF-pVxbXI_dUbw:1770561344585"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83000" b="-8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4F7F0-EBAF-83C9-6019-7B8D56954F66}"/>
              </a:ext>
            </a:extLst>
          </p:cNvPr>
          <p:cNvSpPr>
            <a:spLocks noGrp="1"/>
          </p:cNvSpPr>
          <p:nvPr>
            <p:ph type="ctrTitle"/>
          </p:nvPr>
        </p:nvSpPr>
        <p:spPr>
          <a:xfrm>
            <a:off x="1853868" y="-817191"/>
            <a:ext cx="9082142" cy="2293013"/>
          </a:xfrm>
        </p:spPr>
        <p:txBody>
          <a:bodyPr>
            <a:normAutofit/>
          </a:bodyPr>
          <a:lstStyle/>
          <a:p>
            <a:r>
              <a:rPr lang="en-GB" sz="2400">
                <a:latin typeface="Century Schoolbook"/>
                <a:ea typeface="Times New Roman" panose="02020603050405020304" pitchFamily="18" charset="0"/>
                <a:cs typeface="Arial"/>
              </a:rPr>
              <a:t>E</a:t>
            </a:r>
            <a:r>
              <a:rPr lang="en-GB" sz="2400">
                <a:effectLst/>
                <a:latin typeface="Century Schoolbook"/>
                <a:ea typeface="Times New Roman" panose="02020603050405020304" pitchFamily="18" charset="0"/>
                <a:cs typeface="Arial"/>
              </a:rPr>
              <a:t>valuating how Microsoft 365 applications can be used to improve work efficiency, communication, and digital safety within Greenfield Home Care Agency</a:t>
            </a:r>
            <a:endParaRPr lang="en-GB" sz="2400">
              <a:latin typeface="Arial"/>
              <a:cs typeface="Arial"/>
            </a:endParaRPr>
          </a:p>
        </p:txBody>
      </p:sp>
      <p:sp>
        <p:nvSpPr>
          <p:cNvPr id="3" name="Subtitle 2">
            <a:extLst>
              <a:ext uri="{FF2B5EF4-FFF2-40B4-BE49-F238E27FC236}">
                <a16:creationId xmlns:a16="http://schemas.microsoft.com/office/drawing/2014/main" id="{EA95596B-12EE-252F-DBB5-8BA7A6DE522C}"/>
              </a:ext>
            </a:extLst>
          </p:cNvPr>
          <p:cNvSpPr>
            <a:spLocks noGrp="1"/>
          </p:cNvSpPr>
          <p:nvPr>
            <p:ph type="subTitle" idx="1"/>
          </p:nvPr>
        </p:nvSpPr>
        <p:spPr>
          <a:xfrm>
            <a:off x="23447" y="659546"/>
            <a:ext cx="12168552" cy="6204315"/>
          </a:xfrm>
        </p:spPr>
        <p:txBody>
          <a:bodyPr vert="horz" lIns="91440" tIns="45720" rIns="91440" bIns="45720" rtlCol="0" anchor="t">
            <a:normAutofit/>
          </a:bodyPr>
          <a:lstStyle/>
          <a:p>
            <a:pPr>
              <a:buChar char="•"/>
            </a:pPr>
            <a:endParaRPr lang="en-GB" sz="1400" b="1">
              <a:solidFill>
                <a:srgbClr val="191919"/>
              </a:solidFill>
              <a:highlight>
                <a:srgbClr val="FFFFFF"/>
              </a:highlight>
              <a:latin typeface="Roboto"/>
              <a:ea typeface="Roboto"/>
              <a:cs typeface="Roboto"/>
            </a:endParaRPr>
          </a:p>
          <a:p>
            <a:endParaRPr lang="en-GB" b="1"/>
          </a:p>
        </p:txBody>
      </p:sp>
      <p:sp>
        <p:nvSpPr>
          <p:cNvPr id="4" name="TextBox 3">
            <a:extLst>
              <a:ext uri="{FF2B5EF4-FFF2-40B4-BE49-F238E27FC236}">
                <a16:creationId xmlns:a16="http://schemas.microsoft.com/office/drawing/2014/main" id="{12E3F7D6-6FDC-CEF4-3575-E282B6771FFA}"/>
              </a:ext>
            </a:extLst>
          </p:cNvPr>
          <p:cNvSpPr txBox="1"/>
          <p:nvPr/>
        </p:nvSpPr>
        <p:spPr>
          <a:xfrm>
            <a:off x="-1984744" y="2286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D6EED6C5-77C0-8B04-B9D2-FB1BCC6B4432}"/>
              </a:ext>
            </a:extLst>
          </p:cNvPr>
          <p:cNvSpPr txBox="1"/>
          <p:nvPr/>
        </p:nvSpPr>
        <p:spPr>
          <a:xfrm>
            <a:off x="5319" y="3255578"/>
            <a:ext cx="938721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000">
                <a:latin typeface="Century Schoolbook"/>
              </a:rPr>
              <a:t>Lilly Mae Fielding </a:t>
            </a:r>
            <a:r>
              <a:rPr lang="en-GB" sz="2000">
                <a:latin typeface="Aptos"/>
              </a:rPr>
              <a:t>2437537</a:t>
            </a:r>
            <a:endParaRPr lang="en-GB" sz="2000">
              <a:solidFill>
                <a:srgbClr val="242130"/>
              </a:solidFill>
              <a:highlight>
                <a:srgbClr val="FFFFFF"/>
              </a:highlight>
              <a:latin typeface="Aptos"/>
            </a:endParaRPr>
          </a:p>
          <a:p>
            <a:r>
              <a:rPr lang="en-GB" sz="2000">
                <a:latin typeface="Century Schoolbook"/>
              </a:rPr>
              <a:t>Lecia Butler </a:t>
            </a:r>
            <a:r>
              <a:rPr lang="en-GB" sz="2000">
                <a:latin typeface="Aptos"/>
              </a:rPr>
              <a:t>2523255</a:t>
            </a:r>
          </a:p>
          <a:p>
            <a:r>
              <a:rPr lang="en-GB" sz="2000">
                <a:latin typeface="Century Schoolbook"/>
              </a:rPr>
              <a:t>Nordia </a:t>
            </a:r>
            <a:r>
              <a:rPr lang="en-GB" sz="2000" err="1">
                <a:latin typeface="Century Schoolbook"/>
              </a:rPr>
              <a:t>Shervianna</a:t>
            </a:r>
            <a:r>
              <a:rPr lang="en-GB" sz="2000">
                <a:latin typeface="Century Schoolbook"/>
              </a:rPr>
              <a:t> Clarke </a:t>
            </a:r>
            <a:r>
              <a:rPr lang="en-GB" sz="2000">
                <a:latin typeface="Aptos"/>
              </a:rPr>
              <a:t>2520544</a:t>
            </a:r>
          </a:p>
        </p:txBody>
      </p:sp>
      <p:sp>
        <p:nvSpPr>
          <p:cNvPr id="7" name="TextBox 6">
            <a:extLst>
              <a:ext uri="{FF2B5EF4-FFF2-40B4-BE49-F238E27FC236}">
                <a16:creationId xmlns:a16="http://schemas.microsoft.com/office/drawing/2014/main" id="{D9AD92B9-BBAF-E653-305D-3BEF25F54467}"/>
              </a:ext>
            </a:extLst>
          </p:cNvPr>
          <p:cNvSpPr txBox="1"/>
          <p:nvPr/>
        </p:nvSpPr>
        <p:spPr>
          <a:xfrm>
            <a:off x="3343703" y="1699751"/>
            <a:ext cx="670321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Digital Skills and Research Methods (LCHS4007_BIRM)</a:t>
            </a:r>
          </a:p>
          <a:p>
            <a:endParaRPr lang="en-US"/>
          </a:p>
          <a:p>
            <a:pPr algn="ctr"/>
            <a:endParaRPr lang="en-GB">
              <a:solidFill>
                <a:srgbClr val="000000"/>
              </a:solidFill>
              <a:latin typeface="Aptos" panose="02110004020202020204"/>
              <a:cs typeface="Arial"/>
            </a:endParaRPr>
          </a:p>
        </p:txBody>
      </p:sp>
      <p:sp>
        <p:nvSpPr>
          <p:cNvPr id="9" name="TextBox 8">
            <a:extLst>
              <a:ext uri="{FF2B5EF4-FFF2-40B4-BE49-F238E27FC236}">
                <a16:creationId xmlns:a16="http://schemas.microsoft.com/office/drawing/2014/main" id="{8CD2CC4F-FF10-A9E4-770C-7B48F03B6191}"/>
              </a:ext>
            </a:extLst>
          </p:cNvPr>
          <p:cNvSpPr txBox="1"/>
          <p:nvPr/>
        </p:nvSpPr>
        <p:spPr>
          <a:xfrm>
            <a:off x="8671660" y="2651362"/>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i="1"/>
              <a:t>Lecturer: Hajra </a:t>
            </a:r>
            <a:r>
              <a:rPr lang="en-US" sz="2400" i="1" err="1"/>
              <a:t>Mustasim</a:t>
            </a:r>
            <a:endParaRPr lang="en-US" sz="2400" i="1"/>
          </a:p>
          <a:p>
            <a:pPr algn="ctr"/>
            <a:endParaRPr lang="en-GB"/>
          </a:p>
        </p:txBody>
      </p:sp>
    </p:spTree>
    <p:extLst>
      <p:ext uri="{BB962C8B-B14F-4D97-AF65-F5344CB8AC3E}">
        <p14:creationId xmlns:p14="http://schemas.microsoft.com/office/powerpoint/2010/main" val="1974308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dit presentations online for free | Microsoft PowerPoint for the Web">
            <a:extLst>
              <a:ext uri="{FF2B5EF4-FFF2-40B4-BE49-F238E27FC236}">
                <a16:creationId xmlns:a16="http://schemas.microsoft.com/office/drawing/2014/main" id="{3FFDEF1A-80E4-C4DE-1FE1-4E7801CA50A6}"/>
              </a:ext>
            </a:extLst>
          </p:cNvPr>
          <p:cNvPicPr>
            <a:picLocks noChangeAspect="1"/>
          </p:cNvPicPr>
          <p:nvPr/>
        </p:nvPicPr>
        <p:blipFill>
          <a:blip r:embed="rId2"/>
          <a:stretch>
            <a:fillRect/>
          </a:stretch>
        </p:blipFill>
        <p:spPr>
          <a:xfrm>
            <a:off x="-572386" y="-2139333"/>
            <a:ext cx="19478820" cy="10948926"/>
          </a:xfrm>
          <a:prstGeom prst="rect">
            <a:avLst/>
          </a:prstGeom>
        </p:spPr>
      </p:pic>
      <p:sp>
        <p:nvSpPr>
          <p:cNvPr id="2" name="Title 1">
            <a:extLst>
              <a:ext uri="{FF2B5EF4-FFF2-40B4-BE49-F238E27FC236}">
                <a16:creationId xmlns:a16="http://schemas.microsoft.com/office/drawing/2014/main" id="{712FA69F-8770-E9EF-3483-A6676840CF2E}"/>
              </a:ext>
            </a:extLst>
          </p:cNvPr>
          <p:cNvSpPr>
            <a:spLocks noGrp="1"/>
          </p:cNvSpPr>
          <p:nvPr>
            <p:ph type="title"/>
          </p:nvPr>
        </p:nvSpPr>
        <p:spPr>
          <a:xfrm>
            <a:off x="-1560872" y="116235"/>
            <a:ext cx="6716974" cy="472578"/>
          </a:xfrm>
        </p:spPr>
        <p:txBody>
          <a:bodyPr vert="horz" lIns="91440" tIns="45720" rIns="91440" bIns="45720" rtlCol="0" anchor="ctr">
            <a:noAutofit/>
          </a:bodyPr>
          <a:lstStyle/>
          <a:p>
            <a:pPr algn="ctr"/>
            <a:r>
              <a:rPr lang="en-GB" sz="3600"/>
              <a:t>Member 1 </a:t>
            </a:r>
            <a:r>
              <a:rPr lang="en-GB" sz="3600">
                <a:solidFill>
                  <a:srgbClr val="F5790C"/>
                </a:solidFill>
              </a:rPr>
              <a:t>Nordia</a:t>
            </a:r>
            <a:endParaRPr lang="en-US" sz="3600">
              <a:solidFill>
                <a:srgbClr val="F5790C"/>
              </a:solidFill>
            </a:endParaRPr>
          </a:p>
        </p:txBody>
      </p:sp>
      <p:sp>
        <p:nvSpPr>
          <p:cNvPr id="3" name="Content Placeholder 2">
            <a:extLst>
              <a:ext uri="{FF2B5EF4-FFF2-40B4-BE49-F238E27FC236}">
                <a16:creationId xmlns:a16="http://schemas.microsoft.com/office/drawing/2014/main" id="{330D8C70-842E-FFA4-5CE3-2627C8425901}"/>
              </a:ext>
            </a:extLst>
          </p:cNvPr>
          <p:cNvSpPr>
            <a:spLocks noGrp="1"/>
          </p:cNvSpPr>
          <p:nvPr>
            <p:ph idx="1"/>
          </p:nvPr>
        </p:nvSpPr>
        <p:spPr>
          <a:xfrm>
            <a:off x="283981" y="1129175"/>
            <a:ext cx="4877066" cy="5386807"/>
          </a:xfrm>
          <a:custGeom>
            <a:avLst/>
            <a:gdLst>
              <a:gd name="csX0" fmla="*/ 0 w 4877066"/>
              <a:gd name="csY0" fmla="*/ 0 h 5386807"/>
              <a:gd name="csX1" fmla="*/ 745494 w 4877066"/>
              <a:gd name="csY1" fmla="*/ 0 h 5386807"/>
              <a:gd name="csX2" fmla="*/ 1393447 w 4877066"/>
              <a:gd name="csY2" fmla="*/ 0 h 5386807"/>
              <a:gd name="csX3" fmla="*/ 2187712 w 4877066"/>
              <a:gd name="csY3" fmla="*/ 0 h 5386807"/>
              <a:gd name="csX4" fmla="*/ 2981977 w 4877066"/>
              <a:gd name="csY4" fmla="*/ 0 h 5386807"/>
              <a:gd name="csX5" fmla="*/ 3629931 w 4877066"/>
              <a:gd name="csY5" fmla="*/ 0 h 5386807"/>
              <a:gd name="csX6" fmla="*/ 4277884 w 4877066"/>
              <a:gd name="csY6" fmla="*/ 0 h 5386807"/>
              <a:gd name="csX7" fmla="*/ 4877066 w 4877066"/>
              <a:gd name="csY7" fmla="*/ 0 h 5386807"/>
              <a:gd name="csX8" fmla="*/ 4877066 w 4877066"/>
              <a:gd name="csY8" fmla="*/ 565615 h 5386807"/>
              <a:gd name="csX9" fmla="*/ 4877066 w 4877066"/>
              <a:gd name="csY9" fmla="*/ 1131229 h 5386807"/>
              <a:gd name="csX10" fmla="*/ 4877066 w 4877066"/>
              <a:gd name="csY10" fmla="*/ 1858448 h 5386807"/>
              <a:gd name="csX11" fmla="*/ 4877066 w 4877066"/>
              <a:gd name="csY11" fmla="*/ 2531799 h 5386807"/>
              <a:gd name="csX12" fmla="*/ 4877066 w 4877066"/>
              <a:gd name="csY12" fmla="*/ 3151282 h 5386807"/>
              <a:gd name="csX13" fmla="*/ 4877066 w 4877066"/>
              <a:gd name="csY13" fmla="*/ 3878501 h 5386807"/>
              <a:gd name="csX14" fmla="*/ 4877066 w 4877066"/>
              <a:gd name="csY14" fmla="*/ 4390248 h 5386807"/>
              <a:gd name="csX15" fmla="*/ 4877066 w 4877066"/>
              <a:gd name="csY15" fmla="*/ 5386807 h 5386807"/>
              <a:gd name="csX16" fmla="*/ 4131572 w 4877066"/>
              <a:gd name="csY16" fmla="*/ 5386807 h 5386807"/>
              <a:gd name="csX17" fmla="*/ 3337307 w 4877066"/>
              <a:gd name="csY17" fmla="*/ 5386807 h 5386807"/>
              <a:gd name="csX18" fmla="*/ 2543042 w 4877066"/>
              <a:gd name="csY18" fmla="*/ 5386807 h 5386807"/>
              <a:gd name="csX19" fmla="*/ 1748777 w 4877066"/>
              <a:gd name="csY19" fmla="*/ 5386807 h 5386807"/>
              <a:gd name="csX20" fmla="*/ 1052053 w 4877066"/>
              <a:gd name="csY20" fmla="*/ 5386807 h 5386807"/>
              <a:gd name="csX21" fmla="*/ 0 w 4877066"/>
              <a:gd name="csY21" fmla="*/ 5386807 h 5386807"/>
              <a:gd name="csX22" fmla="*/ 0 w 4877066"/>
              <a:gd name="csY22" fmla="*/ 4713456 h 5386807"/>
              <a:gd name="csX23" fmla="*/ 0 w 4877066"/>
              <a:gd name="csY23" fmla="*/ 4093973 h 5386807"/>
              <a:gd name="csX24" fmla="*/ 0 w 4877066"/>
              <a:gd name="csY24" fmla="*/ 3312886 h 5386807"/>
              <a:gd name="csX25" fmla="*/ 0 w 4877066"/>
              <a:gd name="csY25" fmla="*/ 2801140 h 5386807"/>
              <a:gd name="csX26" fmla="*/ 0 w 4877066"/>
              <a:gd name="csY26" fmla="*/ 2181657 h 5386807"/>
              <a:gd name="csX27" fmla="*/ 0 w 4877066"/>
              <a:gd name="csY27" fmla="*/ 1454438 h 5386807"/>
              <a:gd name="csX28" fmla="*/ 0 w 4877066"/>
              <a:gd name="csY28" fmla="*/ 781087 h 5386807"/>
              <a:gd name="csX29" fmla="*/ 0 w 4877066"/>
              <a:gd name="csY29" fmla="*/ 0 h 53868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877066" h="5386807" fill="none" extrusionOk="0">
                <a:moveTo>
                  <a:pt x="0" y="0"/>
                </a:moveTo>
                <a:cubicBezTo>
                  <a:pt x="213670" y="20109"/>
                  <a:pt x="518392" y="-22715"/>
                  <a:pt x="745494" y="0"/>
                </a:cubicBezTo>
                <a:cubicBezTo>
                  <a:pt x="972596" y="22715"/>
                  <a:pt x="1202870" y="-12124"/>
                  <a:pt x="1393447" y="0"/>
                </a:cubicBezTo>
                <a:cubicBezTo>
                  <a:pt x="1584024" y="12124"/>
                  <a:pt x="1993066" y="-21477"/>
                  <a:pt x="2187712" y="0"/>
                </a:cubicBezTo>
                <a:cubicBezTo>
                  <a:pt x="2382359" y="21477"/>
                  <a:pt x="2721948" y="20931"/>
                  <a:pt x="2981977" y="0"/>
                </a:cubicBezTo>
                <a:cubicBezTo>
                  <a:pt x="3242007" y="-20931"/>
                  <a:pt x="3426925" y="25749"/>
                  <a:pt x="3629931" y="0"/>
                </a:cubicBezTo>
                <a:cubicBezTo>
                  <a:pt x="3832937" y="-25749"/>
                  <a:pt x="4145000" y="-31545"/>
                  <a:pt x="4277884" y="0"/>
                </a:cubicBezTo>
                <a:cubicBezTo>
                  <a:pt x="4410768" y="31545"/>
                  <a:pt x="4718116" y="-344"/>
                  <a:pt x="4877066" y="0"/>
                </a:cubicBezTo>
                <a:cubicBezTo>
                  <a:pt x="4872062" y="165680"/>
                  <a:pt x="4870695" y="342523"/>
                  <a:pt x="4877066" y="565615"/>
                </a:cubicBezTo>
                <a:cubicBezTo>
                  <a:pt x="4883437" y="788708"/>
                  <a:pt x="4878275" y="1011813"/>
                  <a:pt x="4877066" y="1131229"/>
                </a:cubicBezTo>
                <a:cubicBezTo>
                  <a:pt x="4875857" y="1250645"/>
                  <a:pt x="4857549" y="1549659"/>
                  <a:pt x="4877066" y="1858448"/>
                </a:cubicBezTo>
                <a:cubicBezTo>
                  <a:pt x="4896583" y="2167237"/>
                  <a:pt x="4852430" y="2292823"/>
                  <a:pt x="4877066" y="2531799"/>
                </a:cubicBezTo>
                <a:cubicBezTo>
                  <a:pt x="4901702" y="2770775"/>
                  <a:pt x="4878678" y="3002755"/>
                  <a:pt x="4877066" y="3151282"/>
                </a:cubicBezTo>
                <a:cubicBezTo>
                  <a:pt x="4875454" y="3299809"/>
                  <a:pt x="4848225" y="3615920"/>
                  <a:pt x="4877066" y="3878501"/>
                </a:cubicBezTo>
                <a:cubicBezTo>
                  <a:pt x="4905907" y="4141082"/>
                  <a:pt x="4872246" y="4162913"/>
                  <a:pt x="4877066" y="4390248"/>
                </a:cubicBezTo>
                <a:cubicBezTo>
                  <a:pt x="4881886" y="4617583"/>
                  <a:pt x="4885224" y="5028907"/>
                  <a:pt x="4877066" y="5386807"/>
                </a:cubicBezTo>
                <a:cubicBezTo>
                  <a:pt x="4578735" y="5400940"/>
                  <a:pt x="4319429" y="5368539"/>
                  <a:pt x="4131572" y="5386807"/>
                </a:cubicBezTo>
                <a:cubicBezTo>
                  <a:pt x="3943715" y="5405075"/>
                  <a:pt x="3692664" y="5354049"/>
                  <a:pt x="3337307" y="5386807"/>
                </a:cubicBezTo>
                <a:cubicBezTo>
                  <a:pt x="2981951" y="5419565"/>
                  <a:pt x="2725921" y="5383444"/>
                  <a:pt x="2543042" y="5386807"/>
                </a:cubicBezTo>
                <a:cubicBezTo>
                  <a:pt x="2360163" y="5390170"/>
                  <a:pt x="1964132" y="5390830"/>
                  <a:pt x="1748777" y="5386807"/>
                </a:cubicBezTo>
                <a:cubicBezTo>
                  <a:pt x="1533423" y="5382784"/>
                  <a:pt x="1279124" y="5354385"/>
                  <a:pt x="1052053" y="5386807"/>
                </a:cubicBezTo>
                <a:cubicBezTo>
                  <a:pt x="824982" y="5419229"/>
                  <a:pt x="344412" y="5380853"/>
                  <a:pt x="0" y="5386807"/>
                </a:cubicBezTo>
                <a:cubicBezTo>
                  <a:pt x="9035" y="5100286"/>
                  <a:pt x="12692" y="4882865"/>
                  <a:pt x="0" y="4713456"/>
                </a:cubicBezTo>
                <a:cubicBezTo>
                  <a:pt x="-12692" y="4544047"/>
                  <a:pt x="10243" y="4375538"/>
                  <a:pt x="0" y="4093973"/>
                </a:cubicBezTo>
                <a:cubicBezTo>
                  <a:pt x="-10243" y="3812408"/>
                  <a:pt x="23991" y="3548165"/>
                  <a:pt x="0" y="3312886"/>
                </a:cubicBezTo>
                <a:cubicBezTo>
                  <a:pt x="-23991" y="3077607"/>
                  <a:pt x="-18307" y="3025968"/>
                  <a:pt x="0" y="2801140"/>
                </a:cubicBezTo>
                <a:cubicBezTo>
                  <a:pt x="18307" y="2576312"/>
                  <a:pt x="9141" y="2466886"/>
                  <a:pt x="0" y="2181657"/>
                </a:cubicBezTo>
                <a:cubicBezTo>
                  <a:pt x="-9141" y="1896428"/>
                  <a:pt x="2857" y="1796925"/>
                  <a:pt x="0" y="1454438"/>
                </a:cubicBezTo>
                <a:cubicBezTo>
                  <a:pt x="-2857" y="1111951"/>
                  <a:pt x="2692" y="1076037"/>
                  <a:pt x="0" y="781087"/>
                </a:cubicBezTo>
                <a:cubicBezTo>
                  <a:pt x="-2692" y="486137"/>
                  <a:pt x="-6918" y="252316"/>
                  <a:pt x="0" y="0"/>
                </a:cubicBezTo>
                <a:close/>
              </a:path>
              <a:path w="4877066" h="5386807" stroke="0" extrusionOk="0">
                <a:moveTo>
                  <a:pt x="0" y="0"/>
                </a:moveTo>
                <a:cubicBezTo>
                  <a:pt x="208088" y="22022"/>
                  <a:pt x="422788" y="-5675"/>
                  <a:pt x="550412" y="0"/>
                </a:cubicBezTo>
                <a:cubicBezTo>
                  <a:pt x="678036" y="5675"/>
                  <a:pt x="947115" y="-18092"/>
                  <a:pt x="1100823" y="0"/>
                </a:cubicBezTo>
                <a:cubicBezTo>
                  <a:pt x="1254531" y="18092"/>
                  <a:pt x="1445532" y="7110"/>
                  <a:pt x="1748777" y="0"/>
                </a:cubicBezTo>
                <a:cubicBezTo>
                  <a:pt x="2052022" y="-7110"/>
                  <a:pt x="2217862" y="-18909"/>
                  <a:pt x="2347959" y="0"/>
                </a:cubicBezTo>
                <a:cubicBezTo>
                  <a:pt x="2478056" y="18909"/>
                  <a:pt x="2919737" y="-10202"/>
                  <a:pt x="3093453" y="0"/>
                </a:cubicBezTo>
                <a:cubicBezTo>
                  <a:pt x="3267169" y="10202"/>
                  <a:pt x="3376958" y="821"/>
                  <a:pt x="3643865" y="0"/>
                </a:cubicBezTo>
                <a:cubicBezTo>
                  <a:pt x="3910772" y="-821"/>
                  <a:pt x="4533559" y="17932"/>
                  <a:pt x="4877066" y="0"/>
                </a:cubicBezTo>
                <a:cubicBezTo>
                  <a:pt x="4911541" y="356681"/>
                  <a:pt x="4883421" y="557833"/>
                  <a:pt x="4877066" y="781087"/>
                </a:cubicBezTo>
                <a:cubicBezTo>
                  <a:pt x="4870711" y="1004341"/>
                  <a:pt x="4884099" y="1087919"/>
                  <a:pt x="4877066" y="1292834"/>
                </a:cubicBezTo>
                <a:cubicBezTo>
                  <a:pt x="4870033" y="1497749"/>
                  <a:pt x="4893395" y="1722076"/>
                  <a:pt x="4877066" y="1912316"/>
                </a:cubicBezTo>
                <a:cubicBezTo>
                  <a:pt x="4860737" y="2102556"/>
                  <a:pt x="4869210" y="2292795"/>
                  <a:pt x="4877066" y="2424063"/>
                </a:cubicBezTo>
                <a:cubicBezTo>
                  <a:pt x="4884922" y="2555331"/>
                  <a:pt x="4887147" y="2790905"/>
                  <a:pt x="4877066" y="3097414"/>
                </a:cubicBezTo>
                <a:cubicBezTo>
                  <a:pt x="4866985" y="3403923"/>
                  <a:pt x="4888531" y="3614253"/>
                  <a:pt x="4877066" y="3878501"/>
                </a:cubicBezTo>
                <a:cubicBezTo>
                  <a:pt x="4865601" y="4142749"/>
                  <a:pt x="4895960" y="4182667"/>
                  <a:pt x="4877066" y="4390248"/>
                </a:cubicBezTo>
                <a:cubicBezTo>
                  <a:pt x="4858172" y="4597829"/>
                  <a:pt x="4896060" y="4941840"/>
                  <a:pt x="4877066" y="5386807"/>
                </a:cubicBezTo>
                <a:cubicBezTo>
                  <a:pt x="4754702" y="5388937"/>
                  <a:pt x="4496246" y="5387280"/>
                  <a:pt x="4277884" y="5386807"/>
                </a:cubicBezTo>
                <a:cubicBezTo>
                  <a:pt x="4059522" y="5386334"/>
                  <a:pt x="3921175" y="5360903"/>
                  <a:pt x="3727472" y="5386807"/>
                </a:cubicBezTo>
                <a:cubicBezTo>
                  <a:pt x="3533769" y="5412711"/>
                  <a:pt x="3395417" y="5383387"/>
                  <a:pt x="3079519" y="5386807"/>
                </a:cubicBezTo>
                <a:cubicBezTo>
                  <a:pt x="2763621" y="5390227"/>
                  <a:pt x="2596970" y="5417263"/>
                  <a:pt x="2431566" y="5386807"/>
                </a:cubicBezTo>
                <a:cubicBezTo>
                  <a:pt x="2266162" y="5356351"/>
                  <a:pt x="1991914" y="5371924"/>
                  <a:pt x="1686071" y="5386807"/>
                </a:cubicBezTo>
                <a:cubicBezTo>
                  <a:pt x="1380229" y="5401690"/>
                  <a:pt x="1200105" y="5412741"/>
                  <a:pt x="989348" y="5386807"/>
                </a:cubicBezTo>
                <a:cubicBezTo>
                  <a:pt x="778591" y="5360873"/>
                  <a:pt x="212190" y="5350043"/>
                  <a:pt x="0" y="5386807"/>
                </a:cubicBezTo>
                <a:cubicBezTo>
                  <a:pt x="16693" y="5018155"/>
                  <a:pt x="33131" y="4832280"/>
                  <a:pt x="0" y="4605720"/>
                </a:cubicBezTo>
                <a:cubicBezTo>
                  <a:pt x="-33131" y="4379160"/>
                  <a:pt x="22042" y="4230091"/>
                  <a:pt x="0" y="3878501"/>
                </a:cubicBezTo>
                <a:cubicBezTo>
                  <a:pt x="-22042" y="3526911"/>
                  <a:pt x="25167" y="3489706"/>
                  <a:pt x="0" y="3312886"/>
                </a:cubicBezTo>
                <a:cubicBezTo>
                  <a:pt x="-25167" y="3136066"/>
                  <a:pt x="-6697" y="2921227"/>
                  <a:pt x="0" y="2639535"/>
                </a:cubicBezTo>
                <a:cubicBezTo>
                  <a:pt x="6697" y="2357843"/>
                  <a:pt x="-18034" y="2171547"/>
                  <a:pt x="0" y="1858448"/>
                </a:cubicBezTo>
                <a:cubicBezTo>
                  <a:pt x="18034" y="1545349"/>
                  <a:pt x="5814" y="1455155"/>
                  <a:pt x="0" y="1131229"/>
                </a:cubicBezTo>
                <a:cubicBezTo>
                  <a:pt x="-5814" y="807303"/>
                  <a:pt x="-46411" y="250750"/>
                  <a:pt x="0" y="0"/>
                </a:cubicBezTo>
                <a:close/>
              </a:path>
            </a:pathLst>
          </a:custGeom>
          <a:solidFill>
            <a:srgbClr val="FBC89B"/>
          </a:solidFill>
          <a:ln w="28575">
            <a:solidFill>
              <a:srgbClr val="F76E0C"/>
            </a:solidFill>
            <a:extLst>
              <a:ext uri="{C807C97D-BFC1-408E-A445-0C87EB9F89A2}">
                <ask:lineSketchStyleProps xmlns:ask="http://schemas.microsoft.com/office/drawing/2018/sketchyshapes" sd="1048302887">
                  <ask:type>
                    <ask:lineSketchFreehand/>
                  </ask:type>
                </ask:lineSketchStyleProps>
              </a:ext>
            </a:extLst>
          </a:ln>
        </p:spPr>
        <p:txBody>
          <a:bodyPr vert="horz" lIns="91440" tIns="45720" rIns="91440" bIns="45720" rtlCol="0" anchor="t">
            <a:normAutofit/>
          </a:bodyPr>
          <a:lstStyle/>
          <a:p>
            <a:pPr marL="0" indent="0">
              <a:buNone/>
            </a:pPr>
            <a:endParaRPr lang="en-GB" sz="1600">
              <a:latin typeface="Arial"/>
              <a:cs typeface="Arial"/>
            </a:endParaRPr>
          </a:p>
          <a:p>
            <a:pPr marL="0" indent="0">
              <a:buNone/>
            </a:pPr>
            <a:r>
              <a:rPr lang="en-GB" sz="2000" b="1">
                <a:solidFill>
                  <a:srgbClr val="F5790C"/>
                </a:solidFill>
              </a:rPr>
              <a:t>Use PowerPoint and explain how it can be used within Greenfield to make tasks more efficient.</a:t>
            </a:r>
          </a:p>
          <a:p>
            <a:pPr marL="0" indent="0">
              <a:buNone/>
            </a:pPr>
            <a:endParaRPr lang="en-GB" sz="1800" b="1"/>
          </a:p>
          <a:p>
            <a:pPr marL="0" indent="0">
              <a:buNone/>
            </a:pPr>
            <a:r>
              <a:rPr lang="en-GB" sz="1800" b="1"/>
              <a:t>Describe how staff currently complete the task and how the chosen app improves it (for example, Excel for scheduling or tracking medication logs).</a:t>
            </a:r>
          </a:p>
          <a:p>
            <a:pPr marL="0" indent="0">
              <a:buNone/>
            </a:pPr>
            <a:r>
              <a:rPr lang="en-GB" sz="1800" b="1"/>
              <a:t>Discuss the benefits and limitations of your chosen application.</a:t>
            </a:r>
          </a:p>
          <a:p>
            <a:endParaRPr lang="en-GB"/>
          </a:p>
        </p:txBody>
      </p:sp>
    </p:spTree>
    <p:extLst>
      <p:ext uri="{BB962C8B-B14F-4D97-AF65-F5344CB8AC3E}">
        <p14:creationId xmlns:p14="http://schemas.microsoft.com/office/powerpoint/2010/main" val="1014454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7">
            <a:extLst>
              <a:ext uri="{FF2B5EF4-FFF2-40B4-BE49-F238E27FC236}">
                <a16:creationId xmlns:a16="http://schemas.microsoft.com/office/drawing/2014/main" id="{38DE49E5-F3BF-1DE8-EB76-8B20EC60D1F3}"/>
              </a:ext>
            </a:extLst>
          </p:cNvPr>
          <p:cNvSpPr txBox="1">
            <a:spLocks/>
          </p:cNvSpPr>
          <p:nvPr/>
        </p:nvSpPr>
        <p:spPr>
          <a:xfrm>
            <a:off x="374307" y="376949"/>
            <a:ext cx="11450600" cy="6080081"/>
          </a:xfrm>
          <a:custGeom>
            <a:avLst/>
            <a:gdLst>
              <a:gd name="csX0" fmla="*/ 0 w 11450600"/>
              <a:gd name="csY0" fmla="*/ 0 h 6080081"/>
              <a:gd name="csX1" fmla="*/ 788071 w 11450600"/>
              <a:gd name="csY1" fmla="*/ 0 h 6080081"/>
              <a:gd name="csX2" fmla="*/ 1690647 w 11450600"/>
              <a:gd name="csY2" fmla="*/ 0 h 6080081"/>
              <a:gd name="csX3" fmla="*/ 2249706 w 11450600"/>
              <a:gd name="csY3" fmla="*/ 0 h 6080081"/>
              <a:gd name="csX4" fmla="*/ 3037777 w 11450600"/>
              <a:gd name="csY4" fmla="*/ 0 h 6080081"/>
              <a:gd name="csX5" fmla="*/ 3825848 w 11450600"/>
              <a:gd name="csY5" fmla="*/ 0 h 6080081"/>
              <a:gd name="csX6" fmla="*/ 4384906 w 11450600"/>
              <a:gd name="csY6" fmla="*/ 0 h 6080081"/>
              <a:gd name="csX7" fmla="*/ 4943965 w 11450600"/>
              <a:gd name="csY7" fmla="*/ 0 h 6080081"/>
              <a:gd name="csX8" fmla="*/ 5732036 w 11450600"/>
              <a:gd name="csY8" fmla="*/ 0 h 6080081"/>
              <a:gd name="csX9" fmla="*/ 6520106 w 11450600"/>
              <a:gd name="csY9" fmla="*/ 0 h 6080081"/>
              <a:gd name="csX10" fmla="*/ 7079165 w 11450600"/>
              <a:gd name="csY10" fmla="*/ 0 h 6080081"/>
              <a:gd name="csX11" fmla="*/ 7409212 w 11450600"/>
              <a:gd name="csY11" fmla="*/ 0 h 6080081"/>
              <a:gd name="csX12" fmla="*/ 8082776 w 11450600"/>
              <a:gd name="csY12" fmla="*/ 0 h 6080081"/>
              <a:gd name="csX13" fmla="*/ 8870847 w 11450600"/>
              <a:gd name="csY13" fmla="*/ 0 h 6080081"/>
              <a:gd name="csX14" fmla="*/ 9773424 w 11450600"/>
              <a:gd name="csY14" fmla="*/ 0 h 6080081"/>
              <a:gd name="csX15" fmla="*/ 10561495 w 11450600"/>
              <a:gd name="csY15" fmla="*/ 0 h 6080081"/>
              <a:gd name="csX16" fmla="*/ 11450600 w 11450600"/>
              <a:gd name="csY16" fmla="*/ 0 h 6080081"/>
              <a:gd name="csX17" fmla="*/ 11450600 w 11450600"/>
              <a:gd name="csY17" fmla="*/ 614764 h 6080081"/>
              <a:gd name="csX18" fmla="*/ 11450600 w 11450600"/>
              <a:gd name="csY18" fmla="*/ 1411930 h 6080081"/>
              <a:gd name="csX19" fmla="*/ 11450600 w 11450600"/>
              <a:gd name="csY19" fmla="*/ 2026694 h 6080081"/>
              <a:gd name="csX20" fmla="*/ 11450600 w 11450600"/>
              <a:gd name="csY20" fmla="*/ 2580657 h 6080081"/>
              <a:gd name="csX21" fmla="*/ 11450600 w 11450600"/>
              <a:gd name="csY21" fmla="*/ 3195420 h 6080081"/>
              <a:gd name="csX22" fmla="*/ 11450600 w 11450600"/>
              <a:gd name="csY22" fmla="*/ 3810184 h 6080081"/>
              <a:gd name="csX23" fmla="*/ 11450600 w 11450600"/>
              <a:gd name="csY23" fmla="*/ 4303346 h 6080081"/>
              <a:gd name="csX24" fmla="*/ 11450600 w 11450600"/>
              <a:gd name="csY24" fmla="*/ 5100512 h 6080081"/>
              <a:gd name="csX25" fmla="*/ 11450600 w 11450600"/>
              <a:gd name="csY25" fmla="*/ 6080081 h 6080081"/>
              <a:gd name="csX26" fmla="*/ 11120553 w 11450600"/>
              <a:gd name="csY26" fmla="*/ 6080081 h 6080081"/>
              <a:gd name="csX27" fmla="*/ 10676001 w 11450600"/>
              <a:gd name="csY27" fmla="*/ 6080081 h 6080081"/>
              <a:gd name="csX28" fmla="*/ 10002436 w 11450600"/>
              <a:gd name="csY28" fmla="*/ 6080081 h 6080081"/>
              <a:gd name="csX29" fmla="*/ 9443377 w 11450600"/>
              <a:gd name="csY29" fmla="*/ 6080081 h 6080081"/>
              <a:gd name="csX30" fmla="*/ 8655306 w 11450600"/>
              <a:gd name="csY30" fmla="*/ 6080081 h 6080081"/>
              <a:gd name="csX31" fmla="*/ 8210754 w 11450600"/>
              <a:gd name="csY31" fmla="*/ 6080081 h 6080081"/>
              <a:gd name="csX32" fmla="*/ 7308177 w 11450600"/>
              <a:gd name="csY32" fmla="*/ 6080081 h 6080081"/>
              <a:gd name="csX33" fmla="*/ 6520106 w 11450600"/>
              <a:gd name="csY33" fmla="*/ 6080081 h 6080081"/>
              <a:gd name="csX34" fmla="*/ 6190060 w 11450600"/>
              <a:gd name="csY34" fmla="*/ 6080081 h 6080081"/>
              <a:gd name="csX35" fmla="*/ 5860013 w 11450600"/>
              <a:gd name="csY35" fmla="*/ 6080081 h 6080081"/>
              <a:gd name="csX36" fmla="*/ 5415460 w 11450600"/>
              <a:gd name="csY36" fmla="*/ 6080081 h 6080081"/>
              <a:gd name="csX37" fmla="*/ 5085414 w 11450600"/>
              <a:gd name="csY37" fmla="*/ 6080081 h 6080081"/>
              <a:gd name="csX38" fmla="*/ 4411849 w 11450600"/>
              <a:gd name="csY38" fmla="*/ 6080081 h 6080081"/>
              <a:gd name="csX39" fmla="*/ 3623778 w 11450600"/>
              <a:gd name="csY39" fmla="*/ 6080081 h 6080081"/>
              <a:gd name="csX40" fmla="*/ 2721201 w 11450600"/>
              <a:gd name="csY40" fmla="*/ 6080081 h 6080081"/>
              <a:gd name="csX41" fmla="*/ 2276649 w 11450600"/>
              <a:gd name="csY41" fmla="*/ 6080081 h 6080081"/>
              <a:gd name="csX42" fmla="*/ 1946602 w 11450600"/>
              <a:gd name="csY42" fmla="*/ 6080081 h 6080081"/>
              <a:gd name="csX43" fmla="*/ 1502049 w 11450600"/>
              <a:gd name="csY43" fmla="*/ 6080081 h 6080081"/>
              <a:gd name="csX44" fmla="*/ 1172003 w 11450600"/>
              <a:gd name="csY44" fmla="*/ 6080081 h 6080081"/>
              <a:gd name="csX45" fmla="*/ 0 w 11450600"/>
              <a:gd name="csY45" fmla="*/ 6080081 h 6080081"/>
              <a:gd name="csX46" fmla="*/ 0 w 11450600"/>
              <a:gd name="csY46" fmla="*/ 5586919 h 6080081"/>
              <a:gd name="csX47" fmla="*/ 0 w 11450600"/>
              <a:gd name="csY47" fmla="*/ 4972155 h 6080081"/>
              <a:gd name="csX48" fmla="*/ 0 w 11450600"/>
              <a:gd name="csY48" fmla="*/ 4418192 h 6080081"/>
              <a:gd name="csX49" fmla="*/ 0 w 11450600"/>
              <a:gd name="csY49" fmla="*/ 3864229 h 6080081"/>
              <a:gd name="csX50" fmla="*/ 0 w 11450600"/>
              <a:gd name="csY50" fmla="*/ 3310266 h 6080081"/>
              <a:gd name="csX51" fmla="*/ 0 w 11450600"/>
              <a:gd name="csY51" fmla="*/ 2817104 h 6080081"/>
              <a:gd name="csX52" fmla="*/ 0 w 11450600"/>
              <a:gd name="csY52" fmla="*/ 2080739 h 6080081"/>
              <a:gd name="csX53" fmla="*/ 0 w 11450600"/>
              <a:gd name="csY53" fmla="*/ 1344373 h 6080081"/>
              <a:gd name="csX54" fmla="*/ 0 w 11450600"/>
              <a:gd name="csY54" fmla="*/ 729610 h 6080081"/>
              <a:gd name="csX55" fmla="*/ 0 w 11450600"/>
              <a:gd name="csY55" fmla="*/ 0 h 60800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11450600" h="6080081" fill="none" extrusionOk="0">
                <a:moveTo>
                  <a:pt x="0" y="0"/>
                </a:moveTo>
                <a:cubicBezTo>
                  <a:pt x="242933" y="23521"/>
                  <a:pt x="478100" y="16374"/>
                  <a:pt x="788071" y="0"/>
                </a:cubicBezTo>
                <a:cubicBezTo>
                  <a:pt x="1098042" y="-16374"/>
                  <a:pt x="1415936" y="30856"/>
                  <a:pt x="1690647" y="0"/>
                </a:cubicBezTo>
                <a:cubicBezTo>
                  <a:pt x="1965358" y="-30856"/>
                  <a:pt x="2087776" y="-16159"/>
                  <a:pt x="2249706" y="0"/>
                </a:cubicBezTo>
                <a:cubicBezTo>
                  <a:pt x="2411636" y="16159"/>
                  <a:pt x="2814556" y="-12488"/>
                  <a:pt x="3037777" y="0"/>
                </a:cubicBezTo>
                <a:cubicBezTo>
                  <a:pt x="3260998" y="12488"/>
                  <a:pt x="3606195" y="12917"/>
                  <a:pt x="3825848" y="0"/>
                </a:cubicBezTo>
                <a:cubicBezTo>
                  <a:pt x="4045501" y="-12917"/>
                  <a:pt x="4135684" y="-8746"/>
                  <a:pt x="4384906" y="0"/>
                </a:cubicBezTo>
                <a:cubicBezTo>
                  <a:pt x="4634128" y="8746"/>
                  <a:pt x="4703673" y="-17545"/>
                  <a:pt x="4943965" y="0"/>
                </a:cubicBezTo>
                <a:cubicBezTo>
                  <a:pt x="5184257" y="17545"/>
                  <a:pt x="5343856" y="-17267"/>
                  <a:pt x="5732036" y="0"/>
                </a:cubicBezTo>
                <a:cubicBezTo>
                  <a:pt x="6120216" y="17267"/>
                  <a:pt x="6336821" y="22934"/>
                  <a:pt x="6520106" y="0"/>
                </a:cubicBezTo>
                <a:cubicBezTo>
                  <a:pt x="6703391" y="-22934"/>
                  <a:pt x="6880298" y="-11389"/>
                  <a:pt x="7079165" y="0"/>
                </a:cubicBezTo>
                <a:cubicBezTo>
                  <a:pt x="7278032" y="11389"/>
                  <a:pt x="7306907" y="47"/>
                  <a:pt x="7409212" y="0"/>
                </a:cubicBezTo>
                <a:cubicBezTo>
                  <a:pt x="7511517" y="-47"/>
                  <a:pt x="7747636" y="19376"/>
                  <a:pt x="8082776" y="0"/>
                </a:cubicBezTo>
                <a:cubicBezTo>
                  <a:pt x="8417916" y="-19376"/>
                  <a:pt x="8670891" y="11615"/>
                  <a:pt x="8870847" y="0"/>
                </a:cubicBezTo>
                <a:cubicBezTo>
                  <a:pt x="9070803" y="-11615"/>
                  <a:pt x="9575273" y="16452"/>
                  <a:pt x="9773424" y="0"/>
                </a:cubicBezTo>
                <a:cubicBezTo>
                  <a:pt x="9971575" y="-16452"/>
                  <a:pt x="10325486" y="2092"/>
                  <a:pt x="10561495" y="0"/>
                </a:cubicBezTo>
                <a:cubicBezTo>
                  <a:pt x="10797504" y="-2092"/>
                  <a:pt x="11120626" y="-10681"/>
                  <a:pt x="11450600" y="0"/>
                </a:cubicBezTo>
                <a:cubicBezTo>
                  <a:pt x="11459784" y="158595"/>
                  <a:pt x="11443362" y="308816"/>
                  <a:pt x="11450600" y="614764"/>
                </a:cubicBezTo>
                <a:cubicBezTo>
                  <a:pt x="11457838" y="920712"/>
                  <a:pt x="11421004" y="1105188"/>
                  <a:pt x="11450600" y="1411930"/>
                </a:cubicBezTo>
                <a:cubicBezTo>
                  <a:pt x="11480196" y="1718672"/>
                  <a:pt x="11430217" y="1777161"/>
                  <a:pt x="11450600" y="2026694"/>
                </a:cubicBezTo>
                <a:cubicBezTo>
                  <a:pt x="11470983" y="2276227"/>
                  <a:pt x="11423210" y="2335121"/>
                  <a:pt x="11450600" y="2580657"/>
                </a:cubicBezTo>
                <a:cubicBezTo>
                  <a:pt x="11477990" y="2826193"/>
                  <a:pt x="11478937" y="3058148"/>
                  <a:pt x="11450600" y="3195420"/>
                </a:cubicBezTo>
                <a:cubicBezTo>
                  <a:pt x="11422263" y="3332692"/>
                  <a:pt x="11469633" y="3548163"/>
                  <a:pt x="11450600" y="3810184"/>
                </a:cubicBezTo>
                <a:cubicBezTo>
                  <a:pt x="11431567" y="4072205"/>
                  <a:pt x="11447277" y="4085518"/>
                  <a:pt x="11450600" y="4303346"/>
                </a:cubicBezTo>
                <a:cubicBezTo>
                  <a:pt x="11453923" y="4521174"/>
                  <a:pt x="11464080" y="4909103"/>
                  <a:pt x="11450600" y="5100512"/>
                </a:cubicBezTo>
                <a:cubicBezTo>
                  <a:pt x="11437120" y="5291921"/>
                  <a:pt x="11479039" y="5682024"/>
                  <a:pt x="11450600" y="6080081"/>
                </a:cubicBezTo>
                <a:cubicBezTo>
                  <a:pt x="11372781" y="6064625"/>
                  <a:pt x="11209132" y="6089511"/>
                  <a:pt x="11120553" y="6080081"/>
                </a:cubicBezTo>
                <a:cubicBezTo>
                  <a:pt x="11031974" y="6070651"/>
                  <a:pt x="10781848" y="6075108"/>
                  <a:pt x="10676001" y="6080081"/>
                </a:cubicBezTo>
                <a:cubicBezTo>
                  <a:pt x="10570154" y="6085054"/>
                  <a:pt x="10277219" y="6076988"/>
                  <a:pt x="10002436" y="6080081"/>
                </a:cubicBezTo>
                <a:cubicBezTo>
                  <a:pt x="9727653" y="6083174"/>
                  <a:pt x="9609866" y="6090224"/>
                  <a:pt x="9443377" y="6080081"/>
                </a:cubicBezTo>
                <a:cubicBezTo>
                  <a:pt x="9276888" y="6069938"/>
                  <a:pt x="8995344" y="6111563"/>
                  <a:pt x="8655306" y="6080081"/>
                </a:cubicBezTo>
                <a:cubicBezTo>
                  <a:pt x="8315268" y="6048599"/>
                  <a:pt x="8338230" y="6087143"/>
                  <a:pt x="8210754" y="6080081"/>
                </a:cubicBezTo>
                <a:cubicBezTo>
                  <a:pt x="8083278" y="6073019"/>
                  <a:pt x="7751771" y="6050164"/>
                  <a:pt x="7308177" y="6080081"/>
                </a:cubicBezTo>
                <a:cubicBezTo>
                  <a:pt x="6864583" y="6109998"/>
                  <a:pt x="6891823" y="6092683"/>
                  <a:pt x="6520106" y="6080081"/>
                </a:cubicBezTo>
                <a:cubicBezTo>
                  <a:pt x="6148389" y="6067479"/>
                  <a:pt x="6291878" y="6079185"/>
                  <a:pt x="6190060" y="6080081"/>
                </a:cubicBezTo>
                <a:cubicBezTo>
                  <a:pt x="6088242" y="6080977"/>
                  <a:pt x="5952022" y="6079021"/>
                  <a:pt x="5860013" y="6080081"/>
                </a:cubicBezTo>
                <a:cubicBezTo>
                  <a:pt x="5768004" y="6081141"/>
                  <a:pt x="5507424" y="6091049"/>
                  <a:pt x="5415460" y="6080081"/>
                </a:cubicBezTo>
                <a:cubicBezTo>
                  <a:pt x="5323496" y="6069113"/>
                  <a:pt x="5195727" y="6082626"/>
                  <a:pt x="5085414" y="6080081"/>
                </a:cubicBezTo>
                <a:cubicBezTo>
                  <a:pt x="4975101" y="6077536"/>
                  <a:pt x="4656762" y="6089905"/>
                  <a:pt x="4411849" y="6080081"/>
                </a:cubicBezTo>
                <a:cubicBezTo>
                  <a:pt x="4166937" y="6070257"/>
                  <a:pt x="3805161" y="6106026"/>
                  <a:pt x="3623778" y="6080081"/>
                </a:cubicBezTo>
                <a:cubicBezTo>
                  <a:pt x="3442395" y="6054136"/>
                  <a:pt x="2995593" y="6085654"/>
                  <a:pt x="2721201" y="6080081"/>
                </a:cubicBezTo>
                <a:cubicBezTo>
                  <a:pt x="2446809" y="6074508"/>
                  <a:pt x="2409073" y="6082146"/>
                  <a:pt x="2276649" y="6080081"/>
                </a:cubicBezTo>
                <a:cubicBezTo>
                  <a:pt x="2144225" y="6078016"/>
                  <a:pt x="2056494" y="6078413"/>
                  <a:pt x="1946602" y="6080081"/>
                </a:cubicBezTo>
                <a:cubicBezTo>
                  <a:pt x="1836710" y="6081749"/>
                  <a:pt x="1631969" y="6072735"/>
                  <a:pt x="1502049" y="6080081"/>
                </a:cubicBezTo>
                <a:cubicBezTo>
                  <a:pt x="1372129" y="6087427"/>
                  <a:pt x="1300136" y="6065783"/>
                  <a:pt x="1172003" y="6080081"/>
                </a:cubicBezTo>
                <a:cubicBezTo>
                  <a:pt x="1043870" y="6094379"/>
                  <a:pt x="466165" y="6085995"/>
                  <a:pt x="0" y="6080081"/>
                </a:cubicBezTo>
                <a:cubicBezTo>
                  <a:pt x="-5683" y="5891022"/>
                  <a:pt x="-5797" y="5784358"/>
                  <a:pt x="0" y="5586919"/>
                </a:cubicBezTo>
                <a:cubicBezTo>
                  <a:pt x="5797" y="5389480"/>
                  <a:pt x="-8030" y="5153460"/>
                  <a:pt x="0" y="4972155"/>
                </a:cubicBezTo>
                <a:cubicBezTo>
                  <a:pt x="8030" y="4790850"/>
                  <a:pt x="-739" y="4538315"/>
                  <a:pt x="0" y="4418192"/>
                </a:cubicBezTo>
                <a:cubicBezTo>
                  <a:pt x="739" y="4298069"/>
                  <a:pt x="3598" y="4127043"/>
                  <a:pt x="0" y="3864229"/>
                </a:cubicBezTo>
                <a:cubicBezTo>
                  <a:pt x="-3598" y="3601415"/>
                  <a:pt x="-13741" y="3531879"/>
                  <a:pt x="0" y="3310266"/>
                </a:cubicBezTo>
                <a:cubicBezTo>
                  <a:pt x="13741" y="3088653"/>
                  <a:pt x="1919" y="2930086"/>
                  <a:pt x="0" y="2817104"/>
                </a:cubicBezTo>
                <a:cubicBezTo>
                  <a:pt x="-1919" y="2704122"/>
                  <a:pt x="16743" y="2281894"/>
                  <a:pt x="0" y="2080739"/>
                </a:cubicBezTo>
                <a:cubicBezTo>
                  <a:pt x="-16743" y="1879585"/>
                  <a:pt x="29666" y="1583622"/>
                  <a:pt x="0" y="1344373"/>
                </a:cubicBezTo>
                <a:cubicBezTo>
                  <a:pt x="-29666" y="1105124"/>
                  <a:pt x="9020" y="913547"/>
                  <a:pt x="0" y="729610"/>
                </a:cubicBezTo>
                <a:cubicBezTo>
                  <a:pt x="-9020" y="545673"/>
                  <a:pt x="-21765" y="313174"/>
                  <a:pt x="0" y="0"/>
                </a:cubicBezTo>
                <a:close/>
              </a:path>
              <a:path w="11450600" h="6080081" stroke="0" extrusionOk="0">
                <a:moveTo>
                  <a:pt x="0" y="0"/>
                </a:moveTo>
                <a:cubicBezTo>
                  <a:pt x="99686" y="-3795"/>
                  <a:pt x="278541" y="-8399"/>
                  <a:pt x="444553" y="0"/>
                </a:cubicBezTo>
                <a:cubicBezTo>
                  <a:pt x="610565" y="8399"/>
                  <a:pt x="1146490" y="-33978"/>
                  <a:pt x="1347129" y="0"/>
                </a:cubicBezTo>
                <a:cubicBezTo>
                  <a:pt x="1547768" y="33978"/>
                  <a:pt x="1599958" y="-292"/>
                  <a:pt x="1677176" y="0"/>
                </a:cubicBezTo>
                <a:cubicBezTo>
                  <a:pt x="1754394" y="292"/>
                  <a:pt x="1965581" y="-18891"/>
                  <a:pt x="2121729" y="0"/>
                </a:cubicBezTo>
                <a:cubicBezTo>
                  <a:pt x="2277877" y="18891"/>
                  <a:pt x="2365935" y="13940"/>
                  <a:pt x="2451776" y="0"/>
                </a:cubicBezTo>
                <a:cubicBezTo>
                  <a:pt x="2537617" y="-13940"/>
                  <a:pt x="2773171" y="-3518"/>
                  <a:pt x="2896328" y="0"/>
                </a:cubicBezTo>
                <a:cubicBezTo>
                  <a:pt x="3019485" y="3518"/>
                  <a:pt x="3464538" y="31148"/>
                  <a:pt x="3684399" y="0"/>
                </a:cubicBezTo>
                <a:cubicBezTo>
                  <a:pt x="3904260" y="-31148"/>
                  <a:pt x="3878985" y="-12727"/>
                  <a:pt x="4014446" y="0"/>
                </a:cubicBezTo>
                <a:cubicBezTo>
                  <a:pt x="4149907" y="12727"/>
                  <a:pt x="4466696" y="11312"/>
                  <a:pt x="4917022" y="0"/>
                </a:cubicBezTo>
                <a:cubicBezTo>
                  <a:pt x="5367348" y="-11312"/>
                  <a:pt x="5442265" y="-29077"/>
                  <a:pt x="5819599" y="0"/>
                </a:cubicBezTo>
                <a:cubicBezTo>
                  <a:pt x="6196933" y="29077"/>
                  <a:pt x="6131258" y="-7335"/>
                  <a:pt x="6264152" y="0"/>
                </a:cubicBezTo>
                <a:cubicBezTo>
                  <a:pt x="6397046" y="7335"/>
                  <a:pt x="6465188" y="5431"/>
                  <a:pt x="6594198" y="0"/>
                </a:cubicBezTo>
                <a:cubicBezTo>
                  <a:pt x="6723208" y="-5431"/>
                  <a:pt x="7022339" y="23807"/>
                  <a:pt x="7267763" y="0"/>
                </a:cubicBezTo>
                <a:cubicBezTo>
                  <a:pt x="7513188" y="-23807"/>
                  <a:pt x="7541848" y="4835"/>
                  <a:pt x="7712316" y="0"/>
                </a:cubicBezTo>
                <a:cubicBezTo>
                  <a:pt x="7882784" y="-4835"/>
                  <a:pt x="7994152" y="6639"/>
                  <a:pt x="8156869" y="0"/>
                </a:cubicBezTo>
                <a:cubicBezTo>
                  <a:pt x="8319586" y="-6639"/>
                  <a:pt x="8521691" y="-742"/>
                  <a:pt x="8715927" y="0"/>
                </a:cubicBezTo>
                <a:cubicBezTo>
                  <a:pt x="8910163" y="742"/>
                  <a:pt x="9273813" y="20866"/>
                  <a:pt x="9503998" y="0"/>
                </a:cubicBezTo>
                <a:cubicBezTo>
                  <a:pt x="9734183" y="-20866"/>
                  <a:pt x="9935332" y="-21535"/>
                  <a:pt x="10292069" y="0"/>
                </a:cubicBezTo>
                <a:cubicBezTo>
                  <a:pt x="10648806" y="21535"/>
                  <a:pt x="10619136" y="8758"/>
                  <a:pt x="10736621" y="0"/>
                </a:cubicBezTo>
                <a:cubicBezTo>
                  <a:pt x="10854106" y="-8758"/>
                  <a:pt x="11207450" y="-33610"/>
                  <a:pt x="11450600" y="0"/>
                </a:cubicBezTo>
                <a:cubicBezTo>
                  <a:pt x="11472737" y="154372"/>
                  <a:pt x="11423307" y="394919"/>
                  <a:pt x="11450600" y="553963"/>
                </a:cubicBezTo>
                <a:cubicBezTo>
                  <a:pt x="11477893" y="713007"/>
                  <a:pt x="11468592" y="894986"/>
                  <a:pt x="11450600" y="1107926"/>
                </a:cubicBezTo>
                <a:cubicBezTo>
                  <a:pt x="11432608" y="1320866"/>
                  <a:pt x="11467208" y="1473479"/>
                  <a:pt x="11450600" y="1601088"/>
                </a:cubicBezTo>
                <a:cubicBezTo>
                  <a:pt x="11433992" y="1728697"/>
                  <a:pt x="11463276" y="2082285"/>
                  <a:pt x="11450600" y="2215852"/>
                </a:cubicBezTo>
                <a:cubicBezTo>
                  <a:pt x="11437924" y="2349419"/>
                  <a:pt x="11473649" y="2541695"/>
                  <a:pt x="11450600" y="2830615"/>
                </a:cubicBezTo>
                <a:cubicBezTo>
                  <a:pt x="11427551" y="3119535"/>
                  <a:pt x="11468499" y="3105144"/>
                  <a:pt x="11450600" y="3323778"/>
                </a:cubicBezTo>
                <a:cubicBezTo>
                  <a:pt x="11432701" y="3542412"/>
                  <a:pt x="11429660" y="3639553"/>
                  <a:pt x="11450600" y="3938541"/>
                </a:cubicBezTo>
                <a:cubicBezTo>
                  <a:pt x="11471540" y="4237529"/>
                  <a:pt x="11439848" y="4318216"/>
                  <a:pt x="11450600" y="4674907"/>
                </a:cubicBezTo>
                <a:cubicBezTo>
                  <a:pt x="11461352" y="5031598"/>
                  <a:pt x="11426669" y="5033723"/>
                  <a:pt x="11450600" y="5350471"/>
                </a:cubicBezTo>
                <a:cubicBezTo>
                  <a:pt x="11474531" y="5667219"/>
                  <a:pt x="11423599" y="5738416"/>
                  <a:pt x="11450600" y="6080081"/>
                </a:cubicBezTo>
                <a:cubicBezTo>
                  <a:pt x="11183127" y="6090100"/>
                  <a:pt x="11088048" y="6089190"/>
                  <a:pt x="10891541" y="6080081"/>
                </a:cubicBezTo>
                <a:cubicBezTo>
                  <a:pt x="10695034" y="6070972"/>
                  <a:pt x="10640735" y="6074666"/>
                  <a:pt x="10561495" y="6080081"/>
                </a:cubicBezTo>
                <a:cubicBezTo>
                  <a:pt x="10482255" y="6085496"/>
                  <a:pt x="10139072" y="6103531"/>
                  <a:pt x="9773424" y="6080081"/>
                </a:cubicBezTo>
                <a:cubicBezTo>
                  <a:pt x="9407776" y="6056631"/>
                  <a:pt x="9332274" y="6073568"/>
                  <a:pt x="9214365" y="6080081"/>
                </a:cubicBezTo>
                <a:cubicBezTo>
                  <a:pt x="9096456" y="6086594"/>
                  <a:pt x="8534231" y="6101378"/>
                  <a:pt x="8311788" y="6080081"/>
                </a:cubicBezTo>
                <a:cubicBezTo>
                  <a:pt x="8089345" y="6058784"/>
                  <a:pt x="7825671" y="6063759"/>
                  <a:pt x="7638224" y="6080081"/>
                </a:cubicBezTo>
                <a:cubicBezTo>
                  <a:pt x="7450777" y="6096403"/>
                  <a:pt x="7104717" y="6123803"/>
                  <a:pt x="6735647" y="6080081"/>
                </a:cubicBezTo>
                <a:cubicBezTo>
                  <a:pt x="6366577" y="6036359"/>
                  <a:pt x="6249402" y="6111517"/>
                  <a:pt x="5947576" y="6080081"/>
                </a:cubicBezTo>
                <a:cubicBezTo>
                  <a:pt x="5645750" y="6048645"/>
                  <a:pt x="5372160" y="6094372"/>
                  <a:pt x="5045000" y="6080081"/>
                </a:cubicBezTo>
                <a:cubicBezTo>
                  <a:pt x="4717840" y="6065790"/>
                  <a:pt x="4644919" y="6058493"/>
                  <a:pt x="4371435" y="6080081"/>
                </a:cubicBezTo>
                <a:cubicBezTo>
                  <a:pt x="4097951" y="6101669"/>
                  <a:pt x="4052915" y="6100411"/>
                  <a:pt x="3812376" y="6080081"/>
                </a:cubicBezTo>
                <a:cubicBezTo>
                  <a:pt x="3571837" y="6059751"/>
                  <a:pt x="3483209" y="6071456"/>
                  <a:pt x="3367824" y="6080081"/>
                </a:cubicBezTo>
                <a:cubicBezTo>
                  <a:pt x="3252439" y="6088706"/>
                  <a:pt x="2893558" y="6086152"/>
                  <a:pt x="2694259" y="6080081"/>
                </a:cubicBezTo>
                <a:cubicBezTo>
                  <a:pt x="2494960" y="6074010"/>
                  <a:pt x="2326934" y="6069473"/>
                  <a:pt x="2020694" y="6080081"/>
                </a:cubicBezTo>
                <a:cubicBezTo>
                  <a:pt x="1714454" y="6090689"/>
                  <a:pt x="1617535" y="6095678"/>
                  <a:pt x="1232623" y="6080081"/>
                </a:cubicBezTo>
                <a:cubicBezTo>
                  <a:pt x="847711" y="6064484"/>
                  <a:pt x="958984" y="6077827"/>
                  <a:pt x="788071" y="6080081"/>
                </a:cubicBezTo>
                <a:cubicBezTo>
                  <a:pt x="617158" y="6082335"/>
                  <a:pt x="203318" y="6043169"/>
                  <a:pt x="0" y="6080081"/>
                </a:cubicBezTo>
                <a:cubicBezTo>
                  <a:pt x="26208" y="5914144"/>
                  <a:pt x="20721" y="5673934"/>
                  <a:pt x="0" y="5282915"/>
                </a:cubicBezTo>
                <a:cubicBezTo>
                  <a:pt x="-20721" y="4891896"/>
                  <a:pt x="27097" y="4971513"/>
                  <a:pt x="0" y="4668151"/>
                </a:cubicBezTo>
                <a:cubicBezTo>
                  <a:pt x="-27097" y="4364789"/>
                  <a:pt x="-9730" y="4362239"/>
                  <a:pt x="0" y="4174989"/>
                </a:cubicBezTo>
                <a:cubicBezTo>
                  <a:pt x="9730" y="3987739"/>
                  <a:pt x="-11265" y="3807591"/>
                  <a:pt x="0" y="3621026"/>
                </a:cubicBezTo>
                <a:cubicBezTo>
                  <a:pt x="11265" y="3434461"/>
                  <a:pt x="2889" y="3342447"/>
                  <a:pt x="0" y="3127864"/>
                </a:cubicBezTo>
                <a:cubicBezTo>
                  <a:pt x="-2889" y="2913281"/>
                  <a:pt x="23833" y="2629925"/>
                  <a:pt x="0" y="2452299"/>
                </a:cubicBezTo>
                <a:cubicBezTo>
                  <a:pt x="-23833" y="2274674"/>
                  <a:pt x="-21170" y="2051216"/>
                  <a:pt x="0" y="1655133"/>
                </a:cubicBezTo>
                <a:cubicBezTo>
                  <a:pt x="21170" y="1259050"/>
                  <a:pt x="199" y="1212813"/>
                  <a:pt x="0" y="979569"/>
                </a:cubicBezTo>
                <a:cubicBezTo>
                  <a:pt x="-199" y="746325"/>
                  <a:pt x="5977" y="440552"/>
                  <a:pt x="0" y="0"/>
                </a:cubicBezTo>
                <a:close/>
              </a:path>
            </a:pathLst>
          </a:custGeom>
          <a:solidFill>
            <a:srgbClr val="F5790C">
              <a:alpha val="41000"/>
            </a:srgbClr>
          </a:solidFill>
          <a:ln w="28575">
            <a:solidFill>
              <a:srgbClr val="F27F0C"/>
            </a:solidFill>
            <a:extLst>
              <a:ext uri="{C807C97D-BFC1-408E-A445-0C87EB9F89A2}">
                <ask:lineSketchStyleProps xmlns:ask="http://schemas.microsoft.com/office/drawing/2018/sketchyshapes" sd="2916139521">
                  <a:prstGeom prst="rect">
                    <a:avLst/>
                  </a:prstGeom>
                  <ask:type>
                    <ask:lineSketchFreehand/>
                  </ask:type>
                </ask:lineSketchStyleProps>
              </a:ext>
            </a:extLst>
          </a:ln>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92500" lnSpcReduction="20000"/>
          </a:bodyPr>
          <a:lstStyle>
            <a:lvl1pPr marL="0" indent="0" algn="l" defTabSz="914400" rtl="0" eaLnBrk="1" latinLnBrk="0" hangingPunct="1">
              <a:lnSpc>
                <a:spcPct val="125000"/>
              </a:lnSpc>
              <a:spcBef>
                <a:spcPts val="0"/>
              </a:spcBef>
              <a:buFont typeface="Arial" panose="020B0604020202020204" pitchFamily="34" charset="0"/>
              <a:buNone/>
              <a:defRPr sz="1800" kern="1200">
                <a:solidFill>
                  <a:schemeClr val="tx1">
                    <a:lumMod val="65000"/>
                    <a:lumOff val="35000"/>
                  </a:schemeClr>
                </a:solidFill>
                <a:latin typeface="+mn-lt"/>
                <a:ea typeface="+mn-ea"/>
                <a:cs typeface="+mn-cs"/>
              </a:defRPr>
            </a:lvl1pPr>
            <a:lvl2pPr marL="457200" indent="0" algn="l" defTabSz="914400" rtl="0" eaLnBrk="1" latinLnBrk="0" hangingPunct="1">
              <a:lnSpc>
                <a:spcPct val="125000"/>
              </a:lnSpc>
              <a:spcBef>
                <a:spcPts val="0"/>
              </a:spcBef>
              <a:buFont typeface="Arial" panose="020B0604020202020204" pitchFamily="34" charset="0"/>
              <a:buNone/>
              <a:defRPr sz="1600" kern="1200">
                <a:solidFill>
                  <a:schemeClr val="tx1">
                    <a:lumMod val="65000"/>
                    <a:lumOff val="35000"/>
                  </a:schemeClr>
                </a:solidFill>
                <a:latin typeface="+mn-lt"/>
                <a:ea typeface="+mn-ea"/>
                <a:cs typeface="+mn-cs"/>
              </a:defRPr>
            </a:lvl2pPr>
            <a:lvl3pPr marL="914400" indent="0" algn="l" defTabSz="914400" rtl="0" eaLnBrk="1" latinLnBrk="0" hangingPunct="1">
              <a:lnSpc>
                <a:spcPct val="125000"/>
              </a:lnSpc>
              <a:spcBef>
                <a:spcPts val="0"/>
              </a:spcBef>
              <a:buFont typeface="Arial" panose="020B0604020202020204" pitchFamily="34" charset="0"/>
              <a:buNone/>
              <a:defRPr sz="1400" kern="1200">
                <a:solidFill>
                  <a:schemeClr val="tx1">
                    <a:lumMod val="65000"/>
                    <a:lumOff val="35000"/>
                  </a:schemeClr>
                </a:solidFill>
                <a:latin typeface="+mn-lt"/>
                <a:ea typeface="+mn-ea"/>
                <a:cs typeface="+mn-cs"/>
              </a:defRPr>
            </a:lvl3pPr>
            <a:lvl4pPr marL="1371600" indent="0" algn="l" defTabSz="914400" rtl="0" eaLnBrk="1" latinLnBrk="0" hangingPunct="1">
              <a:lnSpc>
                <a:spcPct val="125000"/>
              </a:lnSpc>
              <a:spcBef>
                <a:spcPts val="0"/>
              </a:spcBef>
              <a:buFont typeface="Arial" panose="020B0604020202020204" pitchFamily="34" charset="0"/>
              <a:buNone/>
              <a:defRPr sz="1200" kern="1200">
                <a:solidFill>
                  <a:schemeClr val="tx1">
                    <a:lumMod val="65000"/>
                    <a:lumOff val="35000"/>
                  </a:schemeClr>
                </a:solidFill>
                <a:latin typeface="+mn-lt"/>
                <a:ea typeface="+mn-ea"/>
                <a:cs typeface="+mn-cs"/>
              </a:defRPr>
            </a:lvl4pPr>
            <a:lvl5pPr marL="1828800" indent="0" algn="l" defTabSz="914400" rtl="0" eaLnBrk="1" latinLnBrk="0" hangingPunct="1">
              <a:lnSpc>
                <a:spcPct val="125000"/>
              </a:lnSpc>
              <a:spcBef>
                <a:spcPts val="0"/>
              </a:spcBef>
              <a:buFont typeface="Arial" panose="020B0604020202020204" pitchFamily="34" charset="0"/>
              <a:buNone/>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3800" b="1" u="sng">
                <a:solidFill>
                  <a:srgbClr val="F76E0C"/>
                </a:solidFill>
              </a:rPr>
              <a:t>How PowerPoint can be used to make Greenfield Care Agency tasks more efficient:</a:t>
            </a:r>
          </a:p>
          <a:p>
            <a:endParaRPr lang="en-US" sz="1200" b="1" u="sng">
              <a:solidFill>
                <a:schemeClr val="accent2">
                  <a:lumMod val="50000"/>
                </a:schemeClr>
              </a:solidFill>
            </a:endParaRPr>
          </a:p>
          <a:p>
            <a:r>
              <a:rPr lang="en-US" sz="1300" b="1" u="sng">
                <a:solidFill>
                  <a:srgbClr val="F76E0C"/>
                </a:solidFill>
              </a:rPr>
              <a:t>Staff communication</a:t>
            </a:r>
          </a:p>
          <a:p>
            <a:r>
              <a:rPr lang="en-US" sz="1200" b="1">
                <a:solidFill>
                  <a:schemeClr val="tx1"/>
                </a:solidFill>
              </a:rPr>
              <a:t>PowerPoint supports staff briefings, shorter policy updates, new infection control measures, staff training, scheduling changes or documentation guidance in a format that is clearer and more reliable using paper notes which can get lost or damaged and aren’t easily shareable. </a:t>
            </a:r>
          </a:p>
          <a:p>
            <a:endParaRPr lang="en-US" sz="1200" b="1">
              <a:solidFill>
                <a:srgbClr val="F76E0C"/>
              </a:solidFill>
            </a:endParaRPr>
          </a:p>
          <a:p>
            <a:r>
              <a:rPr lang="en-US" sz="1300" b="1" u="sng">
                <a:solidFill>
                  <a:srgbClr val="F76E0C"/>
                </a:solidFill>
              </a:rPr>
              <a:t>Simple Digestible Information</a:t>
            </a:r>
          </a:p>
          <a:p>
            <a:r>
              <a:rPr lang="en-US" sz="1200" b="1">
                <a:solidFill>
                  <a:schemeClr val="tx1"/>
                </a:solidFill>
              </a:rPr>
              <a:t>Slides break information into small manageable sections that can help staff process updates when adapting to new digital systems</a:t>
            </a:r>
          </a:p>
          <a:p>
            <a:endParaRPr lang="en-US" sz="1200" b="1">
              <a:solidFill>
                <a:schemeClr val="tx1"/>
              </a:solidFill>
            </a:endParaRPr>
          </a:p>
          <a:p>
            <a:r>
              <a:rPr lang="en-US" sz="1300" b="1" u="sng">
                <a:solidFill>
                  <a:srgbClr val="F76E0C"/>
                </a:solidFill>
              </a:rPr>
              <a:t>Visual Support</a:t>
            </a:r>
          </a:p>
          <a:p>
            <a:r>
              <a:rPr lang="en-US" sz="1200" b="1">
                <a:solidFill>
                  <a:schemeClr val="tx1"/>
                </a:solidFill>
              </a:rPr>
              <a:t>PowerPoint helps staff to understand information by showing visually appealing slides with simple layouts, which is helpful when adopting new technology (Leonardi,2020)</a:t>
            </a:r>
          </a:p>
          <a:p>
            <a:endParaRPr lang="en-US" sz="1200" b="1">
              <a:solidFill>
                <a:schemeClr val="tx1"/>
              </a:solidFill>
            </a:endParaRPr>
          </a:p>
          <a:p>
            <a:r>
              <a:rPr lang="en-US" sz="1300" b="1" u="sng">
                <a:solidFill>
                  <a:srgbClr val="F76E0C"/>
                </a:solidFill>
              </a:rPr>
              <a:t>Multimedia Learning</a:t>
            </a:r>
          </a:p>
          <a:p>
            <a:r>
              <a:rPr lang="en-US" sz="1200" b="1">
                <a:solidFill>
                  <a:schemeClr val="tx1"/>
                </a:solidFill>
              </a:rPr>
              <a:t>It is helpful for training as it supports multimedia learning like graphs and charts, helping information to sink in and to remember steps and policies (Smith</a:t>
            </a:r>
          </a:p>
          <a:p>
            <a:endParaRPr lang="en-US" sz="1200" b="1">
              <a:solidFill>
                <a:schemeClr val="tx1"/>
              </a:solidFill>
            </a:endParaRPr>
          </a:p>
          <a:p>
            <a:r>
              <a:rPr lang="en-GB" sz="1300" b="1" u="sng">
                <a:solidFill>
                  <a:srgbClr val="F76E0C"/>
                </a:solidFill>
              </a:rPr>
              <a:t>Support For Different Learning Styles</a:t>
            </a:r>
          </a:p>
          <a:p>
            <a:r>
              <a:rPr lang="en-GB" sz="1200" b="1">
                <a:solidFill>
                  <a:schemeClr val="tx1"/>
                </a:solidFill>
              </a:rPr>
              <a:t>Charts, icons and diagrams are easier to follow for staff with different learning styles  or levels of English (</a:t>
            </a:r>
            <a:r>
              <a:rPr lang="en-GB" sz="1200" b="1" err="1">
                <a:solidFill>
                  <a:schemeClr val="tx1"/>
                </a:solidFill>
              </a:rPr>
              <a:t>Knafalic</a:t>
            </a:r>
            <a:r>
              <a:rPr lang="en-GB" sz="1200" b="1">
                <a:solidFill>
                  <a:schemeClr val="tx1"/>
                </a:solidFill>
              </a:rPr>
              <a:t>, 2019)</a:t>
            </a:r>
          </a:p>
          <a:p>
            <a:endParaRPr lang="en-GB" sz="1300" b="1">
              <a:solidFill>
                <a:schemeClr val="tx1"/>
              </a:solidFill>
            </a:endParaRPr>
          </a:p>
          <a:p>
            <a:r>
              <a:rPr lang="en-GB" sz="1300" b="1" u="sng">
                <a:solidFill>
                  <a:srgbClr val="F76E0C"/>
                </a:solidFill>
              </a:rPr>
              <a:t>Templates &amp; Structure</a:t>
            </a:r>
          </a:p>
          <a:p>
            <a:r>
              <a:rPr lang="en-US" sz="1200" b="1">
                <a:solidFill>
                  <a:schemeClr val="tx1"/>
                </a:solidFill>
              </a:rPr>
              <a:t>Reusable templates and consistent layouts speed up the  creation of training materials and policy updates</a:t>
            </a:r>
          </a:p>
          <a:p>
            <a:endParaRPr lang="en-US" sz="1200" b="1">
              <a:solidFill>
                <a:schemeClr val="tx1"/>
              </a:solidFill>
            </a:endParaRPr>
          </a:p>
          <a:p>
            <a:r>
              <a:rPr lang="en-US" sz="1300" b="1" u="sng" err="1">
                <a:solidFill>
                  <a:srgbClr val="F76E0C"/>
                </a:solidFill>
              </a:rPr>
              <a:t>Collaberation</a:t>
            </a:r>
            <a:r>
              <a:rPr lang="en-US" sz="1300" b="1" u="sng">
                <a:solidFill>
                  <a:srgbClr val="F76E0C"/>
                </a:solidFill>
              </a:rPr>
              <a:t> &amp; Integration</a:t>
            </a:r>
          </a:p>
          <a:p>
            <a:r>
              <a:rPr lang="en-GB" sz="1200" b="1">
                <a:solidFill>
                  <a:schemeClr val="tx1"/>
                </a:solidFill>
              </a:rPr>
              <a:t>Slides can be shared &amp; multiple people can edit them together supporting teamwork throughout the care Agency. Works with all Microsoft 365 tools that staff will be using</a:t>
            </a:r>
          </a:p>
          <a:p>
            <a:endParaRPr lang="en-GB" sz="1300" b="1">
              <a:solidFill>
                <a:srgbClr val="F76E0C"/>
              </a:solidFill>
            </a:endParaRPr>
          </a:p>
          <a:p>
            <a:r>
              <a:rPr lang="en-GB" sz="1300" b="1" u="sng">
                <a:solidFill>
                  <a:srgbClr val="F76E0C"/>
                </a:solidFill>
              </a:rPr>
              <a:t>Reusable Themes</a:t>
            </a:r>
          </a:p>
          <a:p>
            <a:r>
              <a:rPr lang="en-GB" sz="1200" b="1">
                <a:solidFill>
                  <a:schemeClr val="tx1"/>
                </a:solidFill>
              </a:rPr>
              <a:t>Reusable slide themes for quickness when creating multiple PowerPoints such as training modules for example a new Covid policy</a:t>
            </a:r>
          </a:p>
          <a:p>
            <a:pPr marL="285750" indent="-285750">
              <a:buFont typeface="Arial" panose="020B0604020202020204" pitchFamily="34" charset="0"/>
              <a:buChar char="•"/>
            </a:pPr>
            <a:endParaRPr lang="en-US" sz="2400"/>
          </a:p>
          <a:p>
            <a:endParaRPr lang="en-US"/>
          </a:p>
        </p:txBody>
      </p:sp>
      <p:pic>
        <p:nvPicPr>
          <p:cNvPr id="14" name="Picture 13">
            <a:extLst>
              <a:ext uri="{FF2B5EF4-FFF2-40B4-BE49-F238E27FC236}">
                <a16:creationId xmlns:a16="http://schemas.microsoft.com/office/drawing/2014/main" id="{D719DAC2-6861-D174-DDC6-4E11E0631CBF}"/>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8752" b="92683" l="9250" r="90125">
                        <a14:foregroundMark x1="48500" y1="69297" x2="41750" y2="68436"/>
                        <a14:foregroundMark x1="41750" y1="68436" x2="59000" y2="64849"/>
                        <a14:foregroundMark x1="59000" y1="64849" x2="66875" y2="65136"/>
                        <a14:foregroundMark x1="66875" y1="65136" x2="73875" y2="64562"/>
                        <a14:foregroundMark x1="73875" y1="64562" x2="83625" y2="46198"/>
                        <a14:foregroundMark x1="83625" y1="46198" x2="82625" y2="36298"/>
                        <a14:foregroundMark x1="82625" y1="36298" x2="88875" y2="30846"/>
                        <a14:foregroundMark x1="88875" y1="30846" x2="87500" y2="23242"/>
                        <a14:foregroundMark x1="87500" y1="23242" x2="67625" y2="14634"/>
                        <a14:foregroundMark x1="67625" y1="14634" x2="54500" y2="13917"/>
                        <a14:foregroundMark x1="54500" y1="13917" x2="41625" y2="17791"/>
                        <a14:foregroundMark x1="41625" y1="17791" x2="30875" y2="15782"/>
                        <a14:foregroundMark x1="30875" y1="15782" x2="16625" y2="23386"/>
                        <a14:foregroundMark x1="16625" y1="23386" x2="13500" y2="35294"/>
                        <a14:foregroundMark x1="13500" y1="35294" x2="14625" y2="49785"/>
                        <a14:foregroundMark x1="14625" y1="49785" x2="21750" y2="53945"/>
                        <a14:foregroundMark x1="21750" y1="53945" x2="17375" y2="59684"/>
                        <a14:foregroundMark x1="17375" y1="59684" x2="15000" y2="56241"/>
                        <a14:foregroundMark x1="61125" y1="89240" x2="68125" y2="85366"/>
                        <a14:foregroundMark x1="68125" y1="85366" x2="74250" y2="84218"/>
                        <a14:foregroundMark x1="74250" y1="84218" x2="80750" y2="86227"/>
                        <a14:foregroundMark x1="80750" y1="86227" x2="15250" y2="85940"/>
                        <a14:foregroundMark x1="15250" y1="85940" x2="14000" y2="87231"/>
                        <a14:foregroundMark x1="56625" y1="88522" x2="42625" y2="88522"/>
                        <a14:foregroundMark x1="42625" y1="88522" x2="51000" y2="81636"/>
                        <a14:foregroundMark x1="51000" y1="81636" x2="18875" y2="83214"/>
                        <a14:foregroundMark x1="18875" y1="83214" x2="11500" y2="86657"/>
                        <a14:foregroundMark x1="11500" y1="86657" x2="20500" y2="90244"/>
                        <a14:foregroundMark x1="20500" y1="90244" x2="27500" y2="90100"/>
                        <a14:foregroundMark x1="27500" y1="90100" x2="32002" y2="92167"/>
                        <a14:foregroundMark x1="9625" y1="84648" x2="9250" y2="85940"/>
                        <a14:foregroundMark x1="90125" y1="87231" x2="90000" y2="85079"/>
                        <a14:foregroundMark x1="70875" y1="48494" x2="55375" y2="38020"/>
                        <a14:foregroundMark x1="55375" y1="38020" x2="66875" y2="51793"/>
                        <a14:foregroundMark x1="66875" y1="51793" x2="68875" y2="40890"/>
                        <a14:foregroundMark x1="68875" y1="40890" x2="68125" y2="32138"/>
                        <a14:foregroundMark x1="79750" y1="34003" x2="85250" y2="42611"/>
                        <a14:foregroundMark x1="85250" y1="42611" x2="73750" y2="36155"/>
                        <a14:foregroundMark x1="73750" y1="36155" x2="67500" y2="38737"/>
                        <a14:foregroundMark x1="67500" y1="38737" x2="58000" y2="39168"/>
                        <a14:foregroundMark x1="58000" y1="39168" x2="50375" y2="47489"/>
                        <a14:foregroundMark x1="50375" y1="47489" x2="50375" y2="39598"/>
                        <a14:foregroundMark x1="50375" y1="39598" x2="44125" y2="43615"/>
                        <a14:foregroundMark x1="44125" y1="43615" x2="44750" y2="29699"/>
                        <a14:foregroundMark x1="45500" y1="31564" x2="58250" y2="30560"/>
                        <a14:foregroundMark x1="58250" y1="30560" x2="66875" y2="31277"/>
                        <a14:foregroundMark x1="66875" y1="31277" x2="61500" y2="24247"/>
                        <a14:foregroundMark x1="61500" y1="24247" x2="70375" y2="22812"/>
                        <a14:foregroundMark x1="70375" y1="22812" x2="70875" y2="14347"/>
                        <a14:foregroundMark x1="70875" y1="14347" x2="67875" y2="26686"/>
                        <a14:foregroundMark x1="67875" y1="26686" x2="86875" y2="30703"/>
                        <a14:foregroundMark x1="86875" y1="30703" x2="68375" y2="30990"/>
                        <a14:foregroundMark x1="68375" y1="30990" x2="55250" y2="34864"/>
                        <a14:foregroundMark x1="67625" y1="49498" x2="55750" y2="50359"/>
                        <a14:foregroundMark x1="55750" y1="50359" x2="62500" y2="55811"/>
                        <a14:foregroundMark x1="62500" y1="55811" x2="55375" y2="51506"/>
                        <a14:foregroundMark x1="55375" y1="51506" x2="71125" y2="53945"/>
                        <a14:foregroundMark x1="71125" y1="53945" x2="70375" y2="54663"/>
                        <a14:foregroundMark x1="31875" y1="25538" x2="27750" y2="35581"/>
                        <a14:foregroundMark x1="27750" y1="35581" x2="34125" y2="36011"/>
                        <a14:foregroundMark x1="34125" y1="36011" x2="27250" y2="33859"/>
                        <a14:foregroundMark x1="27250" y1="33859" x2="21250" y2="35868"/>
                        <a14:foregroundMark x1="21250" y1="35868" x2="23750" y2="36298"/>
                        <a14:foregroundMark x1="80750" y1="10330" x2="57875" y2="8752"/>
                        <a14:foregroundMark x1="57875" y1="8752" x2="48750" y2="9756"/>
                        <a14:foregroundMark x1="54000" y1="54950" x2="46250" y2="53372"/>
                        <a14:foregroundMark x1="46250" y1="53372" x2="53000" y2="56671"/>
                        <a14:foregroundMark x1="53000" y1="56671" x2="53625" y2="58967"/>
                        <a14:foregroundMark x1="72000" y1="42898" x2="71125" y2="36011"/>
                        <a14:foregroundMark x1="75125" y1="75036" x2="75000" y2="75610"/>
                        <a14:foregroundMark x1="51000" y1="76184" x2="50500" y2="76614"/>
                        <a14:foregroundMark x1="75500" y1="76614" x2="75500" y2="76614"/>
                        <a14:backgroundMark x1="32625" y1="94692" x2="33875" y2="92539"/>
                        <a14:backgroundMark x1="26250" y1="77044" x2="26375" y2="77475"/>
                        <a14:backgroundMark x1="33000" y1="92970" x2="33000" y2="92970"/>
                        <a14:backgroundMark x1="33000" y1="92826" x2="33000" y2="92826"/>
                        <a14:backgroundMark x1="33000" y1="92396" x2="33000" y2="92396"/>
                        <a14:backgroundMark x1="33250" y1="93113" x2="33250" y2="93113"/>
                        <a14:backgroundMark x1="33250" y1="92826" x2="32375" y2="92396"/>
                        <a14:backgroundMark x1="32250" y1="92253" x2="32250" y2="92253"/>
                        <a14:backgroundMark x1="31875" y1="92683" x2="31875" y2="92683"/>
                        <a14:backgroundMark x1="31875" y1="92396" x2="32375" y2="92396"/>
                        <a14:backgroundMark x1="32375" y1="92396" x2="32000" y2="92253"/>
                        <a14:backgroundMark x1="49625" y1="77044" x2="49000" y2="77188"/>
                        <a14:backgroundMark x1="76375" y1="75753" x2="76625" y2="76758"/>
                      </a14:backgroundRemoval>
                    </a14:imgEffect>
                  </a14:imgLayer>
                </a14:imgProps>
              </a:ext>
            </a:extLst>
          </a:blip>
          <a:stretch>
            <a:fillRect/>
          </a:stretch>
        </p:blipFill>
        <p:spPr>
          <a:xfrm>
            <a:off x="9920987" y="3773448"/>
            <a:ext cx="1896706" cy="1621225"/>
          </a:xfrm>
          <a:prstGeom prst="rect">
            <a:avLst/>
          </a:prstGeom>
        </p:spPr>
      </p:pic>
      <p:sp>
        <p:nvSpPr>
          <p:cNvPr id="15" name="Speech Bubble: Oval 14">
            <a:extLst>
              <a:ext uri="{FF2B5EF4-FFF2-40B4-BE49-F238E27FC236}">
                <a16:creationId xmlns:a16="http://schemas.microsoft.com/office/drawing/2014/main" id="{7AB8372F-8482-28E8-2B6F-B9CF39721B4C}"/>
              </a:ext>
            </a:extLst>
          </p:cNvPr>
          <p:cNvSpPr/>
          <p:nvPr/>
        </p:nvSpPr>
        <p:spPr>
          <a:xfrm>
            <a:off x="10198290" y="2156538"/>
            <a:ext cx="1032884" cy="623193"/>
          </a:xfrm>
          <a:prstGeom prst="wedgeEllipseCallout">
            <a:avLst/>
          </a:prstGeom>
          <a:solidFill>
            <a:srgbClr val="F27F0C"/>
          </a:solidFill>
          <a:ln w="19050">
            <a:solidFill>
              <a:schemeClr val="tx1"/>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contourClr>
              <a:srgbClr val="FFFFFF"/>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7108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8F45F4-D98C-FCD4-883A-85143F1553CF}"/>
              </a:ext>
            </a:extLst>
          </p:cNvPr>
          <p:cNvSpPr txBox="1"/>
          <p:nvPr/>
        </p:nvSpPr>
        <p:spPr>
          <a:xfrm>
            <a:off x="419653" y="149088"/>
            <a:ext cx="11352695" cy="6555641"/>
          </a:xfrm>
          <a:custGeom>
            <a:avLst/>
            <a:gdLst>
              <a:gd name="csX0" fmla="*/ 0 w 11352695"/>
              <a:gd name="csY0" fmla="*/ 0 h 6555641"/>
              <a:gd name="csX1" fmla="*/ 440752 w 11352695"/>
              <a:gd name="csY1" fmla="*/ 0 h 6555641"/>
              <a:gd name="csX2" fmla="*/ 767976 w 11352695"/>
              <a:gd name="csY2" fmla="*/ 0 h 6555641"/>
              <a:gd name="csX3" fmla="*/ 1435782 w 11352695"/>
              <a:gd name="csY3" fmla="*/ 0 h 6555641"/>
              <a:gd name="csX4" fmla="*/ 2330642 w 11352695"/>
              <a:gd name="csY4" fmla="*/ 0 h 6555641"/>
              <a:gd name="csX5" fmla="*/ 3225501 w 11352695"/>
              <a:gd name="csY5" fmla="*/ 0 h 6555641"/>
              <a:gd name="csX6" fmla="*/ 4120360 w 11352695"/>
              <a:gd name="csY6" fmla="*/ 0 h 6555641"/>
              <a:gd name="csX7" fmla="*/ 4674639 w 11352695"/>
              <a:gd name="csY7" fmla="*/ 0 h 6555641"/>
              <a:gd name="csX8" fmla="*/ 5455972 w 11352695"/>
              <a:gd name="csY8" fmla="*/ 0 h 6555641"/>
              <a:gd name="csX9" fmla="*/ 6350831 w 11352695"/>
              <a:gd name="csY9" fmla="*/ 0 h 6555641"/>
              <a:gd name="csX10" fmla="*/ 7245691 w 11352695"/>
              <a:gd name="csY10" fmla="*/ 0 h 6555641"/>
              <a:gd name="csX11" fmla="*/ 7686442 w 11352695"/>
              <a:gd name="csY11" fmla="*/ 0 h 6555641"/>
              <a:gd name="csX12" fmla="*/ 8127194 w 11352695"/>
              <a:gd name="csY12" fmla="*/ 0 h 6555641"/>
              <a:gd name="csX13" fmla="*/ 9022053 w 11352695"/>
              <a:gd name="csY13" fmla="*/ 0 h 6555641"/>
              <a:gd name="csX14" fmla="*/ 9803386 w 11352695"/>
              <a:gd name="csY14" fmla="*/ 0 h 6555641"/>
              <a:gd name="csX15" fmla="*/ 10357665 w 11352695"/>
              <a:gd name="csY15" fmla="*/ 0 h 6555641"/>
              <a:gd name="csX16" fmla="*/ 11352695 w 11352695"/>
              <a:gd name="csY16" fmla="*/ 0 h 6555641"/>
              <a:gd name="csX17" fmla="*/ 11352695 w 11352695"/>
              <a:gd name="csY17" fmla="*/ 721121 h 6555641"/>
              <a:gd name="csX18" fmla="*/ 11352695 w 11352695"/>
              <a:gd name="csY18" fmla="*/ 1311128 h 6555641"/>
              <a:gd name="csX19" fmla="*/ 11352695 w 11352695"/>
              <a:gd name="csY19" fmla="*/ 2097805 h 6555641"/>
              <a:gd name="csX20" fmla="*/ 11352695 w 11352695"/>
              <a:gd name="csY20" fmla="*/ 2622256 h 6555641"/>
              <a:gd name="csX21" fmla="*/ 11352695 w 11352695"/>
              <a:gd name="csY21" fmla="*/ 3212264 h 6555641"/>
              <a:gd name="csX22" fmla="*/ 11352695 w 11352695"/>
              <a:gd name="csY22" fmla="*/ 3802272 h 6555641"/>
              <a:gd name="csX23" fmla="*/ 11352695 w 11352695"/>
              <a:gd name="csY23" fmla="*/ 4392279 h 6555641"/>
              <a:gd name="csX24" fmla="*/ 11352695 w 11352695"/>
              <a:gd name="csY24" fmla="*/ 5047844 h 6555641"/>
              <a:gd name="csX25" fmla="*/ 11352695 w 11352695"/>
              <a:gd name="csY25" fmla="*/ 5768964 h 6555641"/>
              <a:gd name="csX26" fmla="*/ 11352695 w 11352695"/>
              <a:gd name="csY26" fmla="*/ 6555641 h 6555641"/>
              <a:gd name="csX27" fmla="*/ 10798416 w 11352695"/>
              <a:gd name="csY27" fmla="*/ 6555641 h 6555641"/>
              <a:gd name="csX28" fmla="*/ 10357665 w 11352695"/>
              <a:gd name="csY28" fmla="*/ 6555641 h 6555641"/>
              <a:gd name="csX29" fmla="*/ 9576332 w 11352695"/>
              <a:gd name="csY29" fmla="*/ 6555641 h 6555641"/>
              <a:gd name="csX30" fmla="*/ 9135580 w 11352695"/>
              <a:gd name="csY30" fmla="*/ 6555641 h 6555641"/>
              <a:gd name="csX31" fmla="*/ 8354248 w 11352695"/>
              <a:gd name="csY31" fmla="*/ 6555641 h 6555641"/>
              <a:gd name="csX32" fmla="*/ 7572915 w 11352695"/>
              <a:gd name="csY32" fmla="*/ 6555641 h 6555641"/>
              <a:gd name="csX33" fmla="*/ 7018637 w 11352695"/>
              <a:gd name="csY33" fmla="*/ 6555641 h 6555641"/>
              <a:gd name="csX34" fmla="*/ 6691412 w 11352695"/>
              <a:gd name="csY34" fmla="*/ 6555641 h 6555641"/>
              <a:gd name="csX35" fmla="*/ 6023606 w 11352695"/>
              <a:gd name="csY35" fmla="*/ 6555641 h 6555641"/>
              <a:gd name="csX36" fmla="*/ 5582855 w 11352695"/>
              <a:gd name="csY36" fmla="*/ 6555641 h 6555641"/>
              <a:gd name="csX37" fmla="*/ 5142103 w 11352695"/>
              <a:gd name="csY37" fmla="*/ 6555641 h 6555641"/>
              <a:gd name="csX38" fmla="*/ 4701351 w 11352695"/>
              <a:gd name="csY38" fmla="*/ 6555641 h 6555641"/>
              <a:gd name="csX39" fmla="*/ 3920019 w 11352695"/>
              <a:gd name="csY39" fmla="*/ 6555641 h 6555641"/>
              <a:gd name="csX40" fmla="*/ 3592794 w 11352695"/>
              <a:gd name="csY40" fmla="*/ 6555641 h 6555641"/>
              <a:gd name="csX41" fmla="*/ 2924988 w 11352695"/>
              <a:gd name="csY41" fmla="*/ 6555641 h 6555641"/>
              <a:gd name="csX42" fmla="*/ 2030129 w 11352695"/>
              <a:gd name="csY42" fmla="*/ 6555641 h 6555641"/>
              <a:gd name="csX43" fmla="*/ 1589377 w 11352695"/>
              <a:gd name="csY43" fmla="*/ 6555641 h 6555641"/>
              <a:gd name="csX44" fmla="*/ 1148626 w 11352695"/>
              <a:gd name="csY44" fmla="*/ 6555641 h 6555641"/>
              <a:gd name="csX45" fmla="*/ 707874 w 11352695"/>
              <a:gd name="csY45" fmla="*/ 6555641 h 6555641"/>
              <a:gd name="csX46" fmla="*/ 0 w 11352695"/>
              <a:gd name="csY46" fmla="*/ 6555641 h 6555641"/>
              <a:gd name="csX47" fmla="*/ 0 w 11352695"/>
              <a:gd name="csY47" fmla="*/ 5834520 h 6555641"/>
              <a:gd name="csX48" fmla="*/ 0 w 11352695"/>
              <a:gd name="csY48" fmla="*/ 5113400 h 6555641"/>
              <a:gd name="csX49" fmla="*/ 0 w 11352695"/>
              <a:gd name="csY49" fmla="*/ 4654505 h 6555641"/>
              <a:gd name="csX50" fmla="*/ 0 w 11352695"/>
              <a:gd name="csY50" fmla="*/ 3933385 h 6555641"/>
              <a:gd name="csX51" fmla="*/ 0 w 11352695"/>
              <a:gd name="csY51" fmla="*/ 3212264 h 6555641"/>
              <a:gd name="csX52" fmla="*/ 0 w 11352695"/>
              <a:gd name="csY52" fmla="*/ 2753369 h 6555641"/>
              <a:gd name="csX53" fmla="*/ 0 w 11352695"/>
              <a:gd name="csY53" fmla="*/ 2163362 h 6555641"/>
              <a:gd name="csX54" fmla="*/ 0 w 11352695"/>
              <a:gd name="csY54" fmla="*/ 1376685 h 6555641"/>
              <a:gd name="csX55" fmla="*/ 0 w 11352695"/>
              <a:gd name="csY55" fmla="*/ 655564 h 6555641"/>
              <a:gd name="csX56" fmla="*/ 0 w 11352695"/>
              <a:gd name="csY56" fmla="*/ 0 h 6555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Lst>
            <a:rect l="l" t="t" r="r" b="b"/>
            <a:pathLst>
              <a:path w="11352695" h="6555641" fill="none" extrusionOk="0">
                <a:moveTo>
                  <a:pt x="0" y="0"/>
                </a:moveTo>
                <a:cubicBezTo>
                  <a:pt x="146981" y="17234"/>
                  <a:pt x="222884" y="4626"/>
                  <a:pt x="440752" y="0"/>
                </a:cubicBezTo>
                <a:cubicBezTo>
                  <a:pt x="658620" y="-4626"/>
                  <a:pt x="622913" y="-10972"/>
                  <a:pt x="767976" y="0"/>
                </a:cubicBezTo>
                <a:cubicBezTo>
                  <a:pt x="913039" y="10972"/>
                  <a:pt x="1126899" y="-30683"/>
                  <a:pt x="1435782" y="0"/>
                </a:cubicBezTo>
                <a:cubicBezTo>
                  <a:pt x="1744665" y="30683"/>
                  <a:pt x="2057785" y="8311"/>
                  <a:pt x="2330642" y="0"/>
                </a:cubicBezTo>
                <a:cubicBezTo>
                  <a:pt x="2603499" y="-8311"/>
                  <a:pt x="2859478" y="2775"/>
                  <a:pt x="3225501" y="0"/>
                </a:cubicBezTo>
                <a:cubicBezTo>
                  <a:pt x="3591524" y="-2775"/>
                  <a:pt x="3782345" y="-33107"/>
                  <a:pt x="4120360" y="0"/>
                </a:cubicBezTo>
                <a:cubicBezTo>
                  <a:pt x="4458375" y="33107"/>
                  <a:pt x="4550045" y="15814"/>
                  <a:pt x="4674639" y="0"/>
                </a:cubicBezTo>
                <a:cubicBezTo>
                  <a:pt x="4799233" y="-15814"/>
                  <a:pt x="5257669" y="-4683"/>
                  <a:pt x="5455972" y="0"/>
                </a:cubicBezTo>
                <a:cubicBezTo>
                  <a:pt x="5654275" y="4683"/>
                  <a:pt x="6079138" y="17468"/>
                  <a:pt x="6350831" y="0"/>
                </a:cubicBezTo>
                <a:cubicBezTo>
                  <a:pt x="6622524" y="-17468"/>
                  <a:pt x="7002488" y="-4330"/>
                  <a:pt x="7245691" y="0"/>
                </a:cubicBezTo>
                <a:cubicBezTo>
                  <a:pt x="7488894" y="4330"/>
                  <a:pt x="7569843" y="-15200"/>
                  <a:pt x="7686442" y="0"/>
                </a:cubicBezTo>
                <a:cubicBezTo>
                  <a:pt x="7803041" y="15200"/>
                  <a:pt x="8002996" y="5239"/>
                  <a:pt x="8127194" y="0"/>
                </a:cubicBezTo>
                <a:cubicBezTo>
                  <a:pt x="8251392" y="-5239"/>
                  <a:pt x="8736263" y="-17206"/>
                  <a:pt x="9022053" y="0"/>
                </a:cubicBezTo>
                <a:cubicBezTo>
                  <a:pt x="9307843" y="17206"/>
                  <a:pt x="9508767" y="34021"/>
                  <a:pt x="9803386" y="0"/>
                </a:cubicBezTo>
                <a:cubicBezTo>
                  <a:pt x="10098005" y="-34021"/>
                  <a:pt x="10120568" y="-27456"/>
                  <a:pt x="10357665" y="0"/>
                </a:cubicBezTo>
                <a:cubicBezTo>
                  <a:pt x="10594762" y="27456"/>
                  <a:pt x="10988236" y="-35189"/>
                  <a:pt x="11352695" y="0"/>
                </a:cubicBezTo>
                <a:cubicBezTo>
                  <a:pt x="11318592" y="200657"/>
                  <a:pt x="11346233" y="529878"/>
                  <a:pt x="11352695" y="721121"/>
                </a:cubicBezTo>
                <a:cubicBezTo>
                  <a:pt x="11359157" y="912364"/>
                  <a:pt x="11353872" y="1163792"/>
                  <a:pt x="11352695" y="1311128"/>
                </a:cubicBezTo>
                <a:cubicBezTo>
                  <a:pt x="11351518" y="1458464"/>
                  <a:pt x="11364840" y="1873285"/>
                  <a:pt x="11352695" y="2097805"/>
                </a:cubicBezTo>
                <a:cubicBezTo>
                  <a:pt x="11340550" y="2322325"/>
                  <a:pt x="11338501" y="2511176"/>
                  <a:pt x="11352695" y="2622256"/>
                </a:cubicBezTo>
                <a:cubicBezTo>
                  <a:pt x="11366889" y="2733336"/>
                  <a:pt x="11334193" y="3093342"/>
                  <a:pt x="11352695" y="3212264"/>
                </a:cubicBezTo>
                <a:cubicBezTo>
                  <a:pt x="11371197" y="3331186"/>
                  <a:pt x="11372829" y="3574571"/>
                  <a:pt x="11352695" y="3802272"/>
                </a:cubicBezTo>
                <a:cubicBezTo>
                  <a:pt x="11332561" y="4029973"/>
                  <a:pt x="11343339" y="4219012"/>
                  <a:pt x="11352695" y="4392279"/>
                </a:cubicBezTo>
                <a:cubicBezTo>
                  <a:pt x="11362051" y="4565546"/>
                  <a:pt x="11345657" y="4768502"/>
                  <a:pt x="11352695" y="5047844"/>
                </a:cubicBezTo>
                <a:cubicBezTo>
                  <a:pt x="11359733" y="5327187"/>
                  <a:pt x="11347347" y="5484827"/>
                  <a:pt x="11352695" y="5768964"/>
                </a:cubicBezTo>
                <a:cubicBezTo>
                  <a:pt x="11358043" y="6053101"/>
                  <a:pt x="11337478" y="6392751"/>
                  <a:pt x="11352695" y="6555641"/>
                </a:cubicBezTo>
                <a:cubicBezTo>
                  <a:pt x="11078683" y="6536626"/>
                  <a:pt x="11053959" y="6537942"/>
                  <a:pt x="10798416" y="6555641"/>
                </a:cubicBezTo>
                <a:cubicBezTo>
                  <a:pt x="10542873" y="6573340"/>
                  <a:pt x="10501213" y="6574832"/>
                  <a:pt x="10357665" y="6555641"/>
                </a:cubicBezTo>
                <a:cubicBezTo>
                  <a:pt x="10214117" y="6536450"/>
                  <a:pt x="9904693" y="6582688"/>
                  <a:pt x="9576332" y="6555641"/>
                </a:cubicBezTo>
                <a:cubicBezTo>
                  <a:pt x="9247971" y="6528594"/>
                  <a:pt x="9228868" y="6535982"/>
                  <a:pt x="9135580" y="6555641"/>
                </a:cubicBezTo>
                <a:cubicBezTo>
                  <a:pt x="9042292" y="6575300"/>
                  <a:pt x="8659841" y="6594065"/>
                  <a:pt x="8354248" y="6555641"/>
                </a:cubicBezTo>
                <a:cubicBezTo>
                  <a:pt x="8048655" y="6517217"/>
                  <a:pt x="7943428" y="6527991"/>
                  <a:pt x="7572915" y="6555641"/>
                </a:cubicBezTo>
                <a:cubicBezTo>
                  <a:pt x="7202402" y="6583291"/>
                  <a:pt x="7238445" y="6577933"/>
                  <a:pt x="7018637" y="6555641"/>
                </a:cubicBezTo>
                <a:cubicBezTo>
                  <a:pt x="6798829" y="6533349"/>
                  <a:pt x="6828268" y="6562250"/>
                  <a:pt x="6691412" y="6555641"/>
                </a:cubicBezTo>
                <a:cubicBezTo>
                  <a:pt x="6554556" y="6549032"/>
                  <a:pt x="6169216" y="6585169"/>
                  <a:pt x="6023606" y="6555641"/>
                </a:cubicBezTo>
                <a:cubicBezTo>
                  <a:pt x="5877996" y="6526113"/>
                  <a:pt x="5692110" y="6557294"/>
                  <a:pt x="5582855" y="6555641"/>
                </a:cubicBezTo>
                <a:cubicBezTo>
                  <a:pt x="5473600" y="6553988"/>
                  <a:pt x="5353054" y="6536830"/>
                  <a:pt x="5142103" y="6555641"/>
                </a:cubicBezTo>
                <a:cubicBezTo>
                  <a:pt x="4931152" y="6574452"/>
                  <a:pt x="4798841" y="6575260"/>
                  <a:pt x="4701351" y="6555641"/>
                </a:cubicBezTo>
                <a:cubicBezTo>
                  <a:pt x="4603861" y="6536022"/>
                  <a:pt x="4172170" y="6550006"/>
                  <a:pt x="3920019" y="6555641"/>
                </a:cubicBezTo>
                <a:cubicBezTo>
                  <a:pt x="3667868" y="6561276"/>
                  <a:pt x="3686588" y="6541911"/>
                  <a:pt x="3592794" y="6555641"/>
                </a:cubicBezTo>
                <a:cubicBezTo>
                  <a:pt x="3499001" y="6569371"/>
                  <a:pt x="3123021" y="6536196"/>
                  <a:pt x="2924988" y="6555641"/>
                </a:cubicBezTo>
                <a:cubicBezTo>
                  <a:pt x="2726955" y="6575086"/>
                  <a:pt x="2319267" y="6591205"/>
                  <a:pt x="2030129" y="6555641"/>
                </a:cubicBezTo>
                <a:cubicBezTo>
                  <a:pt x="1740991" y="6520077"/>
                  <a:pt x="1762899" y="6566376"/>
                  <a:pt x="1589377" y="6555641"/>
                </a:cubicBezTo>
                <a:cubicBezTo>
                  <a:pt x="1415855" y="6544906"/>
                  <a:pt x="1365361" y="6559715"/>
                  <a:pt x="1148626" y="6555641"/>
                </a:cubicBezTo>
                <a:cubicBezTo>
                  <a:pt x="931891" y="6551567"/>
                  <a:pt x="888938" y="6570776"/>
                  <a:pt x="707874" y="6555641"/>
                </a:cubicBezTo>
                <a:cubicBezTo>
                  <a:pt x="526810" y="6540506"/>
                  <a:pt x="266208" y="6560887"/>
                  <a:pt x="0" y="6555641"/>
                </a:cubicBezTo>
                <a:cubicBezTo>
                  <a:pt x="33874" y="6276016"/>
                  <a:pt x="-18026" y="5989861"/>
                  <a:pt x="0" y="5834520"/>
                </a:cubicBezTo>
                <a:cubicBezTo>
                  <a:pt x="18026" y="5679179"/>
                  <a:pt x="-23223" y="5418351"/>
                  <a:pt x="0" y="5113400"/>
                </a:cubicBezTo>
                <a:cubicBezTo>
                  <a:pt x="23223" y="4808449"/>
                  <a:pt x="14081" y="4790584"/>
                  <a:pt x="0" y="4654505"/>
                </a:cubicBezTo>
                <a:cubicBezTo>
                  <a:pt x="-14081" y="4518426"/>
                  <a:pt x="12603" y="4115443"/>
                  <a:pt x="0" y="3933385"/>
                </a:cubicBezTo>
                <a:cubicBezTo>
                  <a:pt x="-12603" y="3751327"/>
                  <a:pt x="22890" y="3402480"/>
                  <a:pt x="0" y="3212264"/>
                </a:cubicBezTo>
                <a:cubicBezTo>
                  <a:pt x="-22890" y="3022048"/>
                  <a:pt x="1120" y="2961182"/>
                  <a:pt x="0" y="2753369"/>
                </a:cubicBezTo>
                <a:cubicBezTo>
                  <a:pt x="-1120" y="2545557"/>
                  <a:pt x="-23388" y="2375857"/>
                  <a:pt x="0" y="2163362"/>
                </a:cubicBezTo>
                <a:cubicBezTo>
                  <a:pt x="23388" y="1950867"/>
                  <a:pt x="21723" y="1702978"/>
                  <a:pt x="0" y="1376685"/>
                </a:cubicBezTo>
                <a:cubicBezTo>
                  <a:pt x="-21723" y="1050392"/>
                  <a:pt x="34870" y="904115"/>
                  <a:pt x="0" y="655564"/>
                </a:cubicBezTo>
                <a:cubicBezTo>
                  <a:pt x="-34870" y="407013"/>
                  <a:pt x="-15480" y="284524"/>
                  <a:pt x="0" y="0"/>
                </a:cubicBezTo>
                <a:close/>
              </a:path>
              <a:path w="11352695" h="6555641" stroke="0" extrusionOk="0">
                <a:moveTo>
                  <a:pt x="0" y="0"/>
                </a:moveTo>
                <a:cubicBezTo>
                  <a:pt x="232438" y="4783"/>
                  <a:pt x="375431" y="-578"/>
                  <a:pt x="554279" y="0"/>
                </a:cubicBezTo>
                <a:cubicBezTo>
                  <a:pt x="733127" y="578"/>
                  <a:pt x="785595" y="-3924"/>
                  <a:pt x="995030" y="0"/>
                </a:cubicBezTo>
                <a:cubicBezTo>
                  <a:pt x="1204465" y="3924"/>
                  <a:pt x="1238523" y="13538"/>
                  <a:pt x="1322255" y="0"/>
                </a:cubicBezTo>
                <a:cubicBezTo>
                  <a:pt x="1405988" y="-13538"/>
                  <a:pt x="2007895" y="22424"/>
                  <a:pt x="2217115" y="0"/>
                </a:cubicBezTo>
                <a:cubicBezTo>
                  <a:pt x="2426335" y="-22424"/>
                  <a:pt x="2454598" y="-14251"/>
                  <a:pt x="2544339" y="0"/>
                </a:cubicBezTo>
                <a:cubicBezTo>
                  <a:pt x="2634080" y="14251"/>
                  <a:pt x="2851665" y="20370"/>
                  <a:pt x="2985091" y="0"/>
                </a:cubicBezTo>
                <a:cubicBezTo>
                  <a:pt x="3118517" y="-20370"/>
                  <a:pt x="3330236" y="26704"/>
                  <a:pt x="3539370" y="0"/>
                </a:cubicBezTo>
                <a:cubicBezTo>
                  <a:pt x="3748504" y="-26704"/>
                  <a:pt x="3905707" y="-2068"/>
                  <a:pt x="4093648" y="0"/>
                </a:cubicBezTo>
                <a:cubicBezTo>
                  <a:pt x="4281589" y="2068"/>
                  <a:pt x="4662165" y="48"/>
                  <a:pt x="4988508" y="0"/>
                </a:cubicBezTo>
                <a:cubicBezTo>
                  <a:pt x="5314851" y="-48"/>
                  <a:pt x="5330874" y="-2041"/>
                  <a:pt x="5429259" y="0"/>
                </a:cubicBezTo>
                <a:cubicBezTo>
                  <a:pt x="5527644" y="2041"/>
                  <a:pt x="5984812" y="-38447"/>
                  <a:pt x="6210592" y="0"/>
                </a:cubicBezTo>
                <a:cubicBezTo>
                  <a:pt x="6436372" y="38447"/>
                  <a:pt x="6735578" y="-21331"/>
                  <a:pt x="7105451" y="0"/>
                </a:cubicBezTo>
                <a:cubicBezTo>
                  <a:pt x="7475324" y="21331"/>
                  <a:pt x="7522839" y="-3219"/>
                  <a:pt x="7659730" y="0"/>
                </a:cubicBezTo>
                <a:cubicBezTo>
                  <a:pt x="7796621" y="3219"/>
                  <a:pt x="7833565" y="-15513"/>
                  <a:pt x="7986955" y="0"/>
                </a:cubicBezTo>
                <a:cubicBezTo>
                  <a:pt x="8140346" y="15513"/>
                  <a:pt x="8264780" y="-4004"/>
                  <a:pt x="8427707" y="0"/>
                </a:cubicBezTo>
                <a:cubicBezTo>
                  <a:pt x="8590634" y="4004"/>
                  <a:pt x="8787158" y="-11155"/>
                  <a:pt x="8981985" y="0"/>
                </a:cubicBezTo>
                <a:cubicBezTo>
                  <a:pt x="9176812" y="11155"/>
                  <a:pt x="9563657" y="-19006"/>
                  <a:pt x="9876845" y="0"/>
                </a:cubicBezTo>
                <a:cubicBezTo>
                  <a:pt x="10190033" y="19006"/>
                  <a:pt x="10199647" y="-14684"/>
                  <a:pt x="10317596" y="0"/>
                </a:cubicBezTo>
                <a:cubicBezTo>
                  <a:pt x="10435545" y="14684"/>
                  <a:pt x="10505940" y="15218"/>
                  <a:pt x="10644821" y="0"/>
                </a:cubicBezTo>
                <a:cubicBezTo>
                  <a:pt x="10783702" y="-15218"/>
                  <a:pt x="11160335" y="8666"/>
                  <a:pt x="11352695" y="0"/>
                </a:cubicBezTo>
                <a:cubicBezTo>
                  <a:pt x="11331765" y="95579"/>
                  <a:pt x="11348314" y="326432"/>
                  <a:pt x="11352695" y="458895"/>
                </a:cubicBezTo>
                <a:cubicBezTo>
                  <a:pt x="11357076" y="591359"/>
                  <a:pt x="11347461" y="725813"/>
                  <a:pt x="11352695" y="917790"/>
                </a:cubicBezTo>
                <a:cubicBezTo>
                  <a:pt x="11357929" y="1109768"/>
                  <a:pt x="11333769" y="1185655"/>
                  <a:pt x="11352695" y="1442241"/>
                </a:cubicBezTo>
                <a:cubicBezTo>
                  <a:pt x="11371621" y="1698827"/>
                  <a:pt x="11331657" y="1737618"/>
                  <a:pt x="11352695" y="1901136"/>
                </a:cubicBezTo>
                <a:cubicBezTo>
                  <a:pt x="11373733" y="2064654"/>
                  <a:pt x="11369469" y="2403388"/>
                  <a:pt x="11352695" y="2556700"/>
                </a:cubicBezTo>
                <a:cubicBezTo>
                  <a:pt x="11335921" y="2710012"/>
                  <a:pt x="11353308" y="3018372"/>
                  <a:pt x="11352695" y="3146708"/>
                </a:cubicBezTo>
                <a:cubicBezTo>
                  <a:pt x="11352082" y="3275044"/>
                  <a:pt x="11335721" y="3596700"/>
                  <a:pt x="11352695" y="3736715"/>
                </a:cubicBezTo>
                <a:cubicBezTo>
                  <a:pt x="11369669" y="3876730"/>
                  <a:pt x="11363416" y="4114644"/>
                  <a:pt x="11352695" y="4326723"/>
                </a:cubicBezTo>
                <a:cubicBezTo>
                  <a:pt x="11341974" y="4538802"/>
                  <a:pt x="11374834" y="4747294"/>
                  <a:pt x="11352695" y="5047844"/>
                </a:cubicBezTo>
                <a:cubicBezTo>
                  <a:pt x="11330556" y="5348394"/>
                  <a:pt x="11360415" y="5352389"/>
                  <a:pt x="11352695" y="5637851"/>
                </a:cubicBezTo>
                <a:cubicBezTo>
                  <a:pt x="11344975" y="5923313"/>
                  <a:pt x="11371603" y="6160066"/>
                  <a:pt x="11352695" y="6555641"/>
                </a:cubicBezTo>
                <a:cubicBezTo>
                  <a:pt x="11141681" y="6558634"/>
                  <a:pt x="10861119" y="6567983"/>
                  <a:pt x="10571362" y="6555641"/>
                </a:cubicBezTo>
                <a:cubicBezTo>
                  <a:pt x="10281605" y="6543299"/>
                  <a:pt x="10233402" y="6558086"/>
                  <a:pt x="10017084" y="6555641"/>
                </a:cubicBezTo>
                <a:cubicBezTo>
                  <a:pt x="9800766" y="6553196"/>
                  <a:pt x="9527339" y="6595021"/>
                  <a:pt x="9122224" y="6555641"/>
                </a:cubicBezTo>
                <a:cubicBezTo>
                  <a:pt x="8717109" y="6516261"/>
                  <a:pt x="8945424" y="6542679"/>
                  <a:pt x="8795000" y="6555641"/>
                </a:cubicBezTo>
                <a:cubicBezTo>
                  <a:pt x="8644576" y="6568603"/>
                  <a:pt x="8291391" y="6574124"/>
                  <a:pt x="7900140" y="6555641"/>
                </a:cubicBezTo>
                <a:cubicBezTo>
                  <a:pt x="7508889" y="6537158"/>
                  <a:pt x="7424561" y="6571980"/>
                  <a:pt x="7005281" y="6555641"/>
                </a:cubicBezTo>
                <a:cubicBezTo>
                  <a:pt x="6586001" y="6539302"/>
                  <a:pt x="6764020" y="6563002"/>
                  <a:pt x="6678056" y="6555641"/>
                </a:cubicBezTo>
                <a:cubicBezTo>
                  <a:pt x="6592092" y="6548280"/>
                  <a:pt x="6208348" y="6578591"/>
                  <a:pt x="5896723" y="6555641"/>
                </a:cubicBezTo>
                <a:cubicBezTo>
                  <a:pt x="5585098" y="6532691"/>
                  <a:pt x="5456138" y="6540072"/>
                  <a:pt x="5115391" y="6555641"/>
                </a:cubicBezTo>
                <a:cubicBezTo>
                  <a:pt x="4774644" y="6571210"/>
                  <a:pt x="4550449" y="6554312"/>
                  <a:pt x="4334058" y="6555641"/>
                </a:cubicBezTo>
                <a:cubicBezTo>
                  <a:pt x="4117667" y="6556970"/>
                  <a:pt x="4033515" y="6569279"/>
                  <a:pt x="3893307" y="6555641"/>
                </a:cubicBezTo>
                <a:cubicBezTo>
                  <a:pt x="3753099" y="6542003"/>
                  <a:pt x="3518389" y="6568873"/>
                  <a:pt x="3339028" y="6555641"/>
                </a:cubicBezTo>
                <a:cubicBezTo>
                  <a:pt x="3159667" y="6542409"/>
                  <a:pt x="2865843" y="6539624"/>
                  <a:pt x="2557695" y="6555641"/>
                </a:cubicBezTo>
                <a:cubicBezTo>
                  <a:pt x="2249547" y="6571658"/>
                  <a:pt x="1926902" y="6526253"/>
                  <a:pt x="1662836" y="6555641"/>
                </a:cubicBezTo>
                <a:cubicBezTo>
                  <a:pt x="1398770" y="6585029"/>
                  <a:pt x="1110845" y="6546305"/>
                  <a:pt x="881503" y="6555641"/>
                </a:cubicBezTo>
                <a:cubicBezTo>
                  <a:pt x="652161" y="6564977"/>
                  <a:pt x="242402" y="6545210"/>
                  <a:pt x="0" y="6555641"/>
                </a:cubicBezTo>
                <a:cubicBezTo>
                  <a:pt x="17144" y="6252307"/>
                  <a:pt x="23719" y="6068202"/>
                  <a:pt x="0" y="5900077"/>
                </a:cubicBezTo>
                <a:cubicBezTo>
                  <a:pt x="-23719" y="5731952"/>
                  <a:pt x="-5792" y="5584844"/>
                  <a:pt x="0" y="5375626"/>
                </a:cubicBezTo>
                <a:cubicBezTo>
                  <a:pt x="5792" y="5166408"/>
                  <a:pt x="-26785" y="5062086"/>
                  <a:pt x="0" y="4785618"/>
                </a:cubicBezTo>
                <a:cubicBezTo>
                  <a:pt x="26785" y="4509150"/>
                  <a:pt x="-6953" y="4529903"/>
                  <a:pt x="0" y="4326723"/>
                </a:cubicBezTo>
                <a:cubicBezTo>
                  <a:pt x="6953" y="4123543"/>
                  <a:pt x="-22038" y="4047745"/>
                  <a:pt x="0" y="3802272"/>
                </a:cubicBezTo>
                <a:cubicBezTo>
                  <a:pt x="22038" y="3556799"/>
                  <a:pt x="34371" y="3278053"/>
                  <a:pt x="0" y="3081151"/>
                </a:cubicBezTo>
                <a:cubicBezTo>
                  <a:pt x="-34371" y="2884249"/>
                  <a:pt x="30449" y="2645750"/>
                  <a:pt x="0" y="2294474"/>
                </a:cubicBezTo>
                <a:cubicBezTo>
                  <a:pt x="-30449" y="1943198"/>
                  <a:pt x="-3993" y="1946894"/>
                  <a:pt x="0" y="1770023"/>
                </a:cubicBezTo>
                <a:cubicBezTo>
                  <a:pt x="3993" y="1593152"/>
                  <a:pt x="-4870" y="1392012"/>
                  <a:pt x="0" y="1245572"/>
                </a:cubicBezTo>
                <a:cubicBezTo>
                  <a:pt x="4870" y="1099132"/>
                  <a:pt x="-34784" y="388797"/>
                  <a:pt x="0" y="0"/>
                </a:cubicBezTo>
                <a:close/>
              </a:path>
            </a:pathLst>
          </a:custGeom>
          <a:solidFill>
            <a:srgbClr val="FBC89B"/>
          </a:solidFill>
          <a:ln w="28575">
            <a:solidFill>
              <a:srgbClr val="F76E0C"/>
            </a:solidFill>
            <a:extLst>
              <a:ext uri="{C807C97D-BFC1-408E-A445-0C87EB9F89A2}">
                <ask:lineSketchStyleProps xmlns:ask="http://schemas.microsoft.com/office/drawing/2018/sketchyshapes" sd="287750382">
                  <a:prstGeom prst="rect">
                    <a:avLst/>
                  </a:prstGeom>
                  <ask:type>
                    <ask:lineSketchFreehand/>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1800" b="1" u="sng" baseline="0">
                <a:solidFill>
                  <a:srgbClr val="F76E0C"/>
                </a:solidFill>
                <a:latin typeface="Aptos"/>
                <a:ea typeface="Segoe UI"/>
                <a:cs typeface="Segoe UI"/>
              </a:rPr>
              <a:t>Limitations of PowerPoint in Greenfield Care Agency:</a:t>
            </a:r>
            <a:r>
              <a:rPr lang="en-US" sz="1800">
                <a:latin typeface="Aptos"/>
                <a:ea typeface="Segoe UI"/>
                <a:cs typeface="Segoe UI"/>
              </a:rPr>
              <a:t>​</a:t>
            </a:r>
          </a:p>
          <a:p>
            <a:pPr rtl="0"/>
            <a:r>
              <a:rPr lang="en-GB" sz="1200" b="1" baseline="0">
                <a:latin typeface="Aptos"/>
                <a:ea typeface="Segoe UI"/>
                <a:cs typeface="Segoe UI"/>
              </a:rPr>
              <a:t>Although PowerPoint can be really helpful, there are some drawbacks. </a:t>
            </a:r>
            <a:r>
              <a:rPr lang="en-US" sz="1200">
                <a:latin typeface="Aptos"/>
                <a:ea typeface="Segoe UI"/>
                <a:cs typeface="Segoe UI"/>
              </a:rPr>
              <a:t>​</a:t>
            </a:r>
          </a:p>
          <a:p>
            <a:pPr rtl="0"/>
            <a:r>
              <a:rPr lang="en-GB" sz="1400">
                <a:latin typeface="Aptos"/>
                <a:ea typeface="Segoe UI"/>
                <a:cs typeface="Segoe UI"/>
              </a:rPr>
              <a:t>​</a:t>
            </a:r>
          </a:p>
          <a:p>
            <a:pPr rtl="0"/>
            <a:r>
              <a:rPr lang="en-GB" sz="1400" b="1" u="sng" baseline="0">
                <a:solidFill>
                  <a:srgbClr val="F76E0C"/>
                </a:solidFill>
                <a:latin typeface="Aptos"/>
                <a:ea typeface="Segoe UI"/>
                <a:cs typeface="Segoe UI"/>
              </a:rPr>
              <a:t>Information Overload</a:t>
            </a:r>
            <a:r>
              <a:rPr lang="en-US" sz="1400">
                <a:latin typeface="Aptos"/>
                <a:ea typeface="Segoe UI"/>
                <a:cs typeface="Segoe UI"/>
              </a:rPr>
              <a:t>​</a:t>
            </a:r>
          </a:p>
          <a:p>
            <a:pPr rtl="0"/>
            <a:r>
              <a:rPr lang="en-US" sz="1200" b="1" baseline="0">
                <a:latin typeface="Aptos"/>
                <a:ea typeface="Segoe UI"/>
                <a:cs typeface="Segoe UI"/>
              </a:rPr>
              <a:t>PowerPoint can overwhelm staff if there is too much text, slides are too busy or too many images</a:t>
            </a:r>
            <a:r>
              <a:rPr lang="en-US" sz="1200">
                <a:latin typeface="Aptos"/>
                <a:ea typeface="Segoe UI"/>
                <a:cs typeface="Segoe UI"/>
              </a:rPr>
              <a:t>​</a:t>
            </a:r>
          </a:p>
          <a:p>
            <a:pPr rtl="0"/>
            <a:r>
              <a:rPr lang="en-US" sz="1200">
                <a:latin typeface="Aptos"/>
                <a:ea typeface="Segoe UI"/>
                <a:cs typeface="Segoe UI"/>
              </a:rPr>
              <a:t>​</a:t>
            </a:r>
          </a:p>
          <a:p>
            <a:pPr rtl="0"/>
            <a:r>
              <a:rPr lang="en-GB" sz="1400" b="1" u="sng" baseline="0">
                <a:solidFill>
                  <a:srgbClr val="F76E0C"/>
                </a:solidFill>
                <a:latin typeface="Aptos"/>
                <a:ea typeface="Segoe UI"/>
                <a:cs typeface="Segoe UI"/>
              </a:rPr>
              <a:t>Limited Interactivity</a:t>
            </a:r>
            <a:r>
              <a:rPr lang="en-US" sz="1400">
                <a:latin typeface="Aptos"/>
                <a:ea typeface="Segoe UI"/>
                <a:cs typeface="Segoe UI"/>
              </a:rPr>
              <a:t>​</a:t>
            </a:r>
          </a:p>
          <a:p>
            <a:pPr rtl="0"/>
            <a:r>
              <a:rPr lang="en-GB" sz="1200" b="1" baseline="0">
                <a:latin typeface="Aptos"/>
                <a:ea typeface="Segoe UI"/>
                <a:cs typeface="Segoe UI"/>
              </a:rPr>
              <a:t>Its designed mainly for looking at, and isn’t very interactive, so staff cannot complete tasks on it and it isn’t linked to rotas, care planning software or incidentreporting software.</a:t>
            </a:r>
            <a:r>
              <a:rPr lang="en-US" sz="1200">
                <a:latin typeface="Aptos"/>
                <a:ea typeface="Segoe UI"/>
                <a:cs typeface="Segoe UI"/>
              </a:rPr>
              <a:t>​</a:t>
            </a:r>
          </a:p>
          <a:p>
            <a:pPr rtl="0"/>
            <a:r>
              <a:rPr lang="en-GB" sz="1200">
                <a:latin typeface="Aptos"/>
                <a:ea typeface="Segoe UI"/>
                <a:cs typeface="Segoe UI"/>
              </a:rPr>
              <a:t>​</a:t>
            </a:r>
          </a:p>
          <a:p>
            <a:pPr rtl="0"/>
            <a:r>
              <a:rPr lang="en-GB" sz="1400" b="1" u="sng" baseline="0">
                <a:solidFill>
                  <a:srgbClr val="F76E0C"/>
                </a:solidFill>
                <a:latin typeface="Aptos"/>
                <a:ea typeface="Segoe UI"/>
                <a:cs typeface="Segoe UI"/>
              </a:rPr>
              <a:t>Not suitable for clinical documentation</a:t>
            </a:r>
            <a:r>
              <a:rPr lang="en-US" sz="1400">
                <a:latin typeface="Aptos"/>
                <a:ea typeface="Segoe UI"/>
                <a:cs typeface="Segoe UI"/>
              </a:rPr>
              <a:t>​</a:t>
            </a:r>
          </a:p>
          <a:p>
            <a:pPr rtl="0"/>
            <a:r>
              <a:rPr lang="en-GB" sz="1200" b="1" baseline="0">
                <a:latin typeface="Aptos"/>
                <a:ea typeface="Segoe UI"/>
                <a:cs typeface="Segoe UI"/>
              </a:rPr>
              <a:t>It oversimplifies detailed information which can reduce understanding and cause problems when used in a medical setting. Care notes, risk assessments,medical logs all need to be audited and structured to track who logged what and when (Shaw, S. and Wherton 2021)</a:t>
            </a:r>
            <a:r>
              <a:rPr lang="en-US" sz="1200">
                <a:latin typeface="Aptos"/>
                <a:ea typeface="Segoe UI"/>
                <a:cs typeface="Segoe UI"/>
              </a:rPr>
              <a:t>​</a:t>
            </a:r>
          </a:p>
          <a:p>
            <a:pPr rtl="0"/>
            <a:r>
              <a:rPr lang="en-GB" sz="1200">
                <a:latin typeface="Aptos"/>
                <a:ea typeface="Segoe UI"/>
                <a:cs typeface="Segoe UI"/>
              </a:rPr>
              <a:t>​</a:t>
            </a:r>
          </a:p>
          <a:p>
            <a:pPr rtl="0"/>
            <a:r>
              <a:rPr lang="en-GB" sz="1400" b="1" u="sng" baseline="0">
                <a:solidFill>
                  <a:srgbClr val="F76E0C"/>
                </a:solidFill>
                <a:latin typeface="Aptos"/>
                <a:ea typeface="Segoe UI"/>
                <a:cs typeface="Segoe UI"/>
              </a:rPr>
              <a:t>Design Skills</a:t>
            </a:r>
            <a:r>
              <a:rPr lang="en-US" sz="1400">
                <a:latin typeface="Aptos"/>
                <a:ea typeface="Segoe UI"/>
                <a:cs typeface="Segoe UI"/>
              </a:rPr>
              <a:t>​</a:t>
            </a:r>
          </a:p>
          <a:p>
            <a:pPr rtl="0"/>
            <a:r>
              <a:rPr lang="en-GB" sz="1200" b="1" baseline="0">
                <a:latin typeface="Aptos"/>
                <a:ea typeface="Segoe UI"/>
                <a:cs typeface="Segoe UI"/>
              </a:rPr>
              <a:t>Creating clear, visually effective slides takes time and confidence, templates can be used but knowing where to place them and what to put in still takes somecreative flare (Smith,J. 2025)</a:t>
            </a:r>
            <a:r>
              <a:rPr lang="en-US" sz="1200">
                <a:latin typeface="Aptos"/>
                <a:ea typeface="Segoe UI"/>
                <a:cs typeface="Segoe UI"/>
              </a:rPr>
              <a:t>​</a:t>
            </a:r>
          </a:p>
          <a:p>
            <a:pPr rtl="0"/>
            <a:r>
              <a:rPr lang="en-GB" sz="1200">
                <a:latin typeface="Aptos"/>
                <a:ea typeface="Segoe UI"/>
                <a:cs typeface="Segoe UI"/>
              </a:rPr>
              <a:t>​</a:t>
            </a:r>
          </a:p>
          <a:p>
            <a:pPr rtl="0"/>
            <a:r>
              <a:rPr lang="en-GB" sz="1400" b="1" u="sng" baseline="0">
                <a:solidFill>
                  <a:srgbClr val="F76E0C"/>
                </a:solidFill>
                <a:latin typeface="Aptos"/>
                <a:ea typeface="Segoe UI"/>
                <a:cs typeface="Segoe UI"/>
              </a:rPr>
              <a:t>Digital confidence</a:t>
            </a:r>
            <a:r>
              <a:rPr lang="en-GB" sz="1400">
                <a:latin typeface="Aptos"/>
                <a:ea typeface="Segoe UI"/>
                <a:cs typeface="Segoe UI"/>
              </a:rPr>
              <a:t>​</a:t>
            </a:r>
          </a:p>
          <a:p>
            <a:pPr rtl="0"/>
            <a:r>
              <a:rPr lang="en-GB" sz="1200" b="1" baseline="0">
                <a:latin typeface="Aptos"/>
                <a:ea typeface="Segoe UI"/>
                <a:cs typeface="Segoe UI"/>
              </a:rPr>
              <a:t>Digital slides require staff to have an understanding and confidence in technology, which can be challenging during major organisational changes such asadopting Microsoft 365 (Greenhalgh, Wherton &amp; Shaw 2023)</a:t>
            </a:r>
            <a:r>
              <a:rPr lang="en-US" sz="1200">
                <a:latin typeface="Aptos"/>
                <a:ea typeface="Segoe UI"/>
                <a:cs typeface="Segoe UI"/>
              </a:rPr>
              <a:t>​</a:t>
            </a:r>
          </a:p>
          <a:p>
            <a:pPr marL="285750" lvl="0" indent="-285750" rtl="0">
              <a:buFont typeface="Arial,Sans-Serif"/>
              <a:buChar char="•"/>
            </a:pPr>
            <a:endParaRPr lang="en-GB">
              <a:latin typeface="Arial"/>
              <a:ea typeface="Arial"/>
              <a:cs typeface="Arial"/>
            </a:endParaRPr>
          </a:p>
          <a:p>
            <a:pPr rtl="0"/>
            <a:r>
              <a:rPr lang="en-GB" sz="1400" b="1" u="sng" baseline="0">
                <a:solidFill>
                  <a:srgbClr val="F76E0C"/>
                </a:solidFill>
                <a:latin typeface="Aptos"/>
                <a:ea typeface="Segoe UI"/>
                <a:cs typeface="Segoe UI"/>
              </a:rPr>
              <a:t>Staff Error</a:t>
            </a:r>
            <a:r>
              <a:rPr lang="en-US" sz="1400">
                <a:latin typeface="Aptos"/>
                <a:ea typeface="Segoe UI"/>
                <a:cs typeface="Segoe UI"/>
              </a:rPr>
              <a:t>​</a:t>
            </a:r>
          </a:p>
          <a:p>
            <a:pPr rtl="0"/>
            <a:r>
              <a:rPr lang="en-GB" sz="1200" b="1" baseline="0">
                <a:latin typeface="Aptos"/>
                <a:ea typeface="Segoe UI"/>
                <a:cs typeface="Segoe UI"/>
              </a:rPr>
              <a:t>It can be vulnerable to staff error such as writing over each others notes, or accidentally deleting parts especially if staff are new to technology</a:t>
            </a:r>
            <a:r>
              <a:rPr lang="en-US" sz="1200">
                <a:latin typeface="Aptos"/>
                <a:ea typeface="Segoe UI"/>
                <a:cs typeface="Segoe UI"/>
              </a:rPr>
              <a:t>​</a:t>
            </a:r>
          </a:p>
          <a:p>
            <a:pPr rtl="0"/>
            <a:r>
              <a:rPr lang="en-GB" sz="1200">
                <a:latin typeface="Aptos"/>
                <a:ea typeface="Segoe UI"/>
                <a:cs typeface="Segoe UI"/>
              </a:rPr>
              <a:t>​</a:t>
            </a:r>
          </a:p>
          <a:p>
            <a:pPr rtl="0"/>
            <a:r>
              <a:rPr lang="en-GB" sz="1400" b="1" u="sng" baseline="0">
                <a:solidFill>
                  <a:srgbClr val="F76E0C"/>
                </a:solidFill>
                <a:latin typeface="Aptos"/>
                <a:ea typeface="Segoe UI"/>
                <a:cs typeface="Segoe UI"/>
              </a:rPr>
              <a:t>Poor Mobile Usability</a:t>
            </a:r>
            <a:r>
              <a:rPr lang="en-GB" sz="1400">
                <a:latin typeface="Aptos"/>
                <a:ea typeface="Segoe UI"/>
                <a:cs typeface="Segoe UI"/>
              </a:rPr>
              <a:t>​</a:t>
            </a:r>
          </a:p>
          <a:p>
            <a:pPr rtl="0"/>
            <a:r>
              <a:rPr lang="en-GB" sz="1200" b="1" baseline="0">
                <a:latin typeface="Aptos"/>
                <a:ea typeface="Segoe UI"/>
                <a:cs typeface="Segoe UI"/>
              </a:rPr>
              <a:t>Needs a large screen such as a laptop or ipad for clear reading, not suitable for mobile usage due to the extra scrolling which can reduce usefulness on visits</a:t>
            </a:r>
            <a:r>
              <a:rPr lang="en-US" sz="1200">
                <a:latin typeface="Aptos"/>
                <a:ea typeface="Segoe UI"/>
                <a:cs typeface="Segoe UI"/>
              </a:rPr>
              <a:t>​</a:t>
            </a:r>
          </a:p>
          <a:p>
            <a:pPr rtl="0"/>
            <a:r>
              <a:rPr lang="en-GB" sz="1200">
                <a:latin typeface="Aptos"/>
                <a:ea typeface="Segoe UI"/>
                <a:cs typeface="Segoe UI"/>
              </a:rPr>
              <a:t>​</a:t>
            </a:r>
          </a:p>
          <a:p>
            <a:pPr rtl="0"/>
            <a:r>
              <a:rPr lang="en-GB" sz="1400" b="1" u="sng" baseline="0">
                <a:solidFill>
                  <a:srgbClr val="F76E0C"/>
                </a:solidFill>
                <a:latin typeface="Aptos"/>
                <a:ea typeface="Segoe UI"/>
                <a:cs typeface="Segoe UI"/>
              </a:rPr>
              <a:t>GDPR Concerns</a:t>
            </a:r>
            <a:r>
              <a:rPr lang="en-US" sz="1400">
                <a:latin typeface="Aptos"/>
                <a:ea typeface="Segoe UI"/>
                <a:cs typeface="Segoe UI"/>
              </a:rPr>
              <a:t>​</a:t>
            </a:r>
          </a:p>
          <a:p>
            <a:pPr rtl="0"/>
            <a:r>
              <a:rPr lang="en-GB" sz="1200" b="1" baseline="0">
                <a:latin typeface="Aptos"/>
                <a:ea typeface="Segoe UI"/>
                <a:cs typeface="Segoe UI"/>
              </a:rPr>
              <a:t>If staff download slides to personal devices this can make GDPR compliance harder, and confuse different versions of the same PowerPoint (NHS England’sprotection of patient data 2023)</a:t>
            </a:r>
          </a:p>
          <a:p>
            <a:pPr algn="ctr"/>
            <a:endParaRPr lang="en-US"/>
          </a:p>
        </p:txBody>
      </p:sp>
      <p:pic>
        <p:nvPicPr>
          <p:cNvPr id="5" name="Picture 4" descr="A close up of a sign&#10;&#10;AI-generated content may be incorrect.">
            <a:extLst>
              <a:ext uri="{FF2B5EF4-FFF2-40B4-BE49-F238E27FC236}">
                <a16:creationId xmlns:a16="http://schemas.microsoft.com/office/drawing/2014/main" id="{67DFD162-A8D5-DCF5-7AF8-73F792CDBEA1}"/>
              </a:ext>
            </a:extLst>
          </p:cNvPr>
          <p:cNvPicPr>
            <a:picLocks noChangeAspect="1"/>
          </p:cNvPicPr>
          <p:nvPr/>
        </p:nvPicPr>
        <p:blipFill>
          <a:blip r:embed="rId2"/>
          <a:stretch>
            <a:fillRect/>
          </a:stretch>
        </p:blipFill>
        <p:spPr>
          <a:xfrm>
            <a:off x="10289692" y="3967300"/>
            <a:ext cx="1485486" cy="1485486"/>
          </a:xfrm>
          <a:prstGeom prst="rect">
            <a:avLst/>
          </a:prstGeom>
        </p:spPr>
      </p:pic>
    </p:spTree>
    <p:extLst>
      <p:ext uri="{BB962C8B-B14F-4D97-AF65-F5344CB8AC3E}">
        <p14:creationId xmlns:p14="http://schemas.microsoft.com/office/powerpoint/2010/main" val="2861117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8AE24E-D5F3-E5A0-C1A1-26BDE3167D87}"/>
              </a:ext>
            </a:extLst>
          </p:cNvPr>
          <p:cNvSpPr txBox="1"/>
          <p:nvPr/>
        </p:nvSpPr>
        <p:spPr>
          <a:xfrm>
            <a:off x="430696" y="745435"/>
            <a:ext cx="10690086"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l" rtl="0">
              <a:buFont typeface="Arial"/>
              <a:buChar char="•"/>
            </a:pPr>
            <a:r>
              <a:rPr lang="en-US" sz="2800" b="1" kern="1200">
                <a:latin typeface="Source Sans Pro Light"/>
                <a:ea typeface="+mn-ea"/>
                <a:cs typeface="+mn-cs"/>
              </a:rPr>
              <a:t>References:</a:t>
            </a:r>
          </a:p>
          <a:p>
            <a:pPr marL="228600" indent="-228600" algn="l" rtl="0">
              <a:buFont typeface="Arial"/>
              <a:buChar char="•"/>
            </a:pPr>
            <a:r>
              <a:rPr lang="en-US" sz="1700" kern="1200">
                <a:latin typeface="Source Sans Pro Light"/>
                <a:ea typeface="+mn-ea"/>
                <a:cs typeface="+mn-cs"/>
              </a:rPr>
              <a:t>Greenhalgh, T., Wherton, J. and Shaw, S. (2023) </a:t>
            </a:r>
            <a:r>
              <a:rPr lang="en-US" sz="1700" i="1" kern="1200">
                <a:latin typeface="Source Sans Pro Light"/>
                <a:ea typeface="+mn-ea"/>
                <a:cs typeface="+mn-cs"/>
              </a:rPr>
              <a:t>The digital transformation of healthcare: Redefining care in the age of AI and data.</a:t>
            </a:r>
            <a:r>
              <a:rPr lang="en-US" sz="1700" kern="1200">
                <a:latin typeface="Source Sans Pro Light"/>
                <a:ea typeface="+mn-ea"/>
                <a:cs typeface="+mn-cs"/>
              </a:rPr>
              <a:t> Oxford: Oxford University Press.</a:t>
            </a:r>
            <a:endParaRPr lang="en-US" sz="1700" kern="1200">
              <a:latin typeface="Source Sans Pro Light"/>
              <a:ea typeface="Source Sans Pro Light"/>
            </a:endParaRPr>
          </a:p>
          <a:p>
            <a:pPr marL="228600" indent="-228600" algn="l" rtl="0">
              <a:buFont typeface="Arial"/>
              <a:buChar char="•"/>
            </a:pPr>
            <a:r>
              <a:rPr lang="en-US" sz="1700" kern="1200">
                <a:latin typeface="Source Sans Pro Light"/>
                <a:ea typeface="+mn-ea"/>
                <a:cs typeface="+mn-cs"/>
              </a:rPr>
              <a:t>Knaflic, C. (2019) </a:t>
            </a:r>
            <a:r>
              <a:rPr lang="en-US" sz="1700" i="1" kern="1200">
                <a:latin typeface="Source Sans Pro Light"/>
                <a:ea typeface="+mn-ea"/>
                <a:cs typeface="+mn-cs"/>
              </a:rPr>
              <a:t>Storytelling with data: Let’s practice!</a:t>
            </a:r>
            <a:r>
              <a:rPr lang="en-US" sz="1700" kern="1200">
                <a:latin typeface="Source Sans Pro Light"/>
                <a:ea typeface="+mn-ea"/>
                <a:cs typeface="+mn-cs"/>
              </a:rPr>
              <a:t> Hoboken: Wiley.</a:t>
            </a:r>
            <a:endParaRPr lang="en-US" sz="1700" kern="1200">
              <a:latin typeface="Source Sans Pro Light"/>
              <a:ea typeface="Source Sans Pro Light"/>
            </a:endParaRPr>
          </a:p>
          <a:p>
            <a:pPr marL="228600" indent="-228600" algn="l" rtl="0">
              <a:buFont typeface="Arial"/>
              <a:buChar char="•"/>
            </a:pPr>
            <a:r>
              <a:rPr lang="en-US" sz="1700" kern="1200">
                <a:latin typeface="Source Sans Pro Light"/>
                <a:ea typeface="+mn-ea"/>
                <a:cs typeface="+mn-cs"/>
              </a:rPr>
              <a:t>Leonardi, P. (2020) </a:t>
            </a:r>
            <a:r>
              <a:rPr lang="en-US" sz="1700" i="1" kern="1200">
                <a:latin typeface="Source Sans Pro Light"/>
                <a:ea typeface="+mn-ea"/>
                <a:cs typeface="+mn-cs"/>
              </a:rPr>
              <a:t>The digital mindset: What it really takes to thrive in the age of data, algorithms, and AI.</a:t>
            </a:r>
            <a:r>
              <a:rPr lang="en-US" sz="1700" kern="1200">
                <a:latin typeface="Source Sans Pro Light"/>
                <a:ea typeface="+mn-ea"/>
                <a:cs typeface="+mn-cs"/>
              </a:rPr>
              <a:t> Boston: Harvard Business Review Press.</a:t>
            </a:r>
            <a:endParaRPr lang="en-US" sz="1700" kern="1200">
              <a:latin typeface="Source Sans Pro Light"/>
              <a:ea typeface="Source Sans Pro Light"/>
            </a:endParaRPr>
          </a:p>
          <a:p>
            <a:pPr marL="228600" indent="-228600" algn="l" rtl="0">
              <a:buFont typeface="Arial"/>
              <a:buChar char="•"/>
            </a:pPr>
            <a:r>
              <a:rPr lang="en-US" sz="1700" kern="1200">
                <a:latin typeface="Source Sans Pro Light"/>
                <a:ea typeface="+mn-ea"/>
                <a:cs typeface="+mn-cs"/>
              </a:rPr>
              <a:t>NHS England (2023) </a:t>
            </a:r>
            <a:r>
              <a:rPr lang="en-US" sz="1700" i="1" kern="1200">
                <a:latin typeface="Source Sans Pro Light"/>
                <a:ea typeface="+mn-ea"/>
                <a:cs typeface="+mn-cs"/>
              </a:rPr>
              <a:t>NHS England’s protection of patient data.</a:t>
            </a:r>
            <a:r>
              <a:rPr lang="en-US" sz="1700" kern="1200">
                <a:latin typeface="Source Sans Pro Light"/>
                <a:ea typeface="+mn-ea"/>
                <a:cs typeface="+mn-cs"/>
              </a:rPr>
              <a:t> Available at: </a:t>
            </a:r>
            <a:r>
              <a:rPr lang="en-US" sz="1700" kern="1200">
                <a:latin typeface="Source Sans Pro Light"/>
                <a:ea typeface="+mn-ea"/>
                <a:cs typeface="+mn-cs"/>
                <a:hlinkClick r:id="rId2">
                  <a:extLst>
                    <a:ext uri="{A12FA001-AC4F-418D-AE19-62706E023703}">
                      <ahyp:hlinkClr xmlns:ahyp="http://schemas.microsoft.com/office/drawing/2018/hyperlinkcolor" val="tx"/>
                    </a:ext>
                  </a:extLst>
                </a:hlinkClick>
              </a:rPr>
              <a:t>https://www.gov.uk/government/publications/nhs-englands-protection-of-patient-data/nhs-englands-protection-of-patient-data/</a:t>
            </a:r>
            <a:r>
              <a:rPr lang="en-US" sz="1700" kern="1200">
                <a:latin typeface="Source Sans Pro Light"/>
                <a:ea typeface="+mn-ea"/>
                <a:cs typeface="+mn-cs"/>
              </a:rPr>
              <a:t> (Accessed: 8 February 2026).</a:t>
            </a:r>
            <a:endParaRPr lang="en-US" sz="1700" kern="1200">
              <a:latin typeface="Source Sans Pro Light"/>
              <a:ea typeface="Source Sans Pro Light"/>
            </a:endParaRPr>
          </a:p>
          <a:p>
            <a:pPr marL="228600" indent="-228600" algn="l" rtl="0">
              <a:buFont typeface="Arial"/>
              <a:buChar char="•"/>
            </a:pPr>
            <a:r>
              <a:rPr lang="en-US" sz="1700" kern="1200">
                <a:latin typeface="Source Sans Pro Light"/>
                <a:ea typeface="+mn-ea"/>
                <a:cs typeface="+mn-cs"/>
              </a:rPr>
              <a:t>Shaw, S. and Wherton, J. (2021) </a:t>
            </a:r>
            <a:r>
              <a:rPr lang="en-US" sz="1700" i="1" kern="1200">
                <a:latin typeface="Source Sans Pro Light"/>
                <a:ea typeface="+mn-ea"/>
                <a:cs typeface="+mn-cs"/>
              </a:rPr>
              <a:t>Digital health and care: Policy, practice and implementation.</a:t>
            </a:r>
            <a:r>
              <a:rPr lang="en-US" sz="1700" kern="1200">
                <a:latin typeface="Source Sans Pro Light"/>
                <a:ea typeface="+mn-ea"/>
                <a:cs typeface="+mn-cs"/>
              </a:rPr>
              <a:t> Cambridge: Polity Press.</a:t>
            </a:r>
            <a:endParaRPr lang="en-US" sz="1700" kern="1200">
              <a:latin typeface="Source Sans Pro Light"/>
              <a:ea typeface="Source Sans Pro Light"/>
            </a:endParaRPr>
          </a:p>
          <a:p>
            <a:pPr marL="228600" indent="-228600" algn="l" rtl="0">
              <a:buFont typeface="Arial"/>
              <a:buChar char="•"/>
            </a:pPr>
            <a:r>
              <a:rPr lang="en-US" sz="1700" kern="1200">
                <a:latin typeface="Source Sans Pro Light"/>
                <a:ea typeface="+mn-ea"/>
                <a:cs typeface="+mn-cs"/>
              </a:rPr>
              <a:t>Smith, J. (2025) </a:t>
            </a:r>
            <a:r>
              <a:rPr lang="en-US" sz="1700" i="1" kern="1200">
                <a:latin typeface="Source Sans Pro Light"/>
                <a:ea typeface="+mn-ea"/>
                <a:cs typeface="+mn-cs"/>
              </a:rPr>
              <a:t>What are visual aids in health and social care?</a:t>
            </a:r>
            <a:r>
              <a:rPr lang="en-US" sz="1700" kern="1200">
                <a:latin typeface="Source Sans Pro Light"/>
                <a:ea typeface="+mn-ea"/>
                <a:cs typeface="+mn-cs"/>
              </a:rPr>
              <a:t> Available at: </a:t>
            </a:r>
            <a:r>
              <a:rPr lang="en-US" sz="1700" kern="1200">
                <a:latin typeface="Source Sans Pro Light"/>
                <a:ea typeface="+mn-ea"/>
                <a:cs typeface="+mn-cs"/>
                <a:hlinkClick r:id="rId3">
                  <a:extLst>
                    <a:ext uri="{A12FA001-AC4F-418D-AE19-62706E023703}">
                      <ahyp:hlinkClr xmlns:ahyp="http://schemas.microsoft.com/office/drawing/2018/hyperlinkcolor" val="tx"/>
                    </a:ext>
                  </a:extLst>
                </a:hlinkClick>
              </a:rPr>
              <a:t>https://carelearning.org.uk/blog/communication-blog/what-are-visual-aids-in-health-and-social-care/</a:t>
            </a:r>
            <a:r>
              <a:rPr lang="en-US" sz="1700" kern="1200">
                <a:latin typeface="Source Sans Pro Light"/>
                <a:ea typeface="+mn-ea"/>
                <a:cs typeface="+mn-cs"/>
              </a:rPr>
              <a:t> (Accessed: 8 February 2026).</a:t>
            </a:r>
            <a:endParaRPr lang="en-US" sz="1700" kern="1200">
              <a:latin typeface="Source Sans Pro Light"/>
              <a:ea typeface="Source Sans Pro Light"/>
            </a:endParaRPr>
          </a:p>
          <a:p>
            <a:pPr algn="ctr"/>
            <a:endParaRPr lang="en-US"/>
          </a:p>
        </p:txBody>
      </p:sp>
    </p:spTree>
    <p:extLst>
      <p:ext uri="{BB962C8B-B14F-4D97-AF65-F5344CB8AC3E}">
        <p14:creationId xmlns:p14="http://schemas.microsoft.com/office/powerpoint/2010/main" val="1050571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OneDrive in a modern workspace">
            <a:extLst>
              <a:ext uri="{FF2B5EF4-FFF2-40B4-BE49-F238E27FC236}">
                <a16:creationId xmlns:a16="http://schemas.microsoft.com/office/drawing/2014/main" id="{5A8AE9B1-F968-A1FD-EBB9-F92EFC255137}"/>
              </a:ext>
            </a:extLst>
          </p:cNvPr>
          <p:cNvPicPr>
            <a:picLocks noChangeAspect="1"/>
          </p:cNvPicPr>
          <p:nvPr/>
        </p:nvPicPr>
        <p:blipFill>
          <a:blip r:embed="rId2"/>
          <a:srcRect l="2269" r="3613" b="-1"/>
          <a:stretch>
            <a:fillRect/>
          </a:stretch>
        </p:blipFill>
        <p:spPr>
          <a:xfrm>
            <a:off x="2519309" y="10"/>
            <a:ext cx="9669642" cy="6857990"/>
          </a:xfrm>
          <a:prstGeom prst="rect">
            <a:avLst/>
          </a:prstGeom>
        </p:spPr>
      </p:pic>
      <p:sp>
        <p:nvSpPr>
          <p:cNvPr id="22" name="Rectangle 2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D3884-B166-D726-5DA9-8C9E8DDA1596}"/>
              </a:ext>
            </a:extLst>
          </p:cNvPr>
          <p:cNvSpPr>
            <a:spLocks noGrp="1"/>
          </p:cNvSpPr>
          <p:nvPr>
            <p:ph type="title"/>
          </p:nvPr>
        </p:nvSpPr>
        <p:spPr>
          <a:xfrm>
            <a:off x="464695" y="631028"/>
            <a:ext cx="3837807" cy="4360697"/>
          </a:xfrm>
          <a:noFill/>
        </p:spPr>
        <p:txBody>
          <a:bodyPr vert="horz" lIns="91440" tIns="45720" rIns="91440" bIns="45720" rtlCol="0" anchor="b">
            <a:normAutofit/>
          </a:bodyPr>
          <a:lstStyle/>
          <a:p>
            <a:r>
              <a:rPr lang="en-US" sz="1400" b="1">
                <a:solidFill>
                  <a:schemeClr val="tx2">
                    <a:lumMod val="76000"/>
                    <a:lumOff val="24000"/>
                  </a:schemeClr>
                </a:solidFill>
                <a:latin typeface="Arial" panose="020B0604020202020204" pitchFamily="34" charset="0"/>
                <a:cs typeface="Arial" panose="020B0604020202020204" pitchFamily="34" charset="0"/>
              </a:rPr>
              <a:t>Choose one </a:t>
            </a:r>
            <a:r>
              <a:rPr lang="en-GB" sz="1400" b="1">
                <a:solidFill>
                  <a:schemeClr val="tx2">
                    <a:lumMod val="76000"/>
                    <a:lumOff val="24000"/>
                  </a:schemeClr>
                </a:solidFill>
                <a:latin typeface="Arial" panose="020B0604020202020204" pitchFamily="34" charset="0"/>
                <a:ea typeface="+mj-lt"/>
                <a:cs typeface="Arial" panose="020B0604020202020204" pitchFamily="34" charset="0"/>
              </a:rPr>
              <a:t>MS 365 communication/collaboration tool</a:t>
            </a:r>
            <a:r>
              <a:rPr lang="en-US" sz="1400" b="1">
                <a:solidFill>
                  <a:schemeClr val="tx2">
                    <a:lumMod val="76000"/>
                    <a:lumOff val="24000"/>
                  </a:schemeClr>
                </a:solidFill>
                <a:latin typeface="Arial" panose="020B0604020202020204" pitchFamily="34" charset="0"/>
                <a:ea typeface="+mj-lt"/>
                <a:cs typeface="Arial" panose="020B0604020202020204" pitchFamily="34" charset="0"/>
              </a:rPr>
              <a:t> </a:t>
            </a:r>
            <a:endParaRPr lang="en-US" sz="1400" b="1">
              <a:solidFill>
                <a:schemeClr val="tx2">
                  <a:lumMod val="76000"/>
                  <a:lumOff val="24000"/>
                </a:schemeClr>
              </a:solidFill>
              <a:latin typeface="Arial" panose="020B0604020202020204" pitchFamily="34" charset="0"/>
              <a:cs typeface="Arial" panose="020B0604020202020204" pitchFamily="34" charset="0"/>
            </a:endParaRPr>
          </a:p>
          <a:p>
            <a:r>
              <a:rPr lang="en-GB" sz="1400" b="1">
                <a:solidFill>
                  <a:schemeClr val="tx2">
                    <a:lumMod val="76000"/>
                    <a:lumOff val="24000"/>
                  </a:schemeClr>
                </a:solidFill>
                <a:latin typeface="Arial" panose="020B0604020202020204" pitchFamily="34" charset="0"/>
                <a:cs typeface="Arial" panose="020B0604020202020204" pitchFamily="34" charset="0"/>
              </a:rPr>
              <a:t> </a:t>
            </a:r>
            <a:r>
              <a:rPr lang="en-GB" sz="1400" b="1">
                <a:solidFill>
                  <a:schemeClr val="tx2">
                    <a:lumMod val="76000"/>
                    <a:lumOff val="24000"/>
                  </a:schemeClr>
                </a:solidFill>
                <a:latin typeface="Arial" panose="020B0604020202020204" pitchFamily="34" charset="0"/>
                <a:ea typeface="+mj-lt"/>
                <a:cs typeface="Arial" panose="020B0604020202020204" pitchFamily="34" charset="0"/>
              </a:rPr>
              <a:t>(e.g., Teams, OneDrive, or Outlook) and evaluate its use within Greenfield.</a:t>
            </a:r>
            <a:br>
              <a:rPr lang="en-GB" sz="1100" b="1">
                <a:latin typeface="Arial" panose="020B0604020202020204" pitchFamily="34" charset="0"/>
                <a:cs typeface="Arial" panose="020B0604020202020204" pitchFamily="34" charset="0"/>
              </a:rPr>
            </a:br>
            <a:br>
              <a:rPr lang="en-GB" sz="1100" b="1">
                <a:latin typeface="Arial" panose="020B0604020202020204" pitchFamily="34" charset="0"/>
                <a:cs typeface="Arial" panose="020B0604020202020204" pitchFamily="34" charset="0"/>
              </a:rPr>
            </a:br>
            <a:r>
              <a:rPr lang="en-US" sz="1100" b="1">
                <a:latin typeface="Arial" panose="020B0604020202020204" pitchFamily="34" charset="0"/>
                <a:cs typeface="Arial" panose="020B0604020202020204" pitchFamily="34" charset="0"/>
              </a:rPr>
              <a:t> </a:t>
            </a:r>
            <a:br>
              <a:rPr lang="en-US" sz="1100" b="1">
                <a:latin typeface="Arial" panose="020B0604020202020204" pitchFamily="34" charset="0"/>
                <a:cs typeface="Arial" panose="020B0604020202020204" pitchFamily="34" charset="0"/>
              </a:rPr>
            </a:br>
            <a:br>
              <a:rPr lang="en-US" sz="1100" b="1">
                <a:latin typeface="Arial" panose="020B0604020202020204" pitchFamily="34" charset="0"/>
                <a:cs typeface="Arial" panose="020B0604020202020204" pitchFamily="34" charset="0"/>
              </a:rPr>
            </a:br>
            <a:br>
              <a:rPr lang="en-US" sz="1100" b="1">
                <a:latin typeface="Arial" panose="020B0604020202020204" pitchFamily="34" charset="0"/>
                <a:cs typeface="Arial" panose="020B0604020202020204" pitchFamily="34" charset="0"/>
              </a:rPr>
            </a:br>
            <a:br>
              <a:rPr lang="en-US" sz="1100" b="1">
                <a:latin typeface="Arial" panose="020B0604020202020204" pitchFamily="34" charset="0"/>
                <a:cs typeface="Arial" panose="020B0604020202020204" pitchFamily="34" charset="0"/>
              </a:rPr>
            </a:br>
            <a:br>
              <a:rPr lang="en-US" sz="1100" b="1">
                <a:latin typeface="Arial" panose="020B0604020202020204" pitchFamily="34" charset="0"/>
                <a:cs typeface="Arial" panose="020B0604020202020204" pitchFamily="34" charset="0"/>
              </a:rPr>
            </a:br>
            <a:br>
              <a:rPr lang="en-US" sz="1100" b="1">
                <a:latin typeface="Arial" panose="020B0604020202020204" pitchFamily="34" charset="0"/>
                <a:cs typeface="Arial" panose="020B0604020202020204" pitchFamily="34" charset="0"/>
              </a:rPr>
            </a:br>
            <a:br>
              <a:rPr lang="en-US" sz="1100" b="1">
                <a:latin typeface="Arial" panose="020B0604020202020204" pitchFamily="34" charset="0"/>
                <a:cs typeface="Arial" panose="020B0604020202020204" pitchFamily="34" charset="0"/>
              </a:rPr>
            </a:br>
            <a:endParaRPr lang="en-US" sz="1200">
              <a:latin typeface="Arial" panose="020B0604020202020204" pitchFamily="34" charset="0"/>
              <a:cs typeface="Arial" panose="020B0604020202020204" pitchFamily="34" charset="0"/>
            </a:endParaRPr>
          </a:p>
          <a:p>
            <a:pPr>
              <a:buFont typeface="Arial"/>
              <a:buChar char="•"/>
            </a:pPr>
            <a:r>
              <a:rPr lang="en-US" sz="1200">
                <a:latin typeface="Arial" panose="020B0604020202020204" pitchFamily="34" charset="0"/>
                <a:cs typeface="Arial" panose="020B0604020202020204" pitchFamily="34" charset="0"/>
              </a:rPr>
              <a:t>Explain how it helps staff </a:t>
            </a:r>
            <a:r>
              <a:rPr lang="en-GB" sz="1200">
                <a:latin typeface="Arial" panose="020B0604020202020204" pitchFamily="34" charset="0"/>
                <a:ea typeface="+mj-lt"/>
                <a:cs typeface="Arial" panose="020B0604020202020204" pitchFamily="34" charset="0"/>
              </a:rPr>
              <a:t>communicate across different locations (e.g., between carers in the field and the main office).</a:t>
            </a:r>
            <a:br>
              <a:rPr lang="en-GB"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 </a:t>
            </a:r>
          </a:p>
          <a:p>
            <a:pPr>
              <a:buFont typeface="Arial"/>
              <a:buChar char="•"/>
            </a:pPr>
            <a:r>
              <a:rPr lang="en-GB" sz="1200">
                <a:latin typeface="Arial" panose="020B0604020202020204" pitchFamily="34" charset="0"/>
                <a:cs typeface="Arial" panose="020B0604020202020204" pitchFamily="34" charset="0"/>
              </a:rPr>
              <a:t>Identify both the advantages and </a:t>
            </a:r>
            <a:r>
              <a:rPr lang="en-GB" sz="1200">
                <a:latin typeface="Arial" panose="020B0604020202020204" pitchFamily="34" charset="0"/>
                <a:ea typeface="+mj-lt"/>
                <a:cs typeface="Arial" panose="020B0604020202020204" pitchFamily="34" charset="0"/>
              </a:rPr>
              <a:t>challenges of your chosen application.</a:t>
            </a:r>
            <a:endParaRPr lang="en-US" sz="1200">
              <a:latin typeface="Arial" panose="020B0604020202020204" pitchFamily="34" charset="0"/>
              <a:cs typeface="Arial" panose="020B0604020202020204" pitchFamily="34" charset="0"/>
            </a:endParaRPr>
          </a:p>
          <a:p>
            <a:pPr marL="285750" indent="-285750">
              <a:buFont typeface="Arial"/>
              <a:buChar char="•"/>
            </a:pPr>
            <a:endParaRPr lang="en-US" sz="2000">
              <a:latin typeface="Century Schoolbook"/>
              <a:cs typeface="Arial"/>
            </a:endParaRPr>
          </a:p>
          <a:p>
            <a:endParaRPr lang="en-US" sz="2000">
              <a:latin typeface="Century Schoolbook"/>
            </a:endParaRPr>
          </a:p>
        </p:txBody>
      </p:sp>
      <p:sp>
        <p:nvSpPr>
          <p:cNvPr id="4" name="TextBox 3">
            <a:extLst>
              <a:ext uri="{FF2B5EF4-FFF2-40B4-BE49-F238E27FC236}">
                <a16:creationId xmlns:a16="http://schemas.microsoft.com/office/drawing/2014/main" id="{5AC67D2D-5FEC-425A-DB9A-32BB64104691}"/>
              </a:ext>
            </a:extLst>
          </p:cNvPr>
          <p:cNvSpPr txBox="1"/>
          <p:nvPr/>
        </p:nvSpPr>
        <p:spPr>
          <a:xfrm>
            <a:off x="6836435" y="307863"/>
            <a:ext cx="511271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1">
                    <a:lumMod val="50000"/>
                  </a:schemeClr>
                </a:solidFill>
                <a:latin typeface="Arial" panose="020B0604020202020204" pitchFamily="34" charset="0"/>
                <a:cs typeface="Arial" panose="020B0604020202020204" pitchFamily="34" charset="0"/>
              </a:rPr>
              <a:t>Member: </a:t>
            </a:r>
            <a:r>
              <a:rPr lang="en-GB" sz="1600" b="1">
                <a:solidFill>
                  <a:schemeClr val="tx2">
                    <a:lumMod val="76000"/>
                    <a:lumOff val="24000"/>
                  </a:schemeClr>
                </a:solidFill>
                <a:latin typeface="Arial" panose="020B0604020202020204" pitchFamily="34" charset="0"/>
                <a:cs typeface="Arial" panose="020B0604020202020204" pitchFamily="34" charset="0"/>
              </a:rPr>
              <a:t>2 LECIA</a:t>
            </a:r>
            <a:r>
              <a:rPr lang="en-GB" sz="1600" b="1">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6014281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OneDrive in a modern workspace">
            <a:extLst>
              <a:ext uri="{FF2B5EF4-FFF2-40B4-BE49-F238E27FC236}">
                <a16:creationId xmlns:a16="http://schemas.microsoft.com/office/drawing/2014/main" id="{91C1B1B7-2007-F5FF-E7A1-41B5543E8E33}"/>
              </a:ext>
            </a:extLst>
          </p:cNvPr>
          <p:cNvPicPr>
            <a:picLocks noChangeAspect="1"/>
          </p:cNvPicPr>
          <p:nvPr/>
        </p:nvPicPr>
        <p:blipFill>
          <a:blip r:embed="rId2"/>
          <a:srcRect t="141" r="9091" b="23251"/>
          <a:stretch>
            <a:fillRect/>
          </a:stretch>
        </p:blipFill>
        <p:spPr>
          <a:xfrm>
            <a:off x="20" y="10"/>
            <a:ext cx="12191980"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Rectangle 2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542CB0-DD22-AF38-B556-8E409490AF44}"/>
              </a:ext>
            </a:extLst>
          </p:cNvPr>
          <p:cNvSpPr>
            <a:spLocks noGrp="1"/>
          </p:cNvSpPr>
          <p:nvPr>
            <p:ph type="title"/>
          </p:nvPr>
        </p:nvSpPr>
        <p:spPr>
          <a:xfrm>
            <a:off x="838200" y="365125"/>
            <a:ext cx="10515600" cy="1325563"/>
          </a:xfrm>
        </p:spPr>
        <p:txBody>
          <a:bodyPr>
            <a:normAutofit/>
          </a:bodyPr>
          <a:lstStyle/>
          <a:p>
            <a:endParaRPr lang="en-US">
              <a:ln w="22225">
                <a:solidFill>
                  <a:srgbClr val="FFFFFF"/>
                </a:solidFill>
              </a:ln>
            </a:endParaRPr>
          </a:p>
          <a:p>
            <a:pPr marL="285750" indent="-285750">
              <a:buFont typeface="Arial"/>
              <a:buChar char="•"/>
            </a:pPr>
            <a:endParaRPr lang="en-GB" u="sng">
              <a:ln w="22225">
                <a:solidFill>
                  <a:srgbClr val="FFFFFF"/>
                </a:solidFill>
              </a:ln>
            </a:endParaRPr>
          </a:p>
          <a:p>
            <a:endParaRPr lang="en-GB">
              <a:ln w="22225">
                <a:solidFill>
                  <a:srgbClr val="FFFFFF"/>
                </a:solidFill>
              </a:ln>
            </a:endParaRPr>
          </a:p>
        </p:txBody>
      </p:sp>
      <p:sp>
        <p:nvSpPr>
          <p:cNvPr id="17" name="Content Placeholder 7">
            <a:extLst>
              <a:ext uri="{FF2B5EF4-FFF2-40B4-BE49-F238E27FC236}">
                <a16:creationId xmlns:a16="http://schemas.microsoft.com/office/drawing/2014/main" id="{6E76D75E-0E86-F60C-317E-011CF11D22F2}"/>
              </a:ext>
            </a:extLst>
          </p:cNvPr>
          <p:cNvSpPr>
            <a:spLocks noGrp="1"/>
          </p:cNvSpPr>
          <p:nvPr>
            <p:ph idx="1"/>
          </p:nvPr>
        </p:nvSpPr>
        <p:spPr>
          <a:xfrm>
            <a:off x="629587" y="689548"/>
            <a:ext cx="10852879" cy="5487415"/>
          </a:xfrm>
        </p:spPr>
        <p:txBody>
          <a:bodyPr vert="horz" lIns="91440" tIns="45720" rIns="91440" bIns="45720" rtlCol="0" anchor="t">
            <a:noAutofit/>
          </a:bodyPr>
          <a:lstStyle/>
          <a:p>
            <a:pPr marL="0" indent="0">
              <a:buNone/>
            </a:pPr>
            <a:r>
              <a:rPr lang="en-US" sz="2000" b="1">
                <a:solidFill>
                  <a:schemeClr val="tx2">
                    <a:lumMod val="76000"/>
                    <a:lumOff val="24000"/>
                  </a:schemeClr>
                </a:solidFill>
                <a:latin typeface="Century Schoolbook"/>
                <a:ea typeface="Calibri"/>
                <a:cs typeface="Calibri"/>
              </a:rPr>
              <a:t> </a:t>
            </a:r>
            <a:r>
              <a:rPr lang="en-US" sz="1400" b="1">
                <a:solidFill>
                  <a:schemeClr val="tx2">
                    <a:lumMod val="76000"/>
                    <a:lumOff val="24000"/>
                  </a:schemeClr>
                </a:solidFill>
                <a:latin typeface="Arial"/>
                <a:ea typeface="Calibri"/>
                <a:cs typeface="Arial"/>
              </a:rPr>
              <a:t>Introducing how OneDrive Can Help Greenfield Care Agency communicate more Efficiently, in and out of the office. M2 </a:t>
            </a:r>
            <a:endParaRPr lang="en-US" sz="1400">
              <a:solidFill>
                <a:schemeClr val="tx2">
                  <a:lumMod val="76000"/>
                  <a:lumOff val="24000"/>
                </a:schemeClr>
              </a:solidFill>
              <a:latin typeface="Arial"/>
              <a:ea typeface="Calibri"/>
              <a:cs typeface="Arial"/>
            </a:endParaRPr>
          </a:p>
          <a:p>
            <a:pPr marL="0" indent="0">
              <a:buNone/>
            </a:pPr>
            <a:endParaRPr lang="en-US" sz="1200" b="1">
              <a:latin typeface="Arial" panose="020B0604020202020204" pitchFamily="34" charset="0"/>
              <a:ea typeface="Calibri"/>
              <a:cs typeface="Arial" panose="020B0604020202020204" pitchFamily="34" charset="0"/>
            </a:endParaRPr>
          </a:p>
          <a:p>
            <a:r>
              <a:rPr lang="en-US" sz="1200" b="1">
                <a:solidFill>
                  <a:schemeClr val="tx2">
                    <a:lumMod val="75000"/>
                    <a:lumOff val="25000"/>
                  </a:schemeClr>
                </a:solidFill>
                <a:latin typeface="Arial"/>
                <a:ea typeface="Calibri"/>
                <a:cs typeface="Arial"/>
              </a:rPr>
              <a:t>Introduction to OneDrive.</a:t>
            </a:r>
            <a:r>
              <a:rPr lang="en-US" sz="1200">
                <a:solidFill>
                  <a:schemeClr val="tx2">
                    <a:lumMod val="75000"/>
                    <a:lumOff val="25000"/>
                  </a:schemeClr>
                </a:solidFill>
                <a:latin typeface="Arial"/>
                <a:ea typeface="Calibri"/>
                <a:cs typeface="Arial"/>
              </a:rPr>
              <a:t> </a:t>
            </a:r>
          </a:p>
          <a:p>
            <a:pPr marL="0" indent="0">
              <a:buNone/>
            </a:pPr>
            <a:r>
              <a:rPr lang="en-US" sz="1200">
                <a:latin typeface="Arial"/>
                <a:ea typeface="Calibri"/>
                <a:cs typeface="Arial"/>
              </a:rPr>
              <a:t>OneDrive is cloud storage service owned by Microsoft that comes with Microsoft Office. It will allow carers to store files securely and work other using apps like Word, Excel, and Outlook.(</a:t>
            </a:r>
            <a:r>
              <a:rPr lang="en-GB" b="1"/>
              <a:t> </a:t>
            </a:r>
            <a:r>
              <a:rPr lang="en-GB" sz="1200" b="1">
                <a:solidFill>
                  <a:schemeClr val="tx2">
                    <a:lumMod val="75000"/>
                    <a:lumOff val="25000"/>
                  </a:schemeClr>
                </a:solidFill>
                <a:latin typeface="Arial" panose="020B0604020202020204" pitchFamily="34" charset="0"/>
                <a:cs typeface="Arial" panose="020B0604020202020204" pitchFamily="34" charset="0"/>
              </a:rPr>
              <a:t>Okoruwa.S, 6,Apr’25) </a:t>
            </a:r>
            <a:endParaRPr lang="en-US" sz="1200" b="1">
              <a:solidFill>
                <a:schemeClr val="tx2">
                  <a:lumMod val="75000"/>
                  <a:lumOff val="25000"/>
                </a:schemeClr>
              </a:solidFill>
              <a:latin typeface="Arial" panose="020B0604020202020204" pitchFamily="34" charset="0"/>
              <a:ea typeface="Calibri"/>
              <a:cs typeface="Arial" panose="020B0604020202020204" pitchFamily="34" charset="0"/>
            </a:endParaRPr>
          </a:p>
          <a:p>
            <a:pPr marL="0" indent="0">
              <a:buNone/>
            </a:pPr>
            <a:r>
              <a:rPr lang="en-US" sz="1200">
                <a:latin typeface="Arial"/>
                <a:ea typeface="Calibri"/>
                <a:cs typeface="Arial"/>
              </a:rPr>
              <a:t>    </a:t>
            </a:r>
            <a:r>
              <a:rPr lang="en-US" sz="1200" b="1">
                <a:solidFill>
                  <a:schemeClr val="tx2">
                    <a:lumMod val="75000"/>
                    <a:lumOff val="25000"/>
                  </a:schemeClr>
                </a:solidFill>
                <a:latin typeface="Arial"/>
                <a:ea typeface="Calibri"/>
                <a:cs typeface="Arial"/>
              </a:rPr>
              <a:t>Real – Times Collaboration.</a:t>
            </a:r>
          </a:p>
          <a:p>
            <a:pPr marL="0" indent="0">
              <a:buNone/>
            </a:pPr>
            <a:r>
              <a:rPr lang="en-US" sz="1200">
                <a:latin typeface="Arial"/>
                <a:ea typeface="Calibri"/>
                <a:cs typeface="Arial"/>
              </a:rPr>
              <a:t>   Multiple carers will be able to work on the same document at the same time. </a:t>
            </a:r>
            <a:r>
              <a:rPr lang="en-US" sz="1200">
                <a:solidFill>
                  <a:schemeClr val="tx2">
                    <a:lumMod val="75000"/>
                    <a:lumOff val="25000"/>
                  </a:schemeClr>
                </a:solidFill>
                <a:latin typeface="Arial"/>
                <a:ea typeface="Calibri"/>
                <a:cs typeface="Arial"/>
              </a:rPr>
              <a:t>(Microsoft 2026) </a:t>
            </a:r>
            <a:endParaRPr lang="en-US" sz="1200" b="1">
              <a:solidFill>
                <a:schemeClr val="tx2">
                  <a:lumMod val="75000"/>
                  <a:lumOff val="25000"/>
                </a:schemeClr>
              </a:solidFill>
              <a:latin typeface="Arial"/>
              <a:ea typeface="Calibri"/>
              <a:cs typeface="Arial"/>
            </a:endParaRPr>
          </a:p>
          <a:p>
            <a:pPr marL="0" indent="0">
              <a:buNone/>
            </a:pPr>
            <a:r>
              <a:rPr lang="en-US" sz="1200">
                <a:latin typeface="Arial"/>
                <a:ea typeface="Calibri"/>
                <a:cs typeface="Arial"/>
              </a:rPr>
              <a:t>(</a:t>
            </a:r>
            <a:r>
              <a:rPr lang="en-US" sz="1200" b="1">
                <a:solidFill>
                  <a:schemeClr val="tx2">
                    <a:lumMod val="75000"/>
                    <a:lumOff val="25000"/>
                  </a:schemeClr>
                </a:solidFill>
                <a:latin typeface="Arial"/>
                <a:ea typeface="Calibri"/>
                <a:cs typeface="Arial"/>
              </a:rPr>
              <a:t>Offline Access For Carers </a:t>
            </a:r>
          </a:p>
          <a:p>
            <a:pPr marL="0" indent="0">
              <a:buNone/>
            </a:pPr>
            <a:r>
              <a:rPr lang="en-US" sz="1200">
                <a:latin typeface="Arial"/>
                <a:ea typeface="Calibri"/>
                <a:cs typeface="Arial"/>
              </a:rPr>
              <a:t> Carers could be working in areas with poor connection. OneDrive will allow files to be saved offline on their devices</a:t>
            </a:r>
            <a:r>
              <a:rPr lang="en-US" sz="1200" b="1">
                <a:solidFill>
                  <a:schemeClr val="tx2">
                    <a:lumMod val="75000"/>
                    <a:lumOff val="25000"/>
                  </a:schemeClr>
                </a:solidFill>
                <a:latin typeface="Arial"/>
                <a:ea typeface="Calibri"/>
                <a:cs typeface="Arial"/>
              </a:rPr>
              <a:t>(Microsoft Apr 29, 2024)</a:t>
            </a:r>
          </a:p>
          <a:p>
            <a:r>
              <a:rPr lang="en-US" sz="1200" b="1">
                <a:solidFill>
                  <a:schemeClr val="tx2">
                    <a:lumMod val="75000"/>
                    <a:lumOff val="25000"/>
                  </a:schemeClr>
                </a:solidFill>
                <a:latin typeface="Arial"/>
                <a:ea typeface="Calibri"/>
                <a:cs typeface="Arial"/>
              </a:rPr>
              <a:t>Secure Sharing With The Right People.</a:t>
            </a:r>
          </a:p>
          <a:p>
            <a:pPr marL="0" indent="0">
              <a:buNone/>
            </a:pPr>
            <a:r>
              <a:rPr lang="en-US" sz="1200">
                <a:latin typeface="Arial"/>
                <a:ea typeface="Calibri"/>
                <a:cs typeface="Arial"/>
              </a:rPr>
              <a:t>OneDrive uses Microsoft's enterprise grade security; So, the care Agency will be able control exactly who can see or edit each file. </a:t>
            </a:r>
            <a:r>
              <a:rPr lang="en-US" sz="1200" b="1">
                <a:solidFill>
                  <a:schemeClr val="tx2">
                    <a:lumMod val="76000"/>
                    <a:lumOff val="24000"/>
                  </a:schemeClr>
                </a:solidFill>
                <a:latin typeface="Arial"/>
                <a:ea typeface="Calibri"/>
                <a:cs typeface="Arial"/>
              </a:rPr>
              <a:t>(Betterman and Palumbo, 2016)</a:t>
            </a:r>
            <a:endParaRPr lang="en-US" sz="1200">
              <a:solidFill>
                <a:schemeClr val="tx2">
                  <a:lumMod val="76000"/>
                  <a:lumOff val="24000"/>
                </a:schemeClr>
              </a:solidFill>
              <a:latin typeface="Arial"/>
              <a:ea typeface="Calibri"/>
              <a:cs typeface="Arial"/>
            </a:endParaRPr>
          </a:p>
          <a:p>
            <a:pPr marL="171450" indent="-171450"/>
            <a:r>
              <a:rPr lang="en-US" sz="1200" b="1">
                <a:solidFill>
                  <a:schemeClr val="tx2">
                    <a:lumMod val="75000"/>
                    <a:lumOff val="25000"/>
                  </a:schemeClr>
                </a:solidFill>
                <a:latin typeface="Arial"/>
                <a:ea typeface="Calibri"/>
                <a:cs typeface="Arial"/>
              </a:rPr>
              <a:t>Easy Photo And Evidence Uploads </a:t>
            </a:r>
            <a:endParaRPr lang="en-US" sz="1200">
              <a:solidFill>
                <a:schemeClr val="tx2">
                  <a:lumMod val="75000"/>
                  <a:lumOff val="25000"/>
                </a:schemeClr>
              </a:solidFill>
              <a:latin typeface="Arial"/>
              <a:ea typeface="Calibri"/>
              <a:cs typeface="Arial"/>
            </a:endParaRPr>
          </a:p>
          <a:p>
            <a:pPr marL="0" indent="0">
              <a:buNone/>
            </a:pPr>
            <a:r>
              <a:rPr lang="en-US" sz="1200">
                <a:latin typeface="Arial"/>
                <a:ea typeface="Calibri"/>
                <a:cs typeface="Arial"/>
              </a:rPr>
              <a:t> Carers can use OneDrive to upload medication administration evidence, photos of home conditions, incident documentation, this gets shared instantly with the office team, speeding up decision making</a:t>
            </a:r>
            <a:r>
              <a:rPr lang="en-US" sz="1200">
                <a:solidFill>
                  <a:schemeClr val="tx2">
                    <a:lumMod val="75000"/>
                    <a:lumOff val="25000"/>
                  </a:schemeClr>
                </a:solidFill>
                <a:latin typeface="Arial"/>
                <a:ea typeface="Calibri"/>
                <a:cs typeface="Arial"/>
              </a:rPr>
              <a:t>(Microsoft 2026)</a:t>
            </a:r>
            <a:r>
              <a:rPr lang="en-US" sz="1200" b="1">
                <a:solidFill>
                  <a:schemeClr val="tx2">
                    <a:lumMod val="75000"/>
                    <a:lumOff val="25000"/>
                  </a:schemeClr>
                </a:solidFill>
                <a:latin typeface="Arial"/>
                <a:ea typeface="Calibri"/>
                <a:cs typeface="Arial"/>
              </a:rPr>
              <a:t> </a:t>
            </a:r>
          </a:p>
          <a:p>
            <a:pPr marL="0" indent="0">
              <a:buNone/>
            </a:pPr>
            <a:r>
              <a:rPr lang="en-US" sz="1200" b="1">
                <a:solidFill>
                  <a:schemeClr val="tx2">
                    <a:lumMod val="75000"/>
                    <a:lumOff val="25000"/>
                  </a:schemeClr>
                </a:solidFill>
                <a:latin typeface="Arial"/>
                <a:ea typeface="Calibri"/>
                <a:cs typeface="Arial"/>
              </a:rPr>
              <a:t>Reduces Reliance On WhatsApp Or Paper </a:t>
            </a:r>
            <a:endParaRPr lang="en-US">
              <a:solidFill>
                <a:schemeClr val="tx2">
                  <a:lumMod val="75000"/>
                  <a:lumOff val="25000"/>
                </a:schemeClr>
              </a:solidFill>
            </a:endParaRPr>
          </a:p>
          <a:p>
            <a:pPr marL="0" indent="0">
              <a:buNone/>
            </a:pPr>
            <a:r>
              <a:rPr lang="en-US" sz="1200">
                <a:latin typeface="Arial"/>
                <a:ea typeface="Calibri"/>
                <a:cs typeface="Arial"/>
              </a:rPr>
              <a:t>  Most care agencies depend on physical documentation</a:t>
            </a:r>
            <a:r>
              <a:rPr lang="en-US" sz="1200">
                <a:solidFill>
                  <a:schemeClr val="tx2">
                    <a:lumMod val="75000"/>
                    <a:lumOff val="25000"/>
                  </a:schemeClr>
                </a:solidFill>
                <a:latin typeface="Arial"/>
                <a:ea typeface="Calibri"/>
                <a:cs typeface="Arial"/>
              </a:rPr>
              <a:t>(</a:t>
            </a:r>
            <a:r>
              <a:rPr lang="en-GB" sz="1200">
                <a:solidFill>
                  <a:schemeClr val="tx2">
                    <a:lumMod val="75000"/>
                    <a:lumOff val="25000"/>
                  </a:schemeClr>
                </a:solidFill>
              </a:rPr>
              <a:t>Research in Practice, Sep 2025)</a:t>
            </a:r>
            <a:endParaRPr lang="en-US" sz="1200">
              <a:solidFill>
                <a:schemeClr val="tx2">
                  <a:lumMod val="75000"/>
                  <a:lumOff val="25000"/>
                </a:schemeClr>
              </a:solidFill>
              <a:latin typeface="Arial"/>
              <a:ea typeface="Calibri"/>
              <a:cs typeface="Arial"/>
            </a:endParaRPr>
          </a:p>
          <a:p>
            <a:pPr marL="0" indent="0">
              <a:buNone/>
            </a:pPr>
            <a:endParaRPr lang="en-US" sz="1100"/>
          </a:p>
          <a:p>
            <a:pPr marL="0" indent="0">
              <a:buNone/>
            </a:pPr>
            <a:endParaRPr lang="en-US" sz="1100"/>
          </a:p>
        </p:txBody>
      </p:sp>
    </p:spTree>
    <p:extLst>
      <p:ext uri="{BB962C8B-B14F-4D97-AF65-F5344CB8AC3E}">
        <p14:creationId xmlns:p14="http://schemas.microsoft.com/office/powerpoint/2010/main" val="219803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OneDrive in a modern workspace">
            <a:extLst>
              <a:ext uri="{FF2B5EF4-FFF2-40B4-BE49-F238E27FC236}">
                <a16:creationId xmlns:a16="http://schemas.microsoft.com/office/drawing/2014/main" id="{FA5B62C4-A209-43F8-86A4-1B581EDCF149}"/>
              </a:ext>
            </a:extLst>
          </p:cNvPr>
          <p:cNvPicPr>
            <a:picLocks noChangeAspect="1"/>
          </p:cNvPicPr>
          <p:nvPr/>
        </p:nvPicPr>
        <p:blipFill>
          <a:blip r:embed="rId2"/>
          <a:srcRect t="141" r="9091" b="23251"/>
          <a:stretch>
            <a:fillRect/>
          </a:stretch>
        </p:blipFill>
        <p:spPr>
          <a:xfrm>
            <a:off x="20" y="143784"/>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0A244D-012E-522D-4674-53AF48082919}"/>
              </a:ext>
            </a:extLst>
          </p:cNvPr>
          <p:cNvSpPr>
            <a:spLocks noGrp="1"/>
          </p:cNvSpPr>
          <p:nvPr>
            <p:ph type="title"/>
          </p:nvPr>
        </p:nvSpPr>
        <p:spPr>
          <a:xfrm>
            <a:off x="2275936" y="149465"/>
            <a:ext cx="9077864" cy="1081148"/>
          </a:xfrm>
        </p:spPr>
        <p:txBody>
          <a:bodyPr>
            <a:normAutofit/>
          </a:bodyPr>
          <a:lstStyle/>
          <a:p>
            <a:r>
              <a:rPr lang="en-GB" sz="1400" b="1">
                <a:solidFill>
                  <a:schemeClr val="tx2">
                    <a:lumMod val="76000"/>
                    <a:lumOff val="24000"/>
                  </a:schemeClr>
                </a:solidFill>
                <a:latin typeface="Century Schoolbook"/>
              </a:rPr>
              <a:t>Challenges Of Using OneDrive At Greenfield Care Agency. M2 </a:t>
            </a:r>
          </a:p>
        </p:txBody>
      </p:sp>
      <p:sp>
        <p:nvSpPr>
          <p:cNvPr id="8" name="Content Placeholder 7">
            <a:extLst>
              <a:ext uri="{FF2B5EF4-FFF2-40B4-BE49-F238E27FC236}">
                <a16:creationId xmlns:a16="http://schemas.microsoft.com/office/drawing/2014/main" id="{9D42F9D5-1149-7213-0915-66A544A76DA6}"/>
              </a:ext>
            </a:extLst>
          </p:cNvPr>
          <p:cNvSpPr>
            <a:spLocks noGrp="1"/>
          </p:cNvSpPr>
          <p:nvPr>
            <p:ph idx="1"/>
          </p:nvPr>
        </p:nvSpPr>
        <p:spPr>
          <a:xfrm>
            <a:off x="837280" y="1529328"/>
            <a:ext cx="10919085" cy="4475107"/>
          </a:xfrm>
        </p:spPr>
        <p:txBody>
          <a:bodyPr vert="horz" lIns="91440" tIns="45720" rIns="91440" bIns="45720" rtlCol="0" anchor="t">
            <a:normAutofit/>
          </a:bodyPr>
          <a:lstStyle/>
          <a:p>
            <a:pPr marL="0" indent="0">
              <a:buNone/>
            </a:pPr>
            <a:r>
              <a:rPr lang="en-US" sz="1200" b="1">
                <a:solidFill>
                  <a:schemeClr val="tx2">
                    <a:lumMod val="75000"/>
                    <a:lumOff val="25000"/>
                  </a:schemeClr>
                </a:solidFill>
                <a:latin typeface="Arial"/>
                <a:cs typeface="Arial"/>
              </a:rPr>
              <a:t>           </a:t>
            </a:r>
          </a:p>
          <a:p>
            <a:r>
              <a:rPr lang="en-US" sz="1200" b="1">
                <a:solidFill>
                  <a:schemeClr val="tx2">
                    <a:lumMod val="75000"/>
                    <a:lumOff val="25000"/>
                  </a:schemeClr>
                </a:solidFill>
                <a:latin typeface="Arial"/>
                <a:cs typeface="Arial"/>
              </a:rPr>
              <a:t>Training Digital Literacy        </a:t>
            </a:r>
          </a:p>
          <a:p>
            <a:r>
              <a:rPr lang="en-US" sz="1200">
                <a:latin typeface="Arial"/>
                <a:cs typeface="Arial"/>
              </a:rPr>
              <a:t> Since not all staff will be tech – savvy using OneDrive might leave some feeling a bit  computer- handicap</a:t>
            </a:r>
            <a:r>
              <a:rPr lang="en-US" sz="1200">
                <a:solidFill>
                  <a:schemeClr val="tx2">
                    <a:lumMod val="75000"/>
                    <a:lumOff val="25000"/>
                  </a:schemeClr>
                </a:solidFill>
                <a:latin typeface="Arial"/>
                <a:cs typeface="Arial"/>
              </a:rPr>
              <a:t>.(J Edwards 26 Apr 2020</a:t>
            </a:r>
            <a:r>
              <a:rPr lang="en-US" sz="1200" b="1">
                <a:solidFill>
                  <a:schemeClr val="tx2">
                    <a:lumMod val="75000"/>
                    <a:lumOff val="25000"/>
                  </a:schemeClr>
                </a:solidFill>
                <a:latin typeface="Arial"/>
                <a:cs typeface="Arial"/>
              </a:rPr>
              <a:t>) </a:t>
            </a:r>
          </a:p>
          <a:p>
            <a:r>
              <a:rPr lang="en-US" sz="1200" b="1">
                <a:latin typeface="Arial"/>
                <a:cs typeface="Arial"/>
              </a:rPr>
              <a:t> </a:t>
            </a:r>
            <a:r>
              <a:rPr lang="en-US" sz="1200" b="1">
                <a:solidFill>
                  <a:schemeClr val="tx2">
                    <a:lumMod val="75000"/>
                    <a:lumOff val="25000"/>
                  </a:schemeClr>
                </a:solidFill>
                <a:latin typeface="Arial"/>
                <a:cs typeface="Arial"/>
              </a:rPr>
              <a:t>Internet Access When Working in the Field </a:t>
            </a:r>
            <a:r>
              <a:rPr lang="en-US" sz="1200">
                <a:latin typeface="Arial"/>
                <a:cs typeface="Arial"/>
              </a:rPr>
              <a:t>     </a:t>
            </a:r>
          </a:p>
          <a:p>
            <a:r>
              <a:rPr lang="en-US" sz="1200">
                <a:latin typeface="Arial"/>
                <a:cs typeface="Arial"/>
              </a:rPr>
              <a:t> Carers often work from people's homes, and not all homes have good  WIFI  or phone signal</a:t>
            </a:r>
            <a:r>
              <a:rPr lang="en-US" sz="1200">
                <a:solidFill>
                  <a:schemeClr val="tx2">
                    <a:lumMod val="75000"/>
                    <a:lumOff val="25000"/>
                  </a:schemeClr>
                </a:solidFill>
                <a:latin typeface="Arial"/>
                <a:cs typeface="Arial"/>
              </a:rPr>
              <a:t>.(S. Spencer17 Aug 2020) </a:t>
            </a:r>
            <a:endParaRPr lang="en-US" sz="1200" b="1">
              <a:solidFill>
                <a:schemeClr val="tx2">
                  <a:lumMod val="75000"/>
                  <a:lumOff val="25000"/>
                </a:schemeClr>
              </a:solidFill>
              <a:latin typeface="Arial"/>
              <a:cs typeface="Arial"/>
            </a:endParaRPr>
          </a:p>
          <a:p>
            <a:pPr marL="285750" indent="-285750"/>
            <a:r>
              <a:rPr lang="en-US" sz="1200" b="1">
                <a:solidFill>
                  <a:schemeClr val="tx2">
                    <a:lumMod val="75000"/>
                    <a:lumOff val="25000"/>
                  </a:schemeClr>
                </a:solidFill>
                <a:latin typeface="Arial"/>
                <a:cs typeface="Arial"/>
              </a:rPr>
              <a:t>Keeping Information Safe and Private </a:t>
            </a:r>
          </a:p>
          <a:p>
            <a:pPr marL="0" indent="0">
              <a:buNone/>
            </a:pPr>
            <a:r>
              <a:rPr lang="en-US" sz="1200">
                <a:latin typeface="Arial"/>
                <a:cs typeface="Arial"/>
              </a:rPr>
              <a:t>      Care Agencies deal with sensitive information such as care plans, medical history and personal data. </a:t>
            </a:r>
            <a:r>
              <a:rPr lang="en-US" sz="1200" b="1">
                <a:solidFill>
                  <a:schemeClr val="tx2">
                    <a:lumMod val="76000"/>
                    <a:lumOff val="24000"/>
                  </a:schemeClr>
                </a:solidFill>
                <a:latin typeface="Arial"/>
                <a:cs typeface="Arial"/>
              </a:rPr>
              <a:t> </a:t>
            </a:r>
          </a:p>
          <a:p>
            <a:pPr marL="285750" indent="-285750"/>
            <a:r>
              <a:rPr lang="en-US" sz="1200" b="1">
                <a:solidFill>
                  <a:schemeClr val="tx2">
                    <a:lumMod val="75000"/>
                    <a:lumOff val="25000"/>
                  </a:schemeClr>
                </a:solidFill>
                <a:latin typeface="Arial"/>
                <a:cs typeface="Arial"/>
              </a:rPr>
              <a:t>Resistance To Change </a:t>
            </a:r>
          </a:p>
          <a:p>
            <a:pPr marL="0" indent="0">
              <a:buNone/>
            </a:pPr>
            <a:r>
              <a:rPr lang="en-US" sz="1200">
                <a:latin typeface="Arial"/>
                <a:cs typeface="Arial"/>
              </a:rPr>
              <a:t>     Some staff might feel comfortable with older ways  of working, such as WhatsApp or paper records.</a:t>
            </a:r>
            <a:r>
              <a:rPr lang="en-US" sz="1200" b="1">
                <a:solidFill>
                  <a:schemeClr val="tx2">
                    <a:lumMod val="76000"/>
                    <a:lumOff val="24000"/>
                  </a:schemeClr>
                </a:solidFill>
                <a:latin typeface="Arial"/>
                <a:cs typeface="Arial"/>
              </a:rPr>
              <a:t> </a:t>
            </a:r>
          </a:p>
          <a:p>
            <a:pPr marL="0" indent="0">
              <a:buNone/>
            </a:pPr>
            <a:endParaRPr lang="en-US" sz="1800" b="1">
              <a:solidFill>
                <a:schemeClr val="tx2">
                  <a:lumMod val="76000"/>
                  <a:lumOff val="24000"/>
                </a:schemeClr>
              </a:solidFill>
            </a:endParaRPr>
          </a:p>
          <a:p>
            <a:pPr marL="0" indent="0">
              <a:buNone/>
            </a:pPr>
            <a:endParaRPr lang="en-US" sz="1800"/>
          </a:p>
          <a:p>
            <a:pPr marL="0" indent="0">
              <a:buNone/>
            </a:pPr>
            <a:endParaRPr lang="en-US" sz="1800"/>
          </a:p>
          <a:p>
            <a:pPr marL="0" indent="0">
              <a:buNone/>
            </a:pPr>
            <a:endParaRPr lang="en-US" sz="1800"/>
          </a:p>
          <a:p>
            <a:pPr marL="0" indent="0">
              <a:buNone/>
            </a:pPr>
            <a:endParaRPr lang="en-US"/>
          </a:p>
        </p:txBody>
      </p:sp>
    </p:spTree>
    <p:extLst>
      <p:ext uri="{BB962C8B-B14F-4D97-AF65-F5344CB8AC3E}">
        <p14:creationId xmlns:p14="http://schemas.microsoft.com/office/powerpoint/2010/main" val="2348274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loud with various objects around it&#10;&#10;AI-generated content may be incorrect.">
            <a:extLst>
              <a:ext uri="{FF2B5EF4-FFF2-40B4-BE49-F238E27FC236}">
                <a16:creationId xmlns:a16="http://schemas.microsoft.com/office/drawing/2014/main" id="{14FF1F9B-4AAA-0DE1-2C1F-22FB66BF3757}"/>
              </a:ext>
            </a:extLst>
          </p:cNvPr>
          <p:cNvPicPr>
            <a:picLocks noChangeAspect="1"/>
          </p:cNvPicPr>
          <p:nvPr/>
        </p:nvPicPr>
        <p:blipFill>
          <a:blip r:embed="rId2"/>
          <a:srcRect t="141" r="9091" b="23251"/>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DF54AE9-352E-0C78-5C48-F16E507616CC}"/>
              </a:ext>
            </a:extLst>
          </p:cNvPr>
          <p:cNvSpPr>
            <a:spLocks noGrp="1"/>
          </p:cNvSpPr>
          <p:nvPr>
            <p:ph idx="1"/>
          </p:nvPr>
        </p:nvSpPr>
        <p:spPr>
          <a:xfrm>
            <a:off x="838200" y="1825625"/>
            <a:ext cx="10515600" cy="4351338"/>
          </a:xfrm>
        </p:spPr>
        <p:txBody>
          <a:bodyPr vert="horz" lIns="91440" tIns="45720" rIns="91440" bIns="45720" rtlCol="0" anchor="t">
            <a:normAutofit/>
          </a:bodyPr>
          <a:lstStyle/>
          <a:p>
            <a:pPr>
              <a:buFont typeface="+mj-lt"/>
              <a:buAutoNum type="arabicPeriod"/>
            </a:pPr>
            <a:r>
              <a:rPr lang="en-US" sz="1100" b="1">
                <a:latin typeface="Arial"/>
                <a:cs typeface="Arial"/>
              </a:rPr>
              <a:t>Koumar, J., Schimmer, J. and Zažímal, D., 2021</a:t>
            </a:r>
            <a:r>
              <a:rPr lang="en-US" sz="1100" b="1" i="1">
                <a:latin typeface="Arial"/>
                <a:cs typeface="Arial"/>
              </a:rPr>
              <a:t>. Computer Literacy Improvement in a Health-Care Facility. The Case Study of Hospital</a:t>
            </a:r>
            <a:r>
              <a:rPr lang="en-US" sz="1100" b="1">
                <a:latin typeface="Arial"/>
                <a:cs typeface="Arial"/>
              </a:rPr>
              <a:t> Jihlava 2020–2021. Hospital, 8523, p.9234.</a:t>
            </a:r>
          </a:p>
          <a:p>
            <a:pPr>
              <a:buFont typeface="+mj-lt"/>
              <a:buAutoNum type="arabicPeriod"/>
            </a:pPr>
            <a:endParaRPr lang="en-US" sz="1100" b="1">
              <a:solidFill>
                <a:srgbClr val="000000"/>
              </a:solidFill>
              <a:latin typeface="Arial"/>
              <a:cs typeface="Arial"/>
            </a:endParaRPr>
          </a:p>
          <a:p>
            <a:pPr>
              <a:buFont typeface="+mj-lt"/>
              <a:buAutoNum type="arabicPeriod"/>
            </a:pPr>
            <a:r>
              <a:rPr lang="en-US" sz="1100" b="1" u="sng">
                <a:latin typeface="Arial"/>
                <a:cs typeface="Arial"/>
                <a:hlinkClick r:id="rId3">
                  <a:extLst>
                    <a:ext uri="{A12FA001-AC4F-418D-AE19-62706E023703}">
                      <ahyp:hlinkClr xmlns:ahyp="http://schemas.microsoft.com/office/drawing/2018/hyperlinkcolor" val="tx"/>
                    </a:ext>
                  </a:extLst>
                </a:hlinkClick>
              </a:rPr>
              <a:t>WRIGHT</a:t>
            </a:r>
            <a:r>
              <a:rPr lang="en-US" sz="1100" b="1">
                <a:latin typeface="Arial"/>
                <a:ea typeface="+mn-lt"/>
                <a:cs typeface="+mn-lt"/>
              </a:rPr>
              <a:t> </a:t>
            </a:r>
            <a:r>
              <a:rPr lang="en-US" sz="1100" b="1">
                <a:solidFill>
                  <a:srgbClr val="333333"/>
                </a:solidFill>
                <a:latin typeface="Arial"/>
                <a:ea typeface="+mn-lt"/>
                <a:cs typeface="+mn-lt"/>
              </a:rPr>
              <a:t>(</a:t>
            </a:r>
            <a:r>
              <a:rPr lang="en-US" sz="1100" b="1">
                <a:solidFill>
                  <a:srgbClr val="474747"/>
                </a:solidFill>
                <a:latin typeface="Arial"/>
                <a:cs typeface="Arial"/>
              </a:rPr>
              <a:t>September 3, 2015</a:t>
            </a:r>
            <a:r>
              <a:rPr lang="en-US" sz="1100" b="1">
                <a:solidFill>
                  <a:srgbClr val="333333"/>
                </a:solidFill>
                <a:latin typeface="Arial"/>
                <a:ea typeface="+mn-lt"/>
                <a:cs typeface="+mn-lt"/>
              </a:rPr>
              <a:t>) </a:t>
            </a:r>
            <a:r>
              <a:rPr lang="en-US" sz="1100" b="1" i="1">
                <a:solidFill>
                  <a:srgbClr val="333333"/>
                </a:solidFill>
                <a:latin typeface="Arial"/>
                <a:ea typeface="+mn-lt"/>
                <a:cs typeface="+mn-lt"/>
              </a:rPr>
              <a:t>Windows10 Absolute Beginner's Guide(Content Update Program)- Google Books</a:t>
            </a:r>
            <a:r>
              <a:rPr lang="en-US" sz="1100" b="1">
                <a:solidFill>
                  <a:srgbClr val="333333"/>
                </a:solidFill>
                <a:latin typeface="Arial"/>
                <a:ea typeface="+mn-lt"/>
                <a:cs typeface="+mn-lt"/>
              </a:rPr>
              <a:t>,</a:t>
            </a:r>
            <a:r>
              <a:rPr lang="en-US" sz="1100" b="1">
                <a:solidFill>
                  <a:srgbClr val="467886"/>
                </a:solidFill>
                <a:latin typeface="Arial"/>
                <a:cs typeface="Arial"/>
                <a:hlinkClick r:id="rId4">
                  <a:extLst>
                    <a:ext uri="{A12FA001-AC4F-418D-AE19-62706E023703}">
                      <ahyp:hlinkClr xmlns:ahyp="http://schemas.microsoft.com/office/drawing/2018/hyperlinkcolor" val="tx"/>
                    </a:ext>
                  </a:extLst>
                </a:hlinkClick>
              </a:rPr>
              <a:t> </a:t>
            </a:r>
            <a:r>
              <a:rPr lang="en-US" sz="1100" b="1">
                <a:latin typeface="Arial"/>
                <a:cs typeface="Arial"/>
                <a:hlinkClick r:id="rId4">
                  <a:extLst>
                    <a:ext uri="{A12FA001-AC4F-418D-AE19-62706E023703}">
                      <ahyp:hlinkClr xmlns:ahyp="http://schemas.microsoft.com/office/drawing/2018/hyperlinkcolor" val="tx"/>
                    </a:ext>
                  </a:extLst>
                </a:hlinkClick>
              </a:rPr>
              <a:t>Education</a:t>
            </a:r>
            <a:r>
              <a:rPr lang="en-US" sz="1100" b="1">
                <a:latin typeface="Arial"/>
                <a:ea typeface="+mn-lt"/>
                <a:cs typeface="+mn-lt"/>
              </a:rPr>
              <a:t> </a:t>
            </a:r>
            <a:r>
              <a:rPr lang="en-US" sz="1100" b="1">
                <a:solidFill>
                  <a:srgbClr val="333333"/>
                </a:solidFill>
                <a:latin typeface="Arial"/>
                <a:ea typeface="+mn-lt"/>
                <a:cs typeface="+mn-lt"/>
              </a:rPr>
              <a:t>P.</a:t>
            </a:r>
          </a:p>
          <a:p>
            <a:pPr>
              <a:buFont typeface="+mj-lt"/>
              <a:buAutoNum type="arabicPeriod"/>
            </a:pPr>
            <a:endParaRPr lang="en-US" sz="1100" b="1">
              <a:solidFill>
                <a:srgbClr val="333333"/>
              </a:solidFill>
              <a:latin typeface="Arial"/>
              <a:cs typeface="Arial"/>
            </a:endParaRPr>
          </a:p>
          <a:p>
            <a:pPr>
              <a:buFont typeface="+mj-lt"/>
              <a:buAutoNum type="arabicPeriod"/>
            </a:pPr>
            <a:r>
              <a:rPr lang="en-US" sz="1100" b="1">
                <a:solidFill>
                  <a:srgbClr val="222222"/>
                </a:solidFill>
                <a:latin typeface="Arial"/>
                <a:ea typeface="+mn-lt"/>
                <a:cs typeface="Arial"/>
              </a:rPr>
              <a:t>Dhru, N., 2018. </a:t>
            </a:r>
            <a:r>
              <a:rPr lang="en-US" sz="1100" b="1" i="1">
                <a:solidFill>
                  <a:srgbClr val="222222"/>
                </a:solidFill>
                <a:latin typeface="Arial"/>
                <a:ea typeface="+mn-lt"/>
                <a:cs typeface="Arial"/>
              </a:rPr>
              <a:t>Improving Productivity in Healthcare with Office 365. In Office 365 for Healthcare Professionals: Improving Patient Care Through Collaboration, Compliance, and Productivity </a:t>
            </a:r>
            <a:r>
              <a:rPr lang="en-US" sz="1100" b="1">
                <a:solidFill>
                  <a:srgbClr val="222222"/>
                </a:solidFill>
                <a:latin typeface="Arial"/>
                <a:ea typeface="+mn-lt"/>
                <a:cs typeface="Arial"/>
              </a:rPr>
              <a:t>(pp. 1-25). Berkeley, CA: Apress.</a:t>
            </a:r>
            <a:r>
              <a:rPr lang="en-GB"/>
              <a:t> </a:t>
            </a:r>
            <a:r>
              <a:rPr lang="en-GB" sz="1100">
                <a:latin typeface="Arial"/>
                <a:cs typeface="Arial"/>
              </a:rPr>
              <a:t>Bettermann, W.A. and Palumbo, T., 2016, November. Collaboration Made Easier-Working with Restricted Documents Within Office 2013, OneDrive, and Office 365. In </a:t>
            </a:r>
            <a:r>
              <a:rPr lang="en-GB" sz="1100" i="1">
                <a:latin typeface="Arial"/>
                <a:cs typeface="Arial"/>
              </a:rPr>
              <a:t>Proceedings of the 2016 ACM SIGUCCS Annual Conference</a:t>
            </a:r>
            <a:r>
              <a:rPr lang="en-GB" sz="1100">
                <a:latin typeface="Arial"/>
                <a:cs typeface="Arial"/>
              </a:rPr>
              <a:t> (pp. 43-45).</a:t>
            </a:r>
          </a:p>
          <a:p>
            <a:pPr>
              <a:buFont typeface="+mj-lt"/>
              <a:buAutoNum type="arabicPeriod"/>
            </a:pPr>
            <a:endParaRPr lang="en-US" sz="1100" b="1">
              <a:solidFill>
                <a:srgbClr val="222222"/>
              </a:solidFill>
              <a:latin typeface="Arial" panose="020B0604020202020204" pitchFamily="34" charset="0"/>
              <a:ea typeface="+mn-lt"/>
              <a:cs typeface="Arial" panose="020B0604020202020204" pitchFamily="34" charset="0"/>
            </a:endParaRPr>
          </a:p>
          <a:p>
            <a:pPr>
              <a:buFont typeface="+mj-lt"/>
              <a:buAutoNum type="arabicPeriod"/>
            </a:pPr>
            <a:r>
              <a:rPr lang="en-GB" sz="1100">
                <a:latin typeface="Arial"/>
                <a:cs typeface="Arial"/>
              </a:rPr>
              <a:t>Bettermann, W.A. and Palumbo, T., 2016, November. Collaboration Made Easier-Working with Restricted Documents Within Office 2013, OneDrive, and Office 365. In </a:t>
            </a:r>
            <a:r>
              <a:rPr lang="en-GB" sz="1100" i="1">
                <a:latin typeface="Arial"/>
                <a:cs typeface="Arial"/>
              </a:rPr>
              <a:t>Proceedings of the 2016 ACM SIGUCCS Annual Conference</a:t>
            </a:r>
            <a:r>
              <a:rPr lang="en-GB" sz="1100">
                <a:latin typeface="Arial"/>
                <a:cs typeface="Arial"/>
              </a:rPr>
              <a:t> (pp. 43-45).</a:t>
            </a:r>
          </a:p>
          <a:p>
            <a:pPr>
              <a:buFont typeface="+mj-lt"/>
              <a:buAutoNum type="arabicPeriod"/>
            </a:pPr>
            <a:r>
              <a:rPr lang="en-GB" sz="1200">
                <a:latin typeface="Arial"/>
                <a:cs typeface="Arial"/>
              </a:rPr>
              <a:t>Samuels, M., The Office 365 system.</a:t>
            </a:r>
          </a:p>
          <a:p>
            <a:pPr>
              <a:buFont typeface="+mj-lt"/>
              <a:buAutoNum type="arabicPeriod"/>
            </a:pPr>
            <a:r>
              <a:rPr lang="en-GB" sz="1200">
                <a:latin typeface="Arial" panose="020B0604020202020204" pitchFamily="34" charset="0"/>
                <a:cs typeface="Arial" panose="020B0604020202020204" pitchFamily="34" charset="0"/>
              </a:rPr>
              <a:t>Edwards J (26Apr 2022)</a:t>
            </a:r>
            <a:r>
              <a:rPr lang="en-GB" sz="1200" i="1">
                <a:latin typeface="Arial" panose="020B0604020202020204" pitchFamily="34" charset="0"/>
                <a:cs typeface="Arial" panose="020B0604020202020204" pitchFamily="34" charset="0"/>
              </a:rPr>
              <a:t>How to use OneDrive. Available at</a:t>
            </a:r>
            <a:r>
              <a:rPr lang="en-GB" sz="1200">
                <a:latin typeface="Arial" panose="020B0604020202020204" pitchFamily="34" charset="0"/>
                <a:cs typeface="Arial" panose="020B0604020202020204" pitchFamily="34" charset="0"/>
              </a:rPr>
              <a:t>: YouTube (Feb 6,2026).</a:t>
            </a:r>
          </a:p>
          <a:p>
            <a:pPr>
              <a:buFont typeface="+mj-lt"/>
              <a:buAutoNum type="arabicPeriod"/>
            </a:pPr>
            <a:endParaRPr lang="en-US" sz="1100" b="1">
              <a:solidFill>
                <a:srgbClr val="333333"/>
              </a:solidFill>
              <a:latin typeface="Arial" panose="020B0604020202020204" pitchFamily="34" charset="0"/>
              <a:ea typeface="+mn-lt"/>
              <a:cs typeface="Arial" panose="020B0604020202020204" pitchFamily="34" charset="0"/>
            </a:endParaRPr>
          </a:p>
        </p:txBody>
      </p:sp>
      <p:sp>
        <p:nvSpPr>
          <p:cNvPr id="5" name="Title 4">
            <a:extLst>
              <a:ext uri="{FF2B5EF4-FFF2-40B4-BE49-F238E27FC236}">
                <a16:creationId xmlns:a16="http://schemas.microsoft.com/office/drawing/2014/main" id="{13336165-53BE-00E2-7498-EC17303F4765}"/>
              </a:ext>
            </a:extLst>
          </p:cNvPr>
          <p:cNvSpPr>
            <a:spLocks noGrp="1"/>
          </p:cNvSpPr>
          <p:nvPr>
            <p:ph type="title"/>
          </p:nvPr>
        </p:nvSpPr>
        <p:spPr/>
        <p:txBody>
          <a:bodyPr>
            <a:normAutofit/>
          </a:bodyPr>
          <a:lstStyle/>
          <a:p>
            <a:r>
              <a:rPr lang="en-GB"/>
              <a:t>                               </a:t>
            </a:r>
            <a:r>
              <a:rPr lang="en-GB">
                <a:solidFill>
                  <a:srgbClr val="000000"/>
                </a:solidFill>
                <a:latin typeface="Aptos Display"/>
                <a:cs typeface="Arial"/>
              </a:rPr>
              <a:t>    </a:t>
            </a:r>
            <a:r>
              <a:rPr lang="en-GB" sz="1400">
                <a:solidFill>
                  <a:schemeClr val="tx2">
                    <a:lumMod val="76000"/>
                    <a:lumOff val="24000"/>
                  </a:schemeClr>
                </a:solidFill>
                <a:latin typeface="Arial"/>
                <a:cs typeface="Arial"/>
              </a:rPr>
              <a:t>References</a:t>
            </a:r>
            <a:endParaRPr lang="en-US" sz="1400">
              <a:solidFill>
                <a:schemeClr val="tx2">
                  <a:lumMod val="76000"/>
                  <a:lumOff val="24000"/>
                </a:schemeClr>
              </a:solidFill>
              <a:latin typeface="Arial"/>
              <a:cs typeface="Arial"/>
            </a:endParaRPr>
          </a:p>
        </p:txBody>
      </p:sp>
    </p:spTree>
    <p:extLst>
      <p:ext uri="{BB962C8B-B14F-4D97-AF65-F5344CB8AC3E}">
        <p14:creationId xmlns:p14="http://schemas.microsoft.com/office/powerpoint/2010/main" val="2642222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91CB-5E3B-9620-1A4C-87CFAA5BAC12}"/>
              </a:ext>
            </a:extLst>
          </p:cNvPr>
          <p:cNvSpPr>
            <a:spLocks noGrp="1"/>
          </p:cNvSpPr>
          <p:nvPr>
            <p:ph type="title"/>
          </p:nvPr>
        </p:nvSpPr>
        <p:spPr>
          <a:xfrm>
            <a:off x="4517231" y="388938"/>
            <a:ext cx="10515600" cy="1325563"/>
          </a:xfrm>
        </p:spPr>
        <p:txBody>
          <a:bodyPr/>
          <a:lstStyle/>
          <a:p>
            <a:pPr algn="ctr"/>
            <a:r>
              <a:rPr lang="en-GB">
                <a:solidFill>
                  <a:schemeClr val="bg1"/>
                </a:solidFill>
              </a:rPr>
              <a:t>Digital Safety Plan</a:t>
            </a:r>
          </a:p>
        </p:txBody>
      </p:sp>
      <p:sp>
        <p:nvSpPr>
          <p:cNvPr id="3" name="Content Placeholder 2">
            <a:extLst>
              <a:ext uri="{FF2B5EF4-FFF2-40B4-BE49-F238E27FC236}">
                <a16:creationId xmlns:a16="http://schemas.microsoft.com/office/drawing/2014/main" id="{B32F4204-D4B7-4028-55A6-6FA7313B8794}"/>
              </a:ext>
            </a:extLst>
          </p:cNvPr>
          <p:cNvSpPr>
            <a:spLocks noGrp="1"/>
          </p:cNvSpPr>
          <p:nvPr>
            <p:ph idx="1"/>
          </p:nvPr>
        </p:nvSpPr>
        <p:spPr>
          <a:xfrm>
            <a:off x="8689321" y="1710064"/>
            <a:ext cx="8062912" cy="1352364"/>
          </a:xfrm>
        </p:spPr>
        <p:txBody>
          <a:bodyPr vert="horz" lIns="91440" tIns="45720" rIns="91440" bIns="45720" rtlCol="0" anchor="t">
            <a:normAutofit/>
          </a:bodyPr>
          <a:lstStyle/>
          <a:p>
            <a:pPr lvl="0">
              <a:buFont typeface=""/>
              <a:buAutoNum type="arabicPeriod"/>
            </a:pPr>
            <a:r>
              <a:rPr lang="en-GB" sz="1600">
                <a:solidFill>
                  <a:schemeClr val="bg1"/>
                </a:solidFill>
                <a:latin typeface="Arial"/>
                <a:ea typeface="Arial"/>
                <a:cs typeface="Arial"/>
              </a:rPr>
              <a:t>Secure Access</a:t>
            </a:r>
          </a:p>
          <a:p>
            <a:pPr lvl="0">
              <a:buFont typeface=""/>
              <a:buAutoNum type="arabicPeriod"/>
            </a:pPr>
            <a:r>
              <a:rPr lang="en-GB" sz="1600">
                <a:solidFill>
                  <a:schemeClr val="bg1"/>
                </a:solidFill>
                <a:latin typeface="Arial"/>
                <a:ea typeface="Arial"/>
                <a:cs typeface="Arial"/>
              </a:rPr>
              <a:t>Email Awareness</a:t>
            </a:r>
          </a:p>
          <a:p>
            <a:pPr lvl="0">
              <a:buFont typeface=""/>
              <a:buAutoNum type="arabicPeriod"/>
            </a:pPr>
            <a:r>
              <a:rPr lang="en-GB" sz="1600">
                <a:solidFill>
                  <a:schemeClr val="bg1"/>
                </a:solidFill>
                <a:latin typeface="Arial"/>
                <a:ea typeface="Arial"/>
                <a:cs typeface="Arial"/>
              </a:rPr>
              <a:t>Data Management</a:t>
            </a:r>
          </a:p>
          <a:p>
            <a:pPr lvl="0">
              <a:buFont typeface=""/>
              <a:buAutoNum type="arabicPeriod"/>
            </a:pPr>
            <a:r>
              <a:rPr lang="en-GB" sz="1600">
                <a:solidFill>
                  <a:schemeClr val="bg1"/>
                </a:solidFill>
                <a:latin typeface="Arial"/>
                <a:ea typeface="Arial"/>
                <a:cs typeface="Arial"/>
              </a:rPr>
              <a:t>Confidentiality and Compliance</a:t>
            </a:r>
            <a:endParaRPr lang="en-GB" sz="1600">
              <a:solidFill>
                <a:schemeClr val="bg1"/>
              </a:solidFill>
            </a:endParaRPr>
          </a:p>
        </p:txBody>
      </p:sp>
      <p:sp>
        <p:nvSpPr>
          <p:cNvPr id="7" name="TextBox 6">
            <a:extLst>
              <a:ext uri="{FF2B5EF4-FFF2-40B4-BE49-F238E27FC236}">
                <a16:creationId xmlns:a16="http://schemas.microsoft.com/office/drawing/2014/main" id="{798A3B06-D99A-4F1C-D87D-7E375E70CADD}"/>
              </a:ext>
            </a:extLst>
          </p:cNvPr>
          <p:cNvSpPr txBox="1"/>
          <p:nvPr/>
        </p:nvSpPr>
        <p:spPr>
          <a:xfrm>
            <a:off x="6915661" y="4293858"/>
            <a:ext cx="3538365"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rPr>
              <a:t>Secure Access </a:t>
            </a:r>
            <a:endParaRPr lang="en-US" sz="2000" b="1">
              <a:solidFill>
                <a:schemeClr val="bg1"/>
              </a:solidFill>
            </a:endParaRPr>
          </a:p>
          <a:p>
            <a:pPr marL="285750" indent="-285750">
              <a:buFont typeface="Arial"/>
              <a:buChar char="•"/>
            </a:pPr>
            <a:r>
              <a:rPr lang="en-GB">
                <a:solidFill>
                  <a:schemeClr val="bg1"/>
                </a:solidFill>
              </a:rPr>
              <a:t>Strong Passwords </a:t>
            </a:r>
          </a:p>
          <a:p>
            <a:pPr marL="285750" indent="-285750">
              <a:buFont typeface="Arial"/>
              <a:buChar char="•"/>
            </a:pPr>
            <a:r>
              <a:rPr lang="en-GB">
                <a:solidFill>
                  <a:schemeClr val="bg1"/>
                </a:solidFill>
              </a:rPr>
              <a:t>Two step authentication</a:t>
            </a:r>
          </a:p>
          <a:p>
            <a:pPr marL="285750" indent="-285750">
              <a:buFont typeface="Arial"/>
              <a:buChar char="•"/>
            </a:pPr>
            <a:endParaRPr lang="en-GB">
              <a:solidFill>
                <a:schemeClr val="bg1"/>
              </a:solidFill>
            </a:endParaRPr>
          </a:p>
          <a:p>
            <a:pPr marL="285750" indent="-285750">
              <a:buFont typeface="Arial"/>
              <a:buChar char="•"/>
            </a:pPr>
            <a:endParaRPr lang="en-GB">
              <a:solidFill>
                <a:srgbClr val="FFFFFF"/>
              </a:solidFill>
            </a:endParaRPr>
          </a:p>
          <a:p>
            <a:pPr marL="285750" indent="-285750">
              <a:buFont typeface="Arial"/>
              <a:buChar char="•"/>
            </a:pPr>
            <a:endParaRPr lang="en-GB"/>
          </a:p>
        </p:txBody>
      </p:sp>
    </p:spTree>
    <p:extLst>
      <p:ext uri="{BB962C8B-B14F-4D97-AF65-F5344CB8AC3E}">
        <p14:creationId xmlns:p14="http://schemas.microsoft.com/office/powerpoint/2010/main" val="41370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C09AFE8-9934-40C0-A058-4008A3B197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160" y="1498600"/>
            <a:ext cx="5260976" cy="4707593"/>
            <a:chOff x="6096000" y="841376"/>
            <a:chExt cx="5260976" cy="4707593"/>
          </a:xfrm>
          <a:effectLst>
            <a:outerShdw blurRad="381000" dist="152400" dir="5400000" algn="ctr" rotWithShape="0">
              <a:srgbClr val="000000">
                <a:alpha val="10000"/>
              </a:srgbClr>
            </a:outerShdw>
          </a:effectLst>
        </p:grpSpPr>
        <p:grpSp>
          <p:nvGrpSpPr>
            <p:cNvPr id="14" name="Group 13">
              <a:extLst>
                <a:ext uri="{FF2B5EF4-FFF2-40B4-BE49-F238E27FC236}">
                  <a16:creationId xmlns:a16="http://schemas.microsoft.com/office/drawing/2014/main" id="{23588ED6-49C5-4EAF-BBCE-DB6B4184D36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8" name="Freeform: Shape 17">
                <a:extLst>
                  <a:ext uri="{FF2B5EF4-FFF2-40B4-BE49-F238E27FC236}">
                    <a16:creationId xmlns:a16="http://schemas.microsoft.com/office/drawing/2014/main" id="{0149B80A-4A62-4495-AE87-F32755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8">
                <a:extLst>
                  <a:ext uri="{FF2B5EF4-FFF2-40B4-BE49-F238E27FC236}">
                    <a16:creationId xmlns:a16="http://schemas.microsoft.com/office/drawing/2014/main" id="{438C3DC5-5887-49A9-AABB-A9772488F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7" name="Group 26">
              <a:extLst>
                <a:ext uri="{FF2B5EF4-FFF2-40B4-BE49-F238E27FC236}">
                  <a16:creationId xmlns:a16="http://schemas.microsoft.com/office/drawing/2014/main" id="{5BD695E1-00AC-49AE-93BF-22000734A8F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6" name="Freeform: Shape 15">
                <a:extLst>
                  <a:ext uri="{FF2B5EF4-FFF2-40B4-BE49-F238E27FC236}">
                    <a16:creationId xmlns:a16="http://schemas.microsoft.com/office/drawing/2014/main" id="{F721D808-B8BC-4568-A927-12BC276F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6">
                <a:extLst>
                  <a:ext uri="{FF2B5EF4-FFF2-40B4-BE49-F238E27FC236}">
                    <a16:creationId xmlns:a16="http://schemas.microsoft.com/office/drawing/2014/main" id="{7B2886F6-DE07-47C7-840F-22CD86C0D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Content Placeholder 3" descr="Old Nursing Home Free Stock Photo - Public Domain Pictures">
            <a:extLst>
              <a:ext uri="{FF2B5EF4-FFF2-40B4-BE49-F238E27FC236}">
                <a16:creationId xmlns:a16="http://schemas.microsoft.com/office/drawing/2014/main" id="{0EBED596-1165-08B4-3C80-CAD0C0702F55}"/>
              </a:ext>
            </a:extLst>
          </p:cNvPr>
          <p:cNvPicPr>
            <a:picLocks noChangeAspect="1"/>
          </p:cNvPicPr>
          <p:nvPr/>
        </p:nvPicPr>
        <p:blipFill>
          <a:blip r:embed="rId3"/>
          <a:stretch>
            <a:fillRect/>
          </a:stretch>
        </p:blipFill>
        <p:spPr>
          <a:xfrm>
            <a:off x="795419" y="1292606"/>
            <a:ext cx="5324840" cy="351346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280930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7670a01d710f30a0ccea1ee47651e66a">
  <xsd:schema xmlns:xsd="http://www.w3.org/2001/XMLSchema" xmlns:xs="http://www.w3.org/2001/XMLSchema" xmlns:p="http://schemas.microsoft.com/office/2006/metadata/properties" xmlns:ns3="901b7179-a49d-4669-ab88-101a0e80079b" targetNamespace="http://schemas.microsoft.com/office/2006/metadata/properties" ma:root="true" ma:fieldsID="07f4e2ca1d38addbd758ef9e6dd1f1a6"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0D28BF-41A4-426D-ADA9-32D7E15E79F3}">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FC9E1C8-1862-4878-BC47-CA5384ACB439}">
  <ds:schemaRefs>
    <ds:schemaRef ds:uri="http://schemas.microsoft.com/sharepoint/v3/contenttype/forms"/>
  </ds:schemaRefs>
</ds:datastoreItem>
</file>

<file path=customXml/itemProps3.xml><?xml version="1.0" encoding="utf-8"?>
<ds:datastoreItem xmlns:ds="http://schemas.openxmlformats.org/officeDocument/2006/customXml" ds:itemID="{FEA5338A-D332-48EC-A30E-44680C96365B}">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Evaluating how Microsoft 365 applications can be used to improve work efficiency, communication, and digital safety within Greenfield Home Care Agency</vt:lpstr>
      <vt:lpstr>Member 1 Nordia</vt:lpstr>
      <vt:lpstr>PowerPoint Presentation</vt:lpstr>
      <vt:lpstr>PowerPoint Presentation</vt:lpstr>
      <vt:lpstr>PowerPoint Presentation</vt:lpstr>
      <vt:lpstr>Choose one MS 365 communication/collaboration tool   (e.g., Teams, OneDrive, or Outlook) and evaluate its use within Greenfield.           Explain how it helps staff communicate across different locations (e.g., between carers in the field and the main office).     Identify both the advantages and challenges of your chosen application.  </vt:lpstr>
      <vt:lpstr>  </vt:lpstr>
      <vt:lpstr>Challenges Of Using OneDrive At Greenfield Care Agency. M2 </vt:lpstr>
      <vt:lpstr>                                   References</vt:lpstr>
      <vt:lpstr>Digital Safety Plan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how Microsoft 365 applications can be used to improve work efficiency, communication, and digital safety within Greenfield Home Care Agency</dc:title>
  <dc:creator>Lilly Mae Fielding (2437537)</dc:creator>
  <cp:revision>3</cp:revision>
  <dcterms:created xsi:type="dcterms:W3CDTF">2026-01-23T16:55:51Z</dcterms:created>
  <dcterms:modified xsi:type="dcterms:W3CDTF">2026-02-09T09:27:27Z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