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6" r:id="rId5"/>
    <p:sldId id="271" r:id="rId6"/>
    <p:sldId id="273" r:id="rId7"/>
    <p:sldId id="262" r:id="rId8"/>
    <p:sldId id="258" r:id="rId9"/>
    <p:sldId id="265" r:id="rId10"/>
    <p:sldId id="272" r:id="rId11"/>
    <p:sldId id="267" r:id="rId12"/>
    <p:sldId id="268" r:id="rId13"/>
    <p:sldId id="270" r:id="rId14"/>
    <p:sldId id="269"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78812" autoAdjust="0"/>
  </p:normalViewPr>
  <p:slideViewPr>
    <p:cSldViewPr snapToGrid="0">
      <p:cViewPr varScale="1">
        <p:scale>
          <a:sx n="51" d="100"/>
          <a:sy n="51" d="100"/>
        </p:scale>
        <p:origin x="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326AD6-984C-42D9-8C8A-F5C1BA0A485B}" type="datetimeFigureOut">
              <a:rPr lang="en-GB" smtClean="0"/>
              <a:t>14/12/2023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299AA3-6AD8-453C-A691-5E06A6A3F151}" type="slidenum">
              <a:rPr lang="en-GB" smtClean="0"/>
              <a:t>‹#›</a:t>
            </a:fld>
            <a:endParaRPr lang="en-GB"/>
          </a:p>
        </p:txBody>
      </p:sp>
    </p:spTree>
    <p:extLst>
      <p:ext uri="{BB962C8B-B14F-4D97-AF65-F5344CB8AC3E}">
        <p14:creationId xmlns:p14="http://schemas.microsoft.com/office/powerpoint/2010/main" val="2051608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0299AA3-6AD8-453C-A691-5E06A6A3F151}" type="slidenum">
              <a:rPr lang="en-GB" smtClean="0"/>
              <a:t>1</a:t>
            </a:fld>
            <a:endParaRPr lang="en-GB"/>
          </a:p>
        </p:txBody>
      </p:sp>
    </p:spTree>
    <p:extLst>
      <p:ext uri="{BB962C8B-B14F-4D97-AF65-F5344CB8AC3E}">
        <p14:creationId xmlns:p14="http://schemas.microsoft.com/office/powerpoint/2010/main" val="17687775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299AA3-6AD8-453C-A691-5E06A6A3F151}" type="slidenum">
              <a:rPr lang="en-GB" smtClean="0"/>
              <a:t>2</a:t>
            </a:fld>
            <a:endParaRPr lang="en-GB"/>
          </a:p>
        </p:txBody>
      </p:sp>
    </p:spTree>
    <p:extLst>
      <p:ext uri="{BB962C8B-B14F-4D97-AF65-F5344CB8AC3E}">
        <p14:creationId xmlns:p14="http://schemas.microsoft.com/office/powerpoint/2010/main" val="3608490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Worst case scenario 5-1 best case 2-1.</a:t>
            </a:r>
          </a:p>
          <a:p>
            <a:r>
              <a:rPr lang="en-GB" dirty="0"/>
              <a:t>Not confirmed how many French ended up fighting, help from servants to leave the battle unharmed. French heavily armed. </a:t>
            </a:r>
          </a:p>
          <a:p>
            <a:r>
              <a:rPr lang="en-GB" dirty="0"/>
              <a:t>The English weren’t alone in battle they had Welsh allies Including Notable General </a:t>
            </a:r>
            <a:r>
              <a:rPr lang="en-GB" dirty="0" err="1"/>
              <a:t>Dafydd</a:t>
            </a:r>
            <a:r>
              <a:rPr lang="en-GB" dirty="0"/>
              <a:t> Gam who died in the battle after reportedly saving Henry the 8ths life </a:t>
            </a:r>
          </a:p>
        </p:txBody>
      </p:sp>
      <p:sp>
        <p:nvSpPr>
          <p:cNvPr id="4" name="Slide Number Placeholder 3"/>
          <p:cNvSpPr>
            <a:spLocks noGrp="1"/>
          </p:cNvSpPr>
          <p:nvPr>
            <p:ph type="sldNum" sz="quarter" idx="5"/>
          </p:nvPr>
        </p:nvSpPr>
        <p:spPr/>
        <p:txBody>
          <a:bodyPr/>
          <a:lstStyle/>
          <a:p>
            <a:fld id="{80299AA3-6AD8-453C-A691-5E06A6A3F151}" type="slidenum">
              <a:rPr lang="en-GB" smtClean="0"/>
              <a:t>3</a:t>
            </a:fld>
            <a:endParaRPr lang="en-GB"/>
          </a:p>
        </p:txBody>
      </p:sp>
    </p:spTree>
    <p:extLst>
      <p:ext uri="{BB962C8B-B14F-4D97-AF65-F5344CB8AC3E}">
        <p14:creationId xmlns:p14="http://schemas.microsoft.com/office/powerpoint/2010/main" val="12840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arking</a:t>
            </a:r>
            <a:endParaRPr lang="en-GB" dirty="0"/>
          </a:p>
        </p:txBody>
      </p:sp>
      <p:sp>
        <p:nvSpPr>
          <p:cNvPr id="4" name="Slide Number Placeholder 3"/>
          <p:cNvSpPr>
            <a:spLocks noGrp="1"/>
          </p:cNvSpPr>
          <p:nvPr>
            <p:ph type="sldNum" sz="quarter" idx="5"/>
          </p:nvPr>
        </p:nvSpPr>
        <p:spPr/>
        <p:txBody>
          <a:bodyPr/>
          <a:lstStyle/>
          <a:p>
            <a:fld id="{80299AA3-6AD8-453C-A691-5E06A6A3F151}" type="slidenum">
              <a:rPr lang="en-GB" smtClean="0"/>
              <a:t>4</a:t>
            </a:fld>
            <a:endParaRPr lang="en-GB"/>
          </a:p>
        </p:txBody>
      </p:sp>
    </p:spTree>
    <p:extLst>
      <p:ext uri="{BB962C8B-B14F-4D97-AF65-F5344CB8AC3E}">
        <p14:creationId xmlns:p14="http://schemas.microsoft.com/office/powerpoint/2010/main" val="1720893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Although being hit by an arrow would most likely not kill you instantly, the infection would be difficult to overcome therefore, leading to death. </a:t>
            </a:r>
          </a:p>
          <a:p>
            <a:endParaRPr lang="en-GB" dirty="0"/>
          </a:p>
          <a:p>
            <a:r>
              <a:rPr lang="en-GB" dirty="0"/>
              <a:t>The Long bow was also very hard to draw back with a draw weight of 140 pounds (10 stone) compared to a modern long bow draw weight of 60 pounds (4 stone) meaning the archers operating the bows had to be extremely strong and could be identified by their physique alone (strong upper half).</a:t>
            </a:r>
          </a:p>
        </p:txBody>
      </p:sp>
      <p:sp>
        <p:nvSpPr>
          <p:cNvPr id="4" name="Slide Number Placeholder 3"/>
          <p:cNvSpPr>
            <a:spLocks noGrp="1"/>
          </p:cNvSpPr>
          <p:nvPr>
            <p:ph type="sldNum" sz="quarter" idx="5"/>
          </p:nvPr>
        </p:nvSpPr>
        <p:spPr/>
        <p:txBody>
          <a:bodyPr/>
          <a:lstStyle/>
          <a:p>
            <a:fld id="{80299AA3-6AD8-453C-A691-5E06A6A3F151}" type="slidenum">
              <a:rPr lang="en-GB" smtClean="0"/>
              <a:t>5</a:t>
            </a:fld>
            <a:endParaRPr lang="en-GB"/>
          </a:p>
        </p:txBody>
      </p:sp>
    </p:spTree>
    <p:extLst>
      <p:ext uri="{BB962C8B-B14F-4D97-AF65-F5344CB8AC3E}">
        <p14:creationId xmlns:p14="http://schemas.microsoft.com/office/powerpoint/2010/main" val="4250672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battle of Agincourt couldn’t of happened on a worse day for the French. On the eve of the battle strong winds and rain swept the countryside with the French describing it as “filthy, wet and windy”. The day of the battle the bad weather had stopped however, the damage was already done which was a huge hindrance to the French.</a:t>
            </a:r>
          </a:p>
        </p:txBody>
      </p:sp>
      <p:sp>
        <p:nvSpPr>
          <p:cNvPr id="4" name="Slide Number Placeholder 3"/>
          <p:cNvSpPr>
            <a:spLocks noGrp="1"/>
          </p:cNvSpPr>
          <p:nvPr>
            <p:ph type="sldNum" sz="quarter" idx="5"/>
          </p:nvPr>
        </p:nvSpPr>
        <p:spPr/>
        <p:txBody>
          <a:bodyPr/>
          <a:lstStyle/>
          <a:p>
            <a:fld id="{80299AA3-6AD8-453C-A691-5E06A6A3F151}" type="slidenum">
              <a:rPr lang="en-GB" smtClean="0"/>
              <a:t>6</a:t>
            </a:fld>
            <a:endParaRPr lang="en-GB"/>
          </a:p>
        </p:txBody>
      </p:sp>
    </p:spTree>
    <p:extLst>
      <p:ext uri="{BB962C8B-B14F-4D97-AF65-F5344CB8AC3E}">
        <p14:creationId xmlns:p14="http://schemas.microsoft.com/office/powerpoint/2010/main" val="3634793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BDC1C6"/>
                </a:solidFill>
                <a:effectLst/>
                <a:latin typeface="Google Sans"/>
              </a:rPr>
              <a:t>The English who wore plate and mail armour were placed together shoulder to shoulder four deep whilst the English and Welsh allied archers came up from either side.</a:t>
            </a:r>
            <a:endParaRPr lang="en-GB" dirty="0"/>
          </a:p>
        </p:txBody>
      </p:sp>
      <p:sp>
        <p:nvSpPr>
          <p:cNvPr id="4" name="Slide Number Placeholder 3"/>
          <p:cNvSpPr>
            <a:spLocks noGrp="1"/>
          </p:cNvSpPr>
          <p:nvPr>
            <p:ph type="sldNum" sz="quarter" idx="5"/>
          </p:nvPr>
        </p:nvSpPr>
        <p:spPr/>
        <p:txBody>
          <a:bodyPr/>
          <a:lstStyle/>
          <a:p>
            <a:fld id="{80299AA3-6AD8-453C-A691-5E06A6A3F151}" type="slidenum">
              <a:rPr lang="en-GB" smtClean="0"/>
              <a:t>7</a:t>
            </a:fld>
            <a:endParaRPr lang="en-GB"/>
          </a:p>
        </p:txBody>
      </p:sp>
    </p:spTree>
    <p:extLst>
      <p:ext uri="{BB962C8B-B14F-4D97-AF65-F5344CB8AC3E}">
        <p14:creationId xmlns:p14="http://schemas.microsoft.com/office/powerpoint/2010/main" val="3109012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299AA3-6AD8-453C-A691-5E06A6A3F151}" type="slidenum">
              <a:rPr lang="en-GB" smtClean="0"/>
              <a:t>8</a:t>
            </a:fld>
            <a:endParaRPr lang="en-GB"/>
          </a:p>
        </p:txBody>
      </p:sp>
    </p:spTree>
    <p:extLst>
      <p:ext uri="{BB962C8B-B14F-4D97-AF65-F5344CB8AC3E}">
        <p14:creationId xmlns:p14="http://schemas.microsoft.com/office/powerpoint/2010/main" val="2422236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Having many more men on their side you would think that the French would have the upper hand when it came to hand-to-hand combat however, with other problems to deal with it was a harder of a fight than they would have expected. With fatigue and exhaustion setting in from the tough conditions under foot the English gained the upper hand. Just to make matters worse for the French Henry the 8</a:t>
            </a:r>
            <a:r>
              <a:rPr lang="en-GB" baseline="30000" dirty="0"/>
              <a:t>th</a:t>
            </a:r>
            <a:r>
              <a:rPr lang="en-GB" dirty="0"/>
              <a:t> ordered his archers to rush forward with swords and axes and join the battle from the front.</a:t>
            </a:r>
          </a:p>
        </p:txBody>
      </p:sp>
      <p:sp>
        <p:nvSpPr>
          <p:cNvPr id="4" name="Slide Number Placeholder 3"/>
          <p:cNvSpPr>
            <a:spLocks noGrp="1"/>
          </p:cNvSpPr>
          <p:nvPr>
            <p:ph type="sldNum" sz="quarter" idx="5"/>
          </p:nvPr>
        </p:nvSpPr>
        <p:spPr/>
        <p:txBody>
          <a:bodyPr/>
          <a:lstStyle/>
          <a:p>
            <a:fld id="{80299AA3-6AD8-453C-A691-5E06A6A3F151}" type="slidenum">
              <a:rPr lang="en-GB" smtClean="0"/>
              <a:t>9</a:t>
            </a:fld>
            <a:endParaRPr lang="en-GB"/>
          </a:p>
        </p:txBody>
      </p:sp>
    </p:spTree>
    <p:extLst>
      <p:ext uri="{BB962C8B-B14F-4D97-AF65-F5344CB8AC3E}">
        <p14:creationId xmlns:p14="http://schemas.microsoft.com/office/powerpoint/2010/main" val="2555965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Couldn’t have won without the Muddy conditions and longbow together</a:t>
            </a:r>
          </a:p>
          <a:p>
            <a:r>
              <a:rPr lang="en-GB" dirty="0"/>
              <a:t>Lucky conditions for English. </a:t>
            </a:r>
          </a:p>
        </p:txBody>
      </p:sp>
      <p:sp>
        <p:nvSpPr>
          <p:cNvPr id="4" name="Slide Number Placeholder 3"/>
          <p:cNvSpPr>
            <a:spLocks noGrp="1"/>
          </p:cNvSpPr>
          <p:nvPr>
            <p:ph type="sldNum" sz="quarter" idx="5"/>
          </p:nvPr>
        </p:nvSpPr>
        <p:spPr/>
        <p:txBody>
          <a:bodyPr/>
          <a:lstStyle/>
          <a:p>
            <a:fld id="{80299AA3-6AD8-453C-A691-5E06A6A3F151}" type="slidenum">
              <a:rPr lang="en-GB" smtClean="0"/>
              <a:t>10</a:t>
            </a:fld>
            <a:endParaRPr lang="en-GB"/>
          </a:p>
        </p:txBody>
      </p:sp>
    </p:spTree>
    <p:extLst>
      <p:ext uri="{BB962C8B-B14F-4D97-AF65-F5344CB8AC3E}">
        <p14:creationId xmlns:p14="http://schemas.microsoft.com/office/powerpoint/2010/main" val="3537114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299AA3-6AD8-453C-A691-5E06A6A3F151}" type="slidenum">
              <a:rPr lang="en-GB" smtClean="0"/>
              <a:t>11</a:t>
            </a:fld>
            <a:endParaRPr lang="en-GB"/>
          </a:p>
        </p:txBody>
      </p:sp>
    </p:spTree>
    <p:extLst>
      <p:ext uri="{BB962C8B-B14F-4D97-AF65-F5344CB8AC3E}">
        <p14:creationId xmlns:p14="http://schemas.microsoft.com/office/powerpoint/2010/main" val="1251601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2376451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2186442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2228474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30EB8C-B063-4B51-90F9-528432B897A4}" type="datetimeFigureOut">
              <a:rPr lang="en-GB" smtClean="0"/>
              <a:t>14/12/2023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1307678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30EB8C-B063-4B51-90F9-528432B897A4}" type="datetimeFigureOut">
              <a:rPr lang="en-GB" smtClean="0"/>
              <a:t>14/12/2023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3133032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30EB8C-B063-4B51-90F9-528432B897A4}" type="datetimeFigureOut">
              <a:rPr lang="en-GB" smtClean="0"/>
              <a:t>14/12/2023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100718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30EB8C-B063-4B51-90F9-528432B897A4}" type="datetimeFigureOut">
              <a:rPr lang="en-GB" smtClean="0"/>
              <a:t>14/12/2023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2669484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0EB8C-B063-4B51-90F9-528432B897A4}" type="datetimeFigureOut">
              <a:rPr lang="en-GB" smtClean="0"/>
              <a:t>14/12/2023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381157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30EB8C-B063-4B51-90F9-528432B897A4}" type="datetimeFigureOut">
              <a:rPr lang="en-GB" smtClean="0"/>
              <a:t>14/12/2023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1836646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468375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03503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1404732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150765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532987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1213557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0EB8C-B063-4B51-90F9-528432B897A4}" type="datetimeFigureOut">
              <a:rPr lang="en-GB" smtClean="0"/>
              <a:t>14/12/2023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931F-1F59-4759-9B38-B69DB4356550}" type="slidenum">
              <a:rPr lang="en-GB" smtClean="0"/>
              <a:t>‹#›</a:t>
            </a:fld>
            <a:endParaRPr lang="en-GB"/>
          </a:p>
        </p:txBody>
      </p:sp>
    </p:spTree>
    <p:extLst>
      <p:ext uri="{BB962C8B-B14F-4D97-AF65-F5344CB8AC3E}">
        <p14:creationId xmlns:p14="http://schemas.microsoft.com/office/powerpoint/2010/main" val="4182511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330EB8C-B063-4B51-90F9-528432B897A4}" type="datetimeFigureOut">
              <a:rPr lang="en-GB" smtClean="0"/>
              <a:t>14/12/2023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8FA931F-1F59-4759-9B38-B69DB4356550}" type="slidenum">
              <a:rPr lang="en-GB" smtClean="0"/>
              <a:t>‹#›</a:t>
            </a:fld>
            <a:endParaRPr lang="en-GB"/>
          </a:p>
        </p:txBody>
      </p:sp>
    </p:spTree>
    <p:extLst>
      <p:ext uri="{BB962C8B-B14F-4D97-AF65-F5344CB8AC3E}">
        <p14:creationId xmlns:p14="http://schemas.microsoft.com/office/powerpoint/2010/main" val="7520677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hyperlink" Target="https://study.com/academy/lesson/the-long-bows-influence-on-warfare-crecy-agincourt.html#:~:text=they%20were%20defeated.-,The%20Success%20of%20the%20Longbow,of%20longbows%20by%20holding%20tournaments." TargetMode="External"/><Relationship Id="rId3" Type="http://schemas.openxmlformats.org/officeDocument/2006/relationships/hyperlink" Target="https://www.britannica.com/event/Battle-of-Agincourt" TargetMode="External"/><Relationship Id="rId7" Type="http://schemas.openxmlformats.org/officeDocument/2006/relationships/hyperlink" Target="https://www.longbow-archers.com/historyagincourt.html#:~:text=The%20French%20commanders%20may%20not,had%20made%20their%20first%20error." TargetMode="External"/><Relationship Id="rId2" Type="http://schemas.openxmlformats.org/officeDocument/2006/relationships/hyperlink" Target="https://about-history.com/battle-of-agincourt-the-introduction-of-a-new-warfare-and-the-longbow/#:~:text=The%20arrowhead%20could%20not%20penetrate%20the%20armor%20of,heavy%20boots%20and%20steel%20armor%20in%20the%20mud." TargetMode="External"/><Relationship Id="rId1" Type="http://schemas.openxmlformats.org/officeDocument/2006/relationships/slideLayout" Target="../slideLayouts/slideLayout2.xml"/><Relationship Id="rId6" Type="http://schemas.openxmlformats.org/officeDocument/2006/relationships/hyperlink" Target="https://www.history.com/news/9-things-you-may-not-know-about-the-battle-of-agincourt" TargetMode="External"/><Relationship Id="rId5" Type="http://schemas.openxmlformats.org/officeDocument/2006/relationships/hyperlink" Target="https://bigthink.com/health/study-medieval-arrows-were-as-damaging-as-gunshots/#:~:text=A%20study%20by%20UK%20archaeologists,similar%20to%20modern%20gunshot%20wounds.&amp;text=Injury%20to%20the%20right%20tibia%20caused%20by%20a%20puncture%20wound." TargetMode="External"/><Relationship Id="rId10" Type="http://schemas.openxmlformats.org/officeDocument/2006/relationships/hyperlink" Target="https://www.countrylife.co.uk/out-and-about/bring-me-my-bow-of-burning-gold-a-day-in-the-life-of-an-english-archer-167183#:~:text=Arcing%20high%2C%20the%20arrows%20fell,being%20thumped%20by%20a%20sledgehammer." TargetMode="External"/><Relationship Id="rId4" Type="http://schemas.openxmlformats.org/officeDocument/2006/relationships/hyperlink" Target="https://www.nationalarchives.gov.uk/agincourt/why-the-battle-of-agincourt-happened/" TargetMode="External"/><Relationship Id="rId9" Type="http://schemas.openxmlformats.org/officeDocument/2006/relationships/hyperlink" Target="https://www.thelongbowshop.com/blogs/the-longbow-shop-blog/english-longbows-a-look-into-the-iconic-weapon-of-medieval-england#:~:text=The%20bow%20was%20made%20of,with%20great%20accuracy%20and%20pow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C10AC-CB49-3BB9-F650-C72113758029}"/>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Did the Longbow win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The Battle of Agincourt? </a:t>
            </a:r>
          </a:p>
        </p:txBody>
      </p:sp>
      <p:sp>
        <p:nvSpPr>
          <p:cNvPr id="3" name="Subtitle 2">
            <a:extLst>
              <a:ext uri="{FF2B5EF4-FFF2-40B4-BE49-F238E27FC236}">
                <a16:creationId xmlns:a16="http://schemas.microsoft.com/office/drawing/2014/main" id="{005CE02C-97C7-56EC-9922-E9576B2133A6}"/>
              </a:ext>
            </a:extLst>
          </p:cNvPr>
          <p:cNvSpPr>
            <a:spLocks noGrp="1"/>
          </p:cNvSpPr>
          <p:nvPr>
            <p:ph type="subTitle" idx="1"/>
          </p:nvPr>
        </p:nvSpPr>
        <p:spPr/>
        <p:txBody>
          <a:bodyPr/>
          <a:lstStyle/>
          <a:p>
            <a:r>
              <a:rPr lang="en-GB" dirty="0"/>
              <a:t>Katie Byrne</a:t>
            </a:r>
          </a:p>
        </p:txBody>
      </p:sp>
    </p:spTree>
    <p:extLst>
      <p:ext uri="{BB962C8B-B14F-4D97-AF65-F5344CB8AC3E}">
        <p14:creationId xmlns:p14="http://schemas.microsoft.com/office/powerpoint/2010/main" val="3979866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45B055-2235-8B69-BB55-14A77F2111AF}"/>
              </a:ext>
            </a:extLst>
          </p:cNvPr>
          <p:cNvPicPr>
            <a:picLocks noChangeAspect="1"/>
          </p:cNvPicPr>
          <p:nvPr/>
        </p:nvPicPr>
        <p:blipFill>
          <a:blip r:embed="rId3"/>
          <a:stretch>
            <a:fillRect/>
          </a:stretch>
        </p:blipFill>
        <p:spPr>
          <a:xfrm>
            <a:off x="7361673" y="113712"/>
            <a:ext cx="4663752" cy="3107954"/>
          </a:xfrm>
          <a:prstGeom prst="rect">
            <a:avLst/>
          </a:prstGeom>
        </p:spPr>
      </p:pic>
      <p:sp>
        <p:nvSpPr>
          <p:cNvPr id="2" name="Title 1">
            <a:extLst>
              <a:ext uri="{FF2B5EF4-FFF2-40B4-BE49-F238E27FC236}">
                <a16:creationId xmlns:a16="http://schemas.microsoft.com/office/drawing/2014/main" id="{0AA37AF3-452E-12A7-2924-07CB952BFD90}"/>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History of the battle </a:t>
            </a:r>
          </a:p>
        </p:txBody>
      </p:sp>
      <p:sp>
        <p:nvSpPr>
          <p:cNvPr id="3" name="Content Placeholder 2">
            <a:extLst>
              <a:ext uri="{FF2B5EF4-FFF2-40B4-BE49-F238E27FC236}">
                <a16:creationId xmlns:a16="http://schemas.microsoft.com/office/drawing/2014/main" id="{ECD5A5AC-9605-C5CD-A55E-DC8E5B1CB8EE}"/>
              </a:ext>
            </a:extLst>
          </p:cNvPr>
          <p:cNvSpPr>
            <a:spLocks noGrp="1"/>
          </p:cNvSpPr>
          <p:nvPr>
            <p:ph idx="1"/>
          </p:nvPr>
        </p:nvSpPr>
        <p:spPr>
          <a:xfrm>
            <a:off x="677333" y="3338623"/>
            <a:ext cx="11348091" cy="3107954"/>
          </a:xfrm>
        </p:spPr>
        <p:txBody>
          <a:bodyPr>
            <a:normAutofit/>
          </a:bodyPr>
          <a:lstStyle/>
          <a:p>
            <a:r>
              <a:rPr lang="en-GB" sz="1800" dirty="0">
                <a:solidFill>
                  <a:schemeClr val="tx1"/>
                </a:solidFill>
                <a:effectLst/>
                <a:latin typeface="Arial" panose="020B0604020202020204" pitchFamily="34" charset="0"/>
                <a:ea typeface="Calibri" panose="020F0502020204030204" pitchFamily="34" charset="0"/>
              </a:rPr>
              <a:t>After having almost 25 years of peace between the two nations, King Henry V decided to reignite the 100 years’ war which took place between 1337 and 1453. The reason behind King Henry’s decision was that of the same as his Great-grandfather Edward </a:t>
            </a:r>
            <a:r>
              <a:rPr lang="en-GB" sz="1800" dirty="0" err="1">
                <a:solidFill>
                  <a:schemeClr val="tx1"/>
                </a:solidFill>
                <a:effectLst/>
                <a:latin typeface="Arial" panose="020B0604020202020204" pitchFamily="34" charset="0"/>
                <a:ea typeface="Calibri" panose="020F0502020204030204" pitchFamily="34" charset="0"/>
              </a:rPr>
              <a:t>lll</a:t>
            </a:r>
            <a:r>
              <a:rPr lang="en-GB" sz="1800" dirty="0">
                <a:solidFill>
                  <a:schemeClr val="tx1"/>
                </a:solidFill>
                <a:effectLst/>
                <a:latin typeface="Arial" panose="020B0604020202020204" pitchFamily="34" charset="0"/>
                <a:ea typeface="Calibri" panose="020F0502020204030204" pitchFamily="34" charset="0"/>
              </a:rPr>
              <a:t>. Their aim was to restore the English claim to the French thrown and take over the French territory.</a:t>
            </a:r>
          </a:p>
          <a:p>
            <a:r>
              <a:rPr lang="en-GB" sz="1800" b="0" i="0" dirty="0">
                <a:solidFill>
                  <a:schemeClr val="tx1"/>
                </a:solidFill>
                <a:effectLst/>
                <a:latin typeface="Arial" panose="020B0604020202020204" pitchFamily="34" charset="0"/>
                <a:cs typeface="Arial" panose="020B0604020202020204" pitchFamily="34" charset="0"/>
              </a:rPr>
              <a:t>The time was perfect: Henry would be able to solidify </a:t>
            </a:r>
            <a:r>
              <a:rPr lang="en-GB" sz="1800" b="0" i="0" dirty="0">
                <a:solidFill>
                  <a:srgbClr val="000000"/>
                </a:solidFill>
                <a:effectLst/>
                <a:latin typeface="Arial" panose="020B0604020202020204" pitchFamily="34" charset="0"/>
                <a:cs typeface="Arial" panose="020B0604020202020204" pitchFamily="34" charset="0"/>
              </a:rPr>
              <a:t>his kingship and fortify the allegiance of his subjects by taking military action against an external foe while France was reeling from a civil war.</a:t>
            </a:r>
          </a:p>
          <a:p>
            <a:r>
              <a:rPr lang="en-GB" sz="1800" b="0" i="0" dirty="0">
                <a:solidFill>
                  <a:srgbClr val="000000"/>
                </a:solidFill>
                <a:effectLst/>
                <a:latin typeface="Arial" panose="020B0604020202020204" pitchFamily="34" charset="0"/>
                <a:cs typeface="Arial" panose="020B0604020202020204" pitchFamily="34" charset="0"/>
              </a:rPr>
              <a:t>The monarch announced his plan to lead an army to France on April 15th during a meeting with prominent noblemen.</a:t>
            </a:r>
          </a:p>
        </p:txBody>
      </p:sp>
      <p:sp>
        <p:nvSpPr>
          <p:cNvPr id="6" name="TextBox 5">
            <a:extLst>
              <a:ext uri="{FF2B5EF4-FFF2-40B4-BE49-F238E27FC236}">
                <a16:creationId xmlns:a16="http://schemas.microsoft.com/office/drawing/2014/main" id="{291CFFE1-931C-F0D6-1708-7CB1C48C10A4}"/>
              </a:ext>
            </a:extLst>
          </p:cNvPr>
          <p:cNvSpPr txBox="1"/>
          <p:nvPr/>
        </p:nvSpPr>
        <p:spPr>
          <a:xfrm>
            <a:off x="677333" y="1120676"/>
            <a:ext cx="6467745" cy="2308324"/>
          </a:xfrm>
          <a:prstGeom prst="rect">
            <a:avLst/>
          </a:prstGeom>
          <a:noFill/>
        </p:spPr>
        <p:txBody>
          <a:bodyPr wrap="square" rtlCol="0">
            <a:spAutoFit/>
          </a:bodyPr>
          <a:lstStyle/>
          <a:p>
            <a:pPr marL="285750" indent="-285750">
              <a:buFont typeface="Wingdings" panose="05000000000000000000" pitchFamily="2" charset="2"/>
              <a:buChar char="Ø"/>
            </a:pPr>
            <a:endParaRPr lang="en-GB" sz="1800" b="0" i="0" dirty="0">
              <a:solidFill>
                <a:srgbClr val="222222"/>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en-GB" dirty="0">
              <a:solidFill>
                <a:srgbClr val="222222"/>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en-GB" sz="1800" b="0" i="0" dirty="0">
              <a:solidFill>
                <a:srgbClr val="222222"/>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en-GB" dirty="0">
              <a:solidFill>
                <a:srgbClr val="222222"/>
              </a:solidFill>
              <a:latin typeface="Arial" panose="020B0604020202020204" pitchFamily="34" charset="0"/>
              <a:cs typeface="Arial" panose="020B0604020202020204" pitchFamily="34" charset="0"/>
            </a:endParaRPr>
          </a:p>
          <a:p>
            <a:pPr marL="285750" indent="-285750">
              <a:buClr>
                <a:srgbClr val="92D050"/>
              </a:buClr>
              <a:buFont typeface="Wingdings" panose="05000000000000000000" pitchFamily="2" charset="2"/>
              <a:buChar char="Ø"/>
            </a:pPr>
            <a:r>
              <a:rPr lang="en-GB" sz="1800" dirty="0">
                <a:effectLst/>
                <a:latin typeface="Arial" panose="020B0604020202020204" pitchFamily="34" charset="0"/>
                <a:ea typeface="Calibri" panose="020F0502020204030204" pitchFamily="34" charset="0"/>
              </a:rPr>
              <a:t>On October 25</a:t>
            </a:r>
            <a:r>
              <a:rPr lang="en-GB" sz="1800" baseline="30000" dirty="0">
                <a:effectLst/>
                <a:latin typeface="Arial" panose="020B0604020202020204" pitchFamily="34" charset="0"/>
                <a:ea typeface="Calibri" panose="020F0502020204030204" pitchFamily="34" charset="0"/>
              </a:rPr>
              <a:t>th</a:t>
            </a:r>
            <a:r>
              <a:rPr lang="en-GB" sz="1800" dirty="0">
                <a:effectLst/>
                <a:latin typeface="Arial" panose="020B0604020202020204" pitchFamily="34" charset="0"/>
                <a:ea typeface="Calibri" panose="020F0502020204030204" pitchFamily="34" charset="0"/>
              </a:rPr>
              <a:t>, 1415, The Battle of Agincourt took place. The battle was fought between The French and The English close to the small town of Agincourt in the Northern part of France. </a:t>
            </a:r>
            <a:endParaRPr lang="en-GB" dirty="0"/>
          </a:p>
        </p:txBody>
      </p:sp>
    </p:spTree>
    <p:extLst>
      <p:ext uri="{BB962C8B-B14F-4D97-AF65-F5344CB8AC3E}">
        <p14:creationId xmlns:p14="http://schemas.microsoft.com/office/powerpoint/2010/main" val="687264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 battle of agincourt">
            <a:extLst>
              <a:ext uri="{FF2B5EF4-FFF2-40B4-BE49-F238E27FC236}">
                <a16:creationId xmlns:a16="http://schemas.microsoft.com/office/drawing/2014/main" id="{E4294B11-D83F-0CD7-B199-5A004C47FB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6456" y="116959"/>
            <a:ext cx="4750358" cy="30465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63FB95C-6C89-54E3-E79F-3A9EF9606A6E}"/>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Army</a:t>
            </a:r>
          </a:p>
        </p:txBody>
      </p:sp>
      <p:sp>
        <p:nvSpPr>
          <p:cNvPr id="3" name="Content Placeholder 2">
            <a:extLst>
              <a:ext uri="{FF2B5EF4-FFF2-40B4-BE49-F238E27FC236}">
                <a16:creationId xmlns:a16="http://schemas.microsoft.com/office/drawing/2014/main" id="{D40CCE3F-36D0-C137-45E2-2D2F343CDC68}"/>
              </a:ext>
            </a:extLst>
          </p:cNvPr>
          <p:cNvSpPr>
            <a:spLocks noGrp="1"/>
          </p:cNvSpPr>
          <p:nvPr>
            <p:ph idx="1"/>
          </p:nvPr>
        </p:nvSpPr>
        <p:spPr>
          <a:xfrm>
            <a:off x="420306" y="1164265"/>
            <a:ext cx="6836735" cy="2153093"/>
          </a:xfrm>
        </p:spPr>
        <p:txBody>
          <a:bodyPr>
            <a:noAutofit/>
          </a:bodyPr>
          <a:lstStyle/>
          <a:p>
            <a:r>
              <a:rPr lang="en-GB" sz="1600" dirty="0">
                <a:solidFill>
                  <a:schemeClr val="tx1"/>
                </a:solidFill>
                <a:effectLst/>
                <a:latin typeface="Arial" panose="020B0604020202020204" pitchFamily="34" charset="0"/>
                <a:ea typeface="Calibri" panose="020F0502020204030204" pitchFamily="34" charset="0"/>
              </a:rPr>
              <a:t>The Battle between the two nations was extremely one-sided when it came to personnel. There were estimated to be around 6,000 English troops on the ground compared to the French who were estimated to have around 20 to 30 thousand. This huge difference in amount of personnel is around about a ratio of 5:1</a:t>
            </a:r>
          </a:p>
          <a:p>
            <a:r>
              <a:rPr lang="en-GB" sz="1600" b="0" i="0" dirty="0">
                <a:solidFill>
                  <a:schemeClr val="tx1"/>
                </a:solidFill>
                <a:effectLst/>
                <a:latin typeface="Arial" panose="020B0604020202020204" pitchFamily="34" charset="0"/>
                <a:cs typeface="Arial" panose="020B0604020202020204" pitchFamily="34" charset="0"/>
              </a:rPr>
              <a:t>The French army, according to at least one researcher, totalled no more than 12,000, meaning the English were outnumbered two to one. Nonetheless, it is evident that the English were clearly outnumbered.</a:t>
            </a:r>
            <a:endParaRPr lang="en-GB" sz="1600" dirty="0">
              <a:solidFill>
                <a:schemeClr val="tx1"/>
              </a:solidFill>
            </a:endParaRPr>
          </a:p>
        </p:txBody>
      </p:sp>
      <p:sp>
        <p:nvSpPr>
          <p:cNvPr id="5" name="TextBox 4">
            <a:extLst>
              <a:ext uri="{FF2B5EF4-FFF2-40B4-BE49-F238E27FC236}">
                <a16:creationId xmlns:a16="http://schemas.microsoft.com/office/drawing/2014/main" id="{8C35FD03-684E-79E0-434E-FD897BF95EE9}"/>
              </a:ext>
            </a:extLst>
          </p:cNvPr>
          <p:cNvSpPr txBox="1"/>
          <p:nvPr/>
        </p:nvSpPr>
        <p:spPr>
          <a:xfrm>
            <a:off x="382772" y="3540642"/>
            <a:ext cx="11694042" cy="3077766"/>
          </a:xfrm>
          <a:prstGeom prst="rect">
            <a:avLst/>
          </a:prstGeom>
          <a:noFill/>
        </p:spPr>
        <p:txBody>
          <a:bodyPr wrap="square" rtlCol="0">
            <a:spAutoFit/>
          </a:bodyPr>
          <a:lstStyle/>
          <a:p>
            <a:pPr marL="285750" indent="-285750">
              <a:buFont typeface="Wingdings" panose="05000000000000000000" pitchFamily="2" charset="2"/>
              <a:buChar char="Ø"/>
            </a:pPr>
            <a:r>
              <a:rPr lang="en-GB" dirty="0">
                <a:latin typeface="Arial" panose="020B0604020202020204" pitchFamily="34" charset="0"/>
                <a:cs typeface="Arial" panose="020B0604020202020204" pitchFamily="34" charset="0"/>
              </a:rPr>
              <a:t>The exact toll is uncertain, but estimates place the French losses at roughly 6,000 and the English at about 400, with many of the French being noblemen.</a:t>
            </a:r>
          </a:p>
          <a:p>
            <a:pPr marL="285750" indent="-285750">
              <a:buFont typeface="Wingdings" panose="05000000000000000000" pitchFamily="2" charset="2"/>
              <a:buChar char="Ø"/>
            </a:pPr>
            <a:r>
              <a:rPr lang="en-GB" dirty="0">
                <a:latin typeface="Arial" panose="020B0604020202020204" pitchFamily="34" charset="0"/>
                <a:cs typeface="Arial" panose="020B0604020202020204" pitchFamily="34" charset="0"/>
              </a:rPr>
              <a:t>The French outnumbered everyone else on the battlefield, though it is impossible to know for sure how many French soldiers actually took part in the conflict. Knights and other nobles constituted the heavily armed cavalry that made up as much as 60% of the French army.</a:t>
            </a:r>
          </a:p>
          <a:p>
            <a:pPr marL="285750" indent="-285750">
              <a:buFont typeface="Wingdings" panose="05000000000000000000" pitchFamily="2" charset="2"/>
              <a:buChar char="Ø"/>
            </a:pPr>
            <a:r>
              <a:rPr lang="en-GB" dirty="0">
                <a:latin typeface="Arial" panose="020B0604020202020204" pitchFamily="34" charset="0"/>
                <a:cs typeface="Arial" panose="020B0604020202020204" pitchFamily="34" charset="0"/>
              </a:rPr>
              <a:t>There were a lot of professional troops in the English army. The majority of the English infantrymen carried longbows, which had a good track record in combat. The remaining infantry used swords, halberds, and spears in their combat. To increase the forces' mobility, some of the riflemen rode horses. </a:t>
            </a:r>
            <a:r>
              <a:rPr lang="en-GB" b="0" i="0" dirty="0">
                <a:solidFill>
                  <a:srgbClr val="222222"/>
                </a:solidFill>
                <a:effectLst/>
                <a:latin typeface="Arial" panose="020B0604020202020204" pitchFamily="34" charset="0"/>
                <a:cs typeface="Arial" panose="020B0604020202020204" pitchFamily="34" charset="0"/>
              </a:rPr>
              <a:t>There was a comparatively small number of heavy cavalry regardless.</a:t>
            </a:r>
          </a:p>
          <a:p>
            <a:pPr marL="285750" indent="-285750">
              <a:buFont typeface="Wingdings" panose="05000000000000000000" pitchFamily="2" charset="2"/>
              <a:buChar char="Ø"/>
            </a:pPr>
            <a:endParaRPr lang="en-GB" sz="14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57100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BF594-F3D4-F240-A9F6-9321AABB2A9B}"/>
              </a:ext>
            </a:extLst>
          </p:cNvPr>
          <p:cNvSpPr>
            <a:spLocks noGrp="1"/>
          </p:cNvSpPr>
          <p:nvPr>
            <p:ph type="title"/>
          </p:nvPr>
        </p:nvSpPr>
        <p:spPr/>
        <p:txBody>
          <a:bodyPr/>
          <a:lstStyle/>
          <a:p>
            <a:r>
              <a:rPr lang="en-GB" dirty="0"/>
              <a:t>The Long Bow Penetrator</a:t>
            </a:r>
          </a:p>
        </p:txBody>
      </p:sp>
      <p:sp>
        <p:nvSpPr>
          <p:cNvPr id="3" name="Content Placeholder 2">
            <a:extLst>
              <a:ext uri="{FF2B5EF4-FFF2-40B4-BE49-F238E27FC236}">
                <a16:creationId xmlns:a16="http://schemas.microsoft.com/office/drawing/2014/main" id="{BA8DA6A3-F475-9A49-BAD4-47F5DC106F00}"/>
              </a:ext>
            </a:extLst>
          </p:cNvPr>
          <p:cNvSpPr>
            <a:spLocks noGrp="1"/>
          </p:cNvSpPr>
          <p:nvPr>
            <p:ph idx="1"/>
          </p:nvPr>
        </p:nvSpPr>
        <p:spPr>
          <a:xfrm>
            <a:off x="443417" y="2043631"/>
            <a:ext cx="8596668" cy="3880773"/>
          </a:xfrm>
        </p:spPr>
        <p:txBody>
          <a:bodyPr>
            <a:normAutofit lnSpcReduction="10000"/>
          </a:bodyPr>
          <a:lstStyle/>
          <a:p>
            <a:pPr>
              <a:buFont typeface="Wingdings" panose="05000000000000000000" pitchFamily="2" charset="2"/>
              <a:buChar char="§"/>
            </a:pPr>
            <a:r>
              <a:rPr lang="en-GB" dirty="0">
                <a:latin typeface="Arial" panose="020B0604020202020204" pitchFamily="34" charset="0"/>
                <a:cs typeface="Arial" panose="020B0604020202020204" pitchFamily="34" charset="0"/>
              </a:rPr>
              <a:t>The Long bow was used for many reasons in the Battle of Agincourt, as can be seen below:</a:t>
            </a:r>
          </a:p>
          <a:p>
            <a:pPr lvl="2">
              <a:buFont typeface="Wingdings" panose="05000000000000000000" pitchFamily="2" charset="2"/>
              <a:buChar char="§"/>
            </a:pPr>
            <a:r>
              <a:rPr lang="en-GB" sz="1800" dirty="0">
                <a:latin typeface="Arial" panose="020B0604020202020204" pitchFamily="34" charset="0"/>
                <a:cs typeface="Arial" panose="020B0604020202020204" pitchFamily="34" charset="0"/>
              </a:rPr>
              <a:t>The Longbow was known for its durability and strength which was perfect for the battle conditions.</a:t>
            </a:r>
          </a:p>
          <a:p>
            <a:pPr lvl="2">
              <a:buFont typeface="Wingdings" panose="05000000000000000000" pitchFamily="2" charset="2"/>
              <a:buChar char="§"/>
            </a:pPr>
            <a:r>
              <a:rPr lang="en-GB" sz="1800" dirty="0">
                <a:latin typeface="Arial" panose="020B0604020202020204" pitchFamily="34" charset="0"/>
                <a:cs typeface="Arial" panose="020B0604020202020204" pitchFamily="34" charset="0"/>
              </a:rPr>
              <a:t>It could be loaded faster which allowed the archers to fire up to 12 arrows per minute and preventing the enemy from making ground.</a:t>
            </a:r>
          </a:p>
          <a:p>
            <a:pPr lvl="2">
              <a:buFont typeface="Wingdings" panose="05000000000000000000" pitchFamily="2" charset="2"/>
              <a:buChar char="§"/>
            </a:pPr>
            <a:r>
              <a:rPr lang="en-GB" sz="1800" dirty="0">
                <a:latin typeface="Arial" panose="020B0604020202020204" pitchFamily="34" charset="0"/>
                <a:cs typeface="Arial" panose="020B0604020202020204" pitchFamily="34" charset="0"/>
              </a:rPr>
              <a:t>The longbow had a longer range than many other pieces of weaponry available at the time. It could be fired up to 200m which kept the enemy at distance.</a:t>
            </a:r>
          </a:p>
          <a:p>
            <a:pPr lvl="2">
              <a:buFont typeface="Wingdings" panose="05000000000000000000" pitchFamily="2" charset="2"/>
              <a:buChar char="§"/>
            </a:pPr>
            <a:r>
              <a:rPr lang="en-GB" sz="1800" dirty="0">
                <a:latin typeface="Arial" panose="020B0604020202020204" pitchFamily="34" charset="0"/>
                <a:cs typeface="Arial" panose="020B0604020202020204" pitchFamily="34" charset="0"/>
              </a:rPr>
              <a:t>Arcing high with a force of impact to being hit with a sledgehammer the arrows fired by the longbows in the Battle of Agincourt would reach a terminal velocity of around 200mph.</a:t>
            </a:r>
          </a:p>
          <a:p>
            <a:pPr lvl="2">
              <a:buFont typeface="Wingdings" panose="05000000000000000000" pitchFamily="2" charset="2"/>
              <a:buChar char="§"/>
            </a:pPr>
            <a:endParaRPr lang="en-GB" dirty="0"/>
          </a:p>
          <a:p>
            <a:pPr lvl="2">
              <a:buFont typeface="Wingdings" panose="05000000000000000000" pitchFamily="2" charset="2"/>
              <a:buChar char="§"/>
            </a:pPr>
            <a:endParaRPr lang="en-GB" dirty="0"/>
          </a:p>
        </p:txBody>
      </p:sp>
      <p:pic>
        <p:nvPicPr>
          <p:cNvPr id="4" name="Picture 3">
            <a:extLst>
              <a:ext uri="{FF2B5EF4-FFF2-40B4-BE49-F238E27FC236}">
                <a16:creationId xmlns:a16="http://schemas.microsoft.com/office/drawing/2014/main" id="{547B34C2-F637-00EC-0777-FB258621DF41}"/>
              </a:ext>
            </a:extLst>
          </p:cNvPr>
          <p:cNvPicPr>
            <a:picLocks noChangeAspect="1"/>
          </p:cNvPicPr>
          <p:nvPr/>
        </p:nvPicPr>
        <p:blipFill>
          <a:blip r:embed="rId3"/>
          <a:stretch>
            <a:fillRect/>
          </a:stretch>
        </p:blipFill>
        <p:spPr>
          <a:xfrm>
            <a:off x="9142976" y="138776"/>
            <a:ext cx="2893942" cy="2955298"/>
          </a:xfrm>
          <a:prstGeom prst="rect">
            <a:avLst/>
          </a:prstGeom>
        </p:spPr>
      </p:pic>
    </p:spTree>
    <p:extLst>
      <p:ext uri="{BB962C8B-B14F-4D97-AF65-F5344CB8AC3E}">
        <p14:creationId xmlns:p14="http://schemas.microsoft.com/office/powerpoint/2010/main" val="2235414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80CD26-4EFB-640C-CD21-9D6A32498586}"/>
              </a:ext>
            </a:extLst>
          </p:cNvPr>
          <p:cNvSpPr>
            <a:spLocks noGrp="1"/>
          </p:cNvSpPr>
          <p:nvPr>
            <p:ph idx="1"/>
          </p:nvPr>
        </p:nvSpPr>
        <p:spPr>
          <a:xfrm>
            <a:off x="677334" y="744279"/>
            <a:ext cx="8636787" cy="5954234"/>
          </a:xfrm>
        </p:spPr>
        <p:txBody>
          <a:bodyPr>
            <a:normAutofit/>
          </a:bodyPr>
          <a:lstStyle/>
          <a:p>
            <a:pPr>
              <a:lnSpc>
                <a:spcPct val="107000"/>
              </a:lnSpc>
              <a:buFont typeface="Wingdings" panose="05000000000000000000" pitchFamily="2" charset="2"/>
              <a:buChar char="§"/>
            </a:pPr>
            <a:r>
              <a:rPr lang="en-GB" dirty="0">
                <a:latin typeface="Arial" panose="020B0604020202020204" pitchFamily="34" charset="0"/>
                <a:cs typeface="Arial" panose="020B0604020202020204" pitchFamily="34" charset="0"/>
              </a:rPr>
              <a:t>“The arrowhead could not penetrate the armour of the French knight, only the slots and bare sections of the armour”</a:t>
            </a:r>
          </a:p>
          <a:p>
            <a:pPr>
              <a:lnSpc>
                <a:spcPct val="107000"/>
              </a:lnSpc>
              <a:buFont typeface="Wingdings" panose="05000000000000000000" pitchFamily="2" charset="2"/>
              <a:buChar char="§"/>
            </a:pPr>
            <a:r>
              <a:rPr lang="en-GB" dirty="0">
                <a:latin typeface="Arial" panose="020B0604020202020204" pitchFamily="34" charset="0"/>
                <a:cs typeface="Arial" panose="020B0604020202020204" pitchFamily="34" charset="0"/>
              </a:rPr>
              <a:t>UK Archaeologists have recently discovered that injuries caused by the longbows used in the battle have similar effects to modern gunshot wounds. This damage was caused due to the arrows spinning clockwise.</a:t>
            </a:r>
          </a:p>
          <a:p>
            <a:pPr>
              <a:lnSpc>
                <a:spcPct val="107000"/>
              </a:lnSpc>
              <a:buFont typeface="Wingdings" panose="05000000000000000000" pitchFamily="2" charset="2"/>
              <a:buChar char="§"/>
            </a:pPr>
            <a:r>
              <a:rPr lang="en-GB" dirty="0">
                <a:latin typeface="Arial" panose="020B0604020202020204" pitchFamily="34" charset="0"/>
                <a:cs typeface="Arial" panose="020B0604020202020204" pitchFamily="34" charset="0"/>
              </a:rPr>
              <a:t>Henry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had 6,000 men at the battle and around 5,000 of these men were archers using long bows. Proving that the long bow was the most deadly weapon that could be used at the time. </a:t>
            </a:r>
          </a:p>
          <a:p>
            <a:pPr>
              <a:lnSpc>
                <a:spcPct val="107000"/>
              </a:lnSpc>
              <a:buFont typeface="Wingdings" panose="05000000000000000000" pitchFamily="2" charset="2"/>
              <a:buChar char="§"/>
            </a:pPr>
            <a:r>
              <a:rPr lang="en-GB" dirty="0">
                <a:latin typeface="Arial" panose="020B0604020202020204" pitchFamily="34" charset="0"/>
                <a:cs typeface="Arial" panose="020B0604020202020204" pitchFamily="34" charset="0"/>
              </a:rPr>
              <a:t>Although the arrows may have ricocheted from the armour of the French this would lead to them penetrating the unprotected bodies of the horses and cause further disruption. </a:t>
            </a:r>
          </a:p>
          <a:p>
            <a:pPr>
              <a:lnSpc>
                <a:spcPct val="107000"/>
              </a:lnSpc>
              <a:buFont typeface="Wingdings" panose="05000000000000000000" pitchFamily="2" charset="2"/>
              <a:buChar char="§"/>
            </a:pPr>
            <a:r>
              <a:rPr lang="en-GB" dirty="0">
                <a:latin typeface="Arial" panose="020B0604020202020204" pitchFamily="34" charset="0"/>
                <a:cs typeface="Arial" panose="020B0604020202020204" pitchFamily="34" charset="0"/>
              </a:rPr>
              <a:t>Very important weapon that arguably won the battle- Henry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positioned his army of around 6,000 men and issued around 80% of them with longbows that fired bodkin and plate cutter arrows. It was the most used piece of weaponry used in the battle showing its importance in the victory.</a:t>
            </a:r>
          </a:p>
          <a:p>
            <a:pPr>
              <a:lnSpc>
                <a:spcPct val="107000"/>
              </a:lnSpc>
              <a:buFont typeface="Wingdings" panose="05000000000000000000" pitchFamily="2" charset="2"/>
              <a:buChar char="§"/>
            </a:pPr>
            <a:endParaRPr lang="en-GB"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85403AA-F3CA-EAD3-17A5-4683858C2716}"/>
              </a:ext>
            </a:extLst>
          </p:cNvPr>
          <p:cNvPicPr>
            <a:picLocks noChangeAspect="1"/>
          </p:cNvPicPr>
          <p:nvPr/>
        </p:nvPicPr>
        <p:blipFill>
          <a:blip r:embed="rId3"/>
          <a:stretch>
            <a:fillRect/>
          </a:stretch>
        </p:blipFill>
        <p:spPr>
          <a:xfrm>
            <a:off x="9314121" y="1265273"/>
            <a:ext cx="2656484" cy="3976577"/>
          </a:xfrm>
          <a:prstGeom prst="rect">
            <a:avLst/>
          </a:prstGeom>
        </p:spPr>
      </p:pic>
    </p:spTree>
    <p:extLst>
      <p:ext uri="{BB962C8B-B14F-4D97-AF65-F5344CB8AC3E}">
        <p14:creationId xmlns:p14="http://schemas.microsoft.com/office/powerpoint/2010/main" val="484755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E1A70-7476-D36A-CA34-4B44975C6CA9}"/>
              </a:ext>
            </a:extLst>
          </p:cNvPr>
          <p:cNvSpPr>
            <a:spLocks noGrp="1"/>
          </p:cNvSpPr>
          <p:nvPr>
            <p:ph type="title"/>
          </p:nvPr>
        </p:nvSpPr>
        <p:spPr/>
        <p:txBody>
          <a:bodyPr/>
          <a:lstStyle/>
          <a:p>
            <a:r>
              <a:rPr lang="en-GB" dirty="0"/>
              <a:t>Conditions</a:t>
            </a:r>
          </a:p>
        </p:txBody>
      </p:sp>
      <p:sp>
        <p:nvSpPr>
          <p:cNvPr id="3" name="Content Placeholder 2">
            <a:extLst>
              <a:ext uri="{FF2B5EF4-FFF2-40B4-BE49-F238E27FC236}">
                <a16:creationId xmlns:a16="http://schemas.microsoft.com/office/drawing/2014/main" id="{540CF4C9-656B-559E-D59E-AEEF4CF3D9DB}"/>
              </a:ext>
            </a:extLst>
          </p:cNvPr>
          <p:cNvSpPr>
            <a:spLocks noGrp="1"/>
          </p:cNvSpPr>
          <p:nvPr>
            <p:ph idx="1"/>
          </p:nvPr>
        </p:nvSpPr>
        <p:spPr/>
        <p:txBody>
          <a:bodyPr>
            <a:normAutofit/>
          </a:bodyPr>
          <a:lstStyle/>
          <a:p>
            <a:r>
              <a:rPr lang="en-GB" sz="1800" dirty="0">
                <a:latin typeface="Arial" panose="020B0604020202020204" pitchFamily="34" charset="0"/>
                <a:cs typeface="Arial" panose="020B0604020202020204" pitchFamily="34" charset="0"/>
              </a:rPr>
              <a:t>“The field that the French had to cross to meet their enemy was muddy         after a week of rain and slowed their progress, during which time they    endured casualties from English arrows.”</a:t>
            </a:r>
            <a:endParaRPr lang="en-GB" sz="1800" dirty="0">
              <a:latin typeface="Arial" panose="020B0604020202020204" pitchFamily="34" charset="0"/>
              <a:ea typeface="Calibri" panose="020F0502020204030204" pitchFamily="34" charset="0"/>
              <a:cs typeface="Arial" panose="020B0604020202020204" pitchFamily="34" charset="0"/>
            </a:endParaRPr>
          </a:p>
          <a:p>
            <a:r>
              <a:rPr lang="en-GB" sz="1800" dirty="0">
                <a:latin typeface="Arial" panose="020B0604020202020204" pitchFamily="34" charset="0"/>
                <a:ea typeface="Calibri" panose="020F0502020204030204" pitchFamily="34" charset="0"/>
                <a:cs typeface="Arial" panose="020B0604020202020204" pitchFamily="34" charset="0"/>
              </a:rPr>
              <a:t>“the French knights, in heavy armour, were forced to cover a distance of        300 yards; very difficult in the mud.”</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“having lost their horses, dismounting and getting bogged down with heavy boots and steel armour in the mud. Knights could not move in the muddy terrain because of their armour”</a:t>
            </a:r>
          </a:p>
        </p:txBody>
      </p:sp>
      <p:pic>
        <p:nvPicPr>
          <p:cNvPr id="4" name="Picture 3">
            <a:extLst>
              <a:ext uri="{FF2B5EF4-FFF2-40B4-BE49-F238E27FC236}">
                <a16:creationId xmlns:a16="http://schemas.microsoft.com/office/drawing/2014/main" id="{ECA6173F-740E-AD86-09BE-A23EC987DBC7}"/>
              </a:ext>
            </a:extLst>
          </p:cNvPr>
          <p:cNvPicPr>
            <a:picLocks noChangeAspect="1"/>
          </p:cNvPicPr>
          <p:nvPr/>
        </p:nvPicPr>
        <p:blipFill>
          <a:blip r:embed="rId3"/>
          <a:stretch>
            <a:fillRect/>
          </a:stretch>
        </p:blipFill>
        <p:spPr>
          <a:xfrm>
            <a:off x="8623006" y="155500"/>
            <a:ext cx="3426180" cy="3490825"/>
          </a:xfrm>
          <a:prstGeom prst="rect">
            <a:avLst/>
          </a:prstGeom>
        </p:spPr>
      </p:pic>
    </p:spTree>
    <p:extLst>
      <p:ext uri="{BB962C8B-B14F-4D97-AF65-F5344CB8AC3E}">
        <p14:creationId xmlns:p14="http://schemas.microsoft.com/office/powerpoint/2010/main" val="80256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C62A0F-2452-A70D-74EF-460CD8EB9CF3}"/>
              </a:ext>
            </a:extLst>
          </p:cNvPr>
          <p:cNvPicPr>
            <a:picLocks noChangeAspect="1"/>
          </p:cNvPicPr>
          <p:nvPr/>
        </p:nvPicPr>
        <p:blipFill>
          <a:blip r:embed="rId3"/>
          <a:stretch>
            <a:fillRect/>
          </a:stretch>
        </p:blipFill>
        <p:spPr>
          <a:xfrm>
            <a:off x="8487973" y="144204"/>
            <a:ext cx="3546976" cy="2705321"/>
          </a:xfrm>
          <a:prstGeom prst="rect">
            <a:avLst/>
          </a:prstGeom>
        </p:spPr>
      </p:pic>
      <p:sp>
        <p:nvSpPr>
          <p:cNvPr id="2" name="Title 1">
            <a:extLst>
              <a:ext uri="{FF2B5EF4-FFF2-40B4-BE49-F238E27FC236}">
                <a16:creationId xmlns:a16="http://schemas.microsoft.com/office/drawing/2014/main" id="{3B72DAD4-C49F-37BB-0626-E46533E14FF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Disciplinary/Position</a:t>
            </a:r>
            <a:br>
              <a:rPr lang="en-GB"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6C1206BD-E7A2-8708-36AF-A3D6E451827A}"/>
              </a:ext>
            </a:extLst>
          </p:cNvPr>
          <p:cNvSpPr>
            <a:spLocks noGrp="1"/>
          </p:cNvSpPr>
          <p:nvPr>
            <p:ph idx="1"/>
          </p:nvPr>
        </p:nvSpPr>
        <p:spPr>
          <a:xfrm>
            <a:off x="284320" y="1777817"/>
            <a:ext cx="8596668" cy="3880773"/>
          </a:xfrm>
        </p:spPr>
        <p:txBody>
          <a:bodyPr>
            <a:normAutofit/>
          </a:bodyPr>
          <a:lstStyle/>
          <a:p>
            <a:r>
              <a:rPr lang="en-GB" sz="1800" dirty="0">
                <a:effectLst/>
                <a:latin typeface="Arial" panose="020B0604020202020204" pitchFamily="34" charset="0"/>
                <a:ea typeface="Calibri" panose="020F0502020204030204" pitchFamily="34" charset="0"/>
              </a:rPr>
              <a:t>Any of the French knights who managed to get through the mud ended up so tightly compact (the battlefield narrowed towards England) that they could not use their weapons effectively. </a:t>
            </a:r>
            <a:r>
              <a:rPr lang="en-GB" dirty="0">
                <a:latin typeface="Arial" panose="020B0604020202020204" pitchFamily="34" charset="0"/>
                <a:cs typeface="Arial" panose="020B0604020202020204" pitchFamily="34" charset="0"/>
              </a:rPr>
              <a:t> Henry positions his army for battle on a newly ploughed field surrounded by woods.</a:t>
            </a:r>
          </a:p>
          <a:p>
            <a:r>
              <a:rPr lang="en-GB" sz="1800" dirty="0">
                <a:effectLst/>
                <a:latin typeface="Arial" panose="020B0604020202020204" pitchFamily="34" charset="0"/>
                <a:ea typeface="Calibri" panose="020F0502020204030204" pitchFamily="34" charset="0"/>
              </a:rPr>
              <a:t>In the centre of the field stood Henry's cavalry, flanked by archers wielding longbows and arrows. Because it narrowed the front and reduced the French's numerical advantage.</a:t>
            </a:r>
          </a:p>
          <a:p>
            <a:r>
              <a:rPr lang="en-GB" dirty="0">
                <a:latin typeface="Arial" panose="020B0604020202020204" pitchFamily="34" charset="0"/>
                <a:cs typeface="Arial" panose="020B0604020202020204" pitchFamily="34" charset="0"/>
              </a:rPr>
              <a:t>This would prevent manoeuvres that could overwhelm the British ranks.</a:t>
            </a:r>
          </a:p>
          <a:p>
            <a:r>
              <a:rPr lang="en-GB" sz="1800" dirty="0">
                <a:effectLst/>
                <a:latin typeface="Arial" panose="020B0604020202020204" pitchFamily="34" charset="0"/>
                <a:ea typeface="Calibri" panose="020F0502020204030204" pitchFamily="34" charset="0"/>
              </a:rPr>
              <a:t>The French refused to believe that the English would dare to assault their knights during battle.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7350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9A3C5-14BD-0043-00B5-8388A6A73965}"/>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Sharpened stakes</a:t>
            </a:r>
          </a:p>
        </p:txBody>
      </p:sp>
      <p:sp>
        <p:nvSpPr>
          <p:cNvPr id="3" name="Content Placeholder 2">
            <a:extLst>
              <a:ext uri="{FF2B5EF4-FFF2-40B4-BE49-F238E27FC236}">
                <a16:creationId xmlns:a16="http://schemas.microsoft.com/office/drawing/2014/main" id="{7AD929C3-ED76-D9D6-CC22-196682F87440}"/>
              </a:ext>
            </a:extLst>
          </p:cNvPr>
          <p:cNvSpPr>
            <a:spLocks noGrp="1"/>
          </p:cNvSpPr>
          <p:nvPr>
            <p:ph idx="1"/>
          </p:nvPr>
        </p:nvSpPr>
        <p:spPr>
          <a:xfrm>
            <a:off x="677334" y="1488613"/>
            <a:ext cx="6563725" cy="3880773"/>
          </a:xfrm>
        </p:spPr>
        <p:txBody>
          <a:bodyPr/>
          <a:lstStyle/>
          <a:p>
            <a:r>
              <a:rPr lang="en-GB" sz="1800" dirty="0">
                <a:effectLst/>
                <a:latin typeface="Arial" panose="020B0604020202020204" pitchFamily="34" charset="0"/>
                <a:ea typeface="Calibri" panose="020F0502020204030204" pitchFamily="34" charset="0"/>
                <a:cs typeface="Times New Roman" panose="02020603050405020304" pitchFamily="18" charset="0"/>
              </a:rPr>
              <a:t>When the French arrived on the battlefield and reached the English frontline the cavalry was incapable of overwhelming the English archers. The English had used a strategic plan to stop the French cavalry by driving sharpened wooden stakes into the ground in front of them at an angle giving themselves a layer of protection and to keep the French cavalry back. </a:t>
            </a:r>
          </a:p>
          <a:p>
            <a:r>
              <a:rPr lang="en-GB" sz="1800" dirty="0">
                <a:effectLst/>
                <a:latin typeface="Arial" panose="020B0604020202020204" pitchFamily="34" charset="0"/>
                <a:ea typeface="Calibri" panose="020F0502020204030204" pitchFamily="34" charset="0"/>
                <a:cs typeface="Times New Roman" panose="02020603050405020304" pitchFamily="18" charset="0"/>
              </a:rPr>
              <a:t>This was a huge shock to the French who were surprised by the new defence tactic. Eventually the French reached the English Archers. Meaning the English had to abandon their bows and fight with the French in hand-to-hand combat.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1080386B-10D9-3BFA-6E09-22FEB6483F5C}"/>
              </a:ext>
            </a:extLst>
          </p:cNvPr>
          <p:cNvPicPr>
            <a:picLocks noChangeAspect="1"/>
          </p:cNvPicPr>
          <p:nvPr/>
        </p:nvPicPr>
        <p:blipFill>
          <a:blip r:embed="rId3"/>
          <a:stretch>
            <a:fillRect/>
          </a:stretch>
        </p:blipFill>
        <p:spPr>
          <a:xfrm>
            <a:off x="7357730" y="3360293"/>
            <a:ext cx="4671569" cy="3352118"/>
          </a:xfrm>
          <a:prstGeom prst="rect">
            <a:avLst/>
          </a:prstGeom>
        </p:spPr>
      </p:pic>
    </p:spTree>
    <p:extLst>
      <p:ext uri="{BB962C8B-B14F-4D97-AF65-F5344CB8AC3E}">
        <p14:creationId xmlns:p14="http://schemas.microsoft.com/office/powerpoint/2010/main" val="123552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A47DD-8ECC-F90C-9E41-3B5D91CFD0D1}"/>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Hand-to-hand Combat</a:t>
            </a:r>
          </a:p>
        </p:txBody>
      </p:sp>
      <p:sp>
        <p:nvSpPr>
          <p:cNvPr id="3" name="Content Placeholder 2">
            <a:extLst>
              <a:ext uri="{FF2B5EF4-FFF2-40B4-BE49-F238E27FC236}">
                <a16:creationId xmlns:a16="http://schemas.microsoft.com/office/drawing/2014/main" id="{0BF43CBF-CC18-3487-DFE5-69E58962D4B4}"/>
              </a:ext>
            </a:extLst>
          </p:cNvPr>
          <p:cNvSpPr>
            <a:spLocks noGrp="1"/>
          </p:cNvSpPr>
          <p:nvPr>
            <p:ph idx="1"/>
          </p:nvPr>
        </p:nvSpPr>
        <p:spPr>
          <a:xfrm>
            <a:off x="677334" y="2160589"/>
            <a:ext cx="7307717" cy="3880773"/>
          </a:xfrm>
        </p:spPr>
        <p:txBody>
          <a:bodyPr/>
          <a:lstStyle/>
          <a:p>
            <a:r>
              <a:rPr lang="en-GB" sz="1800" dirty="0">
                <a:effectLst/>
                <a:latin typeface="Arial" panose="020B0604020202020204" pitchFamily="34" charset="0"/>
                <a:ea typeface="Calibri" panose="020F0502020204030204" pitchFamily="34" charset="0"/>
                <a:cs typeface="Arial" panose="020B0604020202020204" pitchFamily="34" charset="0"/>
              </a:rPr>
              <a:t>The French had to travel uphill in muddy conditions after a week of rain. Afte</a:t>
            </a:r>
            <a:r>
              <a:rPr lang="en-GB" dirty="0">
                <a:latin typeface="Arial" panose="020B0604020202020204" pitchFamily="34" charset="0"/>
                <a:ea typeface="Calibri" panose="020F0502020204030204" pitchFamily="34" charset="0"/>
                <a:cs typeface="Arial" panose="020B0604020202020204" pitchFamily="34" charset="0"/>
              </a:rPr>
              <a:t>r the tough travel conditions the French were e</a:t>
            </a:r>
            <a:r>
              <a:rPr lang="en-GB" sz="1800" dirty="0">
                <a:effectLst/>
                <a:latin typeface="Arial" panose="020B0604020202020204" pitchFamily="34" charset="0"/>
                <a:ea typeface="Calibri" panose="020F0502020204030204" pitchFamily="34" charset="0"/>
                <a:cs typeface="Arial" panose="020B0604020202020204" pitchFamily="34" charset="0"/>
              </a:rPr>
              <a:t>xhausted even before the hand-</a:t>
            </a:r>
            <a:r>
              <a:rPr lang="en-GB" dirty="0">
                <a:latin typeface="Arial" panose="020B0604020202020204" pitchFamily="34" charset="0"/>
                <a:ea typeface="Calibri" panose="020F0502020204030204" pitchFamily="34" charset="0"/>
                <a:cs typeface="Arial" panose="020B0604020202020204" pitchFamily="34" charset="0"/>
              </a:rPr>
              <a:t>to-</a:t>
            </a:r>
            <a:r>
              <a:rPr lang="en-GB" sz="1800" dirty="0">
                <a:effectLst/>
                <a:latin typeface="Arial" panose="020B0604020202020204" pitchFamily="34" charset="0"/>
                <a:ea typeface="Calibri" panose="020F0502020204030204" pitchFamily="34" charset="0"/>
                <a:cs typeface="Arial" panose="020B0604020202020204" pitchFamily="34" charset="0"/>
              </a:rPr>
              <a:t>hand combat had even started. </a:t>
            </a:r>
          </a:p>
          <a:p>
            <a:r>
              <a:rPr lang="en-GB" sz="1800" dirty="0">
                <a:effectLst/>
                <a:latin typeface="Arial" panose="020B0604020202020204" pitchFamily="34" charset="0"/>
                <a:ea typeface="Calibri" panose="020F0502020204030204" pitchFamily="34" charset="0"/>
                <a:cs typeface="Arial" panose="020B0604020202020204" pitchFamily="34" charset="0"/>
              </a:rPr>
              <a:t>After reaching enemy positions, the French soldiers entered                     hand-to-hand combat with the English. The French knights were physically exhausted and on foot. Armed with axes and swords, lightly armed English archers had an advantage over the tired, armoured French knights.</a:t>
            </a:r>
          </a:p>
          <a:p>
            <a:endParaRPr lang="en-GB" dirty="0"/>
          </a:p>
        </p:txBody>
      </p:sp>
      <p:pic>
        <p:nvPicPr>
          <p:cNvPr id="4" name="Picture 3">
            <a:extLst>
              <a:ext uri="{FF2B5EF4-FFF2-40B4-BE49-F238E27FC236}">
                <a16:creationId xmlns:a16="http://schemas.microsoft.com/office/drawing/2014/main" id="{B664E3C0-944D-A786-9242-BACC861230B2}"/>
              </a:ext>
            </a:extLst>
          </p:cNvPr>
          <p:cNvPicPr>
            <a:picLocks noChangeAspect="1"/>
          </p:cNvPicPr>
          <p:nvPr/>
        </p:nvPicPr>
        <p:blipFill>
          <a:blip r:embed="rId3"/>
          <a:stretch>
            <a:fillRect/>
          </a:stretch>
        </p:blipFill>
        <p:spPr>
          <a:xfrm>
            <a:off x="8219183" y="101674"/>
            <a:ext cx="3841128" cy="3077461"/>
          </a:xfrm>
          <a:prstGeom prst="rect">
            <a:avLst/>
          </a:prstGeom>
        </p:spPr>
      </p:pic>
    </p:spTree>
    <p:extLst>
      <p:ext uri="{BB962C8B-B14F-4D97-AF65-F5344CB8AC3E}">
        <p14:creationId xmlns:p14="http://schemas.microsoft.com/office/powerpoint/2010/main" val="3472036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ACAA7-4334-4BF2-9F01-385F42B2052E}"/>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Final Opinion</a:t>
            </a:r>
          </a:p>
        </p:txBody>
      </p:sp>
      <p:sp>
        <p:nvSpPr>
          <p:cNvPr id="3" name="Content Placeholder 2">
            <a:extLst>
              <a:ext uri="{FF2B5EF4-FFF2-40B4-BE49-F238E27FC236}">
                <a16:creationId xmlns:a16="http://schemas.microsoft.com/office/drawing/2014/main" id="{FF2DF76C-4022-6B29-D6FD-16691C86A652}"/>
              </a:ext>
            </a:extLst>
          </p:cNvPr>
          <p:cNvSpPr>
            <a:spLocks noGrp="1"/>
          </p:cNvSpPr>
          <p:nvPr>
            <p:ph idx="1"/>
          </p:nvPr>
        </p:nvSpPr>
        <p:spPr/>
        <p:txBody>
          <a:bodyPr/>
          <a:lstStyle/>
          <a:p>
            <a:r>
              <a:rPr lang="en-GB" sz="2400" dirty="0">
                <a:latin typeface="Arial" panose="020B0604020202020204" pitchFamily="34" charset="0"/>
                <a:cs typeface="Arial" panose="020B0604020202020204" pitchFamily="34" charset="0"/>
              </a:rPr>
              <a:t>Yes, the Longbow won The Battle of Agincourt. </a:t>
            </a:r>
          </a:p>
          <a:p>
            <a:r>
              <a:rPr lang="en-GB" dirty="0">
                <a:latin typeface="Arial" panose="020B0604020202020204" pitchFamily="34" charset="0"/>
                <a:cs typeface="Arial" panose="020B0604020202020204" pitchFamily="34" charset="0"/>
              </a:rPr>
              <a:t>Muddy Conditions</a:t>
            </a:r>
          </a:p>
          <a:p>
            <a:r>
              <a:rPr lang="en-GB" dirty="0">
                <a:latin typeface="Arial" panose="020B0604020202020204" pitchFamily="34" charset="0"/>
                <a:cs typeface="Arial" panose="020B0604020202020204" pitchFamily="34" charset="0"/>
              </a:rPr>
              <a:t>Horses became useless</a:t>
            </a:r>
          </a:p>
          <a:p>
            <a:r>
              <a:rPr lang="en-GB" dirty="0">
                <a:latin typeface="Arial" panose="020B0604020202020204" pitchFamily="34" charset="0"/>
                <a:cs typeface="Arial" panose="020B0604020202020204" pitchFamily="34" charset="0"/>
              </a:rPr>
              <a:t>Trampled soldiers </a:t>
            </a:r>
          </a:p>
          <a:p>
            <a:r>
              <a:rPr lang="en-GB" dirty="0">
                <a:latin typeface="Arial" panose="020B0604020202020204" pitchFamily="34" charset="0"/>
                <a:cs typeface="Arial" panose="020B0604020202020204" pitchFamily="34" charset="0"/>
              </a:rPr>
              <a:t>Exhaustion of the French</a:t>
            </a:r>
          </a:p>
        </p:txBody>
      </p:sp>
      <p:pic>
        <p:nvPicPr>
          <p:cNvPr id="13" name="Graphic 12" descr="Shoe footprints outline">
            <a:extLst>
              <a:ext uri="{FF2B5EF4-FFF2-40B4-BE49-F238E27FC236}">
                <a16:creationId xmlns:a16="http://schemas.microsoft.com/office/drawing/2014/main" id="{5EBDB06D-F6FB-F7D9-6C4C-EA1F0B6BF8A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56219" y="657199"/>
            <a:ext cx="914400" cy="914400"/>
          </a:xfrm>
          <a:prstGeom prst="rect">
            <a:avLst/>
          </a:prstGeom>
        </p:spPr>
      </p:pic>
      <p:pic>
        <p:nvPicPr>
          <p:cNvPr id="15" name="Graphic 14" descr="Bow And Arrow outline">
            <a:extLst>
              <a:ext uri="{FF2B5EF4-FFF2-40B4-BE49-F238E27FC236}">
                <a16:creationId xmlns:a16="http://schemas.microsoft.com/office/drawing/2014/main" id="{0455287E-0B72-15E5-2320-2602DD96437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09247" y="575633"/>
            <a:ext cx="914400" cy="914400"/>
          </a:xfrm>
          <a:prstGeom prst="rect">
            <a:avLst/>
          </a:prstGeom>
        </p:spPr>
      </p:pic>
      <p:pic>
        <p:nvPicPr>
          <p:cNvPr id="17" name="Graphic 16" descr="Soldier male outline">
            <a:extLst>
              <a:ext uri="{FF2B5EF4-FFF2-40B4-BE49-F238E27FC236}">
                <a16:creationId xmlns:a16="http://schemas.microsoft.com/office/drawing/2014/main" id="{2C8F4FA7-A0FB-0C9C-B3AC-A7E979C26F6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950163" y="657199"/>
            <a:ext cx="914400" cy="914400"/>
          </a:xfrm>
          <a:prstGeom prst="rect">
            <a:avLst/>
          </a:prstGeom>
        </p:spPr>
      </p:pic>
      <p:pic>
        <p:nvPicPr>
          <p:cNvPr id="19" name="Graphic 18" descr="Horse outline">
            <a:extLst>
              <a:ext uri="{FF2B5EF4-FFF2-40B4-BE49-F238E27FC236}">
                <a16:creationId xmlns:a16="http://schemas.microsoft.com/office/drawing/2014/main" id="{9DD5A26D-9A61-D887-86DE-0E190BE2346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703191" y="575633"/>
            <a:ext cx="914400" cy="914400"/>
          </a:xfrm>
          <a:prstGeom prst="rect">
            <a:avLst/>
          </a:prstGeom>
        </p:spPr>
      </p:pic>
    </p:spTree>
    <p:extLst>
      <p:ext uri="{BB962C8B-B14F-4D97-AF65-F5344CB8AC3E}">
        <p14:creationId xmlns:p14="http://schemas.microsoft.com/office/powerpoint/2010/main" val="489329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DE62B-5452-14E6-6612-5EC1CE9C63AD}"/>
              </a:ext>
            </a:extLst>
          </p:cNvPr>
          <p:cNvSpPr>
            <a:spLocks noGrp="1"/>
          </p:cNvSpPr>
          <p:nvPr>
            <p:ph type="title"/>
          </p:nvPr>
        </p:nvSpPr>
        <p:spPr/>
        <p:txBody>
          <a:bodyPr>
            <a:normAutofit/>
          </a:bodyPr>
          <a:lstStyle/>
          <a:p>
            <a:r>
              <a:rPr lang="en-GB" sz="7200" dirty="0">
                <a:latin typeface="Arial" panose="020B0604020202020204" pitchFamily="34" charset="0"/>
                <a:cs typeface="Arial" panose="020B0604020202020204" pitchFamily="34" charset="0"/>
              </a:rPr>
              <a:t>Any Questions?</a:t>
            </a:r>
          </a:p>
        </p:txBody>
      </p:sp>
      <mc:AlternateContent xmlns:mc="http://schemas.openxmlformats.org/markup-compatibility/2006">
        <mc:Choice xmlns:am3d="http://schemas.microsoft.com/office/drawing/2017/model3d" Requires="am3d">
          <p:graphicFrame>
            <p:nvGraphicFramePr>
              <p:cNvPr id="4" name="3D Model 3" descr="Light Gray Question mark">
                <a:extLst>
                  <a:ext uri="{FF2B5EF4-FFF2-40B4-BE49-F238E27FC236}">
                    <a16:creationId xmlns:a16="http://schemas.microsoft.com/office/drawing/2014/main" id="{BCFF05CE-A139-346F-11EA-C8F07F7FA6B9}"/>
                  </a:ext>
                </a:extLst>
              </p:cNvPr>
              <p:cNvGraphicFramePr>
                <a:graphicFrameLocks noChangeAspect="1"/>
              </p:cNvGraphicFramePr>
              <p:nvPr>
                <p:extLst>
                  <p:ext uri="{D42A27DB-BD31-4B8C-83A1-F6EECF244321}">
                    <p14:modId xmlns:p14="http://schemas.microsoft.com/office/powerpoint/2010/main" val="2950226626"/>
                  </p:ext>
                </p:extLst>
              </p:nvPr>
            </p:nvGraphicFramePr>
            <p:xfrm>
              <a:off x="3229709" y="2376391"/>
              <a:ext cx="2214588" cy="3716324"/>
            </p:xfrm>
            <a:graphic>
              <a:graphicData uri="http://schemas.microsoft.com/office/drawing/2017/model3d">
                <am3d:model3d r:embed="rId3">
                  <am3d:spPr>
                    <a:xfrm>
                      <a:off x="0" y="0"/>
                      <a:ext cx="2214588" cy="3716324"/>
                    </a:xfrm>
                    <a:prstGeom prst="rect">
                      <a:avLst/>
                    </a:prstGeom>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596570" ay="1950979" az="322982"/>
                    <am3d:postTrans dx="0" dy="0" dz="0"/>
                  </am3d:trans>
                  <am3d:raster rName="Office3DRenderer" rVer="16.0.8326">
                    <am3d:blip r:embed="rId4"/>
                  </am3d:raster>
                  <am3d:objViewport viewportSz="441966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Light Gray Question mark">
                <a:extLst>
                  <a:ext uri="{FF2B5EF4-FFF2-40B4-BE49-F238E27FC236}">
                    <a16:creationId xmlns:a16="http://schemas.microsoft.com/office/drawing/2014/main" id="{BCFF05CE-A139-346F-11EA-C8F07F7FA6B9}"/>
                  </a:ext>
                </a:extLst>
              </p:cNvPr>
              <p:cNvPicPr>
                <a:picLocks noGrp="1" noRot="1" noChangeAspect="1" noMove="1" noResize="1" noEditPoints="1" noAdjustHandles="1" noChangeArrowheads="1" noChangeShapeType="1" noCrop="1"/>
              </p:cNvPicPr>
              <p:nvPr/>
            </p:nvPicPr>
            <p:blipFill>
              <a:blip r:embed="rId4"/>
              <a:stretch>
                <a:fillRect/>
              </a:stretch>
            </p:blipFill>
            <p:spPr>
              <a:xfrm>
                <a:off x="3229709" y="2376391"/>
                <a:ext cx="2214588" cy="3716324"/>
              </a:xfrm>
              <a:prstGeom prst="rect">
                <a:avLst/>
              </a:prstGeom>
            </p:spPr>
          </p:pic>
        </mc:Fallback>
      </mc:AlternateContent>
    </p:spTree>
    <p:extLst>
      <p:ext uri="{BB962C8B-B14F-4D97-AF65-F5344CB8AC3E}">
        <p14:creationId xmlns:p14="http://schemas.microsoft.com/office/powerpoint/2010/main" val="4219968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32652-D478-0B7B-03F1-03CC077757D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65212341-84DF-A503-A52E-D3021FE02BD6}"/>
              </a:ext>
            </a:extLst>
          </p:cNvPr>
          <p:cNvSpPr>
            <a:spLocks noGrp="1"/>
          </p:cNvSpPr>
          <p:nvPr>
            <p:ph idx="1"/>
          </p:nvPr>
        </p:nvSpPr>
        <p:spPr/>
        <p:txBody>
          <a:bodyPr>
            <a:normAutofit fontScale="92500" lnSpcReduction="20000"/>
          </a:bodyPr>
          <a:lstStyle/>
          <a:p>
            <a:r>
              <a:rPr lang="en-GB" sz="1900" dirty="0">
                <a:latin typeface="Arial" panose="020B0604020202020204" pitchFamily="34" charset="0"/>
                <a:cs typeface="Arial" panose="020B0604020202020204" pitchFamily="34" charset="0"/>
                <a:hlinkClick r:id="rId2"/>
              </a:rPr>
              <a:t>Battle Of Agincourt - The Introduction Of A New Warfare And The Longbow - About History (about-history.com)</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3"/>
              </a:rPr>
              <a:t>Battle of Agincourt | Facts, Summary, &amp; Significance | Britannica</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4"/>
              </a:rPr>
              <a:t>Why the battle of Agincourt happened - The National Archives</a:t>
            </a:r>
            <a:endParaRPr lang="en-GB" sz="1900" dirty="0">
              <a:latin typeface="Arial" panose="020B0604020202020204" pitchFamily="34" charset="0"/>
              <a:cs typeface="Arial" panose="020B0604020202020204" pitchFamily="34" charset="0"/>
            </a:endParaRPr>
          </a:p>
          <a:p>
            <a:r>
              <a:rPr lang="en-GB" sz="19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Study: Medieval arrows were as damaging as gunshots - Big Think</a:t>
            </a:r>
            <a:endParaRPr lang="en-GB" sz="1900" u="sng" dirty="0">
              <a:solidFill>
                <a:srgbClr val="0000FF"/>
              </a:solidFill>
              <a:effectLst/>
              <a:latin typeface="Arial" panose="020B0604020202020204" pitchFamily="34" charset="0"/>
              <a:ea typeface="Calibri" panose="020F050202020403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6"/>
              </a:rPr>
              <a:t>9 Things You May Not Know About the Battle of Agincourt | HISTORY</a:t>
            </a:r>
            <a:endParaRPr lang="en-GB" sz="1900" u="sng" dirty="0">
              <a:solidFill>
                <a:srgbClr val="0000FF"/>
              </a:solidFill>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7"/>
              </a:rPr>
              <a:t>Agincourt (longbow-archers.com)</a:t>
            </a:r>
            <a:endParaRPr lang="en-GB" sz="1900" u="sng" dirty="0">
              <a:solidFill>
                <a:srgbClr val="0000FF"/>
              </a:solidFill>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8"/>
              </a:rPr>
              <a:t>The Longbow in the Hundred Years' War - Video &amp; Lesson Transcript | Study.com</a:t>
            </a:r>
            <a:endParaRPr lang="en-GB" sz="1900" u="sng" dirty="0">
              <a:solidFill>
                <a:srgbClr val="0000FF"/>
              </a:solidFill>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9"/>
              </a:rPr>
              <a:t>English Longbows: A Look into the Iconic Weapon of Medieval England (thelongbowshop.com)</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hlinkClick r:id="rId10"/>
              </a:rPr>
              <a:t>How the English won the day at the Battle of Agincourt - Country Life</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77862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7aaf0beb-1ddb-41c2-bfb0-e7dbd20a9c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E04C70B6A68E5449169F7B1D1D5EEAC" ma:contentTypeVersion="9" ma:contentTypeDescription="Create a new document." ma:contentTypeScope="" ma:versionID="e63599933feee95620ab1de6df2a9e83">
  <xsd:schema xmlns:xsd="http://www.w3.org/2001/XMLSchema" xmlns:xs="http://www.w3.org/2001/XMLSchema" xmlns:p="http://schemas.microsoft.com/office/2006/metadata/properties" xmlns:ns3="7aaf0beb-1ddb-41c2-bfb0-e7dbd20a9c5f" xmlns:ns4="88f735e8-0d4c-43d9-b2e8-e74dfc863245" targetNamespace="http://schemas.microsoft.com/office/2006/metadata/properties" ma:root="true" ma:fieldsID="a6b3086867e403fc3e26a0a83216ef9c" ns3:_="" ns4:_="">
    <xsd:import namespace="7aaf0beb-1ddb-41c2-bfb0-e7dbd20a9c5f"/>
    <xsd:import namespace="88f735e8-0d4c-43d9-b2e8-e74dfc86324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af0beb-1ddb-41c2-bfb0-e7dbd20a9c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_activity" ma:index="15" nillable="true" ma:displayName="_activity" ma:hidden="true" ma:internalName="_activity">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8f735e8-0d4c-43d9-b2e8-e74dfc86324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8E16A5-7C38-4469-B9AB-C915A29FCB3D}">
  <ds:schemaRefs>
    <ds:schemaRef ds:uri="http://schemas.microsoft.com/office/infopath/2007/PartnerControls"/>
    <ds:schemaRef ds:uri="http://purl.org/dc/terms/"/>
    <ds:schemaRef ds:uri="http://schemas.microsoft.com/office/2006/metadata/properties"/>
    <ds:schemaRef ds:uri="7aaf0beb-1ddb-41c2-bfb0-e7dbd20a9c5f"/>
    <ds:schemaRef ds:uri="http://schemas.microsoft.com/office/2006/documentManagement/types"/>
    <ds:schemaRef ds:uri="88f735e8-0d4c-43d9-b2e8-e74dfc863245"/>
    <ds:schemaRef ds:uri="http://purl.org/dc/elements/1.1/"/>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5CDBBBA0-E64C-4B62-9DEC-1D60DA3C414A}">
  <ds:schemaRefs>
    <ds:schemaRef ds:uri="http://schemas.microsoft.com/sharepoint/v3/contenttype/forms"/>
  </ds:schemaRefs>
</ds:datastoreItem>
</file>

<file path=customXml/itemProps3.xml><?xml version="1.0" encoding="utf-8"?>
<ds:datastoreItem xmlns:ds="http://schemas.openxmlformats.org/officeDocument/2006/customXml" ds:itemID="{65C76BE7-0B4E-489B-A5DE-6C96E08477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af0beb-1ddb-41c2-bfb0-e7dbd20a9c5f"/>
    <ds:schemaRef ds:uri="88f735e8-0d4c-43d9-b2e8-e74dfc8632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845</TotalTime>
  <Words>1631</Words>
  <Application>Microsoft Office PowerPoint</Application>
  <PresentationFormat>Widescreen</PresentationFormat>
  <Paragraphs>83</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Google Sans</vt:lpstr>
      <vt:lpstr>Trebuchet MS</vt:lpstr>
      <vt:lpstr>Wingdings</vt:lpstr>
      <vt:lpstr>Wingdings 3</vt:lpstr>
      <vt:lpstr>Facet</vt:lpstr>
      <vt:lpstr>Did the Longbow win  The Battle of Agincourt? </vt:lpstr>
      <vt:lpstr>History of the battle </vt:lpstr>
      <vt:lpstr>Army</vt:lpstr>
      <vt:lpstr>The Long Bow Penetrator</vt:lpstr>
      <vt:lpstr>PowerPoint Presentation</vt:lpstr>
      <vt:lpstr>Conditions</vt:lpstr>
      <vt:lpstr>Disciplinary/Position </vt:lpstr>
      <vt:lpstr>Sharpened stakes</vt:lpstr>
      <vt:lpstr>Hand-to-hand Combat</vt:lpstr>
      <vt:lpstr>Final Opinion</vt:lpstr>
      <vt:lpstr>Any Questions?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Byrne, Katie Miss (DNO WHD-WSM Safety Apprentice-5)</dc:creator>
  <cp:lastModifiedBy>Byrne, Katie Miss (DNO WHG-WSM Safety Apprentice-5)</cp:lastModifiedBy>
  <cp:revision>35</cp:revision>
  <dcterms:created xsi:type="dcterms:W3CDTF">2023-10-25T10:05:27Z</dcterms:created>
  <dcterms:modified xsi:type="dcterms:W3CDTF">2023-12-14T21:38:25Z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e28611e-2819-430a-bdf7-3581be6cbbdd_Enabled">
    <vt:lpwstr>true</vt:lpwstr>
  </property>
  <property fmtid="{D5CDD505-2E9C-101B-9397-08002B2CF9AE}" pid="3" name="MSIP_Label_8e28611e-2819-430a-bdf7-3581be6cbbdd_SetDate">
    <vt:lpwstr>2023-11-14T17:45:57Z</vt:lpwstr>
  </property>
  <property fmtid="{D5CDD505-2E9C-101B-9397-08002B2CF9AE}" pid="4" name="MSIP_Label_8e28611e-2819-430a-bdf7-3581be6cbbdd_Method">
    <vt:lpwstr>Privileged</vt:lpwstr>
  </property>
  <property fmtid="{D5CDD505-2E9C-101B-9397-08002B2CF9AE}" pid="5" name="MSIP_Label_8e28611e-2819-430a-bdf7-3581be6cbbdd_Name">
    <vt:lpwstr>MOD-1-NWR-‘NON-WORK  RELATED’</vt:lpwstr>
  </property>
  <property fmtid="{D5CDD505-2E9C-101B-9397-08002B2CF9AE}" pid="6" name="MSIP_Label_8e28611e-2819-430a-bdf7-3581be6cbbdd_SiteId">
    <vt:lpwstr>be7760ed-5953-484b-ae95-d0a16dfa09e5</vt:lpwstr>
  </property>
  <property fmtid="{D5CDD505-2E9C-101B-9397-08002B2CF9AE}" pid="7" name="MSIP_Label_8e28611e-2819-430a-bdf7-3581be6cbbdd_ActionId">
    <vt:lpwstr>62035998-bca4-4729-94d6-635e45b810f6</vt:lpwstr>
  </property>
  <property fmtid="{D5CDD505-2E9C-101B-9397-08002B2CF9AE}" pid="8" name="MSIP_Label_8e28611e-2819-430a-bdf7-3581be6cbbdd_ContentBits">
    <vt:lpwstr>0</vt:lpwstr>
  </property>
  <property fmtid="{D5CDD505-2E9C-101B-9397-08002B2CF9AE}" pid="9" name="ContentTypeId">
    <vt:lpwstr>0x0101009E04C70B6A68E5449169F7B1D1D5EEAC</vt:lpwstr>
  </property>
</Properties>
</file>