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9"/>
  </p:notesMasterIdLst>
  <p:sldIdLst>
    <p:sldId id="256" r:id="rId2"/>
    <p:sldId id="312" r:id="rId3"/>
    <p:sldId id="313" r:id="rId4"/>
    <p:sldId id="330" r:id="rId5"/>
    <p:sldId id="337" r:id="rId6"/>
    <p:sldId id="314" r:id="rId7"/>
    <p:sldId id="315" r:id="rId8"/>
    <p:sldId id="316" r:id="rId9"/>
    <p:sldId id="318" r:id="rId10"/>
    <p:sldId id="317" r:id="rId11"/>
    <p:sldId id="319" r:id="rId12"/>
    <p:sldId id="338" r:id="rId13"/>
    <p:sldId id="339" r:id="rId14"/>
    <p:sldId id="340" r:id="rId15"/>
    <p:sldId id="320" r:id="rId16"/>
    <p:sldId id="341" r:id="rId17"/>
    <p:sldId id="342" r:id="rId1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73"/>
    <p:restoredTop sz="93214"/>
  </p:normalViewPr>
  <p:slideViewPr>
    <p:cSldViewPr>
      <p:cViewPr varScale="1">
        <p:scale>
          <a:sx n="89" d="100"/>
          <a:sy n="89" d="100"/>
        </p:scale>
        <p:origin x="17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20486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Passive and PNF Stretch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Learning Outcomes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711" y="1412777"/>
            <a:ext cx="6446520" cy="2808312"/>
          </a:xfrm>
        </p:spPr>
        <p:txBody>
          <a:bodyPr>
            <a:normAutofit/>
          </a:bodyPr>
          <a:lstStyle/>
          <a:p>
            <a:r>
              <a:rPr lang="en-GB" dirty="0" smtClean="0"/>
              <a:t>By </a:t>
            </a:r>
            <a:r>
              <a:rPr lang="en-GB" dirty="0"/>
              <a:t>the end of this session students should be able to: </a:t>
            </a:r>
          </a:p>
          <a:p>
            <a:r>
              <a:rPr lang="en-GB" dirty="0" smtClean="0"/>
              <a:t>Describe </a:t>
            </a:r>
            <a:r>
              <a:rPr lang="en-GB" dirty="0"/>
              <a:t>and apply the </a:t>
            </a:r>
            <a:r>
              <a:rPr lang="en-GB" dirty="0" smtClean="0"/>
              <a:t>principles of passive stretch</a:t>
            </a:r>
            <a:endParaRPr lang="en-GB" dirty="0"/>
          </a:p>
          <a:p>
            <a:r>
              <a:rPr lang="en-GB" dirty="0" smtClean="0"/>
              <a:t>Recognise and Treat using PNF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4070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 smtClean="0"/>
              <a:t>Stretching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329452" cy="1096143"/>
          </a:xfrm>
        </p:spPr>
        <p:txBody>
          <a:bodyPr>
            <a:normAutofit/>
          </a:bodyPr>
          <a:lstStyle/>
          <a:p>
            <a:r>
              <a:rPr lang="en-US" dirty="0" smtClean="0"/>
              <a:t>Resting length</a:t>
            </a:r>
            <a:endParaRPr lang="en-US" dirty="0"/>
          </a:p>
          <a:p>
            <a:pPr lvl="1"/>
            <a:r>
              <a:rPr lang="en-US" dirty="0" smtClean="0"/>
              <a:t>Anatomical </a:t>
            </a:r>
            <a:r>
              <a:rPr lang="en-US" dirty="0"/>
              <a:t>position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3707904" y="1841402"/>
            <a:ext cx="4507980" cy="32403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Functional </a:t>
            </a:r>
            <a:r>
              <a:rPr lang="en-US" dirty="0" smtClean="0"/>
              <a:t>Length	</a:t>
            </a:r>
          </a:p>
          <a:p>
            <a:pPr lvl="1"/>
            <a:r>
              <a:rPr lang="en-US" dirty="0" smtClean="0"/>
              <a:t>Length </a:t>
            </a:r>
            <a:r>
              <a:rPr lang="en-US" dirty="0"/>
              <a:t>obtained when muscle is used maximally: </a:t>
            </a:r>
          </a:p>
          <a:p>
            <a:pPr lvl="1"/>
            <a:r>
              <a:rPr lang="en-US" dirty="0"/>
              <a:t>This will always be greater than resting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95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 smtClean="0"/>
              <a:t>Overstretching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2104255"/>
          </a:xfrm>
        </p:spPr>
        <p:txBody>
          <a:bodyPr/>
          <a:lstStyle/>
          <a:p>
            <a:r>
              <a:rPr lang="en-US" dirty="0" smtClean="0"/>
              <a:t>Forceful </a:t>
            </a:r>
            <a:r>
              <a:rPr lang="en-US" dirty="0"/>
              <a:t>detachment of Actin and Myosin cross bridges </a:t>
            </a:r>
            <a:endParaRPr lang="en-US" dirty="0" smtClean="0">
              <a:latin typeface="Wingdings" charset="2"/>
            </a:endParaRPr>
          </a:p>
          <a:p>
            <a:r>
              <a:rPr lang="en-US" dirty="0" smtClean="0"/>
              <a:t>Damage</a:t>
            </a:r>
            <a:endParaRPr lang="en-US" dirty="0"/>
          </a:p>
          <a:p>
            <a:r>
              <a:rPr lang="en-US" dirty="0" smtClean="0"/>
              <a:t>Inflammatory </a:t>
            </a:r>
            <a:r>
              <a:rPr lang="en-US" dirty="0"/>
              <a:t>process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91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 smtClean="0"/>
              <a:t>Stretching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8"/>
            <a:ext cx="3121540" cy="4624535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Stretching </a:t>
            </a:r>
            <a:endParaRPr lang="en-US" dirty="0"/>
          </a:p>
          <a:p>
            <a:r>
              <a:rPr lang="en-US" dirty="0" smtClean="0"/>
              <a:t>Maintenance </a:t>
            </a:r>
            <a:r>
              <a:rPr lang="en-US" dirty="0"/>
              <a:t>stretch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6-10seconds </a:t>
            </a:r>
            <a:endParaRPr lang="en-US" dirty="0"/>
          </a:p>
          <a:p>
            <a:r>
              <a:rPr lang="en-US" dirty="0" smtClean="0"/>
              <a:t>3 </a:t>
            </a:r>
            <a:r>
              <a:rPr lang="en-US" dirty="0"/>
              <a:t>stretches per muscle group </a:t>
            </a:r>
          </a:p>
          <a:p>
            <a:pPr lvl="1"/>
            <a:r>
              <a:rPr lang="en-US" dirty="0" smtClean="0"/>
              <a:t>Developmental </a:t>
            </a:r>
            <a:r>
              <a:rPr lang="en-US" dirty="0"/>
              <a:t>length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20-30seconds </a:t>
            </a:r>
          </a:p>
          <a:p>
            <a:pPr lvl="1"/>
            <a:r>
              <a:rPr lang="en-US" dirty="0" smtClean="0"/>
              <a:t>3 </a:t>
            </a:r>
            <a:r>
              <a:rPr lang="en-US" dirty="0"/>
              <a:t>stretches per muscle </a:t>
            </a:r>
            <a:r>
              <a:rPr lang="en-US" dirty="0" smtClean="0"/>
              <a:t>group</a:t>
            </a:r>
          </a:p>
          <a:p>
            <a:pPr lvl="1"/>
            <a:r>
              <a:rPr lang="en-US" dirty="0" smtClean="0"/>
              <a:t>3 </a:t>
            </a:r>
            <a:r>
              <a:rPr lang="en-US" dirty="0"/>
              <a:t>weeks </a:t>
            </a:r>
            <a:r>
              <a:rPr lang="en-US" dirty="0" smtClean="0"/>
              <a:t>minimum</a:t>
            </a:r>
            <a:endParaRPr lang="en-US" dirty="0"/>
          </a:p>
          <a:p>
            <a:pPr lvl="1"/>
            <a:r>
              <a:rPr lang="en-US" dirty="0" smtClean="0"/>
              <a:t>Never </a:t>
            </a:r>
            <a:r>
              <a:rPr lang="en-US" dirty="0"/>
              <a:t>done in competition </a:t>
            </a:r>
            <a:r>
              <a:rPr lang="en-US" dirty="0" smtClean="0"/>
              <a:t>phase</a:t>
            </a:r>
            <a:endParaRPr lang="en-US" dirty="0"/>
          </a:p>
          <a:p>
            <a:pPr lvl="1"/>
            <a:r>
              <a:rPr lang="en-US" dirty="0" smtClean="0"/>
              <a:t>Up </a:t>
            </a:r>
            <a:r>
              <a:rPr lang="en-US" dirty="0"/>
              <a:t>to 9months post injury! </a:t>
            </a:r>
          </a:p>
          <a:p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716016" y="1340768"/>
            <a:ext cx="3121540" cy="38164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Passive stretch</a:t>
            </a:r>
          </a:p>
          <a:p>
            <a:pPr lvl="1"/>
            <a:r>
              <a:rPr lang="en-US" dirty="0" smtClean="0"/>
              <a:t>External </a:t>
            </a:r>
            <a:r>
              <a:rPr lang="en-US" dirty="0"/>
              <a:t>agent </a:t>
            </a:r>
            <a:endParaRPr lang="en-US" dirty="0" smtClean="0"/>
          </a:p>
          <a:p>
            <a:pPr lvl="1"/>
            <a:r>
              <a:rPr lang="en-US" dirty="0" smtClean="0"/>
              <a:t>Advantage </a:t>
            </a:r>
            <a:r>
              <a:rPr lang="en-US" dirty="0"/>
              <a:t>= potential to achieve greater lengths </a:t>
            </a:r>
            <a:endParaRPr lang="en-US" dirty="0" smtClean="0"/>
          </a:p>
          <a:p>
            <a:pPr lvl="1"/>
            <a:r>
              <a:rPr lang="en-US" dirty="0" smtClean="0"/>
              <a:t>Disadvantage </a:t>
            </a:r>
            <a:r>
              <a:rPr lang="en-US" dirty="0"/>
              <a:t>= potential for injury/muscle tears </a:t>
            </a:r>
            <a:endParaRPr lang="en-US" dirty="0" smtClean="0"/>
          </a:p>
          <a:p>
            <a:pPr lvl="1"/>
            <a:r>
              <a:rPr lang="en-US" dirty="0" smtClean="0"/>
              <a:t>Relies </a:t>
            </a:r>
            <a:r>
              <a:rPr lang="en-US" dirty="0"/>
              <a:t>on trust! 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2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3337564" cy="686976"/>
          </a:xfrm>
        </p:spPr>
        <p:txBody>
          <a:bodyPr/>
          <a:lstStyle/>
          <a:p>
            <a:r>
              <a:rPr lang="en-US" dirty="0" smtClean="0"/>
              <a:t>Stretching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946404" y="1340768"/>
            <a:ext cx="3121540" cy="4624535"/>
          </a:xfrm>
        </p:spPr>
        <p:txBody>
          <a:bodyPr>
            <a:normAutofit/>
          </a:bodyPr>
          <a:lstStyle/>
          <a:p>
            <a:r>
              <a:rPr lang="en-US" dirty="0" smtClean="0"/>
              <a:t>Glutes </a:t>
            </a:r>
            <a:r>
              <a:rPr lang="en-US" dirty="0"/>
              <a:t>(Straight, diagonal)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Hamstrings</a:t>
            </a:r>
            <a:endParaRPr lang="en-US" dirty="0"/>
          </a:p>
          <a:p>
            <a:r>
              <a:rPr lang="en-US" dirty="0" err="1" smtClean="0"/>
              <a:t>Gastroc</a:t>
            </a:r>
            <a:endParaRPr lang="en-US" dirty="0"/>
          </a:p>
          <a:p>
            <a:r>
              <a:rPr lang="en-US" dirty="0" smtClean="0"/>
              <a:t>Soleus </a:t>
            </a:r>
          </a:p>
          <a:p>
            <a:r>
              <a:rPr lang="en-US" dirty="0" smtClean="0"/>
              <a:t>Quadriceps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Hip </a:t>
            </a:r>
            <a:r>
              <a:rPr lang="en-US" dirty="0"/>
              <a:t>Flexor </a:t>
            </a:r>
          </a:p>
          <a:p>
            <a:r>
              <a:rPr lang="en-US" dirty="0" smtClean="0"/>
              <a:t>Adductors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00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742320"/>
            <a:ext cx="7873975" cy="61496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Frequency, Duration </a:t>
            </a:r>
            <a:r>
              <a:rPr lang="en-US" smtClean="0"/>
              <a:t>&amp; Intensity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Acute </a:t>
            </a:r>
            <a:r>
              <a:rPr lang="en-US" dirty="0"/>
              <a:t>effects of </a:t>
            </a:r>
            <a:r>
              <a:rPr lang="en-US" dirty="0" smtClean="0"/>
              <a:t>stretching</a:t>
            </a:r>
            <a:endParaRPr lang="en-US" dirty="0"/>
          </a:p>
          <a:p>
            <a:pPr lvl="1"/>
            <a:r>
              <a:rPr lang="en-US" dirty="0" smtClean="0"/>
              <a:t>Transient </a:t>
            </a:r>
            <a:r>
              <a:rPr lang="en-US" dirty="0"/>
              <a:t>and greatest immediately after the stretch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Significant </a:t>
            </a:r>
            <a:r>
              <a:rPr lang="en-US" dirty="0"/>
              <a:t>improvements last from 3min to </a:t>
            </a:r>
            <a:r>
              <a:rPr lang="en-US" dirty="0" smtClean="0"/>
              <a:t>24h</a:t>
            </a:r>
            <a:endParaRPr lang="en-US" dirty="0"/>
          </a:p>
          <a:p>
            <a:pPr lvl="1"/>
            <a:r>
              <a:rPr lang="en-US" dirty="0" smtClean="0"/>
              <a:t>Longer </a:t>
            </a:r>
            <a:r>
              <a:rPr lang="en-US" dirty="0"/>
              <a:t>lasting effects require a </a:t>
            </a:r>
            <a:r>
              <a:rPr lang="en-US" dirty="0" smtClean="0"/>
              <a:t>program </a:t>
            </a:r>
            <a:endParaRPr lang="en-US" dirty="0"/>
          </a:p>
          <a:p>
            <a:r>
              <a:rPr lang="en-US" dirty="0" smtClean="0"/>
              <a:t>2ce </a:t>
            </a:r>
            <a:r>
              <a:rPr lang="en-US" dirty="0"/>
              <a:t>per week for 5weeks significantly improves flexibility </a:t>
            </a:r>
          </a:p>
          <a:p>
            <a:r>
              <a:rPr lang="en-US" dirty="0" smtClean="0"/>
              <a:t>Static </a:t>
            </a:r>
            <a:r>
              <a:rPr lang="en-US" dirty="0"/>
              <a:t>stretch hold for </a:t>
            </a:r>
            <a:r>
              <a:rPr lang="en-US" dirty="0" smtClean="0"/>
              <a:t>15-30sec</a:t>
            </a:r>
            <a:endParaRPr lang="en-US" dirty="0"/>
          </a:p>
          <a:p>
            <a:r>
              <a:rPr lang="en-US" dirty="0" smtClean="0"/>
              <a:t>3 </a:t>
            </a:r>
            <a:r>
              <a:rPr lang="en-US" dirty="0"/>
              <a:t>stretches per muscle, 3 times per day, 3 </a:t>
            </a:r>
            <a:r>
              <a:rPr lang="en-US" dirty="0" smtClean="0"/>
              <a:t>weeks</a:t>
            </a:r>
          </a:p>
          <a:p>
            <a:r>
              <a:rPr lang="en-US" dirty="0" smtClean="0"/>
              <a:t>Intensity</a:t>
            </a:r>
            <a:r>
              <a:rPr lang="en-US" dirty="0"/>
              <a:t>; mild discomfort NOT pain </a:t>
            </a:r>
          </a:p>
          <a:p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5300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When to Stretch?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94373"/>
            <a:ext cx="6446520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Following </a:t>
            </a:r>
            <a:r>
              <a:rPr lang="en-US" dirty="0"/>
              <a:t>practice and </a:t>
            </a:r>
            <a:r>
              <a:rPr lang="en-US" dirty="0" smtClean="0"/>
              <a:t>competition</a:t>
            </a:r>
            <a:endParaRPr lang="en-US" dirty="0"/>
          </a:p>
          <a:p>
            <a:pPr lvl="1"/>
            <a:r>
              <a:rPr lang="en-US" dirty="0" smtClean="0"/>
              <a:t>Within 5-10min</a:t>
            </a:r>
            <a:endParaRPr lang="en-US" dirty="0"/>
          </a:p>
          <a:p>
            <a:pPr lvl="1"/>
            <a:r>
              <a:rPr lang="en-US" dirty="0" smtClean="0"/>
              <a:t>Increased </a:t>
            </a:r>
            <a:r>
              <a:rPr lang="en-US" dirty="0"/>
              <a:t>body temp increases elastic properties of collagen </a:t>
            </a:r>
            <a:r>
              <a:rPr lang="en-US" dirty="0" smtClean="0"/>
              <a:t>within </a:t>
            </a:r>
            <a:r>
              <a:rPr lang="en-US" dirty="0"/>
              <a:t>muscle, tendons, </a:t>
            </a:r>
            <a:r>
              <a:rPr lang="en-US" dirty="0" smtClean="0"/>
              <a:t>ligaments</a:t>
            </a:r>
            <a:endParaRPr lang="en-US" dirty="0"/>
          </a:p>
          <a:p>
            <a:pPr lvl="1"/>
            <a:r>
              <a:rPr lang="en-US" dirty="0" smtClean="0"/>
              <a:t>May </a:t>
            </a:r>
            <a:r>
              <a:rPr lang="en-US" dirty="0"/>
              <a:t>also reduce muscle soreness (?) </a:t>
            </a:r>
          </a:p>
          <a:p>
            <a:r>
              <a:rPr lang="en-US" dirty="0" smtClean="0"/>
              <a:t>As </a:t>
            </a:r>
            <a:r>
              <a:rPr lang="en-US" dirty="0"/>
              <a:t>a separate session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Must </a:t>
            </a:r>
            <a:r>
              <a:rPr lang="en-US" dirty="0"/>
              <a:t>warm up! </a:t>
            </a:r>
            <a:endParaRPr lang="en-US" dirty="0" smtClean="0"/>
          </a:p>
          <a:p>
            <a:pPr lvl="1"/>
            <a:r>
              <a:rPr lang="en-US" dirty="0" smtClean="0"/>
              <a:t>Recovery </a:t>
            </a:r>
            <a:r>
              <a:rPr lang="en-US" dirty="0"/>
              <a:t>session day after competition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22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07397"/>
            <a:ext cx="7269480" cy="686976"/>
          </a:xfrm>
        </p:spPr>
        <p:txBody>
          <a:bodyPr>
            <a:normAutofit fontScale="90000"/>
          </a:bodyPr>
          <a:lstStyle/>
          <a:p>
            <a:r>
              <a:rPr lang="en-US" dirty="0"/>
              <a:t>What are we trying to target when we stretch? 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628801"/>
            <a:ext cx="6446520" cy="4016910"/>
          </a:xfrm>
        </p:spPr>
        <p:txBody>
          <a:bodyPr>
            <a:normAutofit/>
          </a:bodyPr>
          <a:lstStyle/>
          <a:p>
            <a:r>
              <a:rPr lang="en-US" dirty="0" smtClean="0"/>
              <a:t>Muscle Spindles</a:t>
            </a:r>
            <a:endParaRPr lang="en-US" dirty="0"/>
          </a:p>
          <a:p>
            <a:pPr lvl="1"/>
            <a:r>
              <a:rPr lang="en-US" dirty="0" smtClean="0"/>
              <a:t>Within </a:t>
            </a:r>
            <a:r>
              <a:rPr lang="en-US" dirty="0" err="1"/>
              <a:t>intrafusal</a:t>
            </a:r>
            <a:r>
              <a:rPr lang="en-US" dirty="0"/>
              <a:t> muscle </a:t>
            </a:r>
            <a:r>
              <a:rPr lang="en-US" dirty="0" err="1"/>
              <a:t>fibres</a:t>
            </a:r>
            <a:r>
              <a:rPr lang="en-US" dirty="0"/>
              <a:t>, that run </a:t>
            </a:r>
            <a:r>
              <a:rPr lang="en-US" dirty="0" smtClean="0"/>
              <a:t>parallel </a:t>
            </a:r>
            <a:r>
              <a:rPr lang="en-US" dirty="0"/>
              <a:t>to </a:t>
            </a:r>
            <a:r>
              <a:rPr lang="en-US" dirty="0" err="1"/>
              <a:t>extrafusal</a:t>
            </a:r>
            <a:r>
              <a:rPr lang="en-US" dirty="0"/>
              <a:t> muscle </a:t>
            </a:r>
            <a:r>
              <a:rPr lang="en-US" dirty="0" err="1"/>
              <a:t>fibres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Monitor </a:t>
            </a:r>
            <a:r>
              <a:rPr lang="en-US" dirty="0"/>
              <a:t>changes in muscle </a:t>
            </a:r>
            <a:r>
              <a:rPr lang="en-US" dirty="0" smtClean="0"/>
              <a:t>length</a:t>
            </a:r>
            <a:endParaRPr lang="en-US" dirty="0"/>
          </a:p>
          <a:p>
            <a:pPr lvl="1"/>
            <a:r>
              <a:rPr lang="en-US" dirty="0" smtClean="0"/>
              <a:t>Stretch </a:t>
            </a:r>
            <a:r>
              <a:rPr lang="en-US" dirty="0"/>
              <a:t>reflex controlled via sensory nerves </a:t>
            </a:r>
          </a:p>
          <a:p>
            <a:r>
              <a:rPr lang="en-US" dirty="0" smtClean="0"/>
              <a:t>Golgi </a:t>
            </a:r>
            <a:r>
              <a:rPr lang="en-US" dirty="0"/>
              <a:t>Tendon Organs (GTO)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Mechanoreceptors</a:t>
            </a:r>
            <a:endParaRPr lang="en-US" dirty="0"/>
          </a:p>
          <a:p>
            <a:pPr lvl="1"/>
            <a:r>
              <a:rPr lang="en-US" dirty="0" smtClean="0"/>
              <a:t>Near </a:t>
            </a:r>
            <a:r>
              <a:rPr lang="en-US" dirty="0"/>
              <a:t>musculotendinous junction </a:t>
            </a:r>
            <a:endParaRPr lang="en-US" dirty="0" smtClean="0"/>
          </a:p>
          <a:p>
            <a:pPr lvl="1"/>
            <a:r>
              <a:rPr lang="en-US" dirty="0" smtClean="0"/>
              <a:t>When </a:t>
            </a:r>
            <a:r>
              <a:rPr lang="en-US" dirty="0"/>
              <a:t>stimulated the GTO cause muscle to reflexively relax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0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82039"/>
            <a:ext cx="7622655" cy="686976"/>
          </a:xfrm>
        </p:spPr>
        <p:txBody>
          <a:bodyPr>
            <a:normAutofit fontScale="90000"/>
          </a:bodyPr>
          <a:lstStyle/>
          <a:p>
            <a:r>
              <a:rPr lang="en-US" dirty="0"/>
              <a:t>Golgi Tendon </a:t>
            </a:r>
            <a:r>
              <a:rPr lang="en-US" dirty="0" smtClean="0"/>
              <a:t>Organs/ Muscle Spindles 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2776"/>
            <a:ext cx="2905516" cy="4351337"/>
          </a:xfrm>
        </p:spPr>
        <p:txBody>
          <a:bodyPr/>
          <a:lstStyle/>
          <a:p>
            <a:r>
              <a:rPr lang="en-US" dirty="0"/>
              <a:t>Autogenic Inhibition </a:t>
            </a:r>
          </a:p>
          <a:p>
            <a:endParaRPr lang="en-US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422887" y="1412776"/>
            <a:ext cx="2905516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Reciprocal Inhibition </a:t>
            </a:r>
            <a:endParaRPr lang="en-US" dirty="0" smtClean="0"/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41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/>
              <a:t>Types of stretching 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709356" cy="4351337"/>
          </a:xfrm>
        </p:spPr>
        <p:txBody>
          <a:bodyPr>
            <a:normAutofit/>
          </a:bodyPr>
          <a:lstStyle/>
          <a:p>
            <a:r>
              <a:rPr lang="en-US" dirty="0"/>
              <a:t>Static </a:t>
            </a:r>
            <a:r>
              <a:rPr lang="en-US" dirty="0" smtClean="0"/>
              <a:t>stretching</a:t>
            </a:r>
            <a:endParaRPr lang="en-US" dirty="0"/>
          </a:p>
          <a:p>
            <a:pPr lvl="1"/>
            <a:r>
              <a:rPr lang="en-US" dirty="0" smtClean="0"/>
              <a:t>Slow </a:t>
            </a:r>
            <a:r>
              <a:rPr lang="en-US" dirty="0"/>
              <a:t>and </a:t>
            </a:r>
            <a:r>
              <a:rPr lang="en-US" dirty="0" smtClean="0"/>
              <a:t>constant</a:t>
            </a:r>
            <a:endParaRPr lang="en-US" dirty="0"/>
          </a:p>
          <a:p>
            <a:pPr lvl="1"/>
            <a:r>
              <a:rPr lang="en-US" dirty="0" smtClean="0"/>
              <a:t>End </a:t>
            </a:r>
            <a:r>
              <a:rPr lang="en-US" dirty="0"/>
              <a:t>position held for </a:t>
            </a:r>
            <a:r>
              <a:rPr lang="en-US" dirty="0" smtClean="0"/>
              <a:t>30sec</a:t>
            </a:r>
            <a:endParaRPr lang="en-US" dirty="0"/>
          </a:p>
          <a:p>
            <a:pPr lvl="1"/>
            <a:r>
              <a:rPr lang="en-US" dirty="0" smtClean="0"/>
              <a:t>Because </a:t>
            </a:r>
            <a:r>
              <a:rPr lang="en-US" dirty="0"/>
              <a:t>performed slowly: does not induce </a:t>
            </a:r>
            <a:r>
              <a:rPr lang="en-US" dirty="0" smtClean="0"/>
              <a:t>stretch reflex</a:t>
            </a:r>
            <a:endParaRPr lang="en-US" dirty="0"/>
          </a:p>
          <a:p>
            <a:pPr lvl="1"/>
            <a:r>
              <a:rPr lang="en-US" dirty="0" smtClean="0"/>
              <a:t>Easy </a:t>
            </a:r>
            <a:r>
              <a:rPr lang="en-US" dirty="0"/>
              <a:t>to </a:t>
            </a:r>
            <a:r>
              <a:rPr lang="en-US" dirty="0" smtClean="0"/>
              <a:t>learn</a:t>
            </a:r>
            <a:endParaRPr lang="en-US" dirty="0"/>
          </a:p>
          <a:p>
            <a:pPr lvl="1"/>
            <a:r>
              <a:rPr lang="en-US" dirty="0" smtClean="0"/>
              <a:t>Effective </a:t>
            </a:r>
            <a:r>
              <a:rPr lang="en-US" dirty="0"/>
              <a:t>in increasing ROM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88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/>
              <a:t>Types of stretching 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709356" cy="4351337"/>
          </a:xfrm>
        </p:spPr>
        <p:txBody>
          <a:bodyPr>
            <a:normAutofit/>
          </a:bodyPr>
          <a:lstStyle/>
          <a:p>
            <a:r>
              <a:rPr lang="en-US" dirty="0"/>
              <a:t>Ballistic </a:t>
            </a:r>
            <a:r>
              <a:rPr lang="en-US" dirty="0" smtClean="0"/>
              <a:t>stretching</a:t>
            </a:r>
            <a:endParaRPr lang="en-US" dirty="0"/>
          </a:p>
          <a:p>
            <a:pPr lvl="1"/>
            <a:r>
              <a:rPr lang="en-US" dirty="0" smtClean="0"/>
              <a:t>Active </a:t>
            </a:r>
            <a:r>
              <a:rPr lang="en-US" dirty="0"/>
              <a:t>muscular effort and uses 'bouncing </a:t>
            </a:r>
            <a:r>
              <a:rPr lang="en-US" dirty="0" smtClean="0"/>
              <a:t>type movement’</a:t>
            </a:r>
            <a:endParaRPr lang="en-US" dirty="0"/>
          </a:p>
          <a:p>
            <a:pPr lvl="1"/>
            <a:r>
              <a:rPr lang="en-US" dirty="0" smtClean="0"/>
              <a:t>End </a:t>
            </a:r>
            <a:r>
              <a:rPr lang="en-US" dirty="0"/>
              <a:t>position is not </a:t>
            </a:r>
            <a:r>
              <a:rPr lang="en-US" dirty="0" smtClean="0"/>
              <a:t>held</a:t>
            </a:r>
            <a:endParaRPr lang="en-US" dirty="0"/>
          </a:p>
          <a:p>
            <a:pPr lvl="1"/>
            <a:r>
              <a:rPr lang="en-US" dirty="0" smtClean="0"/>
              <a:t>Often </a:t>
            </a:r>
            <a:r>
              <a:rPr lang="en-US" dirty="0"/>
              <a:t>used in pre-exercise warm-up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Usually </a:t>
            </a:r>
            <a:r>
              <a:rPr lang="en-US" dirty="0"/>
              <a:t>triggers stretch reflex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Use </a:t>
            </a:r>
            <a:r>
              <a:rPr lang="en-US" dirty="0"/>
              <a:t>with extreme caution!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26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/>
              <a:t>Types of stretching 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2880320" cy="4351337"/>
          </a:xfrm>
        </p:spPr>
        <p:txBody>
          <a:bodyPr>
            <a:normAutofit/>
          </a:bodyPr>
          <a:lstStyle/>
          <a:p>
            <a:r>
              <a:rPr lang="en-US" dirty="0"/>
              <a:t>Dynamic stretching </a:t>
            </a:r>
          </a:p>
          <a:p>
            <a:pPr lvl="1"/>
            <a:r>
              <a:rPr lang="en-US" dirty="0" smtClean="0"/>
              <a:t>Functional </a:t>
            </a:r>
            <a:r>
              <a:rPr lang="en-US" dirty="0"/>
              <a:t>based stretching </a:t>
            </a:r>
          </a:p>
          <a:p>
            <a:pPr lvl="1"/>
            <a:r>
              <a:rPr lang="en-US" dirty="0" smtClean="0"/>
              <a:t>Uses </a:t>
            </a:r>
            <a:r>
              <a:rPr lang="en-US" dirty="0"/>
              <a:t>sport specific movements to prepare for activity </a:t>
            </a:r>
          </a:p>
          <a:p>
            <a:pPr lvl="1"/>
            <a:r>
              <a:rPr lang="en-US" dirty="0" smtClean="0"/>
              <a:t>Aka </a:t>
            </a:r>
            <a:r>
              <a:rPr lang="en-US" dirty="0"/>
              <a:t>mobility drills </a:t>
            </a:r>
          </a:p>
          <a:p>
            <a:pPr lvl="1"/>
            <a:r>
              <a:rPr lang="en-US" dirty="0" smtClean="0"/>
              <a:t>May </a:t>
            </a:r>
            <a:r>
              <a:rPr lang="en-US" dirty="0"/>
              <a:t>appear similar to ballistic stretching BUT </a:t>
            </a:r>
          </a:p>
          <a:p>
            <a:pPr lvl="2"/>
            <a:r>
              <a:rPr lang="en-US" dirty="0" smtClean="0"/>
              <a:t>Does </a:t>
            </a:r>
            <a:r>
              <a:rPr lang="en-US" dirty="0"/>
              <a:t>not use bouncing </a:t>
            </a:r>
            <a:endParaRPr lang="en-US" dirty="0" smtClean="0"/>
          </a:p>
          <a:p>
            <a:pPr lvl="2"/>
            <a:r>
              <a:rPr lang="en-US" dirty="0" smtClean="0"/>
              <a:t>Performed </a:t>
            </a:r>
            <a:r>
              <a:rPr lang="en-US" dirty="0"/>
              <a:t>in controlled manner </a:t>
            </a:r>
            <a:endParaRPr lang="en-US" dirty="0">
              <a:effectLst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289111" y="1191860"/>
            <a:ext cx="28803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Advantages </a:t>
            </a:r>
          </a:p>
          <a:p>
            <a:pPr lvl="1"/>
            <a:r>
              <a:rPr lang="en-US" dirty="0" smtClean="0"/>
              <a:t>Keep </a:t>
            </a:r>
            <a:r>
              <a:rPr lang="en-US" dirty="0"/>
              <a:t>warm unlike static </a:t>
            </a:r>
          </a:p>
          <a:p>
            <a:pPr lvl="1"/>
            <a:r>
              <a:rPr lang="en-US" dirty="0" smtClean="0"/>
              <a:t>Stretch </a:t>
            </a:r>
            <a:r>
              <a:rPr lang="en-US" dirty="0"/>
              <a:t>a number of joints (time) </a:t>
            </a:r>
          </a:p>
          <a:p>
            <a:pPr lvl="1"/>
            <a:r>
              <a:rPr lang="en-US" dirty="0" smtClean="0"/>
              <a:t>Flexible </a:t>
            </a:r>
            <a:r>
              <a:rPr lang="en-US" dirty="0"/>
              <a:t>for the specific movements required </a:t>
            </a:r>
          </a:p>
          <a:p>
            <a:r>
              <a:rPr lang="en-US" dirty="0" smtClean="0"/>
              <a:t>Disadvantages </a:t>
            </a:r>
            <a:endParaRPr lang="en-US" dirty="0"/>
          </a:p>
          <a:p>
            <a:pPr lvl="1"/>
            <a:r>
              <a:rPr lang="en-US" dirty="0" smtClean="0"/>
              <a:t>Not </a:t>
            </a:r>
            <a:r>
              <a:rPr lang="en-US" dirty="0"/>
              <a:t>as effective as static of PNF stretching in increasing ROM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5724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/>
              <a:t>Types of stretching 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840760" cy="43513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F0000"/>
                </a:solidFill>
              </a:rPr>
              <a:t>Proprioceptive Neuromuscular Facilitation (PNF) </a:t>
            </a:r>
            <a:endParaRPr lang="en-US" sz="2800" b="1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Initially </a:t>
            </a:r>
            <a:r>
              <a:rPr lang="en-US" dirty="0"/>
              <a:t>developed as strengthening tool </a:t>
            </a:r>
          </a:p>
          <a:p>
            <a:r>
              <a:rPr lang="en-US" dirty="0" smtClean="0"/>
              <a:t>The </a:t>
            </a:r>
            <a:r>
              <a:rPr lang="en-US" dirty="0"/>
              <a:t>adapted for rehab to decrease muscle tone </a:t>
            </a:r>
          </a:p>
          <a:p>
            <a:pPr lvl="1"/>
            <a:r>
              <a:rPr lang="en-US" dirty="0" smtClean="0"/>
              <a:t>Performed </a:t>
            </a:r>
            <a:r>
              <a:rPr lang="en-US" dirty="0"/>
              <a:t>with a partner </a:t>
            </a:r>
          </a:p>
          <a:p>
            <a:pPr lvl="1"/>
            <a:r>
              <a:rPr lang="en-US" dirty="0" smtClean="0"/>
              <a:t>Uses </a:t>
            </a:r>
            <a:r>
              <a:rPr lang="en-US" dirty="0"/>
              <a:t>both passive and active movements (concentric and isometric contractions) </a:t>
            </a:r>
          </a:p>
          <a:p>
            <a:pPr lvl="1"/>
            <a:r>
              <a:rPr lang="en-US" dirty="0" smtClean="0"/>
              <a:t>Thought </a:t>
            </a:r>
            <a:r>
              <a:rPr lang="en-US" dirty="0"/>
              <a:t>to be superior to other stretching methods due to 'muscular inhibition' </a:t>
            </a:r>
          </a:p>
          <a:p>
            <a:pPr lvl="1"/>
            <a:r>
              <a:rPr lang="en-US" dirty="0" smtClean="0"/>
              <a:t>3 </a:t>
            </a:r>
            <a:r>
              <a:rPr lang="en-US" dirty="0"/>
              <a:t>specific muscle </a:t>
            </a:r>
            <a:r>
              <a:rPr lang="en-US" dirty="0" smtClean="0"/>
              <a:t>actions</a:t>
            </a:r>
            <a:endParaRPr lang="en-US" dirty="0"/>
          </a:p>
          <a:p>
            <a:pPr lvl="2"/>
            <a:r>
              <a:rPr lang="en-US" dirty="0" smtClean="0"/>
              <a:t>Isometric </a:t>
            </a:r>
            <a:r>
              <a:rPr lang="en-US" dirty="0"/>
              <a:t>(hold) &amp; concentric (Contract) contraction of </a:t>
            </a:r>
            <a:r>
              <a:rPr lang="en-US" dirty="0" smtClean="0"/>
              <a:t>antagonist </a:t>
            </a:r>
            <a:r>
              <a:rPr lang="en-US" dirty="0"/>
              <a:t>(stretched) </a:t>
            </a:r>
            <a:endParaRPr lang="en-US" dirty="0" smtClean="0"/>
          </a:p>
          <a:p>
            <a:pPr lvl="2"/>
            <a:r>
              <a:rPr lang="en-US" dirty="0" smtClean="0"/>
              <a:t>Passive </a:t>
            </a:r>
            <a:r>
              <a:rPr lang="en-US" dirty="0"/>
              <a:t>stretch (relax) of antagonist (muscle being stretched)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5816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PNF Hold-Relax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6709356" cy="3944902"/>
          </a:xfrm>
        </p:spPr>
        <p:txBody>
          <a:bodyPr>
            <a:normAutofit/>
          </a:bodyPr>
          <a:lstStyle/>
          <a:p>
            <a:r>
              <a:rPr lang="en-US" dirty="0" smtClean="0"/>
              <a:t>Phase </a:t>
            </a:r>
            <a:r>
              <a:rPr lang="en-US" dirty="0"/>
              <a:t>1: passive pre-stretch of 10 seconds </a:t>
            </a:r>
          </a:p>
          <a:p>
            <a:r>
              <a:rPr lang="en-US" dirty="0" smtClean="0"/>
              <a:t>Phase </a:t>
            </a:r>
            <a:r>
              <a:rPr lang="en-US" dirty="0"/>
              <a:t>2: HOLD: isometric contraction of muscle being stretched </a:t>
            </a:r>
            <a:endParaRPr lang="en-US" dirty="0" smtClean="0"/>
          </a:p>
          <a:p>
            <a:pPr lvl="1"/>
            <a:r>
              <a:rPr lang="en-US" dirty="0" smtClean="0"/>
              <a:t>(don't </a:t>
            </a:r>
            <a:r>
              <a:rPr lang="en-US" dirty="0"/>
              <a:t>let me move you!)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HOLD </a:t>
            </a:r>
            <a:r>
              <a:rPr lang="en-US" dirty="0"/>
              <a:t>for 6sec </a:t>
            </a:r>
          </a:p>
          <a:p>
            <a:r>
              <a:rPr lang="en-US" dirty="0" smtClean="0"/>
              <a:t>Phase </a:t>
            </a:r>
            <a:r>
              <a:rPr lang="en-US" dirty="0"/>
              <a:t>3: RELAX: passive stretch held for 30seconds </a:t>
            </a:r>
          </a:p>
          <a:p>
            <a:r>
              <a:rPr lang="en-US" dirty="0" smtClean="0"/>
              <a:t>Result</a:t>
            </a:r>
            <a:r>
              <a:rPr lang="en-US" dirty="0"/>
              <a:t>: increased flexibility due to AUTOGENIC INHIBITION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4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PNF Hold-Relax with Antagonist Contraction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6709356" cy="3944902"/>
          </a:xfrm>
        </p:spPr>
        <p:txBody>
          <a:bodyPr>
            <a:normAutofit/>
          </a:bodyPr>
          <a:lstStyle/>
          <a:p>
            <a:r>
              <a:rPr lang="en-US" dirty="0" smtClean="0"/>
              <a:t>Phase </a:t>
            </a:r>
            <a:r>
              <a:rPr lang="en-US" dirty="0"/>
              <a:t>1: Passive pre-stretch of 10seconds </a:t>
            </a:r>
          </a:p>
          <a:p>
            <a:r>
              <a:rPr lang="en-US" dirty="0" smtClean="0"/>
              <a:t>Phase </a:t>
            </a:r>
            <a:r>
              <a:rPr lang="en-US" dirty="0"/>
              <a:t>2: HOLD: isometric contraction of muscle being stretched </a:t>
            </a:r>
          </a:p>
          <a:p>
            <a:pPr lvl="1"/>
            <a:r>
              <a:rPr lang="en-US" dirty="0" smtClean="0"/>
              <a:t>(don't </a:t>
            </a:r>
            <a:r>
              <a:rPr lang="en-US" dirty="0"/>
              <a:t>let me move you!)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HOLD </a:t>
            </a:r>
            <a:r>
              <a:rPr lang="en-US" dirty="0"/>
              <a:t>for 6sec </a:t>
            </a:r>
          </a:p>
          <a:p>
            <a:r>
              <a:rPr lang="en-US" dirty="0" smtClean="0"/>
              <a:t>Phase </a:t>
            </a:r>
            <a:r>
              <a:rPr lang="en-US" dirty="0"/>
              <a:t>3: concentric contraction of antagonist is used </a:t>
            </a:r>
            <a:r>
              <a:rPr lang="en-US" i="1" dirty="0"/>
              <a:t>with </a:t>
            </a:r>
            <a:r>
              <a:rPr lang="en-US" dirty="0"/>
              <a:t>a passive stretch (hold for 30sec) </a:t>
            </a:r>
          </a:p>
          <a:p>
            <a:r>
              <a:rPr lang="en-US" dirty="0" smtClean="0"/>
              <a:t>RESULT</a:t>
            </a:r>
            <a:r>
              <a:rPr lang="en-US" dirty="0"/>
              <a:t>: Increased ROM due to AUTOGENIC and RECIPROCAL inhibition*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51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6709356" cy="3944902"/>
          </a:xfrm>
        </p:spPr>
        <p:txBody>
          <a:bodyPr>
            <a:normAutofit/>
          </a:bodyPr>
          <a:lstStyle/>
          <a:p>
            <a:r>
              <a:rPr lang="en-US" dirty="0" smtClean="0"/>
              <a:t>Stretching </a:t>
            </a:r>
            <a:r>
              <a:rPr lang="en-US" dirty="0"/>
              <a:t>can be used lengthen muscle tissue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Long </a:t>
            </a:r>
            <a:r>
              <a:rPr lang="en-US" dirty="0"/>
              <a:t>term as part of stretching </a:t>
            </a:r>
            <a:r>
              <a:rPr lang="en-US" dirty="0" err="1" smtClean="0"/>
              <a:t>programme</a:t>
            </a:r>
            <a:endParaRPr lang="en-US" dirty="0"/>
          </a:p>
          <a:p>
            <a:pPr lvl="1"/>
            <a:r>
              <a:rPr lang="en-US" dirty="0" smtClean="0"/>
              <a:t>Short </a:t>
            </a:r>
            <a:r>
              <a:rPr lang="en-US" dirty="0"/>
              <a:t>term in a clinical setting </a:t>
            </a:r>
          </a:p>
          <a:p>
            <a:r>
              <a:rPr lang="en-US" dirty="0" smtClean="0"/>
              <a:t>Clinic </a:t>
            </a:r>
            <a:r>
              <a:rPr lang="en-US" dirty="0"/>
              <a:t>led stretching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Passive stretch</a:t>
            </a:r>
            <a:endParaRPr lang="en-US" dirty="0"/>
          </a:p>
          <a:p>
            <a:r>
              <a:rPr lang="en-US" dirty="0" smtClean="0"/>
              <a:t>PNF </a:t>
            </a:r>
          </a:p>
          <a:p>
            <a:pPr lvl="1"/>
            <a:r>
              <a:rPr lang="en-US" dirty="0" smtClean="0"/>
              <a:t>Hold-Relax method</a:t>
            </a:r>
            <a:endParaRPr lang="en-US" dirty="0"/>
          </a:p>
          <a:p>
            <a:pPr lvl="1"/>
            <a:r>
              <a:rPr lang="en-US" smtClean="0"/>
              <a:t>Hold-Relax </a:t>
            </a:r>
            <a:r>
              <a:rPr lang="en-US" dirty="0"/>
              <a:t>with antagonist contraction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76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3491</TotalTime>
  <Words>634</Words>
  <Application>Microsoft Macintosh PowerPoint</Application>
  <PresentationFormat>On-screen Show (4:3)</PresentationFormat>
  <Paragraphs>130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Century Schoolbook</vt:lpstr>
      <vt:lpstr>ＭＳ Ｐゴシック</vt:lpstr>
      <vt:lpstr>Wingdings 2</vt:lpstr>
      <vt:lpstr>Arial</vt:lpstr>
      <vt:lpstr>Calibri</vt:lpstr>
      <vt:lpstr>Wingdings</vt:lpstr>
      <vt:lpstr>View</vt:lpstr>
      <vt:lpstr>INTRODUCION TO SPORTS THERAPY  Practical – Passive and PNF Stretch</vt:lpstr>
      <vt:lpstr>Learning Outcomes </vt:lpstr>
      <vt:lpstr>  Stretching</vt:lpstr>
      <vt:lpstr>  Overstretching</vt:lpstr>
      <vt:lpstr>  Stretching</vt:lpstr>
      <vt:lpstr>Stretching</vt:lpstr>
      <vt:lpstr>Frequency, Duration &amp; Intensity</vt:lpstr>
      <vt:lpstr>When to Stretch?</vt:lpstr>
      <vt:lpstr>What are we trying to target when we stretch? </vt:lpstr>
      <vt:lpstr>Golgi Tendon Organs/ Muscle Spindles </vt:lpstr>
      <vt:lpstr>Types of stretching </vt:lpstr>
      <vt:lpstr>Types of stretching </vt:lpstr>
      <vt:lpstr>Types of stretching </vt:lpstr>
      <vt:lpstr>Types of stretching </vt:lpstr>
      <vt:lpstr>PNF Hold-Relax</vt:lpstr>
      <vt:lpstr>PNF Hold-Relax with Antagonist Contraction</vt:lpstr>
      <vt:lpstr>Summary</vt:lpstr>
    </vt:vector>
  </TitlesOfParts>
  <Company/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129</cp:revision>
  <dcterms:created xsi:type="dcterms:W3CDTF">2016-09-15T12:23:08Z</dcterms:created>
  <dcterms:modified xsi:type="dcterms:W3CDTF">2018-11-20T12:49:33Z</dcterms:modified>
</cp:coreProperties>
</file>