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8" r:id="rId8"/>
    <p:sldId id="262" r:id="rId9"/>
    <p:sldId id="269" r:id="rId10"/>
  </p:sldIdLst>
  <p:sldSz cx="12192000" cy="6858000"/>
  <p:notesSz cx="6858000" cy="9144000"/>
  <p:defaultTextStyle>
    <a:defPPr>
      <a:defRPr lang="LID4096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13" autoAdjust="0"/>
    <p:restoredTop sz="94660"/>
  </p:normalViewPr>
  <p:slideViewPr>
    <p:cSldViewPr snapToGrid="0">
      <p:cViewPr varScale="1">
        <p:scale>
          <a:sx n="89" d="100"/>
          <a:sy n="89" d="100"/>
        </p:scale>
        <p:origin x="68" y="3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LID4096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803646-697E-469E-B3B1-1A31633EB4EF}" type="datetimeFigureOut">
              <a:rPr lang="LID4096" smtClean="0"/>
              <a:t>06/15/2019</a:t>
            </a:fld>
            <a:endParaRPr lang="LID4096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LID4096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LID4096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976843-4EC8-42DF-8B15-AD9C8DFD8FD1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4842803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SimSun" panose="02010600030101010101" pitchFamily="2" charset="-122"/>
              </a:defRPr>
            </a:lvl1pPr>
            <a:lvl2pPr marL="749300" indent="-287338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SimSun" panose="02010600030101010101" pitchFamily="2" charset="-122"/>
              </a:defRPr>
            </a:lvl2pPr>
            <a:lvl3pPr marL="1154113" indent="-230188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SimSun" panose="02010600030101010101" pitchFamily="2" charset="-122"/>
              </a:defRPr>
            </a:lvl3pPr>
            <a:lvl4pPr marL="1616075" indent="-230188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SimSun" panose="02010600030101010101" pitchFamily="2" charset="-122"/>
              </a:defRPr>
            </a:lvl4pPr>
            <a:lvl5pPr marL="2078038" indent="-230188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SimSun" panose="02010600030101010101" pitchFamily="2" charset="-122"/>
              </a:defRPr>
            </a:lvl5pPr>
            <a:lvl6pPr marL="2535238" indent="-23018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SimSun" panose="02010600030101010101" pitchFamily="2" charset="-122"/>
              </a:defRPr>
            </a:lvl6pPr>
            <a:lvl7pPr marL="2992438" indent="-23018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SimSun" panose="02010600030101010101" pitchFamily="2" charset="-122"/>
              </a:defRPr>
            </a:lvl7pPr>
            <a:lvl8pPr marL="3449638" indent="-23018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SimSun" panose="02010600030101010101" pitchFamily="2" charset="-122"/>
              </a:defRPr>
            </a:lvl8pPr>
            <a:lvl9pPr marL="3906838" indent="-23018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SimSun" panose="02010600030101010101" pitchFamily="2" charset="-122"/>
              </a:defRPr>
            </a:lvl9pPr>
          </a:lstStyle>
          <a:p>
            <a:pPr>
              <a:spcBef>
                <a:spcPct val="0"/>
              </a:spcBef>
            </a:pPr>
            <a:fld id="{1782AC4D-87BC-4FE9-A682-CB85944CB5CB}" type="slidenum">
              <a:rPr lang="zh-CN" altLang="en-US"/>
              <a:pPr>
                <a:spcBef>
                  <a:spcPct val="0"/>
                </a:spcBef>
              </a:pPr>
              <a:t>7</a:t>
            </a:fld>
            <a:endParaRPr lang="en-US" altLang="zh-CN"/>
          </a:p>
        </p:txBody>
      </p:sp>
      <p:sp>
        <p:nvSpPr>
          <p:cNvPr id="102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477947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085A76-9B95-491E-B7FA-F4C0D2E135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D7974A-1F1F-4B4E-AB3A-90B19C07F1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LID4096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8EA267-FBE4-43A3-9AD2-46CFB7BEB1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74B8B-0AB9-4B55-A7E7-91F35FDF771D}" type="datetimeFigureOut">
              <a:rPr lang="LID4096" smtClean="0"/>
              <a:t>06/15/2019</a:t>
            </a:fld>
            <a:endParaRPr lang="LID4096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1DEBC8-211E-447A-9306-E66096528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BB4506-A9B6-4896-8A0B-9404BE718D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57542-5E25-457A-9B1B-1BA6DF6FDC86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5652491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3A2BE-027E-400E-88C6-4CEC29C4AE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CD2C89-C07C-4024-930A-EE2E0AE7AF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A0CAD0-CAE1-4B54-AA33-05F18961E2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74B8B-0AB9-4B55-A7E7-91F35FDF771D}" type="datetimeFigureOut">
              <a:rPr lang="LID4096" smtClean="0"/>
              <a:t>06/15/2019</a:t>
            </a:fld>
            <a:endParaRPr lang="LID4096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847A35-D1D2-4712-B9EC-88386EB9C5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DDCB39-BA88-4C87-AD0C-C9F1539F2E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57542-5E25-457A-9B1B-1BA6DF6FDC86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9037549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3E74-A26A-476C-B83D-C395A99A9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0BC3D6-C48B-4A11-B547-D7CFC3C8FD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5AB870-AFDC-41F7-B5C0-4AE7976619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74B8B-0AB9-4B55-A7E7-91F35FDF771D}" type="datetimeFigureOut">
              <a:rPr lang="LID4096" smtClean="0"/>
              <a:t>06/15/2019</a:t>
            </a:fld>
            <a:endParaRPr lang="LID4096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5F6C32-69AA-43F3-B48C-189C177036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3D893E-24E4-4D08-8291-1CF979954D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57542-5E25-457A-9B1B-1BA6DF6FDC86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8696406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F2B3DA-6ED6-4324-9C1A-BB97679F4E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719040-1E42-42E9-BFCD-F7819047633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C20B9C-CB1B-4BFC-8EBD-E028D8F465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D616B3-E207-4B90-9461-A4563E9A61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74B8B-0AB9-4B55-A7E7-91F35FDF771D}" type="datetimeFigureOut">
              <a:rPr lang="LID4096" smtClean="0"/>
              <a:t>06/15/2019</a:t>
            </a:fld>
            <a:endParaRPr lang="LID4096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10C76D-992A-46C1-BEC1-6EA1B56053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3EB497-6B81-444F-B2E7-D5BA0F69B5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57542-5E25-457A-9B1B-1BA6DF6FDC86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0501181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15A39D-5937-45BB-A279-C9F8CBA360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1D2AA1-7747-4139-8172-86F963A919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FD0E01-9DCE-4742-94AE-48CA6C9BC6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5B4A6B1-AC61-4C1F-A0C0-708086C4D0B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5728C00-D556-4165-91FD-DF91D8B499B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79E180E-A84D-4431-A5D9-BC99D8C839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74B8B-0AB9-4B55-A7E7-91F35FDF771D}" type="datetimeFigureOut">
              <a:rPr lang="LID4096" smtClean="0"/>
              <a:t>06/15/2019</a:t>
            </a:fld>
            <a:endParaRPr lang="LID4096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AFCFDA3-A8B1-4A9C-800A-C5B74D76B6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11273AA-C157-4A52-963C-C964D08CF1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57542-5E25-457A-9B1B-1BA6DF6FDC86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337996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074AB-374E-41DC-BE34-E5B7261A0A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BDB6057-DAEB-428F-9067-1B9ABFDBBC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74B8B-0AB9-4B55-A7E7-91F35FDF771D}" type="datetimeFigureOut">
              <a:rPr lang="LID4096" smtClean="0"/>
              <a:t>06/15/2019</a:t>
            </a:fld>
            <a:endParaRPr lang="LID4096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303459-5472-4C55-AFE9-28F1D29B65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76FDA5-D035-466A-BFDC-7026FCBD7C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57542-5E25-457A-9B1B-1BA6DF6FDC86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682401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B415740-0A84-4F70-B607-9556E9BDD5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74B8B-0AB9-4B55-A7E7-91F35FDF771D}" type="datetimeFigureOut">
              <a:rPr lang="LID4096" smtClean="0"/>
              <a:t>06/15/2019</a:t>
            </a:fld>
            <a:endParaRPr lang="LID4096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3D6512B-09D2-4CFE-90B5-90B51AEF16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7DAD61-F758-4BC3-BF6F-B9568D93E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57542-5E25-457A-9B1B-1BA6DF6FDC86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8549679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6346C0-B3FA-4E2A-A55F-8381D37C5F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40C1B0-D822-413D-8F91-383C170903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F68475-355A-4AEE-98B6-4578A1AA1A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67D7D6-A995-410B-94B4-83E41BA120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74B8B-0AB9-4B55-A7E7-91F35FDF771D}" type="datetimeFigureOut">
              <a:rPr lang="LID4096" smtClean="0"/>
              <a:t>06/15/2019</a:t>
            </a:fld>
            <a:endParaRPr lang="LID4096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2A9267-BD90-4AF7-A04A-2BE112AC8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767186-4665-40C5-A674-2456E3404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57542-5E25-457A-9B1B-1BA6DF6FDC86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1897085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BF0FE8-1481-44B7-BB51-202675BC63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2315907-6096-4405-930E-8450F4AB59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LID4096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A8E2AE-D2EB-45D7-B3E0-6E75AC5C8B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E53520-EAF0-4ABF-BEC4-675129621C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74B8B-0AB9-4B55-A7E7-91F35FDF771D}" type="datetimeFigureOut">
              <a:rPr lang="LID4096" smtClean="0"/>
              <a:t>06/15/2019</a:t>
            </a:fld>
            <a:endParaRPr lang="LID4096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238924-CEB5-4159-86C4-970D13C59E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EA4A8C-A883-4C1C-AAA6-06FA7BC056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57542-5E25-457A-9B1B-1BA6DF6FDC86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4035972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AE0CA5-EBA9-48E3-B4B5-FEC96A1533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B235DA-8BEA-420D-AAA5-19DF705E2E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534EA5-5E75-4BC6-995C-049387D0C8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74B8B-0AB9-4B55-A7E7-91F35FDF771D}" type="datetimeFigureOut">
              <a:rPr lang="LID4096" smtClean="0"/>
              <a:t>06/15/2019</a:t>
            </a:fld>
            <a:endParaRPr lang="LID4096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1E5BF7-A883-41EF-AD87-02E0A747E7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77CDDD-87D1-445A-A78A-89543DADCF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57542-5E25-457A-9B1B-1BA6DF6FDC86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2595258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151D0E-D04F-42F7-92EB-AB143FBA515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0E761A-C2E6-451B-BF36-66355E70EC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1F555A-8DAD-4F5B-8870-F8F7628C2C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74B8B-0AB9-4B55-A7E7-91F35FDF771D}" type="datetimeFigureOut">
              <a:rPr lang="LID4096" smtClean="0"/>
              <a:t>06/15/2019</a:t>
            </a:fld>
            <a:endParaRPr lang="LID4096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E6805D-AFD0-4CA5-B6E3-0D2E9834A2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8ED3C4-78BF-4BE3-BF76-13733E2AF5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57542-5E25-457A-9B1B-1BA6DF6FDC86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7184188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A217A67-2DB5-4445-8368-FB87C34D28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145E62-AC44-41CD-9CE8-1DD877E856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F7A2DC-4EE1-461C-95A1-B86E684CDDC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F74B8B-0AB9-4B55-A7E7-91F35FDF771D}" type="datetimeFigureOut">
              <a:rPr lang="LID4096" smtClean="0"/>
              <a:t>06/15/2019</a:t>
            </a:fld>
            <a:endParaRPr lang="LID4096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27E8C2-A6AA-4ED8-B544-40D92336A38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LID4096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83496C-D90A-4663-9596-10F0C94A529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257542-5E25-457A-9B1B-1BA6DF6FDC86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699073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LID4096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png"/><Relationship Id="rId4" Type="http://schemas.openxmlformats.org/officeDocument/2006/relationships/oleObject" Target="../embeddings/oleObject1.bin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AAE206-62F5-4304-9993-C97608A8E30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4800" dirty="0"/>
              <a:t>3-H Framework : a case study on SDK group management change</a:t>
            </a:r>
            <a:endParaRPr lang="LID4096" sz="4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B1FA5C-8C21-4509-9225-3416607F8F3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altLang="zh-CN" dirty="0"/>
          </a:p>
          <a:p>
            <a:r>
              <a:rPr lang="en-US" dirty="0"/>
              <a:t>Raymond Chan</a:t>
            </a:r>
          </a:p>
          <a:p>
            <a:endParaRPr lang="LID4096" dirty="0"/>
          </a:p>
        </p:txBody>
      </p:sp>
    </p:spTree>
    <p:extLst>
      <p:ext uri="{BB962C8B-B14F-4D97-AF65-F5344CB8AC3E}">
        <p14:creationId xmlns:p14="http://schemas.microsoft.com/office/powerpoint/2010/main" val="16848680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4648FA-A328-4DCE-BD0A-002D92E241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Background :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56F97-3498-49F3-A1F5-E74C3BE7F5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 Private Equity (P/E) firm had invested in a large family owned Chinese factory which was one of the biggest collector’s train toy manufacturing company in South China region</a:t>
            </a:r>
          </a:p>
          <a:p>
            <a:r>
              <a:rPr lang="en-US" dirty="0"/>
              <a:t>A new CEO and CFO were appointed by the P/E firm</a:t>
            </a:r>
          </a:p>
          <a:p>
            <a:r>
              <a:rPr lang="en-US" dirty="0"/>
              <a:t>CEO – an American ; multinational companies work experience</a:t>
            </a:r>
          </a:p>
          <a:p>
            <a:r>
              <a:rPr lang="en-US" dirty="0"/>
              <a:t>Investment objective – increase company value</a:t>
            </a:r>
          </a:p>
          <a:p>
            <a:pPr marL="0" indent="0">
              <a:buNone/>
            </a:pPr>
            <a:endParaRPr lang="LID4096" dirty="0"/>
          </a:p>
        </p:txBody>
      </p:sp>
    </p:spTree>
    <p:extLst>
      <p:ext uri="{BB962C8B-B14F-4D97-AF65-F5344CB8AC3E}">
        <p14:creationId xmlns:p14="http://schemas.microsoft.com/office/powerpoint/2010/main" val="12156272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5E0542-CD27-4ED2-BE0D-5FC7919134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Company Strategy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0263B7-C392-4204-8067-2779730C97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Apply the Western management culture to improve efficiencies 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Invest in new production technologies to improve productivities</a:t>
            </a:r>
          </a:p>
          <a:p>
            <a:endParaRPr lang="en-US" dirty="0"/>
          </a:p>
          <a:p>
            <a:r>
              <a:rPr lang="en-US" dirty="0"/>
              <a:t>Cost saving initiatives</a:t>
            </a:r>
          </a:p>
          <a:p>
            <a:endParaRPr lang="LID4096" dirty="0"/>
          </a:p>
        </p:txBody>
      </p:sp>
    </p:spTree>
    <p:extLst>
      <p:ext uri="{BB962C8B-B14F-4D97-AF65-F5344CB8AC3E}">
        <p14:creationId xmlns:p14="http://schemas.microsoft.com/office/powerpoint/2010/main" val="14536448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2BF2D9-E710-43F2-A29F-6EC2F1DF1A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3-H framework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B26C70-5D79-4BF8-A8F1-A7EF3EC5AA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H1 Heart</a:t>
            </a:r>
          </a:p>
          <a:p>
            <a:pPr lvl="1"/>
            <a:r>
              <a:rPr lang="en-US" dirty="0"/>
              <a:t>Leadership changes - more than half of the top management except Engineering; Logistics and Production managers</a:t>
            </a:r>
          </a:p>
          <a:p>
            <a:pPr lvl="1"/>
            <a:r>
              <a:rPr lang="en-US" dirty="0"/>
              <a:t>Communications – CEO is a English speaker</a:t>
            </a:r>
          </a:p>
          <a:p>
            <a:pPr lvl="1"/>
            <a:r>
              <a:rPr lang="en-US" dirty="0"/>
              <a:t>Cross – cultural management : laid-off long svc staff; straight management </a:t>
            </a:r>
          </a:p>
        </p:txBody>
      </p:sp>
    </p:spTree>
    <p:extLst>
      <p:ext uri="{BB962C8B-B14F-4D97-AF65-F5344CB8AC3E}">
        <p14:creationId xmlns:p14="http://schemas.microsoft.com/office/powerpoint/2010/main" val="23024238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52B97C-CFC2-4CE8-8EF2-4999EEF468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3-H Framework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5A55AE-7866-4A97-B4FE-A20FBB1309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H2 Head</a:t>
            </a:r>
          </a:p>
          <a:p>
            <a:pPr lvl="1"/>
            <a:r>
              <a:rPr lang="en-US" dirty="0"/>
              <a:t>Cost improvement Strategy</a:t>
            </a:r>
          </a:p>
          <a:p>
            <a:pPr lvl="1"/>
            <a:r>
              <a:rPr lang="en-US" dirty="0"/>
              <a:t>New product development</a:t>
            </a:r>
          </a:p>
          <a:p>
            <a:pPr lvl="1"/>
            <a:r>
              <a:rPr lang="en-US" dirty="0"/>
              <a:t>Target pricing strategy</a:t>
            </a:r>
          </a:p>
          <a:p>
            <a:pPr lvl="1"/>
            <a:r>
              <a:rPr lang="en-US" dirty="0"/>
              <a:t>Improve productivities</a:t>
            </a:r>
          </a:p>
          <a:p>
            <a:pPr marL="457200" lvl="1" indent="0">
              <a:buNone/>
            </a:pPr>
            <a:endParaRPr lang="en-US" dirty="0"/>
          </a:p>
          <a:p>
            <a:pPr lvl="1"/>
            <a:endParaRPr lang="LID4096" dirty="0"/>
          </a:p>
        </p:txBody>
      </p:sp>
    </p:spTree>
    <p:extLst>
      <p:ext uri="{BB962C8B-B14F-4D97-AF65-F5344CB8AC3E}">
        <p14:creationId xmlns:p14="http://schemas.microsoft.com/office/powerpoint/2010/main" val="35625316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E1122-DBC7-4CF1-AEFA-87752D1C04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3-H Framework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B87FF9-049F-46B4-BDAE-FF0F1D0A0B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H3 Hand</a:t>
            </a:r>
          </a:p>
          <a:p>
            <a:pPr lvl="1"/>
            <a:r>
              <a:rPr lang="en-US" dirty="0"/>
              <a:t>Lean Manufacturing process</a:t>
            </a:r>
          </a:p>
          <a:p>
            <a:pPr lvl="1"/>
            <a:r>
              <a:rPr lang="en-US" dirty="0"/>
              <a:t>Automation for small batch process</a:t>
            </a:r>
          </a:p>
          <a:p>
            <a:pPr lvl="1"/>
            <a:r>
              <a:rPr lang="en-US" dirty="0"/>
              <a:t>Cut down overtime</a:t>
            </a:r>
          </a:p>
          <a:p>
            <a:pPr lvl="1"/>
            <a:r>
              <a:rPr lang="en-US" dirty="0"/>
              <a:t>Outsources non-core process</a:t>
            </a:r>
          </a:p>
          <a:p>
            <a:pPr lvl="1"/>
            <a:endParaRPr lang="LID4096" dirty="0"/>
          </a:p>
        </p:txBody>
      </p:sp>
    </p:spTree>
    <p:extLst>
      <p:ext uri="{BB962C8B-B14F-4D97-AF65-F5344CB8AC3E}">
        <p14:creationId xmlns:p14="http://schemas.microsoft.com/office/powerpoint/2010/main" val="17163199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85000"/>
              <a:buFont typeface="Wingdings 2" panose="05020102010507070707" pitchFamily="18" charset="2"/>
              <a:buChar char="¡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85000"/>
              <a:buFont typeface="Wingdings" panose="05000000000000000000" pitchFamily="2" charset="2"/>
              <a:buChar char="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Char char="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B7BE56AF-CA21-45F4-B546-64CF1DFF8A2D}" type="slidenum">
              <a:rPr lang="zh-CN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7</a:t>
            </a:fld>
            <a:endParaRPr lang="en-US" altLang="zh-CN" sz="1400"/>
          </a:p>
        </p:txBody>
      </p:sp>
      <p:sp>
        <p:nvSpPr>
          <p:cNvPr id="20483" name="Text Box 3"/>
          <p:cNvSpPr txBox="1">
            <a:spLocks noChangeArrowheads="1"/>
          </p:cNvSpPr>
          <p:nvPr/>
        </p:nvSpPr>
        <p:spPr bwMode="auto">
          <a:xfrm>
            <a:off x="1600200" y="-33338"/>
            <a:ext cx="7384842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en-US" altLang="zh-CN" sz="30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3 – H framework for Effective Management</a:t>
            </a:r>
          </a:p>
        </p:txBody>
      </p:sp>
      <p:grpSp>
        <p:nvGrpSpPr>
          <p:cNvPr id="20484" name="Group 4"/>
          <p:cNvGrpSpPr>
            <a:grpSpLocks/>
          </p:cNvGrpSpPr>
          <p:nvPr/>
        </p:nvGrpSpPr>
        <p:grpSpPr bwMode="auto">
          <a:xfrm>
            <a:off x="1495425" y="1758951"/>
            <a:ext cx="4953000" cy="3967163"/>
            <a:chOff x="672" y="748"/>
            <a:chExt cx="3120" cy="2499"/>
          </a:xfrm>
        </p:grpSpPr>
        <p:grpSp>
          <p:nvGrpSpPr>
            <p:cNvPr id="9239" name="Group 5"/>
            <p:cNvGrpSpPr>
              <a:grpSpLocks/>
            </p:cNvGrpSpPr>
            <p:nvPr/>
          </p:nvGrpSpPr>
          <p:grpSpPr bwMode="auto">
            <a:xfrm>
              <a:off x="864" y="912"/>
              <a:ext cx="2640" cy="2064"/>
              <a:chOff x="864" y="912"/>
              <a:chExt cx="2640" cy="2064"/>
            </a:xfrm>
          </p:grpSpPr>
          <p:sp>
            <p:nvSpPr>
              <p:cNvPr id="20486" name="Oval 6"/>
              <p:cNvSpPr>
                <a:spLocks noChangeArrowheads="1"/>
              </p:cNvSpPr>
              <p:nvPr/>
            </p:nvSpPr>
            <p:spPr bwMode="auto">
              <a:xfrm>
                <a:off x="1920" y="1584"/>
                <a:ext cx="1584" cy="1392"/>
              </a:xfrm>
              <a:prstGeom prst="ellipse">
                <a:avLst/>
              </a:prstGeom>
              <a:gradFill rotWithShape="0">
                <a:gsLst>
                  <a:gs pos="0">
                    <a:srgbClr val="9FBFFF">
                      <a:gamma/>
                      <a:tint val="0"/>
                      <a:invGamma/>
                    </a:srgbClr>
                  </a:gs>
                  <a:gs pos="100000">
                    <a:srgbClr val="9FBFFF"/>
                  </a:gs>
                </a:gsLst>
                <a:path path="shape">
                  <a:fillToRect l="50000" t="50000" r="50000" b="50000"/>
                </a:path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>
                <a:prstShdw prst="shdw17" dist="17961" dir="2700000">
                  <a:schemeClr val="tx1">
                    <a:gamma/>
                    <a:shade val="60000"/>
                    <a:invGamma/>
                  </a:schemeClr>
                </a:prstShdw>
              </a:effectLst>
            </p:spPr>
            <p:txBody>
              <a:bodyPr wrap="none" anchor="ctr"/>
              <a:lstStyle/>
              <a:p>
                <a:pPr eaLnBrk="1" hangingPunct="1">
                  <a:defRPr/>
                </a:pPr>
                <a:endParaRPr lang="en-GB"/>
              </a:p>
            </p:txBody>
          </p:sp>
          <p:sp>
            <p:nvSpPr>
              <p:cNvPr id="20487" name="Oval 7"/>
              <p:cNvSpPr>
                <a:spLocks noChangeArrowheads="1"/>
              </p:cNvSpPr>
              <p:nvPr/>
            </p:nvSpPr>
            <p:spPr bwMode="auto">
              <a:xfrm>
                <a:off x="864" y="1584"/>
                <a:ext cx="1584" cy="1392"/>
              </a:xfrm>
              <a:prstGeom prst="ellipse">
                <a:avLst/>
              </a:prstGeom>
              <a:gradFill rotWithShape="0">
                <a:gsLst>
                  <a:gs pos="0">
                    <a:srgbClr val="9FBFFF">
                      <a:gamma/>
                      <a:tint val="0"/>
                      <a:invGamma/>
                    </a:srgbClr>
                  </a:gs>
                  <a:gs pos="100000">
                    <a:srgbClr val="9FBFFF"/>
                  </a:gs>
                </a:gsLst>
                <a:path path="shape">
                  <a:fillToRect l="50000" t="50000" r="50000" b="50000"/>
                </a:path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>
                <a:prstShdw prst="shdw17" dist="17961" dir="2700000">
                  <a:schemeClr val="tx1">
                    <a:gamma/>
                    <a:shade val="60000"/>
                    <a:invGamma/>
                  </a:schemeClr>
                </a:prstShdw>
              </a:effectLst>
            </p:spPr>
            <p:txBody>
              <a:bodyPr wrap="none" anchor="ctr"/>
              <a:lstStyle/>
              <a:p>
                <a:pPr eaLnBrk="1" hangingPunct="1">
                  <a:defRPr/>
                </a:pPr>
                <a:endParaRPr lang="en-GB"/>
              </a:p>
            </p:txBody>
          </p:sp>
          <p:sp>
            <p:nvSpPr>
              <p:cNvPr id="20488" name="Oval 8"/>
              <p:cNvSpPr>
                <a:spLocks noChangeArrowheads="1"/>
              </p:cNvSpPr>
              <p:nvPr/>
            </p:nvSpPr>
            <p:spPr bwMode="auto">
              <a:xfrm>
                <a:off x="1440" y="912"/>
                <a:ext cx="1584" cy="1392"/>
              </a:xfrm>
              <a:prstGeom prst="ellipse">
                <a:avLst/>
              </a:prstGeom>
              <a:gradFill rotWithShape="0">
                <a:gsLst>
                  <a:gs pos="0">
                    <a:srgbClr val="9FBFFF">
                      <a:gamma/>
                      <a:tint val="0"/>
                      <a:invGamma/>
                    </a:srgbClr>
                  </a:gs>
                  <a:gs pos="100000">
                    <a:srgbClr val="9FBFFF"/>
                  </a:gs>
                </a:gsLst>
                <a:path path="shape">
                  <a:fillToRect l="50000" t="50000" r="50000" b="50000"/>
                </a:path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>
                <a:prstShdw prst="shdw17" dist="17961" dir="2700000">
                  <a:schemeClr val="tx1">
                    <a:gamma/>
                    <a:shade val="60000"/>
                    <a:invGamma/>
                  </a:schemeClr>
                </a:prstShdw>
              </a:effectLst>
            </p:spPr>
            <p:txBody>
              <a:bodyPr wrap="none" anchor="ctr"/>
              <a:lstStyle/>
              <a:p>
                <a:pPr eaLnBrk="1" hangingPunct="1">
                  <a:defRPr/>
                </a:pPr>
                <a:endParaRPr lang="en-GB"/>
              </a:p>
            </p:txBody>
          </p:sp>
        </p:grpSp>
        <p:graphicFrame>
          <p:nvGraphicFramePr>
            <p:cNvPr id="9240" name="Object 9"/>
            <p:cNvGraphicFramePr>
              <a:graphicFrameLocks noChangeAspect="1"/>
            </p:cNvGraphicFramePr>
            <p:nvPr/>
          </p:nvGraphicFramePr>
          <p:xfrm>
            <a:off x="672" y="748"/>
            <a:ext cx="3120" cy="2499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29" name="Bitmap Image" r:id="rId4" imgW="0" imgH="0" progId="Paint.Picture">
                    <p:embed/>
                  </p:oleObj>
                </mc:Choice>
                <mc:Fallback>
                  <p:oleObj name="Bitmap Image" r:id="rId4" imgW="0" imgH="0" progId="Paint.Picture">
                    <p:embed/>
                    <p:pic>
                      <p:nvPicPr>
                        <p:cNvPr id="9240" name="Object 9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5">
                          <a:clrChange>
                            <a:clrFrom>
                              <a:srgbClr val="FFFFFF"/>
                            </a:clrFrom>
                            <a:clrTo>
                              <a:srgbClr val="FFFFFF">
                                <a:alpha val="0"/>
                              </a:srgbClr>
                            </a:clrTo>
                          </a:clrChange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672" y="748"/>
                          <a:ext cx="3120" cy="2499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20490" name="Text Box 10"/>
            <p:cNvSpPr txBox="1">
              <a:spLocks noChangeArrowheads="1"/>
            </p:cNvSpPr>
            <p:nvPr/>
          </p:nvSpPr>
          <p:spPr bwMode="auto">
            <a:xfrm>
              <a:off x="1776" y="1219"/>
              <a:ext cx="912" cy="26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  <a:defRPr/>
              </a:pPr>
              <a:r>
                <a:rPr lang="en-US" altLang="zh-CN" sz="2200" b="1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HEART</a:t>
              </a:r>
              <a:endParaRPr lang="en-US" altLang="zh-CN" sz="2400" b="1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0491" name="Text Box 11"/>
            <p:cNvSpPr txBox="1">
              <a:spLocks noChangeArrowheads="1"/>
            </p:cNvSpPr>
            <p:nvPr/>
          </p:nvSpPr>
          <p:spPr bwMode="auto">
            <a:xfrm>
              <a:off x="1008" y="2256"/>
              <a:ext cx="864" cy="26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  <a:defRPr/>
              </a:pPr>
              <a:r>
                <a:rPr lang="en-US" altLang="zh-CN" sz="2200" b="1" dirty="0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HEAD</a:t>
              </a:r>
              <a:endParaRPr lang="en-US" altLang="zh-CN" sz="2400" b="1" dirty="0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0492" name="Text Box 12"/>
            <p:cNvSpPr txBox="1">
              <a:spLocks noChangeArrowheads="1"/>
            </p:cNvSpPr>
            <p:nvPr/>
          </p:nvSpPr>
          <p:spPr bwMode="auto">
            <a:xfrm>
              <a:off x="2496" y="2256"/>
              <a:ext cx="816" cy="26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  <a:defRPr/>
              </a:pPr>
              <a:r>
                <a:rPr lang="en-US" altLang="zh-CN" sz="2200" b="1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HAND</a:t>
              </a:r>
              <a:endParaRPr lang="en-US" altLang="zh-CN" sz="2400" b="1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</p:grpSp>
      <p:grpSp>
        <p:nvGrpSpPr>
          <p:cNvPr id="20504" name="Group 24"/>
          <p:cNvGrpSpPr>
            <a:grpSpLocks/>
          </p:cNvGrpSpPr>
          <p:nvPr/>
        </p:nvGrpSpPr>
        <p:grpSpPr bwMode="auto">
          <a:xfrm>
            <a:off x="5943600" y="914401"/>
            <a:ext cx="4572000" cy="5495925"/>
            <a:chOff x="2784" y="576"/>
            <a:chExt cx="2880" cy="3462"/>
          </a:xfrm>
        </p:grpSpPr>
        <p:sp>
          <p:nvSpPr>
            <p:cNvPr id="20493" name="Text Box 13"/>
            <p:cNvSpPr txBox="1">
              <a:spLocks noChangeArrowheads="1"/>
            </p:cNvSpPr>
            <p:nvPr/>
          </p:nvSpPr>
          <p:spPr bwMode="auto">
            <a:xfrm>
              <a:off x="2784" y="576"/>
              <a:ext cx="2880" cy="538"/>
            </a:xfrm>
            <a:prstGeom prst="rect">
              <a:avLst/>
            </a:prstGeom>
            <a:noFill/>
            <a:ln>
              <a:noFill/>
            </a:ln>
            <a:effectLst>
              <a:outerShdw dist="35921" dir="2700000" algn="ctr" rotWithShape="0">
                <a:schemeClr val="tx1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en-US" altLang="zh-CN" sz="2500" dirty="0">
                  <a:solidFill>
                    <a:schemeClr val="tx2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Scenarios resulting from different H factors' interception</a:t>
              </a:r>
              <a:endParaRPr lang="en-US" altLang="zh-CN" sz="25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endParaRPr>
            </a:p>
          </p:txBody>
        </p:sp>
        <p:grpSp>
          <p:nvGrpSpPr>
            <p:cNvPr id="9228" name="Group 23"/>
            <p:cNvGrpSpPr>
              <a:grpSpLocks/>
            </p:cNvGrpSpPr>
            <p:nvPr/>
          </p:nvGrpSpPr>
          <p:grpSpPr bwMode="auto">
            <a:xfrm>
              <a:off x="2832" y="1195"/>
              <a:ext cx="2784" cy="2843"/>
              <a:chOff x="2832" y="1195"/>
              <a:chExt cx="2784" cy="2843"/>
            </a:xfrm>
          </p:grpSpPr>
          <p:sp>
            <p:nvSpPr>
              <p:cNvPr id="20482" name="AutoShape 2"/>
              <p:cNvSpPr>
                <a:spLocks noChangeArrowheads="1"/>
              </p:cNvSpPr>
              <p:nvPr/>
            </p:nvSpPr>
            <p:spPr bwMode="auto">
              <a:xfrm>
                <a:off x="2832" y="1195"/>
                <a:ext cx="2784" cy="2640"/>
              </a:xfrm>
              <a:prstGeom prst="roundRect">
                <a:avLst>
                  <a:gd name="adj" fmla="val 16667"/>
                </a:avLst>
              </a:prstGeom>
              <a:gradFill rotWithShape="0">
                <a:gsLst>
                  <a:gs pos="0">
                    <a:schemeClr val="bg1">
                      <a:gamma/>
                      <a:shade val="62745"/>
                      <a:invGamma/>
                    </a:schemeClr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ffectLst>
                <a:prstShdw prst="shdw17" dist="17961" dir="2700000">
                  <a:schemeClr val="bg1">
                    <a:gamma/>
                    <a:shade val="60000"/>
                    <a:invGamma/>
                  </a:schemeClr>
                </a:prstShdw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eaLnBrk="1" hangingPunct="1">
                  <a:defRPr/>
                </a:pPr>
                <a:endParaRPr lang="en-GB"/>
              </a:p>
            </p:txBody>
          </p:sp>
          <p:grpSp>
            <p:nvGrpSpPr>
              <p:cNvPr id="9230" name="Group 22"/>
              <p:cNvGrpSpPr>
                <a:grpSpLocks/>
              </p:cNvGrpSpPr>
              <p:nvPr/>
            </p:nvGrpSpPr>
            <p:grpSpPr bwMode="auto">
              <a:xfrm>
                <a:off x="3006" y="1428"/>
                <a:ext cx="2562" cy="2610"/>
                <a:chOff x="3006" y="1428"/>
                <a:chExt cx="2562" cy="2610"/>
              </a:xfrm>
            </p:grpSpPr>
            <p:sp>
              <p:nvSpPr>
                <p:cNvPr id="9231" name="Rectangle 14"/>
                <p:cNvSpPr>
                  <a:spLocks noChangeArrowheads="1"/>
                </p:cNvSpPr>
                <p:nvPr/>
              </p:nvSpPr>
              <p:spPr bwMode="auto">
                <a:xfrm>
                  <a:off x="3006" y="1474"/>
                  <a:ext cx="393" cy="192"/>
                </a:xfrm>
                <a:prstGeom prst="rect">
                  <a:avLst/>
                </a:prstGeom>
                <a:solidFill>
                  <a:srgbClr val="3366FF"/>
                </a:solidFill>
                <a:ln>
                  <a:noFill/>
                </a:ln>
                <a:effectLst>
                  <a:prstShdw prst="shdw17" dist="17961" dir="2700000">
                    <a:srgbClr val="1F3D99"/>
                  </a:prstShd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85000"/>
                    <a:buFont typeface="Wingdings 2" panose="05020102010507070707" pitchFamily="18" charset="2"/>
                    <a:buChar char="¡"/>
                    <a:defRPr sz="32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hlink"/>
                    </a:buClr>
                    <a:buSzPct val="85000"/>
                    <a:buFont typeface="Wingdings" panose="05000000000000000000" pitchFamily="2" charset="2"/>
                    <a:buChar char=""/>
                    <a:defRPr sz="28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Wingdings 2" panose="05020102010507070707" pitchFamily="18" charset="2"/>
                    <a:buChar char="¡"/>
                    <a:defRPr sz="24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SzPct val="90000"/>
                    <a:buFont typeface="Wingdings" panose="05000000000000000000" pitchFamily="2" charset="2"/>
                    <a:buChar char="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4pPr>
                  <a:lvl5pPr marL="2057400" indent="-228600"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Wingdings 2" panose="05020102010507070707" pitchFamily="18" charset="2"/>
                    <a:buChar char="¡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lr>
                      <a:schemeClr val="folHlink"/>
                    </a:buClr>
                    <a:buSzPct val="90000"/>
                    <a:buFont typeface="Wingdings 2" panose="05020102010507070707" pitchFamily="18" charset="2"/>
                    <a:buChar char="¡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lr>
                      <a:schemeClr val="folHlink"/>
                    </a:buClr>
                    <a:buSzPct val="90000"/>
                    <a:buFont typeface="Wingdings 2" panose="05020102010507070707" pitchFamily="18" charset="2"/>
                    <a:buChar char="¡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lr>
                      <a:schemeClr val="folHlink"/>
                    </a:buClr>
                    <a:buSzPct val="90000"/>
                    <a:buFont typeface="Wingdings 2" panose="05020102010507070707" pitchFamily="18" charset="2"/>
                    <a:buChar char="¡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lr>
                      <a:schemeClr val="folHlink"/>
                    </a:buClr>
                    <a:buSzPct val="90000"/>
                    <a:buFont typeface="Wingdings 2" panose="05020102010507070707" pitchFamily="18" charset="2"/>
                    <a:buChar char="¡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lang="en-GB" altLang="en-US" sz="1800"/>
                </a:p>
              </p:txBody>
            </p:sp>
            <p:sp>
              <p:nvSpPr>
                <p:cNvPr id="9232" name="Rectangle 15"/>
                <p:cNvSpPr>
                  <a:spLocks noChangeArrowheads="1"/>
                </p:cNvSpPr>
                <p:nvPr/>
              </p:nvSpPr>
              <p:spPr bwMode="auto">
                <a:xfrm>
                  <a:off x="3024" y="2101"/>
                  <a:ext cx="393" cy="192"/>
                </a:xfrm>
                <a:prstGeom prst="rect">
                  <a:avLst/>
                </a:prstGeom>
                <a:solidFill>
                  <a:srgbClr val="FFFF00"/>
                </a:solidFill>
                <a:ln>
                  <a:noFill/>
                </a:ln>
                <a:effectLst>
                  <a:prstShdw prst="shdw17" dist="17961" dir="2700000">
                    <a:srgbClr val="999900"/>
                  </a:prstShd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85000"/>
                    <a:buFont typeface="Wingdings 2" panose="05020102010507070707" pitchFamily="18" charset="2"/>
                    <a:buChar char="¡"/>
                    <a:defRPr sz="32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hlink"/>
                    </a:buClr>
                    <a:buSzPct val="85000"/>
                    <a:buFont typeface="Wingdings" panose="05000000000000000000" pitchFamily="2" charset="2"/>
                    <a:buChar char=""/>
                    <a:defRPr sz="28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Wingdings 2" panose="05020102010507070707" pitchFamily="18" charset="2"/>
                    <a:buChar char="¡"/>
                    <a:defRPr sz="24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SzPct val="90000"/>
                    <a:buFont typeface="Wingdings" panose="05000000000000000000" pitchFamily="2" charset="2"/>
                    <a:buChar char="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4pPr>
                  <a:lvl5pPr marL="2057400" indent="-228600"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Wingdings 2" panose="05020102010507070707" pitchFamily="18" charset="2"/>
                    <a:buChar char="¡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lr>
                      <a:schemeClr val="folHlink"/>
                    </a:buClr>
                    <a:buSzPct val="90000"/>
                    <a:buFont typeface="Wingdings 2" panose="05020102010507070707" pitchFamily="18" charset="2"/>
                    <a:buChar char="¡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lr>
                      <a:schemeClr val="folHlink"/>
                    </a:buClr>
                    <a:buSzPct val="90000"/>
                    <a:buFont typeface="Wingdings 2" panose="05020102010507070707" pitchFamily="18" charset="2"/>
                    <a:buChar char="¡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lr>
                      <a:schemeClr val="folHlink"/>
                    </a:buClr>
                    <a:buSzPct val="90000"/>
                    <a:buFont typeface="Wingdings 2" panose="05020102010507070707" pitchFamily="18" charset="2"/>
                    <a:buChar char="¡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lr>
                      <a:schemeClr val="folHlink"/>
                    </a:buClr>
                    <a:buSzPct val="90000"/>
                    <a:buFont typeface="Wingdings 2" panose="05020102010507070707" pitchFamily="18" charset="2"/>
                    <a:buChar char="¡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lang="en-GB" altLang="en-US" sz="1800"/>
                </a:p>
              </p:txBody>
            </p:sp>
            <p:sp>
              <p:nvSpPr>
                <p:cNvPr id="9233" name="Rectangle 16"/>
                <p:cNvSpPr>
                  <a:spLocks noChangeArrowheads="1"/>
                </p:cNvSpPr>
                <p:nvPr/>
              </p:nvSpPr>
              <p:spPr bwMode="auto">
                <a:xfrm>
                  <a:off x="3024" y="2629"/>
                  <a:ext cx="393" cy="192"/>
                </a:xfrm>
                <a:prstGeom prst="rect">
                  <a:avLst/>
                </a:prstGeom>
                <a:solidFill>
                  <a:srgbClr val="FF6600"/>
                </a:solidFill>
                <a:ln>
                  <a:noFill/>
                </a:ln>
                <a:effectLst>
                  <a:prstShdw prst="shdw17" dist="17961" dir="2700000">
                    <a:srgbClr val="993D00"/>
                  </a:prstShd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85000"/>
                    <a:buFont typeface="Wingdings 2" panose="05020102010507070707" pitchFamily="18" charset="2"/>
                    <a:buChar char="¡"/>
                    <a:defRPr sz="32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hlink"/>
                    </a:buClr>
                    <a:buSzPct val="85000"/>
                    <a:buFont typeface="Wingdings" panose="05000000000000000000" pitchFamily="2" charset="2"/>
                    <a:buChar char=""/>
                    <a:defRPr sz="28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Wingdings 2" panose="05020102010507070707" pitchFamily="18" charset="2"/>
                    <a:buChar char="¡"/>
                    <a:defRPr sz="24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SzPct val="90000"/>
                    <a:buFont typeface="Wingdings" panose="05000000000000000000" pitchFamily="2" charset="2"/>
                    <a:buChar char="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4pPr>
                  <a:lvl5pPr marL="2057400" indent="-228600"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Wingdings 2" panose="05020102010507070707" pitchFamily="18" charset="2"/>
                    <a:buChar char="¡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lr>
                      <a:schemeClr val="folHlink"/>
                    </a:buClr>
                    <a:buSzPct val="90000"/>
                    <a:buFont typeface="Wingdings 2" panose="05020102010507070707" pitchFamily="18" charset="2"/>
                    <a:buChar char="¡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lr>
                      <a:schemeClr val="folHlink"/>
                    </a:buClr>
                    <a:buSzPct val="90000"/>
                    <a:buFont typeface="Wingdings 2" panose="05020102010507070707" pitchFamily="18" charset="2"/>
                    <a:buChar char="¡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lr>
                      <a:schemeClr val="folHlink"/>
                    </a:buClr>
                    <a:buSzPct val="90000"/>
                    <a:buFont typeface="Wingdings 2" panose="05020102010507070707" pitchFamily="18" charset="2"/>
                    <a:buChar char="¡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lr>
                      <a:schemeClr val="folHlink"/>
                    </a:buClr>
                    <a:buSzPct val="90000"/>
                    <a:buFont typeface="Wingdings 2" panose="05020102010507070707" pitchFamily="18" charset="2"/>
                    <a:buChar char="¡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lang="en-GB" altLang="en-US" sz="1800"/>
                </a:p>
              </p:txBody>
            </p:sp>
            <p:sp>
              <p:nvSpPr>
                <p:cNvPr id="9234" name="Rectangle 17"/>
                <p:cNvSpPr>
                  <a:spLocks noChangeArrowheads="1"/>
                </p:cNvSpPr>
                <p:nvPr/>
              </p:nvSpPr>
              <p:spPr bwMode="auto">
                <a:xfrm>
                  <a:off x="3024" y="3253"/>
                  <a:ext cx="393" cy="192"/>
                </a:xfrm>
                <a:prstGeom prst="rect">
                  <a:avLst/>
                </a:prstGeom>
                <a:solidFill>
                  <a:srgbClr val="00FF00"/>
                </a:solidFill>
                <a:ln>
                  <a:noFill/>
                </a:ln>
                <a:effectLst>
                  <a:prstShdw prst="shdw17" dist="17961" dir="2700000">
                    <a:srgbClr val="009900"/>
                  </a:prstShd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85000"/>
                    <a:buFont typeface="Wingdings 2" panose="05020102010507070707" pitchFamily="18" charset="2"/>
                    <a:buChar char="¡"/>
                    <a:defRPr sz="32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hlink"/>
                    </a:buClr>
                    <a:buSzPct val="85000"/>
                    <a:buFont typeface="Wingdings" panose="05000000000000000000" pitchFamily="2" charset="2"/>
                    <a:buChar char=""/>
                    <a:defRPr sz="28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Wingdings 2" panose="05020102010507070707" pitchFamily="18" charset="2"/>
                    <a:buChar char="¡"/>
                    <a:defRPr sz="24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SzPct val="90000"/>
                    <a:buFont typeface="Wingdings" panose="05000000000000000000" pitchFamily="2" charset="2"/>
                    <a:buChar char="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4pPr>
                  <a:lvl5pPr marL="2057400" indent="-228600"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Wingdings 2" panose="05020102010507070707" pitchFamily="18" charset="2"/>
                    <a:buChar char="¡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lr>
                      <a:schemeClr val="folHlink"/>
                    </a:buClr>
                    <a:buSzPct val="90000"/>
                    <a:buFont typeface="Wingdings 2" panose="05020102010507070707" pitchFamily="18" charset="2"/>
                    <a:buChar char="¡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lr>
                      <a:schemeClr val="folHlink"/>
                    </a:buClr>
                    <a:buSzPct val="90000"/>
                    <a:buFont typeface="Wingdings 2" panose="05020102010507070707" pitchFamily="18" charset="2"/>
                    <a:buChar char="¡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lr>
                      <a:schemeClr val="folHlink"/>
                    </a:buClr>
                    <a:buSzPct val="90000"/>
                    <a:buFont typeface="Wingdings 2" panose="05020102010507070707" pitchFamily="18" charset="2"/>
                    <a:buChar char="¡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lr>
                      <a:schemeClr val="folHlink"/>
                    </a:buClr>
                    <a:buSzPct val="90000"/>
                    <a:buFont typeface="Wingdings 2" panose="05020102010507070707" pitchFamily="18" charset="2"/>
                    <a:buChar char="¡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lang="en-GB" altLang="en-US" sz="1800"/>
                </a:p>
              </p:txBody>
            </p:sp>
            <p:sp>
              <p:nvSpPr>
                <p:cNvPr id="20498" name="Text Box 18"/>
                <p:cNvSpPr txBox="1">
                  <a:spLocks noChangeArrowheads="1"/>
                </p:cNvSpPr>
                <p:nvPr/>
              </p:nvSpPr>
              <p:spPr bwMode="auto">
                <a:xfrm>
                  <a:off x="3473" y="1428"/>
                  <a:ext cx="2095" cy="407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>
                  <a:spAutoFit/>
                </a:bodyPr>
                <a:lstStyle/>
                <a:p>
                  <a:pPr>
                    <a:defRPr/>
                  </a:pPr>
                  <a:r>
                    <a:rPr lang="en-US" altLang="zh-CN" dirty="0">
                      <a:effectLst>
                        <a:outerShdw blurRad="38100" dist="38100" dir="2700000" algn="tl">
                          <a:srgbClr val="000000"/>
                        </a:outerShdw>
                      </a:effectLst>
                    </a:rPr>
                    <a:t>Case 1- Committed &amp; capable of managing the right thing</a:t>
                  </a:r>
                </a:p>
              </p:txBody>
            </p:sp>
            <p:sp>
              <p:nvSpPr>
                <p:cNvPr id="20499" name="Text Box 19"/>
                <p:cNvSpPr txBox="1">
                  <a:spLocks noChangeArrowheads="1"/>
                </p:cNvSpPr>
                <p:nvPr/>
              </p:nvSpPr>
              <p:spPr bwMode="auto">
                <a:xfrm>
                  <a:off x="3473" y="1919"/>
                  <a:ext cx="2062" cy="58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>
                  <a:spAutoFit/>
                </a:bodyPr>
                <a:lstStyle/>
                <a:p>
                  <a:pPr>
                    <a:spcBef>
                      <a:spcPct val="50000"/>
                    </a:spcBef>
                    <a:defRPr/>
                  </a:pPr>
                  <a:r>
                    <a:rPr lang="en-US" altLang="zh-CN" dirty="0">
                      <a:effectLst>
                        <a:outerShdw blurRad="38100" dist="38100" dir="2700000" algn="tl">
                          <a:srgbClr val="000000"/>
                        </a:outerShdw>
                      </a:effectLst>
                    </a:rPr>
                    <a:t>Case 2 – Uncommitted but capable of managing the right thing </a:t>
                  </a:r>
                  <a:endParaRPr lang="en-US" altLang="zh-CN" dirty="0">
                    <a:effectLst>
                      <a:outerShdw blurRad="38100" dist="38100" dir="2700000" algn="tl">
                        <a:srgbClr val="000000"/>
                      </a:outerShdw>
                    </a:effectLst>
                    <a:latin typeface="Times New Roman" pitchFamily="18" charset="0"/>
                  </a:endParaRPr>
                </a:p>
              </p:txBody>
            </p:sp>
            <p:sp>
              <p:nvSpPr>
                <p:cNvPr id="20500" name="Text Box 20"/>
                <p:cNvSpPr txBox="1">
                  <a:spLocks noChangeArrowheads="1"/>
                </p:cNvSpPr>
                <p:nvPr/>
              </p:nvSpPr>
              <p:spPr bwMode="auto">
                <a:xfrm>
                  <a:off x="3467" y="2492"/>
                  <a:ext cx="2062" cy="577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>
                  <a:spAutoFit/>
                </a:bodyPr>
                <a:lstStyle/>
                <a:p>
                  <a:pPr>
                    <a:spcBef>
                      <a:spcPct val="50000"/>
                    </a:spcBef>
                    <a:defRPr/>
                  </a:pPr>
                  <a:r>
                    <a:rPr lang="en-US" altLang="zh-CN" dirty="0">
                      <a:effectLst>
                        <a:outerShdw blurRad="38100" dist="38100" dir="2700000" algn="tl">
                          <a:srgbClr val="000000"/>
                        </a:outerShdw>
                      </a:effectLst>
                    </a:rPr>
                    <a:t>Case 3 - Committed &amp; capable, but not sure managing the right thing</a:t>
                  </a:r>
                </a:p>
              </p:txBody>
            </p:sp>
            <p:sp>
              <p:nvSpPr>
                <p:cNvPr id="20501" name="Text Box 21"/>
                <p:cNvSpPr txBox="1">
                  <a:spLocks noChangeArrowheads="1"/>
                </p:cNvSpPr>
                <p:nvPr/>
              </p:nvSpPr>
              <p:spPr bwMode="auto">
                <a:xfrm>
                  <a:off x="3467" y="3195"/>
                  <a:ext cx="2062" cy="84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>
                  <a:spAutoFit/>
                </a:bodyPr>
                <a:lstStyle/>
                <a:p>
                  <a:pPr>
                    <a:spcBef>
                      <a:spcPct val="50000"/>
                    </a:spcBef>
                    <a:defRPr/>
                  </a:pPr>
                  <a:r>
                    <a:rPr lang="en-US" altLang="zh-CN" dirty="0">
                      <a:effectLst>
                        <a:outerShdw blurRad="38100" dist="38100" dir="2700000" algn="tl">
                          <a:srgbClr val="000000"/>
                        </a:outerShdw>
                      </a:effectLst>
                    </a:rPr>
                    <a:t>Case 4 - Committed and well planned but don't know how to execute it right</a:t>
                  </a:r>
                </a:p>
                <a:p>
                  <a:pPr algn="r">
                    <a:spcBef>
                      <a:spcPct val="50000"/>
                    </a:spcBef>
                    <a:defRPr/>
                  </a:pPr>
                  <a:endParaRPr lang="zh-CN" altLang="en-US" dirty="0">
                    <a:effectLst>
                      <a:outerShdw blurRad="38100" dist="38100" dir="2700000" algn="tl">
                        <a:srgbClr val="000000"/>
                      </a:outerShdw>
                    </a:effectLst>
                  </a:endParaRPr>
                </a:p>
              </p:txBody>
            </p:sp>
          </p:grpSp>
        </p:grpSp>
      </p:grpSp>
      <p:sp>
        <p:nvSpPr>
          <p:cNvPr id="9222" name="TextBox 27"/>
          <p:cNvSpPr txBox="1">
            <a:spLocks noChangeArrowheads="1"/>
          </p:cNvSpPr>
          <p:nvPr/>
        </p:nvSpPr>
        <p:spPr bwMode="auto">
          <a:xfrm>
            <a:off x="3814764" y="3649664"/>
            <a:ext cx="31273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85000"/>
              <a:buFont typeface="Wingdings 2" panose="05020102010507070707" pitchFamily="18" charset="2"/>
              <a:buChar char="¡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85000"/>
              <a:buFont typeface="Wingdings" panose="05000000000000000000" pitchFamily="2" charset="2"/>
              <a:buChar char="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Char char="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solidFill>
                  <a:srgbClr val="FFFF00"/>
                </a:solidFill>
              </a:rPr>
              <a:t>1</a:t>
            </a:r>
          </a:p>
        </p:txBody>
      </p:sp>
      <p:sp>
        <p:nvSpPr>
          <p:cNvPr id="9223" name="TextBox 29"/>
          <p:cNvSpPr txBox="1">
            <a:spLocks noChangeArrowheads="1"/>
          </p:cNvSpPr>
          <p:nvPr/>
        </p:nvSpPr>
        <p:spPr bwMode="auto">
          <a:xfrm>
            <a:off x="4337050" y="3335339"/>
            <a:ext cx="5461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85000"/>
              <a:buFont typeface="Wingdings 2" panose="05020102010507070707" pitchFamily="18" charset="2"/>
              <a:buChar char="¡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85000"/>
              <a:buFont typeface="Wingdings" panose="05000000000000000000" pitchFamily="2" charset="2"/>
              <a:buChar char="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Char char="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3</a:t>
            </a:r>
          </a:p>
        </p:txBody>
      </p:sp>
      <p:sp>
        <p:nvSpPr>
          <p:cNvPr id="9224" name="Rectangle 1"/>
          <p:cNvSpPr>
            <a:spLocks noChangeArrowheads="1"/>
          </p:cNvSpPr>
          <p:nvPr/>
        </p:nvSpPr>
        <p:spPr bwMode="auto">
          <a:xfrm>
            <a:off x="5938839" y="3244850"/>
            <a:ext cx="24923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85000"/>
              <a:buFont typeface="Wingdings 2" panose="05020102010507070707" pitchFamily="18" charset="2"/>
              <a:buChar char="¡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85000"/>
              <a:buFont typeface="Wingdings" panose="05000000000000000000" pitchFamily="2" charset="2"/>
              <a:buChar char="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Char char="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 </a:t>
            </a:r>
          </a:p>
        </p:txBody>
      </p:sp>
      <p:sp>
        <p:nvSpPr>
          <p:cNvPr id="9225" name="TextBox 3"/>
          <p:cNvSpPr txBox="1">
            <a:spLocks noChangeArrowheads="1"/>
          </p:cNvSpPr>
          <p:nvPr/>
        </p:nvSpPr>
        <p:spPr bwMode="auto">
          <a:xfrm>
            <a:off x="2933700" y="3335339"/>
            <a:ext cx="3429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85000"/>
              <a:buFont typeface="Wingdings 2" panose="05020102010507070707" pitchFamily="18" charset="2"/>
              <a:buChar char="¡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85000"/>
              <a:buFont typeface="Wingdings" panose="05000000000000000000" pitchFamily="2" charset="2"/>
              <a:buChar char="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Char char="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4</a:t>
            </a:r>
          </a:p>
        </p:txBody>
      </p:sp>
      <p:sp>
        <p:nvSpPr>
          <p:cNvPr id="9226" name="TextBox 4"/>
          <p:cNvSpPr txBox="1">
            <a:spLocks noChangeArrowheads="1"/>
          </p:cNvSpPr>
          <p:nvPr/>
        </p:nvSpPr>
        <p:spPr bwMode="auto">
          <a:xfrm>
            <a:off x="3735389" y="4498975"/>
            <a:ext cx="57943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85000"/>
              <a:buFont typeface="Wingdings 2" panose="05020102010507070707" pitchFamily="18" charset="2"/>
              <a:buChar char="¡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85000"/>
              <a:buFont typeface="Wingdings" panose="05000000000000000000" pitchFamily="2" charset="2"/>
              <a:buChar char="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Char char="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  2</a:t>
            </a:r>
          </a:p>
        </p:txBody>
      </p:sp>
    </p:spTree>
    <p:extLst>
      <p:ext uri="{BB962C8B-B14F-4D97-AF65-F5344CB8AC3E}">
        <p14:creationId xmlns:p14="http://schemas.microsoft.com/office/powerpoint/2010/main" val="128549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15" dur="500"/>
                                        <p:tgtEl>
                                          <p:spTgt spid="205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C24D59-20C3-439A-AE3F-A409A995A6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3-H Case 2 : Uncommitted but capable of managing the right thing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2DF664-EF97-45EE-BF63-DA0F36E57B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Cost improvement</a:t>
            </a:r>
          </a:p>
          <a:p>
            <a:pPr lvl="1"/>
            <a:r>
              <a:rPr lang="en-US" dirty="0"/>
              <a:t>Labor cost reduction</a:t>
            </a:r>
          </a:p>
          <a:p>
            <a:pPr lvl="1"/>
            <a:r>
              <a:rPr lang="en-US" dirty="0"/>
              <a:t>Reduced factory overhead</a:t>
            </a:r>
          </a:p>
          <a:p>
            <a:pPr lvl="1"/>
            <a:r>
              <a:rPr lang="en-US" dirty="0"/>
              <a:t>Improved inventory turnover</a:t>
            </a:r>
          </a:p>
          <a:p>
            <a:r>
              <a:rPr lang="en-US" dirty="0"/>
              <a:t>Increased Productivities</a:t>
            </a:r>
          </a:p>
          <a:p>
            <a:r>
              <a:rPr lang="en-US" dirty="0"/>
              <a:t>New product revenue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As a result, the Gross Profit increased</a:t>
            </a:r>
          </a:p>
          <a:p>
            <a:endParaRPr lang="en-US" dirty="0"/>
          </a:p>
          <a:p>
            <a:pPr lvl="1"/>
            <a:endParaRPr lang="en-US" dirty="0"/>
          </a:p>
          <a:p>
            <a:endParaRPr lang="en-US" altLang="zh-CN" dirty="0"/>
          </a:p>
          <a:p>
            <a:pPr marL="0" indent="0">
              <a:buNone/>
            </a:pPr>
            <a:endParaRPr lang="LID4096" dirty="0"/>
          </a:p>
        </p:txBody>
      </p:sp>
    </p:spTree>
    <p:extLst>
      <p:ext uri="{BB962C8B-B14F-4D97-AF65-F5344CB8AC3E}">
        <p14:creationId xmlns:p14="http://schemas.microsoft.com/office/powerpoint/2010/main" val="28788001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9FCB8-BBCA-44C3-99C7-84754624AE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H1 Head failure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93E4C8-80FE-421E-B40F-A728AD8383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Motivation </a:t>
            </a:r>
          </a:p>
          <a:p>
            <a:pPr lvl="1"/>
            <a:r>
              <a:rPr lang="en-US" dirty="0"/>
              <a:t>Luck of motivation due to no job security</a:t>
            </a:r>
          </a:p>
          <a:p>
            <a:pPr lvl="1"/>
            <a:r>
              <a:rPr lang="en-US" dirty="0"/>
              <a:t>Wages reduction due to cut down of overtime</a:t>
            </a:r>
          </a:p>
          <a:p>
            <a:r>
              <a:rPr lang="en-US" dirty="0"/>
              <a:t>Leadership style </a:t>
            </a:r>
          </a:p>
          <a:p>
            <a:pPr lvl="1"/>
            <a:r>
              <a:rPr lang="en-US" dirty="0"/>
              <a:t>Western culture – straight </a:t>
            </a:r>
          </a:p>
          <a:p>
            <a:pPr lvl="1"/>
            <a:r>
              <a:rPr lang="en-US" dirty="0"/>
              <a:t>Change from Country club to Highly efficient factory</a:t>
            </a:r>
          </a:p>
          <a:p>
            <a:pPr lvl="1"/>
            <a:r>
              <a:rPr lang="en-US" dirty="0"/>
              <a:t>Change of Management within short period of time (less than six months)</a:t>
            </a:r>
          </a:p>
          <a:p>
            <a:pPr lvl="1"/>
            <a:endParaRPr lang="en-US" dirty="0"/>
          </a:p>
          <a:p>
            <a:pPr marL="0" indent="0">
              <a:buNone/>
            </a:pPr>
            <a:r>
              <a:rPr lang="en-US" dirty="0"/>
              <a:t>Labor went on strike - CEO and most of the new management staff were resigned</a:t>
            </a:r>
          </a:p>
        </p:txBody>
      </p:sp>
    </p:spTree>
    <p:extLst>
      <p:ext uri="{BB962C8B-B14F-4D97-AF65-F5344CB8AC3E}">
        <p14:creationId xmlns:p14="http://schemas.microsoft.com/office/powerpoint/2010/main" val="15455966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345</Words>
  <Application>Microsoft Office PowerPoint</Application>
  <PresentationFormat>Widescreen</PresentationFormat>
  <Paragraphs>68</Paragraphs>
  <Slides>9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Calibri Light</vt:lpstr>
      <vt:lpstr>Times New Roman</vt:lpstr>
      <vt:lpstr>Office Theme</vt:lpstr>
      <vt:lpstr>Bitmap Image</vt:lpstr>
      <vt:lpstr>3-H Framework : a case study on SDK group management change</vt:lpstr>
      <vt:lpstr>Background :</vt:lpstr>
      <vt:lpstr>Company Strategy</vt:lpstr>
      <vt:lpstr>3-H framework</vt:lpstr>
      <vt:lpstr>3-H Framework</vt:lpstr>
      <vt:lpstr>3-H Framework</vt:lpstr>
      <vt:lpstr>PowerPoint Presentation</vt:lpstr>
      <vt:lpstr>3-H Case 2 : Uncommitted but capable of managing the right thing</vt:lpstr>
      <vt:lpstr>H1 Head failure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Management Culture : a case study on SDK group management change</dc:title>
  <dc:creator>r chan</dc:creator>
  <cp:lastModifiedBy>r chan</cp:lastModifiedBy>
  <cp:revision>11</cp:revision>
  <dcterms:created xsi:type="dcterms:W3CDTF">2019-06-14T05:08:15Z</dcterms:created>
  <dcterms:modified xsi:type="dcterms:W3CDTF">2019-06-15T02:18:58Z</dcterms:modified>
</cp:coreProperties>
</file>