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63" r:id="rId5"/>
    <p:sldId id="259" r:id="rId6"/>
    <p:sldId id="260" r:id="rId7"/>
    <p:sldId id="261"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34"/>
    <p:restoredTop sz="94670"/>
  </p:normalViewPr>
  <p:slideViewPr>
    <p:cSldViewPr snapToGrid="0">
      <p:cViewPr>
        <p:scale>
          <a:sx n="67" d="100"/>
          <a:sy n="67" d="100"/>
        </p:scale>
        <p:origin x="144" y="108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DEBC66-3EBF-2640-A7CE-ABDF941B38BC}" type="datetimeFigureOut">
              <a:rPr lang="en-US" smtClean="0"/>
              <a:t>2/13/26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220D0-0635-EF4A-931F-D45EFD146B50}" type="slidenum">
              <a:rPr lang="en-US" smtClean="0"/>
              <a:t>‹#›</a:t>
            </a:fld>
            <a:endParaRPr lang="en-US"/>
          </a:p>
        </p:txBody>
      </p:sp>
    </p:spTree>
    <p:extLst>
      <p:ext uri="{BB962C8B-B14F-4D97-AF65-F5344CB8AC3E}">
        <p14:creationId xmlns:p14="http://schemas.microsoft.com/office/powerpoint/2010/main" val="2996586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E5220D0-0635-EF4A-931F-D45EFD146B50}" type="slidenum">
              <a:rPr lang="en-US" smtClean="0"/>
              <a:t>1</a:t>
            </a:fld>
            <a:endParaRPr lang="en-US"/>
          </a:p>
        </p:txBody>
      </p:sp>
    </p:spTree>
    <p:extLst>
      <p:ext uri="{BB962C8B-B14F-4D97-AF65-F5344CB8AC3E}">
        <p14:creationId xmlns:p14="http://schemas.microsoft.com/office/powerpoint/2010/main" val="2168715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E5220D0-0635-EF4A-931F-D45EFD146B50}" type="slidenum">
              <a:rPr lang="en-US" smtClean="0"/>
              <a:t>2</a:t>
            </a:fld>
            <a:endParaRPr lang="en-US"/>
          </a:p>
        </p:txBody>
      </p:sp>
    </p:spTree>
    <p:extLst>
      <p:ext uri="{BB962C8B-B14F-4D97-AF65-F5344CB8AC3E}">
        <p14:creationId xmlns:p14="http://schemas.microsoft.com/office/powerpoint/2010/main" val="21593371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5220D0-0635-EF4A-931F-D45EFD146B50}" type="slidenum">
              <a:rPr lang="en-US" smtClean="0"/>
              <a:t>3</a:t>
            </a:fld>
            <a:endParaRPr lang="en-US"/>
          </a:p>
        </p:txBody>
      </p:sp>
    </p:spTree>
    <p:extLst>
      <p:ext uri="{BB962C8B-B14F-4D97-AF65-F5344CB8AC3E}">
        <p14:creationId xmlns:p14="http://schemas.microsoft.com/office/powerpoint/2010/main" val="976543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E5220D0-0635-EF4A-931F-D45EFD146B50}" type="slidenum">
              <a:rPr lang="en-US" smtClean="0"/>
              <a:t>4</a:t>
            </a:fld>
            <a:endParaRPr lang="en-US"/>
          </a:p>
        </p:txBody>
      </p:sp>
    </p:spTree>
    <p:extLst>
      <p:ext uri="{BB962C8B-B14F-4D97-AF65-F5344CB8AC3E}">
        <p14:creationId xmlns:p14="http://schemas.microsoft.com/office/powerpoint/2010/main" val="73239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E5220D0-0635-EF4A-931F-D45EFD146B50}" type="slidenum">
              <a:rPr lang="en-US" smtClean="0"/>
              <a:t>5</a:t>
            </a:fld>
            <a:endParaRPr lang="en-US"/>
          </a:p>
        </p:txBody>
      </p:sp>
    </p:spTree>
    <p:extLst>
      <p:ext uri="{BB962C8B-B14F-4D97-AF65-F5344CB8AC3E}">
        <p14:creationId xmlns:p14="http://schemas.microsoft.com/office/powerpoint/2010/main" val="2975344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E5220D0-0635-EF4A-931F-D45EFD146B50}" type="slidenum">
              <a:rPr lang="en-US" smtClean="0"/>
              <a:t>6</a:t>
            </a:fld>
            <a:endParaRPr lang="en-US"/>
          </a:p>
        </p:txBody>
      </p:sp>
    </p:spTree>
    <p:extLst>
      <p:ext uri="{BB962C8B-B14F-4D97-AF65-F5344CB8AC3E}">
        <p14:creationId xmlns:p14="http://schemas.microsoft.com/office/powerpoint/2010/main" val="843877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E5220D0-0635-EF4A-931F-D45EFD146B50}" type="slidenum">
              <a:rPr lang="en-US" smtClean="0"/>
              <a:t>7</a:t>
            </a:fld>
            <a:endParaRPr lang="en-US"/>
          </a:p>
        </p:txBody>
      </p:sp>
    </p:spTree>
    <p:extLst>
      <p:ext uri="{BB962C8B-B14F-4D97-AF65-F5344CB8AC3E}">
        <p14:creationId xmlns:p14="http://schemas.microsoft.com/office/powerpoint/2010/main" val="1001969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E5220D0-0635-EF4A-931F-D45EFD146B50}" type="slidenum">
              <a:rPr lang="en-US" smtClean="0"/>
              <a:t>8</a:t>
            </a:fld>
            <a:endParaRPr lang="en-US"/>
          </a:p>
        </p:txBody>
      </p:sp>
    </p:spTree>
    <p:extLst>
      <p:ext uri="{BB962C8B-B14F-4D97-AF65-F5344CB8AC3E}">
        <p14:creationId xmlns:p14="http://schemas.microsoft.com/office/powerpoint/2010/main" val="903301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E5220D0-0635-EF4A-931F-D45EFD146B50}" type="slidenum">
              <a:rPr lang="en-US" smtClean="0"/>
              <a:t>9</a:t>
            </a:fld>
            <a:endParaRPr lang="en-US"/>
          </a:p>
        </p:txBody>
      </p:sp>
    </p:spTree>
    <p:extLst>
      <p:ext uri="{BB962C8B-B14F-4D97-AF65-F5344CB8AC3E}">
        <p14:creationId xmlns:p14="http://schemas.microsoft.com/office/powerpoint/2010/main" val="11266038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63FB9-A464-6345-0EBD-4DFA41D670E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5683CC2-FD82-150E-749E-A8FF4D0CB9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957F2C1-23EC-5F18-C5CB-77A06E3EE3B2}"/>
              </a:ext>
            </a:extLst>
          </p:cNvPr>
          <p:cNvSpPr>
            <a:spLocks noGrp="1"/>
          </p:cNvSpPr>
          <p:nvPr>
            <p:ph type="dt" sz="half" idx="10"/>
          </p:nvPr>
        </p:nvSpPr>
        <p:spPr/>
        <p:txBody>
          <a:bodyPr/>
          <a:lstStyle/>
          <a:p>
            <a:fld id="{C4A6EF21-DD68-0047-AF03-B6F1121D6731}" type="datetimeFigureOut">
              <a:rPr lang="en-US" smtClean="0"/>
              <a:t>2/13/26</a:t>
            </a:fld>
            <a:endParaRPr lang="en-US"/>
          </a:p>
        </p:txBody>
      </p:sp>
      <p:sp>
        <p:nvSpPr>
          <p:cNvPr id="5" name="Footer Placeholder 4">
            <a:extLst>
              <a:ext uri="{FF2B5EF4-FFF2-40B4-BE49-F238E27FC236}">
                <a16:creationId xmlns:a16="http://schemas.microsoft.com/office/drawing/2014/main" id="{CE50C999-85C8-538D-EB40-E4C4AA2BE1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D1A615-2A8D-C165-1A9F-E30B93666CBE}"/>
              </a:ext>
            </a:extLst>
          </p:cNvPr>
          <p:cNvSpPr>
            <a:spLocks noGrp="1"/>
          </p:cNvSpPr>
          <p:nvPr>
            <p:ph type="sldNum" sz="quarter" idx="12"/>
          </p:nvPr>
        </p:nvSpPr>
        <p:spPr/>
        <p:txBody>
          <a:bodyPr/>
          <a:lstStyle/>
          <a:p>
            <a:fld id="{C801B8D8-5089-EF44-A082-115BD1FD55B5}" type="slidenum">
              <a:rPr lang="en-US" smtClean="0"/>
              <a:t>‹#›</a:t>
            </a:fld>
            <a:endParaRPr lang="en-US"/>
          </a:p>
        </p:txBody>
      </p:sp>
    </p:spTree>
    <p:extLst>
      <p:ext uri="{BB962C8B-B14F-4D97-AF65-F5344CB8AC3E}">
        <p14:creationId xmlns:p14="http://schemas.microsoft.com/office/powerpoint/2010/main" val="3571407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DAD4B-8A14-6749-3856-9D66C5DDCCB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2F7A458-551A-29B6-8E7A-2B8F9D191A4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647A7B-38B3-C27F-3666-6AB99FC9CF6E}"/>
              </a:ext>
            </a:extLst>
          </p:cNvPr>
          <p:cNvSpPr>
            <a:spLocks noGrp="1"/>
          </p:cNvSpPr>
          <p:nvPr>
            <p:ph type="dt" sz="half" idx="10"/>
          </p:nvPr>
        </p:nvSpPr>
        <p:spPr/>
        <p:txBody>
          <a:bodyPr/>
          <a:lstStyle/>
          <a:p>
            <a:fld id="{C4A6EF21-DD68-0047-AF03-B6F1121D6731}" type="datetimeFigureOut">
              <a:rPr lang="en-US" smtClean="0"/>
              <a:t>2/13/26</a:t>
            </a:fld>
            <a:endParaRPr lang="en-US"/>
          </a:p>
        </p:txBody>
      </p:sp>
      <p:sp>
        <p:nvSpPr>
          <p:cNvPr id="5" name="Footer Placeholder 4">
            <a:extLst>
              <a:ext uri="{FF2B5EF4-FFF2-40B4-BE49-F238E27FC236}">
                <a16:creationId xmlns:a16="http://schemas.microsoft.com/office/drawing/2014/main" id="{B89086F3-58E8-C29E-4C44-26CF3A689D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C169B5-4674-2D24-DB7C-995FD09E5955}"/>
              </a:ext>
            </a:extLst>
          </p:cNvPr>
          <p:cNvSpPr>
            <a:spLocks noGrp="1"/>
          </p:cNvSpPr>
          <p:nvPr>
            <p:ph type="sldNum" sz="quarter" idx="12"/>
          </p:nvPr>
        </p:nvSpPr>
        <p:spPr/>
        <p:txBody>
          <a:bodyPr/>
          <a:lstStyle/>
          <a:p>
            <a:fld id="{C801B8D8-5089-EF44-A082-115BD1FD55B5}" type="slidenum">
              <a:rPr lang="en-US" smtClean="0"/>
              <a:t>‹#›</a:t>
            </a:fld>
            <a:endParaRPr lang="en-US"/>
          </a:p>
        </p:txBody>
      </p:sp>
    </p:spTree>
    <p:extLst>
      <p:ext uri="{BB962C8B-B14F-4D97-AF65-F5344CB8AC3E}">
        <p14:creationId xmlns:p14="http://schemas.microsoft.com/office/powerpoint/2010/main" val="51142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4AE5E-33EE-FC4B-B16B-261B64221C6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1BE3F7E-D7FD-1758-ADD4-52CD164AF9E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FD4A357-B37F-1591-ACD2-7BF0243A3064}"/>
              </a:ext>
            </a:extLst>
          </p:cNvPr>
          <p:cNvSpPr>
            <a:spLocks noGrp="1"/>
          </p:cNvSpPr>
          <p:nvPr>
            <p:ph type="dt" sz="half" idx="10"/>
          </p:nvPr>
        </p:nvSpPr>
        <p:spPr/>
        <p:txBody>
          <a:bodyPr/>
          <a:lstStyle/>
          <a:p>
            <a:fld id="{C4A6EF21-DD68-0047-AF03-B6F1121D6731}" type="datetimeFigureOut">
              <a:rPr lang="en-US" smtClean="0"/>
              <a:t>2/13/26</a:t>
            </a:fld>
            <a:endParaRPr lang="en-US"/>
          </a:p>
        </p:txBody>
      </p:sp>
      <p:sp>
        <p:nvSpPr>
          <p:cNvPr id="5" name="Footer Placeholder 4">
            <a:extLst>
              <a:ext uri="{FF2B5EF4-FFF2-40B4-BE49-F238E27FC236}">
                <a16:creationId xmlns:a16="http://schemas.microsoft.com/office/drawing/2014/main" id="{06CCB389-C70E-87B1-07F0-8DC6721BF9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6EE1B0-A072-2A45-A351-E347109A5890}"/>
              </a:ext>
            </a:extLst>
          </p:cNvPr>
          <p:cNvSpPr>
            <a:spLocks noGrp="1"/>
          </p:cNvSpPr>
          <p:nvPr>
            <p:ph type="sldNum" sz="quarter" idx="12"/>
          </p:nvPr>
        </p:nvSpPr>
        <p:spPr/>
        <p:txBody>
          <a:bodyPr/>
          <a:lstStyle/>
          <a:p>
            <a:fld id="{C801B8D8-5089-EF44-A082-115BD1FD55B5}" type="slidenum">
              <a:rPr lang="en-US" smtClean="0"/>
              <a:t>‹#›</a:t>
            </a:fld>
            <a:endParaRPr lang="en-US"/>
          </a:p>
        </p:txBody>
      </p:sp>
    </p:spTree>
    <p:extLst>
      <p:ext uri="{BB962C8B-B14F-4D97-AF65-F5344CB8AC3E}">
        <p14:creationId xmlns:p14="http://schemas.microsoft.com/office/powerpoint/2010/main" val="1304015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3494B-98A9-2DCA-1D7F-6902277FBA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685E106-2A50-C901-6FDE-6E74A0D4981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73421BC-2258-88F1-6B88-460BA0E6FA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026BFDF-FA62-D8B7-AC45-9FBC7DA33A09}"/>
              </a:ext>
            </a:extLst>
          </p:cNvPr>
          <p:cNvSpPr>
            <a:spLocks noGrp="1"/>
          </p:cNvSpPr>
          <p:nvPr>
            <p:ph type="dt" sz="half" idx="10"/>
          </p:nvPr>
        </p:nvSpPr>
        <p:spPr/>
        <p:txBody>
          <a:bodyPr/>
          <a:lstStyle/>
          <a:p>
            <a:fld id="{C4A6EF21-DD68-0047-AF03-B6F1121D6731}" type="datetimeFigureOut">
              <a:rPr lang="en-US" smtClean="0"/>
              <a:t>2/13/26</a:t>
            </a:fld>
            <a:endParaRPr lang="en-US"/>
          </a:p>
        </p:txBody>
      </p:sp>
      <p:sp>
        <p:nvSpPr>
          <p:cNvPr id="6" name="Footer Placeholder 5">
            <a:extLst>
              <a:ext uri="{FF2B5EF4-FFF2-40B4-BE49-F238E27FC236}">
                <a16:creationId xmlns:a16="http://schemas.microsoft.com/office/drawing/2014/main" id="{F45B3E0C-2F68-013F-4E46-CBC77D3489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410742-4160-374D-175E-29C3375AA9BB}"/>
              </a:ext>
            </a:extLst>
          </p:cNvPr>
          <p:cNvSpPr>
            <a:spLocks noGrp="1"/>
          </p:cNvSpPr>
          <p:nvPr>
            <p:ph type="sldNum" sz="quarter" idx="12"/>
          </p:nvPr>
        </p:nvSpPr>
        <p:spPr/>
        <p:txBody>
          <a:bodyPr/>
          <a:lstStyle/>
          <a:p>
            <a:fld id="{C801B8D8-5089-EF44-A082-115BD1FD55B5}" type="slidenum">
              <a:rPr lang="en-US" smtClean="0"/>
              <a:t>‹#›</a:t>
            </a:fld>
            <a:endParaRPr lang="en-US"/>
          </a:p>
        </p:txBody>
      </p:sp>
    </p:spTree>
    <p:extLst>
      <p:ext uri="{BB962C8B-B14F-4D97-AF65-F5344CB8AC3E}">
        <p14:creationId xmlns:p14="http://schemas.microsoft.com/office/powerpoint/2010/main" val="910393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4AA32-1D4C-06D5-1A8F-191A5F50768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8BB15DB-BDAB-487C-36AD-36DED220F3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6439009-01DC-F637-74A0-F2855B6A047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8657882-930A-B900-AA12-4450E06684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E4E18EA-E5DC-A720-3EB6-C3EFD8348D9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8C6E920-4060-3C97-E9FD-57A15FBB1824}"/>
              </a:ext>
            </a:extLst>
          </p:cNvPr>
          <p:cNvSpPr>
            <a:spLocks noGrp="1"/>
          </p:cNvSpPr>
          <p:nvPr>
            <p:ph type="dt" sz="half" idx="10"/>
          </p:nvPr>
        </p:nvSpPr>
        <p:spPr/>
        <p:txBody>
          <a:bodyPr/>
          <a:lstStyle/>
          <a:p>
            <a:fld id="{C4A6EF21-DD68-0047-AF03-B6F1121D6731}" type="datetimeFigureOut">
              <a:rPr lang="en-US" smtClean="0"/>
              <a:t>2/13/26</a:t>
            </a:fld>
            <a:endParaRPr lang="en-US"/>
          </a:p>
        </p:txBody>
      </p:sp>
      <p:sp>
        <p:nvSpPr>
          <p:cNvPr id="8" name="Footer Placeholder 7">
            <a:extLst>
              <a:ext uri="{FF2B5EF4-FFF2-40B4-BE49-F238E27FC236}">
                <a16:creationId xmlns:a16="http://schemas.microsoft.com/office/drawing/2014/main" id="{B967AC57-7620-A741-409C-D76DD2B663E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0EB1219-EBCA-BB75-9B98-002AD382713C}"/>
              </a:ext>
            </a:extLst>
          </p:cNvPr>
          <p:cNvSpPr>
            <a:spLocks noGrp="1"/>
          </p:cNvSpPr>
          <p:nvPr>
            <p:ph type="sldNum" sz="quarter" idx="12"/>
          </p:nvPr>
        </p:nvSpPr>
        <p:spPr/>
        <p:txBody>
          <a:bodyPr/>
          <a:lstStyle/>
          <a:p>
            <a:fld id="{C801B8D8-5089-EF44-A082-115BD1FD55B5}" type="slidenum">
              <a:rPr lang="en-US" smtClean="0"/>
              <a:t>‹#›</a:t>
            </a:fld>
            <a:endParaRPr lang="en-US"/>
          </a:p>
        </p:txBody>
      </p:sp>
    </p:spTree>
    <p:extLst>
      <p:ext uri="{BB962C8B-B14F-4D97-AF65-F5344CB8AC3E}">
        <p14:creationId xmlns:p14="http://schemas.microsoft.com/office/powerpoint/2010/main" val="366958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C6B21-FB51-630A-E7C8-3A99D59205D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EF9AB2B-0591-03B1-037D-75DFCBFC4E4D}"/>
              </a:ext>
            </a:extLst>
          </p:cNvPr>
          <p:cNvSpPr>
            <a:spLocks noGrp="1"/>
          </p:cNvSpPr>
          <p:nvPr>
            <p:ph type="dt" sz="half" idx="10"/>
          </p:nvPr>
        </p:nvSpPr>
        <p:spPr/>
        <p:txBody>
          <a:bodyPr/>
          <a:lstStyle/>
          <a:p>
            <a:fld id="{C4A6EF21-DD68-0047-AF03-B6F1121D6731}" type="datetimeFigureOut">
              <a:rPr lang="en-US" smtClean="0"/>
              <a:t>2/13/26</a:t>
            </a:fld>
            <a:endParaRPr lang="en-US"/>
          </a:p>
        </p:txBody>
      </p:sp>
      <p:sp>
        <p:nvSpPr>
          <p:cNvPr id="4" name="Footer Placeholder 3">
            <a:extLst>
              <a:ext uri="{FF2B5EF4-FFF2-40B4-BE49-F238E27FC236}">
                <a16:creationId xmlns:a16="http://schemas.microsoft.com/office/drawing/2014/main" id="{883989C9-2090-01CF-5796-CF3C088BB5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9012669-B80B-3F92-A457-300F001980EF}"/>
              </a:ext>
            </a:extLst>
          </p:cNvPr>
          <p:cNvSpPr>
            <a:spLocks noGrp="1"/>
          </p:cNvSpPr>
          <p:nvPr>
            <p:ph type="sldNum" sz="quarter" idx="12"/>
          </p:nvPr>
        </p:nvSpPr>
        <p:spPr/>
        <p:txBody>
          <a:bodyPr/>
          <a:lstStyle/>
          <a:p>
            <a:fld id="{C801B8D8-5089-EF44-A082-115BD1FD55B5}" type="slidenum">
              <a:rPr lang="en-US" smtClean="0"/>
              <a:t>‹#›</a:t>
            </a:fld>
            <a:endParaRPr lang="en-US"/>
          </a:p>
        </p:txBody>
      </p:sp>
    </p:spTree>
    <p:extLst>
      <p:ext uri="{BB962C8B-B14F-4D97-AF65-F5344CB8AC3E}">
        <p14:creationId xmlns:p14="http://schemas.microsoft.com/office/powerpoint/2010/main" val="898999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CB98C7-0364-D4E1-4CA9-7DF38D5021A7}"/>
              </a:ext>
            </a:extLst>
          </p:cNvPr>
          <p:cNvSpPr>
            <a:spLocks noGrp="1"/>
          </p:cNvSpPr>
          <p:nvPr>
            <p:ph type="dt" sz="half" idx="10"/>
          </p:nvPr>
        </p:nvSpPr>
        <p:spPr/>
        <p:txBody>
          <a:bodyPr/>
          <a:lstStyle/>
          <a:p>
            <a:fld id="{C4A6EF21-DD68-0047-AF03-B6F1121D6731}" type="datetimeFigureOut">
              <a:rPr lang="en-US" smtClean="0"/>
              <a:t>2/13/26</a:t>
            </a:fld>
            <a:endParaRPr lang="en-US"/>
          </a:p>
        </p:txBody>
      </p:sp>
      <p:sp>
        <p:nvSpPr>
          <p:cNvPr id="3" name="Footer Placeholder 2">
            <a:extLst>
              <a:ext uri="{FF2B5EF4-FFF2-40B4-BE49-F238E27FC236}">
                <a16:creationId xmlns:a16="http://schemas.microsoft.com/office/drawing/2014/main" id="{66C6A7BF-1542-75BD-0AAE-A2E318EFCCF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F329718-8AB4-0039-8FA2-E116E0170CE7}"/>
              </a:ext>
            </a:extLst>
          </p:cNvPr>
          <p:cNvSpPr>
            <a:spLocks noGrp="1"/>
          </p:cNvSpPr>
          <p:nvPr>
            <p:ph type="sldNum" sz="quarter" idx="12"/>
          </p:nvPr>
        </p:nvSpPr>
        <p:spPr/>
        <p:txBody>
          <a:bodyPr/>
          <a:lstStyle/>
          <a:p>
            <a:fld id="{C801B8D8-5089-EF44-A082-115BD1FD55B5}" type="slidenum">
              <a:rPr lang="en-US" smtClean="0"/>
              <a:t>‹#›</a:t>
            </a:fld>
            <a:endParaRPr lang="en-US"/>
          </a:p>
        </p:txBody>
      </p:sp>
    </p:spTree>
    <p:extLst>
      <p:ext uri="{BB962C8B-B14F-4D97-AF65-F5344CB8AC3E}">
        <p14:creationId xmlns:p14="http://schemas.microsoft.com/office/powerpoint/2010/main" val="2013495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E408-4AEA-AC44-A710-F4372E9DAFB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25FAE59-97D0-9844-3520-FC7283DA6F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D29AB99-161D-3BDE-BE2E-FC91B0B5B1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6FD840-C541-376F-D357-1FCC69FACF14}"/>
              </a:ext>
            </a:extLst>
          </p:cNvPr>
          <p:cNvSpPr>
            <a:spLocks noGrp="1"/>
          </p:cNvSpPr>
          <p:nvPr>
            <p:ph type="dt" sz="half" idx="10"/>
          </p:nvPr>
        </p:nvSpPr>
        <p:spPr/>
        <p:txBody>
          <a:bodyPr/>
          <a:lstStyle/>
          <a:p>
            <a:fld id="{C4A6EF21-DD68-0047-AF03-B6F1121D6731}" type="datetimeFigureOut">
              <a:rPr lang="en-US" smtClean="0"/>
              <a:t>2/13/26</a:t>
            </a:fld>
            <a:endParaRPr lang="en-US"/>
          </a:p>
        </p:txBody>
      </p:sp>
      <p:sp>
        <p:nvSpPr>
          <p:cNvPr id="6" name="Footer Placeholder 5">
            <a:extLst>
              <a:ext uri="{FF2B5EF4-FFF2-40B4-BE49-F238E27FC236}">
                <a16:creationId xmlns:a16="http://schemas.microsoft.com/office/drawing/2014/main" id="{DF087E97-7B2C-D3F6-7B53-B544050725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FB04D9-068E-E470-AD75-D37D8F025407}"/>
              </a:ext>
            </a:extLst>
          </p:cNvPr>
          <p:cNvSpPr>
            <a:spLocks noGrp="1"/>
          </p:cNvSpPr>
          <p:nvPr>
            <p:ph type="sldNum" sz="quarter" idx="12"/>
          </p:nvPr>
        </p:nvSpPr>
        <p:spPr/>
        <p:txBody>
          <a:bodyPr/>
          <a:lstStyle/>
          <a:p>
            <a:fld id="{C801B8D8-5089-EF44-A082-115BD1FD55B5}" type="slidenum">
              <a:rPr lang="en-US" smtClean="0"/>
              <a:t>‹#›</a:t>
            </a:fld>
            <a:endParaRPr lang="en-US"/>
          </a:p>
        </p:txBody>
      </p:sp>
    </p:spTree>
    <p:extLst>
      <p:ext uri="{BB962C8B-B14F-4D97-AF65-F5344CB8AC3E}">
        <p14:creationId xmlns:p14="http://schemas.microsoft.com/office/powerpoint/2010/main" val="668491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EDADE-06AC-6996-4D4D-A368543E3C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0443FAC-BE8E-E649-D3FB-12E50650A3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E349A72-5DAF-1A93-DA27-2AAAE161E9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D9F042-A508-6DC3-2A1B-5B0BFD0C3611}"/>
              </a:ext>
            </a:extLst>
          </p:cNvPr>
          <p:cNvSpPr>
            <a:spLocks noGrp="1"/>
          </p:cNvSpPr>
          <p:nvPr>
            <p:ph type="dt" sz="half" idx="10"/>
          </p:nvPr>
        </p:nvSpPr>
        <p:spPr/>
        <p:txBody>
          <a:bodyPr/>
          <a:lstStyle/>
          <a:p>
            <a:fld id="{C4A6EF21-DD68-0047-AF03-B6F1121D6731}" type="datetimeFigureOut">
              <a:rPr lang="en-US" smtClean="0"/>
              <a:t>2/13/26</a:t>
            </a:fld>
            <a:endParaRPr lang="en-US"/>
          </a:p>
        </p:txBody>
      </p:sp>
      <p:sp>
        <p:nvSpPr>
          <p:cNvPr id="6" name="Footer Placeholder 5">
            <a:extLst>
              <a:ext uri="{FF2B5EF4-FFF2-40B4-BE49-F238E27FC236}">
                <a16:creationId xmlns:a16="http://schemas.microsoft.com/office/drawing/2014/main" id="{E520351E-F816-57C3-24C8-0CFBFE9960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7DCC68-45EE-2F00-190A-1E68BFDA783F}"/>
              </a:ext>
            </a:extLst>
          </p:cNvPr>
          <p:cNvSpPr>
            <a:spLocks noGrp="1"/>
          </p:cNvSpPr>
          <p:nvPr>
            <p:ph type="sldNum" sz="quarter" idx="12"/>
          </p:nvPr>
        </p:nvSpPr>
        <p:spPr/>
        <p:txBody>
          <a:bodyPr/>
          <a:lstStyle/>
          <a:p>
            <a:fld id="{C801B8D8-5089-EF44-A082-115BD1FD55B5}" type="slidenum">
              <a:rPr lang="en-US" smtClean="0"/>
              <a:t>‹#›</a:t>
            </a:fld>
            <a:endParaRPr lang="en-US"/>
          </a:p>
        </p:txBody>
      </p:sp>
    </p:spTree>
    <p:extLst>
      <p:ext uri="{BB962C8B-B14F-4D97-AF65-F5344CB8AC3E}">
        <p14:creationId xmlns:p14="http://schemas.microsoft.com/office/powerpoint/2010/main" val="114317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51D7A-FA20-BCFA-3764-FC523065630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62DDBCF-342B-A37A-DA8C-AC0733DA9E1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461A71C-DA1D-989B-7444-04622A76AC54}"/>
              </a:ext>
            </a:extLst>
          </p:cNvPr>
          <p:cNvSpPr>
            <a:spLocks noGrp="1"/>
          </p:cNvSpPr>
          <p:nvPr>
            <p:ph type="dt" sz="half" idx="10"/>
          </p:nvPr>
        </p:nvSpPr>
        <p:spPr/>
        <p:txBody>
          <a:bodyPr/>
          <a:lstStyle/>
          <a:p>
            <a:fld id="{C4A6EF21-DD68-0047-AF03-B6F1121D6731}" type="datetimeFigureOut">
              <a:rPr lang="en-US" smtClean="0"/>
              <a:t>2/13/26</a:t>
            </a:fld>
            <a:endParaRPr lang="en-US"/>
          </a:p>
        </p:txBody>
      </p:sp>
      <p:sp>
        <p:nvSpPr>
          <p:cNvPr id="5" name="Footer Placeholder 4">
            <a:extLst>
              <a:ext uri="{FF2B5EF4-FFF2-40B4-BE49-F238E27FC236}">
                <a16:creationId xmlns:a16="http://schemas.microsoft.com/office/drawing/2014/main" id="{ED689889-0519-F423-AABF-7217AABE12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2F6FCA-7129-E2B7-6015-B37D865EFF07}"/>
              </a:ext>
            </a:extLst>
          </p:cNvPr>
          <p:cNvSpPr>
            <a:spLocks noGrp="1"/>
          </p:cNvSpPr>
          <p:nvPr>
            <p:ph type="sldNum" sz="quarter" idx="12"/>
          </p:nvPr>
        </p:nvSpPr>
        <p:spPr/>
        <p:txBody>
          <a:bodyPr/>
          <a:lstStyle/>
          <a:p>
            <a:fld id="{C801B8D8-5089-EF44-A082-115BD1FD55B5}" type="slidenum">
              <a:rPr lang="en-US" smtClean="0"/>
              <a:t>‹#›</a:t>
            </a:fld>
            <a:endParaRPr lang="en-US"/>
          </a:p>
        </p:txBody>
      </p:sp>
    </p:spTree>
    <p:extLst>
      <p:ext uri="{BB962C8B-B14F-4D97-AF65-F5344CB8AC3E}">
        <p14:creationId xmlns:p14="http://schemas.microsoft.com/office/powerpoint/2010/main" val="1004304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DAB956-FC7A-3688-E813-D3CA2ABA3A9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0C22143-BAB4-6459-B1AC-64F3374EC08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5574DB2-37D7-8781-9060-C9050F302727}"/>
              </a:ext>
            </a:extLst>
          </p:cNvPr>
          <p:cNvSpPr>
            <a:spLocks noGrp="1"/>
          </p:cNvSpPr>
          <p:nvPr>
            <p:ph type="dt" sz="half" idx="10"/>
          </p:nvPr>
        </p:nvSpPr>
        <p:spPr/>
        <p:txBody>
          <a:bodyPr/>
          <a:lstStyle/>
          <a:p>
            <a:fld id="{C4A6EF21-DD68-0047-AF03-B6F1121D6731}" type="datetimeFigureOut">
              <a:rPr lang="en-US" smtClean="0"/>
              <a:t>2/13/26</a:t>
            </a:fld>
            <a:endParaRPr lang="en-US"/>
          </a:p>
        </p:txBody>
      </p:sp>
      <p:sp>
        <p:nvSpPr>
          <p:cNvPr id="5" name="Footer Placeholder 4">
            <a:extLst>
              <a:ext uri="{FF2B5EF4-FFF2-40B4-BE49-F238E27FC236}">
                <a16:creationId xmlns:a16="http://schemas.microsoft.com/office/drawing/2014/main" id="{CEC67854-AF12-3FE3-C84C-E359DE9853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94B167-E080-8F2A-75DA-E3FD8DFB59FA}"/>
              </a:ext>
            </a:extLst>
          </p:cNvPr>
          <p:cNvSpPr>
            <a:spLocks noGrp="1"/>
          </p:cNvSpPr>
          <p:nvPr>
            <p:ph type="sldNum" sz="quarter" idx="12"/>
          </p:nvPr>
        </p:nvSpPr>
        <p:spPr/>
        <p:txBody>
          <a:bodyPr/>
          <a:lstStyle/>
          <a:p>
            <a:fld id="{C801B8D8-5089-EF44-A082-115BD1FD55B5}" type="slidenum">
              <a:rPr lang="en-US" smtClean="0"/>
              <a:t>‹#›</a:t>
            </a:fld>
            <a:endParaRPr lang="en-US"/>
          </a:p>
        </p:txBody>
      </p:sp>
    </p:spTree>
    <p:extLst>
      <p:ext uri="{BB962C8B-B14F-4D97-AF65-F5344CB8AC3E}">
        <p14:creationId xmlns:p14="http://schemas.microsoft.com/office/powerpoint/2010/main" val="2083154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ABEFA9-C17F-B979-762C-D67BEAC783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EA1E5FA-0893-219D-2826-367FA9119B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C7BAA0-9729-521E-DD6C-857FB51C7D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4A6EF21-DD68-0047-AF03-B6F1121D6731}" type="datetimeFigureOut">
              <a:rPr lang="en-US" smtClean="0"/>
              <a:t>2/13/26</a:t>
            </a:fld>
            <a:endParaRPr lang="en-US"/>
          </a:p>
        </p:txBody>
      </p:sp>
      <p:sp>
        <p:nvSpPr>
          <p:cNvPr id="5" name="Footer Placeholder 4">
            <a:extLst>
              <a:ext uri="{FF2B5EF4-FFF2-40B4-BE49-F238E27FC236}">
                <a16:creationId xmlns:a16="http://schemas.microsoft.com/office/drawing/2014/main" id="{AFE73DAF-A6C7-1467-AB2D-9797CA4B1D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B56D61A-65F5-6A5C-0EBF-C7BA74CE99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801B8D8-5089-EF44-A082-115BD1FD55B5}" type="slidenum">
              <a:rPr lang="en-US" smtClean="0"/>
              <a:t>‹#›</a:t>
            </a:fld>
            <a:endParaRPr lang="en-US"/>
          </a:p>
        </p:txBody>
      </p:sp>
    </p:spTree>
    <p:extLst>
      <p:ext uri="{BB962C8B-B14F-4D97-AF65-F5344CB8AC3E}">
        <p14:creationId xmlns:p14="http://schemas.microsoft.com/office/powerpoint/2010/main" val="20765358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verywellmind.com/what-is-nature-versus-nurture-2795392"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attachmentproject.com/blog/secure-attachment-style-infants/" TargetMode="External"/><Relationship Id="rId5" Type="http://schemas.openxmlformats.org/officeDocument/2006/relationships/hyperlink" Target="https://www.attachmentproject.com/attachment-theory/internal-working-model/" TargetMode="External"/><Relationship Id="rId4" Type="http://schemas.openxmlformats.org/officeDocument/2006/relationships/hyperlink" Target="https://www.simplypsychology.org/bowlb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259AC-524B-40C8-2E0A-9819B489C8C8}"/>
              </a:ext>
            </a:extLst>
          </p:cNvPr>
          <p:cNvSpPr>
            <a:spLocks noGrp="1"/>
          </p:cNvSpPr>
          <p:nvPr>
            <p:ph type="ctrTitle"/>
          </p:nvPr>
        </p:nvSpPr>
        <p:spPr/>
        <p:txBody>
          <a:bodyPr>
            <a:noAutofit/>
          </a:bodyPr>
          <a:lstStyle/>
          <a:p>
            <a:r>
              <a:rPr lang="en-US" sz="3200" dirty="0"/>
              <a:t>Name: Minakhil Mir</a:t>
            </a:r>
            <a:br>
              <a:rPr lang="en-US" sz="3200" dirty="0"/>
            </a:br>
            <a:r>
              <a:rPr lang="en-US" sz="3200" dirty="0"/>
              <a:t>student number: 2437898</a:t>
            </a:r>
            <a:br>
              <a:rPr lang="en-US" sz="3200" dirty="0"/>
            </a:br>
            <a:r>
              <a:rPr lang="en-US" sz="3200" dirty="0"/>
              <a:t>Module name: Psychology in Health and social care</a:t>
            </a:r>
            <a:br>
              <a:rPr lang="en-US" sz="3200" dirty="0"/>
            </a:br>
            <a:r>
              <a:rPr lang="en-US" sz="3200" dirty="0"/>
              <a:t>Module code: LCHS4010</a:t>
            </a:r>
            <a:br>
              <a:rPr lang="en-US" sz="3200" dirty="0"/>
            </a:br>
            <a:r>
              <a:rPr lang="en-US" sz="3200" dirty="0"/>
              <a:t>Assessment title: assessment 1individual presentation</a:t>
            </a:r>
            <a:br>
              <a:rPr lang="en-US" sz="3200" dirty="0"/>
            </a:br>
            <a:endParaRPr lang="en-US" sz="3200" dirty="0"/>
          </a:p>
        </p:txBody>
      </p:sp>
    </p:spTree>
    <p:extLst>
      <p:ext uri="{BB962C8B-B14F-4D97-AF65-F5344CB8AC3E}">
        <p14:creationId xmlns:p14="http://schemas.microsoft.com/office/powerpoint/2010/main" val="3278190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FA53EB-46E7-1013-CEF7-101408EFDBEF}"/>
              </a:ext>
            </a:extLst>
          </p:cNvPr>
          <p:cNvSpPr>
            <a:spLocks noGrp="1"/>
          </p:cNvSpPr>
          <p:nvPr>
            <p:ph idx="1"/>
          </p:nvPr>
        </p:nvSpPr>
        <p:spPr>
          <a:xfrm>
            <a:off x="446313" y="1128409"/>
            <a:ext cx="11297195" cy="5050321"/>
          </a:xfrm>
        </p:spPr>
        <p:txBody>
          <a:bodyPr>
            <a:normAutofit lnSpcReduction="10000"/>
          </a:bodyPr>
          <a:lstStyle/>
          <a:p>
            <a:pPr marL="0" indent="0" algn="ctr">
              <a:buNone/>
            </a:pPr>
            <a:r>
              <a:rPr lang="en-US" dirty="0"/>
              <a:t>Introduction</a:t>
            </a:r>
          </a:p>
          <a:p>
            <a:pPr marL="0" indent="0">
              <a:buNone/>
            </a:pPr>
            <a:endParaRPr lang="en-US" dirty="0"/>
          </a:p>
          <a:p>
            <a:pPr marL="0" indent="0">
              <a:buNone/>
            </a:pPr>
            <a:r>
              <a:rPr lang="en-US" dirty="0"/>
              <a:t>My name is Minakhil,  my presentation will use Bowlby’s theory to explain and provide a support plan for Jennys own development and needs.</a:t>
            </a:r>
          </a:p>
          <a:p>
            <a:pPr marL="0" indent="0">
              <a:buNone/>
            </a:pPr>
            <a:endParaRPr lang="en-US" dirty="0"/>
          </a:p>
          <a:p>
            <a:pPr marL="0" indent="0">
              <a:buNone/>
            </a:pPr>
            <a:r>
              <a:rPr lang="en-US" dirty="0"/>
              <a:t>Jenny recently lost her father 5 years ago and has since been providing care for her mum who needs physical help around the house and also help doing administrative tasks. Due to her taking up this responsibility Jenny has forgotten about her own needs and development. I will help provide a care plan to support her. </a:t>
            </a:r>
          </a:p>
          <a:p>
            <a:pPr marL="0" indent="0">
              <a:buNone/>
            </a:pPr>
            <a:endParaRPr lang="en-US" dirty="0"/>
          </a:p>
          <a:p>
            <a:pPr marL="0" indent="0">
              <a:buNone/>
            </a:pPr>
            <a:r>
              <a:rPr lang="en-US" dirty="0"/>
              <a:t> </a:t>
            </a:r>
          </a:p>
        </p:txBody>
      </p:sp>
    </p:spTree>
    <p:extLst>
      <p:ext uri="{BB962C8B-B14F-4D97-AF65-F5344CB8AC3E}">
        <p14:creationId xmlns:p14="http://schemas.microsoft.com/office/powerpoint/2010/main" val="1370117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4A1E8-2266-456B-6581-D07BBA4F603A}"/>
              </a:ext>
            </a:extLst>
          </p:cNvPr>
          <p:cNvSpPr>
            <a:spLocks noGrp="1"/>
          </p:cNvSpPr>
          <p:nvPr>
            <p:ph type="title"/>
          </p:nvPr>
        </p:nvSpPr>
        <p:spPr/>
        <p:txBody>
          <a:bodyPr/>
          <a:lstStyle/>
          <a:p>
            <a:r>
              <a:rPr lang="en-US" dirty="0"/>
              <a:t>Attachment theory</a:t>
            </a:r>
          </a:p>
        </p:txBody>
      </p:sp>
      <p:sp>
        <p:nvSpPr>
          <p:cNvPr id="3" name="Content Placeholder 2">
            <a:extLst>
              <a:ext uri="{FF2B5EF4-FFF2-40B4-BE49-F238E27FC236}">
                <a16:creationId xmlns:a16="http://schemas.microsoft.com/office/drawing/2014/main" id="{E18F046F-6E77-A5C0-280D-9145E8D9CC3F}"/>
              </a:ext>
            </a:extLst>
          </p:cNvPr>
          <p:cNvSpPr>
            <a:spLocks noGrp="1"/>
          </p:cNvSpPr>
          <p:nvPr>
            <p:ph idx="1"/>
          </p:nvPr>
        </p:nvSpPr>
        <p:spPr/>
        <p:txBody>
          <a:bodyPr/>
          <a:lstStyle/>
          <a:p>
            <a:pPr marL="0" indent="0">
              <a:buNone/>
            </a:pPr>
            <a:r>
              <a:rPr lang="en-US" dirty="0"/>
              <a:t>Bowlby’s theory suggests that early relationships with our primary caregivers impact later attachments and our attachment types.  </a:t>
            </a:r>
          </a:p>
          <a:p>
            <a:pPr marL="0" indent="0">
              <a:buNone/>
            </a:pPr>
            <a:r>
              <a:rPr lang="en-US" dirty="0"/>
              <a:t>Bowlby’s main ideas and arguments are that children are born with the drive to form emotional bonds with others, and it is one of the most important things to help them survive.  He suggests that if the child does not form a relationship with their primary care givers at an early age, they may have and even develop permanent difficulties later on such as cognitive, social and emotional challenges. (McLeod, 2025)</a:t>
            </a:r>
          </a:p>
        </p:txBody>
      </p:sp>
    </p:spTree>
    <p:extLst>
      <p:ext uri="{BB962C8B-B14F-4D97-AF65-F5344CB8AC3E}">
        <p14:creationId xmlns:p14="http://schemas.microsoft.com/office/powerpoint/2010/main" val="1509524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F983-F915-6256-C886-7199661081E4}"/>
              </a:ext>
            </a:extLst>
          </p:cNvPr>
          <p:cNvSpPr>
            <a:spLocks noGrp="1"/>
          </p:cNvSpPr>
          <p:nvPr>
            <p:ph type="title"/>
          </p:nvPr>
        </p:nvSpPr>
        <p:spPr/>
        <p:txBody>
          <a:bodyPr/>
          <a:lstStyle/>
          <a:p>
            <a:r>
              <a:rPr lang="en-US" dirty="0"/>
              <a:t>Key concepts</a:t>
            </a:r>
          </a:p>
        </p:txBody>
      </p:sp>
      <p:sp>
        <p:nvSpPr>
          <p:cNvPr id="3" name="Content Placeholder 2">
            <a:extLst>
              <a:ext uri="{FF2B5EF4-FFF2-40B4-BE49-F238E27FC236}">
                <a16:creationId xmlns:a16="http://schemas.microsoft.com/office/drawing/2014/main" id="{7EA2B1F3-25DF-9367-385D-4C368F62B6F5}"/>
              </a:ext>
            </a:extLst>
          </p:cNvPr>
          <p:cNvSpPr>
            <a:spLocks noGrp="1"/>
          </p:cNvSpPr>
          <p:nvPr>
            <p:ph idx="1"/>
          </p:nvPr>
        </p:nvSpPr>
        <p:spPr>
          <a:xfrm>
            <a:off x="838200" y="1495426"/>
            <a:ext cx="10515600" cy="5133974"/>
          </a:xfrm>
        </p:spPr>
        <p:txBody>
          <a:bodyPr>
            <a:normAutofit fontScale="92500"/>
          </a:bodyPr>
          <a:lstStyle/>
          <a:p>
            <a:r>
              <a:rPr lang="en-US" sz="2400" dirty="0"/>
              <a:t>Attachment types – secure and insecure</a:t>
            </a:r>
          </a:p>
          <a:p>
            <a:pPr marL="0" indent="0">
              <a:buNone/>
            </a:pPr>
            <a:r>
              <a:rPr lang="en-US" sz="2400" dirty="0"/>
              <a:t>Secure attachment is when a child feels a sense of trust and security towards their caregiver which is achieved by having a good consistent relationship with the child where the child feels safe, valued and comforted. (The attachment project, 2024) </a:t>
            </a:r>
          </a:p>
          <a:p>
            <a:pPr marL="0" indent="0">
              <a:buNone/>
            </a:pPr>
            <a:r>
              <a:rPr lang="en-US" sz="2400" dirty="0"/>
              <a:t>Jenny has lost her father and is looking after her mother, making her the caregiver. This will impact jenny in many ways, because not only has she lost her father. Her relationship with her mother will be impacted as her mother can not provide her the emotional security and attachment she needs. </a:t>
            </a:r>
          </a:p>
          <a:p>
            <a:r>
              <a:rPr lang="en-US" sz="2400" dirty="0"/>
              <a:t>Internal working model suggests when a child doesn’t have a secure attachment to their caregiver, and rather the child is misunderstood, does not have their emotional needs met and is responded to and behaved towards in a chaotic manner, they will develop an insecure bond. (The Attachment Theory, 2025)</a:t>
            </a:r>
          </a:p>
          <a:p>
            <a:pPr marL="0" indent="0">
              <a:buNone/>
            </a:pPr>
            <a:r>
              <a:rPr lang="en-US" sz="2400" dirty="0"/>
              <a:t>Jennys mother is unable to provide this to her due to her health and emotional needs, so Jenny may not have a secure relationship with her mother which may impact many other things such as her social life, emotional needs and education</a:t>
            </a:r>
          </a:p>
          <a:p>
            <a:endParaRPr lang="en-US" sz="2400" dirty="0"/>
          </a:p>
        </p:txBody>
      </p:sp>
    </p:spTree>
    <p:extLst>
      <p:ext uri="{BB962C8B-B14F-4D97-AF65-F5344CB8AC3E}">
        <p14:creationId xmlns:p14="http://schemas.microsoft.com/office/powerpoint/2010/main" val="1955616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C5726-64D2-AE11-92F3-F0C9DCF1BEF8}"/>
              </a:ext>
            </a:extLst>
          </p:cNvPr>
          <p:cNvSpPr>
            <a:spLocks noGrp="1"/>
          </p:cNvSpPr>
          <p:nvPr>
            <p:ph type="title"/>
          </p:nvPr>
        </p:nvSpPr>
        <p:spPr/>
        <p:txBody>
          <a:bodyPr/>
          <a:lstStyle/>
          <a:p>
            <a:r>
              <a:rPr lang="en-US" dirty="0"/>
              <a:t>Practical strategies</a:t>
            </a:r>
          </a:p>
        </p:txBody>
      </p:sp>
      <p:sp>
        <p:nvSpPr>
          <p:cNvPr id="3" name="Content Placeholder 2">
            <a:extLst>
              <a:ext uri="{FF2B5EF4-FFF2-40B4-BE49-F238E27FC236}">
                <a16:creationId xmlns:a16="http://schemas.microsoft.com/office/drawing/2014/main" id="{BB68BF38-29C9-EFA3-CD29-E738DF52DCE1}"/>
              </a:ext>
            </a:extLst>
          </p:cNvPr>
          <p:cNvSpPr>
            <a:spLocks noGrp="1"/>
          </p:cNvSpPr>
          <p:nvPr>
            <p:ph idx="1"/>
          </p:nvPr>
        </p:nvSpPr>
        <p:spPr/>
        <p:txBody>
          <a:bodyPr>
            <a:normAutofit fontScale="85000" lnSpcReduction="20000"/>
          </a:bodyPr>
          <a:lstStyle/>
          <a:p>
            <a:pPr marL="0" indent="0">
              <a:buNone/>
            </a:pPr>
            <a:r>
              <a:rPr lang="en-US" dirty="0"/>
              <a:t>Jenny </a:t>
            </a:r>
          </a:p>
          <a:p>
            <a:pPr>
              <a:buFontTx/>
              <a:buChar char="-"/>
            </a:pPr>
            <a:r>
              <a:rPr lang="en-US" dirty="0"/>
              <a:t>Youth worker – To help her with social and personal development to help reach her full potential and build her confidence back. </a:t>
            </a:r>
          </a:p>
          <a:p>
            <a:pPr>
              <a:buFontTx/>
              <a:buChar char="-"/>
            </a:pPr>
            <a:r>
              <a:rPr lang="en-US" dirty="0"/>
              <a:t>Counselling- To help her deal with her emotions, stress and mood. (</a:t>
            </a:r>
            <a:r>
              <a:rPr lang="en-US" dirty="0" err="1"/>
              <a:t>NHS.uk</a:t>
            </a:r>
            <a:r>
              <a:rPr lang="en-US" dirty="0"/>
              <a:t>, 2025)</a:t>
            </a:r>
          </a:p>
          <a:p>
            <a:pPr>
              <a:buFontTx/>
              <a:buChar char="-"/>
            </a:pPr>
            <a:r>
              <a:rPr lang="en-US" dirty="0"/>
              <a:t>Careers advice </a:t>
            </a:r>
          </a:p>
          <a:p>
            <a:pPr marL="0" indent="0">
              <a:buNone/>
            </a:pPr>
            <a:endParaRPr lang="en-US" dirty="0"/>
          </a:p>
          <a:p>
            <a:pPr marL="0" indent="0">
              <a:buNone/>
            </a:pPr>
            <a:endParaRPr lang="en-US" dirty="0"/>
          </a:p>
          <a:p>
            <a:pPr marL="0" indent="0">
              <a:buNone/>
            </a:pPr>
            <a:r>
              <a:rPr lang="en-US" dirty="0"/>
              <a:t>Jenny’s Mum</a:t>
            </a:r>
          </a:p>
          <a:p>
            <a:pPr>
              <a:buFontTx/>
              <a:buChar char="-"/>
            </a:pPr>
            <a:r>
              <a:rPr lang="en-US" dirty="0"/>
              <a:t>Care package</a:t>
            </a:r>
          </a:p>
          <a:p>
            <a:pPr>
              <a:buFontTx/>
              <a:buChar char="-"/>
            </a:pPr>
            <a:r>
              <a:rPr lang="en-US" dirty="0"/>
              <a:t>Counselling – To help her deal with the loss of her husband, and any other emotional help she may need.</a:t>
            </a:r>
          </a:p>
        </p:txBody>
      </p:sp>
    </p:spTree>
    <p:extLst>
      <p:ext uri="{BB962C8B-B14F-4D97-AF65-F5344CB8AC3E}">
        <p14:creationId xmlns:p14="http://schemas.microsoft.com/office/powerpoint/2010/main" val="771995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630BC-3D6C-AC52-5B49-B6FAB5CB6289}"/>
              </a:ext>
            </a:extLst>
          </p:cNvPr>
          <p:cNvSpPr>
            <a:spLocks noGrp="1"/>
          </p:cNvSpPr>
          <p:nvPr>
            <p:ph type="title"/>
          </p:nvPr>
        </p:nvSpPr>
        <p:spPr/>
        <p:txBody>
          <a:bodyPr/>
          <a:lstStyle/>
          <a:p>
            <a:r>
              <a:rPr lang="en-US" dirty="0"/>
              <a:t>Nature versus nurture</a:t>
            </a:r>
          </a:p>
        </p:txBody>
      </p:sp>
      <p:sp>
        <p:nvSpPr>
          <p:cNvPr id="3" name="Content Placeholder 2">
            <a:extLst>
              <a:ext uri="{FF2B5EF4-FFF2-40B4-BE49-F238E27FC236}">
                <a16:creationId xmlns:a16="http://schemas.microsoft.com/office/drawing/2014/main" id="{1F8ADFE1-90E8-A86C-B453-0B9582893F8A}"/>
              </a:ext>
            </a:extLst>
          </p:cNvPr>
          <p:cNvSpPr>
            <a:spLocks noGrp="1"/>
          </p:cNvSpPr>
          <p:nvPr>
            <p:ph idx="1"/>
          </p:nvPr>
        </p:nvSpPr>
        <p:spPr/>
        <p:txBody>
          <a:bodyPr>
            <a:normAutofit fontScale="70000" lnSpcReduction="20000"/>
          </a:bodyPr>
          <a:lstStyle/>
          <a:p>
            <a:pPr marL="0" indent="0">
              <a:buNone/>
            </a:pPr>
            <a:r>
              <a:rPr lang="en-US" dirty="0"/>
              <a:t>Nature refers to our genetics and hereditary factors that can impacts how a child’s personality develops. (Cherry, 2022)</a:t>
            </a:r>
          </a:p>
          <a:p>
            <a:pPr marL="0" indent="0">
              <a:buNone/>
            </a:pPr>
            <a:r>
              <a:rPr lang="en-US" dirty="0"/>
              <a:t>Nature is biological influences on Jenny, for example: </a:t>
            </a:r>
          </a:p>
          <a:p>
            <a:pPr>
              <a:buFontTx/>
              <a:buChar char="-"/>
            </a:pPr>
            <a:r>
              <a:rPr lang="en-US" dirty="0"/>
              <a:t>Influence of hormones as she was 11 when she lost her father, meaning she was going through puberty during this. </a:t>
            </a:r>
          </a:p>
          <a:p>
            <a:pPr>
              <a:buFontTx/>
              <a:buChar char="-"/>
            </a:pPr>
            <a:r>
              <a:rPr lang="en-US" dirty="0"/>
              <a:t>Her brain development will be affected due to her losing her father and being her mother’s main caregiver.</a:t>
            </a:r>
          </a:p>
          <a:p>
            <a:pPr marL="0" indent="0">
              <a:buNone/>
            </a:pPr>
            <a:endParaRPr lang="en-US" dirty="0"/>
          </a:p>
          <a:p>
            <a:pPr marL="0" indent="0">
              <a:buNone/>
            </a:pPr>
            <a:r>
              <a:rPr lang="en-US" dirty="0"/>
              <a:t>Nurture refers to how a child’s environment, childhood experiences and the way the child is raised impacts them and their social life. (Cherry, 2022)</a:t>
            </a:r>
          </a:p>
          <a:p>
            <a:pPr marL="0" indent="0">
              <a:buNone/>
            </a:pPr>
            <a:r>
              <a:rPr lang="en-US" dirty="0"/>
              <a:t>Nurture is environmental influences, for example: </a:t>
            </a:r>
          </a:p>
          <a:p>
            <a:pPr>
              <a:buFontTx/>
              <a:buChar char="-"/>
            </a:pPr>
            <a:r>
              <a:rPr lang="en-US" dirty="0"/>
              <a:t>The loss of her dad will have affected her moods, social life and personal development.</a:t>
            </a:r>
          </a:p>
          <a:p>
            <a:pPr>
              <a:buFontTx/>
              <a:buChar char="-"/>
            </a:pPr>
            <a:r>
              <a:rPr lang="en-US" dirty="0"/>
              <a:t>School pressures</a:t>
            </a:r>
          </a:p>
          <a:p>
            <a:pPr>
              <a:buFontTx/>
              <a:buChar char="-"/>
            </a:pPr>
            <a:r>
              <a:rPr lang="en-US" dirty="0"/>
              <a:t>Caregiving responsibilities</a:t>
            </a:r>
          </a:p>
        </p:txBody>
      </p:sp>
    </p:spTree>
    <p:extLst>
      <p:ext uri="{BB962C8B-B14F-4D97-AF65-F5344CB8AC3E}">
        <p14:creationId xmlns:p14="http://schemas.microsoft.com/office/powerpoint/2010/main" val="1448789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1312F-021E-C99F-D078-6BFF3BA7869D}"/>
              </a:ext>
            </a:extLst>
          </p:cNvPr>
          <p:cNvSpPr>
            <a:spLocks noGrp="1"/>
          </p:cNvSpPr>
          <p:nvPr>
            <p:ph type="title"/>
          </p:nvPr>
        </p:nvSpPr>
        <p:spPr/>
        <p:txBody>
          <a:bodyPr/>
          <a:lstStyle/>
          <a:p>
            <a:r>
              <a:rPr lang="en-US" dirty="0"/>
              <a:t>Evaluation</a:t>
            </a:r>
          </a:p>
        </p:txBody>
      </p:sp>
      <p:sp>
        <p:nvSpPr>
          <p:cNvPr id="3" name="Content Placeholder 2">
            <a:extLst>
              <a:ext uri="{FF2B5EF4-FFF2-40B4-BE49-F238E27FC236}">
                <a16:creationId xmlns:a16="http://schemas.microsoft.com/office/drawing/2014/main" id="{1C270B15-F035-06FA-75AC-F442A33D54E0}"/>
              </a:ext>
            </a:extLst>
          </p:cNvPr>
          <p:cNvSpPr>
            <a:spLocks noGrp="1"/>
          </p:cNvSpPr>
          <p:nvPr>
            <p:ph idx="1"/>
          </p:nvPr>
        </p:nvSpPr>
        <p:spPr/>
        <p:txBody>
          <a:bodyPr>
            <a:normAutofit fontScale="92500" lnSpcReduction="20000"/>
          </a:bodyPr>
          <a:lstStyle/>
          <a:p>
            <a:pPr marL="0" indent="0">
              <a:buNone/>
            </a:pPr>
            <a:r>
              <a:rPr lang="en-US" dirty="0"/>
              <a:t>Strengths</a:t>
            </a:r>
          </a:p>
          <a:p>
            <a:pPr>
              <a:buFontTx/>
              <a:buChar char="-"/>
            </a:pPr>
            <a:r>
              <a:rPr lang="en-US" dirty="0"/>
              <a:t>Bowlby’s theory continues to be very influential in the area of health and social care. </a:t>
            </a:r>
          </a:p>
          <a:p>
            <a:pPr>
              <a:buFontTx/>
              <a:buChar char="-"/>
            </a:pPr>
            <a:r>
              <a:rPr lang="en-US" dirty="0"/>
              <a:t>Evidence from ‘The Strange Situation’ shows that young children do have different attachment types, Supporting Bowlby’s theory.  (Ainsworth et al. 1978)</a:t>
            </a:r>
          </a:p>
          <a:p>
            <a:pPr>
              <a:buFontTx/>
              <a:buChar char="-"/>
            </a:pPr>
            <a:endParaRPr lang="en-US" dirty="0"/>
          </a:p>
          <a:p>
            <a:pPr marL="0" indent="0">
              <a:buNone/>
            </a:pPr>
            <a:r>
              <a:rPr lang="en-US" dirty="0"/>
              <a:t>Weaknesses</a:t>
            </a:r>
          </a:p>
          <a:p>
            <a:pPr>
              <a:buFontTx/>
              <a:buChar char="-"/>
            </a:pPr>
            <a:r>
              <a:rPr lang="en-US" dirty="0"/>
              <a:t>Ignores cultural differences</a:t>
            </a:r>
          </a:p>
          <a:p>
            <a:pPr>
              <a:buFontTx/>
              <a:buChar char="-"/>
            </a:pPr>
            <a:r>
              <a:rPr lang="en-US" dirty="0"/>
              <a:t>It is also important to consider Jenny’s cognitive development using Piaget’s theory. </a:t>
            </a:r>
          </a:p>
        </p:txBody>
      </p:sp>
    </p:spTree>
    <p:extLst>
      <p:ext uri="{BB962C8B-B14F-4D97-AF65-F5344CB8AC3E}">
        <p14:creationId xmlns:p14="http://schemas.microsoft.com/office/powerpoint/2010/main" val="1594133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3A8D6-8137-57F1-2052-5F73F11107BF}"/>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5582EDD9-633E-C771-5443-EAEC8ABBF374}"/>
              </a:ext>
            </a:extLst>
          </p:cNvPr>
          <p:cNvSpPr>
            <a:spLocks noGrp="1"/>
          </p:cNvSpPr>
          <p:nvPr>
            <p:ph idx="1"/>
          </p:nvPr>
        </p:nvSpPr>
        <p:spPr/>
        <p:txBody>
          <a:bodyPr/>
          <a:lstStyle/>
          <a:p>
            <a:pPr marL="0" indent="0">
              <a:buNone/>
            </a:pPr>
            <a:r>
              <a:rPr lang="en-US" dirty="0"/>
              <a:t>Bowlby’s attachment theory can help explain why Jenny might be struggling with her relationship with her mum. Using this theory would suggest that supporting Jenny by building her self-esteem and having friendships with people her own age will help her mental wellbeing. Therefore, psychological theories can be successfully applied in health and social care settings to help young people.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514679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30D71-3DE9-05F2-B40E-127F6E746295}"/>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3DD287E-758F-2E83-E0D5-BF724A88F827}"/>
              </a:ext>
            </a:extLst>
          </p:cNvPr>
          <p:cNvSpPr>
            <a:spLocks noGrp="1"/>
          </p:cNvSpPr>
          <p:nvPr>
            <p:ph idx="1"/>
          </p:nvPr>
        </p:nvSpPr>
        <p:spPr/>
        <p:txBody>
          <a:bodyPr>
            <a:normAutofit fontScale="92500" lnSpcReduction="10000"/>
          </a:bodyPr>
          <a:lstStyle/>
          <a:p>
            <a:pPr marL="0" indent="0">
              <a:buNone/>
            </a:pPr>
            <a:r>
              <a:rPr lang="en-US" sz="2000" dirty="0"/>
              <a:t>Ainsworth, M.D.S., </a:t>
            </a:r>
            <a:r>
              <a:rPr lang="en-US" sz="2000" dirty="0" err="1"/>
              <a:t>Blehar</a:t>
            </a:r>
            <a:r>
              <a:rPr lang="en-US" sz="2000" dirty="0"/>
              <a:t>, M.C., Waters, E. and Wall, S. (1978) Patterns of attachment: A psychological study of the strange situation. Hillsdale, NJ: Lawrence Erlbaum</a:t>
            </a:r>
          </a:p>
          <a:p>
            <a:pPr marL="0" indent="0">
              <a:buNone/>
            </a:pPr>
            <a:r>
              <a:rPr lang="en-US" sz="2000" dirty="0"/>
              <a:t>Cherry, K (2022</a:t>
            </a:r>
            <a:r>
              <a:rPr lang="en-US" sz="2000" i="1" dirty="0"/>
              <a:t>) The nature vs. nurture debate: Genetic and environmental influences and how they interact</a:t>
            </a:r>
            <a:r>
              <a:rPr lang="en-US" sz="2000" dirty="0"/>
              <a:t>. </a:t>
            </a:r>
            <a:r>
              <a:rPr lang="en-US" sz="2000" dirty="0" err="1"/>
              <a:t>Verywell</a:t>
            </a:r>
            <a:r>
              <a:rPr lang="en-US" sz="2000" dirty="0"/>
              <a:t> Mind. Available at: </a:t>
            </a:r>
            <a:r>
              <a:rPr lang="en-US" sz="2000" dirty="0">
                <a:hlinkClick r:id="rId3"/>
              </a:rPr>
              <a:t>https://www.verywellmind.com/what-is-nature-versus-nurture-2795392</a:t>
            </a:r>
            <a:r>
              <a:rPr lang="en-US" sz="2000" dirty="0"/>
              <a:t> (Accessed: 15 February 2026)</a:t>
            </a:r>
          </a:p>
          <a:p>
            <a:pPr marL="0" indent="0">
              <a:buNone/>
            </a:pPr>
            <a:r>
              <a:rPr lang="en-US" sz="2000" dirty="0"/>
              <a:t>McLeod, S. (2025) </a:t>
            </a:r>
            <a:r>
              <a:rPr lang="en-US" sz="2000" i="1" dirty="0"/>
              <a:t>John Bowlby’s Attachment Theory</a:t>
            </a:r>
            <a:r>
              <a:rPr lang="en-US" sz="2000" dirty="0"/>
              <a:t>. Simply Psychology. Available at: </a:t>
            </a:r>
            <a:r>
              <a:rPr lang="en-US" sz="2000" dirty="0">
                <a:hlinkClick r:id="rId4"/>
              </a:rPr>
              <a:t>https://www.simplypsychology.org/bowlby.html</a:t>
            </a:r>
            <a:r>
              <a:rPr lang="en-US" sz="2000" dirty="0"/>
              <a:t> (Accessed: 15 February 2026).</a:t>
            </a:r>
          </a:p>
          <a:p>
            <a:pPr marL="0" indent="0">
              <a:buNone/>
            </a:pPr>
            <a:r>
              <a:rPr lang="en-US" sz="2000" dirty="0" err="1"/>
              <a:t>NHS.uk</a:t>
            </a:r>
            <a:r>
              <a:rPr lang="en-US" sz="2000" dirty="0"/>
              <a:t> (2025) </a:t>
            </a:r>
            <a:r>
              <a:rPr lang="en-US" sz="2000" i="1" dirty="0"/>
              <a:t>Counselling</a:t>
            </a:r>
            <a:r>
              <a:rPr lang="en-US" sz="2000" dirty="0"/>
              <a:t>. Available at: https://</a:t>
            </a:r>
            <a:r>
              <a:rPr lang="en-US" sz="2000" dirty="0" err="1"/>
              <a:t>www.nhs.uk</a:t>
            </a:r>
            <a:r>
              <a:rPr lang="en-US" sz="2000" dirty="0"/>
              <a:t>/tests-and-treatments/counselling/ (Accessed: 15 February 2026).</a:t>
            </a:r>
          </a:p>
          <a:p>
            <a:pPr marL="0" indent="0">
              <a:buNone/>
            </a:pPr>
            <a:r>
              <a:rPr lang="en-US" sz="2000" dirty="0"/>
              <a:t>The Attachment Theory (2025) </a:t>
            </a:r>
            <a:r>
              <a:rPr lang="en-US" sz="2000" i="1" dirty="0"/>
              <a:t>Internal Working Model (Attachment Theory). </a:t>
            </a:r>
            <a:r>
              <a:rPr lang="en-US" sz="2000" dirty="0"/>
              <a:t>Available at: </a:t>
            </a:r>
            <a:r>
              <a:rPr lang="en-US" sz="2000" dirty="0">
                <a:hlinkClick r:id="rId5"/>
              </a:rPr>
              <a:t>https://www.attachmentproject.com/attachment-theory/internal-working-model/</a:t>
            </a:r>
            <a:r>
              <a:rPr lang="en-US" sz="2000" dirty="0"/>
              <a:t> (Accessed: 15 February 2026). </a:t>
            </a:r>
          </a:p>
          <a:p>
            <a:pPr marL="0" indent="0">
              <a:buNone/>
            </a:pPr>
            <a:r>
              <a:rPr lang="en-US" sz="2000" dirty="0"/>
              <a:t>The Attachment Project (2024) </a:t>
            </a:r>
            <a:r>
              <a:rPr lang="en-US" sz="2000" i="1" dirty="0"/>
              <a:t>Secure Attachment in Babies and Toddlers: Signs and Development</a:t>
            </a:r>
            <a:r>
              <a:rPr lang="en-US" sz="2000" dirty="0"/>
              <a:t>. Available at: </a:t>
            </a:r>
            <a:r>
              <a:rPr lang="en-US" sz="2000" dirty="0">
                <a:hlinkClick r:id="rId6"/>
              </a:rPr>
              <a:t>https://www.attachmentproject.com/blog/secure-attachment-style-infants/</a:t>
            </a:r>
            <a:r>
              <a:rPr lang="en-US" sz="2000" dirty="0"/>
              <a:t> (Accessed: 15 February 2026).</a:t>
            </a:r>
          </a:p>
        </p:txBody>
      </p:sp>
    </p:spTree>
    <p:extLst>
      <p:ext uri="{BB962C8B-B14F-4D97-AF65-F5344CB8AC3E}">
        <p14:creationId xmlns:p14="http://schemas.microsoft.com/office/powerpoint/2010/main" val="8287151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3283</TotalTime>
  <Words>1000</Words>
  <Application>Microsoft Macintosh PowerPoint</Application>
  <PresentationFormat>Widescreen</PresentationFormat>
  <Paragraphs>64</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Name: Minakhil Mir student number: 2437898 Module name: Psychology in Health and social care Module code: LCHS4010 Assessment title: assessment 1individual presentation </vt:lpstr>
      <vt:lpstr>PowerPoint Presentation</vt:lpstr>
      <vt:lpstr>Attachment theory</vt:lpstr>
      <vt:lpstr>Key concepts</vt:lpstr>
      <vt:lpstr>Practical strategies</vt:lpstr>
      <vt:lpstr>Nature versus nurture</vt:lpstr>
      <vt:lpstr>Evaluation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Minakhil Mir (2437898)</dc:creator>
  <cp:lastModifiedBy>Minakhil Mir (2437898)</cp:lastModifiedBy>
  <cp:revision>4</cp:revision>
  <dcterms:created xsi:type="dcterms:W3CDTF">2026-02-13T16:24:29Z</dcterms:created>
  <dcterms:modified xsi:type="dcterms:W3CDTF">2026-02-15T23:07:54Z</dcterms:modified>
</cp:coreProperties>
</file>