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65" r:id="rId5"/>
    <p:sldId id="318" r:id="rId6"/>
    <p:sldId id="308" r:id="rId7"/>
    <p:sldId id="320" r:id="rId8"/>
    <p:sldId id="319" r:id="rId9"/>
    <p:sldId id="321" r:id="rId10"/>
    <p:sldId id="328" r:id="rId11"/>
    <p:sldId id="325" r:id="rId12"/>
    <p:sldId id="329" r:id="rId13"/>
    <p:sldId id="310" r:id="rId14"/>
    <p:sldId id="311" r:id="rId15"/>
    <p:sldId id="331" r:id="rId16"/>
    <p:sldId id="322" r:id="rId17"/>
    <p:sldId id="323" r:id="rId18"/>
    <p:sldId id="332" r:id="rId19"/>
    <p:sldId id="324" r:id="rId20"/>
    <p:sldId id="314" r:id="rId21"/>
    <p:sldId id="326" r:id="rId22"/>
    <p:sldId id="312" r:id="rId23"/>
  </p:sldIdLst>
  <p:sldSz cx="12188825"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9" pos="383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3DB515-FDD9-440C-B303-C846D7651CF0}" v="215" dt="2019-11-24T21:54:46.0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559" autoAdjust="0"/>
  </p:normalViewPr>
  <p:slideViewPr>
    <p:cSldViewPr showGuides="1">
      <p:cViewPr varScale="1">
        <p:scale>
          <a:sx n="68" d="100"/>
          <a:sy n="68" d="100"/>
        </p:scale>
        <p:origin x="822" y="60"/>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CC69C6-EE0B-4D8B-9C71-C36EFED094F2}" type="datetimeFigureOut">
              <a:rPr lang="en-US"/>
              <a:t>11/13/2019</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60DD202-58A1-4ABD-B068-DFFCA0C44EAC}" type="slidenum">
              <a:rPr/>
              <a:t>‹#›</a:t>
            </a:fld>
            <a:endParaRPr dirty="0"/>
          </a:p>
        </p:txBody>
      </p:sp>
    </p:spTree>
    <p:extLst>
      <p:ext uri="{BB962C8B-B14F-4D97-AF65-F5344CB8AC3E}">
        <p14:creationId xmlns:p14="http://schemas.microsoft.com/office/powerpoint/2010/main" val="4064219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11/13/2019</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dirty="0"/>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principle ready in hand to read to group</a:t>
            </a:r>
          </a:p>
          <a:p>
            <a:r>
              <a:rPr lang="en-GB" dirty="0"/>
              <a:t>Is there a downside to self disclosure as a therapist? </a:t>
            </a:r>
          </a:p>
          <a:p>
            <a:r>
              <a:rPr lang="en-GB" dirty="0"/>
              <a:t>But is there no expert in relational psychotherapy?</a:t>
            </a:r>
          </a:p>
          <a:p>
            <a:r>
              <a:rPr lang="en-GB" dirty="0"/>
              <a:t>Thoughts?</a:t>
            </a:r>
          </a:p>
        </p:txBody>
      </p:sp>
      <p:sp>
        <p:nvSpPr>
          <p:cNvPr id="4" name="Slide Number Placeholder 3"/>
          <p:cNvSpPr>
            <a:spLocks noGrp="1"/>
          </p:cNvSpPr>
          <p:nvPr>
            <p:ph type="sldNum" sz="quarter" idx="5"/>
          </p:nvPr>
        </p:nvSpPr>
        <p:spPr/>
        <p:txBody>
          <a:bodyPr/>
          <a:lstStyle/>
          <a:p>
            <a:fld id="{F93199CD-3E1B-4AE6-990F-76F925F5EA9F}" type="slidenum">
              <a:rPr lang="en-GB" smtClean="0"/>
              <a:t>3</a:t>
            </a:fld>
            <a:endParaRPr lang="en-GB"/>
          </a:p>
        </p:txBody>
      </p:sp>
    </p:spTree>
    <p:extLst>
      <p:ext uri="{BB962C8B-B14F-4D97-AF65-F5344CB8AC3E}">
        <p14:creationId xmlns:p14="http://schemas.microsoft.com/office/powerpoint/2010/main" val="8670480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10000">
              <a:srgbClr val="06171C"/>
            </a:gs>
            <a:gs pos="100000">
              <a:srgbClr val="134251"/>
            </a:gs>
            <a:gs pos="65000">
              <a:srgbClr val="134251"/>
            </a:gs>
          </a:gsLst>
          <a:lin ang="13500000" scaled="0"/>
        </a:gradFill>
        <a:effectLst/>
      </p:bgPr>
    </p:bg>
    <p:spTree>
      <p:nvGrpSpPr>
        <p:cNvPr id="1" name=""/>
        <p:cNvGrpSpPr/>
        <p:nvPr/>
      </p:nvGrpSpPr>
      <p:grpSpPr>
        <a:xfrm>
          <a:off x="0" y="0"/>
          <a:ext cx="0" cy="0"/>
          <a:chOff x="0" y="0"/>
          <a:chExt cx="0" cy="0"/>
        </a:xfrm>
      </p:grpSpPr>
      <p:pic>
        <p:nvPicPr>
          <p:cNvPr id="9" name="Picture 8" descr="Large ocean wav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0"/>
            <a:ext cx="6551612" cy="6857942"/>
          </a:xfrm>
          <a:prstGeom prst="rect">
            <a:avLst/>
          </a:prstGeom>
        </p:spPr>
      </p:pic>
      <p:sp>
        <p:nvSpPr>
          <p:cNvPr id="8" name="Rectangle 7"/>
          <p:cNvSpPr/>
          <p:nvPr/>
        </p:nvSpPr>
        <p:spPr>
          <a:xfrm>
            <a:off x="6094411" y="0"/>
            <a:ext cx="4572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2" name="Title 1"/>
          <p:cNvSpPr>
            <a:spLocks noGrp="1"/>
          </p:cNvSpPr>
          <p:nvPr>
            <p:ph type="ctrTitle"/>
          </p:nvPr>
        </p:nvSpPr>
        <p:spPr>
          <a:xfrm>
            <a:off x="7008813" y="1600200"/>
            <a:ext cx="4572001" cy="3733800"/>
          </a:xfrm>
        </p:spPr>
        <p:txBody>
          <a:bodyPr anchor="b">
            <a:normAutofit/>
          </a:bodyPr>
          <a:lstStyle>
            <a:lvl1pPr>
              <a:lnSpc>
                <a:spcPct val="80000"/>
              </a:lnSpc>
              <a:defRPr sz="5400">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7008813" y="5562599"/>
            <a:ext cx="4571999" cy="835025"/>
          </a:xfrm>
        </p:spPr>
        <p:txBody>
          <a:bodyPr>
            <a:normAutofit/>
          </a:bodyPr>
          <a:lstStyle>
            <a:lvl1pPr marL="0" indent="0" algn="l">
              <a:spcBef>
                <a:spcPts val="0"/>
              </a:spcBef>
              <a:buNone/>
              <a:defRPr sz="2000" cap="none"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Footer Placeholder 4"/>
          <p:cNvSpPr>
            <a:spLocks noGrp="1"/>
          </p:cNvSpPr>
          <p:nvPr>
            <p:ph type="ftr" sz="quarter" idx="11"/>
          </p:nvPr>
        </p:nvSpPr>
        <p:spPr>
          <a:xfrm>
            <a:off x="1979611" y="6400800"/>
            <a:ext cx="5954834" cy="276228"/>
          </a:xfrm>
        </p:spPr>
        <p:txBody>
          <a:bodyPr/>
          <a:lstStyle/>
          <a:p>
            <a:r>
              <a:rPr lang="en-US" dirty="0"/>
              <a:t>Add a footer</a:t>
            </a:r>
            <a:endParaRPr dirty="0"/>
          </a:p>
        </p:txBody>
      </p:sp>
      <p:sp>
        <p:nvSpPr>
          <p:cNvPr id="5" name="Date Placeholder 3"/>
          <p:cNvSpPr>
            <a:spLocks noGrp="1"/>
          </p:cNvSpPr>
          <p:nvPr>
            <p:ph type="dt" sz="half" idx="10"/>
          </p:nvPr>
        </p:nvSpPr>
        <p:spPr>
          <a:xfrm>
            <a:off x="8228011" y="6400800"/>
            <a:ext cx="1548659" cy="276228"/>
          </a:xfrm>
        </p:spPr>
        <p:txBody>
          <a:bodyPr/>
          <a:lstStyle/>
          <a:p>
            <a:fld id="{A43FAFC5-F11C-4205-99FD-FC66DAA2AE2D}" type="datetime1">
              <a:rPr lang="en-US" smtClean="0"/>
              <a:t>11/13/2019</a:t>
            </a:fld>
            <a:endParaRPr dirty="0"/>
          </a:p>
        </p:txBody>
      </p:sp>
      <p:sp>
        <p:nvSpPr>
          <p:cNvPr id="6" name="Slide Number Placeholder 5"/>
          <p:cNvSpPr>
            <a:spLocks noGrp="1"/>
          </p:cNvSpPr>
          <p:nvPr>
            <p:ph type="sldNum" sz="quarter" idx="12"/>
          </p:nvPr>
        </p:nvSpPr>
        <p:spPr>
          <a:xfrm>
            <a:off x="10056811" y="6400800"/>
            <a:ext cx="1066802" cy="276228"/>
          </a:xfrm>
        </p:spPr>
        <p:txBody>
          <a:bodyPr/>
          <a:lstStyle/>
          <a:p>
            <a:fld id="{2A013F82-EE5E-44EE-A61D-E31C6657F26F}" type="slidenum">
              <a:rPr/>
              <a:t>‹#›</a:t>
            </a:fld>
            <a:endParaRPr dirty="0"/>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10000">
              <a:srgbClr val="06171C"/>
            </a:gs>
            <a:gs pos="100000">
              <a:srgbClr val="134251"/>
            </a:gs>
            <a:gs pos="65000">
              <a:srgbClr val="134251"/>
            </a:gs>
          </a:gsLst>
          <a:lin ang="27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6812" y="1616074"/>
            <a:ext cx="7315198" cy="2727325"/>
          </a:xfrm>
        </p:spPr>
        <p:txBody>
          <a:bodyPr anchor="b">
            <a:normAutofit/>
          </a:bodyPr>
          <a:lstStyle>
            <a:lvl1pPr algn="l">
              <a:lnSpc>
                <a:spcPct val="8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2436814" y="4495800"/>
            <a:ext cx="7315198" cy="1673225"/>
          </a:xfrm>
        </p:spPr>
        <p:txBody>
          <a:bodyPr anchor="t">
            <a:normAutofit/>
          </a:bodyPr>
          <a:lstStyle>
            <a:lvl1pPr marL="0" indent="0">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43FAFC5-F11C-4205-99FD-FC66DAA2AE2D}" type="datetime1">
              <a:rPr lang="en-US" smtClean="0"/>
              <a:t>11/13/2019</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979613" y="1828800"/>
            <a:ext cx="4419599"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704015" y="1828800"/>
            <a:ext cx="4419600"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FD82905-3DC5-49B9-B8B8-9D80D3609DB5}" type="datetime1">
              <a:rPr lang="en-US" smtClean="0"/>
              <a:t>11/13/2019</a:t>
            </a:fld>
            <a:endParaRPr dirty="0"/>
          </a:p>
        </p:txBody>
      </p:sp>
      <p:sp>
        <p:nvSpPr>
          <p:cNvPr id="7" name="Slide Number Placeholder 6"/>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97802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7802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70547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0547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59825298-A6F6-4AF2-832C-941EFA52AF9B}" type="datetime1">
              <a:rPr lang="en-US" smtClean="0"/>
              <a:t>11/13/2019</a:t>
            </a:fld>
            <a:endParaRPr dirty="0"/>
          </a:p>
        </p:txBody>
      </p:sp>
      <p:sp>
        <p:nvSpPr>
          <p:cNvPr id="9" name="Slide Number Placeholder 8"/>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91EE3D8C-3438-4368-AD19-D5CB0C52B1DD}" type="datetime1">
              <a:rPr lang="en-US" smtClean="0"/>
              <a:t>11/13/2019</a:t>
            </a:fld>
            <a:endParaRPr dirty="0"/>
          </a:p>
        </p:txBody>
      </p:sp>
      <p:sp>
        <p:nvSpPr>
          <p:cNvPr id="5" name="Slide Number Placeholder 4"/>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pic>
        <p:nvPicPr>
          <p:cNvPr id="6" name="Picture 5" descr="Large ocean wave (semitransparent)" title="Ocean Wave"/>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5A41D785-D6D8-40F1-B2DD-0E2019A27A22}" type="datetime1">
              <a:rPr lang="en-US" smtClean="0"/>
              <a:t>11/13/2019</a:t>
            </a:fld>
            <a:endParaRPr dirty="0"/>
          </a:p>
        </p:txBody>
      </p:sp>
      <p:sp>
        <p:nvSpPr>
          <p:cNvPr id="4" name="Slide Number Placeholder 3"/>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7"/>
          </a:xfrm>
        </p:spPr>
        <p:txBody>
          <a:bodyPr anchor="b">
            <a:noAutofit/>
          </a:bodyPr>
          <a:lstStyle>
            <a:lvl1pPr algn="l">
              <a:lnSpc>
                <a:spcPct val="80000"/>
              </a:lnSpc>
              <a:defRPr sz="3600" b="0">
                <a:solidFill>
                  <a:schemeClr val="tx1"/>
                </a:solidFill>
              </a:defRPr>
            </a:lvl1pPr>
          </a:lstStyle>
          <a:p>
            <a:r>
              <a:rPr lang="en-US"/>
              <a:t>Click to edit Master title style</a:t>
            </a:r>
            <a:endParaRPr/>
          </a:p>
        </p:txBody>
      </p:sp>
      <p:sp>
        <p:nvSpPr>
          <p:cNvPr id="3" name="Content Placeholder 2"/>
          <p:cNvSpPr>
            <a:spLocks noGrp="1"/>
          </p:cNvSpPr>
          <p:nvPr>
            <p:ph idx="1"/>
          </p:nvPr>
        </p:nvSpPr>
        <p:spPr>
          <a:xfrm>
            <a:off x="6094414" y="588963"/>
            <a:ext cx="5486400" cy="558006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C05A9A06-02F9-41CB-8208-185A65D60B96}" type="datetime1">
              <a:rPr lang="en-US" smtClean="0"/>
              <a:t>11/13/2019</a:t>
            </a:fld>
            <a:endParaRPr dirty="0"/>
          </a:p>
        </p:txBody>
      </p:sp>
      <p:sp>
        <p:nvSpPr>
          <p:cNvPr id="7" name="Slide Number Placeholder 6"/>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8"/>
          </a:xfrm>
        </p:spPr>
        <p:txBody>
          <a:bodyPr anchor="b">
            <a:normAutofit/>
          </a:bodyPr>
          <a:lstStyle>
            <a:lvl1pPr algn="l">
              <a:lnSpc>
                <a:spcPct val="80000"/>
              </a:lnSpc>
              <a:defRPr sz="3600" b="0" i="0" baseline="0">
                <a:solidFill>
                  <a:schemeClr val="tx1"/>
                </a:solidFill>
              </a:defRPr>
            </a:lvl1pPr>
          </a:lstStyle>
          <a:p>
            <a:r>
              <a:rPr lang="en-US"/>
              <a:t>Click to edit Master title style</a:t>
            </a:r>
            <a:endParaRPr/>
          </a:p>
        </p:txBody>
      </p:sp>
      <p:sp>
        <p:nvSpPr>
          <p:cNvPr id="8" name="Rectangle 7"/>
          <p:cNvSpPr/>
          <p:nvPr/>
        </p:nvSpPr>
        <p:spPr>
          <a:xfrm>
            <a:off x="6094461" y="588963"/>
            <a:ext cx="5486352" cy="5580062"/>
          </a:xfrm>
          <a:prstGeom prst="rect">
            <a:avLst/>
          </a:prstGeom>
          <a:solidFill>
            <a:srgbClr val="1B5D72">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6307494" y="805658"/>
            <a:ext cx="5060286" cy="5146672"/>
          </a:xfrm>
          <a:solidFill>
            <a:schemeClr val="bg2"/>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3E2E051B-B340-4A72-AC7D-8FDFBF03EE12}" type="datetime1">
              <a:rPr lang="en-US" smtClean="0"/>
              <a:t>11/13/2019</a:t>
            </a:fld>
            <a:endParaRPr dirty="0"/>
          </a:p>
        </p:txBody>
      </p:sp>
      <p:sp>
        <p:nvSpPr>
          <p:cNvPr id="7" name="Slide Number Placeholder 6"/>
          <p:cNvSpPr>
            <a:spLocks noGrp="1"/>
          </p:cNvSpPr>
          <p:nvPr>
            <p:ph type="sldNum" sz="quarter" idx="12"/>
          </p:nvPr>
        </p:nvSpPr>
        <p:spPr/>
        <p:txBody>
          <a:bodyPr/>
          <a:lstStyle/>
          <a:p>
            <a:fld id="{2A013F82-EE5E-44EE-A61D-E31C6657F26F}" type="slidenum">
              <a:rPr/>
              <a:pPr/>
              <a:t>‹#›</a:t>
            </a:fld>
            <a:endParaRPr dirty="0"/>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713B6B-E340-4FC0-A085-B71A4639D1AA}" type="datetime1">
              <a:rPr lang="en-US" smtClean="0"/>
              <a:t>11/13/2019</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609600"/>
            <a:ext cx="1981201"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2" y="609600"/>
            <a:ext cx="7391399"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FDCB42DF-42F7-4DF8-92F8-78154BDE12B4}" type="datetime1">
              <a:rPr lang="en-US" smtClean="0"/>
              <a:t>11/13/2019</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rgbClr val="06171C"/>
            </a:gs>
            <a:gs pos="100000">
              <a:srgbClr val="134251"/>
            </a:gs>
            <a:gs pos="65000">
              <a:srgbClr val="134251"/>
            </a:gs>
          </a:gsLst>
          <a:lin ang="8100000" scaled="1"/>
          <a:tileRect/>
        </a:gradFill>
        <a:effectLst/>
      </p:bgPr>
    </p:bg>
    <p:spTree>
      <p:nvGrpSpPr>
        <p:cNvPr id="1" name=""/>
        <p:cNvGrpSpPr/>
        <p:nvPr/>
      </p:nvGrpSpPr>
      <p:grpSpPr>
        <a:xfrm>
          <a:off x="0" y="0"/>
          <a:ext cx="0" cy="0"/>
          <a:chOff x="0" y="0"/>
          <a:chExt cx="0" cy="0"/>
        </a:xfrm>
      </p:grpSpPr>
      <p:pic>
        <p:nvPicPr>
          <p:cNvPr id="7" name="Picture 6" descr="Large ocean wave (semitransparent)" title="Ocean Wave"/>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pic>
        <p:nvPicPr>
          <p:cNvPr id="10" name="Picture 9" descr="Large ocean wave"/>
          <p:cNvPicPr>
            <a:picLocks noChangeAspect="1"/>
          </p:cNvPicPr>
          <p:nvPr/>
        </p:nvPicPr>
        <p:blipFill rotWithShape="1">
          <a:blip r:embed="rId14" cstate="print">
            <a:extLst>
              <a:ext uri="{28A0092B-C50C-407E-A947-70E740481C1C}">
                <a14:useLocalDpi xmlns:a14="http://schemas.microsoft.com/office/drawing/2010/main" val="0"/>
              </a:ext>
            </a:extLst>
          </a:blip>
          <a:srcRect/>
          <a:stretch/>
        </p:blipFill>
        <p:spPr>
          <a:xfrm>
            <a:off x="-1" y="0"/>
            <a:ext cx="1234758" cy="6857942"/>
          </a:xfrm>
          <a:prstGeom prst="rect">
            <a:avLst/>
          </a:prstGeom>
        </p:spPr>
      </p:pic>
      <p:sp>
        <p:nvSpPr>
          <p:cNvPr id="9" name="Rectangle 8"/>
          <p:cNvSpPr/>
          <p:nvPr/>
        </p:nvSpPr>
        <p:spPr>
          <a:xfrm>
            <a:off x="1006156" y="0"/>
            <a:ext cx="2286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2" name="Title Placeholder 1"/>
          <p:cNvSpPr>
            <a:spLocks noGrp="1"/>
          </p:cNvSpPr>
          <p:nvPr>
            <p:ph type="title"/>
          </p:nvPr>
        </p:nvSpPr>
        <p:spPr>
          <a:xfrm>
            <a:off x="1979612" y="381000"/>
            <a:ext cx="9144001" cy="12192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979612" y="1828800"/>
            <a:ext cx="9144001" cy="4419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979611" y="6400800"/>
            <a:ext cx="5954834" cy="276228"/>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dirty="0"/>
              <a:t>Add a footer</a:t>
            </a:r>
          </a:p>
        </p:txBody>
      </p:sp>
      <p:sp>
        <p:nvSpPr>
          <p:cNvPr id="4" name="Date Placeholder 3"/>
          <p:cNvSpPr>
            <a:spLocks noGrp="1"/>
          </p:cNvSpPr>
          <p:nvPr>
            <p:ph type="dt" sz="half" idx="2"/>
          </p:nvPr>
        </p:nvSpPr>
        <p:spPr>
          <a:xfrm>
            <a:off x="8228011" y="6400800"/>
            <a:ext cx="154865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6B85D658-8C58-46F3-AA54-0ED74F8B4CDC}" type="datetime1">
              <a:rPr lang="en-US" smtClean="0"/>
              <a:pPr/>
              <a:t>11/13/2019</a:t>
            </a:fld>
            <a:endParaRPr lang="en-US" dirty="0"/>
          </a:p>
        </p:txBody>
      </p:sp>
      <p:sp>
        <p:nvSpPr>
          <p:cNvPr id="6" name="Slide Number Placeholder 5"/>
          <p:cNvSpPr>
            <a:spLocks noGrp="1"/>
          </p:cNvSpPr>
          <p:nvPr>
            <p:ph type="sldNum" sz="quarter" idx="4"/>
          </p:nvPr>
        </p:nvSpPr>
        <p:spPr>
          <a:xfrm>
            <a:off x="10056811" y="6400800"/>
            <a:ext cx="1066802"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SzPct val="80000"/>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SzPct val="80000"/>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odtherapy.org/learn-about-therapy/types/relational-psychotherapy" TargetMode="External"/><Relationship Id="rId2" Type="http://schemas.openxmlformats.org/officeDocument/2006/relationships/hyperlink" Target="https://www.counselling-directory.org.uk/person-centred-therapy.html"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psychologytoday.com/gb/therapy-types/relational-therapy" TargetMode="External"/><Relationship Id="rId2" Type="http://schemas.openxmlformats.org/officeDocument/2006/relationships/hyperlink" Target="http://dx.doi.org.ezproxy.uwtsd.ac.uk/10.1037/a0037093" TargetMode="External"/><Relationship Id="rId1" Type="http://schemas.openxmlformats.org/officeDocument/2006/relationships/slideLayout" Target="../slideLayouts/slideLayout6.xml"/><Relationship Id="rId4" Type="http://schemas.openxmlformats.org/officeDocument/2006/relationships/hyperlink" Target="https://www.skillsyouneed.com/learn/counselling-approaches.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houghtco.com/carl-rogers-4588296" TargetMode="External"/><Relationship Id="rId2" Type="http://schemas.openxmlformats.org/officeDocument/2006/relationships/hyperlink" Target="https://toronto-therapist.ca/what-is-relational-psychotherapy/" TargetMode="External"/><Relationship Id="rId1" Type="http://schemas.openxmlformats.org/officeDocument/2006/relationships/slideLayout" Target="../slideLayouts/slideLayout3.xml"/><Relationship Id="rId5" Type="http://schemas.openxmlformats.org/officeDocument/2006/relationships/hyperlink" Target="https://mosaictreecounseling.com/humanistic-psychology/" TargetMode="External"/><Relationship Id="rId4" Type="http://schemas.openxmlformats.org/officeDocument/2006/relationships/hyperlink" Target="https://counsellingtutor.com/counselling-approaches/person-centred-approach-to-counselling/carl-rogers-core-cond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a:bodyPr>
          <a:lstStyle/>
          <a:p>
            <a:r>
              <a:rPr lang="en-US" sz="5400" dirty="0" err="1">
                <a:solidFill>
                  <a:srgbClr val="00B0F0"/>
                </a:solidFill>
              </a:rPr>
              <a:t>Markin’s</a:t>
            </a:r>
            <a:r>
              <a:rPr lang="en-US" sz="5400" dirty="0">
                <a:solidFill>
                  <a:srgbClr val="00B0F0"/>
                </a:solidFill>
              </a:rPr>
              <a:t> </a:t>
            </a:r>
            <a:r>
              <a:rPr lang="en-US" dirty="0">
                <a:solidFill>
                  <a:srgbClr val="00B0F0"/>
                </a:solidFill>
              </a:rPr>
              <a:t>Principles</a:t>
            </a:r>
            <a:endParaRPr lang="en-US" sz="5400" dirty="0">
              <a:solidFill>
                <a:srgbClr val="00B0F0"/>
              </a:solidFill>
            </a:endParaRPr>
          </a:p>
        </p:txBody>
      </p:sp>
      <p:sp>
        <p:nvSpPr>
          <p:cNvPr id="4" name="Subtitle 3"/>
          <p:cNvSpPr>
            <a:spLocks noGrp="1"/>
          </p:cNvSpPr>
          <p:nvPr>
            <p:ph type="subTitle" idx="1"/>
          </p:nvPr>
        </p:nvSpPr>
        <p:spPr/>
        <p:txBody>
          <a:bodyPr/>
          <a:lstStyle/>
          <a:p>
            <a:r>
              <a:rPr lang="en-US" dirty="0"/>
              <a:t>Pan-theoretical Relational Psychotherapy, are they viable?</a:t>
            </a:r>
            <a:endParaRPr lang="it-IT" dirty="0"/>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48DCD-D985-4F66-94A0-9439F1EA299D}"/>
              </a:ext>
            </a:extLst>
          </p:cNvPr>
          <p:cNvSpPr>
            <a:spLocks noGrp="1"/>
          </p:cNvSpPr>
          <p:nvPr>
            <p:ph type="title"/>
          </p:nvPr>
        </p:nvSpPr>
        <p:spPr/>
        <p:txBody>
          <a:bodyPr/>
          <a:lstStyle/>
          <a:p>
            <a:r>
              <a:rPr lang="en-GB" b="1" dirty="0">
                <a:solidFill>
                  <a:srgbClr val="00B0F0"/>
                </a:solidFill>
              </a:rPr>
              <a:t>What Is </a:t>
            </a:r>
            <a:r>
              <a:rPr lang="en-GB" b="1" dirty="0" err="1">
                <a:solidFill>
                  <a:srgbClr val="00B0F0"/>
                </a:solidFill>
              </a:rPr>
              <a:t>Markin’s</a:t>
            </a:r>
            <a:r>
              <a:rPr lang="en-GB" b="1" dirty="0">
                <a:solidFill>
                  <a:srgbClr val="00B0F0"/>
                </a:solidFill>
              </a:rPr>
              <a:t> goal?</a:t>
            </a:r>
          </a:p>
        </p:txBody>
      </p:sp>
      <p:sp>
        <p:nvSpPr>
          <p:cNvPr id="3" name="Content Placeholder 2">
            <a:extLst>
              <a:ext uri="{FF2B5EF4-FFF2-40B4-BE49-F238E27FC236}">
                <a16:creationId xmlns:a16="http://schemas.microsoft.com/office/drawing/2014/main" id="{E68827DB-FAF5-4575-AC9A-D96684147245}"/>
              </a:ext>
            </a:extLst>
          </p:cNvPr>
          <p:cNvSpPr>
            <a:spLocks noGrp="1"/>
          </p:cNvSpPr>
          <p:nvPr>
            <p:ph idx="1"/>
          </p:nvPr>
        </p:nvSpPr>
        <p:spPr/>
        <p:txBody>
          <a:bodyPr/>
          <a:lstStyle/>
          <a:p>
            <a:r>
              <a:rPr lang="en-GB" dirty="0"/>
              <a:t>To unite</a:t>
            </a:r>
          </a:p>
          <a:p>
            <a:r>
              <a:rPr lang="en-GB" dirty="0"/>
              <a:t>To provide consistency and clarity</a:t>
            </a:r>
          </a:p>
          <a:p>
            <a:r>
              <a:rPr lang="en-GB" dirty="0"/>
              <a:t>To enable better research outcomes</a:t>
            </a:r>
          </a:p>
          <a:p>
            <a:r>
              <a:rPr lang="en-GB" dirty="0"/>
              <a:t>To enable better/more direct training</a:t>
            </a:r>
          </a:p>
          <a:p>
            <a:r>
              <a:rPr lang="en-GB" dirty="0"/>
              <a:t>For mutual understanding</a:t>
            </a:r>
          </a:p>
          <a:p>
            <a:endParaRPr lang="en-GB" dirty="0"/>
          </a:p>
          <a:p>
            <a:pPr marL="0" indent="0">
              <a:buNone/>
            </a:pPr>
            <a:r>
              <a:rPr lang="en-GB" dirty="0"/>
              <a:t>(Markin, 2014)</a:t>
            </a:r>
          </a:p>
        </p:txBody>
      </p:sp>
    </p:spTree>
    <p:extLst>
      <p:ext uri="{BB962C8B-B14F-4D97-AF65-F5344CB8AC3E}">
        <p14:creationId xmlns:p14="http://schemas.microsoft.com/office/powerpoint/2010/main" val="514682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wipe(down)">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979612" y="92968"/>
            <a:ext cx="9371384" cy="2327920"/>
          </a:xfrm>
        </p:spPr>
        <p:txBody>
          <a:bodyPr>
            <a:normAutofit fontScale="90000"/>
          </a:bodyPr>
          <a:lstStyle/>
          <a:p>
            <a:r>
              <a:rPr lang="en-GB" b="1" dirty="0">
                <a:solidFill>
                  <a:srgbClr val="00B0F0"/>
                </a:solidFill>
              </a:rPr>
              <a:t>Qualities of a Relational Psychotherapist: Active, Authentic, and Egalitarian:</a:t>
            </a:r>
            <a:br>
              <a:rPr lang="en-GB" b="1" dirty="0">
                <a:solidFill>
                  <a:srgbClr val="00B0F0"/>
                </a:solidFill>
              </a:rPr>
            </a:br>
            <a:br>
              <a:rPr lang="en-GB" b="1" dirty="0">
                <a:solidFill>
                  <a:srgbClr val="00B0F0"/>
                </a:solidFill>
              </a:rPr>
            </a:br>
            <a:r>
              <a:rPr lang="en-GB" b="1" dirty="0">
                <a:solidFill>
                  <a:srgbClr val="00B0F0"/>
                </a:solidFill>
              </a:rPr>
              <a:t>Why critique?</a:t>
            </a:r>
            <a:br>
              <a:rPr lang="en-GB" b="1" dirty="0"/>
            </a:br>
            <a:endParaRPr lang="en-US" dirty="0"/>
          </a:p>
        </p:txBody>
      </p:sp>
      <p:sp>
        <p:nvSpPr>
          <p:cNvPr id="14" name="Content Placeholder 13"/>
          <p:cNvSpPr>
            <a:spLocks noGrp="1"/>
          </p:cNvSpPr>
          <p:nvPr>
            <p:ph idx="1"/>
          </p:nvPr>
        </p:nvSpPr>
        <p:spPr>
          <a:xfrm>
            <a:off x="1979612" y="2420888"/>
            <a:ext cx="9144001" cy="3827512"/>
          </a:xfrm>
        </p:spPr>
        <p:txBody>
          <a:bodyPr>
            <a:normAutofit/>
          </a:bodyPr>
          <a:lstStyle/>
          <a:p>
            <a:r>
              <a:rPr lang="en-US" dirty="0"/>
              <a:t>Because it Compares Relational Psychotherapy to Person Centred Therapy </a:t>
            </a:r>
          </a:p>
          <a:p>
            <a:r>
              <a:rPr lang="en-US" dirty="0"/>
              <a:t>It Considers Power Balance and Collaboration Within the Therapeutic Relationship</a:t>
            </a:r>
          </a:p>
          <a:p>
            <a:r>
              <a:rPr lang="en-US" dirty="0"/>
              <a:t>It removes the expert from the therapeutic relationship in relational therapy, is that like person </a:t>
            </a:r>
            <a:r>
              <a:rPr lang="en-US" dirty="0" err="1"/>
              <a:t>centred</a:t>
            </a:r>
            <a:r>
              <a:rPr lang="en-US" dirty="0"/>
              <a:t> counselling</a:t>
            </a:r>
          </a:p>
          <a:p>
            <a:pPr marL="0" indent="0">
              <a:buNone/>
            </a:pPr>
            <a:r>
              <a:rPr lang="en-US" dirty="0"/>
              <a:t>(Markin, 2014, 329)</a:t>
            </a:r>
          </a:p>
          <a:p>
            <a:endParaRPr lang="en-US" dirty="0"/>
          </a:p>
        </p:txBody>
      </p:sp>
    </p:spTree>
    <p:extLst>
      <p:ext uri="{BB962C8B-B14F-4D97-AF65-F5344CB8AC3E}">
        <p14:creationId xmlns:p14="http://schemas.microsoft.com/office/powerpoint/2010/main" val="314370415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wipe(down)">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wipe(down)">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wipe(down)">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wipe(down)">
                                      <p:cBhvr>
                                        <p:cTn id="22"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011E49-EC6B-464F-BE3D-8D95C0CF7791}"/>
              </a:ext>
            </a:extLst>
          </p:cNvPr>
          <p:cNvSpPr>
            <a:spLocks noGrp="1"/>
          </p:cNvSpPr>
          <p:nvPr>
            <p:ph idx="1"/>
          </p:nvPr>
        </p:nvSpPr>
        <p:spPr>
          <a:xfrm>
            <a:off x="1989956" y="908720"/>
            <a:ext cx="9144001" cy="4419600"/>
          </a:xfrm>
        </p:spPr>
        <p:txBody>
          <a:bodyPr>
            <a:noAutofit/>
          </a:bodyPr>
          <a:lstStyle/>
          <a:p>
            <a:pPr marL="0" indent="0">
              <a:buNone/>
            </a:pPr>
            <a:r>
              <a:rPr lang="en-GB" sz="5400" b="1" i="1" dirty="0">
                <a:solidFill>
                  <a:srgbClr val="00B0F0"/>
                </a:solidFill>
                <a:latin typeface="Amiri" panose="00000500000000000000" pitchFamily="2" charset="-78"/>
                <a:ea typeface="Amiri" panose="00000500000000000000" pitchFamily="2" charset="-78"/>
                <a:cs typeface="Amiri" panose="00000500000000000000" pitchFamily="2" charset="-78"/>
              </a:rPr>
              <a:t>Markin says that Rogerian therapist qualities, with Congruence being the focus in this principle, are applicable to Relational Psychotherapists… </a:t>
            </a:r>
            <a:r>
              <a:rPr lang="en-GB" sz="1800" dirty="0">
                <a:latin typeface="Amiri" panose="00000500000000000000" pitchFamily="2" charset="-78"/>
                <a:ea typeface="Amiri" panose="00000500000000000000" pitchFamily="2" charset="-78"/>
                <a:cs typeface="Amiri" panose="00000500000000000000" pitchFamily="2" charset="-78"/>
              </a:rPr>
              <a:t>(2014, 329)</a:t>
            </a:r>
          </a:p>
        </p:txBody>
      </p:sp>
    </p:spTree>
    <p:extLst>
      <p:ext uri="{BB962C8B-B14F-4D97-AF65-F5344CB8AC3E}">
        <p14:creationId xmlns:p14="http://schemas.microsoft.com/office/powerpoint/2010/main" val="1630185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10000">
              <a:srgbClr val="06171C"/>
            </a:gs>
            <a:gs pos="100000">
              <a:srgbClr val="134251"/>
            </a:gs>
            <a:gs pos="65000">
              <a:srgbClr val="134251"/>
            </a:gs>
          </a:gsLst>
          <a:lin ang="81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AC137-C5D4-40EF-92DE-7A82B769A200}"/>
              </a:ext>
            </a:extLst>
          </p:cNvPr>
          <p:cNvSpPr>
            <a:spLocks noGrp="1"/>
          </p:cNvSpPr>
          <p:nvPr>
            <p:ph type="title"/>
          </p:nvPr>
        </p:nvSpPr>
        <p:spPr>
          <a:xfrm>
            <a:off x="1979612" y="381000"/>
            <a:ext cx="9144001" cy="1219200"/>
          </a:xfrm>
          <a:prstGeom prst="rect">
            <a:avLst/>
          </a:prstGeom>
        </p:spPr>
        <p:txBody>
          <a:bodyPr anchor="b">
            <a:normAutofit/>
          </a:bodyPr>
          <a:lstStyle/>
          <a:p>
            <a:r>
              <a:rPr lang="en-GB" sz="2500" b="1" dirty="0">
                <a:solidFill>
                  <a:srgbClr val="00B0F0"/>
                </a:solidFill>
              </a:rPr>
              <a:t>So are </a:t>
            </a:r>
            <a:r>
              <a:rPr lang="en-GB" sz="2500" b="1" dirty="0" err="1">
                <a:solidFill>
                  <a:srgbClr val="00B0F0"/>
                </a:solidFill>
              </a:rPr>
              <a:t>Markin’s</a:t>
            </a:r>
            <a:r>
              <a:rPr lang="en-GB" sz="2500" b="1" dirty="0">
                <a:solidFill>
                  <a:srgbClr val="00B0F0"/>
                </a:solidFill>
              </a:rPr>
              <a:t> comments about the application of Person Centred Therapist Qualities to Relational Therapists Correct</a:t>
            </a:r>
            <a:r>
              <a:rPr lang="en-GB" sz="2500" dirty="0"/>
              <a:t>?</a:t>
            </a:r>
          </a:p>
        </p:txBody>
      </p:sp>
      <p:sp>
        <p:nvSpPr>
          <p:cNvPr id="3" name="Content Placeholder 2">
            <a:extLst>
              <a:ext uri="{FF2B5EF4-FFF2-40B4-BE49-F238E27FC236}">
                <a16:creationId xmlns:a16="http://schemas.microsoft.com/office/drawing/2014/main" id="{18E8C5B3-3C5D-4B27-82FC-C7F6227F770B}"/>
              </a:ext>
            </a:extLst>
          </p:cNvPr>
          <p:cNvSpPr>
            <a:spLocks noGrp="1"/>
          </p:cNvSpPr>
          <p:nvPr>
            <p:ph sz="half" idx="1"/>
          </p:nvPr>
        </p:nvSpPr>
        <p:spPr>
          <a:xfrm>
            <a:off x="1979613" y="1828800"/>
            <a:ext cx="4419599" cy="4419600"/>
          </a:xfrm>
          <a:prstGeom prst="rect">
            <a:avLst/>
          </a:prstGeom>
        </p:spPr>
        <p:txBody>
          <a:bodyPr>
            <a:normAutofit fontScale="92500" lnSpcReduction="10000"/>
          </a:bodyPr>
          <a:lstStyle/>
          <a:p>
            <a:pPr marL="0" indent="0">
              <a:buNone/>
            </a:pPr>
            <a:r>
              <a:rPr lang="en-GB" dirty="0"/>
              <a:t>According to Psychology Today, Relational Therapy is based on the quality of an individual's relationships, and also socio-cultural issues like power struggles and class and how they effect their mental health. A good relational therapist should be </a:t>
            </a:r>
            <a:r>
              <a:rPr lang="en-GB" b="1" u="sng" dirty="0"/>
              <a:t>non-judgemental</a:t>
            </a:r>
            <a:r>
              <a:rPr lang="en-GB" dirty="0"/>
              <a:t> and </a:t>
            </a:r>
            <a:r>
              <a:rPr lang="en-GB" b="1" u="sng" dirty="0"/>
              <a:t>empathetic</a:t>
            </a:r>
            <a:r>
              <a:rPr lang="en-GB" dirty="0"/>
              <a:t> (2019).</a:t>
            </a:r>
          </a:p>
          <a:p>
            <a:pPr marL="0" indent="0">
              <a:buNone/>
            </a:pPr>
            <a:endParaRPr lang="en-GB" dirty="0"/>
          </a:p>
          <a:p>
            <a:pPr marL="0" indent="0">
              <a:buNone/>
            </a:pPr>
            <a:endParaRPr lang="en-GB" sz="1200" dirty="0"/>
          </a:p>
          <a:p>
            <a:pPr marL="0" indent="0">
              <a:buNone/>
            </a:pPr>
            <a:r>
              <a:rPr lang="en-GB" sz="1200" dirty="0"/>
              <a:t>Image: (Toronto Therapist, 2019)</a:t>
            </a:r>
          </a:p>
        </p:txBody>
      </p:sp>
      <p:pic>
        <p:nvPicPr>
          <p:cNvPr id="5" name="Picture 4" descr="A picture containing table&#10;&#10;Description automatically generated">
            <a:extLst>
              <a:ext uri="{FF2B5EF4-FFF2-40B4-BE49-F238E27FC236}">
                <a16:creationId xmlns:a16="http://schemas.microsoft.com/office/drawing/2014/main" id="{EE782E18-58B2-4C63-AA72-69274F37B67D}"/>
              </a:ext>
            </a:extLst>
          </p:cNvPr>
          <p:cNvPicPr>
            <a:picLocks noChangeAspect="1"/>
          </p:cNvPicPr>
          <p:nvPr/>
        </p:nvPicPr>
        <p:blipFill rotWithShape="1">
          <a:blip r:embed="rId2">
            <a:extLst>
              <a:ext uri="{28A0092B-C50C-407E-A947-70E740481C1C}">
                <a14:useLocalDpi xmlns:a14="http://schemas.microsoft.com/office/drawing/2010/main" val="0"/>
              </a:ext>
            </a:extLst>
          </a:blip>
          <a:srcRect l="18085" r="15166" b="1"/>
          <a:stretch/>
        </p:blipFill>
        <p:spPr>
          <a:xfrm>
            <a:off x="6704015" y="1828800"/>
            <a:ext cx="4419600" cy="4419600"/>
          </a:xfrm>
          <a:prstGeom prst="rect">
            <a:avLst/>
          </a:prstGeom>
          <a:noFill/>
        </p:spPr>
      </p:pic>
    </p:spTree>
    <p:extLst>
      <p:ext uri="{BB962C8B-B14F-4D97-AF65-F5344CB8AC3E}">
        <p14:creationId xmlns:p14="http://schemas.microsoft.com/office/powerpoint/2010/main" val="482037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10000">
              <a:srgbClr val="06171C"/>
            </a:gs>
            <a:gs pos="100000">
              <a:srgbClr val="134251"/>
            </a:gs>
            <a:gs pos="65000">
              <a:srgbClr val="134251"/>
            </a:gs>
          </a:gsLst>
          <a:lin ang="8100000" scaled="1"/>
          <a:tileRect/>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FA5682-6EA3-477D-9988-A74E2D57B061}"/>
              </a:ext>
            </a:extLst>
          </p:cNvPr>
          <p:cNvSpPr>
            <a:spLocks noGrp="1"/>
          </p:cNvSpPr>
          <p:nvPr>
            <p:ph type="title"/>
          </p:nvPr>
        </p:nvSpPr>
        <p:spPr>
          <a:xfrm>
            <a:off x="1979612" y="588963"/>
            <a:ext cx="4978895" cy="5144293"/>
          </a:xfrm>
          <a:prstGeom prst="rect">
            <a:avLst/>
          </a:prstGeom>
        </p:spPr>
        <p:txBody>
          <a:bodyPr anchor="b">
            <a:normAutofit/>
          </a:bodyPr>
          <a:lstStyle/>
          <a:p>
            <a:r>
              <a:rPr lang="en-GB" sz="3200" dirty="0">
                <a:solidFill>
                  <a:srgbClr val="00B0F0"/>
                </a:solidFill>
              </a:rPr>
              <a:t>Person Centred Therapy was founded by Carl Rogers, who believed that the core conditions were pinnacle to the overall success of therapy, these core conditions are empathy, congruence and unconditional acceptance </a:t>
            </a:r>
            <a:r>
              <a:rPr lang="en-GB" sz="1700" dirty="0"/>
              <a:t>(Cramer, 1990, p. 57). Image: (</a:t>
            </a:r>
            <a:r>
              <a:rPr lang="en-GB" sz="1700" dirty="0" err="1"/>
              <a:t>Thoughtco</a:t>
            </a:r>
            <a:r>
              <a:rPr lang="en-GB" sz="1700" dirty="0"/>
              <a:t>, 2019)</a:t>
            </a:r>
            <a:br>
              <a:rPr lang="en-GB" sz="1700" dirty="0"/>
            </a:br>
            <a:br>
              <a:rPr lang="en-GB" sz="1700" dirty="0"/>
            </a:br>
            <a:endParaRPr lang="en-GB" sz="1700" dirty="0"/>
          </a:p>
        </p:txBody>
      </p:sp>
      <p:pic>
        <p:nvPicPr>
          <p:cNvPr id="7" name="Picture 6" descr="A person wearing glasses&#10;&#10;Description automatically generated">
            <a:extLst>
              <a:ext uri="{FF2B5EF4-FFF2-40B4-BE49-F238E27FC236}">
                <a16:creationId xmlns:a16="http://schemas.microsoft.com/office/drawing/2014/main" id="{92E17EAF-B3D6-4118-85D4-986EC75823A8}"/>
              </a:ext>
            </a:extLst>
          </p:cNvPr>
          <p:cNvPicPr>
            <a:picLocks noChangeAspect="1"/>
          </p:cNvPicPr>
          <p:nvPr/>
        </p:nvPicPr>
        <p:blipFill rotWithShape="1">
          <a:blip r:embed="rId2">
            <a:extLst>
              <a:ext uri="{28A0092B-C50C-407E-A947-70E740481C1C}">
                <a14:useLocalDpi xmlns:a14="http://schemas.microsoft.com/office/drawing/2010/main" val="0"/>
              </a:ext>
            </a:extLst>
          </a:blip>
          <a:srcRect l="20475" r="9227" b="2"/>
          <a:stretch/>
        </p:blipFill>
        <p:spPr>
          <a:xfrm>
            <a:off x="7678588" y="1432917"/>
            <a:ext cx="3925157" cy="3992165"/>
          </a:xfrm>
          <a:prstGeom prst="rect">
            <a:avLst/>
          </a:prstGeom>
          <a:noFill/>
        </p:spPr>
      </p:pic>
    </p:spTree>
    <p:extLst>
      <p:ext uri="{BB962C8B-B14F-4D97-AF65-F5344CB8AC3E}">
        <p14:creationId xmlns:p14="http://schemas.microsoft.com/office/powerpoint/2010/main" val="4029591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down)">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2B44CE9-7A7C-4B18-A73A-EBB9A555FCA5}"/>
              </a:ext>
            </a:extLst>
          </p:cNvPr>
          <p:cNvSpPr>
            <a:spLocks noGrp="1"/>
          </p:cNvSpPr>
          <p:nvPr>
            <p:ph type="title"/>
          </p:nvPr>
        </p:nvSpPr>
        <p:spPr>
          <a:xfrm>
            <a:off x="1979612" y="436098"/>
            <a:ext cx="9144001" cy="1624750"/>
          </a:xfrm>
        </p:spPr>
        <p:txBody>
          <a:bodyPr/>
          <a:lstStyle/>
          <a:p>
            <a:r>
              <a:rPr lang="en-GB" b="1" i="1" dirty="0">
                <a:solidFill>
                  <a:srgbClr val="00B0F0"/>
                </a:solidFill>
                <a:latin typeface="Alef" panose="00000500000000000000" pitchFamily="2" charset="-79"/>
                <a:cs typeface="Alef" panose="00000500000000000000" pitchFamily="2" charset="-79"/>
              </a:rPr>
              <a:t>So we see the similarities within the core conditions... </a:t>
            </a:r>
          </a:p>
        </p:txBody>
      </p:sp>
      <p:pic>
        <p:nvPicPr>
          <p:cNvPr id="7" name="Picture 6" descr="A close up of a logo&#10;&#10;Description automatically generated">
            <a:extLst>
              <a:ext uri="{FF2B5EF4-FFF2-40B4-BE49-F238E27FC236}">
                <a16:creationId xmlns:a16="http://schemas.microsoft.com/office/drawing/2014/main" id="{058D6F7C-3590-4551-AAF1-2F212CED6A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9361" y="2067595"/>
            <a:ext cx="4384501" cy="4447137"/>
          </a:xfrm>
          <a:prstGeom prst="rect">
            <a:avLst/>
          </a:prstGeom>
        </p:spPr>
      </p:pic>
      <p:sp>
        <p:nvSpPr>
          <p:cNvPr id="9" name="TextBox 8">
            <a:extLst>
              <a:ext uri="{FF2B5EF4-FFF2-40B4-BE49-F238E27FC236}">
                <a16:creationId xmlns:a16="http://schemas.microsoft.com/office/drawing/2014/main" id="{AD9495FE-7BDA-4115-A417-2D4EFEE0D48E}"/>
              </a:ext>
            </a:extLst>
          </p:cNvPr>
          <p:cNvSpPr txBox="1"/>
          <p:nvPr/>
        </p:nvSpPr>
        <p:spPr>
          <a:xfrm>
            <a:off x="8902724" y="5517232"/>
            <a:ext cx="2376264" cy="923330"/>
          </a:xfrm>
          <a:prstGeom prst="rect">
            <a:avLst/>
          </a:prstGeom>
          <a:noFill/>
        </p:spPr>
        <p:txBody>
          <a:bodyPr wrap="square" rtlCol="0">
            <a:spAutoFit/>
          </a:bodyPr>
          <a:lstStyle/>
          <a:p>
            <a:r>
              <a:rPr lang="en-GB" dirty="0"/>
              <a:t>Image: (Counselling Tutor, 2019)</a:t>
            </a:r>
          </a:p>
        </p:txBody>
      </p:sp>
    </p:spTree>
    <p:extLst>
      <p:ext uri="{BB962C8B-B14F-4D97-AF65-F5344CB8AC3E}">
        <p14:creationId xmlns:p14="http://schemas.microsoft.com/office/powerpoint/2010/main" val="3755501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C56DE-EB51-4B96-B3AE-63FD26AE9204}"/>
              </a:ext>
            </a:extLst>
          </p:cNvPr>
          <p:cNvSpPr>
            <a:spLocks noGrp="1"/>
          </p:cNvSpPr>
          <p:nvPr>
            <p:ph type="title"/>
          </p:nvPr>
        </p:nvSpPr>
        <p:spPr>
          <a:xfrm>
            <a:off x="1979612" y="381000"/>
            <a:ext cx="9144001" cy="6144344"/>
          </a:xfrm>
        </p:spPr>
        <p:txBody>
          <a:bodyPr>
            <a:normAutofit fontScale="90000"/>
          </a:bodyPr>
          <a:lstStyle/>
          <a:p>
            <a:r>
              <a:rPr lang="en-GB" dirty="0">
                <a:solidFill>
                  <a:srgbClr val="00B0F0"/>
                </a:solidFill>
              </a:rPr>
              <a:t>Relational therapy - Seen as humanistic because of its dependence on the whole human experience, the self and the impact of external influences on the self. In therapy the core conditions, in life relationships and culture </a:t>
            </a:r>
            <a:r>
              <a:rPr lang="en-GB" sz="1800" dirty="0"/>
              <a:t>(Jordan, 2017, p. 239).</a:t>
            </a:r>
            <a:br>
              <a:rPr lang="en-GB" sz="1800" dirty="0"/>
            </a:br>
            <a:br>
              <a:rPr lang="en-GB" sz="1800" dirty="0"/>
            </a:br>
            <a:r>
              <a:rPr lang="en-GB" sz="4000" dirty="0">
                <a:solidFill>
                  <a:schemeClr val="accent1">
                    <a:lumMod val="60000"/>
                    <a:lumOff val="40000"/>
                  </a:schemeClr>
                </a:solidFill>
              </a:rPr>
              <a:t>Person Centred Therapy -  Seen as humanistic as it works from the client's own perspective rather the therapist's interpretation of the clients experience and uses no influential method </a:t>
            </a:r>
            <a:r>
              <a:rPr lang="en-GB" sz="1800" dirty="0"/>
              <a:t>(Counselling Directory, 2019)</a:t>
            </a:r>
          </a:p>
        </p:txBody>
      </p:sp>
    </p:spTree>
    <p:extLst>
      <p:ext uri="{BB962C8B-B14F-4D97-AF65-F5344CB8AC3E}">
        <p14:creationId xmlns:p14="http://schemas.microsoft.com/office/powerpoint/2010/main" val="196151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1"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A8A354-43F5-4911-92AE-8DB1C93E96C2}"/>
              </a:ext>
            </a:extLst>
          </p:cNvPr>
          <p:cNvSpPr txBox="1"/>
          <p:nvPr/>
        </p:nvSpPr>
        <p:spPr>
          <a:xfrm>
            <a:off x="2205980" y="764704"/>
            <a:ext cx="9289032" cy="1569660"/>
          </a:xfrm>
          <a:prstGeom prst="rect">
            <a:avLst/>
          </a:prstGeom>
          <a:noFill/>
        </p:spPr>
        <p:txBody>
          <a:bodyPr wrap="square" rtlCol="0">
            <a:spAutoFit/>
          </a:bodyPr>
          <a:lstStyle/>
          <a:p>
            <a:r>
              <a:rPr lang="en-GB" sz="4800" b="1" i="1" dirty="0">
                <a:solidFill>
                  <a:srgbClr val="00B0F0"/>
                </a:solidFill>
              </a:rPr>
              <a:t>And both are considered Humanistic…..</a:t>
            </a:r>
          </a:p>
        </p:txBody>
      </p:sp>
      <p:pic>
        <p:nvPicPr>
          <p:cNvPr id="5" name="Picture 4" descr="A drawing of a cartoon character&#10;&#10;Description automatically generated">
            <a:extLst>
              <a:ext uri="{FF2B5EF4-FFF2-40B4-BE49-F238E27FC236}">
                <a16:creationId xmlns:a16="http://schemas.microsoft.com/office/drawing/2014/main" id="{38F099AF-3A94-4925-8774-F481190165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86100" y="2594465"/>
            <a:ext cx="6486841" cy="3858344"/>
          </a:xfrm>
          <a:prstGeom prst="rect">
            <a:avLst/>
          </a:prstGeom>
        </p:spPr>
      </p:pic>
      <p:sp>
        <p:nvSpPr>
          <p:cNvPr id="6" name="TextBox 5">
            <a:extLst>
              <a:ext uri="{FF2B5EF4-FFF2-40B4-BE49-F238E27FC236}">
                <a16:creationId xmlns:a16="http://schemas.microsoft.com/office/drawing/2014/main" id="{06B5840D-F173-428E-9E0F-617C50849508}"/>
              </a:ext>
            </a:extLst>
          </p:cNvPr>
          <p:cNvSpPr txBox="1"/>
          <p:nvPr/>
        </p:nvSpPr>
        <p:spPr>
          <a:xfrm>
            <a:off x="10126860" y="5589240"/>
            <a:ext cx="1584176" cy="1077218"/>
          </a:xfrm>
          <a:prstGeom prst="rect">
            <a:avLst/>
          </a:prstGeom>
          <a:noFill/>
        </p:spPr>
        <p:txBody>
          <a:bodyPr wrap="square" rtlCol="0">
            <a:spAutoFit/>
          </a:bodyPr>
          <a:lstStyle/>
          <a:p>
            <a:r>
              <a:rPr lang="en-GB" sz="1600" dirty="0"/>
              <a:t>Image: (Mosaic Tree Counselling, 2019)</a:t>
            </a:r>
          </a:p>
        </p:txBody>
      </p:sp>
    </p:spTree>
    <p:extLst>
      <p:ext uri="{BB962C8B-B14F-4D97-AF65-F5344CB8AC3E}">
        <p14:creationId xmlns:p14="http://schemas.microsoft.com/office/powerpoint/2010/main" val="340973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612" y="381000"/>
            <a:ext cx="9299376" cy="6144344"/>
          </a:xfrm>
        </p:spPr>
        <p:txBody>
          <a:bodyPr>
            <a:noAutofit/>
          </a:bodyPr>
          <a:lstStyle/>
          <a:p>
            <a:r>
              <a:rPr lang="en-GB" sz="4400" b="1" i="1" dirty="0">
                <a:solidFill>
                  <a:srgbClr val="00B0F0"/>
                </a:solidFill>
              </a:rPr>
              <a:t>Markin also states that a successful therapeutic relationship within relational therapy boundaries mean there should be no role of expert or objective observer, but instead a collaborative relationship between client and therapist -compares this to person centred therapy…</a:t>
            </a:r>
            <a:r>
              <a:rPr lang="en-GB" sz="1800" dirty="0">
                <a:solidFill>
                  <a:prstClr val="white"/>
                </a:solidFill>
                <a:latin typeface="Amiri" panose="00000500000000000000" pitchFamily="2" charset="-78"/>
                <a:ea typeface="Amiri" panose="00000500000000000000" pitchFamily="2" charset="-78"/>
                <a:cs typeface="Amiri" panose="00000500000000000000" pitchFamily="2" charset="-78"/>
              </a:rPr>
              <a:t> (2014, 329)</a:t>
            </a:r>
            <a:endParaRPr sz="4400" b="1" i="1" dirty="0">
              <a:solidFill>
                <a:srgbClr val="00B0F0"/>
              </a:solidFill>
            </a:endParaRPr>
          </a:p>
        </p:txBody>
      </p:sp>
    </p:spTree>
    <p:extLst>
      <p:ext uri="{BB962C8B-B14F-4D97-AF65-F5344CB8AC3E}">
        <p14:creationId xmlns:p14="http://schemas.microsoft.com/office/powerpoint/2010/main" val="3594489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1979613" y="476672"/>
            <a:ext cx="9803431" cy="1656184"/>
          </a:xfrm>
        </p:spPr>
        <p:txBody>
          <a:bodyPr>
            <a:normAutofit fontScale="25000" lnSpcReduction="20000"/>
          </a:bodyPr>
          <a:lstStyle/>
          <a:p>
            <a:pPr marL="0" indent="0">
              <a:buNone/>
            </a:pPr>
            <a:r>
              <a:rPr lang="en-US" sz="12800" dirty="0">
                <a:solidFill>
                  <a:srgbClr val="00B0F0"/>
                </a:solidFill>
              </a:rPr>
              <a:t>Explained on the Good Therapy website, a supportive and collaborative therapeutic relationship is key to relational therapy (2016).</a:t>
            </a:r>
          </a:p>
          <a:p>
            <a:pPr marL="0" indent="0">
              <a:buNone/>
            </a:pPr>
            <a:endParaRPr lang="en-US" dirty="0"/>
          </a:p>
          <a:p>
            <a:pPr marL="0" indent="0">
              <a:buNone/>
            </a:pPr>
            <a:endParaRPr lang="en-US" dirty="0"/>
          </a:p>
          <a:p>
            <a:pPr marL="0" indent="0">
              <a:buNone/>
            </a:pPr>
            <a:endParaRPr lang="en-US" dirty="0"/>
          </a:p>
        </p:txBody>
      </p:sp>
      <p:sp>
        <p:nvSpPr>
          <p:cNvPr id="9" name="TextBox 8">
            <a:extLst>
              <a:ext uri="{FF2B5EF4-FFF2-40B4-BE49-F238E27FC236}">
                <a16:creationId xmlns:a16="http://schemas.microsoft.com/office/drawing/2014/main" id="{4E92AE0D-4753-494F-844A-0820BDE79283}"/>
              </a:ext>
            </a:extLst>
          </p:cNvPr>
          <p:cNvSpPr txBox="1"/>
          <p:nvPr/>
        </p:nvSpPr>
        <p:spPr>
          <a:xfrm>
            <a:off x="1979613" y="3429000"/>
            <a:ext cx="9443391" cy="1815882"/>
          </a:xfrm>
          <a:prstGeom prst="rect">
            <a:avLst/>
          </a:prstGeom>
          <a:noFill/>
        </p:spPr>
        <p:txBody>
          <a:bodyPr wrap="square" rtlCol="0">
            <a:spAutoFit/>
          </a:bodyPr>
          <a:lstStyle/>
          <a:p>
            <a:r>
              <a:rPr lang="en-GB" sz="2800" b="1" dirty="0">
                <a:solidFill>
                  <a:srgbClr val="00B0F0"/>
                </a:solidFill>
              </a:rPr>
              <a:t>From the perspective of the Person-Centred Theory, the Client is seen as the expert on themselves and their world, which means an expert is not abolished but exists (Wilkins, 2010, p.191).</a:t>
            </a:r>
          </a:p>
        </p:txBody>
      </p:sp>
    </p:spTree>
    <p:extLst>
      <p:ext uri="{BB962C8B-B14F-4D97-AF65-F5344CB8AC3E}">
        <p14:creationId xmlns:p14="http://schemas.microsoft.com/office/powerpoint/2010/main" val="902157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C6D610-AF04-4449-91AB-A74D092FBA4B}"/>
              </a:ext>
            </a:extLst>
          </p:cNvPr>
          <p:cNvSpPr>
            <a:spLocks noGrp="1"/>
          </p:cNvSpPr>
          <p:nvPr>
            <p:ph type="title"/>
          </p:nvPr>
        </p:nvSpPr>
        <p:spPr/>
        <p:txBody>
          <a:bodyPr/>
          <a:lstStyle/>
          <a:p>
            <a:r>
              <a:rPr lang="en-GB" b="1" i="1" dirty="0">
                <a:solidFill>
                  <a:srgbClr val="00B0F0"/>
                </a:solidFill>
              </a:rPr>
              <a:t>Markin doesn’t mention the client expert position….</a:t>
            </a:r>
          </a:p>
        </p:txBody>
      </p:sp>
      <p:sp>
        <p:nvSpPr>
          <p:cNvPr id="5" name="Content Placeholder 4">
            <a:extLst>
              <a:ext uri="{FF2B5EF4-FFF2-40B4-BE49-F238E27FC236}">
                <a16:creationId xmlns:a16="http://schemas.microsoft.com/office/drawing/2014/main" id="{36F3E622-3F89-4B86-9D67-04F286298E76}"/>
              </a:ext>
            </a:extLst>
          </p:cNvPr>
          <p:cNvSpPr>
            <a:spLocks noGrp="1"/>
          </p:cNvSpPr>
          <p:nvPr>
            <p:ph idx="1"/>
          </p:nvPr>
        </p:nvSpPr>
        <p:spPr/>
        <p:txBody>
          <a:bodyPr>
            <a:normAutofit fontScale="92500"/>
          </a:bodyPr>
          <a:lstStyle/>
          <a:p>
            <a:r>
              <a:rPr lang="en-GB" b="1" dirty="0">
                <a:solidFill>
                  <a:srgbClr val="00B0F0"/>
                </a:solidFill>
              </a:rPr>
              <a:t>Does this mean it doesn’t exist, that neither is expert in relational therapy?</a:t>
            </a:r>
          </a:p>
          <a:p>
            <a:r>
              <a:rPr lang="en-GB" b="1" dirty="0">
                <a:solidFill>
                  <a:srgbClr val="00B0F0"/>
                </a:solidFill>
              </a:rPr>
              <a:t>Is the lack of client expertise mentioned because of the view of a more collaborative state?</a:t>
            </a:r>
          </a:p>
          <a:p>
            <a:r>
              <a:rPr lang="en-GB" b="1" dirty="0">
                <a:solidFill>
                  <a:srgbClr val="00B0F0"/>
                </a:solidFill>
              </a:rPr>
              <a:t>Is this the lack of similarity to person centred therapy?</a:t>
            </a:r>
          </a:p>
          <a:p>
            <a:r>
              <a:rPr lang="en-GB" b="1" dirty="0">
                <a:solidFill>
                  <a:srgbClr val="00B0F0"/>
                </a:solidFill>
              </a:rPr>
              <a:t>Is this just all too unclear in her principle as its meant as a guide?</a:t>
            </a:r>
          </a:p>
          <a:p>
            <a:endParaRPr lang="en-GB" dirty="0"/>
          </a:p>
          <a:p>
            <a:pPr marL="0" indent="0">
              <a:buNone/>
            </a:pPr>
            <a:r>
              <a:rPr lang="en-GB" dirty="0"/>
              <a:t>It could be considered a yes to the latter question, as any guide should have thorough explanation. It could raise too many questions for the training relational psychotherapist….. Thoughts??</a:t>
            </a:r>
          </a:p>
          <a:p>
            <a:endParaRPr lang="en-GB" dirty="0"/>
          </a:p>
        </p:txBody>
      </p:sp>
    </p:spTree>
    <p:extLst>
      <p:ext uri="{BB962C8B-B14F-4D97-AF65-F5344CB8AC3E}">
        <p14:creationId xmlns:p14="http://schemas.microsoft.com/office/powerpoint/2010/main" val="5616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wipe(down)">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wipe(down)">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wipe(down)">
                                      <p:cBhvr>
                                        <p:cTn id="2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6B457B-7862-40B7-B21C-62DE03251E87}"/>
              </a:ext>
            </a:extLst>
          </p:cNvPr>
          <p:cNvSpPr txBox="1"/>
          <p:nvPr/>
        </p:nvSpPr>
        <p:spPr>
          <a:xfrm>
            <a:off x="1931996" y="980728"/>
            <a:ext cx="9721080" cy="830997"/>
          </a:xfrm>
          <a:prstGeom prst="rect">
            <a:avLst/>
          </a:prstGeom>
          <a:noFill/>
        </p:spPr>
        <p:txBody>
          <a:bodyPr wrap="square" rtlCol="0">
            <a:spAutoFit/>
          </a:bodyPr>
          <a:lstStyle/>
          <a:p>
            <a:r>
              <a:rPr lang="en-GB" sz="2400" b="1" dirty="0">
                <a:solidFill>
                  <a:srgbClr val="00B0F0"/>
                </a:solidFill>
              </a:rPr>
              <a:t>Markin in this principle, also considers the 3</a:t>
            </a:r>
            <a:r>
              <a:rPr lang="en-GB" sz="2400" b="1" baseline="30000" dirty="0">
                <a:solidFill>
                  <a:srgbClr val="00B0F0"/>
                </a:solidFill>
              </a:rPr>
              <a:t>rd</a:t>
            </a:r>
            <a:r>
              <a:rPr lang="en-GB" sz="2400" b="1" dirty="0">
                <a:solidFill>
                  <a:srgbClr val="00B0F0"/>
                </a:solidFill>
              </a:rPr>
              <a:t> core condition – Congruence, or as she refers to it, authenticity</a:t>
            </a:r>
          </a:p>
        </p:txBody>
      </p:sp>
      <p:sp>
        <p:nvSpPr>
          <p:cNvPr id="6" name="TextBox 5">
            <a:extLst>
              <a:ext uri="{FF2B5EF4-FFF2-40B4-BE49-F238E27FC236}">
                <a16:creationId xmlns:a16="http://schemas.microsoft.com/office/drawing/2014/main" id="{C69E7FC6-65BC-4E41-AA07-489DD7966AE0}"/>
              </a:ext>
            </a:extLst>
          </p:cNvPr>
          <p:cNvSpPr txBox="1"/>
          <p:nvPr/>
        </p:nvSpPr>
        <p:spPr>
          <a:xfrm>
            <a:off x="1931996" y="2420888"/>
            <a:ext cx="9289032" cy="1200329"/>
          </a:xfrm>
          <a:prstGeom prst="rect">
            <a:avLst/>
          </a:prstGeom>
          <a:noFill/>
        </p:spPr>
        <p:txBody>
          <a:bodyPr wrap="square" rtlCol="0">
            <a:spAutoFit/>
          </a:bodyPr>
          <a:lstStyle/>
          <a:p>
            <a:r>
              <a:rPr lang="en-GB" sz="2400" b="1" dirty="0">
                <a:solidFill>
                  <a:srgbClr val="00B0F0"/>
                </a:solidFill>
              </a:rPr>
              <a:t>She touches on the fact that relational therapists use their immediacy to aid in undoing a client’s sense of loneliness, again relighting that sense of collaboration and togetherness</a:t>
            </a:r>
          </a:p>
        </p:txBody>
      </p:sp>
      <p:sp>
        <p:nvSpPr>
          <p:cNvPr id="7" name="TextBox 6">
            <a:extLst>
              <a:ext uri="{FF2B5EF4-FFF2-40B4-BE49-F238E27FC236}">
                <a16:creationId xmlns:a16="http://schemas.microsoft.com/office/drawing/2014/main" id="{0E1A6A63-6462-418A-A472-CCF4B5DBADD9}"/>
              </a:ext>
            </a:extLst>
          </p:cNvPr>
          <p:cNvSpPr txBox="1"/>
          <p:nvPr/>
        </p:nvSpPr>
        <p:spPr>
          <a:xfrm>
            <a:off x="1931996" y="4437112"/>
            <a:ext cx="9361040" cy="2308324"/>
          </a:xfrm>
          <a:prstGeom prst="rect">
            <a:avLst/>
          </a:prstGeom>
          <a:noFill/>
        </p:spPr>
        <p:txBody>
          <a:bodyPr wrap="square" rtlCol="0">
            <a:spAutoFit/>
          </a:bodyPr>
          <a:lstStyle/>
          <a:p>
            <a:r>
              <a:rPr lang="en-GB" sz="2400" b="1" dirty="0">
                <a:solidFill>
                  <a:srgbClr val="00B0F0"/>
                </a:solidFill>
              </a:rPr>
              <a:t>One might consider this quite non-humanistic, because is it congruence with a want for specific effect, instead of giving the client the best possible environment for their self actualisation, like humanistic counselling is intended?</a:t>
            </a:r>
          </a:p>
          <a:p>
            <a:r>
              <a:rPr lang="en-US" sz="2400" dirty="0"/>
              <a:t>(Markin, 2014, 329)</a:t>
            </a:r>
          </a:p>
          <a:p>
            <a:endParaRPr lang="en-GB" sz="2400" b="1" dirty="0">
              <a:solidFill>
                <a:srgbClr val="00B0F0"/>
              </a:solidFill>
            </a:endParaRPr>
          </a:p>
        </p:txBody>
      </p:sp>
    </p:spTree>
    <p:extLst>
      <p:ext uri="{BB962C8B-B14F-4D97-AF65-F5344CB8AC3E}">
        <p14:creationId xmlns:p14="http://schemas.microsoft.com/office/powerpoint/2010/main" val="1400469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52FAD-4B46-409E-A945-D2FB6C97C478}"/>
              </a:ext>
            </a:extLst>
          </p:cNvPr>
          <p:cNvSpPr>
            <a:spLocks noGrp="1"/>
          </p:cNvSpPr>
          <p:nvPr>
            <p:ph type="title"/>
          </p:nvPr>
        </p:nvSpPr>
        <p:spPr>
          <a:xfrm>
            <a:off x="1979612" y="381000"/>
            <a:ext cx="9144001" cy="5352256"/>
          </a:xfrm>
        </p:spPr>
        <p:txBody>
          <a:bodyPr>
            <a:normAutofit fontScale="90000"/>
          </a:bodyPr>
          <a:lstStyle/>
          <a:p>
            <a:r>
              <a:rPr lang="en-GB" b="1" dirty="0">
                <a:solidFill>
                  <a:srgbClr val="00B0F0"/>
                </a:solidFill>
              </a:rPr>
              <a:t>This use of immediacy or congruence with the client could be seen more manipulative, so more likened to a behavioural method of counselling, as behavioural counselling focuses on helping a client modify unwanted behaviour. In this example from Markin the client's loneliness is the unwanted behaviour to be modified by the therapists intended immediacy…</a:t>
            </a:r>
            <a:br>
              <a:rPr lang="en-GB" b="1" dirty="0">
                <a:solidFill>
                  <a:srgbClr val="00B0F0"/>
                </a:solidFill>
              </a:rPr>
            </a:br>
            <a:br>
              <a:rPr lang="en-GB" b="1" dirty="0">
                <a:solidFill>
                  <a:srgbClr val="00B0F0"/>
                </a:solidFill>
              </a:rPr>
            </a:br>
            <a:r>
              <a:rPr lang="en-GB" sz="1800" dirty="0"/>
              <a:t>(Skills You Need, 2019)</a:t>
            </a:r>
            <a:br>
              <a:rPr lang="en-GB" sz="1800" dirty="0"/>
            </a:br>
            <a:endParaRPr lang="en-GB" sz="1800" dirty="0"/>
          </a:p>
        </p:txBody>
      </p:sp>
    </p:spTree>
    <p:extLst>
      <p:ext uri="{BB962C8B-B14F-4D97-AF65-F5344CB8AC3E}">
        <p14:creationId xmlns:p14="http://schemas.microsoft.com/office/powerpoint/2010/main" val="386130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9A701-2CCD-47FE-96ED-3722BC8FF7D6}"/>
              </a:ext>
            </a:extLst>
          </p:cNvPr>
          <p:cNvSpPr>
            <a:spLocks noGrp="1"/>
          </p:cNvSpPr>
          <p:nvPr>
            <p:ph type="title"/>
          </p:nvPr>
        </p:nvSpPr>
        <p:spPr>
          <a:xfrm>
            <a:off x="1979612" y="381000"/>
            <a:ext cx="9659416" cy="6144344"/>
          </a:xfrm>
        </p:spPr>
        <p:txBody>
          <a:bodyPr>
            <a:normAutofit fontScale="90000"/>
          </a:bodyPr>
          <a:lstStyle/>
          <a:p>
            <a:r>
              <a:rPr lang="en-GB" dirty="0"/>
              <a:t>Within Person-Centred theory, Behavioural style techniques are shunned as detrimental to the human and the self.</a:t>
            </a:r>
            <a:br>
              <a:rPr lang="en-GB" dirty="0"/>
            </a:br>
            <a:br>
              <a:rPr lang="en-GB" dirty="0"/>
            </a:br>
            <a:r>
              <a:rPr lang="en-GB" dirty="0"/>
              <a:t>There has been argument though that Rogers’s basic approach to the core conditions may not be enough without applied therapeutic techniques</a:t>
            </a:r>
            <a:br>
              <a:rPr lang="en-GB" dirty="0"/>
            </a:br>
            <a:br>
              <a:rPr lang="en-GB" dirty="0"/>
            </a:br>
            <a:r>
              <a:rPr lang="en-GB" dirty="0"/>
              <a:t>So even though </a:t>
            </a:r>
            <a:r>
              <a:rPr lang="en-GB" dirty="0" err="1"/>
              <a:t>Marlows</a:t>
            </a:r>
            <a:r>
              <a:rPr lang="en-GB" dirty="0"/>
              <a:t> principle does not apply </a:t>
            </a:r>
            <a:r>
              <a:rPr lang="en-GB" b="1" dirty="0"/>
              <a:t>possibly </a:t>
            </a:r>
            <a:r>
              <a:rPr lang="en-GB" dirty="0"/>
              <a:t>complete humanism, some could argue this is needed for the progression of psychotherapy (Crisp, 2011, p. 26)</a:t>
            </a:r>
            <a:endParaRPr lang="en-GB" b="1" dirty="0"/>
          </a:p>
        </p:txBody>
      </p:sp>
    </p:spTree>
    <p:extLst>
      <p:ext uri="{BB962C8B-B14F-4D97-AF65-F5344CB8AC3E}">
        <p14:creationId xmlns:p14="http://schemas.microsoft.com/office/powerpoint/2010/main" val="39246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5EB46-76C5-40AD-99C2-990AEB83FE8C}"/>
              </a:ext>
            </a:extLst>
          </p:cNvPr>
          <p:cNvSpPr>
            <a:spLocks noGrp="1"/>
          </p:cNvSpPr>
          <p:nvPr>
            <p:ph type="title"/>
          </p:nvPr>
        </p:nvSpPr>
        <p:spPr/>
        <p:txBody>
          <a:bodyPr>
            <a:normAutofit/>
          </a:bodyPr>
          <a:lstStyle/>
          <a:p>
            <a:r>
              <a:rPr lang="en-GB" b="1" i="1" dirty="0">
                <a:latin typeface="Amiri" panose="00000500000000000000" pitchFamily="2" charset="-78"/>
                <a:ea typeface="Amiri" panose="00000500000000000000" pitchFamily="2" charset="-78"/>
                <a:cs typeface="Amiri" panose="00000500000000000000" pitchFamily="2" charset="-78"/>
              </a:rPr>
              <a:t>To summarise and conclude….</a:t>
            </a:r>
          </a:p>
        </p:txBody>
      </p:sp>
      <p:sp>
        <p:nvSpPr>
          <p:cNvPr id="4" name="TextBox 3">
            <a:extLst>
              <a:ext uri="{FF2B5EF4-FFF2-40B4-BE49-F238E27FC236}">
                <a16:creationId xmlns:a16="http://schemas.microsoft.com/office/drawing/2014/main" id="{4AAF6E80-0DBA-4A4B-819B-A0D06FF8D506}"/>
              </a:ext>
            </a:extLst>
          </p:cNvPr>
          <p:cNvSpPr txBox="1"/>
          <p:nvPr/>
        </p:nvSpPr>
        <p:spPr>
          <a:xfrm>
            <a:off x="2133972" y="1772816"/>
            <a:ext cx="8856984" cy="4093428"/>
          </a:xfrm>
          <a:prstGeom prst="rect">
            <a:avLst/>
          </a:prstGeom>
          <a:noFill/>
        </p:spPr>
        <p:txBody>
          <a:bodyPr wrap="square" rtlCol="0">
            <a:spAutoFit/>
          </a:bodyPr>
          <a:lstStyle/>
          <a:p>
            <a:pPr marL="342900" indent="-342900">
              <a:buFont typeface="+mj-lt"/>
              <a:buAutoNum type="arabicPeriod"/>
            </a:pPr>
            <a:r>
              <a:rPr lang="en-GB" sz="2000" dirty="0">
                <a:solidFill>
                  <a:srgbClr val="00B0F0"/>
                </a:solidFill>
              </a:rPr>
              <a:t>It would appear </a:t>
            </a:r>
            <a:r>
              <a:rPr lang="en-GB" sz="2000" dirty="0" err="1">
                <a:solidFill>
                  <a:srgbClr val="00B0F0"/>
                </a:solidFill>
              </a:rPr>
              <a:t>Markin’s</a:t>
            </a:r>
            <a:r>
              <a:rPr lang="en-GB" sz="2000" dirty="0">
                <a:solidFill>
                  <a:srgbClr val="00B0F0"/>
                </a:solidFill>
              </a:rPr>
              <a:t> claim that person centred therapy and relational therapy hold similar attributes is true to a point – humanistic – core conditions - collaborative</a:t>
            </a:r>
          </a:p>
          <a:p>
            <a:pPr marL="342900" indent="-342900">
              <a:buFont typeface="+mj-lt"/>
              <a:buAutoNum type="arabicPeriod"/>
            </a:pPr>
            <a:endParaRPr lang="en-GB" sz="2000" dirty="0">
              <a:solidFill>
                <a:srgbClr val="00B0F0"/>
              </a:solidFill>
            </a:endParaRPr>
          </a:p>
          <a:p>
            <a:pPr marL="342900" indent="-342900">
              <a:buFont typeface="+mj-lt"/>
              <a:buAutoNum type="arabicPeriod"/>
            </a:pPr>
            <a:r>
              <a:rPr lang="en-GB" sz="2000" dirty="0">
                <a:solidFill>
                  <a:srgbClr val="00B0F0"/>
                </a:solidFill>
              </a:rPr>
              <a:t>Relational therapy however works from external experience rather than internal as much as person centred therapy</a:t>
            </a:r>
          </a:p>
          <a:p>
            <a:pPr marL="342900" indent="-342900">
              <a:buFont typeface="+mj-lt"/>
              <a:buAutoNum type="arabicPeriod"/>
            </a:pPr>
            <a:endParaRPr lang="en-GB" sz="2000" dirty="0">
              <a:solidFill>
                <a:srgbClr val="00B0F0"/>
              </a:solidFill>
            </a:endParaRPr>
          </a:p>
          <a:p>
            <a:pPr marL="342900" indent="-342900">
              <a:buFont typeface="+mj-lt"/>
              <a:buAutoNum type="arabicPeriod"/>
            </a:pPr>
            <a:r>
              <a:rPr lang="en-GB" sz="2000" dirty="0">
                <a:solidFill>
                  <a:srgbClr val="00B0F0"/>
                </a:solidFill>
              </a:rPr>
              <a:t>The principle possibly isn’t clear enough in regards to the distinctions between the two therapies, especially if someone in training is reading the principles as a guide</a:t>
            </a:r>
          </a:p>
          <a:p>
            <a:pPr marL="342900" indent="-342900">
              <a:buFont typeface="+mj-lt"/>
              <a:buAutoNum type="arabicPeriod"/>
            </a:pPr>
            <a:endParaRPr lang="en-GB" sz="2000" dirty="0">
              <a:solidFill>
                <a:srgbClr val="00B0F0"/>
              </a:solidFill>
            </a:endParaRPr>
          </a:p>
          <a:p>
            <a:pPr marL="342900" indent="-342900">
              <a:buFont typeface="+mj-lt"/>
              <a:buAutoNum type="arabicPeriod"/>
            </a:pPr>
            <a:r>
              <a:rPr lang="en-GB" sz="2000" dirty="0">
                <a:solidFill>
                  <a:srgbClr val="00B0F0"/>
                </a:solidFill>
              </a:rPr>
              <a:t>Especially when it comes to the expert role in the therapeutic relationship </a:t>
            </a:r>
          </a:p>
        </p:txBody>
      </p:sp>
    </p:spTree>
    <p:extLst>
      <p:ext uri="{BB962C8B-B14F-4D97-AF65-F5344CB8AC3E}">
        <p14:creationId xmlns:p14="http://schemas.microsoft.com/office/powerpoint/2010/main" val="3666705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4"/>
                                        </p:tgtEl>
                                        <p:attrNameLst>
                                          <p:attrName>ppt_x</p:attrName>
                                          <p:attrName>ppt_y</p:attrName>
                                        </p:attrNameLst>
                                      </p:cBhvr>
                                    </p:animMotion>
                                    <p:animRot by="1500000">
                                      <p:cBhvr>
                                        <p:cTn id="7" dur="125" fill="hold">
                                          <p:stCondLst>
                                            <p:cond delay="0"/>
                                          </p:stCondLst>
                                        </p:cTn>
                                        <p:tgtEl>
                                          <p:spTgt spid="4"/>
                                        </p:tgtEl>
                                        <p:attrNameLst>
                                          <p:attrName>r</p:attrName>
                                        </p:attrNameLst>
                                      </p:cBhvr>
                                    </p:animRot>
                                    <p:animRot by="-1500000">
                                      <p:cBhvr>
                                        <p:cTn id="8" dur="125" fill="hold">
                                          <p:stCondLst>
                                            <p:cond delay="125"/>
                                          </p:stCondLst>
                                        </p:cTn>
                                        <p:tgtEl>
                                          <p:spTgt spid="4"/>
                                        </p:tgtEl>
                                        <p:attrNameLst>
                                          <p:attrName>r</p:attrName>
                                        </p:attrNameLst>
                                      </p:cBhvr>
                                    </p:animRot>
                                    <p:animRot by="-1500000">
                                      <p:cBhvr>
                                        <p:cTn id="9" dur="125" fill="hold">
                                          <p:stCondLst>
                                            <p:cond delay="250"/>
                                          </p:stCondLst>
                                        </p:cTn>
                                        <p:tgtEl>
                                          <p:spTgt spid="4"/>
                                        </p:tgtEl>
                                        <p:attrNameLst>
                                          <p:attrName>r</p:attrName>
                                        </p:attrNameLst>
                                      </p:cBhvr>
                                    </p:animRot>
                                    <p:animRot by="1500000">
                                      <p:cBhvr>
                                        <p:cTn id="10" dur="125" fill="hold">
                                          <p:stCondLst>
                                            <p:cond delay="375"/>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612" y="381000"/>
            <a:ext cx="9144001" cy="743744"/>
          </a:xfrm>
        </p:spPr>
        <p:txBody>
          <a:bodyPr/>
          <a:lstStyle/>
          <a:p>
            <a:r>
              <a:rPr lang="en-US" b="1" u="sng" dirty="0">
                <a:solidFill>
                  <a:srgbClr val="00B0F0"/>
                </a:solidFill>
              </a:rPr>
              <a:t>References</a:t>
            </a:r>
          </a:p>
        </p:txBody>
      </p:sp>
      <p:sp>
        <p:nvSpPr>
          <p:cNvPr id="3" name="TextBox 2">
            <a:extLst>
              <a:ext uri="{FF2B5EF4-FFF2-40B4-BE49-F238E27FC236}">
                <a16:creationId xmlns:a16="http://schemas.microsoft.com/office/drawing/2014/main" id="{C57E32CA-C0B9-4FDE-A75E-2068AD121979}"/>
              </a:ext>
            </a:extLst>
          </p:cNvPr>
          <p:cNvSpPr txBox="1"/>
          <p:nvPr/>
        </p:nvSpPr>
        <p:spPr>
          <a:xfrm>
            <a:off x="2061964" y="1367035"/>
            <a:ext cx="8712968" cy="10895290"/>
          </a:xfrm>
          <a:prstGeom prst="rect">
            <a:avLst/>
          </a:prstGeom>
          <a:noFill/>
        </p:spPr>
        <p:txBody>
          <a:bodyPr wrap="square" rtlCol="0">
            <a:spAutoFit/>
          </a:bodyPr>
          <a:lstStyle/>
          <a:p>
            <a:r>
              <a:rPr lang="en-GB" dirty="0"/>
              <a:t>Counselling Directory (2019) </a:t>
            </a:r>
            <a:r>
              <a:rPr lang="en-GB" i="1" dirty="0"/>
              <a:t>Person Centred Therapy. </a:t>
            </a:r>
            <a:r>
              <a:rPr lang="en-GB" dirty="0"/>
              <a:t>Available at: </a:t>
            </a:r>
            <a:r>
              <a:rPr lang="en-GB" dirty="0">
                <a:hlinkClick r:id="rId2">
                  <a:extLst>
                    <a:ext uri="{A12FA001-AC4F-418D-AE19-62706E023703}">
                      <ahyp:hlinkClr xmlns:ahyp="http://schemas.microsoft.com/office/drawing/2018/hyperlinkcolor" val="tx"/>
                    </a:ext>
                  </a:extLst>
                </a:hlinkClick>
              </a:rPr>
              <a:t>https://www.counselling-directory.org.uk/person-centred-therapy.html</a:t>
            </a:r>
            <a:r>
              <a:rPr lang="en-GB" dirty="0"/>
              <a:t> (Accessed: 21st November 2019). </a:t>
            </a:r>
          </a:p>
          <a:p>
            <a:endParaRPr lang="en-GB" dirty="0"/>
          </a:p>
          <a:p>
            <a:r>
              <a:rPr lang="en-GB" dirty="0"/>
              <a:t>Crisp, R. (2011) ‘Person-Centred Rehabilitation Counselling: Revisiting the Legacy of Carl Rogers’, </a:t>
            </a:r>
            <a:r>
              <a:rPr lang="en-GB" i="1" dirty="0"/>
              <a:t>Australian Journal of Rehabilitation Counselling, </a:t>
            </a:r>
            <a:r>
              <a:rPr lang="en-GB" dirty="0"/>
              <a:t>17(1), pp. 26-35.</a:t>
            </a:r>
          </a:p>
          <a:p>
            <a:endParaRPr lang="en-GB" dirty="0"/>
          </a:p>
          <a:p>
            <a:r>
              <a:rPr lang="en-GB" dirty="0"/>
              <a:t>Cramer, D. (1990) ‘Towards assessing the therapeutic value of Rogers's core conditions’, </a:t>
            </a:r>
            <a:r>
              <a:rPr lang="en-GB" i="1" dirty="0"/>
              <a:t>Counselling Psychology Quarterly, </a:t>
            </a:r>
            <a:r>
              <a:rPr lang="en-GB" dirty="0"/>
              <a:t>3(1), pp. 57-67. </a:t>
            </a:r>
          </a:p>
          <a:p>
            <a:endParaRPr lang="en-GB" dirty="0"/>
          </a:p>
          <a:p>
            <a:r>
              <a:rPr lang="en-GB" dirty="0"/>
              <a:t>Good Therapy (2016) </a:t>
            </a:r>
            <a:r>
              <a:rPr lang="en-GB" i="1" dirty="0"/>
              <a:t>Relational Psychotherapy. </a:t>
            </a:r>
            <a:r>
              <a:rPr lang="en-GB" dirty="0"/>
              <a:t>Available at: </a:t>
            </a:r>
            <a:r>
              <a:rPr lang="en-GB" dirty="0">
                <a:hlinkClick r:id="rId3">
                  <a:extLst>
                    <a:ext uri="{A12FA001-AC4F-418D-AE19-62706E023703}">
                      <ahyp:hlinkClr xmlns:ahyp="http://schemas.microsoft.com/office/drawing/2018/hyperlinkcolor" val="tx"/>
                    </a:ext>
                  </a:extLst>
                </a:hlinkClick>
              </a:rPr>
              <a:t>https://www.goodtherapy.org/learn-about-therapy/types/relational-psychotherapy</a:t>
            </a:r>
            <a:r>
              <a:rPr lang="en-GB" dirty="0"/>
              <a:t> (Accessed: 21</a:t>
            </a:r>
            <a:r>
              <a:rPr lang="en-GB" baseline="30000" dirty="0"/>
              <a:t>st</a:t>
            </a:r>
            <a:r>
              <a:rPr lang="en-GB" dirty="0"/>
              <a:t> November 2019).</a:t>
            </a:r>
          </a:p>
          <a:p>
            <a:endParaRPr lang="en-GB" dirty="0"/>
          </a:p>
          <a:p>
            <a:r>
              <a:rPr lang="en-GB" dirty="0"/>
              <a:t>Jordan, J. (2017) ‘Relational–Cultural Theory: The Power of Connection to Transform Our Lives’, </a:t>
            </a:r>
            <a:r>
              <a:rPr lang="en-GB" i="1" dirty="0"/>
              <a:t>Journal of Humanistic Counselling, </a:t>
            </a:r>
            <a:r>
              <a:rPr lang="en-GB" dirty="0"/>
              <a:t>56, pp. 228-244. DOI: 10.1002/johc.12055.</a:t>
            </a:r>
          </a:p>
          <a:p>
            <a:endParaRPr lang="en-GB" dirty="0"/>
          </a:p>
          <a:p>
            <a:r>
              <a:rPr lang="en-GB" dirty="0"/>
              <a:t>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44096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612" y="381000"/>
            <a:ext cx="9144001" cy="743744"/>
          </a:xfrm>
        </p:spPr>
        <p:txBody>
          <a:bodyPr/>
          <a:lstStyle/>
          <a:p>
            <a:r>
              <a:rPr lang="en-US" b="1" u="sng" dirty="0">
                <a:solidFill>
                  <a:srgbClr val="00B0F0"/>
                </a:solidFill>
              </a:rPr>
              <a:t>References</a:t>
            </a:r>
          </a:p>
        </p:txBody>
      </p:sp>
      <p:sp>
        <p:nvSpPr>
          <p:cNvPr id="3" name="TextBox 2">
            <a:extLst>
              <a:ext uri="{FF2B5EF4-FFF2-40B4-BE49-F238E27FC236}">
                <a16:creationId xmlns:a16="http://schemas.microsoft.com/office/drawing/2014/main" id="{C57E32CA-C0B9-4FDE-A75E-2068AD121979}"/>
              </a:ext>
            </a:extLst>
          </p:cNvPr>
          <p:cNvSpPr txBox="1"/>
          <p:nvPr/>
        </p:nvSpPr>
        <p:spPr>
          <a:xfrm>
            <a:off x="1845940" y="1340768"/>
            <a:ext cx="8712968" cy="5078313"/>
          </a:xfrm>
          <a:prstGeom prst="rect">
            <a:avLst/>
          </a:prstGeom>
          <a:noFill/>
        </p:spPr>
        <p:txBody>
          <a:bodyPr wrap="square" rtlCol="0">
            <a:spAutoFit/>
          </a:bodyPr>
          <a:lstStyle/>
          <a:p>
            <a:r>
              <a:rPr lang="en-GB" dirty="0"/>
              <a:t>Markin, R. (2014) ‘Toward a Common Identity for Relationally Oriented Clinicians: A Place to Hang One’s Hat’, </a:t>
            </a:r>
            <a:r>
              <a:rPr lang="en-GB" i="1" dirty="0"/>
              <a:t>American Psychological Association,</a:t>
            </a:r>
          </a:p>
          <a:p>
            <a:r>
              <a:rPr lang="en-GB" dirty="0"/>
              <a:t>51(3), pp. 327-333. DOI: </a:t>
            </a:r>
            <a:r>
              <a:rPr lang="en-GB" u="sng" dirty="0">
                <a:hlinkClick r:id="rId2" tooltip="http://dx.doi.org.ezproxy.uwtsd.ac.uk/10.1037/a0037093">
                  <a:extLst>
                    <a:ext uri="{A12FA001-AC4F-418D-AE19-62706E023703}">
                      <ahyp:hlinkClr xmlns:ahyp="http://schemas.microsoft.com/office/drawing/2018/hyperlinkcolor" val="tx"/>
                    </a:ext>
                  </a:extLst>
                </a:hlinkClick>
              </a:rPr>
              <a:t>http://dx.doi.org.ezproxy.uwtsd.ac.uk/10.1037/a0037093</a:t>
            </a:r>
            <a:endParaRPr lang="en-GB" dirty="0"/>
          </a:p>
          <a:p>
            <a:endParaRPr lang="en-GB" dirty="0"/>
          </a:p>
          <a:p>
            <a:endParaRPr lang="en-GB" dirty="0"/>
          </a:p>
          <a:p>
            <a:r>
              <a:rPr lang="en-GB" dirty="0"/>
              <a:t>Psychology Today (2019) </a:t>
            </a:r>
            <a:r>
              <a:rPr lang="en-GB" i="1" dirty="0"/>
              <a:t>Relational Therapy. </a:t>
            </a:r>
            <a:r>
              <a:rPr lang="en-GB" dirty="0"/>
              <a:t>Available at: </a:t>
            </a:r>
            <a:r>
              <a:rPr lang="en-GB" dirty="0">
                <a:hlinkClick r:id="rId3">
                  <a:extLst>
                    <a:ext uri="{A12FA001-AC4F-418D-AE19-62706E023703}">
                      <ahyp:hlinkClr xmlns:ahyp="http://schemas.microsoft.com/office/drawing/2018/hyperlinkcolor" val="tx"/>
                    </a:ext>
                  </a:extLst>
                </a:hlinkClick>
              </a:rPr>
              <a:t>https://www.psychologytoday.com/gb/therapy-types/relational-therapy</a:t>
            </a:r>
            <a:r>
              <a:rPr lang="en-GB" dirty="0"/>
              <a:t> (Accessed: 21</a:t>
            </a:r>
            <a:r>
              <a:rPr lang="en-GB" baseline="30000" dirty="0"/>
              <a:t>st</a:t>
            </a:r>
            <a:r>
              <a:rPr lang="en-GB" dirty="0"/>
              <a:t> November 2019).</a:t>
            </a:r>
          </a:p>
          <a:p>
            <a:endParaRPr lang="en-GB" dirty="0"/>
          </a:p>
          <a:p>
            <a:r>
              <a:rPr lang="en-GB" dirty="0"/>
              <a:t>Skills You Need (2019) </a:t>
            </a:r>
            <a:r>
              <a:rPr lang="en-GB" i="1" dirty="0"/>
              <a:t>Approaches to Counselling. </a:t>
            </a:r>
            <a:r>
              <a:rPr lang="en-GB" dirty="0"/>
              <a:t>Available at:</a:t>
            </a:r>
            <a:r>
              <a:rPr lang="en-GB" i="1" dirty="0"/>
              <a:t> </a:t>
            </a:r>
            <a:r>
              <a:rPr lang="en-GB" dirty="0">
                <a:hlinkClick r:id="rId4">
                  <a:extLst>
                    <a:ext uri="{A12FA001-AC4F-418D-AE19-62706E023703}">
                      <ahyp:hlinkClr xmlns:ahyp="http://schemas.microsoft.com/office/drawing/2018/hyperlinkcolor" val="tx"/>
                    </a:ext>
                  </a:extLst>
                </a:hlinkClick>
              </a:rPr>
              <a:t>https://www.skillsyouneed.com/learn/counselling-approaches.html</a:t>
            </a:r>
            <a:r>
              <a:rPr lang="en-GB" dirty="0"/>
              <a:t> (Accessed: 22nd November 2019).</a:t>
            </a:r>
          </a:p>
          <a:p>
            <a:endParaRPr lang="en-GB" dirty="0"/>
          </a:p>
          <a:p>
            <a:r>
              <a:rPr lang="en-GB" dirty="0"/>
              <a:t>Wilkins, P. (2010) </a:t>
            </a:r>
            <a:r>
              <a:rPr lang="en-GB" i="1" dirty="0"/>
              <a:t>Person-Centred Therapy 100 Key Points. </a:t>
            </a:r>
            <a:r>
              <a:rPr lang="en-GB" dirty="0"/>
              <a:t>1</a:t>
            </a:r>
            <a:r>
              <a:rPr lang="en-GB" baseline="30000" dirty="0"/>
              <a:t>st</a:t>
            </a:r>
            <a:r>
              <a:rPr lang="en-GB" dirty="0"/>
              <a:t> </a:t>
            </a:r>
            <a:r>
              <a:rPr lang="en-GB" dirty="0" err="1"/>
              <a:t>edn</a:t>
            </a:r>
            <a:r>
              <a:rPr lang="en-GB" dirty="0"/>
              <a:t>. Sussex: Routledge.</a:t>
            </a:r>
          </a:p>
          <a:p>
            <a:endParaRPr lang="en-GB" dirty="0"/>
          </a:p>
          <a:p>
            <a:endParaRPr lang="en-GB" dirty="0"/>
          </a:p>
        </p:txBody>
      </p:sp>
    </p:spTree>
    <p:extLst>
      <p:ext uri="{BB962C8B-B14F-4D97-AF65-F5344CB8AC3E}">
        <p14:creationId xmlns:p14="http://schemas.microsoft.com/office/powerpoint/2010/main" val="2048248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779" y="404664"/>
            <a:ext cx="11233249" cy="720080"/>
          </a:xfrm>
        </p:spPr>
        <p:txBody>
          <a:bodyPr>
            <a:normAutofit/>
          </a:bodyPr>
          <a:lstStyle/>
          <a:p>
            <a:r>
              <a:rPr lang="en-US" sz="4000" b="1" u="sng" dirty="0">
                <a:solidFill>
                  <a:srgbClr val="00B0F0"/>
                </a:solidFill>
              </a:rPr>
              <a:t>Image References</a:t>
            </a:r>
          </a:p>
        </p:txBody>
      </p:sp>
      <p:sp>
        <p:nvSpPr>
          <p:cNvPr id="3" name="Text Placeholder 2"/>
          <p:cNvSpPr>
            <a:spLocks noGrp="1"/>
          </p:cNvSpPr>
          <p:nvPr>
            <p:ph type="body" idx="1"/>
          </p:nvPr>
        </p:nvSpPr>
        <p:spPr>
          <a:xfrm>
            <a:off x="549796" y="1340768"/>
            <a:ext cx="11089232" cy="5328592"/>
          </a:xfrm>
        </p:spPr>
        <p:txBody>
          <a:bodyPr/>
          <a:lstStyle/>
          <a:p>
            <a:r>
              <a:rPr lang="en-GB" sz="1800" dirty="0">
                <a:solidFill>
                  <a:srgbClr val="00B0F0"/>
                </a:solidFill>
              </a:rPr>
              <a:t>What is Relational Psychotherapy? (2019) </a:t>
            </a:r>
            <a:r>
              <a:rPr lang="en-GB" sz="1800" i="1" dirty="0">
                <a:solidFill>
                  <a:srgbClr val="00B0F0"/>
                </a:solidFill>
              </a:rPr>
              <a:t>Toronto Therapist.</a:t>
            </a:r>
            <a:r>
              <a:rPr lang="en-GB" sz="1800" dirty="0">
                <a:solidFill>
                  <a:srgbClr val="00B0F0"/>
                </a:solidFill>
              </a:rPr>
              <a:t> Available at: </a:t>
            </a:r>
            <a:r>
              <a:rPr lang="en-GB" sz="1800" dirty="0">
                <a:solidFill>
                  <a:srgbClr val="00B0F0"/>
                </a:solidFill>
                <a:hlinkClick r:id="rId2">
                  <a:extLst>
                    <a:ext uri="{A12FA001-AC4F-418D-AE19-62706E023703}">
                      <ahyp:hlinkClr xmlns:ahyp="http://schemas.microsoft.com/office/drawing/2018/hyperlinkcolor" val="tx"/>
                    </a:ext>
                  </a:extLst>
                </a:hlinkClick>
              </a:rPr>
              <a:t>https://toronto-therapist.ca/what-is-relational-psychotherapy/</a:t>
            </a:r>
            <a:r>
              <a:rPr lang="en-GB" sz="1800" dirty="0">
                <a:solidFill>
                  <a:srgbClr val="00B0F0"/>
                </a:solidFill>
              </a:rPr>
              <a:t> (Accessed: 17</a:t>
            </a:r>
            <a:r>
              <a:rPr lang="en-GB" sz="1800" baseline="30000" dirty="0">
                <a:solidFill>
                  <a:srgbClr val="00B0F0"/>
                </a:solidFill>
              </a:rPr>
              <a:t>th</a:t>
            </a:r>
            <a:r>
              <a:rPr lang="en-GB" sz="1800" dirty="0">
                <a:solidFill>
                  <a:srgbClr val="00B0F0"/>
                </a:solidFill>
              </a:rPr>
              <a:t> November 2019).</a:t>
            </a:r>
          </a:p>
          <a:p>
            <a:endParaRPr lang="en-GB" sz="1800" dirty="0">
              <a:solidFill>
                <a:srgbClr val="00B0F0"/>
              </a:solidFill>
            </a:endParaRPr>
          </a:p>
          <a:p>
            <a:r>
              <a:rPr lang="en-GB" sz="1800" dirty="0">
                <a:solidFill>
                  <a:srgbClr val="00B0F0"/>
                </a:solidFill>
              </a:rPr>
              <a:t>Carl Rogers: Founder of the Humanistic Approach to Psychology (2019) </a:t>
            </a:r>
            <a:r>
              <a:rPr lang="en-GB" sz="1800" i="1" dirty="0">
                <a:solidFill>
                  <a:srgbClr val="00B0F0"/>
                </a:solidFill>
              </a:rPr>
              <a:t>ThoughtCo. </a:t>
            </a:r>
            <a:r>
              <a:rPr lang="en-GB" sz="1800" dirty="0">
                <a:solidFill>
                  <a:srgbClr val="00B0F0"/>
                </a:solidFill>
              </a:rPr>
              <a:t>Available at: </a:t>
            </a:r>
            <a:r>
              <a:rPr lang="en-GB" sz="1800" dirty="0">
                <a:solidFill>
                  <a:srgbClr val="00B0F0"/>
                </a:solidFill>
                <a:hlinkClick r:id="rId3">
                  <a:extLst>
                    <a:ext uri="{A12FA001-AC4F-418D-AE19-62706E023703}">
                      <ahyp:hlinkClr xmlns:ahyp="http://schemas.microsoft.com/office/drawing/2018/hyperlinkcolor" val="tx"/>
                    </a:ext>
                  </a:extLst>
                </a:hlinkClick>
              </a:rPr>
              <a:t>https://www.thoughtco.com/carl-rogers-4588296</a:t>
            </a:r>
            <a:r>
              <a:rPr lang="en-GB" sz="1800" dirty="0">
                <a:solidFill>
                  <a:srgbClr val="00B0F0"/>
                </a:solidFill>
              </a:rPr>
              <a:t> (Accessed: 20</a:t>
            </a:r>
            <a:r>
              <a:rPr lang="en-GB" sz="1800" baseline="30000" dirty="0">
                <a:solidFill>
                  <a:srgbClr val="00B0F0"/>
                </a:solidFill>
              </a:rPr>
              <a:t>th</a:t>
            </a:r>
            <a:r>
              <a:rPr lang="en-GB" sz="1800" dirty="0">
                <a:solidFill>
                  <a:srgbClr val="00B0F0"/>
                </a:solidFill>
              </a:rPr>
              <a:t> November 2019).</a:t>
            </a:r>
          </a:p>
          <a:p>
            <a:endParaRPr lang="en-GB" sz="1800" dirty="0">
              <a:solidFill>
                <a:srgbClr val="00B0F0"/>
              </a:solidFill>
            </a:endParaRPr>
          </a:p>
          <a:p>
            <a:r>
              <a:rPr lang="en-GB" sz="1800" dirty="0">
                <a:solidFill>
                  <a:srgbClr val="00B0F0"/>
                </a:solidFill>
              </a:rPr>
              <a:t>Carl Rogers' Core Conditions (2019) </a:t>
            </a:r>
            <a:r>
              <a:rPr lang="en-GB" sz="1800" i="1" dirty="0">
                <a:solidFill>
                  <a:srgbClr val="00B0F0"/>
                </a:solidFill>
              </a:rPr>
              <a:t>Counselling Tutor. </a:t>
            </a:r>
            <a:r>
              <a:rPr lang="en-GB" sz="1800" dirty="0">
                <a:solidFill>
                  <a:srgbClr val="00B0F0"/>
                </a:solidFill>
              </a:rPr>
              <a:t>Available at: </a:t>
            </a:r>
            <a:r>
              <a:rPr lang="en-GB" sz="1800" dirty="0">
                <a:solidFill>
                  <a:srgbClr val="00B0F0"/>
                </a:solidFill>
                <a:hlinkClick r:id="rId4">
                  <a:extLst>
                    <a:ext uri="{A12FA001-AC4F-418D-AE19-62706E023703}">
                      <ahyp:hlinkClr xmlns:ahyp="http://schemas.microsoft.com/office/drawing/2018/hyperlinkcolor" val="tx"/>
                    </a:ext>
                  </a:extLst>
                </a:hlinkClick>
              </a:rPr>
              <a:t>https://counsellingtutor.com/counselling-approaches/person-centred-approach-to-counselling/carl-rogers-core-conditions/</a:t>
            </a:r>
            <a:r>
              <a:rPr lang="en-GB" sz="1800" dirty="0">
                <a:solidFill>
                  <a:srgbClr val="00B0F0"/>
                </a:solidFill>
              </a:rPr>
              <a:t> (Accessed: 21</a:t>
            </a:r>
            <a:r>
              <a:rPr lang="en-GB" sz="1800" baseline="30000" dirty="0">
                <a:solidFill>
                  <a:srgbClr val="00B0F0"/>
                </a:solidFill>
              </a:rPr>
              <a:t>st</a:t>
            </a:r>
            <a:r>
              <a:rPr lang="en-GB" sz="1800" dirty="0">
                <a:solidFill>
                  <a:srgbClr val="00B0F0"/>
                </a:solidFill>
              </a:rPr>
              <a:t> November 2019).</a:t>
            </a:r>
          </a:p>
          <a:p>
            <a:endParaRPr lang="en-GB" sz="1800" dirty="0">
              <a:solidFill>
                <a:srgbClr val="00B0F0"/>
              </a:solidFill>
            </a:endParaRPr>
          </a:p>
          <a:p>
            <a:r>
              <a:rPr lang="en-GB" sz="1800" dirty="0">
                <a:solidFill>
                  <a:srgbClr val="00B0F0"/>
                </a:solidFill>
              </a:rPr>
              <a:t>Humanistic-Psychology (2019) </a:t>
            </a:r>
            <a:r>
              <a:rPr lang="en-GB" sz="1800" i="1" dirty="0">
                <a:solidFill>
                  <a:srgbClr val="00B0F0"/>
                </a:solidFill>
              </a:rPr>
              <a:t>Mosaic Tree Counselling. </a:t>
            </a:r>
            <a:r>
              <a:rPr lang="en-GB" sz="1800" dirty="0">
                <a:solidFill>
                  <a:srgbClr val="00B0F0"/>
                </a:solidFill>
              </a:rPr>
              <a:t>Available at: </a:t>
            </a:r>
            <a:r>
              <a:rPr lang="en-GB" sz="1800" dirty="0">
                <a:solidFill>
                  <a:srgbClr val="00B0F0"/>
                </a:solidFill>
                <a:hlinkClick r:id="rId5">
                  <a:extLst>
                    <a:ext uri="{A12FA001-AC4F-418D-AE19-62706E023703}">
                      <ahyp:hlinkClr xmlns:ahyp="http://schemas.microsoft.com/office/drawing/2018/hyperlinkcolor" val="tx"/>
                    </a:ext>
                  </a:extLst>
                </a:hlinkClick>
              </a:rPr>
              <a:t>https://mosaictreecounseling.com/humanistic-psychology/</a:t>
            </a:r>
            <a:r>
              <a:rPr lang="en-GB" sz="1800" dirty="0">
                <a:solidFill>
                  <a:srgbClr val="00B0F0"/>
                </a:solidFill>
              </a:rPr>
              <a:t> (Accessed: 22</a:t>
            </a:r>
            <a:r>
              <a:rPr lang="en-GB" sz="1800" baseline="30000" dirty="0">
                <a:solidFill>
                  <a:srgbClr val="00B0F0"/>
                </a:solidFill>
              </a:rPr>
              <a:t>nd</a:t>
            </a:r>
            <a:r>
              <a:rPr lang="en-GB" sz="1800" dirty="0">
                <a:solidFill>
                  <a:srgbClr val="00B0F0"/>
                </a:solidFill>
              </a:rPr>
              <a:t> November 2019).</a:t>
            </a:r>
            <a:endParaRPr lang="en-GB" dirty="0">
              <a:solidFill>
                <a:srgbClr val="00B0F0"/>
              </a:solidFill>
            </a:endParaRPr>
          </a:p>
          <a:p>
            <a:endParaRPr lang="en-GB" dirty="0"/>
          </a:p>
          <a:p>
            <a:endParaRPr lang="en-GB" dirty="0"/>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4212885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cean Waves 16x9">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waves nature presentation (widescreen).potx" id="{1FE9163D-5548-432F-82B6-65BFDB1BFAF3}" vid="{2D48191D-94F2-482B-9433-3810ECBC6178}"/>
    </a:ext>
  </a:extLst>
</a:theme>
</file>

<file path=ppt/theme/theme2.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2" ma:contentTypeDescription="Create a new document." ma:contentTypeScope="" ma:versionID="0114a99373b1dc9f5bc36b6651fa5c9c">
  <xsd:schema xmlns:xsd="http://www.w3.org/2001/XMLSchema" xmlns:xs="http://www.w3.org/2001/XMLSchema" xmlns:p="http://schemas.microsoft.com/office/2006/metadata/properties" xmlns:ns3="ed25a739-d205-4a8f-b117-2566f909cb60" targetNamespace="http://schemas.microsoft.com/office/2006/metadata/properties" ma:root="true" ma:fieldsID="c42e70a4ef6fe05dfd280bf93111efcd" ns3:_="">
    <xsd:import namespace="ed25a739-d205-4a8f-b117-2566f909cb6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5C5BB1-9D2C-412A-AE6C-0FC75190A4CE}">
  <ds:schemaRefs>
    <ds:schemaRef ds:uri="http://schemas.openxmlformats.org/package/2006/metadata/core-properties"/>
    <ds:schemaRef ds:uri="http://schemas.microsoft.com/office/2006/documentManagement/types"/>
    <ds:schemaRef ds:uri="http://www.w3.org/XML/1998/namespace"/>
    <ds:schemaRef ds:uri="http://purl.org/dc/elements/1.1/"/>
    <ds:schemaRef ds:uri="http://schemas.microsoft.com/office/2006/metadata/properties"/>
    <ds:schemaRef ds:uri="http://purl.org/dc/terms/"/>
    <ds:schemaRef ds:uri="http://schemas.microsoft.com/office/infopath/2007/PartnerControls"/>
    <ds:schemaRef ds:uri="ed25a739-d205-4a8f-b117-2566f909cb60"/>
    <ds:schemaRef ds:uri="http://purl.org/dc/dcmitype/"/>
  </ds:schemaRefs>
</ds:datastoreItem>
</file>

<file path=customXml/itemProps2.xml><?xml version="1.0" encoding="utf-8"?>
<ds:datastoreItem xmlns:ds="http://schemas.openxmlformats.org/officeDocument/2006/customXml" ds:itemID="{2B6DE00F-F2BC-4082-AB87-D0D78777DE1E}">
  <ds:schemaRefs>
    <ds:schemaRef ds:uri="http://schemas.microsoft.com/sharepoint/v3/contenttype/forms"/>
  </ds:schemaRefs>
</ds:datastoreItem>
</file>

<file path=customXml/itemProps3.xml><?xml version="1.0" encoding="utf-8"?>
<ds:datastoreItem xmlns:ds="http://schemas.openxmlformats.org/officeDocument/2006/customXml" ds:itemID="{145332F7-3815-4317-A1F1-675C9A6C44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10908</TotalTime>
  <Words>1254</Words>
  <Application>Microsoft Office PowerPoint</Application>
  <PresentationFormat>Custom</PresentationFormat>
  <Paragraphs>109</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Alef</vt:lpstr>
      <vt:lpstr>Amiri</vt:lpstr>
      <vt:lpstr>Arial</vt:lpstr>
      <vt:lpstr>Century Gothic</vt:lpstr>
      <vt:lpstr>Ocean Waves 16x9</vt:lpstr>
      <vt:lpstr>Markin’s Principles</vt:lpstr>
      <vt:lpstr>What Is Markin’s goal?</vt:lpstr>
      <vt:lpstr>Qualities of a Relational Psychotherapist: Active, Authentic, and Egalitarian:  Why critique? </vt:lpstr>
      <vt:lpstr>PowerPoint Presentation</vt:lpstr>
      <vt:lpstr>So are Markin’s comments about the application of Person Centred Therapist Qualities to Relational Therapists Correct?</vt:lpstr>
      <vt:lpstr>Person Centred Therapy was founded by Carl Rogers, who believed that the core conditions were pinnacle to the overall success of therapy, these core conditions are empathy, congruence and unconditional acceptance (Cramer, 1990, p. 57). Image: (Thoughtco, 2019)  </vt:lpstr>
      <vt:lpstr>So we see the similarities within the core conditions... </vt:lpstr>
      <vt:lpstr>Relational therapy - Seen as humanistic because of its dependence on the whole human experience, the self and the impact of external influences on the self. In therapy the core conditions, in life relationships and culture (Jordan, 2017, p. 239).  Person Centred Therapy -  Seen as humanistic as it works from the client's own perspective rather the therapist's interpretation of the clients experience and uses no influential method (Counselling Directory, 2019)</vt:lpstr>
      <vt:lpstr>PowerPoint Presentation</vt:lpstr>
      <vt:lpstr>Markin also states that a successful therapeutic relationship within relational therapy boundaries mean there should be no role of expert or objective observer, but instead a collaborative relationship between client and therapist -compares this to person centred therapy… (2014, 329)</vt:lpstr>
      <vt:lpstr>PowerPoint Presentation</vt:lpstr>
      <vt:lpstr>Markin doesn’t mention the client expert position….</vt:lpstr>
      <vt:lpstr>PowerPoint Presentation</vt:lpstr>
      <vt:lpstr>This use of immediacy or congruence with the client could be seen more manipulative, so more likened to a behavioural method of counselling, as behavioural counselling focuses on helping a client modify unwanted behaviour. In this example from Markin the client's loneliness is the unwanted behaviour to be modified by the therapists intended immediacy…  (Skills You Need, 2019) </vt:lpstr>
      <vt:lpstr>Within Person-Centred theory, Behavioural style techniques are shunned as detrimental to the human and the self.  There has been argument though that Rogers’s basic approach to the core conditions may not be enough without applied therapeutic techniques  So even though Marlows principle does not apply possibly complete humanism, some could argue this is needed for the progression of psychotherapy (Crisp, 2011, p. 26)</vt:lpstr>
      <vt:lpstr>To summarise and conclude….</vt:lpstr>
      <vt:lpstr>References</vt:lpstr>
      <vt:lpstr>References</vt:lpstr>
      <vt:lpstr>Image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Markin’s Principles</dc:title>
  <dc:creator>Emma-jane Lovell (1806986)</dc:creator>
  <cp:lastModifiedBy>Emma-jane Lovell (1806986)</cp:lastModifiedBy>
  <cp:revision>1</cp:revision>
  <dcterms:created xsi:type="dcterms:W3CDTF">2019-11-17T08:24:21Z</dcterms:created>
  <dcterms:modified xsi:type="dcterms:W3CDTF">2019-11-24T22:12:37Z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