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8288000" cy="10287000"/>
  <p:notesSz cx="6858000" cy="9144000"/>
  <p:embeddedFontLst>
    <p:embeddedFont>
      <p:font typeface="Dosis Ultra-Bold" panose="02010903020202060003" pitchFamily="2" charset="77"/>
      <p:regular r:id="rId6"/>
      <p:bold r:id="rId7"/>
    </p:embeddedFont>
    <p:embeddedFont>
      <p:font typeface="Poppins" pitchFamily="2" charset="77"/>
      <p:regular r:id="rId8"/>
      <p:bold r:id="rId9"/>
    </p:embeddedFont>
    <p:embeddedFont>
      <p:font typeface="Poppins Bold" pitchFamily="2" charset="77"/>
      <p:regular r:id="rId10"/>
      <p:bold r:id="rId11"/>
    </p:embeddedFont>
    <p:embeddedFont>
      <p:font typeface="Poppins Italics" pitchFamily="2" charset="77"/>
      <p:regular r:id="rId12"/>
      <p:italic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2" autoAdjust="0"/>
    <p:restoredTop sz="94648" autoAdjust="0"/>
  </p:normalViewPr>
  <p:slideViewPr>
    <p:cSldViewPr>
      <p:cViewPr varScale="1">
        <p:scale>
          <a:sx n="77" d="100"/>
          <a:sy n="77" d="100"/>
        </p:scale>
        <p:origin x="240" y="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28700" y="8576439"/>
            <a:ext cx="801045" cy="3421122"/>
            <a:chOff x="0" y="0"/>
            <a:chExt cx="210975" cy="90103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993705" y="8576439"/>
            <a:ext cx="801045" cy="3421122"/>
            <a:chOff x="0" y="0"/>
            <a:chExt cx="210975" cy="9010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956675" y="8576439"/>
            <a:ext cx="801045" cy="3421122"/>
            <a:chOff x="0" y="0"/>
            <a:chExt cx="210975" cy="90103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530280" y="-1710561"/>
            <a:ext cx="801045" cy="3421122"/>
            <a:chOff x="0" y="0"/>
            <a:chExt cx="210975" cy="90103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5495286" y="-1710561"/>
            <a:ext cx="801045" cy="3421122"/>
            <a:chOff x="0" y="0"/>
            <a:chExt cx="210975" cy="90103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6458255" y="-1710561"/>
            <a:ext cx="801045" cy="3421122"/>
            <a:chOff x="0" y="0"/>
            <a:chExt cx="210975" cy="90103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3541168" y="3250565"/>
            <a:ext cx="11205663" cy="3606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740"/>
              </a:lnSpc>
            </a:pPr>
            <a:r>
              <a:rPr lang="en-US" sz="3500" dirty="0">
                <a:solidFill>
                  <a:srgbClr val="000000"/>
                </a:solidFill>
                <a:latin typeface="Poppins Bold"/>
              </a:rPr>
              <a:t>Student Name: 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Margarita Chaparova </a:t>
            </a:r>
            <a:endParaRPr lang="bg-BG" sz="3500" dirty="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5740"/>
              </a:lnSpc>
            </a:pPr>
            <a:r>
              <a:rPr lang="en-US" sz="3500" b="1" dirty="0">
                <a:solidFill>
                  <a:srgbClr val="000000"/>
                </a:solidFill>
                <a:latin typeface="Poppins"/>
              </a:rPr>
              <a:t>Student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Poppins Bold"/>
              </a:rPr>
              <a:t>Number: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 2123016 </a:t>
            </a:r>
          </a:p>
          <a:p>
            <a:pPr>
              <a:lnSpc>
                <a:spcPts val="5740"/>
              </a:lnSpc>
            </a:pPr>
            <a:r>
              <a:rPr lang="en-US" sz="3500" dirty="0">
                <a:solidFill>
                  <a:srgbClr val="000000"/>
                </a:solidFill>
                <a:latin typeface="Poppins Bold"/>
              </a:rPr>
              <a:t>Lecturer Name: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 </a:t>
            </a:r>
            <a:r>
              <a:rPr lang="en-US" sz="3500">
                <a:solidFill>
                  <a:srgbClr val="000000"/>
                </a:solidFill>
                <a:latin typeface="Poppins"/>
              </a:rPr>
              <a:t>Alice Clayton</a:t>
            </a:r>
            <a:endParaRPr lang="en-US" sz="3500" dirty="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5740"/>
              </a:lnSpc>
            </a:pPr>
            <a:r>
              <a:rPr lang="en-US" sz="3500" dirty="0">
                <a:solidFill>
                  <a:srgbClr val="000000"/>
                </a:solidFill>
                <a:latin typeface="Poppins Bold"/>
              </a:rPr>
              <a:t>Module: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 Mental Disorders and Psychopathology </a:t>
            </a:r>
          </a:p>
          <a:p>
            <a:pPr>
              <a:lnSpc>
                <a:spcPts val="5740"/>
              </a:lnSpc>
            </a:pPr>
            <a:r>
              <a:rPr lang="en-US" sz="3500" dirty="0">
                <a:solidFill>
                  <a:srgbClr val="000000"/>
                </a:solidFill>
                <a:latin typeface="Poppins Bold"/>
              </a:rPr>
              <a:t>Module Code:</a:t>
            </a:r>
            <a:r>
              <a:rPr lang="en-US" sz="3500" dirty="0">
                <a:solidFill>
                  <a:srgbClr val="000000"/>
                </a:solidFill>
                <a:latin typeface="Poppins"/>
              </a:rPr>
              <a:t> BMHP6006_BIRM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378378" y="2166808"/>
            <a:ext cx="753124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Box 23"/>
          <p:cNvSpPr txBox="1"/>
          <p:nvPr/>
        </p:nvSpPr>
        <p:spPr>
          <a:xfrm>
            <a:off x="5378378" y="1105723"/>
            <a:ext cx="7531244" cy="1061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8000">
                <a:solidFill>
                  <a:srgbClr val="000000"/>
                </a:solidFill>
                <a:latin typeface="Dosis Ultra-Bold"/>
              </a:rPr>
              <a:t>GROUP DEBATE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89180" y="1556276"/>
            <a:ext cx="17709639" cy="870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American Psychiatric Association (2013)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Diagnostic and Statistical Manual of Mental Disorders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5th edn. American Psychiatric Publishing.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Bhugra, D. (1989) 'Attitudes towards mental illness: A review of the literature',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Acta Psychiatrica Scandinavica,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80(1), pp. 1-12.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Bindman, J., Maingay, S. and Szmukler, G. (2003) 'The Human Rights Act and mental health legislation',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British Journal of Psychiatry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182(2), pp. 91-94.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Bowen, P. (2007)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Blackstone's guide to the Mental Health Act 2007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Oxford University Press Oxford.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Brown, R., Martin, D., Hickman, N. and Barber, P. (2023)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Mental health law in England and Wales: A guide for mental health professionals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Sage.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Connell, J., Brazier, J., O’Cathain, A., Lloyd-Jones, M. and Paisley, S. (2012) 'Quality of life of people with mental health problems: a synthesis of qualitative research',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Health and quality of life outcomes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10(1), pp. 1-16.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Connor, K. M. and Davidson, J. R. (1998) 'Generalized anxiety disorder: neurobiological and pharmacotherapeutic perspectives',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Biological Psychiatry,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44(12), pp. 1286-1294.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Crocq, M.-A. (2017) 'The history of generalized anxiety disorder as a diagnostic category',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Dialogues in clinical neuroscience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19(2), pp. 107-116.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Deisinger, J. A. (2011) 'History of autism spectrum disorders',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History of special education: Emerald Group Publishing Limited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pp. 237-267.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Evans, S. (2007) 'Quality of life in mental health services',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Quality of Life Impairment in Schizophrenia, Mood and Anxiety Disorders: New Perspectives on Research and Treatment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pp. 333-353.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Hecht, M., Kloß, A. and Bartsch, A. (2022) 'Stopping the stigma. How empathy and reflectiveness can help reduce mental health stigma',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Media Psychology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25(3), pp. 367-386.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House of Commons (2023)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Autism -overview of Policy and Services.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Available at: https://researchbriefings.files.parliament.uk/documents/CBP-7172/CBP-7172.pdf.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Keown, P., Murphy, H., McKenna, D. and McKinnon, I. (2018) 'Changes in the use of the Mental Health Act 1983 in England 1984/85 to 2015/16',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British Journal of Psychiatry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,213(4), pp. 595-599.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5112189" y="-1662936"/>
            <a:ext cx="630238" cy="2691636"/>
            <a:chOff x="0" y="0"/>
            <a:chExt cx="210975" cy="90103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871426" y="-1662936"/>
            <a:ext cx="630238" cy="2691636"/>
            <a:chOff x="0" y="0"/>
            <a:chExt cx="210975" cy="90103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629062" y="-1662936"/>
            <a:ext cx="630238" cy="2691636"/>
            <a:chOff x="0" y="0"/>
            <a:chExt cx="210975" cy="90103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-1662936"/>
            <a:ext cx="630238" cy="2691636"/>
            <a:chOff x="0" y="0"/>
            <a:chExt cx="210975" cy="90103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787937" y="-1833658"/>
            <a:ext cx="630238" cy="2862358"/>
            <a:chOff x="0" y="-57150"/>
            <a:chExt cx="210975" cy="95818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2545573" y="-1662936"/>
            <a:ext cx="630238" cy="2691636"/>
            <a:chOff x="0" y="0"/>
            <a:chExt cx="210975" cy="90103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5378378" y="1289576"/>
            <a:ext cx="753124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Box 23"/>
          <p:cNvSpPr txBox="1"/>
          <p:nvPr/>
        </p:nvSpPr>
        <p:spPr>
          <a:xfrm>
            <a:off x="5378378" y="298976"/>
            <a:ext cx="7531244" cy="99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5"/>
              </a:lnSpc>
            </a:pPr>
            <a:r>
              <a:rPr lang="en-US" sz="7500">
                <a:solidFill>
                  <a:srgbClr val="000000"/>
                </a:solidFill>
                <a:latin typeface="Dosis Ultra-Bold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5378378" y="1289576"/>
            <a:ext cx="753124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5378378" y="298976"/>
            <a:ext cx="7531244" cy="99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5"/>
              </a:lnSpc>
            </a:pPr>
            <a:r>
              <a:rPr lang="en-US" sz="7500">
                <a:solidFill>
                  <a:srgbClr val="000000"/>
                </a:solidFill>
                <a:latin typeface="Dosis Ultra-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89180" y="1577975"/>
            <a:ext cx="17709639" cy="870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Kushner, M. G. and Sher, K. J. (1989) 'Fear of psychological treatment and its relation to mental health service avoidance',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Professional Psychology: Research and Practice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20(4), pp. 251.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Machin, R. and McCormack, F. (2023) 'The impact of the transition to Personal Independence Payment on claimants with mental health problems',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Disability &amp; Society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,38(6), pp. 1029-1052.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 Italics"/>
              </a:rPr>
              <a:t>Mental capacity act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(2005). London: The Stationery Office.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Mintz, M. (2017) 'Evolution in the understanding of autism spectrum disorder: historical perspective',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Indian Journal of Pediatrics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84(1), pp. 44-52.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Nicholson, T. R., Cutter, W. and Hotopf, M. (2008) 'Assessing mental capacity: The mental capacity act',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Bmj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336(7639), pp. 322-325.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Perkins, R. and Repper, J. (2013) 'Prejudice, discrimination and social exclusion: reducing the barriers to recovery for people diagnosed with mental health problems in the UK',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Neuropsychiatry,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3(4), pp. 377.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Petrie, K. J., Broadbent, E. and Kydd, R. (2008)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Illness perceptions in mental health: Issues and potential applications.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Taylor &amp; Francis.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Pierce, M., Hope, H., Ford, T., Hatch, S., Hotopf, M., John, A., Kontopantelis, E., Webb, R., Wessely, S. and McManus, S. (2020) 'Mental health before and during the COVID-19 pandemic: a longitudinal probability sample survey of the UK population',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Lancet Psychiatry,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7(10), pp. 883-892.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Purkis, Y., Goodall, E. and Nugent, J. (2016)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guide to good mental health on the autism spectrum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Jessica Kingsley Publishers.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Rickels, K. and Rynn, M. A. (2001) 'What is generalized anxiety disorder?',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Journal of Clinical Psychiatry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62, pp. 4-14.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Sahakian, B. J., Malloch, G. and Kennard, C. (2010) 'A UK strategy for mental health and wellbeing',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Lancet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375(9729), pp. 1854-1855.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Scull, A. (2018)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Social order/mental disorder: Anglo-American psychiatry in historical perspective.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Routledge.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Stuart, H. (2016) 'Reducing the stigma of mental illness',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Global Mental Health,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3, pp. e17.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Turner, J., Hayward, R., Angel, K., Fulford, B., Hall, J., Millard, C. and Thomson, M. (2015) 'The history of mental health services in modern England: practitioner memories and the direction of future research',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Medical history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 59(4), pp. 599-624.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15112189" y="-1662936"/>
            <a:ext cx="630238" cy="2691636"/>
            <a:chOff x="0" y="0"/>
            <a:chExt cx="210975" cy="9010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871426" y="-1662936"/>
            <a:ext cx="630238" cy="2691636"/>
            <a:chOff x="0" y="0"/>
            <a:chExt cx="210975" cy="90103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6629062" y="-1662936"/>
            <a:ext cx="630238" cy="2691636"/>
            <a:chOff x="0" y="0"/>
            <a:chExt cx="210975" cy="90103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28700" y="-1662936"/>
            <a:ext cx="630238" cy="2691636"/>
            <a:chOff x="0" y="0"/>
            <a:chExt cx="210975" cy="90103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87937" y="-1662936"/>
            <a:ext cx="630238" cy="2691636"/>
            <a:chOff x="0" y="0"/>
            <a:chExt cx="210975" cy="90103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2545573" y="-1662936"/>
            <a:ext cx="630238" cy="2691636"/>
            <a:chOff x="0" y="0"/>
            <a:chExt cx="210975" cy="90103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89180" y="1556276"/>
            <a:ext cx="17709639" cy="3756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Vige, M., Jameson-Allen, T., Wilson, M., Waterhouse, S., Gilbert, P., Carr, S., Vincent, B., Brodie, C., Honigmann, J. and Hope, E. (2012)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The Equality Act 2010 in mental health: A guide to implementation and issues for practice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Jessica Kingsley Publishers.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Walsh, N. and Hall, I. (2012) 'The Autism Strategy: implications for people with autism and for service development',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Advances in Mental Health and Intellectual Disabilities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,6(3), pp. 113-120.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World Health Organization (2019)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ICD-10 Version, icd.who.int. 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Available at: https://icd.who.int/browse10/2019/en.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World Health Organization (2019)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World health statistics 2019: monitoring health for the SDGs, sustainable development goals, www.who.int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. Available at: https://www.who.int/publications/i/item/9789241565707.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</a:rPr>
              <a:t>Yanos, P. T., Lucksted, A., Drapalski, A. L., Roe, D. and Lysaker, P. (2015) 'Interventions targeting mental health self-stigma: A review and comparison', </a:t>
            </a:r>
            <a:r>
              <a:rPr lang="en-US" sz="2000">
                <a:solidFill>
                  <a:srgbClr val="000000"/>
                </a:solidFill>
                <a:latin typeface="Poppins Italics"/>
              </a:rPr>
              <a:t>Psychiatric rehabilitation journal,</a:t>
            </a:r>
            <a:r>
              <a:rPr lang="en-US" sz="2000">
                <a:solidFill>
                  <a:srgbClr val="000000"/>
                </a:solidFill>
                <a:latin typeface="Poppins"/>
              </a:rPr>
              <a:t> 38(2), pp. 171.</a:t>
            </a: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  <a:p>
            <a:pPr>
              <a:lnSpc>
                <a:spcPts val="2000"/>
              </a:lnSpc>
            </a:pPr>
            <a:endParaRPr lang="en-US" sz="2000">
              <a:solidFill>
                <a:srgbClr val="000000"/>
              </a:solidFill>
              <a:latin typeface="Poppins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5112189" y="-1662936"/>
            <a:ext cx="630238" cy="2691636"/>
            <a:chOff x="0" y="0"/>
            <a:chExt cx="210975" cy="90103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871426" y="-1662936"/>
            <a:ext cx="630238" cy="2691636"/>
            <a:chOff x="0" y="0"/>
            <a:chExt cx="210975" cy="90103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629062" y="-1662936"/>
            <a:ext cx="630238" cy="2691636"/>
            <a:chOff x="0" y="0"/>
            <a:chExt cx="210975" cy="90103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-1662936"/>
            <a:ext cx="630238" cy="2691636"/>
            <a:chOff x="0" y="0"/>
            <a:chExt cx="210975" cy="901036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787937" y="-1662936"/>
            <a:ext cx="630238" cy="2691636"/>
            <a:chOff x="0" y="0"/>
            <a:chExt cx="210975" cy="90103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2545573" y="-1662936"/>
            <a:ext cx="630238" cy="2691636"/>
            <a:chOff x="0" y="0"/>
            <a:chExt cx="210975" cy="90103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10975" cy="901036"/>
            </a:xfrm>
            <a:custGeom>
              <a:avLst/>
              <a:gdLst/>
              <a:ahLst/>
              <a:cxnLst/>
              <a:rect l="l" t="t" r="r" b="b"/>
              <a:pathLst>
                <a:path w="210975" h="901036">
                  <a:moveTo>
                    <a:pt x="105487" y="0"/>
                  </a:moveTo>
                  <a:lnTo>
                    <a:pt x="105487" y="0"/>
                  </a:lnTo>
                  <a:cubicBezTo>
                    <a:pt x="133464" y="0"/>
                    <a:pt x="160295" y="11114"/>
                    <a:pt x="180078" y="30897"/>
                  </a:cubicBezTo>
                  <a:cubicBezTo>
                    <a:pt x="199861" y="50679"/>
                    <a:pt x="210975" y="77510"/>
                    <a:pt x="210975" y="105487"/>
                  </a:cubicBezTo>
                  <a:lnTo>
                    <a:pt x="210975" y="795549"/>
                  </a:lnTo>
                  <a:cubicBezTo>
                    <a:pt x="210975" y="853808"/>
                    <a:pt x="163746" y="901036"/>
                    <a:pt x="105487" y="901036"/>
                  </a:cubicBezTo>
                  <a:lnTo>
                    <a:pt x="105487" y="901036"/>
                  </a:lnTo>
                  <a:cubicBezTo>
                    <a:pt x="47228" y="901036"/>
                    <a:pt x="0" y="853808"/>
                    <a:pt x="0" y="795549"/>
                  </a:cubicBezTo>
                  <a:lnTo>
                    <a:pt x="0" y="105487"/>
                  </a:lnTo>
                  <a:cubicBezTo>
                    <a:pt x="0" y="47228"/>
                    <a:pt x="47228" y="0"/>
                    <a:pt x="105487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57150"/>
              <a:ext cx="210975" cy="9581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5378378" y="1289576"/>
            <a:ext cx="753124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Box 23"/>
          <p:cNvSpPr txBox="1"/>
          <p:nvPr/>
        </p:nvSpPr>
        <p:spPr>
          <a:xfrm>
            <a:off x="5378378" y="298976"/>
            <a:ext cx="7531244" cy="99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5"/>
              </a:lnSpc>
            </a:pPr>
            <a:r>
              <a:rPr lang="en-US" sz="7500">
                <a:solidFill>
                  <a:srgbClr val="000000"/>
                </a:solidFill>
                <a:latin typeface="Dosis Ultra-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1223</Words>
  <Application>Microsoft Macintosh PowerPoint</Application>
  <PresentationFormat>Custom</PresentationFormat>
  <Paragraphs>70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Poppins Bold</vt:lpstr>
      <vt:lpstr>Arial</vt:lpstr>
      <vt:lpstr>Poppins</vt:lpstr>
      <vt:lpstr>Dosis Ultra-Bold</vt:lpstr>
      <vt:lpstr>Calibri</vt:lpstr>
      <vt:lpstr>Poppins Italics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Debate</dc:title>
  <cp:lastModifiedBy>Margarita Vasileva Chaparova (2123016)</cp:lastModifiedBy>
  <cp:revision>3</cp:revision>
  <dcterms:created xsi:type="dcterms:W3CDTF">2006-08-16T00:00:00Z</dcterms:created>
  <dcterms:modified xsi:type="dcterms:W3CDTF">2024-02-24T13:08:53Z</dcterms:modified>
  <dc:identifier>DAF9lbssX4g</dc:identifier>
</cp:coreProperties>
</file>