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69" r:id="rId9"/>
    <p:sldId id="258" r:id="rId10"/>
    <p:sldId id="259" r:id="rId11"/>
    <p:sldId id="260" r:id="rId12"/>
    <p:sldId id="261" r:id="rId13"/>
    <p:sldId id="262" r:id="rId14"/>
    <p:sldId id="263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377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011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678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814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65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29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55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895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509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992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944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E19C4-1808-4C5B-98DD-334508C3DBFD}" type="datetimeFigureOut">
              <a:rPr lang="en-GB" smtClean="0"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117C-4B2A-4D8D-BBAA-AB9BE7560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85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People are the Organisation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29</a:t>
            </a:r>
            <a:r>
              <a:rPr lang="en-GB" baseline="30000" dirty="0" smtClean="0"/>
              <a:t>th</a:t>
            </a:r>
            <a:r>
              <a:rPr lang="en-GB" dirty="0" smtClean="0"/>
              <a:t> April,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364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Culture and Knowledge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Organisations exist on two levels</a:t>
            </a:r>
          </a:p>
          <a:p>
            <a:pPr lvl="1"/>
            <a:r>
              <a:rPr lang="en-GB" altLang="en-US"/>
              <a:t>Explicit knowledge</a:t>
            </a:r>
          </a:p>
          <a:p>
            <a:pPr lvl="2"/>
            <a:r>
              <a:rPr lang="en-GB" altLang="en-US"/>
              <a:t>Procedures, rules and regulations</a:t>
            </a:r>
          </a:p>
          <a:p>
            <a:pPr lvl="2"/>
            <a:r>
              <a:rPr lang="en-GB" altLang="en-US"/>
              <a:t>Clear, understood, often written</a:t>
            </a:r>
          </a:p>
          <a:p>
            <a:pPr lvl="2"/>
            <a:r>
              <a:rPr lang="en-GB" altLang="en-US"/>
              <a:t>Designed and built to make the organisation work</a:t>
            </a:r>
          </a:p>
          <a:p>
            <a:pPr lvl="1"/>
            <a:r>
              <a:rPr lang="en-GB" altLang="en-US"/>
              <a:t>Tacit knowledge</a:t>
            </a:r>
          </a:p>
          <a:p>
            <a:pPr lvl="2"/>
            <a:r>
              <a:rPr lang="en-GB" altLang="en-US"/>
              <a:t>Unwritten, informal protocols of how things work</a:t>
            </a:r>
          </a:p>
          <a:p>
            <a:pPr lvl="2"/>
            <a:r>
              <a:rPr lang="en-GB" altLang="en-US"/>
              <a:t>Knowing how to get things done </a:t>
            </a:r>
            <a:r>
              <a:rPr lang="en-GB" altLang="en-US" b="1"/>
              <a:t>here</a:t>
            </a:r>
            <a:endParaRPr lang="en-GB" altLang="en-US"/>
          </a:p>
          <a:p>
            <a:pPr lvl="2"/>
            <a:r>
              <a:rPr lang="en-GB" altLang="en-US"/>
              <a:t>Difficult to elicit but underpinning everything</a:t>
            </a:r>
          </a:p>
        </p:txBody>
      </p:sp>
    </p:spTree>
    <p:extLst>
      <p:ext uri="{BB962C8B-B14F-4D97-AF65-F5344CB8AC3E}">
        <p14:creationId xmlns:p14="http://schemas.microsoft.com/office/powerpoint/2010/main" val="3893993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Information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Drucker (The Effective Executive) explained the difference between the manual worker and the knowledge worker (1966)</a:t>
            </a:r>
          </a:p>
          <a:p>
            <a:r>
              <a:rPr lang="en-GB" dirty="0" smtClean="0"/>
              <a:t>Bell expounded the idea of a post-industrial society or information age (1973)</a:t>
            </a:r>
          </a:p>
          <a:p>
            <a:pPr lvl="1"/>
            <a:r>
              <a:rPr lang="en-GB" dirty="0" smtClean="0"/>
              <a:t>Need to rewrite the ideas rules and practices that determine success in the industrial economy for an interconnected world</a:t>
            </a:r>
          </a:p>
          <a:p>
            <a:pPr lvl="1"/>
            <a:r>
              <a:rPr lang="en-GB" dirty="0" smtClean="0"/>
              <a:t>Know-how resources more critical than conventional economic resources</a:t>
            </a:r>
          </a:p>
          <a:p>
            <a:r>
              <a:rPr lang="en-GB" dirty="0" smtClean="0"/>
              <a:t>Bell named this the Information Society (1979)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903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Knowledge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“Knowledge creation  is a continuation dialogue between tacit and codified knowledge” - Nonaka and Takeuchi (1995)</a:t>
            </a:r>
          </a:p>
          <a:p>
            <a:r>
              <a:rPr lang="en-GB" dirty="0" smtClean="0"/>
              <a:t>Based their ideas on two principal factors</a:t>
            </a:r>
          </a:p>
          <a:p>
            <a:pPr lvl="1"/>
            <a:r>
              <a:rPr lang="en-GB" dirty="0" smtClean="0"/>
              <a:t>Culture</a:t>
            </a:r>
          </a:p>
          <a:p>
            <a:pPr lvl="1"/>
            <a:r>
              <a:rPr lang="en-GB" dirty="0" smtClean="0"/>
              <a:t>Identity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80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and Knowledge Perception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Cultural distance one of the major obstacles to successful cross-cultural business relationships</a:t>
            </a:r>
          </a:p>
          <a:p>
            <a:r>
              <a:rPr lang="en-GB" dirty="0" smtClean="0"/>
              <a:t>Culture drives perception</a:t>
            </a:r>
          </a:p>
          <a:p>
            <a:pPr lvl="1"/>
            <a:r>
              <a:rPr lang="en-GB" dirty="0" smtClean="0"/>
              <a:t>useful, important, and valid knowledge in an organisation is culturally perceived</a:t>
            </a:r>
          </a:p>
          <a:p>
            <a:r>
              <a:rPr lang="en-GB" dirty="0" smtClean="0"/>
              <a:t>Culture shapes what a group defines as relevant knowledge</a:t>
            </a:r>
          </a:p>
          <a:p>
            <a:pPr lvl="1"/>
            <a:r>
              <a:rPr lang="en-GB" dirty="0" smtClean="0"/>
              <a:t>Directly affects the knowledge on which a unit focuses - De Long and Fahey (2000)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415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Culture, Community and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Identity is formed through community relationships</a:t>
            </a:r>
          </a:p>
          <a:p>
            <a:pPr lvl="1"/>
            <a:r>
              <a:rPr lang="en-GB" dirty="0" smtClean="0"/>
              <a:t>Communities develop around things that matter to people (Wenger 1998) </a:t>
            </a:r>
          </a:p>
          <a:p>
            <a:pPr lvl="2"/>
            <a:r>
              <a:rPr lang="en-GB" dirty="0" smtClean="0"/>
              <a:t>Sense of joint enterprise and identity</a:t>
            </a:r>
          </a:p>
          <a:p>
            <a:pPr lvl="2"/>
            <a:r>
              <a:rPr lang="en-GB" dirty="0" smtClean="0"/>
              <a:t>Comes from organising around some particular area of knowledge and activity</a:t>
            </a:r>
          </a:p>
          <a:p>
            <a:r>
              <a:rPr lang="en-GB" dirty="0" smtClean="0"/>
              <a:t>For a community to function it needs to appropriate, generate and use a shared repertoire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deas, commitments and memories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17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Community is Knowledge-Based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do we know we are “us”?</a:t>
            </a:r>
          </a:p>
          <a:p>
            <a:r>
              <a:rPr lang="en-GB" dirty="0" smtClean="0"/>
              <a:t>How do we identify with other members?</a:t>
            </a:r>
          </a:p>
          <a:p>
            <a:r>
              <a:rPr lang="en-GB" dirty="0" smtClean="0"/>
              <a:t>How does the community add value?</a:t>
            </a:r>
          </a:p>
          <a:p>
            <a:r>
              <a:rPr lang="en-GB" dirty="0" smtClean="0"/>
              <a:t>If our community is knowledge-focused, can it accelerate the area of interest</a:t>
            </a:r>
          </a:p>
          <a:p>
            <a:pPr lvl="1"/>
            <a:r>
              <a:rPr lang="en-GB" dirty="0" smtClean="0"/>
              <a:t>Collectivised resources</a:t>
            </a:r>
          </a:p>
          <a:p>
            <a:pPr lvl="1"/>
            <a:r>
              <a:rPr lang="en-GB" dirty="0" smtClean="0"/>
              <a:t>Rapid transmission of knowledge between members</a:t>
            </a:r>
          </a:p>
          <a:p>
            <a:pPr lvl="1"/>
            <a:r>
              <a:rPr lang="en-GB" dirty="0" smtClean="0"/>
              <a:t>Access to external opportunities</a:t>
            </a:r>
          </a:p>
          <a:p>
            <a:pPr lvl="1"/>
            <a:r>
              <a:rPr lang="en-GB" dirty="0" smtClean="0"/>
              <a:t>Import via members of ideas from other realms/sectors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796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Knowledge Generation is Value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</a:t>
            </a:r>
            <a:r>
              <a:rPr lang="en-GB" dirty="0" smtClean="0"/>
              <a:t>very jolly</a:t>
            </a:r>
          </a:p>
          <a:p>
            <a:r>
              <a:rPr lang="en-GB" dirty="0" smtClean="0"/>
              <a:t>Efficiency of knowledge transfer, accumulation and application is business value</a:t>
            </a:r>
          </a:p>
          <a:p>
            <a:r>
              <a:rPr lang="en-GB" dirty="0" smtClean="0"/>
              <a:t>Networks and communities are reported by valid research to be key to this</a:t>
            </a:r>
          </a:p>
          <a:p>
            <a:r>
              <a:rPr lang="en-GB" dirty="0" smtClean="0"/>
              <a:t>So, </a:t>
            </a:r>
            <a:r>
              <a:rPr lang="en-GB" dirty="0"/>
              <a:t>how can we analyse </a:t>
            </a:r>
            <a:r>
              <a:rPr lang="en-GB" dirty="0" smtClean="0"/>
              <a:t>our performance, </a:t>
            </a:r>
            <a:r>
              <a:rPr lang="en-GB" dirty="0"/>
              <a:t>maximise its impact, optimise its utility for our purposes? </a:t>
            </a:r>
          </a:p>
        </p:txBody>
      </p:sp>
    </p:spTree>
    <p:extLst>
      <p:ext uri="{BB962C8B-B14F-4D97-AF65-F5344CB8AC3E}">
        <p14:creationId xmlns:p14="http://schemas.microsoft.com/office/powerpoint/2010/main" val="4064301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Social network analysis</a:t>
            </a:r>
            <a:br>
              <a:rPr lang="en-GB" altLang="en-US" dirty="0" smtClean="0"/>
            </a:br>
            <a:endParaRPr lang="en-GB" altLang="en-US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525963"/>
          </a:xfrm>
        </p:spPr>
        <p:txBody>
          <a:bodyPr/>
          <a:lstStyle/>
          <a:p>
            <a:r>
              <a:rPr lang="en-GB" altLang="en-US" dirty="0" smtClean="0"/>
              <a:t>People </a:t>
            </a:r>
            <a:r>
              <a:rPr lang="en-GB" altLang="en-US" dirty="0"/>
              <a:t>work and communicate with people</a:t>
            </a:r>
          </a:p>
          <a:p>
            <a:pPr lvl="1"/>
            <a:r>
              <a:rPr lang="en-GB" altLang="en-US" dirty="0"/>
              <a:t>Groups tend to become focused on themselves</a:t>
            </a:r>
          </a:p>
          <a:p>
            <a:pPr lvl="1"/>
            <a:r>
              <a:rPr lang="en-GB" altLang="en-US" dirty="0"/>
              <a:t>Knowledge is transferred through communication</a:t>
            </a:r>
          </a:p>
          <a:p>
            <a:pPr lvl="1"/>
            <a:r>
              <a:rPr lang="en-GB" altLang="en-US" dirty="0"/>
              <a:t>Diagrams – can represent the group(s)</a:t>
            </a:r>
          </a:p>
          <a:p>
            <a:pPr lvl="2"/>
            <a:r>
              <a:rPr lang="en-GB" altLang="en-US" dirty="0"/>
              <a:t>Individuals are nodes</a:t>
            </a:r>
          </a:p>
          <a:p>
            <a:pPr lvl="2"/>
            <a:r>
              <a:rPr lang="en-GB" altLang="en-US" dirty="0"/>
              <a:t>Relationships are ties (connecting lines)</a:t>
            </a:r>
          </a:p>
        </p:txBody>
      </p:sp>
    </p:spTree>
    <p:extLst>
      <p:ext uri="{BB962C8B-B14F-4D97-AF65-F5344CB8AC3E}">
        <p14:creationId xmlns:p14="http://schemas.microsoft.com/office/powerpoint/2010/main" val="2209592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Social Network Analysis</a:t>
            </a: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2051050" y="3573463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1547813" y="4005263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2484438" y="3933825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835150" y="4508500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2339975" y="4437063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900113" y="3789363"/>
            <a:ext cx="654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Fred</a:t>
            </a: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2608263" y="3881438"/>
            <a:ext cx="6794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Jane</a:t>
            </a:r>
          </a:p>
        </p:txBody>
      </p:sp>
      <p:sp>
        <p:nvSpPr>
          <p:cNvPr id="67596" name="Line 12"/>
          <p:cNvSpPr>
            <a:spLocks noChangeShapeType="1"/>
          </p:cNvSpPr>
          <p:nvPr/>
        </p:nvSpPr>
        <p:spPr bwMode="auto">
          <a:xfrm flipV="1">
            <a:off x="1908175" y="3644900"/>
            <a:ext cx="142875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597" name="Line 13"/>
          <p:cNvSpPr>
            <a:spLocks noChangeShapeType="1"/>
          </p:cNvSpPr>
          <p:nvPr/>
        </p:nvSpPr>
        <p:spPr bwMode="auto">
          <a:xfrm flipV="1">
            <a:off x="1619250" y="3933825"/>
            <a:ext cx="865188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598" name="Line 14"/>
          <p:cNvSpPr>
            <a:spLocks noChangeShapeType="1"/>
          </p:cNvSpPr>
          <p:nvPr/>
        </p:nvSpPr>
        <p:spPr bwMode="auto">
          <a:xfrm flipH="1" flipV="1">
            <a:off x="1619250" y="4076700"/>
            <a:ext cx="7207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599" name="Line 15"/>
          <p:cNvSpPr>
            <a:spLocks noChangeShapeType="1"/>
          </p:cNvSpPr>
          <p:nvPr/>
        </p:nvSpPr>
        <p:spPr bwMode="auto">
          <a:xfrm flipH="1">
            <a:off x="2411413" y="4005263"/>
            <a:ext cx="730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0" name="Line 16"/>
          <p:cNvSpPr>
            <a:spLocks noChangeShapeType="1"/>
          </p:cNvSpPr>
          <p:nvPr/>
        </p:nvSpPr>
        <p:spPr bwMode="auto">
          <a:xfrm flipH="1" flipV="1">
            <a:off x="2124075" y="3644900"/>
            <a:ext cx="3603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1" name="Line 17"/>
          <p:cNvSpPr>
            <a:spLocks noChangeShapeType="1"/>
          </p:cNvSpPr>
          <p:nvPr/>
        </p:nvSpPr>
        <p:spPr bwMode="auto">
          <a:xfrm flipH="1">
            <a:off x="1619250" y="3644900"/>
            <a:ext cx="4318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2" name="Line 18"/>
          <p:cNvSpPr>
            <a:spLocks noChangeShapeType="1"/>
          </p:cNvSpPr>
          <p:nvPr/>
        </p:nvSpPr>
        <p:spPr bwMode="auto">
          <a:xfrm>
            <a:off x="1619250" y="4076700"/>
            <a:ext cx="2159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3" name="Line 19"/>
          <p:cNvSpPr>
            <a:spLocks noChangeShapeType="1"/>
          </p:cNvSpPr>
          <p:nvPr/>
        </p:nvSpPr>
        <p:spPr bwMode="auto">
          <a:xfrm flipV="1">
            <a:off x="1908175" y="4005263"/>
            <a:ext cx="576263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4" name="Line 20"/>
          <p:cNvSpPr>
            <a:spLocks noChangeShapeType="1"/>
          </p:cNvSpPr>
          <p:nvPr/>
        </p:nvSpPr>
        <p:spPr bwMode="auto">
          <a:xfrm>
            <a:off x="1908175" y="45085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5" name="Line 21"/>
          <p:cNvSpPr>
            <a:spLocks noChangeShapeType="1"/>
          </p:cNvSpPr>
          <p:nvPr/>
        </p:nvSpPr>
        <p:spPr bwMode="auto">
          <a:xfrm>
            <a:off x="2124075" y="3644900"/>
            <a:ext cx="21590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6" name="AutoShape 22"/>
          <p:cNvSpPr>
            <a:spLocks noChangeArrowheads="1"/>
          </p:cNvSpPr>
          <p:nvPr/>
        </p:nvSpPr>
        <p:spPr bwMode="auto">
          <a:xfrm>
            <a:off x="684213" y="1989138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07" name="Text Box 23"/>
          <p:cNvSpPr txBox="1">
            <a:spLocks noChangeArrowheads="1"/>
          </p:cNvSpPr>
          <p:nvPr/>
        </p:nvSpPr>
        <p:spPr bwMode="auto">
          <a:xfrm>
            <a:off x="879475" y="1792288"/>
            <a:ext cx="1631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Person (node)</a:t>
            </a:r>
          </a:p>
        </p:txBody>
      </p:sp>
      <p:sp>
        <p:nvSpPr>
          <p:cNvPr id="67608" name="Line 24"/>
          <p:cNvSpPr>
            <a:spLocks noChangeShapeType="1"/>
          </p:cNvSpPr>
          <p:nvPr/>
        </p:nvSpPr>
        <p:spPr bwMode="auto">
          <a:xfrm>
            <a:off x="611188" y="2420938"/>
            <a:ext cx="14287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09" name="Text Box 25"/>
          <p:cNvSpPr txBox="1">
            <a:spLocks noChangeArrowheads="1"/>
          </p:cNvSpPr>
          <p:nvPr/>
        </p:nvSpPr>
        <p:spPr bwMode="auto">
          <a:xfrm>
            <a:off x="879475" y="2368550"/>
            <a:ext cx="1797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Connection (tie)</a:t>
            </a:r>
          </a:p>
        </p:txBody>
      </p:sp>
      <p:sp>
        <p:nvSpPr>
          <p:cNvPr id="67610" name="AutoShape 26"/>
          <p:cNvSpPr>
            <a:spLocks noChangeArrowheads="1"/>
          </p:cNvSpPr>
          <p:nvPr/>
        </p:nvSpPr>
        <p:spPr bwMode="auto">
          <a:xfrm>
            <a:off x="4572000" y="2779713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11" name="AutoShape 27"/>
          <p:cNvSpPr>
            <a:spLocks noChangeArrowheads="1"/>
          </p:cNvSpPr>
          <p:nvPr/>
        </p:nvSpPr>
        <p:spPr bwMode="auto">
          <a:xfrm>
            <a:off x="4284663" y="3140075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12" name="AutoShape 28"/>
          <p:cNvSpPr>
            <a:spLocks noChangeArrowheads="1"/>
          </p:cNvSpPr>
          <p:nvPr/>
        </p:nvSpPr>
        <p:spPr bwMode="auto">
          <a:xfrm>
            <a:off x="4572000" y="3500438"/>
            <a:ext cx="73025" cy="71437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13" name="AutoShape 29"/>
          <p:cNvSpPr>
            <a:spLocks noChangeArrowheads="1"/>
          </p:cNvSpPr>
          <p:nvPr/>
        </p:nvSpPr>
        <p:spPr bwMode="auto">
          <a:xfrm>
            <a:off x="4860925" y="3140075"/>
            <a:ext cx="73025" cy="71438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14" name="Text Box 30"/>
          <p:cNvSpPr txBox="1">
            <a:spLocks noChangeArrowheads="1"/>
          </p:cNvSpPr>
          <p:nvPr/>
        </p:nvSpPr>
        <p:spPr bwMode="auto">
          <a:xfrm>
            <a:off x="3563938" y="2708275"/>
            <a:ext cx="882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Nigella</a:t>
            </a:r>
          </a:p>
        </p:txBody>
      </p:sp>
      <p:sp>
        <p:nvSpPr>
          <p:cNvPr id="67615" name="Line 31"/>
          <p:cNvSpPr>
            <a:spLocks noChangeShapeType="1"/>
          </p:cNvSpPr>
          <p:nvPr/>
        </p:nvSpPr>
        <p:spPr bwMode="auto">
          <a:xfrm flipH="1">
            <a:off x="4356100" y="2852738"/>
            <a:ext cx="2159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16" name="Line 32"/>
          <p:cNvSpPr>
            <a:spLocks noChangeShapeType="1"/>
          </p:cNvSpPr>
          <p:nvPr/>
        </p:nvSpPr>
        <p:spPr bwMode="auto">
          <a:xfrm>
            <a:off x="4356100" y="3213100"/>
            <a:ext cx="21590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17" name="Line 33"/>
          <p:cNvSpPr>
            <a:spLocks noChangeShapeType="1"/>
          </p:cNvSpPr>
          <p:nvPr/>
        </p:nvSpPr>
        <p:spPr bwMode="auto">
          <a:xfrm flipV="1">
            <a:off x="4356100" y="3213100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18" name="Line 34"/>
          <p:cNvSpPr>
            <a:spLocks noChangeShapeType="1"/>
          </p:cNvSpPr>
          <p:nvPr/>
        </p:nvSpPr>
        <p:spPr bwMode="auto">
          <a:xfrm flipV="1">
            <a:off x="2555875" y="3213100"/>
            <a:ext cx="1728788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7619" name="Oval 35"/>
          <p:cNvSpPr>
            <a:spLocks noChangeArrowheads="1"/>
          </p:cNvSpPr>
          <p:nvPr/>
        </p:nvSpPr>
        <p:spPr bwMode="auto">
          <a:xfrm>
            <a:off x="900113" y="3213100"/>
            <a:ext cx="2592387" cy="2232025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21" name="Oval 37"/>
          <p:cNvSpPr>
            <a:spLocks noChangeArrowheads="1"/>
          </p:cNvSpPr>
          <p:nvPr/>
        </p:nvSpPr>
        <p:spPr bwMode="auto">
          <a:xfrm>
            <a:off x="3276600" y="2349500"/>
            <a:ext cx="2159000" cy="1800225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622" name="Text Box 38"/>
          <p:cNvSpPr txBox="1">
            <a:spLocks noChangeArrowheads="1"/>
          </p:cNvSpPr>
          <p:nvPr/>
        </p:nvSpPr>
        <p:spPr bwMode="auto">
          <a:xfrm>
            <a:off x="3348038" y="4868863"/>
            <a:ext cx="4857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Fred and Jane are in a heavily communicating</a:t>
            </a:r>
          </a:p>
          <a:p>
            <a:r>
              <a:rPr lang="en-GB" altLang="en-US"/>
              <a:t>team.</a:t>
            </a:r>
          </a:p>
        </p:txBody>
      </p:sp>
      <p:sp>
        <p:nvSpPr>
          <p:cNvPr id="67623" name="Text Box 39"/>
          <p:cNvSpPr txBox="1">
            <a:spLocks noChangeArrowheads="1"/>
          </p:cNvSpPr>
          <p:nvPr/>
        </p:nvSpPr>
        <p:spPr bwMode="auto">
          <a:xfrm>
            <a:off x="5508625" y="1844675"/>
            <a:ext cx="25082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Nigella is the head of a</a:t>
            </a:r>
          </a:p>
          <a:p>
            <a:r>
              <a:rPr lang="en-GB" altLang="en-US"/>
              <a:t>team reporting to her</a:t>
            </a:r>
          </a:p>
        </p:txBody>
      </p:sp>
      <p:sp>
        <p:nvSpPr>
          <p:cNvPr id="67624" name="Text Box 40"/>
          <p:cNvSpPr txBox="1">
            <a:spLocks noChangeArrowheads="1"/>
          </p:cNvSpPr>
          <p:nvPr/>
        </p:nvSpPr>
        <p:spPr bwMode="auto">
          <a:xfrm>
            <a:off x="5559425" y="3521075"/>
            <a:ext cx="32702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srgbClr val="3366FF"/>
                </a:solidFill>
              </a:rPr>
              <a:t>Awareness of the other team’s</a:t>
            </a:r>
          </a:p>
          <a:p>
            <a:r>
              <a:rPr lang="en-GB" altLang="en-US">
                <a:solidFill>
                  <a:srgbClr val="3366FF"/>
                </a:solidFill>
              </a:rPr>
              <a:t>work is principally because </a:t>
            </a:r>
          </a:p>
          <a:p>
            <a:r>
              <a:rPr lang="en-GB" altLang="en-US">
                <a:solidFill>
                  <a:srgbClr val="3366FF"/>
                </a:solidFill>
              </a:rPr>
              <a:t>Nigella talks to Jane.</a:t>
            </a:r>
          </a:p>
        </p:txBody>
      </p:sp>
      <p:sp>
        <p:nvSpPr>
          <p:cNvPr id="67625" name="Text Box 41"/>
          <p:cNvSpPr txBox="1">
            <a:spLocks noChangeArrowheads="1"/>
          </p:cNvSpPr>
          <p:nvPr/>
        </p:nvSpPr>
        <p:spPr bwMode="auto">
          <a:xfrm>
            <a:off x="1692275" y="4941888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Team A</a:t>
            </a:r>
          </a:p>
        </p:txBody>
      </p:sp>
      <p:sp>
        <p:nvSpPr>
          <p:cNvPr id="67626" name="Text Box 42"/>
          <p:cNvSpPr txBox="1">
            <a:spLocks noChangeArrowheads="1"/>
          </p:cNvSpPr>
          <p:nvPr/>
        </p:nvSpPr>
        <p:spPr bwMode="auto">
          <a:xfrm>
            <a:off x="3851275" y="3716338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Team B</a:t>
            </a:r>
          </a:p>
        </p:txBody>
      </p:sp>
      <p:sp>
        <p:nvSpPr>
          <p:cNvPr id="67627" name="Text Box 43"/>
          <p:cNvSpPr txBox="1">
            <a:spLocks noChangeArrowheads="1"/>
          </p:cNvSpPr>
          <p:nvPr/>
        </p:nvSpPr>
        <p:spPr bwMode="auto">
          <a:xfrm>
            <a:off x="4911725" y="3160713"/>
            <a:ext cx="514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Sid</a:t>
            </a:r>
          </a:p>
        </p:txBody>
      </p:sp>
      <p:sp>
        <p:nvSpPr>
          <p:cNvPr id="67628" name="Text Box 44"/>
          <p:cNvSpPr txBox="1">
            <a:spLocks noChangeArrowheads="1"/>
          </p:cNvSpPr>
          <p:nvPr/>
        </p:nvSpPr>
        <p:spPr bwMode="auto">
          <a:xfrm>
            <a:off x="5508625" y="2708275"/>
            <a:ext cx="2698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Sid is a peripheral player</a:t>
            </a:r>
          </a:p>
        </p:txBody>
      </p:sp>
    </p:spTree>
    <p:extLst>
      <p:ext uri="{BB962C8B-B14F-4D97-AF65-F5344CB8AC3E}">
        <p14:creationId xmlns:p14="http://schemas.microsoft.com/office/powerpoint/2010/main" val="2174438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Social Network Roles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Individuals as hubs or connectors (e.g. Nigella)</a:t>
            </a:r>
          </a:p>
          <a:p>
            <a:r>
              <a:rPr lang="en-GB" altLang="en-US"/>
              <a:t>Boundary spanners (e.g. Jane &amp; Nigella)</a:t>
            </a:r>
          </a:p>
          <a:p>
            <a:r>
              <a:rPr lang="en-GB" altLang="en-US"/>
              <a:t>Peripheral players (e.g. Sid)</a:t>
            </a:r>
          </a:p>
          <a:p>
            <a:r>
              <a:rPr lang="en-GB" altLang="en-US"/>
              <a:t>If Fred needs something that Sid knows, how does he know where to find the information?</a:t>
            </a:r>
          </a:p>
          <a:p>
            <a:r>
              <a:rPr lang="en-GB" altLang="en-US"/>
              <a:t>All about </a:t>
            </a:r>
            <a:r>
              <a:rPr lang="en-GB" altLang="en-US" b="1"/>
              <a:t>knowledge distribution</a:t>
            </a:r>
            <a:r>
              <a:rPr lang="en-GB" altLang="en-US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5053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Again, So What?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Information and knowledge businesses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e.g. Google – single floor building so informal contacts are made to happen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Impact of email, social media, video conferencing on personal networks?</a:t>
            </a:r>
          </a:p>
          <a:p>
            <a:pPr>
              <a:lnSpc>
                <a:spcPct val="90000"/>
              </a:lnSpc>
            </a:pPr>
            <a:r>
              <a:rPr lang="en-GB" altLang="en-US"/>
              <a:t>Consultancy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E.g. Ernst and Young KnowledgeBase to share wider experiences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HR recruitment consultancies rely on networks of previous placements</a:t>
            </a:r>
          </a:p>
        </p:txBody>
      </p:sp>
    </p:spTree>
    <p:extLst>
      <p:ext uri="{BB962C8B-B14F-4D97-AF65-F5344CB8AC3E}">
        <p14:creationId xmlns:p14="http://schemas.microsoft.com/office/powerpoint/2010/main" val="891879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 About Yourself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Who do you talk to or rely on for information?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Inside your team/group?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Outside your team/group?</a:t>
            </a:r>
          </a:p>
          <a:p>
            <a:pPr>
              <a:lnSpc>
                <a:spcPct val="90000"/>
              </a:lnSpc>
            </a:pPr>
            <a:r>
              <a:rPr lang="en-GB" altLang="en-US"/>
              <a:t>Are you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local expert?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global (in your organisation) expert?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boundary spanner?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 peripheral player?</a:t>
            </a:r>
          </a:p>
        </p:txBody>
      </p:sp>
    </p:spTree>
    <p:extLst>
      <p:ext uri="{BB962C8B-B14F-4D97-AF65-F5344CB8AC3E}">
        <p14:creationId xmlns:p14="http://schemas.microsoft.com/office/powerpoint/2010/main" val="4157653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Brief Comment on Networks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Lots of different arrangements, e.g.</a:t>
            </a:r>
          </a:p>
          <a:p>
            <a:pPr lvl="1"/>
            <a:r>
              <a:rPr lang="en-GB" altLang="en-US" sz="2400"/>
              <a:t>Wheel network (e.g. Nigella’s team)</a:t>
            </a:r>
          </a:p>
          <a:p>
            <a:pPr lvl="2"/>
            <a:r>
              <a:rPr lang="en-GB" altLang="en-US" sz="2000"/>
              <a:t>Efficient for simple tasks</a:t>
            </a:r>
          </a:p>
          <a:p>
            <a:pPr lvl="2"/>
            <a:r>
              <a:rPr lang="en-GB" altLang="en-US" sz="2000"/>
              <a:t>If too many members, central node task too much of a burden</a:t>
            </a:r>
          </a:p>
          <a:p>
            <a:pPr lvl="1"/>
            <a:r>
              <a:rPr lang="en-GB" altLang="en-US" sz="2400"/>
              <a:t>All-channel network (e.g. Fred’s team)</a:t>
            </a:r>
          </a:p>
          <a:p>
            <a:pPr lvl="2"/>
            <a:r>
              <a:rPr lang="en-GB" altLang="en-US" sz="2000"/>
              <a:t>High level of interaction of all members</a:t>
            </a:r>
          </a:p>
          <a:p>
            <a:pPr lvl="2"/>
            <a:r>
              <a:rPr lang="en-GB" altLang="en-US" sz="2000"/>
              <a:t>Good for high interaction or complex tasks</a:t>
            </a:r>
          </a:p>
          <a:p>
            <a:pPr lvl="2"/>
            <a:r>
              <a:rPr lang="en-GB" altLang="en-US" sz="2000"/>
              <a:t>May struggle under too much pressure</a:t>
            </a:r>
          </a:p>
          <a:p>
            <a:r>
              <a:rPr lang="en-GB" altLang="en-US" sz="2800"/>
              <a:t>No such thing as </a:t>
            </a:r>
            <a:r>
              <a:rPr lang="en-GB" altLang="en-US" sz="2800" b="1"/>
              <a:t>best</a:t>
            </a:r>
            <a:r>
              <a:rPr lang="en-GB" altLang="en-US" sz="2800"/>
              <a:t>, only </a:t>
            </a:r>
            <a:r>
              <a:rPr lang="en-GB" altLang="en-US" sz="2800" b="1"/>
              <a:t>good for the task</a:t>
            </a:r>
          </a:p>
        </p:txBody>
      </p:sp>
    </p:spTree>
    <p:extLst>
      <p:ext uri="{BB962C8B-B14F-4D97-AF65-F5344CB8AC3E}">
        <p14:creationId xmlns:p14="http://schemas.microsoft.com/office/powerpoint/2010/main" val="26135783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About Yourself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roles we adopt define our careers</a:t>
            </a:r>
          </a:p>
          <a:p>
            <a:r>
              <a:rPr lang="en-GB" dirty="0" smtClean="0"/>
              <a:t>Note in this case “adopt” – we can choose to create our own personas here</a:t>
            </a:r>
          </a:p>
          <a:p>
            <a:r>
              <a:rPr lang="en-GB" dirty="0" smtClean="0"/>
              <a:t>Some elements will be forced upon us</a:t>
            </a:r>
          </a:p>
          <a:p>
            <a:pPr lvl="1"/>
            <a:r>
              <a:rPr lang="en-GB" dirty="0" smtClean="0"/>
              <a:t>Isolated working</a:t>
            </a:r>
          </a:p>
          <a:p>
            <a:pPr lvl="1"/>
            <a:r>
              <a:rPr lang="en-GB" dirty="0" smtClean="0"/>
              <a:t>Company contact</a:t>
            </a:r>
          </a:p>
          <a:p>
            <a:pPr lvl="1"/>
            <a:r>
              <a:rPr lang="en-GB" dirty="0" smtClean="0"/>
              <a:t>Specialist in “discipline X”</a:t>
            </a:r>
          </a:p>
          <a:p>
            <a:pPr lvl="1"/>
            <a:r>
              <a:rPr lang="en-GB" dirty="0" smtClean="0"/>
              <a:t>Manager of section Y</a:t>
            </a:r>
          </a:p>
        </p:txBody>
      </p:sp>
    </p:spTree>
    <p:extLst>
      <p:ext uri="{BB962C8B-B14F-4D97-AF65-F5344CB8AC3E}">
        <p14:creationId xmlns:p14="http://schemas.microsoft.com/office/powerpoint/2010/main" val="3249400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Role Contributes to 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Communities and networks define opportunities</a:t>
            </a:r>
          </a:p>
          <a:p>
            <a:r>
              <a:rPr lang="en-GB" dirty="0" smtClean="0"/>
              <a:t>An ambitious person can drive their career by their chosen role in communities and networks</a:t>
            </a:r>
          </a:p>
          <a:p>
            <a:r>
              <a:rPr lang="en-GB" dirty="0" smtClean="0"/>
              <a:t>Effort deployed to attain a particular status is usually called drive</a:t>
            </a:r>
          </a:p>
          <a:p>
            <a:r>
              <a:rPr lang="en-GB" dirty="0" smtClean="0"/>
              <a:t>An odd thought:  role consonance/dissonance might well be a defining factor of job satisfaction</a:t>
            </a:r>
            <a:r>
              <a:rPr lang="en-GB" smtClean="0"/>
              <a:t>, even of happiness!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516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826</Words>
  <Application>Microsoft Office PowerPoint</Application>
  <PresentationFormat>On-screen Show (4:3)</PresentationFormat>
  <Paragraphs>121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People are the Organisation</vt:lpstr>
      <vt:lpstr>Culture and Knowledge</vt:lpstr>
      <vt:lpstr>The Information Society</vt:lpstr>
      <vt:lpstr>The Knowledge Economy</vt:lpstr>
      <vt:lpstr>Culture and Knowledge Perception</vt:lpstr>
      <vt:lpstr>Culture, Community and Identity</vt:lpstr>
      <vt:lpstr>Community is Knowledge-Based</vt:lpstr>
      <vt:lpstr>Knowledge Generation is Value</vt:lpstr>
      <vt:lpstr>Social network analysis </vt:lpstr>
      <vt:lpstr>Social Network Analysis</vt:lpstr>
      <vt:lpstr>Social Network Roles</vt:lpstr>
      <vt:lpstr>Again, So What?</vt:lpstr>
      <vt:lpstr>Think About Yourself</vt:lpstr>
      <vt:lpstr>Brief Comment on Networks</vt:lpstr>
      <vt:lpstr>Think About Yourself</vt:lpstr>
      <vt:lpstr>Role Contributes to Opportunities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 are the Organisation</dc:title>
  <dc:creator>Rees, John</dc:creator>
  <cp:lastModifiedBy>Rees, John</cp:lastModifiedBy>
  <cp:revision>7</cp:revision>
  <dcterms:created xsi:type="dcterms:W3CDTF">2015-04-23T11:57:23Z</dcterms:created>
  <dcterms:modified xsi:type="dcterms:W3CDTF">2015-04-23T12:34:01Z</dcterms:modified>
</cp:coreProperties>
</file>