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82" r:id="rId4"/>
    <p:sldId id="280" r:id="rId5"/>
    <p:sldId id="258" r:id="rId6"/>
    <p:sldId id="279" r:id="rId7"/>
    <p:sldId id="260" r:id="rId8"/>
    <p:sldId id="261" r:id="rId9"/>
    <p:sldId id="259" r:id="rId10"/>
    <p:sldId id="262" r:id="rId11"/>
    <p:sldId id="278" r:id="rId12"/>
    <p:sldId id="263" r:id="rId13"/>
    <p:sldId id="273" r:id="rId14"/>
    <p:sldId id="274" r:id="rId15"/>
    <p:sldId id="271" r:id="rId16"/>
    <p:sldId id="272" r:id="rId17"/>
    <p:sldId id="275" r:id="rId18"/>
    <p:sldId id="283"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279"/>
    <p:restoredTop sz="94689"/>
  </p:normalViewPr>
  <p:slideViewPr>
    <p:cSldViewPr snapToGrid="0" snapToObjects="1">
      <p:cViewPr varScale="1">
        <p:scale>
          <a:sx n="108" d="100"/>
          <a:sy n="108" d="100"/>
        </p:scale>
        <p:origin x="2704"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ata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8" Type="http://schemas.openxmlformats.org/officeDocument/2006/relationships/hyperlink" Target="https://journals.sagepub.com/doi/abs/10.1177/0149206309343469#con2" TargetMode="External"/><Relationship Id="rId13" Type="http://schemas.openxmlformats.org/officeDocument/2006/relationships/image" Target="../media/image10.svg"/><Relationship Id="rId3" Type="http://schemas.openxmlformats.org/officeDocument/2006/relationships/hyperlink" Target="https://link.springer.com/chapter/10.1007/978-0-387-68930-2_2#auth-Edwin-Amenta" TargetMode="External"/><Relationship Id="rId7" Type="http://schemas.openxmlformats.org/officeDocument/2006/relationships/hyperlink" Target="https://journals.sagepub.com/doi/abs/10.1177/0149206309343469#con1" TargetMode="External"/><Relationship Id="rId12" Type="http://schemas.openxmlformats.org/officeDocument/2006/relationships/image" Target="../media/image9.svg"/><Relationship Id="rId2" Type="http://schemas.openxmlformats.org/officeDocument/2006/relationships/hyperlink" Target="https://scholar.google.co.uk/citations?user=Jz0-RSMAAAAJ&amp;hl=en&amp;oi=sra" TargetMode="External"/><Relationship Id="rId1" Type="http://schemas.openxmlformats.org/officeDocument/2006/relationships/hyperlink" Target="https://www.annualreviews.org/search?value1=Susan+P.+Shapiro&amp;option1=author&amp;noRedirect=true&amp;sortField=prism_publicationDate&amp;sortDescending=true" TargetMode="External"/><Relationship Id="rId6" Type="http://schemas.openxmlformats.org/officeDocument/2006/relationships/hyperlink" Target="https://scholar.google.co.uk/citations?user=fcEl6_gAAAAJ&amp;hl=en&amp;oi=sra" TargetMode="External"/><Relationship Id="rId11" Type="http://schemas.openxmlformats.org/officeDocument/2006/relationships/image" Target="../media/image8.svg"/><Relationship Id="rId5" Type="http://schemas.openxmlformats.org/officeDocument/2006/relationships/hyperlink" Target="https://scholar.google.co.uk/citations?user=qmnizksAAAAJ&amp;hl=en&amp;oi=sra" TargetMode="External"/><Relationship Id="rId10" Type="http://schemas.openxmlformats.org/officeDocument/2006/relationships/image" Target="../media/image7.svg"/><Relationship Id="rId4" Type="http://schemas.openxmlformats.org/officeDocument/2006/relationships/hyperlink" Target="https://link.springer.com/chapter/10.1007/978-0-387-68930-2_2#auth-Kelly_M_-Ramsey" TargetMode="External"/><Relationship Id="rId9" Type="http://schemas.openxmlformats.org/officeDocument/2006/relationships/hyperlink" Target="https://journals.sagepub.com/doi/abs/10.1177/0149206309343469#con3" TargetMode="External"/><Relationship Id="rId14" Type="http://schemas.openxmlformats.org/officeDocument/2006/relationships/image" Target="../media/image11.svg"/></Relationships>
</file>

<file path=ppt/diagrams/_rels/data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8" Type="http://schemas.openxmlformats.org/officeDocument/2006/relationships/hyperlink" Target="https://journals.sagepub.com/doi/abs/10.1177/0149206309343469#con3" TargetMode="External"/><Relationship Id="rId13" Type="http://schemas.openxmlformats.org/officeDocument/2006/relationships/hyperlink" Target="https://link.springer.com/chapter/10.1007/978-0-387-68930-2_2#auth-Edwin-Amenta" TargetMode="External"/><Relationship Id="rId3" Type="http://schemas.openxmlformats.org/officeDocument/2006/relationships/image" Target="../media/image8.svg"/><Relationship Id="rId7" Type="http://schemas.openxmlformats.org/officeDocument/2006/relationships/hyperlink" Target="https://journals.sagepub.com/doi/abs/10.1177/0149206309343469#con2" TargetMode="External"/><Relationship Id="rId12" Type="http://schemas.openxmlformats.org/officeDocument/2006/relationships/image" Target="../media/image11.svg"/><Relationship Id="rId2" Type="http://schemas.openxmlformats.org/officeDocument/2006/relationships/hyperlink" Target="https://www.annualreviews.org/search?value1=Susan+P.+Shapiro&amp;option1=author&amp;noRedirect=true&amp;sortField=prism_publicationDate&amp;sortDescending=true" TargetMode="External"/><Relationship Id="rId1" Type="http://schemas.openxmlformats.org/officeDocument/2006/relationships/image" Target="../media/image7.svg"/><Relationship Id="rId6" Type="http://schemas.openxmlformats.org/officeDocument/2006/relationships/hyperlink" Target="https://journals.sagepub.com/doi/abs/10.1177/0149206309343469#con1" TargetMode="External"/><Relationship Id="rId11" Type="http://schemas.openxmlformats.org/officeDocument/2006/relationships/hyperlink" Target="https://scholar.google.co.uk/citations?user=fcEl6_gAAAAJ&amp;hl=en&amp;oi=sra" TargetMode="External"/><Relationship Id="rId5" Type="http://schemas.openxmlformats.org/officeDocument/2006/relationships/image" Target="../media/image9.svg"/><Relationship Id="rId10" Type="http://schemas.openxmlformats.org/officeDocument/2006/relationships/hyperlink" Target="https://scholar.google.co.uk/citations?user=qmnizksAAAAJ&amp;hl=en&amp;oi=sra" TargetMode="External"/><Relationship Id="rId4" Type="http://schemas.openxmlformats.org/officeDocument/2006/relationships/hyperlink" Target="https://scholar.google.co.uk/citations?user=Jz0-RSMAAAAJ&amp;hl=en&amp;oi=sra" TargetMode="External"/><Relationship Id="rId9" Type="http://schemas.openxmlformats.org/officeDocument/2006/relationships/image" Target="../media/image10.svg"/><Relationship Id="rId14" Type="http://schemas.openxmlformats.org/officeDocument/2006/relationships/hyperlink" Target="https://link.springer.com/chapter/10.1007/978-0-387-68930-2_2#auth-Kelly_M_-Ramsey" TargetMode="External"/></Relationships>
</file>

<file path=ppt/diagrams/_rels/drawing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7A65F-45C1-47DB-BB65-6A5C47503FB6}"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AF642496-7820-43BB-A501-3E912A105E3E}">
      <dgm:prSet/>
      <dgm:spPr/>
      <dgm:t>
        <a:bodyPr/>
        <a:lstStyle/>
        <a:p>
          <a:r>
            <a:rPr lang="en-US" dirty="0"/>
            <a:t>1. Background</a:t>
          </a:r>
        </a:p>
      </dgm:t>
    </dgm:pt>
    <dgm:pt modelId="{E0C91D53-FBCE-4FD0-BCA1-C11F1D171D95}" type="parTrans" cxnId="{F04A0CD0-C549-4A6C-B7BB-F904A4F93FD4}">
      <dgm:prSet/>
      <dgm:spPr/>
      <dgm:t>
        <a:bodyPr/>
        <a:lstStyle/>
        <a:p>
          <a:endParaRPr lang="en-US"/>
        </a:p>
      </dgm:t>
    </dgm:pt>
    <dgm:pt modelId="{3F234DFB-6E33-4BE9-88D3-E18C58E0EA37}" type="sibTrans" cxnId="{F04A0CD0-C549-4A6C-B7BB-F904A4F93FD4}">
      <dgm:prSet/>
      <dgm:spPr/>
      <dgm:t>
        <a:bodyPr/>
        <a:lstStyle/>
        <a:p>
          <a:endParaRPr lang="en-US"/>
        </a:p>
      </dgm:t>
    </dgm:pt>
    <dgm:pt modelId="{8B5A3D46-5229-9742-A280-0CBD5393FC9A}">
      <dgm:prSet/>
      <dgm:spPr/>
      <dgm:t>
        <a:bodyPr/>
        <a:lstStyle/>
        <a:p>
          <a:r>
            <a:rPr lang="en-GB" dirty="0"/>
            <a:t>7. Key Authors</a:t>
          </a:r>
        </a:p>
      </dgm:t>
    </dgm:pt>
    <dgm:pt modelId="{559F8438-5EAD-9F4C-8E1D-D1824B22F69A}" type="parTrans" cxnId="{9D0DEEB1-6CA6-D540-B763-E27B2578CECC}">
      <dgm:prSet/>
      <dgm:spPr/>
      <dgm:t>
        <a:bodyPr/>
        <a:lstStyle/>
        <a:p>
          <a:endParaRPr lang="en-GB"/>
        </a:p>
      </dgm:t>
    </dgm:pt>
    <dgm:pt modelId="{D77C7281-B655-DA45-AD4B-78439515361C}" type="sibTrans" cxnId="{9D0DEEB1-6CA6-D540-B763-E27B2578CECC}">
      <dgm:prSet/>
      <dgm:spPr/>
      <dgm:t>
        <a:bodyPr/>
        <a:lstStyle/>
        <a:p>
          <a:endParaRPr lang="en-GB"/>
        </a:p>
      </dgm:t>
    </dgm:pt>
    <dgm:pt modelId="{E51728CC-24C7-D241-862F-5C279E1600AC}">
      <dgm:prSet/>
      <dgm:spPr/>
      <dgm:t>
        <a:bodyPr/>
        <a:lstStyle/>
        <a:p>
          <a:r>
            <a:rPr lang="en-GB" dirty="0"/>
            <a:t>2. Research Problem</a:t>
          </a:r>
        </a:p>
      </dgm:t>
    </dgm:pt>
    <dgm:pt modelId="{9C9FB2C0-8186-E345-98A3-BBFD11919DE2}" type="parTrans" cxnId="{3FC8ED80-180D-CF49-ADB0-E8ED32B11DBA}">
      <dgm:prSet/>
      <dgm:spPr/>
      <dgm:t>
        <a:bodyPr/>
        <a:lstStyle/>
        <a:p>
          <a:endParaRPr lang="en-GB"/>
        </a:p>
      </dgm:t>
    </dgm:pt>
    <dgm:pt modelId="{39F7A323-C7A4-4949-BA1C-F07D4ACD01F1}" type="sibTrans" cxnId="{3FC8ED80-180D-CF49-ADB0-E8ED32B11DBA}">
      <dgm:prSet/>
      <dgm:spPr/>
      <dgm:t>
        <a:bodyPr/>
        <a:lstStyle/>
        <a:p>
          <a:endParaRPr lang="en-GB"/>
        </a:p>
      </dgm:t>
    </dgm:pt>
    <dgm:pt modelId="{C11401C5-BB9A-DC4D-B746-0DC1F0C1329B}">
      <dgm:prSet/>
      <dgm:spPr/>
      <dgm:t>
        <a:bodyPr/>
        <a:lstStyle/>
        <a:p>
          <a:r>
            <a:rPr lang="en-GB" dirty="0"/>
            <a:t>3. Academic Gap</a:t>
          </a:r>
        </a:p>
      </dgm:t>
    </dgm:pt>
    <dgm:pt modelId="{FDD65CDE-4909-F94C-A21B-A697ECF5BD94}" type="parTrans" cxnId="{3EFFA41E-3C20-D446-8729-CDB043C6917F}">
      <dgm:prSet/>
      <dgm:spPr/>
      <dgm:t>
        <a:bodyPr/>
        <a:lstStyle/>
        <a:p>
          <a:endParaRPr lang="en-GB"/>
        </a:p>
      </dgm:t>
    </dgm:pt>
    <dgm:pt modelId="{2F51391A-40B4-504D-9E67-CBD73A75C8EA}" type="sibTrans" cxnId="{3EFFA41E-3C20-D446-8729-CDB043C6917F}">
      <dgm:prSet/>
      <dgm:spPr/>
      <dgm:t>
        <a:bodyPr/>
        <a:lstStyle/>
        <a:p>
          <a:endParaRPr lang="en-GB"/>
        </a:p>
      </dgm:t>
    </dgm:pt>
    <dgm:pt modelId="{08BA69FD-6E6F-A74B-8250-6E7EC0B38D69}">
      <dgm:prSet/>
      <dgm:spPr/>
      <dgm:t>
        <a:bodyPr/>
        <a:lstStyle/>
        <a:p>
          <a:r>
            <a:rPr lang="en-GB" dirty="0"/>
            <a:t>5.Research Questions</a:t>
          </a:r>
        </a:p>
      </dgm:t>
    </dgm:pt>
    <dgm:pt modelId="{D95E5C2C-D09D-AA4D-88BD-6EAAE27B37B4}" type="parTrans" cxnId="{733B8A64-F5F9-AA4F-9E9B-088F321B90CB}">
      <dgm:prSet/>
      <dgm:spPr/>
      <dgm:t>
        <a:bodyPr/>
        <a:lstStyle/>
        <a:p>
          <a:endParaRPr lang="en-GB"/>
        </a:p>
      </dgm:t>
    </dgm:pt>
    <dgm:pt modelId="{012DEC55-7C32-1942-A7BF-DEE63D5660C7}" type="sibTrans" cxnId="{733B8A64-F5F9-AA4F-9E9B-088F321B90CB}">
      <dgm:prSet/>
      <dgm:spPr/>
      <dgm:t>
        <a:bodyPr/>
        <a:lstStyle/>
        <a:p>
          <a:endParaRPr lang="en-GB"/>
        </a:p>
      </dgm:t>
    </dgm:pt>
    <dgm:pt modelId="{4A373DCA-F95A-E845-BDD0-038FAC09942E}">
      <dgm:prSet/>
      <dgm:spPr/>
      <dgm:t>
        <a:bodyPr/>
        <a:lstStyle/>
        <a:p>
          <a:r>
            <a:rPr lang="en-GB" dirty="0"/>
            <a:t>10. Research Paradigm</a:t>
          </a:r>
        </a:p>
      </dgm:t>
    </dgm:pt>
    <dgm:pt modelId="{BB16D253-17E5-D14C-BFA5-7465C8AE8DA1}" type="parTrans" cxnId="{133A97B2-8B01-484E-9E3A-61BE022E139D}">
      <dgm:prSet/>
      <dgm:spPr/>
      <dgm:t>
        <a:bodyPr/>
        <a:lstStyle/>
        <a:p>
          <a:endParaRPr lang="en-GB"/>
        </a:p>
      </dgm:t>
    </dgm:pt>
    <dgm:pt modelId="{57A41CFA-2C60-5246-A12D-1581B72249D1}" type="sibTrans" cxnId="{133A97B2-8B01-484E-9E3A-61BE022E139D}">
      <dgm:prSet/>
      <dgm:spPr/>
      <dgm:t>
        <a:bodyPr/>
        <a:lstStyle/>
        <a:p>
          <a:endParaRPr lang="en-GB"/>
        </a:p>
      </dgm:t>
    </dgm:pt>
    <dgm:pt modelId="{04BD0DB7-0CB2-E642-84FA-727321ACE359}">
      <dgm:prSet/>
      <dgm:spPr/>
      <dgm:t>
        <a:bodyPr/>
        <a:lstStyle/>
        <a:p>
          <a:r>
            <a:rPr lang="en-GB" dirty="0"/>
            <a:t>4. Research Objectives</a:t>
          </a:r>
        </a:p>
      </dgm:t>
    </dgm:pt>
    <dgm:pt modelId="{F21B55C7-B70C-7641-B324-110512235DA8}" type="parTrans" cxnId="{14EF3605-758C-8C41-8BAE-40D69AD0826C}">
      <dgm:prSet/>
      <dgm:spPr/>
      <dgm:t>
        <a:bodyPr/>
        <a:lstStyle/>
        <a:p>
          <a:endParaRPr lang="en-GB"/>
        </a:p>
      </dgm:t>
    </dgm:pt>
    <dgm:pt modelId="{5BF24AB9-EFCB-E747-86D8-8A201804FF2C}" type="sibTrans" cxnId="{14EF3605-758C-8C41-8BAE-40D69AD0826C}">
      <dgm:prSet/>
      <dgm:spPr/>
      <dgm:t>
        <a:bodyPr/>
        <a:lstStyle/>
        <a:p>
          <a:endParaRPr lang="en-GB"/>
        </a:p>
      </dgm:t>
    </dgm:pt>
    <dgm:pt modelId="{66AA8F83-6560-AD48-8BB2-CF6F50FF0BE8}">
      <dgm:prSet/>
      <dgm:spPr/>
      <dgm:t>
        <a:bodyPr/>
        <a:lstStyle/>
        <a:p>
          <a:r>
            <a:rPr lang="en-GB" dirty="0"/>
            <a:t>6. Hypothesis</a:t>
          </a:r>
        </a:p>
      </dgm:t>
    </dgm:pt>
    <dgm:pt modelId="{7DAEF86A-492D-7C4D-8661-113FBABBE494}" type="parTrans" cxnId="{7280E0C5-8A07-DC4D-8057-6A7E5519F7AC}">
      <dgm:prSet/>
      <dgm:spPr/>
      <dgm:t>
        <a:bodyPr/>
        <a:lstStyle/>
        <a:p>
          <a:endParaRPr lang="en-GB"/>
        </a:p>
      </dgm:t>
    </dgm:pt>
    <dgm:pt modelId="{C2951B28-46EA-294C-837A-6337D7D29340}" type="sibTrans" cxnId="{7280E0C5-8A07-DC4D-8057-6A7E5519F7AC}">
      <dgm:prSet/>
      <dgm:spPr/>
      <dgm:t>
        <a:bodyPr/>
        <a:lstStyle/>
        <a:p>
          <a:endParaRPr lang="en-GB"/>
        </a:p>
      </dgm:t>
    </dgm:pt>
    <dgm:pt modelId="{5DCAD297-432B-4648-B617-A3DC42205B1C}">
      <dgm:prSet/>
      <dgm:spPr/>
      <dgm:t>
        <a:bodyPr/>
        <a:lstStyle/>
        <a:p>
          <a:r>
            <a:rPr lang="en-GB" dirty="0"/>
            <a:t>9. Research Philosophy</a:t>
          </a:r>
        </a:p>
      </dgm:t>
    </dgm:pt>
    <dgm:pt modelId="{BDFEADBD-9FE9-F245-8B37-D19841BF9732}" type="parTrans" cxnId="{B6F4E98F-6DCF-9F44-94C8-F9A6B800A41C}">
      <dgm:prSet/>
      <dgm:spPr/>
      <dgm:t>
        <a:bodyPr/>
        <a:lstStyle/>
        <a:p>
          <a:endParaRPr lang="en-GB"/>
        </a:p>
      </dgm:t>
    </dgm:pt>
    <dgm:pt modelId="{FE7D7864-0D48-024F-B45B-DDB517E477A7}" type="sibTrans" cxnId="{B6F4E98F-6DCF-9F44-94C8-F9A6B800A41C}">
      <dgm:prSet/>
      <dgm:spPr/>
      <dgm:t>
        <a:bodyPr/>
        <a:lstStyle/>
        <a:p>
          <a:endParaRPr lang="en-GB"/>
        </a:p>
      </dgm:t>
    </dgm:pt>
    <dgm:pt modelId="{FA297B11-83CA-2F4F-B1EE-72DB2684D839}">
      <dgm:prSet/>
      <dgm:spPr/>
      <dgm:t>
        <a:bodyPr/>
        <a:lstStyle/>
        <a:p>
          <a:r>
            <a:rPr lang="en-GB" dirty="0"/>
            <a:t>8.Theoretical Perspective </a:t>
          </a:r>
        </a:p>
      </dgm:t>
    </dgm:pt>
    <dgm:pt modelId="{A2907BE3-4EBF-8543-83FE-21348074F33A}" type="parTrans" cxnId="{997FB091-AC4F-324D-B232-3E0B58880D9A}">
      <dgm:prSet/>
      <dgm:spPr/>
      <dgm:t>
        <a:bodyPr/>
        <a:lstStyle/>
        <a:p>
          <a:endParaRPr lang="en-GB"/>
        </a:p>
      </dgm:t>
    </dgm:pt>
    <dgm:pt modelId="{DCEF1BE4-66A0-2349-A1C7-8F3F71FC8C41}" type="sibTrans" cxnId="{997FB091-AC4F-324D-B232-3E0B58880D9A}">
      <dgm:prSet/>
      <dgm:spPr/>
      <dgm:t>
        <a:bodyPr/>
        <a:lstStyle/>
        <a:p>
          <a:endParaRPr lang="en-GB"/>
        </a:p>
      </dgm:t>
    </dgm:pt>
    <dgm:pt modelId="{FAA6D78D-593F-2649-BC5D-F27CAA9075D8}">
      <dgm:prSet/>
      <dgm:spPr/>
      <dgm:t>
        <a:bodyPr/>
        <a:lstStyle/>
        <a:p>
          <a:r>
            <a:rPr lang="en-GB" dirty="0"/>
            <a:t>11. Core Conceptual Framework</a:t>
          </a:r>
        </a:p>
      </dgm:t>
    </dgm:pt>
    <dgm:pt modelId="{99076517-D86A-0444-B593-AB795190886F}" type="parTrans" cxnId="{6E21768C-3F92-7A48-8FD1-B41DFE54B012}">
      <dgm:prSet/>
      <dgm:spPr/>
      <dgm:t>
        <a:bodyPr/>
        <a:lstStyle/>
        <a:p>
          <a:endParaRPr lang="en-GB"/>
        </a:p>
      </dgm:t>
    </dgm:pt>
    <dgm:pt modelId="{77D3E5D1-22A1-2949-9073-3D545B45E627}" type="sibTrans" cxnId="{6E21768C-3F92-7A48-8FD1-B41DFE54B012}">
      <dgm:prSet/>
      <dgm:spPr/>
      <dgm:t>
        <a:bodyPr/>
        <a:lstStyle/>
        <a:p>
          <a:endParaRPr lang="en-GB"/>
        </a:p>
      </dgm:t>
    </dgm:pt>
    <dgm:pt modelId="{A3E5B5A9-A8FF-E947-BC26-210CF441B941}">
      <dgm:prSet/>
      <dgm:spPr/>
      <dgm:t>
        <a:bodyPr/>
        <a:lstStyle/>
        <a:p>
          <a:r>
            <a:rPr lang="en-GB" dirty="0"/>
            <a:t>12. Research Methodology</a:t>
          </a:r>
        </a:p>
      </dgm:t>
    </dgm:pt>
    <dgm:pt modelId="{E16227C5-A2AA-0B4F-A4AA-BB66154C5F1E}" type="parTrans" cxnId="{4847ABC1-D4AF-0441-B05B-98C5AEE7E163}">
      <dgm:prSet/>
      <dgm:spPr/>
      <dgm:t>
        <a:bodyPr/>
        <a:lstStyle/>
        <a:p>
          <a:endParaRPr lang="en-GB"/>
        </a:p>
      </dgm:t>
    </dgm:pt>
    <dgm:pt modelId="{F51E2A64-A570-2541-989B-E12E9E514A7D}" type="sibTrans" cxnId="{4847ABC1-D4AF-0441-B05B-98C5AEE7E163}">
      <dgm:prSet/>
      <dgm:spPr/>
      <dgm:t>
        <a:bodyPr/>
        <a:lstStyle/>
        <a:p>
          <a:endParaRPr lang="en-GB"/>
        </a:p>
      </dgm:t>
    </dgm:pt>
    <dgm:pt modelId="{099213EA-4140-484A-A2D7-7035AD2CCA99}">
      <dgm:prSet/>
      <dgm:spPr/>
      <dgm:t>
        <a:bodyPr/>
        <a:lstStyle/>
        <a:p>
          <a:r>
            <a:rPr lang="en-GB" dirty="0"/>
            <a:t>13. Empirical Evidence Collection Plan</a:t>
          </a:r>
        </a:p>
      </dgm:t>
    </dgm:pt>
    <dgm:pt modelId="{05C03075-2628-0149-AFEB-6C91AF4A39D6}" type="parTrans" cxnId="{BE4AEBB8-FBC7-554E-89C1-FB2EF2E0A194}">
      <dgm:prSet/>
      <dgm:spPr/>
      <dgm:t>
        <a:bodyPr/>
        <a:lstStyle/>
        <a:p>
          <a:endParaRPr lang="en-GB"/>
        </a:p>
      </dgm:t>
    </dgm:pt>
    <dgm:pt modelId="{4E0C2554-EF23-8D46-8BD1-241FAC16FEE7}" type="sibTrans" cxnId="{BE4AEBB8-FBC7-554E-89C1-FB2EF2E0A194}">
      <dgm:prSet/>
      <dgm:spPr/>
      <dgm:t>
        <a:bodyPr/>
        <a:lstStyle/>
        <a:p>
          <a:endParaRPr lang="en-GB"/>
        </a:p>
      </dgm:t>
    </dgm:pt>
    <dgm:pt modelId="{75B8CEE8-55BC-BF4F-8DA3-CC41B3A74343}">
      <dgm:prSet/>
      <dgm:spPr/>
      <dgm:t>
        <a:bodyPr/>
        <a:lstStyle/>
        <a:p>
          <a:r>
            <a:rPr lang="en-GB" dirty="0"/>
            <a:t>14. Challenges and Limitation</a:t>
          </a:r>
        </a:p>
      </dgm:t>
    </dgm:pt>
    <dgm:pt modelId="{E3B567E3-6B50-0448-BE5D-E2255E853EE5}" type="parTrans" cxnId="{8CFB2654-D3E7-6C43-AFFF-3D5030A44BC5}">
      <dgm:prSet/>
      <dgm:spPr/>
      <dgm:t>
        <a:bodyPr/>
        <a:lstStyle/>
        <a:p>
          <a:endParaRPr lang="en-GB"/>
        </a:p>
      </dgm:t>
    </dgm:pt>
    <dgm:pt modelId="{9C490347-B7FC-494B-B581-D080D8A64924}" type="sibTrans" cxnId="{8CFB2654-D3E7-6C43-AFFF-3D5030A44BC5}">
      <dgm:prSet/>
      <dgm:spPr/>
      <dgm:t>
        <a:bodyPr/>
        <a:lstStyle/>
        <a:p>
          <a:endParaRPr lang="en-GB"/>
        </a:p>
      </dgm:t>
    </dgm:pt>
    <dgm:pt modelId="{624D3A59-DBDF-7F40-904D-3C55896BD451}">
      <dgm:prSet/>
      <dgm:spPr/>
      <dgm:t>
        <a:bodyPr/>
        <a:lstStyle/>
        <a:p>
          <a:r>
            <a:rPr lang="en-GB" dirty="0"/>
            <a:t>15. References</a:t>
          </a:r>
        </a:p>
      </dgm:t>
    </dgm:pt>
    <dgm:pt modelId="{9247625B-91FD-E747-BB61-B241D81A7082}" type="parTrans" cxnId="{D50580EF-BD4B-6543-957E-04CFB38C052A}">
      <dgm:prSet/>
      <dgm:spPr/>
      <dgm:t>
        <a:bodyPr/>
        <a:lstStyle/>
        <a:p>
          <a:endParaRPr lang="en-GB"/>
        </a:p>
      </dgm:t>
    </dgm:pt>
    <dgm:pt modelId="{519D2104-7F09-E047-B9E9-D2CED0186B75}" type="sibTrans" cxnId="{D50580EF-BD4B-6543-957E-04CFB38C052A}">
      <dgm:prSet/>
      <dgm:spPr/>
      <dgm:t>
        <a:bodyPr/>
        <a:lstStyle/>
        <a:p>
          <a:endParaRPr lang="en-GB"/>
        </a:p>
      </dgm:t>
    </dgm:pt>
    <dgm:pt modelId="{7C0A754A-B1B5-8B44-97F8-1A235A32DA08}" type="pres">
      <dgm:prSet presAssocID="{F667A65F-45C1-47DB-BB65-6A5C47503FB6}" presName="vert0" presStyleCnt="0">
        <dgm:presLayoutVars>
          <dgm:dir/>
          <dgm:animOne val="branch"/>
          <dgm:animLvl val="lvl"/>
        </dgm:presLayoutVars>
      </dgm:prSet>
      <dgm:spPr/>
    </dgm:pt>
    <dgm:pt modelId="{52BFD261-9682-DD43-BA27-37F739CF9017}" type="pres">
      <dgm:prSet presAssocID="{AF642496-7820-43BB-A501-3E912A105E3E}" presName="thickLine" presStyleLbl="alignNode1" presStyleIdx="0" presStyleCnt="15"/>
      <dgm:spPr/>
    </dgm:pt>
    <dgm:pt modelId="{C3FD76C2-5DED-404C-8C7A-5BFDEB715060}" type="pres">
      <dgm:prSet presAssocID="{AF642496-7820-43BB-A501-3E912A105E3E}" presName="horz1" presStyleCnt="0"/>
      <dgm:spPr/>
    </dgm:pt>
    <dgm:pt modelId="{DEBA78B7-5082-A247-9EC8-7C4CF7922F46}" type="pres">
      <dgm:prSet presAssocID="{AF642496-7820-43BB-A501-3E912A105E3E}" presName="tx1" presStyleLbl="revTx" presStyleIdx="0" presStyleCnt="15"/>
      <dgm:spPr/>
    </dgm:pt>
    <dgm:pt modelId="{2EDCE9B5-7BF8-E84E-9670-8FD5C8D7A6C0}" type="pres">
      <dgm:prSet presAssocID="{AF642496-7820-43BB-A501-3E912A105E3E}" presName="vert1" presStyleCnt="0"/>
      <dgm:spPr/>
    </dgm:pt>
    <dgm:pt modelId="{EA1C7A32-D4E0-314E-B24C-664016DDC5DA}" type="pres">
      <dgm:prSet presAssocID="{E51728CC-24C7-D241-862F-5C279E1600AC}" presName="thickLine" presStyleLbl="alignNode1" presStyleIdx="1" presStyleCnt="15"/>
      <dgm:spPr/>
    </dgm:pt>
    <dgm:pt modelId="{40B93BF1-F7C5-684D-B03C-DE9BC85088C8}" type="pres">
      <dgm:prSet presAssocID="{E51728CC-24C7-D241-862F-5C279E1600AC}" presName="horz1" presStyleCnt="0"/>
      <dgm:spPr/>
    </dgm:pt>
    <dgm:pt modelId="{0827E66B-870D-E442-875D-AEE6398B149C}" type="pres">
      <dgm:prSet presAssocID="{E51728CC-24C7-D241-862F-5C279E1600AC}" presName="tx1" presStyleLbl="revTx" presStyleIdx="1" presStyleCnt="15"/>
      <dgm:spPr/>
    </dgm:pt>
    <dgm:pt modelId="{E5550D14-E928-F842-A5AA-2488BA09FA9C}" type="pres">
      <dgm:prSet presAssocID="{E51728CC-24C7-D241-862F-5C279E1600AC}" presName="vert1" presStyleCnt="0"/>
      <dgm:spPr/>
    </dgm:pt>
    <dgm:pt modelId="{A12B18AB-5E84-9D43-B7B1-4EDD6EB7B06C}" type="pres">
      <dgm:prSet presAssocID="{C11401C5-BB9A-DC4D-B746-0DC1F0C1329B}" presName="thickLine" presStyleLbl="alignNode1" presStyleIdx="2" presStyleCnt="15"/>
      <dgm:spPr/>
    </dgm:pt>
    <dgm:pt modelId="{91FB7746-9A37-DE4C-90AF-28273D20E5A8}" type="pres">
      <dgm:prSet presAssocID="{C11401C5-BB9A-DC4D-B746-0DC1F0C1329B}" presName="horz1" presStyleCnt="0"/>
      <dgm:spPr/>
    </dgm:pt>
    <dgm:pt modelId="{A24A4BD9-0F99-044C-92B4-1B01ABAEF2FB}" type="pres">
      <dgm:prSet presAssocID="{C11401C5-BB9A-DC4D-B746-0DC1F0C1329B}" presName="tx1" presStyleLbl="revTx" presStyleIdx="2" presStyleCnt="15"/>
      <dgm:spPr/>
    </dgm:pt>
    <dgm:pt modelId="{81C6E63A-C86C-6F43-92AE-6FED5C9D06F2}" type="pres">
      <dgm:prSet presAssocID="{C11401C5-BB9A-DC4D-B746-0DC1F0C1329B}" presName="vert1" presStyleCnt="0"/>
      <dgm:spPr/>
    </dgm:pt>
    <dgm:pt modelId="{C64A5234-E326-E64C-9D4A-B1BEF9BA8752}" type="pres">
      <dgm:prSet presAssocID="{04BD0DB7-0CB2-E642-84FA-727321ACE359}" presName="thickLine" presStyleLbl="alignNode1" presStyleIdx="3" presStyleCnt="15"/>
      <dgm:spPr/>
    </dgm:pt>
    <dgm:pt modelId="{F1912F1D-E070-F54B-B287-E2A912CD08FA}" type="pres">
      <dgm:prSet presAssocID="{04BD0DB7-0CB2-E642-84FA-727321ACE359}" presName="horz1" presStyleCnt="0"/>
      <dgm:spPr/>
    </dgm:pt>
    <dgm:pt modelId="{F9134046-6484-C74A-8C9A-D8A3C8AF07FF}" type="pres">
      <dgm:prSet presAssocID="{04BD0DB7-0CB2-E642-84FA-727321ACE359}" presName="tx1" presStyleLbl="revTx" presStyleIdx="3" presStyleCnt="15"/>
      <dgm:spPr/>
    </dgm:pt>
    <dgm:pt modelId="{5E89DE13-3BF0-754E-9A6F-8E5A305D585F}" type="pres">
      <dgm:prSet presAssocID="{04BD0DB7-0CB2-E642-84FA-727321ACE359}" presName="vert1" presStyleCnt="0"/>
      <dgm:spPr/>
    </dgm:pt>
    <dgm:pt modelId="{1EE8FBD1-0722-EE43-BD96-A5118DD23CCA}" type="pres">
      <dgm:prSet presAssocID="{08BA69FD-6E6F-A74B-8250-6E7EC0B38D69}" presName="thickLine" presStyleLbl="alignNode1" presStyleIdx="4" presStyleCnt="15"/>
      <dgm:spPr/>
    </dgm:pt>
    <dgm:pt modelId="{7FA5F8AF-EF5B-4A4F-BF92-E5E6EE84F22C}" type="pres">
      <dgm:prSet presAssocID="{08BA69FD-6E6F-A74B-8250-6E7EC0B38D69}" presName="horz1" presStyleCnt="0"/>
      <dgm:spPr/>
    </dgm:pt>
    <dgm:pt modelId="{199B6B6D-4290-1C4C-ACC7-DA62E8A8E703}" type="pres">
      <dgm:prSet presAssocID="{08BA69FD-6E6F-A74B-8250-6E7EC0B38D69}" presName="tx1" presStyleLbl="revTx" presStyleIdx="4" presStyleCnt="15"/>
      <dgm:spPr/>
    </dgm:pt>
    <dgm:pt modelId="{0053DAC0-0166-6949-B718-A35252D2FBB4}" type="pres">
      <dgm:prSet presAssocID="{08BA69FD-6E6F-A74B-8250-6E7EC0B38D69}" presName="vert1" presStyleCnt="0"/>
      <dgm:spPr/>
    </dgm:pt>
    <dgm:pt modelId="{C705AF16-5C35-6944-9AC3-A00D0C74B39B}" type="pres">
      <dgm:prSet presAssocID="{66AA8F83-6560-AD48-8BB2-CF6F50FF0BE8}" presName="thickLine" presStyleLbl="alignNode1" presStyleIdx="5" presStyleCnt="15"/>
      <dgm:spPr/>
    </dgm:pt>
    <dgm:pt modelId="{923E2A79-F0C2-EF4D-9260-B012D9FED902}" type="pres">
      <dgm:prSet presAssocID="{66AA8F83-6560-AD48-8BB2-CF6F50FF0BE8}" presName="horz1" presStyleCnt="0"/>
      <dgm:spPr/>
    </dgm:pt>
    <dgm:pt modelId="{C6BE069A-01F4-2743-80DB-F445406499DE}" type="pres">
      <dgm:prSet presAssocID="{66AA8F83-6560-AD48-8BB2-CF6F50FF0BE8}" presName="tx1" presStyleLbl="revTx" presStyleIdx="5" presStyleCnt="15"/>
      <dgm:spPr/>
    </dgm:pt>
    <dgm:pt modelId="{5045695C-0C48-2941-A78A-A90D310DE7EE}" type="pres">
      <dgm:prSet presAssocID="{66AA8F83-6560-AD48-8BB2-CF6F50FF0BE8}" presName="vert1" presStyleCnt="0"/>
      <dgm:spPr/>
    </dgm:pt>
    <dgm:pt modelId="{9861FE1A-C2E7-A447-846A-396C607BF9A9}" type="pres">
      <dgm:prSet presAssocID="{8B5A3D46-5229-9742-A280-0CBD5393FC9A}" presName="thickLine" presStyleLbl="alignNode1" presStyleIdx="6" presStyleCnt="15"/>
      <dgm:spPr/>
    </dgm:pt>
    <dgm:pt modelId="{E043A6FD-4DD2-6B4C-869C-B6D8C56A37FB}" type="pres">
      <dgm:prSet presAssocID="{8B5A3D46-5229-9742-A280-0CBD5393FC9A}" presName="horz1" presStyleCnt="0"/>
      <dgm:spPr/>
    </dgm:pt>
    <dgm:pt modelId="{DBF218BF-CAA4-5740-918E-A7BC1C104A2A}" type="pres">
      <dgm:prSet presAssocID="{8B5A3D46-5229-9742-A280-0CBD5393FC9A}" presName="tx1" presStyleLbl="revTx" presStyleIdx="6" presStyleCnt="15"/>
      <dgm:spPr/>
    </dgm:pt>
    <dgm:pt modelId="{7ACD961D-593B-C44D-9211-EDE04DE9DFBF}" type="pres">
      <dgm:prSet presAssocID="{8B5A3D46-5229-9742-A280-0CBD5393FC9A}" presName="vert1" presStyleCnt="0"/>
      <dgm:spPr/>
    </dgm:pt>
    <dgm:pt modelId="{B25D708C-0C65-464C-AD2E-B24261282C5F}" type="pres">
      <dgm:prSet presAssocID="{FA297B11-83CA-2F4F-B1EE-72DB2684D839}" presName="thickLine" presStyleLbl="alignNode1" presStyleIdx="7" presStyleCnt="15"/>
      <dgm:spPr/>
    </dgm:pt>
    <dgm:pt modelId="{55D24966-F1B4-7A45-B202-6C1FF4C2CB14}" type="pres">
      <dgm:prSet presAssocID="{FA297B11-83CA-2F4F-B1EE-72DB2684D839}" presName="horz1" presStyleCnt="0"/>
      <dgm:spPr/>
    </dgm:pt>
    <dgm:pt modelId="{0EFDBFA7-1899-E544-A407-D0927B1C4A3D}" type="pres">
      <dgm:prSet presAssocID="{FA297B11-83CA-2F4F-B1EE-72DB2684D839}" presName="tx1" presStyleLbl="revTx" presStyleIdx="7" presStyleCnt="15"/>
      <dgm:spPr/>
    </dgm:pt>
    <dgm:pt modelId="{495371FF-1888-1144-9B1E-E5851A8EA9E6}" type="pres">
      <dgm:prSet presAssocID="{FA297B11-83CA-2F4F-B1EE-72DB2684D839}" presName="vert1" presStyleCnt="0"/>
      <dgm:spPr/>
    </dgm:pt>
    <dgm:pt modelId="{77A59A04-50ED-5145-A54F-D1334013C0B6}" type="pres">
      <dgm:prSet presAssocID="{5DCAD297-432B-4648-B617-A3DC42205B1C}" presName="thickLine" presStyleLbl="alignNode1" presStyleIdx="8" presStyleCnt="15"/>
      <dgm:spPr/>
    </dgm:pt>
    <dgm:pt modelId="{1E5F65A8-D032-924B-A915-4FC8D22730D2}" type="pres">
      <dgm:prSet presAssocID="{5DCAD297-432B-4648-B617-A3DC42205B1C}" presName="horz1" presStyleCnt="0"/>
      <dgm:spPr/>
    </dgm:pt>
    <dgm:pt modelId="{AB731CB5-8FFA-8044-B711-2CAA504C028E}" type="pres">
      <dgm:prSet presAssocID="{5DCAD297-432B-4648-B617-A3DC42205B1C}" presName="tx1" presStyleLbl="revTx" presStyleIdx="8" presStyleCnt="15"/>
      <dgm:spPr/>
    </dgm:pt>
    <dgm:pt modelId="{D5801064-A63F-7949-ADFB-46D9A557E18A}" type="pres">
      <dgm:prSet presAssocID="{5DCAD297-432B-4648-B617-A3DC42205B1C}" presName="vert1" presStyleCnt="0"/>
      <dgm:spPr/>
    </dgm:pt>
    <dgm:pt modelId="{520722E2-C60D-724E-A5D0-F79B0E15D456}" type="pres">
      <dgm:prSet presAssocID="{4A373DCA-F95A-E845-BDD0-038FAC09942E}" presName="thickLine" presStyleLbl="alignNode1" presStyleIdx="9" presStyleCnt="15"/>
      <dgm:spPr/>
    </dgm:pt>
    <dgm:pt modelId="{A7BA20C8-DD14-7C4B-9833-8A7A5CA57588}" type="pres">
      <dgm:prSet presAssocID="{4A373DCA-F95A-E845-BDD0-038FAC09942E}" presName="horz1" presStyleCnt="0"/>
      <dgm:spPr/>
    </dgm:pt>
    <dgm:pt modelId="{8EFA90F1-79FD-D648-BBCA-D12A1A0CF1DC}" type="pres">
      <dgm:prSet presAssocID="{4A373DCA-F95A-E845-BDD0-038FAC09942E}" presName="tx1" presStyleLbl="revTx" presStyleIdx="9" presStyleCnt="15"/>
      <dgm:spPr/>
    </dgm:pt>
    <dgm:pt modelId="{419B6C97-32F9-674A-8D34-8E7B27F142D1}" type="pres">
      <dgm:prSet presAssocID="{4A373DCA-F95A-E845-BDD0-038FAC09942E}" presName="vert1" presStyleCnt="0"/>
      <dgm:spPr/>
    </dgm:pt>
    <dgm:pt modelId="{FA69A13B-662B-CF45-8A66-A0265A35632D}" type="pres">
      <dgm:prSet presAssocID="{FAA6D78D-593F-2649-BC5D-F27CAA9075D8}" presName="thickLine" presStyleLbl="alignNode1" presStyleIdx="10" presStyleCnt="15"/>
      <dgm:spPr/>
    </dgm:pt>
    <dgm:pt modelId="{98B63B4D-E557-7743-A35D-79CED0D2391E}" type="pres">
      <dgm:prSet presAssocID="{FAA6D78D-593F-2649-BC5D-F27CAA9075D8}" presName="horz1" presStyleCnt="0"/>
      <dgm:spPr/>
    </dgm:pt>
    <dgm:pt modelId="{24C1030E-EEE3-B841-BA84-FDA1471D0020}" type="pres">
      <dgm:prSet presAssocID="{FAA6D78D-593F-2649-BC5D-F27CAA9075D8}" presName="tx1" presStyleLbl="revTx" presStyleIdx="10" presStyleCnt="15"/>
      <dgm:spPr/>
    </dgm:pt>
    <dgm:pt modelId="{A9B77EC7-DCED-F142-966C-22654D605899}" type="pres">
      <dgm:prSet presAssocID="{FAA6D78D-593F-2649-BC5D-F27CAA9075D8}" presName="vert1" presStyleCnt="0"/>
      <dgm:spPr/>
    </dgm:pt>
    <dgm:pt modelId="{C4550E95-93D5-8143-9E50-D015120EE5EA}" type="pres">
      <dgm:prSet presAssocID="{A3E5B5A9-A8FF-E947-BC26-210CF441B941}" presName="thickLine" presStyleLbl="alignNode1" presStyleIdx="11" presStyleCnt="15"/>
      <dgm:spPr/>
    </dgm:pt>
    <dgm:pt modelId="{530C1486-36F1-B94D-B4E4-9E1923984069}" type="pres">
      <dgm:prSet presAssocID="{A3E5B5A9-A8FF-E947-BC26-210CF441B941}" presName="horz1" presStyleCnt="0"/>
      <dgm:spPr/>
    </dgm:pt>
    <dgm:pt modelId="{97FE14AD-7088-9742-95BF-5D16E70DBFDC}" type="pres">
      <dgm:prSet presAssocID="{A3E5B5A9-A8FF-E947-BC26-210CF441B941}" presName="tx1" presStyleLbl="revTx" presStyleIdx="11" presStyleCnt="15"/>
      <dgm:spPr/>
    </dgm:pt>
    <dgm:pt modelId="{DDCC9189-C4BC-2C47-8D25-7CAFE1D11E1A}" type="pres">
      <dgm:prSet presAssocID="{A3E5B5A9-A8FF-E947-BC26-210CF441B941}" presName="vert1" presStyleCnt="0"/>
      <dgm:spPr/>
    </dgm:pt>
    <dgm:pt modelId="{1BD7B218-8CFA-E344-B907-1C3464C79E3A}" type="pres">
      <dgm:prSet presAssocID="{099213EA-4140-484A-A2D7-7035AD2CCA99}" presName="thickLine" presStyleLbl="alignNode1" presStyleIdx="12" presStyleCnt="15"/>
      <dgm:spPr/>
    </dgm:pt>
    <dgm:pt modelId="{B682D4A5-FD09-4B46-82CE-45A831F12BA5}" type="pres">
      <dgm:prSet presAssocID="{099213EA-4140-484A-A2D7-7035AD2CCA99}" presName="horz1" presStyleCnt="0"/>
      <dgm:spPr/>
    </dgm:pt>
    <dgm:pt modelId="{1EED66C6-BC86-0A44-B276-2C93AA8D27D2}" type="pres">
      <dgm:prSet presAssocID="{099213EA-4140-484A-A2D7-7035AD2CCA99}" presName="tx1" presStyleLbl="revTx" presStyleIdx="12" presStyleCnt="15"/>
      <dgm:spPr/>
    </dgm:pt>
    <dgm:pt modelId="{6249CE24-31E0-8E4B-A28E-AEA7E54BEF6F}" type="pres">
      <dgm:prSet presAssocID="{099213EA-4140-484A-A2D7-7035AD2CCA99}" presName="vert1" presStyleCnt="0"/>
      <dgm:spPr/>
    </dgm:pt>
    <dgm:pt modelId="{C5D37DDC-C04D-D443-AA1A-090CC27DAA02}" type="pres">
      <dgm:prSet presAssocID="{75B8CEE8-55BC-BF4F-8DA3-CC41B3A74343}" presName="thickLine" presStyleLbl="alignNode1" presStyleIdx="13" presStyleCnt="15"/>
      <dgm:spPr/>
    </dgm:pt>
    <dgm:pt modelId="{0262D2AC-5EFD-BA48-90D2-B5E42E269889}" type="pres">
      <dgm:prSet presAssocID="{75B8CEE8-55BC-BF4F-8DA3-CC41B3A74343}" presName="horz1" presStyleCnt="0"/>
      <dgm:spPr/>
    </dgm:pt>
    <dgm:pt modelId="{69F18D6A-038B-204A-AB6A-D12274A99D7A}" type="pres">
      <dgm:prSet presAssocID="{75B8CEE8-55BC-BF4F-8DA3-CC41B3A74343}" presName="tx1" presStyleLbl="revTx" presStyleIdx="13" presStyleCnt="15"/>
      <dgm:spPr/>
    </dgm:pt>
    <dgm:pt modelId="{1E705DEF-878F-9344-AA3B-DC8D142CBC1D}" type="pres">
      <dgm:prSet presAssocID="{75B8CEE8-55BC-BF4F-8DA3-CC41B3A74343}" presName="vert1" presStyleCnt="0"/>
      <dgm:spPr/>
    </dgm:pt>
    <dgm:pt modelId="{4D50DC0B-2A8C-1A4A-9387-D4A7B7F311A3}" type="pres">
      <dgm:prSet presAssocID="{624D3A59-DBDF-7F40-904D-3C55896BD451}" presName="thickLine" presStyleLbl="alignNode1" presStyleIdx="14" presStyleCnt="15"/>
      <dgm:spPr/>
    </dgm:pt>
    <dgm:pt modelId="{7150D57E-3671-E74F-B1DE-326A14AAD67F}" type="pres">
      <dgm:prSet presAssocID="{624D3A59-DBDF-7F40-904D-3C55896BD451}" presName="horz1" presStyleCnt="0"/>
      <dgm:spPr/>
    </dgm:pt>
    <dgm:pt modelId="{09819E73-BE5C-2147-8AD0-02363D54ED14}" type="pres">
      <dgm:prSet presAssocID="{624D3A59-DBDF-7F40-904D-3C55896BD451}" presName="tx1" presStyleLbl="revTx" presStyleIdx="14" presStyleCnt="15"/>
      <dgm:spPr/>
    </dgm:pt>
    <dgm:pt modelId="{14EF856B-7FC9-BB4C-B5D7-1EEC63C2F2AE}" type="pres">
      <dgm:prSet presAssocID="{624D3A59-DBDF-7F40-904D-3C55896BD451}" presName="vert1" presStyleCnt="0"/>
      <dgm:spPr/>
    </dgm:pt>
  </dgm:ptLst>
  <dgm:cxnLst>
    <dgm:cxn modelId="{14EF3605-758C-8C41-8BAE-40D69AD0826C}" srcId="{F667A65F-45C1-47DB-BB65-6A5C47503FB6}" destId="{04BD0DB7-0CB2-E642-84FA-727321ACE359}" srcOrd="3" destOrd="0" parTransId="{F21B55C7-B70C-7641-B324-110512235DA8}" sibTransId="{5BF24AB9-EFCB-E747-86D8-8A201804FF2C}"/>
    <dgm:cxn modelId="{E46F590D-2864-834D-BE01-94501C6636D1}" type="presOf" srcId="{624D3A59-DBDF-7F40-904D-3C55896BD451}" destId="{09819E73-BE5C-2147-8AD0-02363D54ED14}" srcOrd="0" destOrd="0" presId="urn:microsoft.com/office/officeart/2008/layout/LinedList"/>
    <dgm:cxn modelId="{C1B8811E-25AF-7046-9D80-9B8D9929191F}" type="presOf" srcId="{A3E5B5A9-A8FF-E947-BC26-210CF441B941}" destId="{97FE14AD-7088-9742-95BF-5D16E70DBFDC}" srcOrd="0" destOrd="0" presId="urn:microsoft.com/office/officeart/2008/layout/LinedList"/>
    <dgm:cxn modelId="{3EFFA41E-3C20-D446-8729-CDB043C6917F}" srcId="{F667A65F-45C1-47DB-BB65-6A5C47503FB6}" destId="{C11401C5-BB9A-DC4D-B746-0DC1F0C1329B}" srcOrd="2" destOrd="0" parTransId="{FDD65CDE-4909-F94C-A21B-A697ECF5BD94}" sibTransId="{2F51391A-40B4-504D-9E67-CBD73A75C8EA}"/>
    <dgm:cxn modelId="{13EB2527-2151-6A4C-9733-57BF0CD3DEFF}" type="presOf" srcId="{FA297B11-83CA-2F4F-B1EE-72DB2684D839}" destId="{0EFDBFA7-1899-E544-A407-D0927B1C4A3D}" srcOrd="0" destOrd="0" presId="urn:microsoft.com/office/officeart/2008/layout/LinedList"/>
    <dgm:cxn modelId="{E356423B-0A5E-BE4F-9C13-8B595DA1CA07}" type="presOf" srcId="{FAA6D78D-593F-2649-BC5D-F27CAA9075D8}" destId="{24C1030E-EEE3-B841-BA84-FDA1471D0020}" srcOrd="0" destOrd="0" presId="urn:microsoft.com/office/officeart/2008/layout/LinedList"/>
    <dgm:cxn modelId="{47542F51-A053-AD4C-9E95-80915DCB077F}" type="presOf" srcId="{66AA8F83-6560-AD48-8BB2-CF6F50FF0BE8}" destId="{C6BE069A-01F4-2743-80DB-F445406499DE}" srcOrd="0" destOrd="0" presId="urn:microsoft.com/office/officeart/2008/layout/LinedList"/>
    <dgm:cxn modelId="{3BFFC452-73C6-6445-98F2-D4E5AFCDF14C}" type="presOf" srcId="{04BD0DB7-0CB2-E642-84FA-727321ACE359}" destId="{F9134046-6484-C74A-8C9A-D8A3C8AF07FF}" srcOrd="0" destOrd="0" presId="urn:microsoft.com/office/officeart/2008/layout/LinedList"/>
    <dgm:cxn modelId="{8CFB2654-D3E7-6C43-AFFF-3D5030A44BC5}" srcId="{F667A65F-45C1-47DB-BB65-6A5C47503FB6}" destId="{75B8CEE8-55BC-BF4F-8DA3-CC41B3A74343}" srcOrd="13" destOrd="0" parTransId="{E3B567E3-6B50-0448-BE5D-E2255E853EE5}" sibTransId="{9C490347-B7FC-494B-B581-D080D8A64924}"/>
    <dgm:cxn modelId="{733B8A64-F5F9-AA4F-9E9B-088F321B90CB}" srcId="{F667A65F-45C1-47DB-BB65-6A5C47503FB6}" destId="{08BA69FD-6E6F-A74B-8250-6E7EC0B38D69}" srcOrd="4" destOrd="0" parTransId="{D95E5C2C-D09D-AA4D-88BD-6EAAE27B37B4}" sibTransId="{012DEC55-7C32-1942-A7BF-DEE63D5660C7}"/>
    <dgm:cxn modelId="{567B3166-4E6F-EC43-A1A5-64B5367A172F}" type="presOf" srcId="{099213EA-4140-484A-A2D7-7035AD2CCA99}" destId="{1EED66C6-BC86-0A44-B276-2C93AA8D27D2}" srcOrd="0" destOrd="0" presId="urn:microsoft.com/office/officeart/2008/layout/LinedList"/>
    <dgm:cxn modelId="{1910C26A-AE99-D344-930E-381E7C9BFF9E}" type="presOf" srcId="{C11401C5-BB9A-DC4D-B746-0DC1F0C1329B}" destId="{A24A4BD9-0F99-044C-92B4-1B01ABAEF2FB}" srcOrd="0" destOrd="0" presId="urn:microsoft.com/office/officeart/2008/layout/LinedList"/>
    <dgm:cxn modelId="{62D05376-F388-D04A-8CBB-DAFCF967147A}" type="presOf" srcId="{08BA69FD-6E6F-A74B-8250-6E7EC0B38D69}" destId="{199B6B6D-4290-1C4C-ACC7-DA62E8A8E703}" srcOrd="0" destOrd="0" presId="urn:microsoft.com/office/officeart/2008/layout/LinedList"/>
    <dgm:cxn modelId="{3FC8ED80-180D-CF49-ADB0-E8ED32B11DBA}" srcId="{F667A65F-45C1-47DB-BB65-6A5C47503FB6}" destId="{E51728CC-24C7-D241-862F-5C279E1600AC}" srcOrd="1" destOrd="0" parTransId="{9C9FB2C0-8186-E345-98A3-BBFD11919DE2}" sibTransId="{39F7A323-C7A4-4949-BA1C-F07D4ACD01F1}"/>
    <dgm:cxn modelId="{6E21768C-3F92-7A48-8FD1-B41DFE54B012}" srcId="{F667A65F-45C1-47DB-BB65-6A5C47503FB6}" destId="{FAA6D78D-593F-2649-BC5D-F27CAA9075D8}" srcOrd="10" destOrd="0" parTransId="{99076517-D86A-0444-B593-AB795190886F}" sibTransId="{77D3E5D1-22A1-2949-9073-3D545B45E627}"/>
    <dgm:cxn modelId="{C3C4718D-6AEA-064C-9EA5-493579414735}" type="presOf" srcId="{8B5A3D46-5229-9742-A280-0CBD5393FC9A}" destId="{DBF218BF-CAA4-5740-918E-A7BC1C104A2A}" srcOrd="0" destOrd="0" presId="urn:microsoft.com/office/officeart/2008/layout/LinedList"/>
    <dgm:cxn modelId="{B9A6C68F-801F-CE4E-AC3A-0DE71F6E8072}" type="presOf" srcId="{E51728CC-24C7-D241-862F-5C279E1600AC}" destId="{0827E66B-870D-E442-875D-AEE6398B149C}" srcOrd="0" destOrd="0" presId="urn:microsoft.com/office/officeart/2008/layout/LinedList"/>
    <dgm:cxn modelId="{B6F4E98F-6DCF-9F44-94C8-F9A6B800A41C}" srcId="{F667A65F-45C1-47DB-BB65-6A5C47503FB6}" destId="{5DCAD297-432B-4648-B617-A3DC42205B1C}" srcOrd="8" destOrd="0" parTransId="{BDFEADBD-9FE9-F245-8B37-D19841BF9732}" sibTransId="{FE7D7864-0D48-024F-B45B-DDB517E477A7}"/>
    <dgm:cxn modelId="{997FB091-AC4F-324D-B232-3E0B58880D9A}" srcId="{F667A65F-45C1-47DB-BB65-6A5C47503FB6}" destId="{FA297B11-83CA-2F4F-B1EE-72DB2684D839}" srcOrd="7" destOrd="0" parTransId="{A2907BE3-4EBF-8543-83FE-21348074F33A}" sibTransId="{DCEF1BE4-66A0-2349-A1C7-8F3F71FC8C41}"/>
    <dgm:cxn modelId="{010D0C9F-4275-8E42-9A62-0820AD631CA8}" type="presOf" srcId="{5DCAD297-432B-4648-B617-A3DC42205B1C}" destId="{AB731CB5-8FFA-8044-B711-2CAA504C028E}" srcOrd="0" destOrd="0" presId="urn:microsoft.com/office/officeart/2008/layout/LinedList"/>
    <dgm:cxn modelId="{9D0DEEB1-6CA6-D540-B763-E27B2578CECC}" srcId="{F667A65F-45C1-47DB-BB65-6A5C47503FB6}" destId="{8B5A3D46-5229-9742-A280-0CBD5393FC9A}" srcOrd="6" destOrd="0" parTransId="{559F8438-5EAD-9F4C-8E1D-D1824B22F69A}" sibTransId="{D77C7281-B655-DA45-AD4B-78439515361C}"/>
    <dgm:cxn modelId="{133A97B2-8B01-484E-9E3A-61BE022E139D}" srcId="{F667A65F-45C1-47DB-BB65-6A5C47503FB6}" destId="{4A373DCA-F95A-E845-BDD0-038FAC09942E}" srcOrd="9" destOrd="0" parTransId="{BB16D253-17E5-D14C-BFA5-7465C8AE8DA1}" sibTransId="{57A41CFA-2C60-5246-A12D-1581B72249D1}"/>
    <dgm:cxn modelId="{BE4AEBB8-FBC7-554E-89C1-FB2EF2E0A194}" srcId="{F667A65F-45C1-47DB-BB65-6A5C47503FB6}" destId="{099213EA-4140-484A-A2D7-7035AD2CCA99}" srcOrd="12" destOrd="0" parTransId="{05C03075-2628-0149-AFEB-6C91AF4A39D6}" sibTransId="{4E0C2554-EF23-8D46-8BD1-241FAC16FEE7}"/>
    <dgm:cxn modelId="{868828BE-767D-A24E-B5AA-94BFA05F4563}" type="presOf" srcId="{F667A65F-45C1-47DB-BB65-6A5C47503FB6}" destId="{7C0A754A-B1B5-8B44-97F8-1A235A32DA08}" srcOrd="0" destOrd="0" presId="urn:microsoft.com/office/officeart/2008/layout/LinedList"/>
    <dgm:cxn modelId="{8D7FE6BF-F850-7541-BBE8-90F04BD1B568}" type="presOf" srcId="{75B8CEE8-55BC-BF4F-8DA3-CC41B3A74343}" destId="{69F18D6A-038B-204A-AB6A-D12274A99D7A}" srcOrd="0" destOrd="0" presId="urn:microsoft.com/office/officeart/2008/layout/LinedList"/>
    <dgm:cxn modelId="{4847ABC1-D4AF-0441-B05B-98C5AEE7E163}" srcId="{F667A65F-45C1-47DB-BB65-6A5C47503FB6}" destId="{A3E5B5A9-A8FF-E947-BC26-210CF441B941}" srcOrd="11" destOrd="0" parTransId="{E16227C5-A2AA-0B4F-A4AA-BB66154C5F1E}" sibTransId="{F51E2A64-A570-2541-989B-E12E9E514A7D}"/>
    <dgm:cxn modelId="{7280E0C5-8A07-DC4D-8057-6A7E5519F7AC}" srcId="{F667A65F-45C1-47DB-BB65-6A5C47503FB6}" destId="{66AA8F83-6560-AD48-8BB2-CF6F50FF0BE8}" srcOrd="5" destOrd="0" parTransId="{7DAEF86A-492D-7C4D-8661-113FBABBE494}" sibTransId="{C2951B28-46EA-294C-837A-6337D7D29340}"/>
    <dgm:cxn modelId="{F04A0CD0-C549-4A6C-B7BB-F904A4F93FD4}" srcId="{F667A65F-45C1-47DB-BB65-6A5C47503FB6}" destId="{AF642496-7820-43BB-A501-3E912A105E3E}" srcOrd="0" destOrd="0" parTransId="{E0C91D53-FBCE-4FD0-BCA1-C11F1D171D95}" sibTransId="{3F234DFB-6E33-4BE9-88D3-E18C58E0EA37}"/>
    <dgm:cxn modelId="{95F101E6-F4FD-5D4E-B403-F41DB08DBD16}" type="presOf" srcId="{4A373DCA-F95A-E845-BDD0-038FAC09942E}" destId="{8EFA90F1-79FD-D648-BBCA-D12A1A0CF1DC}" srcOrd="0" destOrd="0" presId="urn:microsoft.com/office/officeart/2008/layout/LinedList"/>
    <dgm:cxn modelId="{D50580EF-BD4B-6543-957E-04CFB38C052A}" srcId="{F667A65F-45C1-47DB-BB65-6A5C47503FB6}" destId="{624D3A59-DBDF-7F40-904D-3C55896BD451}" srcOrd="14" destOrd="0" parTransId="{9247625B-91FD-E747-BB61-B241D81A7082}" sibTransId="{519D2104-7F09-E047-B9E9-D2CED0186B75}"/>
    <dgm:cxn modelId="{556B6BF2-8764-AC4E-8D09-D90CB9500C23}" type="presOf" srcId="{AF642496-7820-43BB-A501-3E912A105E3E}" destId="{DEBA78B7-5082-A247-9EC8-7C4CF7922F46}" srcOrd="0" destOrd="0" presId="urn:microsoft.com/office/officeart/2008/layout/LinedList"/>
    <dgm:cxn modelId="{DB4E6CED-786B-DA41-A24A-43326B946CEE}" type="presParOf" srcId="{7C0A754A-B1B5-8B44-97F8-1A235A32DA08}" destId="{52BFD261-9682-DD43-BA27-37F739CF9017}" srcOrd="0" destOrd="0" presId="urn:microsoft.com/office/officeart/2008/layout/LinedList"/>
    <dgm:cxn modelId="{DF1C30F8-2E21-9143-BA36-65A19A9983E6}" type="presParOf" srcId="{7C0A754A-B1B5-8B44-97F8-1A235A32DA08}" destId="{C3FD76C2-5DED-404C-8C7A-5BFDEB715060}" srcOrd="1" destOrd="0" presId="urn:microsoft.com/office/officeart/2008/layout/LinedList"/>
    <dgm:cxn modelId="{F2ED280B-EE30-114A-82A3-1C1D1B2593F8}" type="presParOf" srcId="{C3FD76C2-5DED-404C-8C7A-5BFDEB715060}" destId="{DEBA78B7-5082-A247-9EC8-7C4CF7922F46}" srcOrd="0" destOrd="0" presId="urn:microsoft.com/office/officeart/2008/layout/LinedList"/>
    <dgm:cxn modelId="{70884EAB-1846-9747-A55C-7A69BF326228}" type="presParOf" srcId="{C3FD76C2-5DED-404C-8C7A-5BFDEB715060}" destId="{2EDCE9B5-7BF8-E84E-9670-8FD5C8D7A6C0}" srcOrd="1" destOrd="0" presId="urn:microsoft.com/office/officeart/2008/layout/LinedList"/>
    <dgm:cxn modelId="{10507D92-34DB-0843-9420-386829BF720D}" type="presParOf" srcId="{7C0A754A-B1B5-8B44-97F8-1A235A32DA08}" destId="{EA1C7A32-D4E0-314E-B24C-664016DDC5DA}" srcOrd="2" destOrd="0" presId="urn:microsoft.com/office/officeart/2008/layout/LinedList"/>
    <dgm:cxn modelId="{DF4C63C8-F246-FE45-BD66-BFC4F2FF6A08}" type="presParOf" srcId="{7C0A754A-B1B5-8B44-97F8-1A235A32DA08}" destId="{40B93BF1-F7C5-684D-B03C-DE9BC85088C8}" srcOrd="3" destOrd="0" presId="urn:microsoft.com/office/officeart/2008/layout/LinedList"/>
    <dgm:cxn modelId="{4B796F6A-98AB-AD4B-9D43-DE053A31A3F8}" type="presParOf" srcId="{40B93BF1-F7C5-684D-B03C-DE9BC85088C8}" destId="{0827E66B-870D-E442-875D-AEE6398B149C}" srcOrd="0" destOrd="0" presId="urn:microsoft.com/office/officeart/2008/layout/LinedList"/>
    <dgm:cxn modelId="{E3EC1FE0-598D-A246-AEC3-73771DEDF07D}" type="presParOf" srcId="{40B93BF1-F7C5-684D-B03C-DE9BC85088C8}" destId="{E5550D14-E928-F842-A5AA-2488BA09FA9C}" srcOrd="1" destOrd="0" presId="urn:microsoft.com/office/officeart/2008/layout/LinedList"/>
    <dgm:cxn modelId="{FFAB9F42-3324-9743-AEF5-24D4A75B6808}" type="presParOf" srcId="{7C0A754A-B1B5-8B44-97F8-1A235A32DA08}" destId="{A12B18AB-5E84-9D43-B7B1-4EDD6EB7B06C}" srcOrd="4" destOrd="0" presId="urn:microsoft.com/office/officeart/2008/layout/LinedList"/>
    <dgm:cxn modelId="{31254938-9F7E-D04A-85B0-6F339409372D}" type="presParOf" srcId="{7C0A754A-B1B5-8B44-97F8-1A235A32DA08}" destId="{91FB7746-9A37-DE4C-90AF-28273D20E5A8}" srcOrd="5" destOrd="0" presId="urn:microsoft.com/office/officeart/2008/layout/LinedList"/>
    <dgm:cxn modelId="{39B62879-A1F9-A84D-AE0A-7A180E6E1AE1}" type="presParOf" srcId="{91FB7746-9A37-DE4C-90AF-28273D20E5A8}" destId="{A24A4BD9-0F99-044C-92B4-1B01ABAEF2FB}" srcOrd="0" destOrd="0" presId="urn:microsoft.com/office/officeart/2008/layout/LinedList"/>
    <dgm:cxn modelId="{48FBC10C-9CE1-A84B-91B8-9F00D4C0CEBB}" type="presParOf" srcId="{91FB7746-9A37-DE4C-90AF-28273D20E5A8}" destId="{81C6E63A-C86C-6F43-92AE-6FED5C9D06F2}" srcOrd="1" destOrd="0" presId="urn:microsoft.com/office/officeart/2008/layout/LinedList"/>
    <dgm:cxn modelId="{7FCFA45E-7EE8-0C44-9DC4-C8D3EF36374E}" type="presParOf" srcId="{7C0A754A-B1B5-8B44-97F8-1A235A32DA08}" destId="{C64A5234-E326-E64C-9D4A-B1BEF9BA8752}" srcOrd="6" destOrd="0" presId="urn:microsoft.com/office/officeart/2008/layout/LinedList"/>
    <dgm:cxn modelId="{2DFC72FA-74A9-994B-82D0-3A097046B4FF}" type="presParOf" srcId="{7C0A754A-B1B5-8B44-97F8-1A235A32DA08}" destId="{F1912F1D-E070-F54B-B287-E2A912CD08FA}" srcOrd="7" destOrd="0" presId="urn:microsoft.com/office/officeart/2008/layout/LinedList"/>
    <dgm:cxn modelId="{4D41CD38-26C0-A346-9830-70E4241F209B}" type="presParOf" srcId="{F1912F1D-E070-F54B-B287-E2A912CD08FA}" destId="{F9134046-6484-C74A-8C9A-D8A3C8AF07FF}" srcOrd="0" destOrd="0" presId="urn:microsoft.com/office/officeart/2008/layout/LinedList"/>
    <dgm:cxn modelId="{F281CE60-8728-5B48-9380-997A02FFC38F}" type="presParOf" srcId="{F1912F1D-E070-F54B-B287-E2A912CD08FA}" destId="{5E89DE13-3BF0-754E-9A6F-8E5A305D585F}" srcOrd="1" destOrd="0" presId="urn:microsoft.com/office/officeart/2008/layout/LinedList"/>
    <dgm:cxn modelId="{4EAA32F2-B20C-5A42-A2A8-EAE1BE67CF7B}" type="presParOf" srcId="{7C0A754A-B1B5-8B44-97F8-1A235A32DA08}" destId="{1EE8FBD1-0722-EE43-BD96-A5118DD23CCA}" srcOrd="8" destOrd="0" presId="urn:microsoft.com/office/officeart/2008/layout/LinedList"/>
    <dgm:cxn modelId="{1317E75E-619D-1642-8DA3-412401BAD07D}" type="presParOf" srcId="{7C0A754A-B1B5-8B44-97F8-1A235A32DA08}" destId="{7FA5F8AF-EF5B-4A4F-BF92-E5E6EE84F22C}" srcOrd="9" destOrd="0" presId="urn:microsoft.com/office/officeart/2008/layout/LinedList"/>
    <dgm:cxn modelId="{7D6E79DC-84B1-1646-842D-02C6C5B29F88}" type="presParOf" srcId="{7FA5F8AF-EF5B-4A4F-BF92-E5E6EE84F22C}" destId="{199B6B6D-4290-1C4C-ACC7-DA62E8A8E703}" srcOrd="0" destOrd="0" presId="urn:microsoft.com/office/officeart/2008/layout/LinedList"/>
    <dgm:cxn modelId="{C750B051-FDCE-E447-A1F6-F60632ED3487}" type="presParOf" srcId="{7FA5F8AF-EF5B-4A4F-BF92-E5E6EE84F22C}" destId="{0053DAC0-0166-6949-B718-A35252D2FBB4}" srcOrd="1" destOrd="0" presId="urn:microsoft.com/office/officeart/2008/layout/LinedList"/>
    <dgm:cxn modelId="{7D692649-FE78-E74D-80F5-AA365E11DA24}" type="presParOf" srcId="{7C0A754A-B1B5-8B44-97F8-1A235A32DA08}" destId="{C705AF16-5C35-6944-9AC3-A00D0C74B39B}" srcOrd="10" destOrd="0" presId="urn:microsoft.com/office/officeart/2008/layout/LinedList"/>
    <dgm:cxn modelId="{B18E8626-3450-854A-9A5B-929D9C4D39F8}" type="presParOf" srcId="{7C0A754A-B1B5-8B44-97F8-1A235A32DA08}" destId="{923E2A79-F0C2-EF4D-9260-B012D9FED902}" srcOrd="11" destOrd="0" presId="urn:microsoft.com/office/officeart/2008/layout/LinedList"/>
    <dgm:cxn modelId="{583451FF-FF40-584F-8006-704AA24A1264}" type="presParOf" srcId="{923E2A79-F0C2-EF4D-9260-B012D9FED902}" destId="{C6BE069A-01F4-2743-80DB-F445406499DE}" srcOrd="0" destOrd="0" presId="urn:microsoft.com/office/officeart/2008/layout/LinedList"/>
    <dgm:cxn modelId="{D9F09AB4-C2EC-B74A-9DFF-0B82F8061FAB}" type="presParOf" srcId="{923E2A79-F0C2-EF4D-9260-B012D9FED902}" destId="{5045695C-0C48-2941-A78A-A90D310DE7EE}" srcOrd="1" destOrd="0" presId="urn:microsoft.com/office/officeart/2008/layout/LinedList"/>
    <dgm:cxn modelId="{C3FEE0F6-08F9-4446-934F-EF7FAD7F38DE}" type="presParOf" srcId="{7C0A754A-B1B5-8B44-97F8-1A235A32DA08}" destId="{9861FE1A-C2E7-A447-846A-396C607BF9A9}" srcOrd="12" destOrd="0" presId="urn:microsoft.com/office/officeart/2008/layout/LinedList"/>
    <dgm:cxn modelId="{6EBA9F0E-536B-4547-A552-165625E69F11}" type="presParOf" srcId="{7C0A754A-B1B5-8B44-97F8-1A235A32DA08}" destId="{E043A6FD-4DD2-6B4C-869C-B6D8C56A37FB}" srcOrd="13" destOrd="0" presId="urn:microsoft.com/office/officeart/2008/layout/LinedList"/>
    <dgm:cxn modelId="{443449E5-2B0B-6547-B4D5-78B32E5F5830}" type="presParOf" srcId="{E043A6FD-4DD2-6B4C-869C-B6D8C56A37FB}" destId="{DBF218BF-CAA4-5740-918E-A7BC1C104A2A}" srcOrd="0" destOrd="0" presId="urn:microsoft.com/office/officeart/2008/layout/LinedList"/>
    <dgm:cxn modelId="{1F87BBEF-EF0F-5A4E-932C-28209CE958A9}" type="presParOf" srcId="{E043A6FD-4DD2-6B4C-869C-B6D8C56A37FB}" destId="{7ACD961D-593B-C44D-9211-EDE04DE9DFBF}" srcOrd="1" destOrd="0" presId="urn:microsoft.com/office/officeart/2008/layout/LinedList"/>
    <dgm:cxn modelId="{C7B5EA40-4FAA-7A4F-90F4-721E4813BE48}" type="presParOf" srcId="{7C0A754A-B1B5-8B44-97F8-1A235A32DA08}" destId="{B25D708C-0C65-464C-AD2E-B24261282C5F}" srcOrd="14" destOrd="0" presId="urn:microsoft.com/office/officeart/2008/layout/LinedList"/>
    <dgm:cxn modelId="{A9B3E556-1B93-E74A-A505-3ABE230834DE}" type="presParOf" srcId="{7C0A754A-B1B5-8B44-97F8-1A235A32DA08}" destId="{55D24966-F1B4-7A45-B202-6C1FF4C2CB14}" srcOrd="15" destOrd="0" presId="urn:microsoft.com/office/officeart/2008/layout/LinedList"/>
    <dgm:cxn modelId="{1B80FDF1-4EC9-7F4C-923D-1DC6FA26DE97}" type="presParOf" srcId="{55D24966-F1B4-7A45-B202-6C1FF4C2CB14}" destId="{0EFDBFA7-1899-E544-A407-D0927B1C4A3D}" srcOrd="0" destOrd="0" presId="urn:microsoft.com/office/officeart/2008/layout/LinedList"/>
    <dgm:cxn modelId="{2FC6AB69-4468-774D-9A24-2650B1AAC6C9}" type="presParOf" srcId="{55D24966-F1B4-7A45-B202-6C1FF4C2CB14}" destId="{495371FF-1888-1144-9B1E-E5851A8EA9E6}" srcOrd="1" destOrd="0" presId="urn:microsoft.com/office/officeart/2008/layout/LinedList"/>
    <dgm:cxn modelId="{1A31C335-FB9F-064A-AC53-8E85A496EED6}" type="presParOf" srcId="{7C0A754A-B1B5-8B44-97F8-1A235A32DA08}" destId="{77A59A04-50ED-5145-A54F-D1334013C0B6}" srcOrd="16" destOrd="0" presId="urn:microsoft.com/office/officeart/2008/layout/LinedList"/>
    <dgm:cxn modelId="{9DD2DD24-8F7F-064F-ADE1-2AB2B7972C55}" type="presParOf" srcId="{7C0A754A-B1B5-8B44-97F8-1A235A32DA08}" destId="{1E5F65A8-D032-924B-A915-4FC8D22730D2}" srcOrd="17" destOrd="0" presId="urn:microsoft.com/office/officeart/2008/layout/LinedList"/>
    <dgm:cxn modelId="{0A2EE312-AC88-4B4E-A2F1-4604F6644822}" type="presParOf" srcId="{1E5F65A8-D032-924B-A915-4FC8D22730D2}" destId="{AB731CB5-8FFA-8044-B711-2CAA504C028E}" srcOrd="0" destOrd="0" presId="urn:microsoft.com/office/officeart/2008/layout/LinedList"/>
    <dgm:cxn modelId="{62E29149-C354-BF47-812A-F81EB0D624C7}" type="presParOf" srcId="{1E5F65A8-D032-924B-A915-4FC8D22730D2}" destId="{D5801064-A63F-7949-ADFB-46D9A557E18A}" srcOrd="1" destOrd="0" presId="urn:microsoft.com/office/officeart/2008/layout/LinedList"/>
    <dgm:cxn modelId="{5DA6E16B-0986-3A4B-A18E-86DD95135E44}" type="presParOf" srcId="{7C0A754A-B1B5-8B44-97F8-1A235A32DA08}" destId="{520722E2-C60D-724E-A5D0-F79B0E15D456}" srcOrd="18" destOrd="0" presId="urn:microsoft.com/office/officeart/2008/layout/LinedList"/>
    <dgm:cxn modelId="{3ECD06A1-D302-4949-A67A-70CDEAA3765E}" type="presParOf" srcId="{7C0A754A-B1B5-8B44-97F8-1A235A32DA08}" destId="{A7BA20C8-DD14-7C4B-9833-8A7A5CA57588}" srcOrd="19" destOrd="0" presId="urn:microsoft.com/office/officeart/2008/layout/LinedList"/>
    <dgm:cxn modelId="{31142D5A-CD95-7B4F-9BCA-CF0CFB6A5FB8}" type="presParOf" srcId="{A7BA20C8-DD14-7C4B-9833-8A7A5CA57588}" destId="{8EFA90F1-79FD-D648-BBCA-D12A1A0CF1DC}" srcOrd="0" destOrd="0" presId="urn:microsoft.com/office/officeart/2008/layout/LinedList"/>
    <dgm:cxn modelId="{684D5692-06E9-4549-8E67-8C91F371B349}" type="presParOf" srcId="{A7BA20C8-DD14-7C4B-9833-8A7A5CA57588}" destId="{419B6C97-32F9-674A-8D34-8E7B27F142D1}" srcOrd="1" destOrd="0" presId="urn:microsoft.com/office/officeart/2008/layout/LinedList"/>
    <dgm:cxn modelId="{2CED7A55-0870-F440-AA85-83ABEEBFD3E8}" type="presParOf" srcId="{7C0A754A-B1B5-8B44-97F8-1A235A32DA08}" destId="{FA69A13B-662B-CF45-8A66-A0265A35632D}" srcOrd="20" destOrd="0" presId="urn:microsoft.com/office/officeart/2008/layout/LinedList"/>
    <dgm:cxn modelId="{A5B64780-F838-604A-ABF0-1A033155E4E1}" type="presParOf" srcId="{7C0A754A-B1B5-8B44-97F8-1A235A32DA08}" destId="{98B63B4D-E557-7743-A35D-79CED0D2391E}" srcOrd="21" destOrd="0" presId="urn:microsoft.com/office/officeart/2008/layout/LinedList"/>
    <dgm:cxn modelId="{E2B33422-954A-C748-A5C9-ABBB65E0CEA1}" type="presParOf" srcId="{98B63B4D-E557-7743-A35D-79CED0D2391E}" destId="{24C1030E-EEE3-B841-BA84-FDA1471D0020}" srcOrd="0" destOrd="0" presId="urn:microsoft.com/office/officeart/2008/layout/LinedList"/>
    <dgm:cxn modelId="{67AA8EFF-A3A6-784C-8A23-AAE4DD061493}" type="presParOf" srcId="{98B63B4D-E557-7743-A35D-79CED0D2391E}" destId="{A9B77EC7-DCED-F142-966C-22654D605899}" srcOrd="1" destOrd="0" presId="urn:microsoft.com/office/officeart/2008/layout/LinedList"/>
    <dgm:cxn modelId="{554CFF88-9D75-E44B-A2ED-A33D420CC424}" type="presParOf" srcId="{7C0A754A-B1B5-8B44-97F8-1A235A32DA08}" destId="{C4550E95-93D5-8143-9E50-D015120EE5EA}" srcOrd="22" destOrd="0" presId="urn:microsoft.com/office/officeart/2008/layout/LinedList"/>
    <dgm:cxn modelId="{141331E3-9960-314D-9993-A95E602AD3D1}" type="presParOf" srcId="{7C0A754A-B1B5-8B44-97F8-1A235A32DA08}" destId="{530C1486-36F1-B94D-B4E4-9E1923984069}" srcOrd="23" destOrd="0" presId="urn:microsoft.com/office/officeart/2008/layout/LinedList"/>
    <dgm:cxn modelId="{83DAC6A6-DABD-8740-A442-03D4F6797AF3}" type="presParOf" srcId="{530C1486-36F1-B94D-B4E4-9E1923984069}" destId="{97FE14AD-7088-9742-95BF-5D16E70DBFDC}" srcOrd="0" destOrd="0" presId="urn:microsoft.com/office/officeart/2008/layout/LinedList"/>
    <dgm:cxn modelId="{0F1F69D7-656B-0C4B-AD0C-3A7BFCDA99FE}" type="presParOf" srcId="{530C1486-36F1-B94D-B4E4-9E1923984069}" destId="{DDCC9189-C4BC-2C47-8D25-7CAFE1D11E1A}" srcOrd="1" destOrd="0" presId="urn:microsoft.com/office/officeart/2008/layout/LinedList"/>
    <dgm:cxn modelId="{878B19BC-6813-9443-9771-218D83898E7A}" type="presParOf" srcId="{7C0A754A-B1B5-8B44-97F8-1A235A32DA08}" destId="{1BD7B218-8CFA-E344-B907-1C3464C79E3A}" srcOrd="24" destOrd="0" presId="urn:microsoft.com/office/officeart/2008/layout/LinedList"/>
    <dgm:cxn modelId="{1DD09F3F-DBBA-A84D-B5F9-8B4AF255CE6B}" type="presParOf" srcId="{7C0A754A-B1B5-8B44-97F8-1A235A32DA08}" destId="{B682D4A5-FD09-4B46-82CE-45A831F12BA5}" srcOrd="25" destOrd="0" presId="urn:microsoft.com/office/officeart/2008/layout/LinedList"/>
    <dgm:cxn modelId="{BCB5FE14-9A9A-4244-8ED1-2B542B52611B}" type="presParOf" srcId="{B682D4A5-FD09-4B46-82CE-45A831F12BA5}" destId="{1EED66C6-BC86-0A44-B276-2C93AA8D27D2}" srcOrd="0" destOrd="0" presId="urn:microsoft.com/office/officeart/2008/layout/LinedList"/>
    <dgm:cxn modelId="{6B5EB223-A966-FF44-8602-3487099430D8}" type="presParOf" srcId="{B682D4A5-FD09-4B46-82CE-45A831F12BA5}" destId="{6249CE24-31E0-8E4B-A28E-AEA7E54BEF6F}" srcOrd="1" destOrd="0" presId="urn:microsoft.com/office/officeart/2008/layout/LinedList"/>
    <dgm:cxn modelId="{36A894A1-2A29-4846-B421-18A2FB66A5D9}" type="presParOf" srcId="{7C0A754A-B1B5-8B44-97F8-1A235A32DA08}" destId="{C5D37DDC-C04D-D443-AA1A-090CC27DAA02}" srcOrd="26" destOrd="0" presId="urn:microsoft.com/office/officeart/2008/layout/LinedList"/>
    <dgm:cxn modelId="{B3ABE371-030A-AA48-BFDD-3A7356D9330E}" type="presParOf" srcId="{7C0A754A-B1B5-8B44-97F8-1A235A32DA08}" destId="{0262D2AC-5EFD-BA48-90D2-B5E42E269889}" srcOrd="27" destOrd="0" presId="urn:microsoft.com/office/officeart/2008/layout/LinedList"/>
    <dgm:cxn modelId="{6F868F03-9A7E-6D4C-B0B0-69A67FFE4CB8}" type="presParOf" srcId="{0262D2AC-5EFD-BA48-90D2-B5E42E269889}" destId="{69F18D6A-038B-204A-AB6A-D12274A99D7A}" srcOrd="0" destOrd="0" presId="urn:microsoft.com/office/officeart/2008/layout/LinedList"/>
    <dgm:cxn modelId="{90B06241-E4A9-7145-9982-064F3FE8877D}" type="presParOf" srcId="{0262D2AC-5EFD-BA48-90D2-B5E42E269889}" destId="{1E705DEF-878F-9344-AA3B-DC8D142CBC1D}" srcOrd="1" destOrd="0" presId="urn:microsoft.com/office/officeart/2008/layout/LinedList"/>
    <dgm:cxn modelId="{3B3D6CE6-EFE9-E34F-B9AD-ABBF41637388}" type="presParOf" srcId="{7C0A754A-B1B5-8B44-97F8-1A235A32DA08}" destId="{4D50DC0B-2A8C-1A4A-9387-D4A7B7F311A3}" srcOrd="28" destOrd="0" presId="urn:microsoft.com/office/officeart/2008/layout/LinedList"/>
    <dgm:cxn modelId="{EA38F72C-7D50-A34D-8EDC-8651BE6AE40D}" type="presParOf" srcId="{7C0A754A-B1B5-8B44-97F8-1A235A32DA08}" destId="{7150D57E-3671-E74F-B1DE-326A14AAD67F}" srcOrd="29" destOrd="0" presId="urn:microsoft.com/office/officeart/2008/layout/LinedList"/>
    <dgm:cxn modelId="{8D1C2EF1-AA44-C940-B03A-ACDE5095F344}" type="presParOf" srcId="{7150D57E-3671-E74F-B1DE-326A14AAD67F}" destId="{09819E73-BE5C-2147-8AD0-02363D54ED14}" srcOrd="0" destOrd="0" presId="urn:microsoft.com/office/officeart/2008/layout/LinedList"/>
    <dgm:cxn modelId="{9118357E-1CE6-A447-897A-E3EC3157D052}" type="presParOf" srcId="{7150D57E-3671-E74F-B1DE-326A14AAD67F}" destId="{14EF856B-7FC9-BB4C-B5D7-1EEC63C2F2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F8D262-8161-46BF-BC12-936DE470797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EFDCA7E-6B43-4FCA-9565-6391D8705F3B}">
      <dgm:prSet custT="1"/>
      <dgm:spPr/>
      <dgm:t>
        <a:bodyPr/>
        <a:lstStyle/>
        <a:p>
          <a:pPr algn="just">
            <a:lnSpc>
              <a:spcPct val="100000"/>
            </a:lnSpc>
          </a:pPr>
          <a:r>
            <a:rPr lang="en-GB" sz="1400" b="1" dirty="0"/>
            <a:t>Strategic Risk Governance (SRG)</a:t>
          </a:r>
          <a:r>
            <a:rPr lang="en-GB" sz="1400" dirty="0"/>
            <a:t> </a:t>
          </a:r>
          <a:r>
            <a:rPr lang="en-GB" sz="1100" dirty="0"/>
            <a:t>refers to the system of structures, processes, and controls through which an organisation’s board and senior management identify, assess, monitor, and manage risks that may affect the achievement of long-term strategic objectives. It integrates risk oversight into corporate governance to ensure that strategic decisions align with the organisation’s risk appetite and long-term sustainability, particularly in highly regulated sectors such as banking. </a:t>
          </a:r>
          <a:r>
            <a:rPr lang="en-GB" sz="1100" b="1" dirty="0"/>
            <a:t>In banking literature, strategic risk governance is often viewed as part of enterprise risk governance, where boards ensure that risk considerations are embedded into strategy-setting, performance monitoring, and decision-making processes </a:t>
          </a:r>
          <a:r>
            <a:rPr lang="en-GB" sz="1100" b="0" dirty="0"/>
            <a:t>(Basel Committee on Banking Supervision, 2015; McConnell, 2012).</a:t>
          </a:r>
          <a:endParaRPr lang="en-US" sz="1100" b="0" dirty="0"/>
        </a:p>
      </dgm:t>
    </dgm:pt>
    <dgm:pt modelId="{6317BE6A-7E77-4827-8BD7-505151B18C7F}" type="parTrans" cxnId="{090AC5AC-5358-4D63-838A-588BB76DDC57}">
      <dgm:prSet/>
      <dgm:spPr/>
      <dgm:t>
        <a:bodyPr/>
        <a:lstStyle/>
        <a:p>
          <a:endParaRPr lang="en-US"/>
        </a:p>
      </dgm:t>
    </dgm:pt>
    <dgm:pt modelId="{0BBA7F66-FFCB-4254-9A19-A61F05868EDB}" type="sibTrans" cxnId="{090AC5AC-5358-4D63-838A-588BB76DDC57}">
      <dgm:prSet/>
      <dgm:spPr/>
      <dgm:t>
        <a:bodyPr/>
        <a:lstStyle/>
        <a:p>
          <a:pPr>
            <a:lnSpc>
              <a:spcPct val="100000"/>
            </a:lnSpc>
          </a:pPr>
          <a:endParaRPr lang="en-US"/>
        </a:p>
      </dgm:t>
    </dgm:pt>
    <dgm:pt modelId="{E2A552C5-D521-49E9-83FA-046679D970CA}">
      <dgm:prSet custT="1"/>
      <dgm:spPr/>
      <dgm:t>
        <a:bodyPr/>
        <a:lstStyle/>
        <a:p>
          <a:pPr algn="just">
            <a:lnSpc>
              <a:spcPct val="100000"/>
            </a:lnSpc>
          </a:pPr>
          <a:r>
            <a:rPr lang="en-GB" sz="1400" b="1" dirty="0"/>
            <a:t>Banking Resilience (BR)</a:t>
          </a:r>
          <a:r>
            <a:rPr lang="en-GB" sz="1400" dirty="0"/>
            <a:t> </a:t>
          </a:r>
          <a:r>
            <a:rPr lang="en-GB" sz="1100" b="1" dirty="0"/>
            <a:t>refers to the ability of a bank to withstand financial shocks, operational disruptions, and economic stress while continuing to perform its critical functions, such as lending, payments, and financial intermediation. It reflects how well a bank can absorb losses, maintain adequate capital and liquidity, and recover quickly from crises without threatening its stability or the wider financial system. </a:t>
          </a:r>
          <a:r>
            <a:rPr lang="en-GB" sz="1100" dirty="0"/>
            <a:t>In regulatory and academic literature, banking resilience is closely linked to strong capital adequacy, effective liquidity management, sound risk governance, and robust supervision frameworks that ensure banks remain stable during periods of uncertainty (Basel Committee on Banking Supervision, 2025; McConnell, 2012).</a:t>
          </a:r>
          <a:endParaRPr lang="en-US" sz="1100" dirty="0"/>
        </a:p>
      </dgm:t>
    </dgm:pt>
    <dgm:pt modelId="{B53D30C2-DE06-442C-8F23-1895EFA1E7C8}" type="parTrans" cxnId="{7B26C1EC-F443-4762-B9D2-6096710F8894}">
      <dgm:prSet/>
      <dgm:spPr/>
      <dgm:t>
        <a:bodyPr/>
        <a:lstStyle/>
        <a:p>
          <a:endParaRPr lang="en-US"/>
        </a:p>
      </dgm:t>
    </dgm:pt>
    <dgm:pt modelId="{7AE552F9-C5EB-408B-9838-335103A4A816}" type="sibTrans" cxnId="{7B26C1EC-F443-4762-B9D2-6096710F8894}">
      <dgm:prSet/>
      <dgm:spPr/>
      <dgm:t>
        <a:bodyPr/>
        <a:lstStyle/>
        <a:p>
          <a:endParaRPr lang="en-US"/>
        </a:p>
      </dgm:t>
    </dgm:pt>
    <dgm:pt modelId="{385CACBB-0EAB-4AFB-B8CE-E2F8B7EB4D71}" type="pres">
      <dgm:prSet presAssocID="{F7F8D262-8161-46BF-BC12-936DE4707978}" presName="root" presStyleCnt="0">
        <dgm:presLayoutVars>
          <dgm:dir/>
          <dgm:resizeHandles val="exact"/>
        </dgm:presLayoutVars>
      </dgm:prSet>
      <dgm:spPr/>
    </dgm:pt>
    <dgm:pt modelId="{1AD247C6-0775-4AA9-B947-28F0AB2A3CA2}" type="pres">
      <dgm:prSet presAssocID="{F7F8D262-8161-46BF-BC12-936DE4707978}" presName="container" presStyleCnt="0">
        <dgm:presLayoutVars>
          <dgm:dir/>
          <dgm:resizeHandles val="exact"/>
        </dgm:presLayoutVars>
      </dgm:prSet>
      <dgm:spPr/>
    </dgm:pt>
    <dgm:pt modelId="{002B5123-3038-4202-BB66-F53D00A66DB9}" type="pres">
      <dgm:prSet presAssocID="{6EFDCA7E-6B43-4FCA-9565-6391D8705F3B}" presName="compNode" presStyleCnt="0"/>
      <dgm:spPr/>
    </dgm:pt>
    <dgm:pt modelId="{53ECFC8B-4A49-46D2-AD5D-724A3ADDA028}" type="pres">
      <dgm:prSet presAssocID="{6EFDCA7E-6B43-4FCA-9565-6391D8705F3B}" presName="iconBgRect" presStyleLbl="bgShp" presStyleIdx="0" presStyleCnt="2"/>
      <dgm:spPr/>
    </dgm:pt>
    <dgm:pt modelId="{E6DC3036-9DB7-4EB5-9C09-0B492E6FBE0A}" type="pres">
      <dgm:prSet presAssocID="{6EFDCA7E-6B43-4FCA-9565-6391D8705F3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EC1218BE-07BD-4B48-83C5-963FE4C89F70}" type="pres">
      <dgm:prSet presAssocID="{6EFDCA7E-6B43-4FCA-9565-6391D8705F3B}" presName="spaceRect" presStyleCnt="0"/>
      <dgm:spPr/>
    </dgm:pt>
    <dgm:pt modelId="{73DB0E0E-CDD0-421A-83B6-8F6D793F1A26}" type="pres">
      <dgm:prSet presAssocID="{6EFDCA7E-6B43-4FCA-9565-6391D8705F3B}" presName="textRect" presStyleLbl="revTx" presStyleIdx="0" presStyleCnt="2">
        <dgm:presLayoutVars>
          <dgm:chMax val="1"/>
          <dgm:chPref val="1"/>
        </dgm:presLayoutVars>
      </dgm:prSet>
      <dgm:spPr/>
    </dgm:pt>
    <dgm:pt modelId="{A91E3B61-1D94-4546-9A8D-592BF4CA68B1}" type="pres">
      <dgm:prSet presAssocID="{0BBA7F66-FFCB-4254-9A19-A61F05868EDB}" presName="sibTrans" presStyleLbl="sibTrans2D1" presStyleIdx="0" presStyleCnt="0"/>
      <dgm:spPr/>
    </dgm:pt>
    <dgm:pt modelId="{67BDC99A-3CCD-4F1A-8FE5-F81B6FB06B8A}" type="pres">
      <dgm:prSet presAssocID="{E2A552C5-D521-49E9-83FA-046679D970CA}" presName="compNode" presStyleCnt="0"/>
      <dgm:spPr/>
    </dgm:pt>
    <dgm:pt modelId="{B5029E53-32A3-4ED0-AE55-FF35D540ACD1}" type="pres">
      <dgm:prSet presAssocID="{E2A552C5-D521-49E9-83FA-046679D970CA}" presName="iconBgRect" presStyleLbl="bgShp" presStyleIdx="1" presStyleCnt="2"/>
      <dgm:spPr/>
    </dgm:pt>
    <dgm:pt modelId="{0FC4D6E8-9D0C-48CE-B6C5-9FE0085259BC}" type="pres">
      <dgm:prSet presAssocID="{E2A552C5-D521-49E9-83FA-046679D970C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681E58A-2604-4B4F-9FE8-2197DEF67278}" type="pres">
      <dgm:prSet presAssocID="{E2A552C5-D521-49E9-83FA-046679D970CA}" presName="spaceRect" presStyleCnt="0"/>
      <dgm:spPr/>
    </dgm:pt>
    <dgm:pt modelId="{82F3879D-4B04-4EB5-A7C3-D46E0E723E38}" type="pres">
      <dgm:prSet presAssocID="{E2A552C5-D521-49E9-83FA-046679D970CA}" presName="textRect" presStyleLbl="revTx" presStyleIdx="1" presStyleCnt="2">
        <dgm:presLayoutVars>
          <dgm:chMax val="1"/>
          <dgm:chPref val="1"/>
        </dgm:presLayoutVars>
      </dgm:prSet>
      <dgm:spPr/>
    </dgm:pt>
  </dgm:ptLst>
  <dgm:cxnLst>
    <dgm:cxn modelId="{10B1AC4C-D3AE-7F4F-9342-7951AD52315F}" type="presOf" srcId="{E2A552C5-D521-49E9-83FA-046679D970CA}" destId="{82F3879D-4B04-4EB5-A7C3-D46E0E723E38}" srcOrd="0" destOrd="0" presId="urn:microsoft.com/office/officeart/2018/2/layout/IconCircleList"/>
    <dgm:cxn modelId="{5C0F466C-2018-3E4A-B854-8E9B2054268A}" type="presOf" srcId="{6EFDCA7E-6B43-4FCA-9565-6391D8705F3B}" destId="{73DB0E0E-CDD0-421A-83B6-8F6D793F1A26}" srcOrd="0" destOrd="0" presId="urn:microsoft.com/office/officeart/2018/2/layout/IconCircleList"/>
    <dgm:cxn modelId="{090AC5AC-5358-4D63-838A-588BB76DDC57}" srcId="{F7F8D262-8161-46BF-BC12-936DE4707978}" destId="{6EFDCA7E-6B43-4FCA-9565-6391D8705F3B}" srcOrd="0" destOrd="0" parTransId="{6317BE6A-7E77-4827-8BD7-505151B18C7F}" sibTransId="{0BBA7F66-FFCB-4254-9A19-A61F05868EDB}"/>
    <dgm:cxn modelId="{41506EBD-0A0F-194F-9BEB-86302266E7B8}" type="presOf" srcId="{F7F8D262-8161-46BF-BC12-936DE4707978}" destId="{385CACBB-0EAB-4AFB-B8CE-E2F8B7EB4D71}" srcOrd="0" destOrd="0" presId="urn:microsoft.com/office/officeart/2018/2/layout/IconCircleList"/>
    <dgm:cxn modelId="{7B26C1EC-F443-4762-B9D2-6096710F8894}" srcId="{F7F8D262-8161-46BF-BC12-936DE4707978}" destId="{E2A552C5-D521-49E9-83FA-046679D970CA}" srcOrd="1" destOrd="0" parTransId="{B53D30C2-DE06-442C-8F23-1895EFA1E7C8}" sibTransId="{7AE552F9-C5EB-408B-9838-335103A4A816}"/>
    <dgm:cxn modelId="{C24372FD-C69B-7B46-B525-FB5E6F6E10EB}" type="presOf" srcId="{0BBA7F66-FFCB-4254-9A19-A61F05868EDB}" destId="{A91E3B61-1D94-4546-9A8D-592BF4CA68B1}" srcOrd="0" destOrd="0" presId="urn:microsoft.com/office/officeart/2018/2/layout/IconCircleList"/>
    <dgm:cxn modelId="{360DEA01-5075-B049-A470-8E0FB6BF01B1}" type="presParOf" srcId="{385CACBB-0EAB-4AFB-B8CE-E2F8B7EB4D71}" destId="{1AD247C6-0775-4AA9-B947-28F0AB2A3CA2}" srcOrd="0" destOrd="0" presId="urn:microsoft.com/office/officeart/2018/2/layout/IconCircleList"/>
    <dgm:cxn modelId="{F5077920-6B8E-C34E-8CFF-33D8AD90448D}" type="presParOf" srcId="{1AD247C6-0775-4AA9-B947-28F0AB2A3CA2}" destId="{002B5123-3038-4202-BB66-F53D00A66DB9}" srcOrd="0" destOrd="0" presId="urn:microsoft.com/office/officeart/2018/2/layout/IconCircleList"/>
    <dgm:cxn modelId="{D7CC55D9-023F-0642-AC7E-874AB3761E5B}" type="presParOf" srcId="{002B5123-3038-4202-BB66-F53D00A66DB9}" destId="{53ECFC8B-4A49-46D2-AD5D-724A3ADDA028}" srcOrd="0" destOrd="0" presId="urn:microsoft.com/office/officeart/2018/2/layout/IconCircleList"/>
    <dgm:cxn modelId="{BA57D25F-BB35-1C4F-A17D-B11D68D1964E}" type="presParOf" srcId="{002B5123-3038-4202-BB66-F53D00A66DB9}" destId="{E6DC3036-9DB7-4EB5-9C09-0B492E6FBE0A}" srcOrd="1" destOrd="0" presId="urn:microsoft.com/office/officeart/2018/2/layout/IconCircleList"/>
    <dgm:cxn modelId="{377722DA-FC15-DE47-B9FA-F45C1AC11BB2}" type="presParOf" srcId="{002B5123-3038-4202-BB66-F53D00A66DB9}" destId="{EC1218BE-07BD-4B48-83C5-963FE4C89F70}" srcOrd="2" destOrd="0" presId="urn:microsoft.com/office/officeart/2018/2/layout/IconCircleList"/>
    <dgm:cxn modelId="{A324B1F8-26C5-9E45-9613-F71CA4F9DAB3}" type="presParOf" srcId="{002B5123-3038-4202-BB66-F53D00A66DB9}" destId="{73DB0E0E-CDD0-421A-83B6-8F6D793F1A26}" srcOrd="3" destOrd="0" presId="urn:microsoft.com/office/officeart/2018/2/layout/IconCircleList"/>
    <dgm:cxn modelId="{57506FD8-F65D-3249-BDE9-59D7813B5A12}" type="presParOf" srcId="{1AD247C6-0775-4AA9-B947-28F0AB2A3CA2}" destId="{A91E3B61-1D94-4546-9A8D-592BF4CA68B1}" srcOrd="1" destOrd="0" presId="urn:microsoft.com/office/officeart/2018/2/layout/IconCircleList"/>
    <dgm:cxn modelId="{9F012DBB-2F8B-6F4C-9C48-6E3BC124D3D9}" type="presParOf" srcId="{1AD247C6-0775-4AA9-B947-28F0AB2A3CA2}" destId="{67BDC99A-3CCD-4F1A-8FE5-F81B6FB06B8A}" srcOrd="2" destOrd="0" presId="urn:microsoft.com/office/officeart/2018/2/layout/IconCircleList"/>
    <dgm:cxn modelId="{3E84D184-9D93-4746-A300-6C45ABD37DFE}" type="presParOf" srcId="{67BDC99A-3CCD-4F1A-8FE5-F81B6FB06B8A}" destId="{B5029E53-32A3-4ED0-AE55-FF35D540ACD1}" srcOrd="0" destOrd="0" presId="urn:microsoft.com/office/officeart/2018/2/layout/IconCircleList"/>
    <dgm:cxn modelId="{42F37F05-0DE6-DB4B-A459-472CC23171B6}" type="presParOf" srcId="{67BDC99A-3CCD-4F1A-8FE5-F81B6FB06B8A}" destId="{0FC4D6E8-9D0C-48CE-B6C5-9FE0085259BC}" srcOrd="1" destOrd="0" presId="urn:microsoft.com/office/officeart/2018/2/layout/IconCircleList"/>
    <dgm:cxn modelId="{C06694E7-2F17-5B46-A5B3-67FF64F1B9C9}" type="presParOf" srcId="{67BDC99A-3CCD-4F1A-8FE5-F81B6FB06B8A}" destId="{E681E58A-2604-4B4F-9FE8-2197DEF67278}" srcOrd="2" destOrd="0" presId="urn:microsoft.com/office/officeart/2018/2/layout/IconCircleList"/>
    <dgm:cxn modelId="{CF6AE0E9-D76C-6F40-9726-5287AF60633F}" type="presParOf" srcId="{67BDC99A-3CCD-4F1A-8FE5-F81B6FB06B8A}" destId="{82F3879D-4B04-4EB5-A7C3-D46E0E723E3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67A65F-45C1-47DB-BB65-6A5C47503FB6}"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AF642496-7820-43BB-A501-3E912A105E3E}">
      <dgm:prSet/>
      <dgm:spPr/>
      <dgm:t>
        <a:bodyPr/>
        <a:lstStyle/>
        <a:p>
          <a:r>
            <a:rPr lang="en-GB" i="1" dirty="0"/>
            <a:t>(Stein et al.( 2019)</a:t>
          </a:r>
          <a:r>
            <a:rPr lang="en-GB" dirty="0"/>
            <a:t> says that how risks are "framed" within organisations affects decision-making, accountability, and the integration of risk management into strategic processes.</a:t>
          </a:r>
          <a:endParaRPr lang="en-US" dirty="0"/>
        </a:p>
      </dgm:t>
    </dgm:pt>
    <dgm:pt modelId="{E0C91D53-FBCE-4FD0-BCA1-C11F1D171D95}" type="parTrans" cxnId="{F04A0CD0-C549-4A6C-B7BB-F904A4F93FD4}">
      <dgm:prSet/>
      <dgm:spPr/>
      <dgm:t>
        <a:bodyPr/>
        <a:lstStyle/>
        <a:p>
          <a:endParaRPr lang="en-US"/>
        </a:p>
      </dgm:t>
    </dgm:pt>
    <dgm:pt modelId="{3F234DFB-6E33-4BE9-88D3-E18C58E0EA37}" type="sibTrans" cxnId="{F04A0CD0-C549-4A6C-B7BB-F904A4F93FD4}">
      <dgm:prSet/>
      <dgm:spPr/>
      <dgm:t>
        <a:bodyPr/>
        <a:lstStyle/>
        <a:p>
          <a:endParaRPr lang="en-US"/>
        </a:p>
      </dgm:t>
    </dgm:pt>
    <dgm:pt modelId="{4D3076ED-EB55-7243-9DE0-89F9F88C4F2C}">
      <dgm:prSet/>
      <dgm:spPr/>
      <dgm:t>
        <a:bodyPr/>
        <a:lstStyle/>
        <a:p>
          <a:pPr>
            <a:buNone/>
          </a:pPr>
          <a:r>
            <a:rPr lang="en-GB" i="1" dirty="0" err="1"/>
            <a:t>Guettala</a:t>
          </a:r>
          <a:r>
            <a:rPr lang="en-GB" i="1" dirty="0"/>
            <a:t> et al. (2025)</a:t>
          </a:r>
          <a:r>
            <a:rPr lang="en-GB" dirty="0"/>
            <a:t> show that good bank governance and good risk management are closely linked to better financial performance and stability in banks.</a:t>
          </a:r>
        </a:p>
      </dgm:t>
    </dgm:pt>
    <dgm:pt modelId="{E700F100-FDAA-8B43-9108-5EDE5CDF7B7F}" type="parTrans" cxnId="{B573665B-B73E-3347-A86B-650CD15EF866}">
      <dgm:prSet/>
      <dgm:spPr/>
      <dgm:t>
        <a:bodyPr/>
        <a:lstStyle/>
        <a:p>
          <a:endParaRPr lang="en-GB"/>
        </a:p>
      </dgm:t>
    </dgm:pt>
    <dgm:pt modelId="{00AB7807-2C02-734E-B9E1-29F45AF559D4}" type="sibTrans" cxnId="{B573665B-B73E-3347-A86B-650CD15EF866}">
      <dgm:prSet/>
      <dgm:spPr/>
      <dgm:t>
        <a:bodyPr/>
        <a:lstStyle/>
        <a:p>
          <a:endParaRPr lang="en-GB"/>
        </a:p>
      </dgm:t>
    </dgm:pt>
    <dgm:pt modelId="{344A2AB6-2DE9-F440-83E8-B96B024E0D87}">
      <dgm:prSet/>
      <dgm:spPr/>
      <dgm:t>
        <a:bodyPr/>
        <a:lstStyle/>
        <a:p>
          <a:pPr>
            <a:buSzPts val="1200"/>
            <a:buFont typeface="Times New Roman" panose="02020603050405020304" pitchFamily="18" charset="0"/>
            <a:buAutoNum type="arabicPeriod"/>
          </a:pPr>
          <a:r>
            <a:rPr lang="en-GB" i="1" dirty="0"/>
            <a:t>(</a:t>
          </a:r>
          <a:r>
            <a:rPr lang="en-GB" i="1" dirty="0" err="1"/>
            <a:t>Alshehhi</a:t>
          </a:r>
          <a:r>
            <a:rPr lang="en-GB" i="1" dirty="0"/>
            <a:t>, </a:t>
          </a:r>
          <a:r>
            <a:rPr lang="en-GB" i="1"/>
            <a:t>2023) says that good risk management governance is very important for long-term financial success because it makes organisations more open, responsible, and able to make decisions that will last. </a:t>
          </a:r>
          <a:endParaRPr lang="en-GB" dirty="0"/>
        </a:p>
      </dgm:t>
    </dgm:pt>
    <dgm:pt modelId="{90126A4E-AF92-E34A-A1B1-1E1C81F79E92}" type="parTrans" cxnId="{1824AB6D-6C9A-2245-8121-69DAB9B2A0AE}">
      <dgm:prSet/>
      <dgm:spPr/>
      <dgm:t>
        <a:bodyPr/>
        <a:lstStyle/>
        <a:p>
          <a:endParaRPr lang="en-GB"/>
        </a:p>
      </dgm:t>
    </dgm:pt>
    <dgm:pt modelId="{8761DD98-136D-7046-BE3E-0EBADAB6805E}" type="sibTrans" cxnId="{1824AB6D-6C9A-2245-8121-69DAB9B2A0AE}">
      <dgm:prSet/>
      <dgm:spPr/>
      <dgm:t>
        <a:bodyPr/>
        <a:lstStyle/>
        <a:p>
          <a:endParaRPr lang="en-GB"/>
        </a:p>
      </dgm:t>
    </dgm:pt>
    <dgm:pt modelId="{C2DA697E-77B9-9244-86FF-5F7EC2D34B03}">
      <dgm:prSet/>
      <dgm:spPr/>
      <dgm:t>
        <a:bodyPr/>
        <a:lstStyle/>
        <a:p>
          <a:pPr>
            <a:buNone/>
          </a:pPr>
          <a:r>
            <a:rPr lang="en-GB" dirty="0"/>
            <a:t>Basel Committee on Banking Supervision (2015) Principles change the rules for how banks are run by making boards of directors more accountable, improving risk management, and making things more open so that financial stability can be improved and problems that were found during the global financial crisis can be fixed.</a:t>
          </a:r>
          <a:endParaRPr lang="en-US" dirty="0"/>
        </a:p>
      </dgm:t>
    </dgm:pt>
    <dgm:pt modelId="{0CC073E7-070E-9941-88E1-21927AD015B3}" type="parTrans" cxnId="{AE2F756D-35B6-8947-B0CA-90AD12BB4A4C}">
      <dgm:prSet/>
      <dgm:spPr/>
      <dgm:t>
        <a:bodyPr/>
        <a:lstStyle/>
        <a:p>
          <a:endParaRPr lang="en-GB"/>
        </a:p>
      </dgm:t>
    </dgm:pt>
    <dgm:pt modelId="{D79D48F2-036C-9F42-A3CA-3C2808D05D9A}" type="sibTrans" cxnId="{AE2F756D-35B6-8947-B0CA-90AD12BB4A4C}">
      <dgm:prSet/>
      <dgm:spPr/>
      <dgm:t>
        <a:bodyPr/>
        <a:lstStyle/>
        <a:p>
          <a:endParaRPr lang="en-GB"/>
        </a:p>
      </dgm:t>
    </dgm:pt>
    <dgm:pt modelId="{7DC9D3D6-2817-5245-962C-22C8D0CCA69B}">
      <dgm:prSet/>
      <dgm:spPr/>
      <dgm:t>
        <a:bodyPr/>
        <a:lstStyle/>
        <a:p>
          <a:pPr>
            <a:buNone/>
          </a:pPr>
          <a:r>
            <a:rPr lang="en-GB" dirty="0"/>
            <a:t>(</a:t>
          </a:r>
          <a:r>
            <a:rPr lang="en-GB" dirty="0" err="1"/>
            <a:t>Korableva</a:t>
          </a:r>
          <a:r>
            <a:rPr lang="en-GB" dirty="0"/>
            <a:t> &amp; </a:t>
          </a:r>
          <a:r>
            <a:rPr lang="en-GB" dirty="0" err="1"/>
            <a:t>Kalimullina</a:t>
          </a:r>
          <a:r>
            <a:rPr lang="en-GB" dirty="0"/>
            <a:t>, 2016) suggest a more flexible and unified framework for Russian banks to manage strategic risks. It stresses the need for new tools and system-based methods to make banks more resilient and help them make better decisions when the economy is uncertain.</a:t>
          </a:r>
        </a:p>
      </dgm:t>
    </dgm:pt>
    <dgm:pt modelId="{1DA0FF7D-FE31-AF4E-B95B-9170F280AAA6}" type="parTrans" cxnId="{3A6500D1-6857-B345-89C4-1C76EE267AAE}">
      <dgm:prSet/>
      <dgm:spPr/>
      <dgm:t>
        <a:bodyPr/>
        <a:lstStyle/>
        <a:p>
          <a:endParaRPr lang="en-GB"/>
        </a:p>
      </dgm:t>
    </dgm:pt>
    <dgm:pt modelId="{53083314-CAAB-804D-8D6A-BEF112D16060}" type="sibTrans" cxnId="{3A6500D1-6857-B345-89C4-1C76EE267AAE}">
      <dgm:prSet/>
      <dgm:spPr/>
      <dgm:t>
        <a:bodyPr/>
        <a:lstStyle/>
        <a:p>
          <a:endParaRPr lang="en-GB"/>
        </a:p>
      </dgm:t>
    </dgm:pt>
    <dgm:pt modelId="{29CACBC2-CD8C-5F45-A31E-530A2AEE26C5}" type="pres">
      <dgm:prSet presAssocID="{F667A65F-45C1-47DB-BB65-6A5C47503FB6}" presName="linear" presStyleCnt="0">
        <dgm:presLayoutVars>
          <dgm:animLvl val="lvl"/>
          <dgm:resizeHandles val="exact"/>
        </dgm:presLayoutVars>
      </dgm:prSet>
      <dgm:spPr/>
    </dgm:pt>
    <dgm:pt modelId="{3CD41721-BBC0-2744-BACC-C213C1C0941B}" type="pres">
      <dgm:prSet presAssocID="{4D3076ED-EB55-7243-9DE0-89F9F88C4F2C}" presName="parentText" presStyleLbl="node1" presStyleIdx="0" presStyleCnt="5">
        <dgm:presLayoutVars>
          <dgm:chMax val="0"/>
          <dgm:bulletEnabled val="1"/>
        </dgm:presLayoutVars>
      </dgm:prSet>
      <dgm:spPr/>
    </dgm:pt>
    <dgm:pt modelId="{A2D14A10-9D08-1544-AAAB-20BF3EDA9988}" type="pres">
      <dgm:prSet presAssocID="{00AB7807-2C02-734E-B9E1-29F45AF559D4}" presName="spacer" presStyleCnt="0"/>
      <dgm:spPr/>
    </dgm:pt>
    <dgm:pt modelId="{0E30EAED-F5E3-1E4E-AB7F-81E4002C07B1}" type="pres">
      <dgm:prSet presAssocID="{AF642496-7820-43BB-A501-3E912A105E3E}" presName="parentText" presStyleLbl="node1" presStyleIdx="1" presStyleCnt="5">
        <dgm:presLayoutVars>
          <dgm:chMax val="0"/>
          <dgm:bulletEnabled val="1"/>
        </dgm:presLayoutVars>
      </dgm:prSet>
      <dgm:spPr/>
    </dgm:pt>
    <dgm:pt modelId="{2FE92BEF-B172-994F-9BF4-555CB21A13A4}" type="pres">
      <dgm:prSet presAssocID="{3F234DFB-6E33-4BE9-88D3-E18C58E0EA37}" presName="spacer" presStyleCnt="0"/>
      <dgm:spPr/>
    </dgm:pt>
    <dgm:pt modelId="{9781A1C4-790C-EA4F-8978-43F24597D480}" type="pres">
      <dgm:prSet presAssocID="{344A2AB6-2DE9-F440-83E8-B96B024E0D87}" presName="parentText" presStyleLbl="node1" presStyleIdx="2" presStyleCnt="5">
        <dgm:presLayoutVars>
          <dgm:chMax val="0"/>
          <dgm:bulletEnabled val="1"/>
        </dgm:presLayoutVars>
      </dgm:prSet>
      <dgm:spPr/>
    </dgm:pt>
    <dgm:pt modelId="{9EB00C11-BE80-2148-9586-210073DA55EB}" type="pres">
      <dgm:prSet presAssocID="{8761DD98-136D-7046-BE3E-0EBADAB6805E}" presName="spacer" presStyleCnt="0"/>
      <dgm:spPr/>
    </dgm:pt>
    <dgm:pt modelId="{54069383-F487-E340-A49C-CDDDCA4BC059}" type="pres">
      <dgm:prSet presAssocID="{C2DA697E-77B9-9244-86FF-5F7EC2D34B03}" presName="parentText" presStyleLbl="node1" presStyleIdx="3" presStyleCnt="5">
        <dgm:presLayoutVars>
          <dgm:chMax val="0"/>
          <dgm:bulletEnabled val="1"/>
        </dgm:presLayoutVars>
      </dgm:prSet>
      <dgm:spPr/>
    </dgm:pt>
    <dgm:pt modelId="{A7F972DB-C767-5F44-A29A-140EA43EAAF2}" type="pres">
      <dgm:prSet presAssocID="{D79D48F2-036C-9F42-A3CA-3C2808D05D9A}" presName="spacer" presStyleCnt="0"/>
      <dgm:spPr/>
    </dgm:pt>
    <dgm:pt modelId="{4FADACDB-CE7A-C84A-85DB-FC66F57AF2D1}" type="pres">
      <dgm:prSet presAssocID="{7DC9D3D6-2817-5245-962C-22C8D0CCA69B}" presName="parentText" presStyleLbl="node1" presStyleIdx="4" presStyleCnt="5">
        <dgm:presLayoutVars>
          <dgm:chMax val="0"/>
          <dgm:bulletEnabled val="1"/>
        </dgm:presLayoutVars>
      </dgm:prSet>
      <dgm:spPr/>
    </dgm:pt>
  </dgm:ptLst>
  <dgm:cxnLst>
    <dgm:cxn modelId="{5173F50D-01B3-3B4D-97B9-A91941EE3B11}" type="presOf" srcId="{344A2AB6-2DE9-F440-83E8-B96B024E0D87}" destId="{9781A1C4-790C-EA4F-8978-43F24597D480}" srcOrd="0" destOrd="0" presId="urn:microsoft.com/office/officeart/2005/8/layout/vList2"/>
    <dgm:cxn modelId="{60FFAB27-601C-B84D-BF6C-D9EBB559409C}" type="presOf" srcId="{AF642496-7820-43BB-A501-3E912A105E3E}" destId="{0E30EAED-F5E3-1E4E-AB7F-81E4002C07B1}" srcOrd="0" destOrd="0" presId="urn:microsoft.com/office/officeart/2005/8/layout/vList2"/>
    <dgm:cxn modelId="{BB342543-FFFC-C24D-9B84-80764F4D704F}" type="presOf" srcId="{F667A65F-45C1-47DB-BB65-6A5C47503FB6}" destId="{29CACBC2-CD8C-5F45-A31E-530A2AEE26C5}" srcOrd="0" destOrd="0" presId="urn:microsoft.com/office/officeart/2005/8/layout/vList2"/>
    <dgm:cxn modelId="{B573665B-B73E-3347-A86B-650CD15EF866}" srcId="{F667A65F-45C1-47DB-BB65-6A5C47503FB6}" destId="{4D3076ED-EB55-7243-9DE0-89F9F88C4F2C}" srcOrd="0" destOrd="0" parTransId="{E700F100-FDAA-8B43-9108-5EDE5CDF7B7F}" sibTransId="{00AB7807-2C02-734E-B9E1-29F45AF559D4}"/>
    <dgm:cxn modelId="{AE2F756D-35B6-8947-B0CA-90AD12BB4A4C}" srcId="{F667A65F-45C1-47DB-BB65-6A5C47503FB6}" destId="{C2DA697E-77B9-9244-86FF-5F7EC2D34B03}" srcOrd="3" destOrd="0" parTransId="{0CC073E7-070E-9941-88E1-21927AD015B3}" sibTransId="{D79D48F2-036C-9F42-A3CA-3C2808D05D9A}"/>
    <dgm:cxn modelId="{1824AB6D-6C9A-2245-8121-69DAB9B2A0AE}" srcId="{F667A65F-45C1-47DB-BB65-6A5C47503FB6}" destId="{344A2AB6-2DE9-F440-83E8-B96B024E0D87}" srcOrd="2" destOrd="0" parTransId="{90126A4E-AF92-E34A-A1B1-1E1C81F79E92}" sibTransId="{8761DD98-136D-7046-BE3E-0EBADAB6805E}"/>
    <dgm:cxn modelId="{3ABF1A7B-74F6-5946-A60D-45973D73C050}" type="presOf" srcId="{4D3076ED-EB55-7243-9DE0-89F9F88C4F2C}" destId="{3CD41721-BBC0-2744-BACC-C213C1C0941B}" srcOrd="0" destOrd="0" presId="urn:microsoft.com/office/officeart/2005/8/layout/vList2"/>
    <dgm:cxn modelId="{CD36638A-5ED2-2B40-BA4E-45C3917D8FEA}" type="presOf" srcId="{C2DA697E-77B9-9244-86FF-5F7EC2D34B03}" destId="{54069383-F487-E340-A49C-CDDDCA4BC059}" srcOrd="0" destOrd="0" presId="urn:microsoft.com/office/officeart/2005/8/layout/vList2"/>
    <dgm:cxn modelId="{1EB0A4BB-1019-3844-B8EF-F6F3EEC25AD0}" type="presOf" srcId="{7DC9D3D6-2817-5245-962C-22C8D0CCA69B}" destId="{4FADACDB-CE7A-C84A-85DB-FC66F57AF2D1}" srcOrd="0" destOrd="0" presId="urn:microsoft.com/office/officeart/2005/8/layout/vList2"/>
    <dgm:cxn modelId="{F04A0CD0-C549-4A6C-B7BB-F904A4F93FD4}" srcId="{F667A65F-45C1-47DB-BB65-6A5C47503FB6}" destId="{AF642496-7820-43BB-A501-3E912A105E3E}" srcOrd="1" destOrd="0" parTransId="{E0C91D53-FBCE-4FD0-BCA1-C11F1D171D95}" sibTransId="{3F234DFB-6E33-4BE9-88D3-E18C58E0EA37}"/>
    <dgm:cxn modelId="{3A6500D1-6857-B345-89C4-1C76EE267AAE}" srcId="{F667A65F-45C1-47DB-BB65-6A5C47503FB6}" destId="{7DC9D3D6-2817-5245-962C-22C8D0CCA69B}" srcOrd="4" destOrd="0" parTransId="{1DA0FF7D-FE31-AF4E-B95B-9170F280AAA6}" sibTransId="{53083314-CAAB-804D-8D6A-BEF112D16060}"/>
    <dgm:cxn modelId="{518B1FFC-4DE5-0543-8D74-80E91420678A}" type="presParOf" srcId="{29CACBC2-CD8C-5F45-A31E-530A2AEE26C5}" destId="{3CD41721-BBC0-2744-BACC-C213C1C0941B}" srcOrd="0" destOrd="0" presId="urn:microsoft.com/office/officeart/2005/8/layout/vList2"/>
    <dgm:cxn modelId="{851513B2-9A12-2747-B242-A46F61298442}" type="presParOf" srcId="{29CACBC2-CD8C-5F45-A31E-530A2AEE26C5}" destId="{A2D14A10-9D08-1544-AAAB-20BF3EDA9988}" srcOrd="1" destOrd="0" presId="urn:microsoft.com/office/officeart/2005/8/layout/vList2"/>
    <dgm:cxn modelId="{0364A600-64C8-CF44-B63F-3E12B8B80198}" type="presParOf" srcId="{29CACBC2-CD8C-5F45-A31E-530A2AEE26C5}" destId="{0E30EAED-F5E3-1E4E-AB7F-81E4002C07B1}" srcOrd="2" destOrd="0" presId="urn:microsoft.com/office/officeart/2005/8/layout/vList2"/>
    <dgm:cxn modelId="{6690869B-130E-8D41-9A8F-87B6C7DCFC93}" type="presParOf" srcId="{29CACBC2-CD8C-5F45-A31E-530A2AEE26C5}" destId="{2FE92BEF-B172-994F-9BF4-555CB21A13A4}" srcOrd="3" destOrd="0" presId="urn:microsoft.com/office/officeart/2005/8/layout/vList2"/>
    <dgm:cxn modelId="{8B53DD01-1CE5-DD4F-A3BB-F425D64F8BAA}" type="presParOf" srcId="{29CACBC2-CD8C-5F45-A31E-530A2AEE26C5}" destId="{9781A1C4-790C-EA4F-8978-43F24597D480}" srcOrd="4" destOrd="0" presId="urn:microsoft.com/office/officeart/2005/8/layout/vList2"/>
    <dgm:cxn modelId="{E8233C35-0FC7-A242-9BB4-B09DDA470848}" type="presParOf" srcId="{29CACBC2-CD8C-5F45-A31E-530A2AEE26C5}" destId="{9EB00C11-BE80-2148-9586-210073DA55EB}" srcOrd="5" destOrd="0" presId="urn:microsoft.com/office/officeart/2005/8/layout/vList2"/>
    <dgm:cxn modelId="{45B07C36-99F1-1743-9F9B-24D692EFD527}" type="presParOf" srcId="{29CACBC2-CD8C-5F45-A31E-530A2AEE26C5}" destId="{54069383-F487-E340-A49C-CDDDCA4BC059}" srcOrd="6" destOrd="0" presId="urn:microsoft.com/office/officeart/2005/8/layout/vList2"/>
    <dgm:cxn modelId="{5AECFBBF-6953-AF4B-86A3-935C449AA7BB}" type="presParOf" srcId="{29CACBC2-CD8C-5F45-A31E-530A2AEE26C5}" destId="{A7F972DB-C767-5F44-A29A-140EA43EAAF2}" srcOrd="7" destOrd="0" presId="urn:microsoft.com/office/officeart/2005/8/layout/vList2"/>
    <dgm:cxn modelId="{74C84623-5D1D-554C-BFE5-ECDE4FD993EA}" type="presParOf" srcId="{29CACBC2-CD8C-5F45-A31E-530A2AEE26C5}" destId="{4FADACDB-CE7A-C84A-85DB-FC66F57AF2D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73951E-CB44-45E0-8F2F-605BCCC7FD9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BCD4746-A130-49BF-BD5E-13ACA9BF1553}">
      <dgm:prSet/>
      <dgm:spPr/>
      <dgm:t>
        <a:bodyPr/>
        <a:lstStyle/>
        <a:p>
          <a:r>
            <a:rPr lang="en-US" dirty="0"/>
            <a:t>Lack of empirical evidence on SRG-Resilience relationship</a:t>
          </a:r>
        </a:p>
      </dgm:t>
    </dgm:pt>
    <dgm:pt modelId="{FA5C38A7-9782-4E4C-8D48-E92B49B114BC}" type="parTrans" cxnId="{0EAC2725-2E6C-4948-AD6F-D6F95D393321}">
      <dgm:prSet/>
      <dgm:spPr/>
      <dgm:t>
        <a:bodyPr/>
        <a:lstStyle/>
        <a:p>
          <a:endParaRPr lang="en-US"/>
        </a:p>
      </dgm:t>
    </dgm:pt>
    <dgm:pt modelId="{62EFD7DF-8A16-4563-9E24-C8787B84AD58}" type="sibTrans" cxnId="{0EAC2725-2E6C-4948-AD6F-D6F95D393321}">
      <dgm:prSet/>
      <dgm:spPr/>
      <dgm:t>
        <a:bodyPr/>
        <a:lstStyle/>
        <a:p>
          <a:endParaRPr lang="en-US"/>
        </a:p>
      </dgm:t>
    </dgm:pt>
    <dgm:pt modelId="{AB7AFEB9-3166-4446-A97A-0A8803DCE6FF}">
      <dgm:prSet/>
      <dgm:spPr/>
      <dgm:t>
        <a:bodyPr/>
        <a:lstStyle/>
        <a:p>
          <a:r>
            <a:rPr lang="en-US" dirty="0"/>
            <a:t>Limited insight into mechanisms of influence</a:t>
          </a:r>
        </a:p>
      </dgm:t>
    </dgm:pt>
    <dgm:pt modelId="{09D4E1E0-9FC7-41F3-A2B5-01250925F1BD}" type="parTrans" cxnId="{463B419D-0D0D-4196-9605-03B9368117E4}">
      <dgm:prSet/>
      <dgm:spPr/>
      <dgm:t>
        <a:bodyPr/>
        <a:lstStyle/>
        <a:p>
          <a:endParaRPr lang="en-US"/>
        </a:p>
      </dgm:t>
    </dgm:pt>
    <dgm:pt modelId="{6DA6228E-6B99-49E7-8B59-B39D7C2AA7F5}" type="sibTrans" cxnId="{463B419D-0D0D-4196-9605-03B9368117E4}">
      <dgm:prSet/>
      <dgm:spPr/>
      <dgm:t>
        <a:bodyPr/>
        <a:lstStyle/>
        <a:p>
          <a:endParaRPr lang="en-US"/>
        </a:p>
      </dgm:t>
    </dgm:pt>
    <dgm:pt modelId="{8DE75C61-84D2-4766-B6DF-4DAF120EB3B1}">
      <dgm:prSet/>
      <dgm:spPr/>
      <dgm:t>
        <a:bodyPr/>
        <a:lstStyle/>
        <a:p>
          <a:r>
            <a:rPr lang="en-US" dirty="0"/>
            <a:t>Absence of integrated analytical framework</a:t>
          </a:r>
        </a:p>
      </dgm:t>
    </dgm:pt>
    <dgm:pt modelId="{4B8869E4-7B0F-4129-A227-0177C7BDCB5E}" type="parTrans" cxnId="{D0D5021A-7448-4A82-B9FF-6EEEA437292D}">
      <dgm:prSet/>
      <dgm:spPr/>
      <dgm:t>
        <a:bodyPr/>
        <a:lstStyle/>
        <a:p>
          <a:endParaRPr lang="en-US"/>
        </a:p>
      </dgm:t>
    </dgm:pt>
    <dgm:pt modelId="{83B0553F-F6F3-4444-A899-822340CFE440}" type="sibTrans" cxnId="{D0D5021A-7448-4A82-B9FF-6EEEA437292D}">
      <dgm:prSet/>
      <dgm:spPr/>
      <dgm:t>
        <a:bodyPr/>
        <a:lstStyle/>
        <a:p>
          <a:endParaRPr lang="en-US"/>
        </a:p>
      </dgm:t>
    </dgm:pt>
    <dgm:pt modelId="{9A16034E-0BC2-4098-8CB0-9405DF955410}">
      <dgm:prSet/>
      <dgm:spPr/>
      <dgm:t>
        <a:bodyPr/>
        <a:lstStyle/>
        <a:p>
          <a:r>
            <a:rPr lang="en-US"/>
            <a:t>Inadequate measurement of strategic risk governance</a:t>
          </a:r>
        </a:p>
      </dgm:t>
    </dgm:pt>
    <dgm:pt modelId="{F7243ECF-EE00-43F9-8513-0D31D9652C99}" type="parTrans" cxnId="{211E2856-D5FA-4A34-A0F8-13C74FABA75B}">
      <dgm:prSet/>
      <dgm:spPr/>
      <dgm:t>
        <a:bodyPr/>
        <a:lstStyle/>
        <a:p>
          <a:endParaRPr lang="en-US"/>
        </a:p>
      </dgm:t>
    </dgm:pt>
    <dgm:pt modelId="{928DB0BF-B095-47FD-856D-1BE7EE5523B4}" type="sibTrans" cxnId="{211E2856-D5FA-4A34-A0F8-13C74FABA75B}">
      <dgm:prSet/>
      <dgm:spPr/>
      <dgm:t>
        <a:bodyPr/>
        <a:lstStyle/>
        <a:p>
          <a:endParaRPr lang="en-US"/>
        </a:p>
      </dgm:t>
    </dgm:pt>
    <dgm:pt modelId="{BAFDD45E-51F4-426A-BE7C-A7D73755AE65}">
      <dgm:prSet/>
      <dgm:spPr/>
      <dgm:t>
        <a:bodyPr/>
        <a:lstStyle/>
        <a:p>
          <a:r>
            <a:rPr lang="en-US"/>
            <a:t>Limited understanding of contextual influences </a:t>
          </a:r>
        </a:p>
      </dgm:t>
    </dgm:pt>
    <dgm:pt modelId="{37C91255-16A1-4E21-8E9F-FCC0029B8C9A}" type="parTrans" cxnId="{B630C5B3-4B94-41CF-B858-2FFB630D7068}">
      <dgm:prSet/>
      <dgm:spPr/>
      <dgm:t>
        <a:bodyPr/>
        <a:lstStyle/>
        <a:p>
          <a:endParaRPr lang="en-US"/>
        </a:p>
      </dgm:t>
    </dgm:pt>
    <dgm:pt modelId="{85003518-93F1-4793-9F83-CFE31330E3E8}" type="sibTrans" cxnId="{B630C5B3-4B94-41CF-B858-2FFB630D7068}">
      <dgm:prSet/>
      <dgm:spPr/>
      <dgm:t>
        <a:bodyPr/>
        <a:lstStyle/>
        <a:p>
          <a:endParaRPr lang="en-US"/>
        </a:p>
      </dgm:t>
    </dgm:pt>
    <dgm:pt modelId="{53111DB5-984F-8942-8618-23A54754BF02}" type="pres">
      <dgm:prSet presAssocID="{6B73951E-CB44-45E0-8F2F-605BCCC7FD9D}" presName="diagram" presStyleCnt="0">
        <dgm:presLayoutVars>
          <dgm:dir/>
          <dgm:resizeHandles val="exact"/>
        </dgm:presLayoutVars>
      </dgm:prSet>
      <dgm:spPr/>
    </dgm:pt>
    <dgm:pt modelId="{DCC498F2-1038-AF41-9872-ABC20971AC67}" type="pres">
      <dgm:prSet presAssocID="{BBCD4746-A130-49BF-BD5E-13ACA9BF1553}" presName="node" presStyleLbl="node1" presStyleIdx="0" presStyleCnt="5">
        <dgm:presLayoutVars>
          <dgm:bulletEnabled val="1"/>
        </dgm:presLayoutVars>
      </dgm:prSet>
      <dgm:spPr/>
    </dgm:pt>
    <dgm:pt modelId="{0B4921DD-1FF5-394B-93D8-76F7B8AB4B14}" type="pres">
      <dgm:prSet presAssocID="{62EFD7DF-8A16-4563-9E24-C8787B84AD58}" presName="sibTrans" presStyleCnt="0"/>
      <dgm:spPr/>
    </dgm:pt>
    <dgm:pt modelId="{7EB4566E-A4FB-9548-9C36-0DAD3C048A63}" type="pres">
      <dgm:prSet presAssocID="{AB7AFEB9-3166-4446-A97A-0A8803DCE6FF}" presName="node" presStyleLbl="node1" presStyleIdx="1" presStyleCnt="5">
        <dgm:presLayoutVars>
          <dgm:bulletEnabled val="1"/>
        </dgm:presLayoutVars>
      </dgm:prSet>
      <dgm:spPr/>
    </dgm:pt>
    <dgm:pt modelId="{2A8F8F53-FB3F-A744-8C31-D99E32A1381B}" type="pres">
      <dgm:prSet presAssocID="{6DA6228E-6B99-49E7-8B59-B39D7C2AA7F5}" presName="sibTrans" presStyleCnt="0"/>
      <dgm:spPr/>
    </dgm:pt>
    <dgm:pt modelId="{1ECA4A45-5680-B94C-835A-B14A300B208A}" type="pres">
      <dgm:prSet presAssocID="{8DE75C61-84D2-4766-B6DF-4DAF120EB3B1}" presName="node" presStyleLbl="node1" presStyleIdx="2" presStyleCnt="5">
        <dgm:presLayoutVars>
          <dgm:bulletEnabled val="1"/>
        </dgm:presLayoutVars>
      </dgm:prSet>
      <dgm:spPr/>
    </dgm:pt>
    <dgm:pt modelId="{ADC2EF3F-02A2-7341-BDD9-C3A86AEA1668}" type="pres">
      <dgm:prSet presAssocID="{83B0553F-F6F3-4444-A899-822340CFE440}" presName="sibTrans" presStyleCnt="0"/>
      <dgm:spPr/>
    </dgm:pt>
    <dgm:pt modelId="{6D14B2CE-7128-BD41-8CD5-2757E629EDB2}" type="pres">
      <dgm:prSet presAssocID="{9A16034E-0BC2-4098-8CB0-9405DF955410}" presName="node" presStyleLbl="node1" presStyleIdx="3" presStyleCnt="5">
        <dgm:presLayoutVars>
          <dgm:bulletEnabled val="1"/>
        </dgm:presLayoutVars>
      </dgm:prSet>
      <dgm:spPr/>
    </dgm:pt>
    <dgm:pt modelId="{CB8D74C9-0B99-7F4E-93F2-4C214B8A20E3}" type="pres">
      <dgm:prSet presAssocID="{928DB0BF-B095-47FD-856D-1BE7EE5523B4}" presName="sibTrans" presStyleCnt="0"/>
      <dgm:spPr/>
    </dgm:pt>
    <dgm:pt modelId="{FB767207-8ECB-D444-B6AC-9272BAEF2A7B}" type="pres">
      <dgm:prSet presAssocID="{BAFDD45E-51F4-426A-BE7C-A7D73755AE65}" presName="node" presStyleLbl="node1" presStyleIdx="4" presStyleCnt="5">
        <dgm:presLayoutVars>
          <dgm:bulletEnabled val="1"/>
        </dgm:presLayoutVars>
      </dgm:prSet>
      <dgm:spPr/>
    </dgm:pt>
  </dgm:ptLst>
  <dgm:cxnLst>
    <dgm:cxn modelId="{D0D5021A-7448-4A82-B9FF-6EEEA437292D}" srcId="{6B73951E-CB44-45E0-8F2F-605BCCC7FD9D}" destId="{8DE75C61-84D2-4766-B6DF-4DAF120EB3B1}" srcOrd="2" destOrd="0" parTransId="{4B8869E4-7B0F-4129-A227-0177C7BDCB5E}" sibTransId="{83B0553F-F6F3-4444-A899-822340CFE440}"/>
    <dgm:cxn modelId="{0EAC2725-2E6C-4948-AD6F-D6F95D393321}" srcId="{6B73951E-CB44-45E0-8F2F-605BCCC7FD9D}" destId="{BBCD4746-A130-49BF-BD5E-13ACA9BF1553}" srcOrd="0" destOrd="0" parTransId="{FA5C38A7-9782-4E4C-8D48-E92B49B114BC}" sibTransId="{62EFD7DF-8A16-4563-9E24-C8787B84AD58}"/>
    <dgm:cxn modelId="{6C5E5145-7F59-B34F-81D2-6DBEB6BEB3C9}" type="presOf" srcId="{9A16034E-0BC2-4098-8CB0-9405DF955410}" destId="{6D14B2CE-7128-BD41-8CD5-2757E629EDB2}" srcOrd="0" destOrd="0" presId="urn:microsoft.com/office/officeart/2005/8/layout/default"/>
    <dgm:cxn modelId="{211E2856-D5FA-4A34-A0F8-13C74FABA75B}" srcId="{6B73951E-CB44-45E0-8F2F-605BCCC7FD9D}" destId="{9A16034E-0BC2-4098-8CB0-9405DF955410}" srcOrd="3" destOrd="0" parTransId="{F7243ECF-EE00-43F9-8513-0D31D9652C99}" sibTransId="{928DB0BF-B095-47FD-856D-1BE7EE5523B4}"/>
    <dgm:cxn modelId="{52B42158-5A4B-0B42-8A71-26EC9B71CC5F}" type="presOf" srcId="{BAFDD45E-51F4-426A-BE7C-A7D73755AE65}" destId="{FB767207-8ECB-D444-B6AC-9272BAEF2A7B}" srcOrd="0" destOrd="0" presId="urn:microsoft.com/office/officeart/2005/8/layout/default"/>
    <dgm:cxn modelId="{C01DD161-A09A-1D45-BB63-3DDCEBD9ACF5}" type="presOf" srcId="{6B73951E-CB44-45E0-8F2F-605BCCC7FD9D}" destId="{53111DB5-984F-8942-8618-23A54754BF02}" srcOrd="0" destOrd="0" presId="urn:microsoft.com/office/officeart/2005/8/layout/default"/>
    <dgm:cxn modelId="{6ECE7683-6975-0C49-B42A-049CD89DD868}" type="presOf" srcId="{BBCD4746-A130-49BF-BD5E-13ACA9BF1553}" destId="{DCC498F2-1038-AF41-9872-ABC20971AC67}" srcOrd="0" destOrd="0" presId="urn:microsoft.com/office/officeart/2005/8/layout/default"/>
    <dgm:cxn modelId="{463B419D-0D0D-4196-9605-03B9368117E4}" srcId="{6B73951E-CB44-45E0-8F2F-605BCCC7FD9D}" destId="{AB7AFEB9-3166-4446-A97A-0A8803DCE6FF}" srcOrd="1" destOrd="0" parTransId="{09D4E1E0-9FC7-41F3-A2B5-01250925F1BD}" sibTransId="{6DA6228E-6B99-49E7-8B59-B39D7C2AA7F5}"/>
    <dgm:cxn modelId="{B630C5B3-4B94-41CF-B858-2FFB630D7068}" srcId="{6B73951E-CB44-45E0-8F2F-605BCCC7FD9D}" destId="{BAFDD45E-51F4-426A-BE7C-A7D73755AE65}" srcOrd="4" destOrd="0" parTransId="{37C91255-16A1-4E21-8E9F-FCC0029B8C9A}" sibTransId="{85003518-93F1-4793-9F83-CFE31330E3E8}"/>
    <dgm:cxn modelId="{1E3CACEE-5A88-CC45-81DF-F6BBAD53EA38}" type="presOf" srcId="{8DE75C61-84D2-4766-B6DF-4DAF120EB3B1}" destId="{1ECA4A45-5680-B94C-835A-B14A300B208A}" srcOrd="0" destOrd="0" presId="urn:microsoft.com/office/officeart/2005/8/layout/default"/>
    <dgm:cxn modelId="{D8422CFA-2916-0E42-A665-A116AEC61812}" type="presOf" srcId="{AB7AFEB9-3166-4446-A97A-0A8803DCE6FF}" destId="{7EB4566E-A4FB-9548-9C36-0DAD3C048A63}" srcOrd="0" destOrd="0" presId="urn:microsoft.com/office/officeart/2005/8/layout/default"/>
    <dgm:cxn modelId="{07EDDB97-7E3A-3F4C-A214-BA28011F130C}" type="presParOf" srcId="{53111DB5-984F-8942-8618-23A54754BF02}" destId="{DCC498F2-1038-AF41-9872-ABC20971AC67}" srcOrd="0" destOrd="0" presId="urn:microsoft.com/office/officeart/2005/8/layout/default"/>
    <dgm:cxn modelId="{378C6690-9B82-2246-B46C-B880DF7EE2E8}" type="presParOf" srcId="{53111DB5-984F-8942-8618-23A54754BF02}" destId="{0B4921DD-1FF5-394B-93D8-76F7B8AB4B14}" srcOrd="1" destOrd="0" presId="urn:microsoft.com/office/officeart/2005/8/layout/default"/>
    <dgm:cxn modelId="{A0F07048-B2ED-294A-B24E-56E123B5E470}" type="presParOf" srcId="{53111DB5-984F-8942-8618-23A54754BF02}" destId="{7EB4566E-A4FB-9548-9C36-0DAD3C048A63}" srcOrd="2" destOrd="0" presId="urn:microsoft.com/office/officeart/2005/8/layout/default"/>
    <dgm:cxn modelId="{3153220A-DAE3-CF43-86B8-7267CE623218}" type="presParOf" srcId="{53111DB5-984F-8942-8618-23A54754BF02}" destId="{2A8F8F53-FB3F-A744-8C31-D99E32A1381B}" srcOrd="3" destOrd="0" presId="urn:microsoft.com/office/officeart/2005/8/layout/default"/>
    <dgm:cxn modelId="{90EFBC4D-D898-0847-9387-3478D6938CEC}" type="presParOf" srcId="{53111DB5-984F-8942-8618-23A54754BF02}" destId="{1ECA4A45-5680-B94C-835A-B14A300B208A}" srcOrd="4" destOrd="0" presId="urn:microsoft.com/office/officeart/2005/8/layout/default"/>
    <dgm:cxn modelId="{E40F2F08-64F1-934E-9F88-04B92D5B8D5E}" type="presParOf" srcId="{53111DB5-984F-8942-8618-23A54754BF02}" destId="{ADC2EF3F-02A2-7341-BDD9-C3A86AEA1668}" srcOrd="5" destOrd="0" presId="urn:microsoft.com/office/officeart/2005/8/layout/default"/>
    <dgm:cxn modelId="{38E65B25-3EED-AB47-AFEA-60C3D7A319D5}" type="presParOf" srcId="{53111DB5-984F-8942-8618-23A54754BF02}" destId="{6D14B2CE-7128-BD41-8CD5-2757E629EDB2}" srcOrd="6" destOrd="0" presId="urn:microsoft.com/office/officeart/2005/8/layout/default"/>
    <dgm:cxn modelId="{2896E0AF-2231-4A47-88FE-3B583B00B938}" type="presParOf" srcId="{53111DB5-984F-8942-8618-23A54754BF02}" destId="{CB8D74C9-0B99-7F4E-93F2-4C214B8A20E3}" srcOrd="7" destOrd="0" presId="urn:microsoft.com/office/officeart/2005/8/layout/default"/>
    <dgm:cxn modelId="{77C3F330-9C6B-2A40-91E7-AAA91F6FF082}" type="presParOf" srcId="{53111DB5-984F-8942-8618-23A54754BF02}" destId="{FB767207-8ECB-D444-B6AC-9272BAEF2A7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6246F7-C1B4-4EC5-8EBE-D1990F73106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50A9B00-79FE-4C72-87BE-6C53EF2E63BE}">
      <dgm:prSet/>
      <dgm:spPr/>
      <dgm:t>
        <a:bodyPr/>
        <a:lstStyle/>
        <a:p>
          <a:r>
            <a:rPr lang="en-US"/>
            <a:t>• To examine the impact of strategic risk governance on banking resilience </a:t>
          </a:r>
        </a:p>
      </dgm:t>
    </dgm:pt>
    <dgm:pt modelId="{2147E9A4-4CEB-4EED-840C-1C03A93D35F5}" type="parTrans" cxnId="{A2E6E84B-F85E-443B-AE1B-A374842E5FC2}">
      <dgm:prSet/>
      <dgm:spPr/>
      <dgm:t>
        <a:bodyPr/>
        <a:lstStyle/>
        <a:p>
          <a:endParaRPr lang="en-US"/>
        </a:p>
      </dgm:t>
    </dgm:pt>
    <dgm:pt modelId="{459FDFCB-13F6-469B-8DF6-52886C0BD030}" type="sibTrans" cxnId="{A2E6E84B-F85E-443B-AE1B-A374842E5FC2}">
      <dgm:prSet/>
      <dgm:spPr/>
      <dgm:t>
        <a:bodyPr/>
        <a:lstStyle/>
        <a:p>
          <a:endParaRPr lang="en-US"/>
        </a:p>
      </dgm:t>
    </dgm:pt>
    <dgm:pt modelId="{CCC3293E-746D-4DAC-8B63-7873CABEF9CA}">
      <dgm:prSet/>
      <dgm:spPr/>
      <dgm:t>
        <a:bodyPr/>
        <a:lstStyle/>
        <a:p>
          <a:r>
            <a:rPr lang="en-US"/>
            <a:t>To analyze the relationship between strategic risk governance and banking resilience</a:t>
          </a:r>
        </a:p>
      </dgm:t>
    </dgm:pt>
    <dgm:pt modelId="{256CC025-B2BF-444E-A584-BB5C31D1B6CA}" type="parTrans" cxnId="{182A76E6-AB0C-4A32-8671-78CC89C06B6C}">
      <dgm:prSet/>
      <dgm:spPr/>
      <dgm:t>
        <a:bodyPr/>
        <a:lstStyle/>
        <a:p>
          <a:endParaRPr lang="en-US"/>
        </a:p>
      </dgm:t>
    </dgm:pt>
    <dgm:pt modelId="{1B7FBF85-2330-4A0B-9E05-2D85945BF2B1}" type="sibTrans" cxnId="{182A76E6-AB0C-4A32-8671-78CC89C06B6C}">
      <dgm:prSet/>
      <dgm:spPr/>
      <dgm:t>
        <a:bodyPr/>
        <a:lstStyle/>
        <a:p>
          <a:endParaRPr lang="en-US"/>
        </a:p>
      </dgm:t>
    </dgm:pt>
    <dgm:pt modelId="{248612E6-E5D0-461C-B023-CE4A517230B6}">
      <dgm:prSet/>
      <dgm:spPr/>
      <dgm:t>
        <a:bodyPr/>
        <a:lstStyle/>
        <a:p>
          <a:r>
            <a:rPr lang="en-US"/>
            <a:t>To evaluate the effect of key governance components on resilience</a:t>
          </a:r>
        </a:p>
      </dgm:t>
    </dgm:pt>
    <dgm:pt modelId="{241D3902-9107-48F9-9D70-6C7DCB43946C}" type="parTrans" cxnId="{A931FD91-20BC-4595-8EAF-24F338A370CE}">
      <dgm:prSet/>
      <dgm:spPr/>
      <dgm:t>
        <a:bodyPr/>
        <a:lstStyle/>
        <a:p>
          <a:endParaRPr lang="en-US"/>
        </a:p>
      </dgm:t>
    </dgm:pt>
    <dgm:pt modelId="{8AFCFD73-3A26-4EB0-802F-EC8E5C42B0B2}" type="sibTrans" cxnId="{A931FD91-20BC-4595-8EAF-24F338A370CE}">
      <dgm:prSet/>
      <dgm:spPr/>
      <dgm:t>
        <a:bodyPr/>
        <a:lstStyle/>
        <a:p>
          <a:endParaRPr lang="en-US"/>
        </a:p>
      </dgm:t>
    </dgm:pt>
    <dgm:pt modelId="{2FC46C91-A9DF-4160-9B95-CA0E3DD96CBA}">
      <dgm:prSet/>
      <dgm:spPr/>
      <dgm:t>
        <a:bodyPr/>
        <a:lstStyle/>
        <a:p>
          <a:r>
            <a:rPr lang="en-US"/>
            <a:t>To explore governance practices using qualitative insights</a:t>
          </a:r>
        </a:p>
      </dgm:t>
    </dgm:pt>
    <dgm:pt modelId="{199E9564-5BD0-4A45-89E8-45CB149F0232}" type="parTrans" cxnId="{26B8E3A0-5111-48E9-8427-ADC73ADF9B44}">
      <dgm:prSet/>
      <dgm:spPr/>
      <dgm:t>
        <a:bodyPr/>
        <a:lstStyle/>
        <a:p>
          <a:endParaRPr lang="en-US"/>
        </a:p>
      </dgm:t>
    </dgm:pt>
    <dgm:pt modelId="{CED19DE2-AD47-4F5B-97F3-58EBB070C453}" type="sibTrans" cxnId="{26B8E3A0-5111-48E9-8427-ADC73ADF9B44}">
      <dgm:prSet/>
      <dgm:spPr/>
      <dgm:t>
        <a:bodyPr/>
        <a:lstStyle/>
        <a:p>
          <a:endParaRPr lang="en-US"/>
        </a:p>
      </dgm:t>
    </dgm:pt>
    <dgm:pt modelId="{7B50CF5A-D826-4FCA-8BC6-5CE37DD7275A}">
      <dgm:prSet/>
      <dgm:spPr/>
      <dgm:t>
        <a:bodyPr/>
        <a:lstStyle/>
        <a:p>
          <a:r>
            <a:rPr lang="en-US"/>
            <a:t>To provide policy recommendations for improving strategic risk governance to enhance banking resilience in Bangladesh</a:t>
          </a:r>
        </a:p>
      </dgm:t>
    </dgm:pt>
    <dgm:pt modelId="{9C60CEED-7FAF-42F8-A986-AD03AABBEB00}" type="parTrans" cxnId="{A6716840-EF6A-44C9-B021-AEBE67983BF5}">
      <dgm:prSet/>
      <dgm:spPr/>
      <dgm:t>
        <a:bodyPr/>
        <a:lstStyle/>
        <a:p>
          <a:endParaRPr lang="en-US"/>
        </a:p>
      </dgm:t>
    </dgm:pt>
    <dgm:pt modelId="{7B0BEC8E-022A-4BD3-B756-84CC7D802466}" type="sibTrans" cxnId="{A6716840-EF6A-44C9-B021-AEBE67983BF5}">
      <dgm:prSet/>
      <dgm:spPr/>
      <dgm:t>
        <a:bodyPr/>
        <a:lstStyle/>
        <a:p>
          <a:endParaRPr lang="en-US"/>
        </a:p>
      </dgm:t>
    </dgm:pt>
    <dgm:pt modelId="{59C9E22D-CBBA-4D30-B4C4-C539F08FF608}" type="pres">
      <dgm:prSet presAssocID="{BF6246F7-C1B4-4EC5-8EBE-D1990F731065}" presName="root" presStyleCnt="0">
        <dgm:presLayoutVars>
          <dgm:dir/>
          <dgm:resizeHandles val="exact"/>
        </dgm:presLayoutVars>
      </dgm:prSet>
      <dgm:spPr/>
    </dgm:pt>
    <dgm:pt modelId="{BC472922-8E06-4B8C-923A-8EB648261F3D}" type="pres">
      <dgm:prSet presAssocID="{E50A9B00-79FE-4C72-87BE-6C53EF2E63BE}" presName="compNode" presStyleCnt="0"/>
      <dgm:spPr/>
    </dgm:pt>
    <dgm:pt modelId="{C9719D27-1096-4B7C-A47C-49248422BDE9}" type="pres">
      <dgm:prSet presAssocID="{E50A9B00-79FE-4C72-87BE-6C53EF2E63BE}" presName="bgRect" presStyleLbl="bgShp" presStyleIdx="0" presStyleCnt="5"/>
      <dgm:spPr/>
    </dgm:pt>
    <dgm:pt modelId="{07431D8F-B580-4B38-8C8E-A81731B5BBF2}" type="pres">
      <dgm:prSet presAssocID="{E50A9B00-79FE-4C72-87BE-6C53EF2E63B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3CB2806E-2670-49FE-9B5E-8868D9FD716B}" type="pres">
      <dgm:prSet presAssocID="{E50A9B00-79FE-4C72-87BE-6C53EF2E63BE}" presName="spaceRect" presStyleCnt="0"/>
      <dgm:spPr/>
    </dgm:pt>
    <dgm:pt modelId="{7697D5C9-F75A-42BE-BD33-D01F466E1E5C}" type="pres">
      <dgm:prSet presAssocID="{E50A9B00-79FE-4C72-87BE-6C53EF2E63BE}" presName="parTx" presStyleLbl="revTx" presStyleIdx="0" presStyleCnt="5">
        <dgm:presLayoutVars>
          <dgm:chMax val="0"/>
          <dgm:chPref val="0"/>
        </dgm:presLayoutVars>
      </dgm:prSet>
      <dgm:spPr/>
    </dgm:pt>
    <dgm:pt modelId="{3AD944AE-DFFE-480C-9636-2B625037F045}" type="pres">
      <dgm:prSet presAssocID="{459FDFCB-13F6-469B-8DF6-52886C0BD030}" presName="sibTrans" presStyleCnt="0"/>
      <dgm:spPr/>
    </dgm:pt>
    <dgm:pt modelId="{8F20272A-B9DE-4FE1-ACFA-8D62FAE398D4}" type="pres">
      <dgm:prSet presAssocID="{CCC3293E-746D-4DAC-8B63-7873CABEF9CA}" presName="compNode" presStyleCnt="0"/>
      <dgm:spPr/>
    </dgm:pt>
    <dgm:pt modelId="{67683696-D0CD-4A37-8D24-96399FD886C6}" type="pres">
      <dgm:prSet presAssocID="{CCC3293E-746D-4DAC-8B63-7873CABEF9CA}" presName="bgRect" presStyleLbl="bgShp" presStyleIdx="1" presStyleCnt="5"/>
      <dgm:spPr/>
    </dgm:pt>
    <dgm:pt modelId="{E535F29E-2781-4840-BE55-7ED5E82CA606}" type="pres">
      <dgm:prSet presAssocID="{CCC3293E-746D-4DAC-8B63-7873CABEF9C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F16C020A-389A-40E4-9338-2859DCFD91AC}" type="pres">
      <dgm:prSet presAssocID="{CCC3293E-746D-4DAC-8B63-7873CABEF9CA}" presName="spaceRect" presStyleCnt="0"/>
      <dgm:spPr/>
    </dgm:pt>
    <dgm:pt modelId="{7E37058B-AFB0-4484-AC9C-22DC6C91A8D0}" type="pres">
      <dgm:prSet presAssocID="{CCC3293E-746D-4DAC-8B63-7873CABEF9CA}" presName="parTx" presStyleLbl="revTx" presStyleIdx="1" presStyleCnt="5">
        <dgm:presLayoutVars>
          <dgm:chMax val="0"/>
          <dgm:chPref val="0"/>
        </dgm:presLayoutVars>
      </dgm:prSet>
      <dgm:spPr/>
    </dgm:pt>
    <dgm:pt modelId="{61B49C6C-6088-4D29-B2EC-FCF88E74C957}" type="pres">
      <dgm:prSet presAssocID="{1B7FBF85-2330-4A0B-9E05-2D85945BF2B1}" presName="sibTrans" presStyleCnt="0"/>
      <dgm:spPr/>
    </dgm:pt>
    <dgm:pt modelId="{4C7B2848-DCFC-49E9-9DC6-893649C6B145}" type="pres">
      <dgm:prSet presAssocID="{248612E6-E5D0-461C-B023-CE4A517230B6}" presName="compNode" presStyleCnt="0"/>
      <dgm:spPr/>
    </dgm:pt>
    <dgm:pt modelId="{A54232F0-2F04-4DDF-B04E-2E600F06B01A}" type="pres">
      <dgm:prSet presAssocID="{248612E6-E5D0-461C-B023-CE4A517230B6}" presName="bgRect" presStyleLbl="bgShp" presStyleIdx="2" presStyleCnt="5"/>
      <dgm:spPr/>
    </dgm:pt>
    <dgm:pt modelId="{C6ACBC40-0343-466C-BC33-B5713C989EAE}" type="pres">
      <dgm:prSet presAssocID="{248612E6-E5D0-461C-B023-CE4A517230B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77D77E13-1BDB-4793-B002-6DC2C4038E3F}" type="pres">
      <dgm:prSet presAssocID="{248612E6-E5D0-461C-B023-CE4A517230B6}" presName="spaceRect" presStyleCnt="0"/>
      <dgm:spPr/>
    </dgm:pt>
    <dgm:pt modelId="{81A5A6C3-A36B-4AE3-A90E-F52087FC6A73}" type="pres">
      <dgm:prSet presAssocID="{248612E6-E5D0-461C-B023-CE4A517230B6}" presName="parTx" presStyleLbl="revTx" presStyleIdx="2" presStyleCnt="5">
        <dgm:presLayoutVars>
          <dgm:chMax val="0"/>
          <dgm:chPref val="0"/>
        </dgm:presLayoutVars>
      </dgm:prSet>
      <dgm:spPr/>
    </dgm:pt>
    <dgm:pt modelId="{D3F8C0BE-96DE-4C9F-A487-5899C5D87776}" type="pres">
      <dgm:prSet presAssocID="{8AFCFD73-3A26-4EB0-802F-EC8E5C42B0B2}" presName="sibTrans" presStyleCnt="0"/>
      <dgm:spPr/>
    </dgm:pt>
    <dgm:pt modelId="{0D1E140D-84B6-4C4F-9E6C-BF7C6A0EC36C}" type="pres">
      <dgm:prSet presAssocID="{2FC46C91-A9DF-4160-9B95-CA0E3DD96CBA}" presName="compNode" presStyleCnt="0"/>
      <dgm:spPr/>
    </dgm:pt>
    <dgm:pt modelId="{C76C1FED-C0BB-4A7D-A4DE-212CCDFB8094}" type="pres">
      <dgm:prSet presAssocID="{2FC46C91-A9DF-4160-9B95-CA0E3DD96CBA}" presName="bgRect" presStyleLbl="bgShp" presStyleIdx="3" presStyleCnt="5"/>
      <dgm:spPr/>
    </dgm:pt>
    <dgm:pt modelId="{656BBBC8-4B67-48FD-A7FB-22F0F65151AF}" type="pres">
      <dgm:prSet presAssocID="{2FC46C91-A9DF-4160-9B95-CA0E3DD96CB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1F6D2002-F6ED-4381-AC82-A1D135D08CDE}" type="pres">
      <dgm:prSet presAssocID="{2FC46C91-A9DF-4160-9B95-CA0E3DD96CBA}" presName="spaceRect" presStyleCnt="0"/>
      <dgm:spPr/>
    </dgm:pt>
    <dgm:pt modelId="{EC1CBF30-DC5D-4415-BFA9-EBC9DA99514F}" type="pres">
      <dgm:prSet presAssocID="{2FC46C91-A9DF-4160-9B95-CA0E3DD96CBA}" presName="parTx" presStyleLbl="revTx" presStyleIdx="3" presStyleCnt="5">
        <dgm:presLayoutVars>
          <dgm:chMax val="0"/>
          <dgm:chPref val="0"/>
        </dgm:presLayoutVars>
      </dgm:prSet>
      <dgm:spPr/>
    </dgm:pt>
    <dgm:pt modelId="{A53FBFCB-757F-4390-ADC9-54587B6B4CF4}" type="pres">
      <dgm:prSet presAssocID="{CED19DE2-AD47-4F5B-97F3-58EBB070C453}" presName="sibTrans" presStyleCnt="0"/>
      <dgm:spPr/>
    </dgm:pt>
    <dgm:pt modelId="{B07A2629-FA30-4808-92F2-68D4AF725B19}" type="pres">
      <dgm:prSet presAssocID="{7B50CF5A-D826-4FCA-8BC6-5CE37DD7275A}" presName="compNode" presStyleCnt="0"/>
      <dgm:spPr/>
    </dgm:pt>
    <dgm:pt modelId="{5AD5DB1E-566B-4056-A93E-18B44B9CFDB1}" type="pres">
      <dgm:prSet presAssocID="{7B50CF5A-D826-4FCA-8BC6-5CE37DD7275A}" presName="bgRect" presStyleLbl="bgShp" presStyleIdx="4" presStyleCnt="5"/>
      <dgm:spPr/>
    </dgm:pt>
    <dgm:pt modelId="{8D345A9D-EB65-43F8-BB6A-D8CEB8A72C66}" type="pres">
      <dgm:prSet presAssocID="{7B50CF5A-D826-4FCA-8BC6-5CE37DD7275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51134185-BA42-4316-9507-61C242627458}" type="pres">
      <dgm:prSet presAssocID="{7B50CF5A-D826-4FCA-8BC6-5CE37DD7275A}" presName="spaceRect" presStyleCnt="0"/>
      <dgm:spPr/>
    </dgm:pt>
    <dgm:pt modelId="{E435FDB3-4824-40B4-B53F-B5E899A28714}" type="pres">
      <dgm:prSet presAssocID="{7B50CF5A-D826-4FCA-8BC6-5CE37DD7275A}" presName="parTx" presStyleLbl="revTx" presStyleIdx="4" presStyleCnt="5">
        <dgm:presLayoutVars>
          <dgm:chMax val="0"/>
          <dgm:chPref val="0"/>
        </dgm:presLayoutVars>
      </dgm:prSet>
      <dgm:spPr/>
    </dgm:pt>
  </dgm:ptLst>
  <dgm:cxnLst>
    <dgm:cxn modelId="{1DE9D636-BD70-44D5-A55F-C6AB051129C0}" type="presOf" srcId="{CCC3293E-746D-4DAC-8B63-7873CABEF9CA}" destId="{7E37058B-AFB0-4484-AC9C-22DC6C91A8D0}" srcOrd="0" destOrd="0" presId="urn:microsoft.com/office/officeart/2018/2/layout/IconVerticalSolidList"/>
    <dgm:cxn modelId="{A6716840-EF6A-44C9-B021-AEBE67983BF5}" srcId="{BF6246F7-C1B4-4EC5-8EBE-D1990F731065}" destId="{7B50CF5A-D826-4FCA-8BC6-5CE37DD7275A}" srcOrd="4" destOrd="0" parTransId="{9C60CEED-7FAF-42F8-A986-AD03AABBEB00}" sibTransId="{7B0BEC8E-022A-4BD3-B756-84CC7D802466}"/>
    <dgm:cxn modelId="{A2E6E84B-F85E-443B-AE1B-A374842E5FC2}" srcId="{BF6246F7-C1B4-4EC5-8EBE-D1990F731065}" destId="{E50A9B00-79FE-4C72-87BE-6C53EF2E63BE}" srcOrd="0" destOrd="0" parTransId="{2147E9A4-4CEB-4EED-840C-1C03A93D35F5}" sibTransId="{459FDFCB-13F6-469B-8DF6-52886C0BD030}"/>
    <dgm:cxn modelId="{5A650A8F-3D84-4D7C-8C5D-3DD645666152}" type="presOf" srcId="{2FC46C91-A9DF-4160-9B95-CA0E3DD96CBA}" destId="{EC1CBF30-DC5D-4415-BFA9-EBC9DA99514F}" srcOrd="0" destOrd="0" presId="urn:microsoft.com/office/officeart/2018/2/layout/IconVerticalSolidList"/>
    <dgm:cxn modelId="{A931FD91-20BC-4595-8EAF-24F338A370CE}" srcId="{BF6246F7-C1B4-4EC5-8EBE-D1990F731065}" destId="{248612E6-E5D0-461C-B023-CE4A517230B6}" srcOrd="2" destOrd="0" parTransId="{241D3902-9107-48F9-9D70-6C7DCB43946C}" sibTransId="{8AFCFD73-3A26-4EB0-802F-EC8E5C42B0B2}"/>
    <dgm:cxn modelId="{26B8E3A0-5111-48E9-8427-ADC73ADF9B44}" srcId="{BF6246F7-C1B4-4EC5-8EBE-D1990F731065}" destId="{2FC46C91-A9DF-4160-9B95-CA0E3DD96CBA}" srcOrd="3" destOrd="0" parTransId="{199E9564-5BD0-4A45-89E8-45CB149F0232}" sibTransId="{CED19DE2-AD47-4F5B-97F3-58EBB070C453}"/>
    <dgm:cxn modelId="{6E5C76A9-483B-41F2-B3A6-0139396217A8}" type="presOf" srcId="{7B50CF5A-D826-4FCA-8BC6-5CE37DD7275A}" destId="{E435FDB3-4824-40B4-B53F-B5E899A28714}" srcOrd="0" destOrd="0" presId="urn:microsoft.com/office/officeart/2018/2/layout/IconVerticalSolidList"/>
    <dgm:cxn modelId="{CF2416AF-C6BE-494F-AF33-6CD6F691DD8A}" type="presOf" srcId="{248612E6-E5D0-461C-B023-CE4A517230B6}" destId="{81A5A6C3-A36B-4AE3-A90E-F52087FC6A73}" srcOrd="0" destOrd="0" presId="urn:microsoft.com/office/officeart/2018/2/layout/IconVerticalSolidList"/>
    <dgm:cxn modelId="{852EC4B9-C33F-4962-8D2D-5AEE177F8352}" type="presOf" srcId="{BF6246F7-C1B4-4EC5-8EBE-D1990F731065}" destId="{59C9E22D-CBBA-4D30-B4C4-C539F08FF608}" srcOrd="0" destOrd="0" presId="urn:microsoft.com/office/officeart/2018/2/layout/IconVerticalSolidList"/>
    <dgm:cxn modelId="{EF302FBC-7825-4057-A7D2-54F9820EE0A9}" type="presOf" srcId="{E50A9B00-79FE-4C72-87BE-6C53EF2E63BE}" destId="{7697D5C9-F75A-42BE-BD33-D01F466E1E5C}" srcOrd="0" destOrd="0" presId="urn:microsoft.com/office/officeart/2018/2/layout/IconVerticalSolidList"/>
    <dgm:cxn modelId="{182A76E6-AB0C-4A32-8671-78CC89C06B6C}" srcId="{BF6246F7-C1B4-4EC5-8EBE-D1990F731065}" destId="{CCC3293E-746D-4DAC-8B63-7873CABEF9CA}" srcOrd="1" destOrd="0" parTransId="{256CC025-B2BF-444E-A584-BB5C31D1B6CA}" sibTransId="{1B7FBF85-2330-4A0B-9E05-2D85945BF2B1}"/>
    <dgm:cxn modelId="{382AE1EF-469F-4E88-AD18-84A584BBEA55}" type="presParOf" srcId="{59C9E22D-CBBA-4D30-B4C4-C539F08FF608}" destId="{BC472922-8E06-4B8C-923A-8EB648261F3D}" srcOrd="0" destOrd="0" presId="urn:microsoft.com/office/officeart/2018/2/layout/IconVerticalSolidList"/>
    <dgm:cxn modelId="{4C425D66-BF66-4BB0-B539-ED509FF778CA}" type="presParOf" srcId="{BC472922-8E06-4B8C-923A-8EB648261F3D}" destId="{C9719D27-1096-4B7C-A47C-49248422BDE9}" srcOrd="0" destOrd="0" presId="urn:microsoft.com/office/officeart/2018/2/layout/IconVerticalSolidList"/>
    <dgm:cxn modelId="{F655154A-57D2-49C7-A53A-3A1D1BDB1B6B}" type="presParOf" srcId="{BC472922-8E06-4B8C-923A-8EB648261F3D}" destId="{07431D8F-B580-4B38-8C8E-A81731B5BBF2}" srcOrd="1" destOrd="0" presId="urn:microsoft.com/office/officeart/2018/2/layout/IconVerticalSolidList"/>
    <dgm:cxn modelId="{422F7183-7AB5-48C6-807E-050FC296B44E}" type="presParOf" srcId="{BC472922-8E06-4B8C-923A-8EB648261F3D}" destId="{3CB2806E-2670-49FE-9B5E-8868D9FD716B}" srcOrd="2" destOrd="0" presId="urn:microsoft.com/office/officeart/2018/2/layout/IconVerticalSolidList"/>
    <dgm:cxn modelId="{02928641-654E-4420-B162-2A0D64E55B8E}" type="presParOf" srcId="{BC472922-8E06-4B8C-923A-8EB648261F3D}" destId="{7697D5C9-F75A-42BE-BD33-D01F466E1E5C}" srcOrd="3" destOrd="0" presId="urn:microsoft.com/office/officeart/2018/2/layout/IconVerticalSolidList"/>
    <dgm:cxn modelId="{1FB4602E-259D-4825-A0BF-ECB92F333350}" type="presParOf" srcId="{59C9E22D-CBBA-4D30-B4C4-C539F08FF608}" destId="{3AD944AE-DFFE-480C-9636-2B625037F045}" srcOrd="1" destOrd="0" presId="urn:microsoft.com/office/officeart/2018/2/layout/IconVerticalSolidList"/>
    <dgm:cxn modelId="{707BBE5A-1FC4-4F9A-98C4-57C3BC150A14}" type="presParOf" srcId="{59C9E22D-CBBA-4D30-B4C4-C539F08FF608}" destId="{8F20272A-B9DE-4FE1-ACFA-8D62FAE398D4}" srcOrd="2" destOrd="0" presId="urn:microsoft.com/office/officeart/2018/2/layout/IconVerticalSolidList"/>
    <dgm:cxn modelId="{5AEEAA8B-458D-4FDB-B7EF-1DF9A2811920}" type="presParOf" srcId="{8F20272A-B9DE-4FE1-ACFA-8D62FAE398D4}" destId="{67683696-D0CD-4A37-8D24-96399FD886C6}" srcOrd="0" destOrd="0" presId="urn:microsoft.com/office/officeart/2018/2/layout/IconVerticalSolidList"/>
    <dgm:cxn modelId="{6FA73C28-A7C1-4070-BFB4-E131CDA3B5FC}" type="presParOf" srcId="{8F20272A-B9DE-4FE1-ACFA-8D62FAE398D4}" destId="{E535F29E-2781-4840-BE55-7ED5E82CA606}" srcOrd="1" destOrd="0" presId="urn:microsoft.com/office/officeart/2018/2/layout/IconVerticalSolidList"/>
    <dgm:cxn modelId="{4599C8F2-39E9-447F-AD08-42E427282052}" type="presParOf" srcId="{8F20272A-B9DE-4FE1-ACFA-8D62FAE398D4}" destId="{F16C020A-389A-40E4-9338-2859DCFD91AC}" srcOrd="2" destOrd="0" presId="urn:microsoft.com/office/officeart/2018/2/layout/IconVerticalSolidList"/>
    <dgm:cxn modelId="{84B620CA-B9A5-482E-8C06-24C592C4AC02}" type="presParOf" srcId="{8F20272A-B9DE-4FE1-ACFA-8D62FAE398D4}" destId="{7E37058B-AFB0-4484-AC9C-22DC6C91A8D0}" srcOrd="3" destOrd="0" presId="urn:microsoft.com/office/officeart/2018/2/layout/IconVerticalSolidList"/>
    <dgm:cxn modelId="{46E96204-ED11-498A-99C4-5003AB2F973A}" type="presParOf" srcId="{59C9E22D-CBBA-4D30-B4C4-C539F08FF608}" destId="{61B49C6C-6088-4D29-B2EC-FCF88E74C957}" srcOrd="3" destOrd="0" presId="urn:microsoft.com/office/officeart/2018/2/layout/IconVerticalSolidList"/>
    <dgm:cxn modelId="{28860E65-D73D-4BCF-8BD8-B8D62B868A8A}" type="presParOf" srcId="{59C9E22D-CBBA-4D30-B4C4-C539F08FF608}" destId="{4C7B2848-DCFC-49E9-9DC6-893649C6B145}" srcOrd="4" destOrd="0" presId="urn:microsoft.com/office/officeart/2018/2/layout/IconVerticalSolidList"/>
    <dgm:cxn modelId="{751856D3-98C9-49CA-9B54-885B4E86E342}" type="presParOf" srcId="{4C7B2848-DCFC-49E9-9DC6-893649C6B145}" destId="{A54232F0-2F04-4DDF-B04E-2E600F06B01A}" srcOrd="0" destOrd="0" presId="urn:microsoft.com/office/officeart/2018/2/layout/IconVerticalSolidList"/>
    <dgm:cxn modelId="{28A07098-4624-4C95-8303-2BABCF809FF2}" type="presParOf" srcId="{4C7B2848-DCFC-49E9-9DC6-893649C6B145}" destId="{C6ACBC40-0343-466C-BC33-B5713C989EAE}" srcOrd="1" destOrd="0" presId="urn:microsoft.com/office/officeart/2018/2/layout/IconVerticalSolidList"/>
    <dgm:cxn modelId="{55A86431-6AD5-4320-8CBA-0DF0712D895E}" type="presParOf" srcId="{4C7B2848-DCFC-49E9-9DC6-893649C6B145}" destId="{77D77E13-1BDB-4793-B002-6DC2C4038E3F}" srcOrd="2" destOrd="0" presId="urn:microsoft.com/office/officeart/2018/2/layout/IconVerticalSolidList"/>
    <dgm:cxn modelId="{9703AF41-EA1F-4EA2-AE9C-8DC442E8F57A}" type="presParOf" srcId="{4C7B2848-DCFC-49E9-9DC6-893649C6B145}" destId="{81A5A6C3-A36B-4AE3-A90E-F52087FC6A73}" srcOrd="3" destOrd="0" presId="urn:microsoft.com/office/officeart/2018/2/layout/IconVerticalSolidList"/>
    <dgm:cxn modelId="{4CD56DCB-269D-4527-B3DA-CEE5F1952615}" type="presParOf" srcId="{59C9E22D-CBBA-4D30-B4C4-C539F08FF608}" destId="{D3F8C0BE-96DE-4C9F-A487-5899C5D87776}" srcOrd="5" destOrd="0" presId="urn:microsoft.com/office/officeart/2018/2/layout/IconVerticalSolidList"/>
    <dgm:cxn modelId="{FB185F06-BEEE-4082-9D24-6EB6A00E6360}" type="presParOf" srcId="{59C9E22D-CBBA-4D30-B4C4-C539F08FF608}" destId="{0D1E140D-84B6-4C4F-9E6C-BF7C6A0EC36C}" srcOrd="6" destOrd="0" presId="urn:microsoft.com/office/officeart/2018/2/layout/IconVerticalSolidList"/>
    <dgm:cxn modelId="{C1F2901F-4AAE-44DE-8D03-6727F9B951DF}" type="presParOf" srcId="{0D1E140D-84B6-4C4F-9E6C-BF7C6A0EC36C}" destId="{C76C1FED-C0BB-4A7D-A4DE-212CCDFB8094}" srcOrd="0" destOrd="0" presId="urn:microsoft.com/office/officeart/2018/2/layout/IconVerticalSolidList"/>
    <dgm:cxn modelId="{A17FE56B-73DD-4B67-B08C-E55894C87961}" type="presParOf" srcId="{0D1E140D-84B6-4C4F-9E6C-BF7C6A0EC36C}" destId="{656BBBC8-4B67-48FD-A7FB-22F0F65151AF}" srcOrd="1" destOrd="0" presId="urn:microsoft.com/office/officeart/2018/2/layout/IconVerticalSolidList"/>
    <dgm:cxn modelId="{8A09AD5A-BCB4-40AE-8F49-CB0F561C30F8}" type="presParOf" srcId="{0D1E140D-84B6-4C4F-9E6C-BF7C6A0EC36C}" destId="{1F6D2002-F6ED-4381-AC82-A1D135D08CDE}" srcOrd="2" destOrd="0" presId="urn:microsoft.com/office/officeart/2018/2/layout/IconVerticalSolidList"/>
    <dgm:cxn modelId="{682B7DA5-649F-4EC6-BD0F-B57396C75967}" type="presParOf" srcId="{0D1E140D-84B6-4C4F-9E6C-BF7C6A0EC36C}" destId="{EC1CBF30-DC5D-4415-BFA9-EBC9DA99514F}" srcOrd="3" destOrd="0" presId="urn:microsoft.com/office/officeart/2018/2/layout/IconVerticalSolidList"/>
    <dgm:cxn modelId="{6967423C-37D1-4702-A01F-40A1B303D44F}" type="presParOf" srcId="{59C9E22D-CBBA-4D30-B4C4-C539F08FF608}" destId="{A53FBFCB-757F-4390-ADC9-54587B6B4CF4}" srcOrd="7" destOrd="0" presId="urn:microsoft.com/office/officeart/2018/2/layout/IconVerticalSolidList"/>
    <dgm:cxn modelId="{CCD760FE-5052-4FAB-831E-B3AB34268DAF}" type="presParOf" srcId="{59C9E22D-CBBA-4D30-B4C4-C539F08FF608}" destId="{B07A2629-FA30-4808-92F2-68D4AF725B19}" srcOrd="8" destOrd="0" presId="urn:microsoft.com/office/officeart/2018/2/layout/IconVerticalSolidList"/>
    <dgm:cxn modelId="{4E6123B8-7082-4C41-A8D7-EA6AA2748F6E}" type="presParOf" srcId="{B07A2629-FA30-4808-92F2-68D4AF725B19}" destId="{5AD5DB1E-566B-4056-A93E-18B44B9CFDB1}" srcOrd="0" destOrd="0" presId="urn:microsoft.com/office/officeart/2018/2/layout/IconVerticalSolidList"/>
    <dgm:cxn modelId="{64D6974B-7336-4047-B8D1-25DA898A21F9}" type="presParOf" srcId="{B07A2629-FA30-4808-92F2-68D4AF725B19}" destId="{8D345A9D-EB65-43F8-BB6A-D8CEB8A72C66}" srcOrd="1" destOrd="0" presId="urn:microsoft.com/office/officeart/2018/2/layout/IconVerticalSolidList"/>
    <dgm:cxn modelId="{FF55ED81-98C2-4227-9C8F-DF066C8C05D6}" type="presParOf" srcId="{B07A2629-FA30-4808-92F2-68D4AF725B19}" destId="{51134185-BA42-4316-9507-61C242627458}" srcOrd="2" destOrd="0" presId="urn:microsoft.com/office/officeart/2018/2/layout/IconVerticalSolidList"/>
    <dgm:cxn modelId="{208862BF-E3F0-4B83-BD1A-31514C158E21}" type="presParOf" srcId="{B07A2629-FA30-4808-92F2-68D4AF725B19}" destId="{E435FDB3-4824-40B4-B53F-B5E899A2871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3BAD17-A410-4617-BFBC-F49367E94A63}"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735C7C3B-C535-4B61-980E-A031735EE317}">
      <dgm:prSet/>
      <dgm:spPr/>
      <dgm:t>
        <a:bodyPr/>
        <a:lstStyle/>
        <a:p>
          <a:r>
            <a:rPr lang="en-US"/>
            <a:t>H1: Commercial banks with stronger strategic risk governance(e.g. board risk committees, ERM) show higher resilience</a:t>
          </a:r>
        </a:p>
      </dgm:t>
    </dgm:pt>
    <dgm:pt modelId="{5F6DC364-9EA9-4096-ABD3-6085D69822B7}" type="parTrans" cxnId="{F3FBAF7F-5DAB-4CFC-B218-DB8E72AF9521}">
      <dgm:prSet/>
      <dgm:spPr/>
      <dgm:t>
        <a:bodyPr/>
        <a:lstStyle/>
        <a:p>
          <a:endParaRPr lang="en-US"/>
        </a:p>
      </dgm:t>
    </dgm:pt>
    <dgm:pt modelId="{44BE42AA-993A-48CD-829E-B460DE74608C}" type="sibTrans" cxnId="{F3FBAF7F-5DAB-4CFC-B218-DB8E72AF9521}">
      <dgm:prSet/>
      <dgm:spPr/>
      <dgm:t>
        <a:bodyPr/>
        <a:lstStyle/>
        <a:p>
          <a:endParaRPr lang="en-US"/>
        </a:p>
      </dgm:t>
    </dgm:pt>
    <dgm:pt modelId="{5D7D8246-F828-4B87-85C5-3669C1EC2C56}">
      <dgm:prSet/>
      <dgm:spPr/>
      <dgm:t>
        <a:bodyPr/>
        <a:lstStyle/>
        <a:p>
          <a:r>
            <a:rPr lang="en-US" dirty="0"/>
            <a:t>H2: There presence of a board-level risk committee is positively associated with resilience, controlling for size and capital</a:t>
          </a:r>
        </a:p>
      </dgm:t>
    </dgm:pt>
    <dgm:pt modelId="{BED942EE-3D42-4906-B1E1-34128B054560}" type="parTrans" cxnId="{CEA85B0D-D57E-46FE-BE35-009BAD8324D7}">
      <dgm:prSet/>
      <dgm:spPr/>
      <dgm:t>
        <a:bodyPr/>
        <a:lstStyle/>
        <a:p>
          <a:endParaRPr lang="en-US"/>
        </a:p>
      </dgm:t>
    </dgm:pt>
    <dgm:pt modelId="{B312F279-0106-45A7-9B03-2E13CAB3CE90}" type="sibTrans" cxnId="{CEA85B0D-D57E-46FE-BE35-009BAD8324D7}">
      <dgm:prSet/>
      <dgm:spPr/>
      <dgm:t>
        <a:bodyPr/>
        <a:lstStyle/>
        <a:p>
          <a:endParaRPr lang="en-US"/>
        </a:p>
      </dgm:t>
    </dgm:pt>
    <dgm:pt modelId="{4B3E3971-3DED-4E95-96F4-70D33B150EDD}">
      <dgm:prSet/>
      <dgm:spPr/>
      <dgm:t>
        <a:bodyPr/>
        <a:lstStyle/>
        <a:p>
          <a:r>
            <a:rPr lang="en-US"/>
            <a:t>H3: Higher capital(CET1) and liquidity(LCR) amplify the positive effect of governance on resilience</a:t>
          </a:r>
        </a:p>
      </dgm:t>
    </dgm:pt>
    <dgm:pt modelId="{DA63BA60-3504-4BB0-93F6-F0AACCA8ECCB}" type="parTrans" cxnId="{2F7C9559-3CA2-40E7-B00B-877CFBC00673}">
      <dgm:prSet/>
      <dgm:spPr/>
      <dgm:t>
        <a:bodyPr/>
        <a:lstStyle/>
        <a:p>
          <a:endParaRPr lang="en-US"/>
        </a:p>
      </dgm:t>
    </dgm:pt>
    <dgm:pt modelId="{E4F2C8BD-08B6-4E63-A2C5-78FDC46462C2}" type="sibTrans" cxnId="{2F7C9559-3CA2-40E7-B00B-877CFBC00673}">
      <dgm:prSet/>
      <dgm:spPr/>
      <dgm:t>
        <a:bodyPr/>
        <a:lstStyle/>
        <a:p>
          <a:endParaRPr lang="en-US"/>
        </a:p>
      </dgm:t>
    </dgm:pt>
    <dgm:pt modelId="{F3A7043D-B78A-4682-8469-8591149C60C0}">
      <dgm:prSet/>
      <dgm:spPr/>
      <dgm:t>
        <a:bodyPr/>
        <a:lstStyle/>
        <a:p>
          <a:r>
            <a:rPr lang="en-US"/>
            <a:t>H4: Banks with greater interbank connectivity are less resilient(i.e. governance benefits are reduced by high network exposure</a:t>
          </a:r>
        </a:p>
      </dgm:t>
    </dgm:pt>
    <dgm:pt modelId="{5D5BA3E8-54B4-4D08-87AF-1CA47628E2BE}" type="parTrans" cxnId="{E20BDCE7-FD27-44B1-A9C4-EE9E763D26A0}">
      <dgm:prSet/>
      <dgm:spPr/>
      <dgm:t>
        <a:bodyPr/>
        <a:lstStyle/>
        <a:p>
          <a:endParaRPr lang="en-US"/>
        </a:p>
      </dgm:t>
    </dgm:pt>
    <dgm:pt modelId="{77766F48-D1F9-4291-8CE7-04088D635996}" type="sibTrans" cxnId="{E20BDCE7-FD27-44B1-A9C4-EE9E763D26A0}">
      <dgm:prSet/>
      <dgm:spPr/>
      <dgm:t>
        <a:bodyPr/>
        <a:lstStyle/>
        <a:p>
          <a:endParaRPr lang="en-US"/>
        </a:p>
      </dgm:t>
    </dgm:pt>
    <dgm:pt modelId="{B7D60116-FE74-4F5C-93A7-64B74D1E5CC0}">
      <dgm:prSet/>
      <dgm:spPr/>
      <dgm:t>
        <a:bodyPr/>
        <a:lstStyle/>
        <a:p>
          <a:r>
            <a:rPr lang="en-US"/>
            <a:t>H5: Banks with higher risk disclosure and transparent reporting are more resilient than less transparent peers</a:t>
          </a:r>
        </a:p>
      </dgm:t>
    </dgm:pt>
    <dgm:pt modelId="{3DA92325-D3C8-452B-BA2B-A048AC666918}" type="parTrans" cxnId="{7A58DEB9-724F-4302-BEB2-96F4359EA973}">
      <dgm:prSet/>
      <dgm:spPr/>
      <dgm:t>
        <a:bodyPr/>
        <a:lstStyle/>
        <a:p>
          <a:endParaRPr lang="en-US"/>
        </a:p>
      </dgm:t>
    </dgm:pt>
    <dgm:pt modelId="{6614D62F-4452-47EB-85B0-9FDCF0B57CA5}" type="sibTrans" cxnId="{7A58DEB9-724F-4302-BEB2-96F4359EA973}">
      <dgm:prSet/>
      <dgm:spPr/>
      <dgm:t>
        <a:bodyPr/>
        <a:lstStyle/>
        <a:p>
          <a:endParaRPr lang="en-US"/>
        </a:p>
      </dgm:t>
    </dgm:pt>
    <dgm:pt modelId="{F426F42E-045F-5346-81C6-5933041E6FC7}" type="pres">
      <dgm:prSet presAssocID="{633BAD17-A410-4617-BFBC-F49367E94A63}" presName="Name0" presStyleCnt="0">
        <dgm:presLayoutVars>
          <dgm:dir/>
          <dgm:resizeHandles val="exact"/>
        </dgm:presLayoutVars>
      </dgm:prSet>
      <dgm:spPr/>
    </dgm:pt>
    <dgm:pt modelId="{0FAA1932-8AB5-314F-AE3F-EB13AA585563}" type="pres">
      <dgm:prSet presAssocID="{735C7C3B-C535-4B61-980E-A031735EE317}" presName="node" presStyleLbl="node1" presStyleIdx="0" presStyleCnt="5">
        <dgm:presLayoutVars>
          <dgm:bulletEnabled val="1"/>
        </dgm:presLayoutVars>
      </dgm:prSet>
      <dgm:spPr/>
    </dgm:pt>
    <dgm:pt modelId="{F4457114-93CC-F94E-AF2D-4EB9CEF05207}" type="pres">
      <dgm:prSet presAssocID="{44BE42AA-993A-48CD-829E-B460DE74608C}" presName="sibTrans" presStyleLbl="sibTrans1D1" presStyleIdx="0" presStyleCnt="4"/>
      <dgm:spPr/>
    </dgm:pt>
    <dgm:pt modelId="{63E4F019-182C-B241-BE4E-66300D3E1A4E}" type="pres">
      <dgm:prSet presAssocID="{44BE42AA-993A-48CD-829E-B460DE74608C}" presName="connectorText" presStyleLbl="sibTrans1D1" presStyleIdx="0" presStyleCnt="4"/>
      <dgm:spPr/>
    </dgm:pt>
    <dgm:pt modelId="{474BE818-BEB7-754A-8B86-7B493FE1D283}" type="pres">
      <dgm:prSet presAssocID="{5D7D8246-F828-4B87-85C5-3669C1EC2C56}" presName="node" presStyleLbl="node1" presStyleIdx="1" presStyleCnt="5">
        <dgm:presLayoutVars>
          <dgm:bulletEnabled val="1"/>
        </dgm:presLayoutVars>
      </dgm:prSet>
      <dgm:spPr/>
    </dgm:pt>
    <dgm:pt modelId="{8D1B19AB-6B50-4348-8552-9EC24B3609B9}" type="pres">
      <dgm:prSet presAssocID="{B312F279-0106-45A7-9B03-2E13CAB3CE90}" presName="sibTrans" presStyleLbl="sibTrans1D1" presStyleIdx="1" presStyleCnt="4"/>
      <dgm:spPr/>
    </dgm:pt>
    <dgm:pt modelId="{4C9753E1-BA39-1F45-B202-7BF5F0F338DE}" type="pres">
      <dgm:prSet presAssocID="{B312F279-0106-45A7-9B03-2E13CAB3CE90}" presName="connectorText" presStyleLbl="sibTrans1D1" presStyleIdx="1" presStyleCnt="4"/>
      <dgm:spPr/>
    </dgm:pt>
    <dgm:pt modelId="{84455577-1655-5D4C-BF77-5876A87BFB77}" type="pres">
      <dgm:prSet presAssocID="{4B3E3971-3DED-4E95-96F4-70D33B150EDD}" presName="node" presStyleLbl="node1" presStyleIdx="2" presStyleCnt="5">
        <dgm:presLayoutVars>
          <dgm:bulletEnabled val="1"/>
        </dgm:presLayoutVars>
      </dgm:prSet>
      <dgm:spPr/>
    </dgm:pt>
    <dgm:pt modelId="{FDBE1675-C137-B948-8C28-0B474C4F5E4D}" type="pres">
      <dgm:prSet presAssocID="{E4F2C8BD-08B6-4E63-A2C5-78FDC46462C2}" presName="sibTrans" presStyleLbl="sibTrans1D1" presStyleIdx="2" presStyleCnt="4"/>
      <dgm:spPr/>
    </dgm:pt>
    <dgm:pt modelId="{F8136028-A0D2-2B44-8529-4312E48294ED}" type="pres">
      <dgm:prSet presAssocID="{E4F2C8BD-08B6-4E63-A2C5-78FDC46462C2}" presName="connectorText" presStyleLbl="sibTrans1D1" presStyleIdx="2" presStyleCnt="4"/>
      <dgm:spPr/>
    </dgm:pt>
    <dgm:pt modelId="{D6C5A3EE-A9A1-C543-B224-4E9256D395B3}" type="pres">
      <dgm:prSet presAssocID="{F3A7043D-B78A-4682-8469-8591149C60C0}" presName="node" presStyleLbl="node1" presStyleIdx="3" presStyleCnt="5">
        <dgm:presLayoutVars>
          <dgm:bulletEnabled val="1"/>
        </dgm:presLayoutVars>
      </dgm:prSet>
      <dgm:spPr/>
    </dgm:pt>
    <dgm:pt modelId="{DD3B1224-2642-A94B-A9BD-DDD50344531B}" type="pres">
      <dgm:prSet presAssocID="{77766F48-D1F9-4291-8CE7-04088D635996}" presName="sibTrans" presStyleLbl="sibTrans1D1" presStyleIdx="3" presStyleCnt="4"/>
      <dgm:spPr/>
    </dgm:pt>
    <dgm:pt modelId="{4B04B213-A5E1-794C-9447-C0DDBBD5381A}" type="pres">
      <dgm:prSet presAssocID="{77766F48-D1F9-4291-8CE7-04088D635996}" presName="connectorText" presStyleLbl="sibTrans1D1" presStyleIdx="3" presStyleCnt="4"/>
      <dgm:spPr/>
    </dgm:pt>
    <dgm:pt modelId="{486F531C-ABEC-824E-8038-FC56ABF7E53D}" type="pres">
      <dgm:prSet presAssocID="{B7D60116-FE74-4F5C-93A7-64B74D1E5CC0}" presName="node" presStyleLbl="node1" presStyleIdx="4" presStyleCnt="5">
        <dgm:presLayoutVars>
          <dgm:bulletEnabled val="1"/>
        </dgm:presLayoutVars>
      </dgm:prSet>
      <dgm:spPr/>
    </dgm:pt>
  </dgm:ptLst>
  <dgm:cxnLst>
    <dgm:cxn modelId="{CEA85B0D-D57E-46FE-BE35-009BAD8324D7}" srcId="{633BAD17-A410-4617-BFBC-F49367E94A63}" destId="{5D7D8246-F828-4B87-85C5-3669C1EC2C56}" srcOrd="1" destOrd="0" parTransId="{BED942EE-3D42-4906-B1E1-34128B054560}" sibTransId="{B312F279-0106-45A7-9B03-2E13CAB3CE90}"/>
    <dgm:cxn modelId="{57C83019-8DE2-BE47-BD82-B7830EE0FD8E}" type="presOf" srcId="{F3A7043D-B78A-4682-8469-8591149C60C0}" destId="{D6C5A3EE-A9A1-C543-B224-4E9256D395B3}" srcOrd="0" destOrd="0" presId="urn:microsoft.com/office/officeart/2016/7/layout/RepeatingBendingProcessNew"/>
    <dgm:cxn modelId="{3ACADF24-9CCF-2247-B38A-1BF56A24E2D2}" type="presOf" srcId="{B312F279-0106-45A7-9B03-2E13CAB3CE90}" destId="{4C9753E1-BA39-1F45-B202-7BF5F0F338DE}" srcOrd="1" destOrd="0" presId="urn:microsoft.com/office/officeart/2016/7/layout/RepeatingBendingProcessNew"/>
    <dgm:cxn modelId="{F7BED93B-76CB-8A44-ACC7-EECC68B84EE7}" type="presOf" srcId="{77766F48-D1F9-4291-8CE7-04088D635996}" destId="{DD3B1224-2642-A94B-A9BD-DDD50344531B}" srcOrd="0" destOrd="0" presId="urn:microsoft.com/office/officeart/2016/7/layout/RepeatingBendingProcessNew"/>
    <dgm:cxn modelId="{945A954D-21B1-644B-8C4A-1AB344C749F0}" type="presOf" srcId="{E4F2C8BD-08B6-4E63-A2C5-78FDC46462C2}" destId="{F8136028-A0D2-2B44-8529-4312E48294ED}" srcOrd="1" destOrd="0" presId="urn:microsoft.com/office/officeart/2016/7/layout/RepeatingBendingProcessNew"/>
    <dgm:cxn modelId="{2F7C9559-3CA2-40E7-B00B-877CFBC00673}" srcId="{633BAD17-A410-4617-BFBC-F49367E94A63}" destId="{4B3E3971-3DED-4E95-96F4-70D33B150EDD}" srcOrd="2" destOrd="0" parTransId="{DA63BA60-3504-4BB0-93F6-F0AACCA8ECCB}" sibTransId="{E4F2C8BD-08B6-4E63-A2C5-78FDC46462C2}"/>
    <dgm:cxn modelId="{085A486A-7BAE-E34B-9B14-47C731F8AD18}" type="presOf" srcId="{44BE42AA-993A-48CD-829E-B460DE74608C}" destId="{63E4F019-182C-B241-BE4E-66300D3E1A4E}" srcOrd="1" destOrd="0" presId="urn:microsoft.com/office/officeart/2016/7/layout/RepeatingBendingProcessNew"/>
    <dgm:cxn modelId="{A4549B79-2623-014B-9833-2CF7887790A4}" type="presOf" srcId="{5D7D8246-F828-4B87-85C5-3669C1EC2C56}" destId="{474BE818-BEB7-754A-8B86-7B493FE1D283}" srcOrd="0" destOrd="0" presId="urn:microsoft.com/office/officeart/2016/7/layout/RepeatingBendingProcessNew"/>
    <dgm:cxn modelId="{2DF59E7B-AABB-304E-B466-E2692C0C3282}" type="presOf" srcId="{E4F2C8BD-08B6-4E63-A2C5-78FDC46462C2}" destId="{FDBE1675-C137-B948-8C28-0B474C4F5E4D}" srcOrd="0" destOrd="0" presId="urn:microsoft.com/office/officeart/2016/7/layout/RepeatingBendingProcessNew"/>
    <dgm:cxn modelId="{F3FBAF7F-5DAB-4CFC-B218-DB8E72AF9521}" srcId="{633BAD17-A410-4617-BFBC-F49367E94A63}" destId="{735C7C3B-C535-4B61-980E-A031735EE317}" srcOrd="0" destOrd="0" parTransId="{5F6DC364-9EA9-4096-ABD3-6085D69822B7}" sibTransId="{44BE42AA-993A-48CD-829E-B460DE74608C}"/>
    <dgm:cxn modelId="{82B55499-C1AA-5B4B-BC82-04F943EE9070}" type="presOf" srcId="{735C7C3B-C535-4B61-980E-A031735EE317}" destId="{0FAA1932-8AB5-314F-AE3F-EB13AA585563}" srcOrd="0" destOrd="0" presId="urn:microsoft.com/office/officeart/2016/7/layout/RepeatingBendingProcessNew"/>
    <dgm:cxn modelId="{D641D29F-0CAD-374B-B8E2-A266B2176133}" type="presOf" srcId="{44BE42AA-993A-48CD-829E-B460DE74608C}" destId="{F4457114-93CC-F94E-AF2D-4EB9CEF05207}" srcOrd="0" destOrd="0" presId="urn:microsoft.com/office/officeart/2016/7/layout/RepeatingBendingProcessNew"/>
    <dgm:cxn modelId="{934AD7AC-70F9-A64E-9344-445530ACA0E2}" type="presOf" srcId="{B7D60116-FE74-4F5C-93A7-64B74D1E5CC0}" destId="{486F531C-ABEC-824E-8038-FC56ABF7E53D}" srcOrd="0" destOrd="0" presId="urn:microsoft.com/office/officeart/2016/7/layout/RepeatingBendingProcessNew"/>
    <dgm:cxn modelId="{23131DB2-7BAE-F842-B715-7C195B625AC0}" type="presOf" srcId="{77766F48-D1F9-4291-8CE7-04088D635996}" destId="{4B04B213-A5E1-794C-9447-C0DDBBD5381A}" srcOrd="1" destOrd="0" presId="urn:microsoft.com/office/officeart/2016/7/layout/RepeatingBendingProcessNew"/>
    <dgm:cxn modelId="{E3BCC9B8-DA09-F749-9FCB-A293B6B1DA05}" type="presOf" srcId="{4B3E3971-3DED-4E95-96F4-70D33B150EDD}" destId="{84455577-1655-5D4C-BF77-5876A87BFB77}" srcOrd="0" destOrd="0" presId="urn:microsoft.com/office/officeart/2016/7/layout/RepeatingBendingProcessNew"/>
    <dgm:cxn modelId="{7A58DEB9-724F-4302-BEB2-96F4359EA973}" srcId="{633BAD17-A410-4617-BFBC-F49367E94A63}" destId="{B7D60116-FE74-4F5C-93A7-64B74D1E5CC0}" srcOrd="4" destOrd="0" parTransId="{3DA92325-D3C8-452B-BA2B-A048AC666918}" sibTransId="{6614D62F-4452-47EB-85B0-9FDCF0B57CA5}"/>
    <dgm:cxn modelId="{C7EE97BC-5101-C24F-AFD1-1A0789483B5C}" type="presOf" srcId="{B312F279-0106-45A7-9B03-2E13CAB3CE90}" destId="{8D1B19AB-6B50-4348-8552-9EC24B3609B9}" srcOrd="0" destOrd="0" presId="urn:microsoft.com/office/officeart/2016/7/layout/RepeatingBendingProcessNew"/>
    <dgm:cxn modelId="{4BF952CB-ED8C-9141-A065-F114B872F137}" type="presOf" srcId="{633BAD17-A410-4617-BFBC-F49367E94A63}" destId="{F426F42E-045F-5346-81C6-5933041E6FC7}" srcOrd="0" destOrd="0" presId="urn:microsoft.com/office/officeart/2016/7/layout/RepeatingBendingProcessNew"/>
    <dgm:cxn modelId="{E20BDCE7-FD27-44B1-A9C4-EE9E763D26A0}" srcId="{633BAD17-A410-4617-BFBC-F49367E94A63}" destId="{F3A7043D-B78A-4682-8469-8591149C60C0}" srcOrd="3" destOrd="0" parTransId="{5D5BA3E8-54B4-4D08-87AF-1CA47628E2BE}" sibTransId="{77766F48-D1F9-4291-8CE7-04088D635996}"/>
    <dgm:cxn modelId="{F6032DA8-CD2D-6341-8747-4A8843734E82}" type="presParOf" srcId="{F426F42E-045F-5346-81C6-5933041E6FC7}" destId="{0FAA1932-8AB5-314F-AE3F-EB13AA585563}" srcOrd="0" destOrd="0" presId="urn:microsoft.com/office/officeart/2016/7/layout/RepeatingBendingProcessNew"/>
    <dgm:cxn modelId="{7063F910-1DED-B543-B040-AFC659DC7E8C}" type="presParOf" srcId="{F426F42E-045F-5346-81C6-5933041E6FC7}" destId="{F4457114-93CC-F94E-AF2D-4EB9CEF05207}" srcOrd="1" destOrd="0" presId="urn:microsoft.com/office/officeart/2016/7/layout/RepeatingBendingProcessNew"/>
    <dgm:cxn modelId="{C4183690-6E53-EB49-A89F-773286F7DB2C}" type="presParOf" srcId="{F4457114-93CC-F94E-AF2D-4EB9CEF05207}" destId="{63E4F019-182C-B241-BE4E-66300D3E1A4E}" srcOrd="0" destOrd="0" presId="urn:microsoft.com/office/officeart/2016/7/layout/RepeatingBendingProcessNew"/>
    <dgm:cxn modelId="{B586B4F1-4FBA-BA42-9C8B-02209DDB772E}" type="presParOf" srcId="{F426F42E-045F-5346-81C6-5933041E6FC7}" destId="{474BE818-BEB7-754A-8B86-7B493FE1D283}" srcOrd="2" destOrd="0" presId="urn:microsoft.com/office/officeart/2016/7/layout/RepeatingBendingProcessNew"/>
    <dgm:cxn modelId="{83955907-0E84-224A-B385-0914AC413456}" type="presParOf" srcId="{F426F42E-045F-5346-81C6-5933041E6FC7}" destId="{8D1B19AB-6B50-4348-8552-9EC24B3609B9}" srcOrd="3" destOrd="0" presId="urn:microsoft.com/office/officeart/2016/7/layout/RepeatingBendingProcessNew"/>
    <dgm:cxn modelId="{907FEDE2-8ED2-FA44-B2E3-61C22026C188}" type="presParOf" srcId="{8D1B19AB-6B50-4348-8552-9EC24B3609B9}" destId="{4C9753E1-BA39-1F45-B202-7BF5F0F338DE}" srcOrd="0" destOrd="0" presId="urn:microsoft.com/office/officeart/2016/7/layout/RepeatingBendingProcessNew"/>
    <dgm:cxn modelId="{7E71870A-75B8-0D4E-BCBA-F65C7D9F1631}" type="presParOf" srcId="{F426F42E-045F-5346-81C6-5933041E6FC7}" destId="{84455577-1655-5D4C-BF77-5876A87BFB77}" srcOrd="4" destOrd="0" presId="urn:microsoft.com/office/officeart/2016/7/layout/RepeatingBendingProcessNew"/>
    <dgm:cxn modelId="{F2ECCD5B-3777-8D4B-8A14-10C79261E178}" type="presParOf" srcId="{F426F42E-045F-5346-81C6-5933041E6FC7}" destId="{FDBE1675-C137-B948-8C28-0B474C4F5E4D}" srcOrd="5" destOrd="0" presId="urn:microsoft.com/office/officeart/2016/7/layout/RepeatingBendingProcessNew"/>
    <dgm:cxn modelId="{1042E07C-01E8-AC4D-81A5-727FC1C573A1}" type="presParOf" srcId="{FDBE1675-C137-B948-8C28-0B474C4F5E4D}" destId="{F8136028-A0D2-2B44-8529-4312E48294ED}" srcOrd="0" destOrd="0" presId="urn:microsoft.com/office/officeart/2016/7/layout/RepeatingBendingProcessNew"/>
    <dgm:cxn modelId="{AC1A0B2B-8969-6A41-9A44-37D1F9F4D4E3}" type="presParOf" srcId="{F426F42E-045F-5346-81C6-5933041E6FC7}" destId="{D6C5A3EE-A9A1-C543-B224-4E9256D395B3}" srcOrd="6" destOrd="0" presId="urn:microsoft.com/office/officeart/2016/7/layout/RepeatingBendingProcessNew"/>
    <dgm:cxn modelId="{0D7960CE-1D8E-2D4E-B5FF-1268E1D0D95A}" type="presParOf" srcId="{F426F42E-045F-5346-81C6-5933041E6FC7}" destId="{DD3B1224-2642-A94B-A9BD-DDD50344531B}" srcOrd="7" destOrd="0" presId="urn:microsoft.com/office/officeart/2016/7/layout/RepeatingBendingProcessNew"/>
    <dgm:cxn modelId="{4D3880BB-5C28-9A4B-B8C4-6C81CCB0E748}" type="presParOf" srcId="{DD3B1224-2642-A94B-A9BD-DDD50344531B}" destId="{4B04B213-A5E1-794C-9447-C0DDBBD5381A}" srcOrd="0" destOrd="0" presId="urn:microsoft.com/office/officeart/2016/7/layout/RepeatingBendingProcessNew"/>
    <dgm:cxn modelId="{DFD39F6C-306A-664C-B04E-374F88575329}" type="presParOf" srcId="{F426F42E-045F-5346-81C6-5933041E6FC7}" destId="{486F531C-ABEC-824E-8038-FC56ABF7E53D}"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5C32AD-B2EE-4F57-9316-0AEA517C07E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3E35E0-955A-46F5-B697-90F424B3AB4D}">
      <dgm:prSet/>
      <dgm:spPr/>
      <dgm:t>
        <a:bodyPr/>
        <a:lstStyle/>
        <a:p>
          <a:pPr>
            <a:lnSpc>
              <a:spcPct val="100000"/>
            </a:lnSpc>
            <a:defRPr cap="all"/>
          </a:pPr>
          <a:r>
            <a:rPr lang="en-US"/>
            <a:t>• Agency Theory (</a:t>
          </a:r>
          <a:r>
            <a:rPr lang="en-GB" b="0" i="0">
              <a:hlinkClick xmlns:r="http://schemas.openxmlformats.org/officeDocument/2006/relationships" r:id="rId1"/>
            </a:rPr>
            <a:t>Susan P. Shapiro</a:t>
          </a:r>
          <a:r>
            <a:rPr lang="en-GB" b="0" i="0"/>
            <a:t>)</a:t>
          </a:r>
          <a:r>
            <a:rPr lang="en-US"/>
            <a:t> </a:t>
          </a:r>
        </a:p>
      </dgm:t>
    </dgm:pt>
    <dgm:pt modelId="{7FCA365C-5B1F-4EEA-96C6-FF810E50A535}" type="parTrans" cxnId="{B11ECB4F-C6B5-421A-99FF-9854BAE4F05F}">
      <dgm:prSet/>
      <dgm:spPr/>
      <dgm:t>
        <a:bodyPr/>
        <a:lstStyle/>
        <a:p>
          <a:endParaRPr lang="en-US"/>
        </a:p>
      </dgm:t>
    </dgm:pt>
    <dgm:pt modelId="{AB06273C-E1D1-4F0D-ADE9-A5C30D5D15D2}" type="sibTrans" cxnId="{B11ECB4F-C6B5-421A-99FF-9854BAE4F05F}">
      <dgm:prSet/>
      <dgm:spPr/>
      <dgm:t>
        <a:bodyPr/>
        <a:lstStyle/>
        <a:p>
          <a:endParaRPr lang="en-US"/>
        </a:p>
      </dgm:t>
    </dgm:pt>
    <dgm:pt modelId="{716555AB-CF1E-4747-9FA2-641455EEED30}">
      <dgm:prSet/>
      <dgm:spPr/>
      <dgm:t>
        <a:bodyPr/>
        <a:lstStyle/>
        <a:p>
          <a:pPr>
            <a:lnSpc>
              <a:spcPct val="100000"/>
            </a:lnSpc>
            <a:defRPr cap="all"/>
          </a:pPr>
          <a:r>
            <a:rPr lang="en-US"/>
            <a:t>• Enterprise Risk Management Theory (</a:t>
          </a:r>
          <a:r>
            <a:rPr lang="en-GB" b="0" i="0"/>
            <a:t>BW Nocco, </a:t>
          </a:r>
          <a:r>
            <a:rPr lang="en-GB" b="0" i="0">
              <a:hlinkClick xmlns:r="http://schemas.openxmlformats.org/officeDocument/2006/relationships" r:id="rId2"/>
            </a:rPr>
            <a:t>RM Stulz</a:t>
          </a:r>
          <a:r>
            <a:rPr lang="en-GB" b="0" i="0"/>
            <a:t>)</a:t>
          </a:r>
          <a:endParaRPr lang="en-US"/>
        </a:p>
      </dgm:t>
    </dgm:pt>
    <dgm:pt modelId="{3A078378-7E40-45B3-83D6-4389C10A9FDB}" type="parTrans" cxnId="{0B1B59E5-DA65-46C7-A8D7-8FBF384BCB7D}">
      <dgm:prSet/>
      <dgm:spPr/>
      <dgm:t>
        <a:bodyPr/>
        <a:lstStyle/>
        <a:p>
          <a:endParaRPr lang="en-US"/>
        </a:p>
      </dgm:t>
    </dgm:pt>
    <dgm:pt modelId="{8B29DB64-F4FE-46D3-9264-E536DABEF8EE}" type="sibTrans" cxnId="{0B1B59E5-DA65-46C7-A8D7-8FBF384BCB7D}">
      <dgm:prSet/>
      <dgm:spPr/>
      <dgm:t>
        <a:bodyPr/>
        <a:lstStyle/>
        <a:p>
          <a:endParaRPr lang="en-US"/>
        </a:p>
      </dgm:t>
    </dgm:pt>
    <dgm:pt modelId="{33486268-D724-4DF3-8EF4-B350007DEC5F}">
      <dgm:prSet/>
      <dgm:spPr/>
      <dgm:t>
        <a:bodyPr/>
        <a:lstStyle/>
        <a:p>
          <a:pPr>
            <a:lnSpc>
              <a:spcPct val="100000"/>
            </a:lnSpc>
            <a:defRPr cap="all"/>
          </a:pPr>
          <a:r>
            <a:rPr lang="en-US"/>
            <a:t>Institutional Theory (</a:t>
          </a:r>
          <a:r>
            <a:rPr lang="en-GB" b="0" i="0">
              <a:hlinkClick xmlns:r="http://schemas.openxmlformats.org/officeDocument/2006/relationships" r:id="rId3"/>
            </a:rPr>
            <a:t>Edwin Amenta</a:t>
          </a:r>
          <a:r>
            <a:rPr lang="en-GB" b="0" i="0"/>
            <a:t> &amp; </a:t>
          </a:r>
        </a:p>
        <a:p>
          <a:pPr>
            <a:lnSpc>
              <a:spcPct val="100000"/>
            </a:lnSpc>
            <a:defRPr cap="all"/>
          </a:pPr>
          <a:r>
            <a:rPr lang="en-GB" b="0" i="0">
              <a:hlinkClick xmlns:r="http://schemas.openxmlformats.org/officeDocument/2006/relationships" r:id="rId4"/>
            </a:rPr>
            <a:t>Kelly M. Ramsey</a:t>
          </a:r>
          <a:r>
            <a:rPr lang="en-GB" b="0" i="0"/>
            <a:t> )</a:t>
          </a:r>
          <a:endParaRPr lang="en-US"/>
        </a:p>
      </dgm:t>
    </dgm:pt>
    <dgm:pt modelId="{9ED25329-186F-49DE-BFE3-1C57975D985C}" type="parTrans" cxnId="{C7F116D3-0B3B-47BA-8A44-1162700BF5EE}">
      <dgm:prSet/>
      <dgm:spPr/>
      <dgm:t>
        <a:bodyPr/>
        <a:lstStyle/>
        <a:p>
          <a:endParaRPr lang="en-US"/>
        </a:p>
      </dgm:t>
    </dgm:pt>
    <dgm:pt modelId="{3DA7B8CF-93AD-4102-9306-CE883ED46E95}" type="sibTrans" cxnId="{C7F116D3-0B3B-47BA-8A44-1162700BF5EE}">
      <dgm:prSet/>
      <dgm:spPr/>
      <dgm:t>
        <a:bodyPr/>
        <a:lstStyle/>
        <a:p>
          <a:endParaRPr lang="en-US"/>
        </a:p>
      </dgm:t>
    </dgm:pt>
    <dgm:pt modelId="{8DFF42BE-390F-834E-9AE0-2F16123A10EA}">
      <dgm:prSet/>
      <dgm:spPr/>
      <dgm:t>
        <a:bodyPr/>
        <a:lstStyle/>
        <a:p>
          <a:pPr>
            <a:lnSpc>
              <a:spcPct val="100000"/>
            </a:lnSpc>
            <a:defRPr cap="all"/>
          </a:pPr>
          <a:r>
            <a:rPr lang="en-US"/>
            <a:t>DYNAMIC CAPABILITIES THEORY (</a:t>
          </a:r>
          <a:r>
            <a:rPr lang="en-GB" b="0" i="0">
              <a:hlinkClick xmlns:r="http://schemas.openxmlformats.org/officeDocument/2006/relationships" r:id="rId5"/>
            </a:rPr>
            <a:t>A Bleady</a:t>
          </a:r>
          <a:r>
            <a:rPr lang="en-GB" b="0" i="0"/>
            <a:t>, AH Ali, </a:t>
          </a:r>
          <a:r>
            <a:rPr lang="en-GB" b="0" i="0">
              <a:hlinkClick xmlns:r="http://schemas.openxmlformats.org/officeDocument/2006/relationships" r:id="rId6"/>
            </a:rPr>
            <a:t>SB Ibrahim</a:t>
          </a:r>
          <a:r>
            <a:rPr lang="en-GB" b="0" i="0"/>
            <a:t>)</a:t>
          </a:r>
          <a:endParaRPr lang="en-US"/>
        </a:p>
      </dgm:t>
    </dgm:pt>
    <dgm:pt modelId="{7F851C87-32DA-FD4D-B90B-F59189259AD5}" type="parTrans" cxnId="{2ACD11FD-28B3-3344-9A40-56936ADE9EE4}">
      <dgm:prSet/>
      <dgm:spPr/>
      <dgm:t>
        <a:bodyPr/>
        <a:lstStyle/>
        <a:p>
          <a:endParaRPr lang="en-GB"/>
        </a:p>
      </dgm:t>
    </dgm:pt>
    <dgm:pt modelId="{D57423FE-E519-B842-B6B6-4B918F67FC4B}" type="sibTrans" cxnId="{2ACD11FD-28B3-3344-9A40-56936ADE9EE4}">
      <dgm:prSet/>
      <dgm:spPr/>
      <dgm:t>
        <a:bodyPr/>
        <a:lstStyle/>
        <a:p>
          <a:endParaRPr lang="en-GB"/>
        </a:p>
      </dgm:t>
    </dgm:pt>
    <dgm:pt modelId="{2C9CF6F1-0FA2-294E-AFF1-95BA2680F810}">
      <dgm:prSet/>
      <dgm:spPr/>
      <dgm:t>
        <a:bodyPr/>
        <a:lstStyle/>
        <a:p>
          <a:pPr>
            <a:lnSpc>
              <a:spcPct val="100000"/>
            </a:lnSpc>
            <a:defRPr cap="all"/>
          </a:pPr>
          <a:r>
            <a:rPr lang="en-GB"/>
            <a:t>Resource dependence theory(</a:t>
          </a:r>
          <a:r>
            <a:rPr lang="en-GB" b="0" i="0">
              <a:hlinkClick xmlns:r="http://schemas.openxmlformats.org/officeDocument/2006/relationships" r:id="rId7"/>
            </a:rPr>
            <a:t>Amy J. Hillman</a:t>
          </a:r>
          <a:r>
            <a:rPr lang="en-GB" b="0" i="0"/>
            <a:t>, </a:t>
          </a:r>
          <a:r>
            <a:rPr lang="en-GB" b="0" i="0">
              <a:hlinkClick xmlns:r="http://schemas.openxmlformats.org/officeDocument/2006/relationships" r:id="rId8"/>
            </a:rPr>
            <a:t>Michael C. Withers</a:t>
          </a:r>
          <a:r>
            <a:rPr lang="en-GB" b="0" i="0"/>
            <a:t>, and </a:t>
          </a:r>
          <a:r>
            <a:rPr lang="en-GB" b="0" i="0">
              <a:hlinkClick xmlns:r="http://schemas.openxmlformats.org/officeDocument/2006/relationships" r:id="rId9"/>
            </a:rPr>
            <a:t>Brian J. Collins</a:t>
          </a:r>
          <a:r>
            <a:rPr lang="en-GB" b="0" i="0"/>
            <a:t>)</a:t>
          </a:r>
        </a:p>
        <a:p>
          <a:pPr>
            <a:defRPr cap="all"/>
          </a:pPr>
          <a:endParaRPr lang="en-GB"/>
        </a:p>
      </dgm:t>
    </dgm:pt>
    <dgm:pt modelId="{BF9EEA1B-142B-574A-9D23-2DAC4106EAA1}" type="parTrans" cxnId="{B71441A1-9312-2E4D-B6DE-520B0CFB0509}">
      <dgm:prSet/>
      <dgm:spPr/>
      <dgm:t>
        <a:bodyPr/>
        <a:lstStyle/>
        <a:p>
          <a:endParaRPr lang="en-GB"/>
        </a:p>
      </dgm:t>
    </dgm:pt>
    <dgm:pt modelId="{C9368F2B-2A0E-924B-9C0B-DA091CEF40E2}" type="sibTrans" cxnId="{B71441A1-9312-2E4D-B6DE-520B0CFB0509}">
      <dgm:prSet/>
      <dgm:spPr/>
      <dgm:t>
        <a:bodyPr/>
        <a:lstStyle/>
        <a:p>
          <a:endParaRPr lang="en-GB"/>
        </a:p>
      </dgm:t>
    </dgm:pt>
    <dgm:pt modelId="{01CCF7AA-6091-421D-A164-B48B4A031833}" type="pres">
      <dgm:prSet presAssocID="{D55C32AD-B2EE-4F57-9316-0AEA517C07E7}" presName="root" presStyleCnt="0">
        <dgm:presLayoutVars>
          <dgm:dir/>
          <dgm:resizeHandles val="exact"/>
        </dgm:presLayoutVars>
      </dgm:prSet>
      <dgm:spPr/>
    </dgm:pt>
    <dgm:pt modelId="{9AA7B5E0-0FA1-4587-8FA9-59B3A1D88960}" type="pres">
      <dgm:prSet presAssocID="{153E35E0-955A-46F5-B697-90F424B3AB4D}" presName="compNode" presStyleCnt="0"/>
      <dgm:spPr/>
    </dgm:pt>
    <dgm:pt modelId="{BDA4D85B-CDEE-4CED-A5FD-AAE189DC8CFA}" type="pres">
      <dgm:prSet presAssocID="{153E35E0-955A-46F5-B697-90F424B3AB4D}" presName="iconBgRect" presStyleLbl="bgShp" presStyleIdx="0" presStyleCnt="5"/>
      <dgm:spPr>
        <a:prstGeom prst="round2DiagRect">
          <a:avLst>
            <a:gd name="adj1" fmla="val 29727"/>
            <a:gd name="adj2" fmla="val 0"/>
          </a:avLst>
        </a:prstGeom>
      </dgm:spPr>
    </dgm:pt>
    <dgm:pt modelId="{2556CBFE-FA0D-4641-9AEF-20D848F8DE3C}" type="pres">
      <dgm:prSet presAssocID="{153E35E0-955A-46F5-B697-90F424B3AB4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D76CEA61-67D3-485C-88E0-3C1653634992}" type="pres">
      <dgm:prSet presAssocID="{153E35E0-955A-46F5-B697-90F424B3AB4D}" presName="spaceRect" presStyleCnt="0"/>
      <dgm:spPr/>
    </dgm:pt>
    <dgm:pt modelId="{0814724E-54E8-4D37-A1CC-7024291C2893}" type="pres">
      <dgm:prSet presAssocID="{153E35E0-955A-46F5-B697-90F424B3AB4D}" presName="textRect" presStyleLbl="revTx" presStyleIdx="0" presStyleCnt="5">
        <dgm:presLayoutVars>
          <dgm:chMax val="1"/>
          <dgm:chPref val="1"/>
        </dgm:presLayoutVars>
      </dgm:prSet>
      <dgm:spPr/>
    </dgm:pt>
    <dgm:pt modelId="{0CCAAC72-5012-4505-9070-3374219BBA72}" type="pres">
      <dgm:prSet presAssocID="{AB06273C-E1D1-4F0D-ADE9-A5C30D5D15D2}" presName="sibTrans" presStyleCnt="0"/>
      <dgm:spPr/>
    </dgm:pt>
    <dgm:pt modelId="{7A77C62B-29F8-41D7-9C95-9B9CE3EFCEDD}" type="pres">
      <dgm:prSet presAssocID="{716555AB-CF1E-4747-9FA2-641455EEED30}" presName="compNode" presStyleCnt="0"/>
      <dgm:spPr/>
    </dgm:pt>
    <dgm:pt modelId="{B5A2A412-F2E4-4C39-8E71-99DE30442861}" type="pres">
      <dgm:prSet presAssocID="{716555AB-CF1E-4747-9FA2-641455EEED30}" presName="iconBgRect" presStyleLbl="bgShp" presStyleIdx="1" presStyleCnt="5"/>
      <dgm:spPr>
        <a:prstGeom prst="round2DiagRect">
          <a:avLst>
            <a:gd name="adj1" fmla="val 29727"/>
            <a:gd name="adj2" fmla="val 0"/>
          </a:avLst>
        </a:prstGeom>
      </dgm:spPr>
    </dgm:pt>
    <dgm:pt modelId="{4DFF007B-223E-430F-8584-5C1A0CFD7553}" type="pres">
      <dgm:prSet presAssocID="{716555AB-CF1E-4747-9FA2-641455EEED3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Meeting"/>
        </a:ext>
      </dgm:extLst>
    </dgm:pt>
    <dgm:pt modelId="{09D9E36C-30DA-4A31-8C0C-804A78C6A861}" type="pres">
      <dgm:prSet presAssocID="{716555AB-CF1E-4747-9FA2-641455EEED30}" presName="spaceRect" presStyleCnt="0"/>
      <dgm:spPr/>
    </dgm:pt>
    <dgm:pt modelId="{57B8CC5D-137D-45D5-BD61-A1D8A4892CFB}" type="pres">
      <dgm:prSet presAssocID="{716555AB-CF1E-4747-9FA2-641455EEED30}" presName="textRect" presStyleLbl="revTx" presStyleIdx="1" presStyleCnt="5">
        <dgm:presLayoutVars>
          <dgm:chMax val="1"/>
          <dgm:chPref val="1"/>
        </dgm:presLayoutVars>
      </dgm:prSet>
      <dgm:spPr/>
    </dgm:pt>
    <dgm:pt modelId="{607181DC-504B-4D99-9CF8-A242C6F9E749}" type="pres">
      <dgm:prSet presAssocID="{8B29DB64-F4FE-46D3-9264-E536DABEF8EE}" presName="sibTrans" presStyleCnt="0"/>
      <dgm:spPr/>
    </dgm:pt>
    <dgm:pt modelId="{E0D9B0A9-953E-413E-B1C8-C13658289F6A}" type="pres">
      <dgm:prSet presAssocID="{2C9CF6F1-0FA2-294E-AFF1-95BA2680F810}" presName="compNode" presStyleCnt="0"/>
      <dgm:spPr/>
    </dgm:pt>
    <dgm:pt modelId="{DE5891AB-AD72-495B-9162-98179C1BFEAC}" type="pres">
      <dgm:prSet presAssocID="{2C9CF6F1-0FA2-294E-AFF1-95BA2680F810}" presName="iconBgRect" presStyleLbl="bgShp" presStyleIdx="2" presStyleCnt="5"/>
      <dgm:spPr>
        <a:prstGeom prst="round2DiagRect">
          <a:avLst>
            <a:gd name="adj1" fmla="val 29727"/>
            <a:gd name="adj2" fmla="val 0"/>
          </a:avLst>
        </a:prstGeom>
      </dgm:spPr>
    </dgm:pt>
    <dgm:pt modelId="{374B8E7A-C862-474E-AFD3-6AD364D6D0C4}" type="pres">
      <dgm:prSet presAssocID="{2C9CF6F1-0FA2-294E-AFF1-95BA2680F81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aptain"/>
        </a:ext>
      </dgm:extLst>
    </dgm:pt>
    <dgm:pt modelId="{1635885F-5A5B-4BDF-8CA4-6C895AC09892}" type="pres">
      <dgm:prSet presAssocID="{2C9CF6F1-0FA2-294E-AFF1-95BA2680F810}" presName="spaceRect" presStyleCnt="0"/>
      <dgm:spPr/>
    </dgm:pt>
    <dgm:pt modelId="{3B43C8E7-5F01-4DA1-BA20-27252BCA1D3B}" type="pres">
      <dgm:prSet presAssocID="{2C9CF6F1-0FA2-294E-AFF1-95BA2680F810}" presName="textRect" presStyleLbl="revTx" presStyleIdx="2" presStyleCnt="5">
        <dgm:presLayoutVars>
          <dgm:chMax val="1"/>
          <dgm:chPref val="1"/>
        </dgm:presLayoutVars>
      </dgm:prSet>
      <dgm:spPr/>
    </dgm:pt>
    <dgm:pt modelId="{2CDBA65C-76B0-45FA-9109-504CF3F26E15}" type="pres">
      <dgm:prSet presAssocID="{C9368F2B-2A0E-924B-9C0B-DA091CEF40E2}" presName="sibTrans" presStyleCnt="0"/>
      <dgm:spPr/>
    </dgm:pt>
    <dgm:pt modelId="{D63E43F2-D3EC-4EFE-BECB-A6EA09106D89}" type="pres">
      <dgm:prSet presAssocID="{8DFF42BE-390F-834E-9AE0-2F16123A10EA}" presName="compNode" presStyleCnt="0"/>
      <dgm:spPr/>
    </dgm:pt>
    <dgm:pt modelId="{CDCEA066-3895-4663-8FB3-F98F45AB2815}" type="pres">
      <dgm:prSet presAssocID="{8DFF42BE-390F-834E-9AE0-2F16123A10EA}" presName="iconBgRect" presStyleLbl="bgShp" presStyleIdx="3" presStyleCnt="5"/>
      <dgm:spPr>
        <a:prstGeom prst="round2DiagRect">
          <a:avLst>
            <a:gd name="adj1" fmla="val 29727"/>
            <a:gd name="adj2" fmla="val 0"/>
          </a:avLst>
        </a:prstGeom>
      </dgm:spPr>
    </dgm:pt>
    <dgm:pt modelId="{D2957D9A-74BA-43B4-A93E-EEC0EDB787BF}" type="pres">
      <dgm:prSet presAssocID="{8DFF42BE-390F-834E-9AE0-2F16123A10E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dgm:spPr>
      <dgm:extLst>
        <a:ext uri="{E40237B7-FDA0-4F09-8148-C483321AD2D9}">
          <dgm14:cNvPr xmlns:dgm14="http://schemas.microsoft.com/office/drawing/2010/diagram" id="0" name="" descr="Money"/>
        </a:ext>
      </dgm:extLst>
    </dgm:pt>
    <dgm:pt modelId="{29053A8A-132A-47F4-A9A9-2B06E8495AF8}" type="pres">
      <dgm:prSet presAssocID="{8DFF42BE-390F-834E-9AE0-2F16123A10EA}" presName="spaceRect" presStyleCnt="0"/>
      <dgm:spPr/>
    </dgm:pt>
    <dgm:pt modelId="{0375E5FE-7840-4F90-B7D6-2BDF59536594}" type="pres">
      <dgm:prSet presAssocID="{8DFF42BE-390F-834E-9AE0-2F16123A10EA}" presName="textRect" presStyleLbl="revTx" presStyleIdx="3" presStyleCnt="5">
        <dgm:presLayoutVars>
          <dgm:chMax val="1"/>
          <dgm:chPref val="1"/>
        </dgm:presLayoutVars>
      </dgm:prSet>
      <dgm:spPr/>
    </dgm:pt>
    <dgm:pt modelId="{DBE1BE9F-516C-4A21-BEDE-DDC16F6F1397}" type="pres">
      <dgm:prSet presAssocID="{D57423FE-E519-B842-B6B6-4B918F67FC4B}" presName="sibTrans" presStyleCnt="0"/>
      <dgm:spPr/>
    </dgm:pt>
    <dgm:pt modelId="{B1535526-E34B-4927-BA5A-B49E45630CC3}" type="pres">
      <dgm:prSet presAssocID="{33486268-D724-4DF3-8EF4-B350007DEC5F}" presName="compNode" presStyleCnt="0"/>
      <dgm:spPr/>
    </dgm:pt>
    <dgm:pt modelId="{35C4ED17-CC9F-47A0-8A93-D7F2EE4747C5}" type="pres">
      <dgm:prSet presAssocID="{33486268-D724-4DF3-8EF4-B350007DEC5F}" presName="iconBgRect" presStyleLbl="bgShp" presStyleIdx="4" presStyleCnt="5"/>
      <dgm:spPr>
        <a:prstGeom prst="round2DiagRect">
          <a:avLst>
            <a:gd name="adj1" fmla="val 29727"/>
            <a:gd name="adj2" fmla="val 0"/>
          </a:avLst>
        </a:prstGeom>
      </dgm:spPr>
    </dgm:pt>
    <dgm:pt modelId="{921488EC-503E-4D41-AD1F-6EB053F1C98E}" type="pres">
      <dgm:prSet presAssocID="{33486268-D724-4DF3-8EF4-B350007DEC5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a:ext>
      </dgm:extLst>
    </dgm:pt>
    <dgm:pt modelId="{6B8461EE-275C-4621-BA95-5D392C103B66}" type="pres">
      <dgm:prSet presAssocID="{33486268-D724-4DF3-8EF4-B350007DEC5F}" presName="spaceRect" presStyleCnt="0"/>
      <dgm:spPr/>
    </dgm:pt>
    <dgm:pt modelId="{BEC027A3-9EE0-45F8-8542-BB11C3BABB87}" type="pres">
      <dgm:prSet presAssocID="{33486268-D724-4DF3-8EF4-B350007DEC5F}" presName="textRect" presStyleLbl="revTx" presStyleIdx="4" presStyleCnt="5">
        <dgm:presLayoutVars>
          <dgm:chMax val="1"/>
          <dgm:chPref val="1"/>
        </dgm:presLayoutVars>
      </dgm:prSet>
      <dgm:spPr/>
    </dgm:pt>
  </dgm:ptLst>
  <dgm:cxnLst>
    <dgm:cxn modelId="{CCA7BB39-6E18-3445-9DCC-676174335EEA}" type="presOf" srcId="{33486268-D724-4DF3-8EF4-B350007DEC5F}" destId="{BEC027A3-9EE0-45F8-8542-BB11C3BABB87}" srcOrd="0" destOrd="0" presId="urn:microsoft.com/office/officeart/2018/5/layout/IconLeafLabelList"/>
    <dgm:cxn modelId="{18AB2842-229C-E44E-A6A6-79DAE05ED154}" type="presOf" srcId="{716555AB-CF1E-4747-9FA2-641455EEED30}" destId="{57B8CC5D-137D-45D5-BD61-A1D8A4892CFB}" srcOrd="0" destOrd="0" presId="urn:microsoft.com/office/officeart/2018/5/layout/IconLeafLabelList"/>
    <dgm:cxn modelId="{B11ECB4F-C6B5-421A-99FF-9854BAE4F05F}" srcId="{D55C32AD-B2EE-4F57-9316-0AEA517C07E7}" destId="{153E35E0-955A-46F5-B697-90F424B3AB4D}" srcOrd="0" destOrd="0" parTransId="{7FCA365C-5B1F-4EEA-96C6-FF810E50A535}" sibTransId="{AB06273C-E1D1-4F0D-ADE9-A5C30D5D15D2}"/>
    <dgm:cxn modelId="{98E83659-E599-894F-8E27-11BAF82BB4A3}" type="presOf" srcId="{2C9CF6F1-0FA2-294E-AFF1-95BA2680F810}" destId="{3B43C8E7-5F01-4DA1-BA20-27252BCA1D3B}" srcOrd="0" destOrd="0" presId="urn:microsoft.com/office/officeart/2018/5/layout/IconLeafLabelList"/>
    <dgm:cxn modelId="{B71441A1-9312-2E4D-B6DE-520B0CFB0509}" srcId="{D55C32AD-B2EE-4F57-9316-0AEA517C07E7}" destId="{2C9CF6F1-0FA2-294E-AFF1-95BA2680F810}" srcOrd="2" destOrd="0" parTransId="{BF9EEA1B-142B-574A-9D23-2DAC4106EAA1}" sibTransId="{C9368F2B-2A0E-924B-9C0B-DA091CEF40E2}"/>
    <dgm:cxn modelId="{38A797B2-2D69-EF40-BA88-F49B82EE4C9F}" type="presOf" srcId="{8DFF42BE-390F-834E-9AE0-2F16123A10EA}" destId="{0375E5FE-7840-4F90-B7D6-2BDF59536594}" srcOrd="0" destOrd="0" presId="urn:microsoft.com/office/officeart/2018/5/layout/IconLeafLabelList"/>
    <dgm:cxn modelId="{EBCD92C3-827F-2044-83C6-4575798B0CBC}" type="presOf" srcId="{153E35E0-955A-46F5-B697-90F424B3AB4D}" destId="{0814724E-54E8-4D37-A1CC-7024291C2893}" srcOrd="0" destOrd="0" presId="urn:microsoft.com/office/officeart/2018/5/layout/IconLeafLabelList"/>
    <dgm:cxn modelId="{A630E9C7-26FC-3849-BCB8-01DBB468F18F}" type="presOf" srcId="{D55C32AD-B2EE-4F57-9316-0AEA517C07E7}" destId="{01CCF7AA-6091-421D-A164-B48B4A031833}" srcOrd="0" destOrd="0" presId="urn:microsoft.com/office/officeart/2018/5/layout/IconLeafLabelList"/>
    <dgm:cxn modelId="{C7F116D3-0B3B-47BA-8A44-1162700BF5EE}" srcId="{D55C32AD-B2EE-4F57-9316-0AEA517C07E7}" destId="{33486268-D724-4DF3-8EF4-B350007DEC5F}" srcOrd="4" destOrd="0" parTransId="{9ED25329-186F-49DE-BFE3-1C57975D985C}" sibTransId="{3DA7B8CF-93AD-4102-9306-CE883ED46E95}"/>
    <dgm:cxn modelId="{0B1B59E5-DA65-46C7-A8D7-8FBF384BCB7D}" srcId="{D55C32AD-B2EE-4F57-9316-0AEA517C07E7}" destId="{716555AB-CF1E-4747-9FA2-641455EEED30}" srcOrd="1" destOrd="0" parTransId="{3A078378-7E40-45B3-83D6-4389C10A9FDB}" sibTransId="{8B29DB64-F4FE-46D3-9264-E536DABEF8EE}"/>
    <dgm:cxn modelId="{2ACD11FD-28B3-3344-9A40-56936ADE9EE4}" srcId="{D55C32AD-B2EE-4F57-9316-0AEA517C07E7}" destId="{8DFF42BE-390F-834E-9AE0-2F16123A10EA}" srcOrd="3" destOrd="0" parTransId="{7F851C87-32DA-FD4D-B90B-F59189259AD5}" sibTransId="{D57423FE-E519-B842-B6B6-4B918F67FC4B}"/>
    <dgm:cxn modelId="{E6735172-A4C8-784B-ADC3-F59828FC3ED5}" type="presParOf" srcId="{01CCF7AA-6091-421D-A164-B48B4A031833}" destId="{9AA7B5E0-0FA1-4587-8FA9-59B3A1D88960}" srcOrd="0" destOrd="0" presId="urn:microsoft.com/office/officeart/2018/5/layout/IconLeafLabelList"/>
    <dgm:cxn modelId="{E0F3D585-3783-CD45-A7B8-FA0EF4B4C117}" type="presParOf" srcId="{9AA7B5E0-0FA1-4587-8FA9-59B3A1D88960}" destId="{BDA4D85B-CDEE-4CED-A5FD-AAE189DC8CFA}" srcOrd="0" destOrd="0" presId="urn:microsoft.com/office/officeart/2018/5/layout/IconLeafLabelList"/>
    <dgm:cxn modelId="{82A499D1-B4EA-AC4D-875B-3E1088C290F9}" type="presParOf" srcId="{9AA7B5E0-0FA1-4587-8FA9-59B3A1D88960}" destId="{2556CBFE-FA0D-4641-9AEF-20D848F8DE3C}" srcOrd="1" destOrd="0" presId="urn:microsoft.com/office/officeart/2018/5/layout/IconLeafLabelList"/>
    <dgm:cxn modelId="{26E305C7-2301-044D-BB07-35AF5416531B}" type="presParOf" srcId="{9AA7B5E0-0FA1-4587-8FA9-59B3A1D88960}" destId="{D76CEA61-67D3-485C-88E0-3C1653634992}" srcOrd="2" destOrd="0" presId="urn:microsoft.com/office/officeart/2018/5/layout/IconLeafLabelList"/>
    <dgm:cxn modelId="{DC143E7A-093D-A143-A205-D822DB45649B}" type="presParOf" srcId="{9AA7B5E0-0FA1-4587-8FA9-59B3A1D88960}" destId="{0814724E-54E8-4D37-A1CC-7024291C2893}" srcOrd="3" destOrd="0" presId="urn:microsoft.com/office/officeart/2018/5/layout/IconLeafLabelList"/>
    <dgm:cxn modelId="{0A2766FC-8764-8F4D-9C64-BB861B648131}" type="presParOf" srcId="{01CCF7AA-6091-421D-A164-B48B4A031833}" destId="{0CCAAC72-5012-4505-9070-3374219BBA72}" srcOrd="1" destOrd="0" presId="urn:microsoft.com/office/officeart/2018/5/layout/IconLeafLabelList"/>
    <dgm:cxn modelId="{09C6CCB0-F6F7-E84B-A532-9A2C6ED9FB89}" type="presParOf" srcId="{01CCF7AA-6091-421D-A164-B48B4A031833}" destId="{7A77C62B-29F8-41D7-9C95-9B9CE3EFCEDD}" srcOrd="2" destOrd="0" presId="urn:microsoft.com/office/officeart/2018/5/layout/IconLeafLabelList"/>
    <dgm:cxn modelId="{71201A81-BC53-B742-B5AB-3188AABCAE2D}" type="presParOf" srcId="{7A77C62B-29F8-41D7-9C95-9B9CE3EFCEDD}" destId="{B5A2A412-F2E4-4C39-8E71-99DE30442861}" srcOrd="0" destOrd="0" presId="urn:microsoft.com/office/officeart/2018/5/layout/IconLeafLabelList"/>
    <dgm:cxn modelId="{4D8EA8A1-0A34-E644-B26B-78A022A1E32F}" type="presParOf" srcId="{7A77C62B-29F8-41D7-9C95-9B9CE3EFCEDD}" destId="{4DFF007B-223E-430F-8584-5C1A0CFD7553}" srcOrd="1" destOrd="0" presId="urn:microsoft.com/office/officeart/2018/5/layout/IconLeafLabelList"/>
    <dgm:cxn modelId="{0DA9F5FF-B6C4-9541-BF7E-62132A18A9C0}" type="presParOf" srcId="{7A77C62B-29F8-41D7-9C95-9B9CE3EFCEDD}" destId="{09D9E36C-30DA-4A31-8C0C-804A78C6A861}" srcOrd="2" destOrd="0" presId="urn:microsoft.com/office/officeart/2018/5/layout/IconLeafLabelList"/>
    <dgm:cxn modelId="{528015F1-204A-4945-AAAB-3EE10720BD43}" type="presParOf" srcId="{7A77C62B-29F8-41D7-9C95-9B9CE3EFCEDD}" destId="{57B8CC5D-137D-45D5-BD61-A1D8A4892CFB}" srcOrd="3" destOrd="0" presId="urn:microsoft.com/office/officeart/2018/5/layout/IconLeafLabelList"/>
    <dgm:cxn modelId="{D43F245D-B1F1-5944-98D1-0FBE4611B45A}" type="presParOf" srcId="{01CCF7AA-6091-421D-A164-B48B4A031833}" destId="{607181DC-504B-4D99-9CF8-A242C6F9E749}" srcOrd="3" destOrd="0" presId="urn:microsoft.com/office/officeart/2018/5/layout/IconLeafLabelList"/>
    <dgm:cxn modelId="{4A5CB216-AFA0-2240-8DCF-465C5FCAF20D}" type="presParOf" srcId="{01CCF7AA-6091-421D-A164-B48B4A031833}" destId="{E0D9B0A9-953E-413E-B1C8-C13658289F6A}" srcOrd="4" destOrd="0" presId="urn:microsoft.com/office/officeart/2018/5/layout/IconLeafLabelList"/>
    <dgm:cxn modelId="{2997DDC6-05D8-3144-859B-1A38239AB3DD}" type="presParOf" srcId="{E0D9B0A9-953E-413E-B1C8-C13658289F6A}" destId="{DE5891AB-AD72-495B-9162-98179C1BFEAC}" srcOrd="0" destOrd="0" presId="urn:microsoft.com/office/officeart/2018/5/layout/IconLeafLabelList"/>
    <dgm:cxn modelId="{55D42F20-AC7F-BB49-8C68-544E873323D7}" type="presParOf" srcId="{E0D9B0A9-953E-413E-B1C8-C13658289F6A}" destId="{374B8E7A-C862-474E-AFD3-6AD364D6D0C4}" srcOrd="1" destOrd="0" presId="urn:microsoft.com/office/officeart/2018/5/layout/IconLeafLabelList"/>
    <dgm:cxn modelId="{7F6D1D2F-FFC0-9442-91CF-D46AE18FD9AF}" type="presParOf" srcId="{E0D9B0A9-953E-413E-B1C8-C13658289F6A}" destId="{1635885F-5A5B-4BDF-8CA4-6C895AC09892}" srcOrd="2" destOrd="0" presId="urn:microsoft.com/office/officeart/2018/5/layout/IconLeafLabelList"/>
    <dgm:cxn modelId="{2D285857-B182-2442-A841-2CDEE3027F51}" type="presParOf" srcId="{E0D9B0A9-953E-413E-B1C8-C13658289F6A}" destId="{3B43C8E7-5F01-4DA1-BA20-27252BCA1D3B}" srcOrd="3" destOrd="0" presId="urn:microsoft.com/office/officeart/2018/5/layout/IconLeafLabelList"/>
    <dgm:cxn modelId="{F27E1B13-FCAD-094C-9EDC-9D8D9F3D273F}" type="presParOf" srcId="{01CCF7AA-6091-421D-A164-B48B4A031833}" destId="{2CDBA65C-76B0-45FA-9109-504CF3F26E15}" srcOrd="5" destOrd="0" presId="urn:microsoft.com/office/officeart/2018/5/layout/IconLeafLabelList"/>
    <dgm:cxn modelId="{0AC43816-8861-B645-8523-C0A52903A00B}" type="presParOf" srcId="{01CCF7AA-6091-421D-A164-B48B4A031833}" destId="{D63E43F2-D3EC-4EFE-BECB-A6EA09106D89}" srcOrd="6" destOrd="0" presId="urn:microsoft.com/office/officeart/2018/5/layout/IconLeafLabelList"/>
    <dgm:cxn modelId="{10D2E4DB-8A7E-DA4E-A8CF-BA28640AEAF7}" type="presParOf" srcId="{D63E43F2-D3EC-4EFE-BECB-A6EA09106D89}" destId="{CDCEA066-3895-4663-8FB3-F98F45AB2815}" srcOrd="0" destOrd="0" presId="urn:microsoft.com/office/officeart/2018/5/layout/IconLeafLabelList"/>
    <dgm:cxn modelId="{1E5D5FFB-156C-D640-9DB2-5E79F81DE748}" type="presParOf" srcId="{D63E43F2-D3EC-4EFE-BECB-A6EA09106D89}" destId="{D2957D9A-74BA-43B4-A93E-EEC0EDB787BF}" srcOrd="1" destOrd="0" presId="urn:microsoft.com/office/officeart/2018/5/layout/IconLeafLabelList"/>
    <dgm:cxn modelId="{68649F13-6473-544F-A74B-F3B0265BCB7C}" type="presParOf" srcId="{D63E43F2-D3EC-4EFE-BECB-A6EA09106D89}" destId="{29053A8A-132A-47F4-A9A9-2B06E8495AF8}" srcOrd="2" destOrd="0" presId="urn:microsoft.com/office/officeart/2018/5/layout/IconLeafLabelList"/>
    <dgm:cxn modelId="{10D474BE-428B-364F-80F9-93B58DB9582D}" type="presParOf" srcId="{D63E43F2-D3EC-4EFE-BECB-A6EA09106D89}" destId="{0375E5FE-7840-4F90-B7D6-2BDF59536594}" srcOrd="3" destOrd="0" presId="urn:microsoft.com/office/officeart/2018/5/layout/IconLeafLabelList"/>
    <dgm:cxn modelId="{69266D0D-7CEE-454D-BD1D-5EEF5D815C01}" type="presParOf" srcId="{01CCF7AA-6091-421D-A164-B48B4A031833}" destId="{DBE1BE9F-516C-4A21-BEDE-DDC16F6F1397}" srcOrd="7" destOrd="0" presId="urn:microsoft.com/office/officeart/2018/5/layout/IconLeafLabelList"/>
    <dgm:cxn modelId="{F55FAF3A-55F8-024A-85E9-921C97014884}" type="presParOf" srcId="{01CCF7AA-6091-421D-A164-B48B4A031833}" destId="{B1535526-E34B-4927-BA5A-B49E45630CC3}" srcOrd="8" destOrd="0" presId="urn:microsoft.com/office/officeart/2018/5/layout/IconLeafLabelList"/>
    <dgm:cxn modelId="{DE621930-B99B-9A44-B433-A08CF50F2FA1}" type="presParOf" srcId="{B1535526-E34B-4927-BA5A-B49E45630CC3}" destId="{35C4ED17-CC9F-47A0-8A93-D7F2EE4747C5}" srcOrd="0" destOrd="0" presId="urn:microsoft.com/office/officeart/2018/5/layout/IconLeafLabelList"/>
    <dgm:cxn modelId="{538A99EC-3DC1-B945-8C65-8089509560DC}" type="presParOf" srcId="{B1535526-E34B-4927-BA5A-B49E45630CC3}" destId="{921488EC-503E-4D41-AD1F-6EB053F1C98E}" srcOrd="1" destOrd="0" presId="urn:microsoft.com/office/officeart/2018/5/layout/IconLeafLabelList"/>
    <dgm:cxn modelId="{95913D25-C55F-1449-A031-BEBBBA5D4079}" type="presParOf" srcId="{B1535526-E34B-4927-BA5A-B49E45630CC3}" destId="{6B8461EE-275C-4621-BA95-5D392C103B66}" srcOrd="2" destOrd="0" presId="urn:microsoft.com/office/officeart/2018/5/layout/IconLeafLabelList"/>
    <dgm:cxn modelId="{8C4F8A5A-9500-5041-A299-46711F34E8D9}" type="presParOf" srcId="{B1535526-E34B-4927-BA5A-B49E45630CC3}" destId="{BEC027A3-9EE0-45F8-8542-BB11C3BABB8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4C56E1-C0E3-4610-AFD8-154DBFD80B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8E8B923-43DF-4B75-BD16-BBC8B88BD0B0}">
      <dgm:prSet/>
      <dgm:spPr/>
      <dgm:t>
        <a:bodyPr/>
        <a:lstStyle/>
        <a:p>
          <a:r>
            <a:rPr lang="en-US"/>
            <a:t>• Primary Philosophy-Pragmatism</a:t>
          </a:r>
        </a:p>
      </dgm:t>
    </dgm:pt>
    <dgm:pt modelId="{CA49A8EC-982E-4FA7-B3D7-268F49469FD4}" type="parTrans" cxnId="{80EA7FEA-B0B3-456B-92BF-1CA152123323}">
      <dgm:prSet/>
      <dgm:spPr/>
      <dgm:t>
        <a:bodyPr/>
        <a:lstStyle/>
        <a:p>
          <a:endParaRPr lang="en-US"/>
        </a:p>
      </dgm:t>
    </dgm:pt>
    <dgm:pt modelId="{921A19A9-7373-446C-9857-8B41F421E679}" type="sibTrans" cxnId="{80EA7FEA-B0B3-456B-92BF-1CA152123323}">
      <dgm:prSet/>
      <dgm:spPr/>
      <dgm:t>
        <a:bodyPr/>
        <a:lstStyle/>
        <a:p>
          <a:endParaRPr lang="en-US"/>
        </a:p>
      </dgm:t>
    </dgm:pt>
    <dgm:pt modelId="{2DD247FA-9E46-48E0-B631-291EDBE9325D}">
      <dgm:prSet/>
      <dgm:spPr/>
      <dgm:t>
        <a:bodyPr/>
        <a:lstStyle/>
        <a:p>
          <a:r>
            <a:rPr lang="en-US"/>
            <a:t>• Supported by: Interpretivism (Qualitative) and Positivism (quantitative)</a:t>
          </a:r>
        </a:p>
      </dgm:t>
    </dgm:pt>
    <dgm:pt modelId="{C225FC4B-853A-4619-94A8-9ABFA0CF8DEB}" type="parTrans" cxnId="{83A1E6D7-D81B-41E0-9BCD-314ED55FDCD7}">
      <dgm:prSet/>
      <dgm:spPr/>
      <dgm:t>
        <a:bodyPr/>
        <a:lstStyle/>
        <a:p>
          <a:endParaRPr lang="en-US"/>
        </a:p>
      </dgm:t>
    </dgm:pt>
    <dgm:pt modelId="{E5788AAF-21DD-42EA-9FF2-F6B45A73F688}" type="sibTrans" cxnId="{83A1E6D7-D81B-41E0-9BCD-314ED55FDCD7}">
      <dgm:prSet/>
      <dgm:spPr/>
      <dgm:t>
        <a:bodyPr/>
        <a:lstStyle/>
        <a:p>
          <a:endParaRPr lang="en-US"/>
        </a:p>
      </dgm:t>
    </dgm:pt>
    <dgm:pt modelId="{6F1409D4-8F91-1C41-8455-7E19551F5546}" type="pres">
      <dgm:prSet presAssocID="{A64C56E1-C0E3-4610-AFD8-154DBFD80B9E}" presName="linear" presStyleCnt="0">
        <dgm:presLayoutVars>
          <dgm:animLvl val="lvl"/>
          <dgm:resizeHandles val="exact"/>
        </dgm:presLayoutVars>
      </dgm:prSet>
      <dgm:spPr/>
    </dgm:pt>
    <dgm:pt modelId="{C0CFC319-7D28-614E-8E71-FA442EB3CA9D}" type="pres">
      <dgm:prSet presAssocID="{18E8B923-43DF-4B75-BD16-BBC8B88BD0B0}" presName="parentText" presStyleLbl="node1" presStyleIdx="0" presStyleCnt="2">
        <dgm:presLayoutVars>
          <dgm:chMax val="0"/>
          <dgm:bulletEnabled val="1"/>
        </dgm:presLayoutVars>
      </dgm:prSet>
      <dgm:spPr/>
    </dgm:pt>
    <dgm:pt modelId="{CD518BCE-4E73-5F48-925C-94BB08666752}" type="pres">
      <dgm:prSet presAssocID="{921A19A9-7373-446C-9857-8B41F421E679}" presName="spacer" presStyleCnt="0"/>
      <dgm:spPr/>
    </dgm:pt>
    <dgm:pt modelId="{54E61058-41CC-4641-9625-3FF23CCE0F26}" type="pres">
      <dgm:prSet presAssocID="{2DD247FA-9E46-48E0-B631-291EDBE9325D}" presName="parentText" presStyleLbl="node1" presStyleIdx="1" presStyleCnt="2">
        <dgm:presLayoutVars>
          <dgm:chMax val="0"/>
          <dgm:bulletEnabled val="1"/>
        </dgm:presLayoutVars>
      </dgm:prSet>
      <dgm:spPr/>
    </dgm:pt>
  </dgm:ptLst>
  <dgm:cxnLst>
    <dgm:cxn modelId="{B02F561C-2141-8E46-9AB6-87CA5B6A8096}" type="presOf" srcId="{A64C56E1-C0E3-4610-AFD8-154DBFD80B9E}" destId="{6F1409D4-8F91-1C41-8455-7E19551F5546}" srcOrd="0" destOrd="0" presId="urn:microsoft.com/office/officeart/2005/8/layout/vList2"/>
    <dgm:cxn modelId="{3AF07A9B-BA62-054A-BDA4-06B161909EAD}" type="presOf" srcId="{18E8B923-43DF-4B75-BD16-BBC8B88BD0B0}" destId="{C0CFC319-7D28-614E-8E71-FA442EB3CA9D}" srcOrd="0" destOrd="0" presId="urn:microsoft.com/office/officeart/2005/8/layout/vList2"/>
    <dgm:cxn modelId="{0D83CCB8-D87E-C146-9CE8-10AB259FA29C}" type="presOf" srcId="{2DD247FA-9E46-48E0-B631-291EDBE9325D}" destId="{54E61058-41CC-4641-9625-3FF23CCE0F26}" srcOrd="0" destOrd="0" presId="urn:microsoft.com/office/officeart/2005/8/layout/vList2"/>
    <dgm:cxn modelId="{83A1E6D7-D81B-41E0-9BCD-314ED55FDCD7}" srcId="{A64C56E1-C0E3-4610-AFD8-154DBFD80B9E}" destId="{2DD247FA-9E46-48E0-B631-291EDBE9325D}" srcOrd="1" destOrd="0" parTransId="{C225FC4B-853A-4619-94A8-9ABFA0CF8DEB}" sibTransId="{E5788AAF-21DD-42EA-9FF2-F6B45A73F688}"/>
    <dgm:cxn modelId="{80EA7FEA-B0B3-456B-92BF-1CA152123323}" srcId="{A64C56E1-C0E3-4610-AFD8-154DBFD80B9E}" destId="{18E8B923-43DF-4B75-BD16-BBC8B88BD0B0}" srcOrd="0" destOrd="0" parTransId="{CA49A8EC-982E-4FA7-B3D7-268F49469FD4}" sibTransId="{921A19A9-7373-446C-9857-8B41F421E679}"/>
    <dgm:cxn modelId="{19CD96FC-66FC-5E40-8CD6-D84A5C0B4421}" type="presParOf" srcId="{6F1409D4-8F91-1C41-8455-7E19551F5546}" destId="{C0CFC319-7D28-614E-8E71-FA442EB3CA9D}" srcOrd="0" destOrd="0" presId="urn:microsoft.com/office/officeart/2005/8/layout/vList2"/>
    <dgm:cxn modelId="{0840DAD6-45A1-0B4A-B108-E0ABCC1953FC}" type="presParOf" srcId="{6F1409D4-8F91-1C41-8455-7E19551F5546}" destId="{CD518BCE-4E73-5F48-925C-94BB08666752}" srcOrd="1" destOrd="0" presId="urn:microsoft.com/office/officeart/2005/8/layout/vList2"/>
    <dgm:cxn modelId="{FAFEA124-C938-5D40-96CE-74CE96479B88}" type="presParOf" srcId="{6F1409D4-8F91-1C41-8455-7E19551F5546}" destId="{54E61058-41CC-4641-9625-3FF23CCE0F2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EE81B4-70F7-4553-A372-E470F32305F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B55C18C-AAED-4A90-BC18-C648A6A79B04}">
      <dgm:prSet/>
      <dgm:spPr/>
      <dgm:t>
        <a:bodyPr/>
        <a:lstStyle/>
        <a:p>
          <a:pPr>
            <a:defRPr cap="all"/>
          </a:pPr>
          <a:r>
            <a:rPr lang="en-US"/>
            <a:t>• Pragmatic Research Paradigm </a:t>
          </a:r>
        </a:p>
      </dgm:t>
    </dgm:pt>
    <dgm:pt modelId="{4449228D-745F-4B77-B1F9-8B844D102D17}" type="parTrans" cxnId="{31FE65E3-1453-479C-8975-5111EF5DF531}">
      <dgm:prSet/>
      <dgm:spPr/>
      <dgm:t>
        <a:bodyPr/>
        <a:lstStyle/>
        <a:p>
          <a:endParaRPr lang="en-US"/>
        </a:p>
      </dgm:t>
    </dgm:pt>
    <dgm:pt modelId="{615B8532-7CF1-41C4-B488-F87B772F085C}" type="sibTrans" cxnId="{31FE65E3-1453-479C-8975-5111EF5DF531}">
      <dgm:prSet/>
      <dgm:spPr/>
      <dgm:t>
        <a:bodyPr/>
        <a:lstStyle/>
        <a:p>
          <a:endParaRPr lang="en-US"/>
        </a:p>
      </dgm:t>
    </dgm:pt>
    <dgm:pt modelId="{CBEDEB00-DE85-48FC-B1D7-563CF8C2B162}">
      <dgm:prSet/>
      <dgm:spPr/>
      <dgm:t>
        <a:bodyPr/>
        <a:lstStyle/>
        <a:p>
          <a:pPr>
            <a:defRPr cap="all"/>
          </a:pPr>
          <a:r>
            <a:rPr lang="en-US" dirty="0"/>
            <a:t>• 1. Ontology (objective structures &amp; subjective experiences) </a:t>
          </a:r>
        </a:p>
      </dgm:t>
    </dgm:pt>
    <dgm:pt modelId="{4B325257-38AA-4F15-BD53-BC7D1D8ECB57}" type="parTrans" cxnId="{5DE4765F-CD63-47FD-88E6-B6A21B20EA13}">
      <dgm:prSet/>
      <dgm:spPr/>
      <dgm:t>
        <a:bodyPr/>
        <a:lstStyle/>
        <a:p>
          <a:endParaRPr lang="en-US"/>
        </a:p>
      </dgm:t>
    </dgm:pt>
    <dgm:pt modelId="{2144A37A-5CAD-4448-BF28-051C842D4C53}" type="sibTrans" cxnId="{5DE4765F-CD63-47FD-88E6-B6A21B20EA13}">
      <dgm:prSet/>
      <dgm:spPr/>
      <dgm:t>
        <a:bodyPr/>
        <a:lstStyle/>
        <a:p>
          <a:endParaRPr lang="en-US"/>
        </a:p>
      </dgm:t>
    </dgm:pt>
    <dgm:pt modelId="{E53E23B2-6DD3-4D98-B7D7-ABDC88F4A7A4}">
      <dgm:prSet/>
      <dgm:spPr/>
      <dgm:t>
        <a:bodyPr/>
        <a:lstStyle/>
        <a:p>
          <a:pPr>
            <a:defRPr cap="all"/>
          </a:pPr>
          <a:r>
            <a:rPr lang="en-US" dirty="0"/>
            <a:t>2. Epistemology(numerical data &amp; human insights)</a:t>
          </a:r>
        </a:p>
      </dgm:t>
    </dgm:pt>
    <dgm:pt modelId="{F481C02C-5B6A-44F2-94BC-1851117C4E5C}" type="parTrans" cxnId="{14A3E9BB-16E5-435C-8237-D8B48CFEF4DB}">
      <dgm:prSet/>
      <dgm:spPr/>
      <dgm:t>
        <a:bodyPr/>
        <a:lstStyle/>
        <a:p>
          <a:endParaRPr lang="en-US"/>
        </a:p>
      </dgm:t>
    </dgm:pt>
    <dgm:pt modelId="{C33B6515-9387-4AF8-A3AB-4FA4A4B8E1B7}" type="sibTrans" cxnId="{14A3E9BB-16E5-435C-8237-D8B48CFEF4DB}">
      <dgm:prSet/>
      <dgm:spPr/>
      <dgm:t>
        <a:bodyPr/>
        <a:lstStyle/>
        <a:p>
          <a:endParaRPr lang="en-US"/>
        </a:p>
      </dgm:t>
    </dgm:pt>
    <dgm:pt modelId="{3FCD2F51-3559-42BA-9124-AABAAE131115}">
      <dgm:prSet/>
      <dgm:spPr/>
      <dgm:t>
        <a:bodyPr/>
        <a:lstStyle/>
        <a:p>
          <a:pPr>
            <a:defRPr cap="all"/>
          </a:pPr>
          <a:r>
            <a:rPr lang="en-US" dirty="0"/>
            <a:t>3. Axiology (neutrality, confidentiality, integrity, transparency) </a:t>
          </a:r>
        </a:p>
      </dgm:t>
    </dgm:pt>
    <dgm:pt modelId="{1103A7FE-F666-4CE9-AB87-0EEBDCAEFF08}" type="parTrans" cxnId="{595F3BDB-445B-4071-9286-7E59983F12BE}">
      <dgm:prSet/>
      <dgm:spPr/>
      <dgm:t>
        <a:bodyPr/>
        <a:lstStyle/>
        <a:p>
          <a:endParaRPr lang="en-US"/>
        </a:p>
      </dgm:t>
    </dgm:pt>
    <dgm:pt modelId="{2A198E87-1031-49C1-9756-F53517415756}" type="sibTrans" cxnId="{595F3BDB-445B-4071-9286-7E59983F12BE}">
      <dgm:prSet/>
      <dgm:spPr/>
      <dgm:t>
        <a:bodyPr/>
        <a:lstStyle/>
        <a:p>
          <a:endParaRPr lang="en-US"/>
        </a:p>
      </dgm:t>
    </dgm:pt>
    <dgm:pt modelId="{D21781AB-2C65-4B32-8774-B741D6CDB2D7}" type="pres">
      <dgm:prSet presAssocID="{C8EE81B4-70F7-4553-A372-E470F32305FF}" presName="root" presStyleCnt="0">
        <dgm:presLayoutVars>
          <dgm:dir/>
          <dgm:resizeHandles val="exact"/>
        </dgm:presLayoutVars>
      </dgm:prSet>
      <dgm:spPr/>
    </dgm:pt>
    <dgm:pt modelId="{E203B33F-1353-4BB7-9D12-764B99500E25}" type="pres">
      <dgm:prSet presAssocID="{9B55C18C-AAED-4A90-BC18-C648A6A79B04}" presName="compNode" presStyleCnt="0"/>
      <dgm:spPr/>
    </dgm:pt>
    <dgm:pt modelId="{EA5865E4-1741-4156-BA11-E90FEFFCC62A}" type="pres">
      <dgm:prSet presAssocID="{9B55C18C-AAED-4A90-BC18-C648A6A79B04}" presName="iconBgRect" presStyleLbl="bgShp" presStyleIdx="0" presStyleCnt="4"/>
      <dgm:spPr/>
    </dgm:pt>
    <dgm:pt modelId="{07B9A2BD-4261-4937-8AA0-6026A23F5CC1}" type="pres">
      <dgm:prSet presAssocID="{9B55C18C-AAED-4A90-BC18-C648A6A79B0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ears"/>
        </a:ext>
      </dgm:extLst>
    </dgm:pt>
    <dgm:pt modelId="{5D95DD0C-FCDC-4692-8D05-B3634FF8DAE0}" type="pres">
      <dgm:prSet presAssocID="{9B55C18C-AAED-4A90-BC18-C648A6A79B04}" presName="spaceRect" presStyleCnt="0"/>
      <dgm:spPr/>
    </dgm:pt>
    <dgm:pt modelId="{47B3FE36-B694-4142-BFBD-058EC6C9C546}" type="pres">
      <dgm:prSet presAssocID="{9B55C18C-AAED-4A90-BC18-C648A6A79B04}" presName="textRect" presStyleLbl="revTx" presStyleIdx="0" presStyleCnt="4">
        <dgm:presLayoutVars>
          <dgm:chMax val="1"/>
          <dgm:chPref val="1"/>
        </dgm:presLayoutVars>
      </dgm:prSet>
      <dgm:spPr/>
    </dgm:pt>
    <dgm:pt modelId="{1516F9EA-33DA-4DD0-B967-756C2538977B}" type="pres">
      <dgm:prSet presAssocID="{615B8532-7CF1-41C4-B488-F87B772F085C}" presName="sibTrans" presStyleCnt="0"/>
      <dgm:spPr/>
    </dgm:pt>
    <dgm:pt modelId="{06F5B0ED-57C6-4811-B828-F1F777463713}" type="pres">
      <dgm:prSet presAssocID="{CBEDEB00-DE85-48FC-B1D7-563CF8C2B162}" presName="compNode" presStyleCnt="0"/>
      <dgm:spPr/>
    </dgm:pt>
    <dgm:pt modelId="{D9CFA1A8-CEBC-4836-B801-581484045DF9}" type="pres">
      <dgm:prSet presAssocID="{CBEDEB00-DE85-48FC-B1D7-563CF8C2B162}" presName="iconBgRect" presStyleLbl="bgShp" presStyleIdx="1" presStyleCnt="4"/>
      <dgm:spPr/>
    </dgm:pt>
    <dgm:pt modelId="{1F6BA4CE-3046-4AFB-8FFE-53D7AD5CF830}" type="pres">
      <dgm:prSet presAssocID="{CBEDEB00-DE85-48FC-B1D7-563CF8C2B16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DE52A346-3DF6-4184-9AA7-CE6A259B3B55}" type="pres">
      <dgm:prSet presAssocID="{CBEDEB00-DE85-48FC-B1D7-563CF8C2B162}" presName="spaceRect" presStyleCnt="0"/>
      <dgm:spPr/>
    </dgm:pt>
    <dgm:pt modelId="{8746FE37-1F16-4A69-8173-25363D3236B2}" type="pres">
      <dgm:prSet presAssocID="{CBEDEB00-DE85-48FC-B1D7-563CF8C2B162}" presName="textRect" presStyleLbl="revTx" presStyleIdx="1" presStyleCnt="4">
        <dgm:presLayoutVars>
          <dgm:chMax val="1"/>
          <dgm:chPref val="1"/>
        </dgm:presLayoutVars>
      </dgm:prSet>
      <dgm:spPr/>
    </dgm:pt>
    <dgm:pt modelId="{35B52DFD-7069-461F-866E-11CD053B3C06}" type="pres">
      <dgm:prSet presAssocID="{2144A37A-5CAD-4448-BF28-051C842D4C53}" presName="sibTrans" presStyleCnt="0"/>
      <dgm:spPr/>
    </dgm:pt>
    <dgm:pt modelId="{ECB4C47D-7E1E-4C03-9EE1-BEE7ECAEB87A}" type="pres">
      <dgm:prSet presAssocID="{E53E23B2-6DD3-4D98-B7D7-ABDC88F4A7A4}" presName="compNode" presStyleCnt="0"/>
      <dgm:spPr/>
    </dgm:pt>
    <dgm:pt modelId="{E8053115-1CF0-4361-BEE3-AAAD146A8AB9}" type="pres">
      <dgm:prSet presAssocID="{E53E23B2-6DD3-4D98-B7D7-ABDC88F4A7A4}" presName="iconBgRect" presStyleLbl="bgShp" presStyleIdx="2" presStyleCnt="4"/>
      <dgm:spPr/>
    </dgm:pt>
    <dgm:pt modelId="{77761602-21DA-4981-BC1A-D11A1C960991}" type="pres">
      <dgm:prSet presAssocID="{E53E23B2-6DD3-4D98-B7D7-ABDC88F4A7A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ick"/>
        </a:ext>
      </dgm:extLst>
    </dgm:pt>
    <dgm:pt modelId="{C1CD10AB-8017-478C-9E20-CD022EBB3F43}" type="pres">
      <dgm:prSet presAssocID="{E53E23B2-6DD3-4D98-B7D7-ABDC88F4A7A4}" presName="spaceRect" presStyleCnt="0"/>
      <dgm:spPr/>
    </dgm:pt>
    <dgm:pt modelId="{BFF1E8BB-33EC-44F1-B53F-DD88D2F32750}" type="pres">
      <dgm:prSet presAssocID="{E53E23B2-6DD3-4D98-B7D7-ABDC88F4A7A4}" presName="textRect" presStyleLbl="revTx" presStyleIdx="2" presStyleCnt="4">
        <dgm:presLayoutVars>
          <dgm:chMax val="1"/>
          <dgm:chPref val="1"/>
        </dgm:presLayoutVars>
      </dgm:prSet>
      <dgm:spPr/>
    </dgm:pt>
    <dgm:pt modelId="{185C3E1C-7B78-43F0-B979-9E1DC0AC6893}" type="pres">
      <dgm:prSet presAssocID="{C33B6515-9387-4AF8-A3AB-4FA4A4B8E1B7}" presName="sibTrans" presStyleCnt="0"/>
      <dgm:spPr/>
    </dgm:pt>
    <dgm:pt modelId="{B4044D7A-672E-45F2-96FF-836472245BDA}" type="pres">
      <dgm:prSet presAssocID="{3FCD2F51-3559-42BA-9124-AABAAE131115}" presName="compNode" presStyleCnt="0"/>
      <dgm:spPr/>
    </dgm:pt>
    <dgm:pt modelId="{986F3BB9-BAC3-4018-966F-9B8B6047BBB5}" type="pres">
      <dgm:prSet presAssocID="{3FCD2F51-3559-42BA-9124-AABAAE131115}" presName="iconBgRect" presStyleLbl="bgShp" presStyleIdx="3" presStyleCnt="4"/>
      <dgm:spPr/>
    </dgm:pt>
    <dgm:pt modelId="{9B444257-BBE3-4BAA-A350-3E4B2CE4213C}" type="pres">
      <dgm:prSet presAssocID="{3FCD2F51-3559-42BA-9124-AABAAE13111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ophy"/>
        </a:ext>
      </dgm:extLst>
    </dgm:pt>
    <dgm:pt modelId="{1EAA9C91-DC6C-479C-BF5E-91EE777743B8}" type="pres">
      <dgm:prSet presAssocID="{3FCD2F51-3559-42BA-9124-AABAAE131115}" presName="spaceRect" presStyleCnt="0"/>
      <dgm:spPr/>
    </dgm:pt>
    <dgm:pt modelId="{9D180226-8C11-4692-B201-DCE3C1A4DEF7}" type="pres">
      <dgm:prSet presAssocID="{3FCD2F51-3559-42BA-9124-AABAAE131115}" presName="textRect" presStyleLbl="revTx" presStyleIdx="3" presStyleCnt="4">
        <dgm:presLayoutVars>
          <dgm:chMax val="1"/>
          <dgm:chPref val="1"/>
        </dgm:presLayoutVars>
      </dgm:prSet>
      <dgm:spPr/>
    </dgm:pt>
  </dgm:ptLst>
  <dgm:cxnLst>
    <dgm:cxn modelId="{CAD6E316-1359-4EF0-B56A-7AA6CF7850CD}" type="presOf" srcId="{E53E23B2-6DD3-4D98-B7D7-ABDC88F4A7A4}" destId="{BFF1E8BB-33EC-44F1-B53F-DD88D2F32750}" srcOrd="0" destOrd="0" presId="urn:microsoft.com/office/officeart/2018/5/layout/IconCircleLabelList"/>
    <dgm:cxn modelId="{B2580242-B410-487D-AAF5-EA065520196A}" type="presOf" srcId="{9B55C18C-AAED-4A90-BC18-C648A6A79B04}" destId="{47B3FE36-B694-4142-BFBD-058EC6C9C546}" srcOrd="0" destOrd="0" presId="urn:microsoft.com/office/officeart/2018/5/layout/IconCircleLabelList"/>
    <dgm:cxn modelId="{5DE4765F-CD63-47FD-88E6-B6A21B20EA13}" srcId="{C8EE81B4-70F7-4553-A372-E470F32305FF}" destId="{CBEDEB00-DE85-48FC-B1D7-563CF8C2B162}" srcOrd="1" destOrd="0" parTransId="{4B325257-38AA-4F15-BD53-BC7D1D8ECB57}" sibTransId="{2144A37A-5CAD-4448-BF28-051C842D4C53}"/>
    <dgm:cxn modelId="{FB37A07F-BD7A-4B22-92CB-69744094D911}" type="presOf" srcId="{3FCD2F51-3559-42BA-9124-AABAAE131115}" destId="{9D180226-8C11-4692-B201-DCE3C1A4DEF7}" srcOrd="0" destOrd="0" presId="urn:microsoft.com/office/officeart/2018/5/layout/IconCircleLabelList"/>
    <dgm:cxn modelId="{ADD63BA2-23D9-4A99-9512-A9D4634534C0}" type="presOf" srcId="{CBEDEB00-DE85-48FC-B1D7-563CF8C2B162}" destId="{8746FE37-1F16-4A69-8173-25363D3236B2}" srcOrd="0" destOrd="0" presId="urn:microsoft.com/office/officeart/2018/5/layout/IconCircleLabelList"/>
    <dgm:cxn modelId="{14A3E9BB-16E5-435C-8237-D8B48CFEF4DB}" srcId="{C8EE81B4-70F7-4553-A372-E470F32305FF}" destId="{E53E23B2-6DD3-4D98-B7D7-ABDC88F4A7A4}" srcOrd="2" destOrd="0" parTransId="{F481C02C-5B6A-44F2-94BC-1851117C4E5C}" sibTransId="{C33B6515-9387-4AF8-A3AB-4FA4A4B8E1B7}"/>
    <dgm:cxn modelId="{595F3BDB-445B-4071-9286-7E59983F12BE}" srcId="{C8EE81B4-70F7-4553-A372-E470F32305FF}" destId="{3FCD2F51-3559-42BA-9124-AABAAE131115}" srcOrd="3" destOrd="0" parTransId="{1103A7FE-F666-4CE9-AB87-0EEBDCAEFF08}" sibTransId="{2A198E87-1031-49C1-9756-F53517415756}"/>
    <dgm:cxn modelId="{31FE65E3-1453-479C-8975-5111EF5DF531}" srcId="{C8EE81B4-70F7-4553-A372-E470F32305FF}" destId="{9B55C18C-AAED-4A90-BC18-C648A6A79B04}" srcOrd="0" destOrd="0" parTransId="{4449228D-745F-4B77-B1F9-8B844D102D17}" sibTransId="{615B8532-7CF1-41C4-B488-F87B772F085C}"/>
    <dgm:cxn modelId="{7B23EFF1-BE28-4BF1-B23C-42D8860FA857}" type="presOf" srcId="{C8EE81B4-70F7-4553-A372-E470F32305FF}" destId="{D21781AB-2C65-4B32-8774-B741D6CDB2D7}" srcOrd="0" destOrd="0" presId="urn:microsoft.com/office/officeart/2018/5/layout/IconCircleLabelList"/>
    <dgm:cxn modelId="{7F9416BE-02B7-4CF1-92AB-8E984E894C59}" type="presParOf" srcId="{D21781AB-2C65-4B32-8774-B741D6CDB2D7}" destId="{E203B33F-1353-4BB7-9D12-764B99500E25}" srcOrd="0" destOrd="0" presId="urn:microsoft.com/office/officeart/2018/5/layout/IconCircleLabelList"/>
    <dgm:cxn modelId="{2991F141-B3FF-4E3A-B06B-EB441F43D4E3}" type="presParOf" srcId="{E203B33F-1353-4BB7-9D12-764B99500E25}" destId="{EA5865E4-1741-4156-BA11-E90FEFFCC62A}" srcOrd="0" destOrd="0" presId="urn:microsoft.com/office/officeart/2018/5/layout/IconCircleLabelList"/>
    <dgm:cxn modelId="{D1B20028-D237-4898-90EF-266F52AFFE75}" type="presParOf" srcId="{E203B33F-1353-4BB7-9D12-764B99500E25}" destId="{07B9A2BD-4261-4937-8AA0-6026A23F5CC1}" srcOrd="1" destOrd="0" presId="urn:microsoft.com/office/officeart/2018/5/layout/IconCircleLabelList"/>
    <dgm:cxn modelId="{2F480D77-6333-42C5-8A8D-53587ECE9A8C}" type="presParOf" srcId="{E203B33F-1353-4BB7-9D12-764B99500E25}" destId="{5D95DD0C-FCDC-4692-8D05-B3634FF8DAE0}" srcOrd="2" destOrd="0" presId="urn:microsoft.com/office/officeart/2018/5/layout/IconCircleLabelList"/>
    <dgm:cxn modelId="{93EB1052-5EBA-4E15-BE4D-789A689D1C3A}" type="presParOf" srcId="{E203B33F-1353-4BB7-9D12-764B99500E25}" destId="{47B3FE36-B694-4142-BFBD-058EC6C9C546}" srcOrd="3" destOrd="0" presId="urn:microsoft.com/office/officeart/2018/5/layout/IconCircleLabelList"/>
    <dgm:cxn modelId="{49D03770-A6A9-46ED-80CC-02FA6A2BE745}" type="presParOf" srcId="{D21781AB-2C65-4B32-8774-B741D6CDB2D7}" destId="{1516F9EA-33DA-4DD0-B967-756C2538977B}" srcOrd="1" destOrd="0" presId="urn:microsoft.com/office/officeart/2018/5/layout/IconCircleLabelList"/>
    <dgm:cxn modelId="{3AD5C4D3-DE83-4AFB-A38A-2E14D06E5738}" type="presParOf" srcId="{D21781AB-2C65-4B32-8774-B741D6CDB2D7}" destId="{06F5B0ED-57C6-4811-B828-F1F777463713}" srcOrd="2" destOrd="0" presId="urn:microsoft.com/office/officeart/2018/5/layout/IconCircleLabelList"/>
    <dgm:cxn modelId="{1B96B959-246C-41FB-8DAF-D4CDE9C5232D}" type="presParOf" srcId="{06F5B0ED-57C6-4811-B828-F1F777463713}" destId="{D9CFA1A8-CEBC-4836-B801-581484045DF9}" srcOrd="0" destOrd="0" presId="urn:microsoft.com/office/officeart/2018/5/layout/IconCircleLabelList"/>
    <dgm:cxn modelId="{25551699-18E0-4FAB-ACB0-1681F865D743}" type="presParOf" srcId="{06F5B0ED-57C6-4811-B828-F1F777463713}" destId="{1F6BA4CE-3046-4AFB-8FFE-53D7AD5CF830}" srcOrd="1" destOrd="0" presId="urn:microsoft.com/office/officeart/2018/5/layout/IconCircleLabelList"/>
    <dgm:cxn modelId="{BDF34DD4-0EF1-42AD-8A09-F9AD87D7B63D}" type="presParOf" srcId="{06F5B0ED-57C6-4811-B828-F1F777463713}" destId="{DE52A346-3DF6-4184-9AA7-CE6A259B3B55}" srcOrd="2" destOrd="0" presId="urn:microsoft.com/office/officeart/2018/5/layout/IconCircleLabelList"/>
    <dgm:cxn modelId="{36443E74-25F9-41ED-B72F-F2B87FBD0854}" type="presParOf" srcId="{06F5B0ED-57C6-4811-B828-F1F777463713}" destId="{8746FE37-1F16-4A69-8173-25363D3236B2}" srcOrd="3" destOrd="0" presId="urn:microsoft.com/office/officeart/2018/5/layout/IconCircleLabelList"/>
    <dgm:cxn modelId="{D9DDD8F4-6B6A-40DB-AA59-6F10449BE383}" type="presParOf" srcId="{D21781AB-2C65-4B32-8774-B741D6CDB2D7}" destId="{35B52DFD-7069-461F-866E-11CD053B3C06}" srcOrd="3" destOrd="0" presId="urn:microsoft.com/office/officeart/2018/5/layout/IconCircleLabelList"/>
    <dgm:cxn modelId="{AB057F03-B02D-4CE9-B10C-EA204B51CD90}" type="presParOf" srcId="{D21781AB-2C65-4B32-8774-B741D6CDB2D7}" destId="{ECB4C47D-7E1E-4C03-9EE1-BEE7ECAEB87A}" srcOrd="4" destOrd="0" presId="urn:microsoft.com/office/officeart/2018/5/layout/IconCircleLabelList"/>
    <dgm:cxn modelId="{B5457103-D13A-4027-A6E6-1E59F4C526B1}" type="presParOf" srcId="{ECB4C47D-7E1E-4C03-9EE1-BEE7ECAEB87A}" destId="{E8053115-1CF0-4361-BEE3-AAAD146A8AB9}" srcOrd="0" destOrd="0" presId="urn:microsoft.com/office/officeart/2018/5/layout/IconCircleLabelList"/>
    <dgm:cxn modelId="{303AE2EA-7CC1-4B90-B751-0B504E37C198}" type="presParOf" srcId="{ECB4C47D-7E1E-4C03-9EE1-BEE7ECAEB87A}" destId="{77761602-21DA-4981-BC1A-D11A1C960991}" srcOrd="1" destOrd="0" presId="urn:microsoft.com/office/officeart/2018/5/layout/IconCircleLabelList"/>
    <dgm:cxn modelId="{99A2AE0A-FDA1-4418-A06F-6844E9658020}" type="presParOf" srcId="{ECB4C47D-7E1E-4C03-9EE1-BEE7ECAEB87A}" destId="{C1CD10AB-8017-478C-9E20-CD022EBB3F43}" srcOrd="2" destOrd="0" presId="urn:microsoft.com/office/officeart/2018/5/layout/IconCircleLabelList"/>
    <dgm:cxn modelId="{1F7A074D-7CAA-413E-B6CD-2B2BF8A3B7C8}" type="presParOf" srcId="{ECB4C47D-7E1E-4C03-9EE1-BEE7ECAEB87A}" destId="{BFF1E8BB-33EC-44F1-B53F-DD88D2F32750}" srcOrd="3" destOrd="0" presId="urn:microsoft.com/office/officeart/2018/5/layout/IconCircleLabelList"/>
    <dgm:cxn modelId="{7CDEE1A9-A79F-4CF8-BA2A-879715CFEF32}" type="presParOf" srcId="{D21781AB-2C65-4B32-8774-B741D6CDB2D7}" destId="{185C3E1C-7B78-43F0-B979-9E1DC0AC6893}" srcOrd="5" destOrd="0" presId="urn:microsoft.com/office/officeart/2018/5/layout/IconCircleLabelList"/>
    <dgm:cxn modelId="{1CABC6B9-4354-452A-BDC2-BC0E0B04AB1A}" type="presParOf" srcId="{D21781AB-2C65-4B32-8774-B741D6CDB2D7}" destId="{B4044D7A-672E-45F2-96FF-836472245BDA}" srcOrd="6" destOrd="0" presId="urn:microsoft.com/office/officeart/2018/5/layout/IconCircleLabelList"/>
    <dgm:cxn modelId="{4125C619-D2B3-4A0B-8CD9-4F6242B93249}" type="presParOf" srcId="{B4044D7A-672E-45F2-96FF-836472245BDA}" destId="{986F3BB9-BAC3-4018-966F-9B8B6047BBB5}" srcOrd="0" destOrd="0" presId="urn:microsoft.com/office/officeart/2018/5/layout/IconCircleLabelList"/>
    <dgm:cxn modelId="{0B1BF1CF-94AD-4D89-8238-EF1D1D7F6483}" type="presParOf" srcId="{B4044D7A-672E-45F2-96FF-836472245BDA}" destId="{9B444257-BBE3-4BAA-A350-3E4B2CE4213C}" srcOrd="1" destOrd="0" presId="urn:microsoft.com/office/officeart/2018/5/layout/IconCircleLabelList"/>
    <dgm:cxn modelId="{61C08150-8B6F-4C9F-9B0C-B9C7DB9C6A72}" type="presParOf" srcId="{B4044D7A-672E-45F2-96FF-836472245BDA}" destId="{1EAA9C91-DC6C-479C-BF5E-91EE777743B8}" srcOrd="2" destOrd="0" presId="urn:microsoft.com/office/officeart/2018/5/layout/IconCircleLabelList"/>
    <dgm:cxn modelId="{734BA757-A735-466D-8032-23169EB9769C}" type="presParOf" srcId="{B4044D7A-672E-45F2-96FF-836472245BDA}" destId="{9D180226-8C11-4692-B201-DCE3C1A4DEF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C2C17C9-3904-4CDE-8657-542ABCF5F6C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C9DA4B8F-720D-4545-98CE-05772A9E8A43}">
      <dgm:prSet/>
      <dgm:spPr/>
      <dgm:t>
        <a:bodyPr/>
        <a:lstStyle/>
        <a:p>
          <a:r>
            <a:rPr lang="en-US"/>
            <a:t>Independent Variable : Strategic Risk Governance (SRG)</a:t>
          </a:r>
        </a:p>
      </dgm:t>
    </dgm:pt>
    <dgm:pt modelId="{EC944EE5-E85A-44C4-8559-0E0EF77F424C}" type="parTrans" cxnId="{2022A34C-B7B6-463D-83B4-978A52F49833}">
      <dgm:prSet/>
      <dgm:spPr/>
      <dgm:t>
        <a:bodyPr/>
        <a:lstStyle/>
        <a:p>
          <a:endParaRPr lang="en-US"/>
        </a:p>
      </dgm:t>
    </dgm:pt>
    <dgm:pt modelId="{EC7E8D67-C223-43FA-A999-C44C85022666}" type="sibTrans" cxnId="{2022A34C-B7B6-463D-83B4-978A52F49833}">
      <dgm:prSet/>
      <dgm:spPr/>
      <dgm:t>
        <a:bodyPr/>
        <a:lstStyle/>
        <a:p>
          <a:endParaRPr lang="en-US"/>
        </a:p>
      </dgm:t>
    </dgm:pt>
    <dgm:pt modelId="{D1DB252F-D909-45FA-939D-3BEA7FF3994C}">
      <dgm:prSet/>
      <dgm:spPr/>
      <dgm:t>
        <a:bodyPr/>
        <a:lstStyle/>
        <a:p>
          <a:r>
            <a:rPr lang="en-US"/>
            <a:t>Dependent Variable : Banking Resilience (BR)</a:t>
          </a:r>
        </a:p>
      </dgm:t>
    </dgm:pt>
    <dgm:pt modelId="{07376961-5729-4B5A-886A-3213E5B87223}" type="parTrans" cxnId="{60E29A5F-BEF2-4948-8826-A0A66450DA65}">
      <dgm:prSet/>
      <dgm:spPr/>
      <dgm:t>
        <a:bodyPr/>
        <a:lstStyle/>
        <a:p>
          <a:endParaRPr lang="en-US"/>
        </a:p>
      </dgm:t>
    </dgm:pt>
    <dgm:pt modelId="{DC5070DF-0229-4481-B030-D54A4B4C2815}" type="sibTrans" cxnId="{60E29A5F-BEF2-4948-8826-A0A66450DA65}">
      <dgm:prSet/>
      <dgm:spPr/>
      <dgm:t>
        <a:bodyPr/>
        <a:lstStyle/>
        <a:p>
          <a:endParaRPr lang="en-US"/>
        </a:p>
      </dgm:t>
    </dgm:pt>
    <dgm:pt modelId="{8DCB85B5-0910-409C-A755-26FCCD05193D}">
      <dgm:prSet/>
      <dgm:spPr/>
      <dgm:t>
        <a:bodyPr/>
        <a:lstStyle/>
        <a:p>
          <a:r>
            <a:rPr lang="en-US"/>
            <a:t>Moderating Variables: Bank Size, Ownership structure, Capital Adequacy</a:t>
          </a:r>
        </a:p>
      </dgm:t>
    </dgm:pt>
    <dgm:pt modelId="{C0266805-E19E-4334-BD3E-9EB47710EE25}" type="parTrans" cxnId="{523C4573-8B73-4742-8884-215248D034DC}">
      <dgm:prSet/>
      <dgm:spPr/>
      <dgm:t>
        <a:bodyPr/>
        <a:lstStyle/>
        <a:p>
          <a:endParaRPr lang="en-US"/>
        </a:p>
      </dgm:t>
    </dgm:pt>
    <dgm:pt modelId="{D33BE771-0750-4AAC-8F27-B4FCABDEDC6E}" type="sibTrans" cxnId="{523C4573-8B73-4742-8884-215248D034DC}">
      <dgm:prSet/>
      <dgm:spPr/>
      <dgm:t>
        <a:bodyPr/>
        <a:lstStyle/>
        <a:p>
          <a:endParaRPr lang="en-US"/>
        </a:p>
      </dgm:t>
    </dgm:pt>
    <dgm:pt modelId="{FF5ABF15-D68B-4A99-90AB-C6E00804466C}">
      <dgm:prSet/>
      <dgm:spPr/>
      <dgm:t>
        <a:bodyPr/>
        <a:lstStyle/>
        <a:p>
          <a:r>
            <a:rPr lang="en-US"/>
            <a:t>Mediating Variable : Risk Management Effectiveness (ERM)</a:t>
          </a:r>
        </a:p>
      </dgm:t>
    </dgm:pt>
    <dgm:pt modelId="{5752E809-8DE7-4400-B4B5-D59C85CE8D69}" type="parTrans" cxnId="{E160F87B-C469-4AFA-B12F-EC97147D1A07}">
      <dgm:prSet/>
      <dgm:spPr/>
      <dgm:t>
        <a:bodyPr/>
        <a:lstStyle/>
        <a:p>
          <a:endParaRPr lang="en-US"/>
        </a:p>
      </dgm:t>
    </dgm:pt>
    <dgm:pt modelId="{D61FC720-6703-4783-9A62-6D8A8B33C6C8}" type="sibTrans" cxnId="{E160F87B-C469-4AFA-B12F-EC97147D1A07}">
      <dgm:prSet/>
      <dgm:spPr/>
      <dgm:t>
        <a:bodyPr/>
        <a:lstStyle/>
        <a:p>
          <a:endParaRPr lang="en-US"/>
        </a:p>
      </dgm:t>
    </dgm:pt>
    <dgm:pt modelId="{47D11D44-2383-264C-9778-5693E2C80314}" type="pres">
      <dgm:prSet presAssocID="{4C2C17C9-3904-4CDE-8657-542ABCF5F6C1}" presName="matrix" presStyleCnt="0">
        <dgm:presLayoutVars>
          <dgm:chMax val="1"/>
          <dgm:dir/>
          <dgm:resizeHandles val="exact"/>
        </dgm:presLayoutVars>
      </dgm:prSet>
      <dgm:spPr/>
    </dgm:pt>
    <dgm:pt modelId="{2C0A85EA-86AC-1C4B-86E7-8609F49AF964}" type="pres">
      <dgm:prSet presAssocID="{4C2C17C9-3904-4CDE-8657-542ABCF5F6C1}" presName="diamond" presStyleLbl="bgShp" presStyleIdx="0" presStyleCnt="1"/>
      <dgm:spPr/>
    </dgm:pt>
    <dgm:pt modelId="{15CBF269-D0DB-5046-918C-CA982D8F62B3}" type="pres">
      <dgm:prSet presAssocID="{4C2C17C9-3904-4CDE-8657-542ABCF5F6C1}" presName="quad1" presStyleLbl="node1" presStyleIdx="0" presStyleCnt="4">
        <dgm:presLayoutVars>
          <dgm:chMax val="0"/>
          <dgm:chPref val="0"/>
          <dgm:bulletEnabled val="1"/>
        </dgm:presLayoutVars>
      </dgm:prSet>
      <dgm:spPr/>
    </dgm:pt>
    <dgm:pt modelId="{8595BDBC-4EDF-474E-94F6-AD8B189FC43B}" type="pres">
      <dgm:prSet presAssocID="{4C2C17C9-3904-4CDE-8657-542ABCF5F6C1}" presName="quad2" presStyleLbl="node1" presStyleIdx="1" presStyleCnt="4">
        <dgm:presLayoutVars>
          <dgm:chMax val="0"/>
          <dgm:chPref val="0"/>
          <dgm:bulletEnabled val="1"/>
        </dgm:presLayoutVars>
      </dgm:prSet>
      <dgm:spPr/>
    </dgm:pt>
    <dgm:pt modelId="{F839D50B-D149-CB4B-94F0-A5883EA34D3C}" type="pres">
      <dgm:prSet presAssocID="{4C2C17C9-3904-4CDE-8657-542ABCF5F6C1}" presName="quad3" presStyleLbl="node1" presStyleIdx="2" presStyleCnt="4">
        <dgm:presLayoutVars>
          <dgm:chMax val="0"/>
          <dgm:chPref val="0"/>
          <dgm:bulletEnabled val="1"/>
        </dgm:presLayoutVars>
      </dgm:prSet>
      <dgm:spPr/>
    </dgm:pt>
    <dgm:pt modelId="{AFF1B476-AB5E-D14C-87B1-2E955472320F}" type="pres">
      <dgm:prSet presAssocID="{4C2C17C9-3904-4CDE-8657-542ABCF5F6C1}" presName="quad4" presStyleLbl="node1" presStyleIdx="3" presStyleCnt="4">
        <dgm:presLayoutVars>
          <dgm:chMax val="0"/>
          <dgm:chPref val="0"/>
          <dgm:bulletEnabled val="1"/>
        </dgm:presLayoutVars>
      </dgm:prSet>
      <dgm:spPr/>
    </dgm:pt>
  </dgm:ptLst>
  <dgm:cxnLst>
    <dgm:cxn modelId="{EB710E0E-DC56-004C-AC5B-3E6B32052A6F}" type="presOf" srcId="{4C2C17C9-3904-4CDE-8657-542ABCF5F6C1}" destId="{47D11D44-2383-264C-9778-5693E2C80314}" srcOrd="0" destOrd="0" presId="urn:microsoft.com/office/officeart/2005/8/layout/matrix3"/>
    <dgm:cxn modelId="{2022A34C-B7B6-463D-83B4-978A52F49833}" srcId="{4C2C17C9-3904-4CDE-8657-542ABCF5F6C1}" destId="{C9DA4B8F-720D-4545-98CE-05772A9E8A43}" srcOrd="0" destOrd="0" parTransId="{EC944EE5-E85A-44C4-8559-0E0EF77F424C}" sibTransId="{EC7E8D67-C223-43FA-A999-C44C85022666}"/>
    <dgm:cxn modelId="{60E29A5F-BEF2-4948-8826-A0A66450DA65}" srcId="{4C2C17C9-3904-4CDE-8657-542ABCF5F6C1}" destId="{D1DB252F-D909-45FA-939D-3BEA7FF3994C}" srcOrd="1" destOrd="0" parTransId="{07376961-5729-4B5A-886A-3213E5B87223}" sibTransId="{DC5070DF-0229-4481-B030-D54A4B4C2815}"/>
    <dgm:cxn modelId="{890F846D-1DB8-7C45-A7F7-B6CDC26B4001}" type="presOf" srcId="{D1DB252F-D909-45FA-939D-3BEA7FF3994C}" destId="{8595BDBC-4EDF-474E-94F6-AD8B189FC43B}" srcOrd="0" destOrd="0" presId="urn:microsoft.com/office/officeart/2005/8/layout/matrix3"/>
    <dgm:cxn modelId="{523C4573-8B73-4742-8884-215248D034DC}" srcId="{4C2C17C9-3904-4CDE-8657-542ABCF5F6C1}" destId="{8DCB85B5-0910-409C-A755-26FCCD05193D}" srcOrd="2" destOrd="0" parTransId="{C0266805-E19E-4334-BD3E-9EB47710EE25}" sibTransId="{D33BE771-0750-4AAC-8F27-B4FCABDEDC6E}"/>
    <dgm:cxn modelId="{E160F87B-C469-4AFA-B12F-EC97147D1A07}" srcId="{4C2C17C9-3904-4CDE-8657-542ABCF5F6C1}" destId="{FF5ABF15-D68B-4A99-90AB-C6E00804466C}" srcOrd="3" destOrd="0" parTransId="{5752E809-8DE7-4400-B4B5-D59C85CE8D69}" sibTransId="{D61FC720-6703-4783-9A62-6D8A8B33C6C8}"/>
    <dgm:cxn modelId="{4247F1AB-B5F1-D448-BBD1-9575D93C38CA}" type="presOf" srcId="{C9DA4B8F-720D-4545-98CE-05772A9E8A43}" destId="{15CBF269-D0DB-5046-918C-CA982D8F62B3}" srcOrd="0" destOrd="0" presId="urn:microsoft.com/office/officeart/2005/8/layout/matrix3"/>
    <dgm:cxn modelId="{7FC1F4F0-7B79-464B-AFE8-0F11BD553BA1}" type="presOf" srcId="{8DCB85B5-0910-409C-A755-26FCCD05193D}" destId="{F839D50B-D149-CB4B-94F0-A5883EA34D3C}" srcOrd="0" destOrd="0" presId="urn:microsoft.com/office/officeart/2005/8/layout/matrix3"/>
    <dgm:cxn modelId="{0A502CF1-4FAD-0F43-8B59-7552C899CD88}" type="presOf" srcId="{FF5ABF15-D68B-4A99-90AB-C6E00804466C}" destId="{AFF1B476-AB5E-D14C-87B1-2E955472320F}" srcOrd="0" destOrd="0" presId="urn:microsoft.com/office/officeart/2005/8/layout/matrix3"/>
    <dgm:cxn modelId="{76048C78-39F5-7641-B344-4D3DE08EB4AF}" type="presParOf" srcId="{47D11D44-2383-264C-9778-5693E2C80314}" destId="{2C0A85EA-86AC-1C4B-86E7-8609F49AF964}" srcOrd="0" destOrd="0" presId="urn:microsoft.com/office/officeart/2005/8/layout/matrix3"/>
    <dgm:cxn modelId="{A34125ED-F68D-1449-94FB-ECA6771CD24E}" type="presParOf" srcId="{47D11D44-2383-264C-9778-5693E2C80314}" destId="{15CBF269-D0DB-5046-918C-CA982D8F62B3}" srcOrd="1" destOrd="0" presId="urn:microsoft.com/office/officeart/2005/8/layout/matrix3"/>
    <dgm:cxn modelId="{3E1DD59D-99AD-8E4B-A959-87C1AD4F1014}" type="presParOf" srcId="{47D11D44-2383-264C-9778-5693E2C80314}" destId="{8595BDBC-4EDF-474E-94F6-AD8B189FC43B}" srcOrd="2" destOrd="0" presId="urn:microsoft.com/office/officeart/2005/8/layout/matrix3"/>
    <dgm:cxn modelId="{3467BD83-8B6E-8842-B080-4CD50C25ABFE}" type="presParOf" srcId="{47D11D44-2383-264C-9778-5693E2C80314}" destId="{F839D50B-D149-CB4B-94F0-A5883EA34D3C}" srcOrd="3" destOrd="0" presId="urn:microsoft.com/office/officeart/2005/8/layout/matrix3"/>
    <dgm:cxn modelId="{08403731-D1D9-8142-AA55-965D308EE1CF}" type="presParOf" srcId="{47D11D44-2383-264C-9778-5693E2C80314}" destId="{AFF1B476-AB5E-D14C-87B1-2E955472320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80BA200-C633-4B2D-91EA-0334013D374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C16306E-5B94-41D0-8BC5-2965A03C0C3A}">
      <dgm:prSet/>
      <dgm:spPr/>
      <dgm:t>
        <a:bodyPr/>
        <a:lstStyle/>
        <a:p>
          <a:r>
            <a:rPr lang="en-US"/>
            <a:t>• Mixed-Method Approach</a:t>
          </a:r>
        </a:p>
      </dgm:t>
    </dgm:pt>
    <dgm:pt modelId="{89C99C60-723C-405D-8912-B5F2129A8358}" type="parTrans" cxnId="{6F19A374-CFB5-4F01-B29F-3F15CCA1E243}">
      <dgm:prSet/>
      <dgm:spPr/>
      <dgm:t>
        <a:bodyPr/>
        <a:lstStyle/>
        <a:p>
          <a:endParaRPr lang="en-US"/>
        </a:p>
      </dgm:t>
    </dgm:pt>
    <dgm:pt modelId="{39CDD5B6-5613-4271-AC48-7E0E84757208}" type="sibTrans" cxnId="{6F19A374-CFB5-4F01-B29F-3F15CCA1E243}">
      <dgm:prSet/>
      <dgm:spPr/>
      <dgm:t>
        <a:bodyPr/>
        <a:lstStyle/>
        <a:p>
          <a:endParaRPr lang="en-US"/>
        </a:p>
      </dgm:t>
    </dgm:pt>
    <dgm:pt modelId="{F5B775F7-A00D-486B-8A64-3A547BB2409C}">
      <dgm:prSet/>
      <dgm:spPr/>
      <dgm:t>
        <a:bodyPr/>
        <a:lstStyle/>
        <a:p>
          <a:r>
            <a:rPr lang="en-US"/>
            <a:t>• 1. Quantitative : To test the impact of Strategic risk governance on banking resilience and evaluate relationships statistically</a:t>
          </a:r>
        </a:p>
      </dgm:t>
    </dgm:pt>
    <dgm:pt modelId="{46F73EF5-AB8D-4177-9D95-8B2BE08D09B3}" type="parTrans" cxnId="{F471B33F-FCFD-4A3B-9E0C-F37FFD2B87AC}">
      <dgm:prSet/>
      <dgm:spPr/>
      <dgm:t>
        <a:bodyPr/>
        <a:lstStyle/>
        <a:p>
          <a:endParaRPr lang="en-US"/>
        </a:p>
      </dgm:t>
    </dgm:pt>
    <dgm:pt modelId="{D084CB6A-B750-4CE3-A7A9-5CBE478DAF34}" type="sibTrans" cxnId="{F471B33F-FCFD-4A3B-9E0C-F37FFD2B87AC}">
      <dgm:prSet/>
      <dgm:spPr/>
      <dgm:t>
        <a:bodyPr/>
        <a:lstStyle/>
        <a:p>
          <a:endParaRPr lang="en-US"/>
        </a:p>
      </dgm:t>
    </dgm:pt>
    <dgm:pt modelId="{79287F5A-0692-4830-AA4D-19F21D2EAFDB}">
      <dgm:prSet/>
      <dgm:spPr/>
      <dgm:t>
        <a:bodyPr/>
        <a:lstStyle/>
        <a:p>
          <a:r>
            <a:rPr lang="en-US"/>
            <a:t>2. Qualitative : To explore practical governance practices and provide contextual insights </a:t>
          </a:r>
        </a:p>
      </dgm:t>
    </dgm:pt>
    <dgm:pt modelId="{1B40A49D-1732-4B5B-AFC7-289461C04D99}" type="parTrans" cxnId="{FF03687D-153C-4278-AEA0-973BC621CB1A}">
      <dgm:prSet/>
      <dgm:spPr/>
      <dgm:t>
        <a:bodyPr/>
        <a:lstStyle/>
        <a:p>
          <a:endParaRPr lang="en-US"/>
        </a:p>
      </dgm:t>
    </dgm:pt>
    <dgm:pt modelId="{B56A18B4-0050-43AF-B0A8-382156801089}" type="sibTrans" cxnId="{FF03687D-153C-4278-AEA0-973BC621CB1A}">
      <dgm:prSet/>
      <dgm:spPr/>
      <dgm:t>
        <a:bodyPr/>
        <a:lstStyle/>
        <a:p>
          <a:endParaRPr lang="en-US"/>
        </a:p>
      </dgm:t>
    </dgm:pt>
    <dgm:pt modelId="{0EF2A823-5F55-5447-B602-96493DC24C9D}" type="pres">
      <dgm:prSet presAssocID="{680BA200-C633-4B2D-91EA-0334013D3743}" presName="outerComposite" presStyleCnt="0">
        <dgm:presLayoutVars>
          <dgm:chMax val="5"/>
          <dgm:dir/>
          <dgm:resizeHandles val="exact"/>
        </dgm:presLayoutVars>
      </dgm:prSet>
      <dgm:spPr/>
    </dgm:pt>
    <dgm:pt modelId="{362198A9-61DD-194A-A684-630FB5F511D3}" type="pres">
      <dgm:prSet presAssocID="{680BA200-C633-4B2D-91EA-0334013D3743}" presName="dummyMaxCanvas" presStyleCnt="0">
        <dgm:presLayoutVars/>
      </dgm:prSet>
      <dgm:spPr/>
    </dgm:pt>
    <dgm:pt modelId="{C1835919-1D8B-2842-9C6A-83D037928571}" type="pres">
      <dgm:prSet presAssocID="{680BA200-C633-4B2D-91EA-0334013D3743}" presName="ThreeNodes_1" presStyleLbl="node1" presStyleIdx="0" presStyleCnt="3">
        <dgm:presLayoutVars>
          <dgm:bulletEnabled val="1"/>
        </dgm:presLayoutVars>
      </dgm:prSet>
      <dgm:spPr/>
    </dgm:pt>
    <dgm:pt modelId="{2ED83335-BF70-9D49-B4E8-9EDFF52D6BCD}" type="pres">
      <dgm:prSet presAssocID="{680BA200-C633-4B2D-91EA-0334013D3743}" presName="ThreeNodes_2" presStyleLbl="node1" presStyleIdx="1" presStyleCnt="3">
        <dgm:presLayoutVars>
          <dgm:bulletEnabled val="1"/>
        </dgm:presLayoutVars>
      </dgm:prSet>
      <dgm:spPr/>
    </dgm:pt>
    <dgm:pt modelId="{D6901426-A423-AA49-98F1-3C9F40B75725}" type="pres">
      <dgm:prSet presAssocID="{680BA200-C633-4B2D-91EA-0334013D3743}" presName="ThreeNodes_3" presStyleLbl="node1" presStyleIdx="2" presStyleCnt="3">
        <dgm:presLayoutVars>
          <dgm:bulletEnabled val="1"/>
        </dgm:presLayoutVars>
      </dgm:prSet>
      <dgm:spPr/>
    </dgm:pt>
    <dgm:pt modelId="{E38EC735-1732-7944-8C7F-E61D02E4C16F}" type="pres">
      <dgm:prSet presAssocID="{680BA200-C633-4B2D-91EA-0334013D3743}" presName="ThreeConn_1-2" presStyleLbl="fgAccFollowNode1" presStyleIdx="0" presStyleCnt="2">
        <dgm:presLayoutVars>
          <dgm:bulletEnabled val="1"/>
        </dgm:presLayoutVars>
      </dgm:prSet>
      <dgm:spPr/>
    </dgm:pt>
    <dgm:pt modelId="{3EF8E786-D1CC-DC4E-870C-16D615C43D70}" type="pres">
      <dgm:prSet presAssocID="{680BA200-C633-4B2D-91EA-0334013D3743}" presName="ThreeConn_2-3" presStyleLbl="fgAccFollowNode1" presStyleIdx="1" presStyleCnt="2">
        <dgm:presLayoutVars>
          <dgm:bulletEnabled val="1"/>
        </dgm:presLayoutVars>
      </dgm:prSet>
      <dgm:spPr/>
    </dgm:pt>
    <dgm:pt modelId="{0CC19CB3-1E2D-6041-823C-71EC42A35D0A}" type="pres">
      <dgm:prSet presAssocID="{680BA200-C633-4B2D-91EA-0334013D3743}" presName="ThreeNodes_1_text" presStyleLbl="node1" presStyleIdx="2" presStyleCnt="3">
        <dgm:presLayoutVars>
          <dgm:bulletEnabled val="1"/>
        </dgm:presLayoutVars>
      </dgm:prSet>
      <dgm:spPr/>
    </dgm:pt>
    <dgm:pt modelId="{7CF99D8A-25A4-CF47-8677-1B06BCE346B0}" type="pres">
      <dgm:prSet presAssocID="{680BA200-C633-4B2D-91EA-0334013D3743}" presName="ThreeNodes_2_text" presStyleLbl="node1" presStyleIdx="2" presStyleCnt="3">
        <dgm:presLayoutVars>
          <dgm:bulletEnabled val="1"/>
        </dgm:presLayoutVars>
      </dgm:prSet>
      <dgm:spPr/>
    </dgm:pt>
    <dgm:pt modelId="{1ACD577E-5BAF-3141-8D45-F29211A3B0E2}" type="pres">
      <dgm:prSet presAssocID="{680BA200-C633-4B2D-91EA-0334013D3743}" presName="ThreeNodes_3_text" presStyleLbl="node1" presStyleIdx="2" presStyleCnt="3">
        <dgm:presLayoutVars>
          <dgm:bulletEnabled val="1"/>
        </dgm:presLayoutVars>
      </dgm:prSet>
      <dgm:spPr/>
    </dgm:pt>
  </dgm:ptLst>
  <dgm:cxnLst>
    <dgm:cxn modelId="{2883B313-822D-4E41-A590-B4CFFE90CEFC}" type="presOf" srcId="{39CDD5B6-5613-4271-AC48-7E0E84757208}" destId="{E38EC735-1732-7944-8C7F-E61D02E4C16F}" srcOrd="0" destOrd="0" presId="urn:microsoft.com/office/officeart/2005/8/layout/vProcess5"/>
    <dgm:cxn modelId="{F471B33F-FCFD-4A3B-9E0C-F37FFD2B87AC}" srcId="{680BA200-C633-4B2D-91EA-0334013D3743}" destId="{F5B775F7-A00D-486B-8A64-3A547BB2409C}" srcOrd="1" destOrd="0" parTransId="{46F73EF5-AB8D-4177-9D95-8B2BE08D09B3}" sibTransId="{D084CB6A-B750-4CE3-A7A9-5CBE478DAF34}"/>
    <dgm:cxn modelId="{5F3AA84F-36CA-204B-A8D7-0535F0430816}" type="presOf" srcId="{F5B775F7-A00D-486B-8A64-3A547BB2409C}" destId="{2ED83335-BF70-9D49-B4E8-9EDFF52D6BCD}" srcOrd="0" destOrd="0" presId="urn:microsoft.com/office/officeart/2005/8/layout/vProcess5"/>
    <dgm:cxn modelId="{259E7274-A783-AE40-82C9-645020EAE705}" type="presOf" srcId="{D084CB6A-B750-4CE3-A7A9-5CBE478DAF34}" destId="{3EF8E786-D1CC-DC4E-870C-16D615C43D70}" srcOrd="0" destOrd="0" presId="urn:microsoft.com/office/officeart/2005/8/layout/vProcess5"/>
    <dgm:cxn modelId="{6F19A374-CFB5-4F01-B29F-3F15CCA1E243}" srcId="{680BA200-C633-4B2D-91EA-0334013D3743}" destId="{0C16306E-5B94-41D0-8BC5-2965A03C0C3A}" srcOrd="0" destOrd="0" parTransId="{89C99C60-723C-405D-8912-B5F2129A8358}" sibTransId="{39CDD5B6-5613-4271-AC48-7E0E84757208}"/>
    <dgm:cxn modelId="{FF03687D-153C-4278-AEA0-973BC621CB1A}" srcId="{680BA200-C633-4B2D-91EA-0334013D3743}" destId="{79287F5A-0692-4830-AA4D-19F21D2EAFDB}" srcOrd="2" destOrd="0" parTransId="{1B40A49D-1732-4B5B-AFC7-289461C04D99}" sibTransId="{B56A18B4-0050-43AF-B0A8-382156801089}"/>
    <dgm:cxn modelId="{A770DCAB-5CFF-E34E-81D9-73C3874AA726}" type="presOf" srcId="{680BA200-C633-4B2D-91EA-0334013D3743}" destId="{0EF2A823-5F55-5447-B602-96493DC24C9D}" srcOrd="0" destOrd="0" presId="urn:microsoft.com/office/officeart/2005/8/layout/vProcess5"/>
    <dgm:cxn modelId="{4145C6B5-548E-C247-B974-DEA4E2C2BFFE}" type="presOf" srcId="{79287F5A-0692-4830-AA4D-19F21D2EAFDB}" destId="{D6901426-A423-AA49-98F1-3C9F40B75725}" srcOrd="0" destOrd="0" presId="urn:microsoft.com/office/officeart/2005/8/layout/vProcess5"/>
    <dgm:cxn modelId="{D6BD88B9-836D-C048-A27B-979B92914534}" type="presOf" srcId="{79287F5A-0692-4830-AA4D-19F21D2EAFDB}" destId="{1ACD577E-5BAF-3141-8D45-F29211A3B0E2}" srcOrd="1" destOrd="0" presId="urn:microsoft.com/office/officeart/2005/8/layout/vProcess5"/>
    <dgm:cxn modelId="{EAEFA0C8-3D20-B84A-B154-6C156A7F613D}" type="presOf" srcId="{0C16306E-5B94-41D0-8BC5-2965A03C0C3A}" destId="{C1835919-1D8B-2842-9C6A-83D037928571}" srcOrd="0" destOrd="0" presId="urn:microsoft.com/office/officeart/2005/8/layout/vProcess5"/>
    <dgm:cxn modelId="{DD34D5D1-E073-0F42-A9FB-CE4D356994A2}" type="presOf" srcId="{F5B775F7-A00D-486B-8A64-3A547BB2409C}" destId="{7CF99D8A-25A4-CF47-8677-1B06BCE346B0}" srcOrd="1" destOrd="0" presId="urn:microsoft.com/office/officeart/2005/8/layout/vProcess5"/>
    <dgm:cxn modelId="{80ABCBDD-B2F6-1547-B25C-BF561FEF8145}" type="presOf" srcId="{0C16306E-5B94-41D0-8BC5-2965A03C0C3A}" destId="{0CC19CB3-1E2D-6041-823C-71EC42A35D0A}" srcOrd="1" destOrd="0" presId="urn:microsoft.com/office/officeart/2005/8/layout/vProcess5"/>
    <dgm:cxn modelId="{E06E2777-761D-A740-A247-0D0D1BB7CC93}" type="presParOf" srcId="{0EF2A823-5F55-5447-B602-96493DC24C9D}" destId="{362198A9-61DD-194A-A684-630FB5F511D3}" srcOrd="0" destOrd="0" presId="urn:microsoft.com/office/officeart/2005/8/layout/vProcess5"/>
    <dgm:cxn modelId="{D69D8D06-ED2E-0B43-81A6-E9781A233B62}" type="presParOf" srcId="{0EF2A823-5F55-5447-B602-96493DC24C9D}" destId="{C1835919-1D8B-2842-9C6A-83D037928571}" srcOrd="1" destOrd="0" presId="urn:microsoft.com/office/officeart/2005/8/layout/vProcess5"/>
    <dgm:cxn modelId="{03376B6C-397F-C94C-AE5F-84A43D302260}" type="presParOf" srcId="{0EF2A823-5F55-5447-B602-96493DC24C9D}" destId="{2ED83335-BF70-9D49-B4E8-9EDFF52D6BCD}" srcOrd="2" destOrd="0" presId="urn:microsoft.com/office/officeart/2005/8/layout/vProcess5"/>
    <dgm:cxn modelId="{FC7050AB-2FCA-B148-BCCD-325663D279A0}" type="presParOf" srcId="{0EF2A823-5F55-5447-B602-96493DC24C9D}" destId="{D6901426-A423-AA49-98F1-3C9F40B75725}" srcOrd="3" destOrd="0" presId="urn:microsoft.com/office/officeart/2005/8/layout/vProcess5"/>
    <dgm:cxn modelId="{B4F9AFFF-79B2-8940-B6C5-E0FA523334C0}" type="presParOf" srcId="{0EF2A823-5F55-5447-B602-96493DC24C9D}" destId="{E38EC735-1732-7944-8C7F-E61D02E4C16F}" srcOrd="4" destOrd="0" presId="urn:microsoft.com/office/officeart/2005/8/layout/vProcess5"/>
    <dgm:cxn modelId="{947814BD-3924-DA49-8BDF-555CEAB8882F}" type="presParOf" srcId="{0EF2A823-5F55-5447-B602-96493DC24C9D}" destId="{3EF8E786-D1CC-DC4E-870C-16D615C43D70}" srcOrd="5" destOrd="0" presId="urn:microsoft.com/office/officeart/2005/8/layout/vProcess5"/>
    <dgm:cxn modelId="{E8F5401D-D417-9B48-ABD0-7F99F2FEF786}" type="presParOf" srcId="{0EF2A823-5F55-5447-B602-96493DC24C9D}" destId="{0CC19CB3-1E2D-6041-823C-71EC42A35D0A}" srcOrd="6" destOrd="0" presId="urn:microsoft.com/office/officeart/2005/8/layout/vProcess5"/>
    <dgm:cxn modelId="{C64E2E77-43F0-9D42-BD9F-7803F26637A9}" type="presParOf" srcId="{0EF2A823-5F55-5447-B602-96493DC24C9D}" destId="{7CF99D8A-25A4-CF47-8677-1B06BCE346B0}" srcOrd="7" destOrd="0" presId="urn:microsoft.com/office/officeart/2005/8/layout/vProcess5"/>
    <dgm:cxn modelId="{5490E8C3-06BD-7043-8158-F4998D5D983A}" type="presParOf" srcId="{0EF2A823-5F55-5447-B602-96493DC24C9D}" destId="{1ACD577E-5BAF-3141-8D45-F29211A3B0E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C5FD148-918F-4000-8D03-9CCC53FDDED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B0D860F-772C-45DA-BBE2-38ED7CE22018}">
      <dgm:prSet/>
      <dgm:spPr/>
      <dgm:t>
        <a:bodyPr/>
        <a:lstStyle/>
        <a:p>
          <a:r>
            <a:rPr lang="en-US" dirty="0"/>
            <a:t>Qualitative: Purposive sampling(10-15 key informants from selected banks)-semi structured interview</a:t>
          </a:r>
        </a:p>
      </dgm:t>
    </dgm:pt>
    <dgm:pt modelId="{57220F2C-8862-4CD6-81A6-78554F0E7748}" type="parTrans" cxnId="{CFB26341-48BB-4AFD-8C5C-4A233D8E3074}">
      <dgm:prSet/>
      <dgm:spPr/>
      <dgm:t>
        <a:bodyPr/>
        <a:lstStyle/>
        <a:p>
          <a:endParaRPr lang="en-US"/>
        </a:p>
      </dgm:t>
    </dgm:pt>
    <dgm:pt modelId="{6E752274-F159-4536-A7B7-D742964DC8AB}" type="sibTrans" cxnId="{CFB26341-48BB-4AFD-8C5C-4A233D8E3074}">
      <dgm:prSet/>
      <dgm:spPr/>
      <dgm:t>
        <a:bodyPr/>
        <a:lstStyle/>
        <a:p>
          <a:endParaRPr lang="en-US"/>
        </a:p>
      </dgm:t>
    </dgm:pt>
    <dgm:pt modelId="{35497BE5-7354-4CAE-B054-2A245A62277E}">
      <dgm:prSet/>
      <dgm:spPr/>
      <dgm:t>
        <a:bodyPr/>
        <a:lstStyle/>
        <a:p>
          <a:r>
            <a:rPr lang="en-US" dirty="0"/>
            <a:t>Quantitative : Financial Statements, Central Bank reports</a:t>
          </a:r>
        </a:p>
      </dgm:t>
    </dgm:pt>
    <dgm:pt modelId="{6970DF66-2BF2-4517-8F06-FD5C755B8D58}" type="parTrans" cxnId="{328FDD64-D34F-4505-8015-6A8F69DACC6E}">
      <dgm:prSet/>
      <dgm:spPr/>
      <dgm:t>
        <a:bodyPr/>
        <a:lstStyle/>
        <a:p>
          <a:endParaRPr lang="en-US"/>
        </a:p>
      </dgm:t>
    </dgm:pt>
    <dgm:pt modelId="{692B2595-4D30-4572-B0BB-484B865F3F53}" type="sibTrans" cxnId="{328FDD64-D34F-4505-8015-6A8F69DACC6E}">
      <dgm:prSet/>
      <dgm:spPr/>
      <dgm:t>
        <a:bodyPr/>
        <a:lstStyle/>
        <a:p>
          <a:endParaRPr lang="en-US"/>
        </a:p>
      </dgm:t>
    </dgm:pt>
    <dgm:pt modelId="{F8E5CAD8-5F49-0C40-BDB0-4035DE309783}" type="pres">
      <dgm:prSet presAssocID="{EC5FD148-918F-4000-8D03-9CCC53FDDEDD}" presName="diagram" presStyleCnt="0">
        <dgm:presLayoutVars>
          <dgm:dir/>
          <dgm:resizeHandles val="exact"/>
        </dgm:presLayoutVars>
      </dgm:prSet>
      <dgm:spPr/>
    </dgm:pt>
    <dgm:pt modelId="{423E2012-646B-D443-B273-1AF0DA323461}" type="pres">
      <dgm:prSet presAssocID="{BB0D860F-772C-45DA-BBE2-38ED7CE22018}" presName="node" presStyleLbl="node1" presStyleIdx="0" presStyleCnt="2">
        <dgm:presLayoutVars>
          <dgm:bulletEnabled val="1"/>
        </dgm:presLayoutVars>
      </dgm:prSet>
      <dgm:spPr/>
    </dgm:pt>
    <dgm:pt modelId="{D15C60EA-D115-F541-B43F-DD7079C37CDE}" type="pres">
      <dgm:prSet presAssocID="{6E752274-F159-4536-A7B7-D742964DC8AB}" presName="sibTrans" presStyleCnt="0"/>
      <dgm:spPr/>
    </dgm:pt>
    <dgm:pt modelId="{DB982B25-8BEC-F446-97F4-F75F5BA2091C}" type="pres">
      <dgm:prSet presAssocID="{35497BE5-7354-4CAE-B054-2A245A62277E}" presName="node" presStyleLbl="node1" presStyleIdx="1" presStyleCnt="2">
        <dgm:presLayoutVars>
          <dgm:bulletEnabled val="1"/>
        </dgm:presLayoutVars>
      </dgm:prSet>
      <dgm:spPr/>
    </dgm:pt>
  </dgm:ptLst>
  <dgm:cxnLst>
    <dgm:cxn modelId="{CFB26341-48BB-4AFD-8C5C-4A233D8E3074}" srcId="{EC5FD148-918F-4000-8D03-9CCC53FDDEDD}" destId="{BB0D860F-772C-45DA-BBE2-38ED7CE22018}" srcOrd="0" destOrd="0" parTransId="{57220F2C-8862-4CD6-81A6-78554F0E7748}" sibTransId="{6E752274-F159-4536-A7B7-D742964DC8AB}"/>
    <dgm:cxn modelId="{22E9EF47-0E53-0F4D-B195-FFDAC7FDBC60}" type="presOf" srcId="{EC5FD148-918F-4000-8D03-9CCC53FDDEDD}" destId="{F8E5CAD8-5F49-0C40-BDB0-4035DE309783}" srcOrd="0" destOrd="0" presId="urn:microsoft.com/office/officeart/2005/8/layout/default"/>
    <dgm:cxn modelId="{328FDD64-D34F-4505-8015-6A8F69DACC6E}" srcId="{EC5FD148-918F-4000-8D03-9CCC53FDDEDD}" destId="{35497BE5-7354-4CAE-B054-2A245A62277E}" srcOrd="1" destOrd="0" parTransId="{6970DF66-2BF2-4517-8F06-FD5C755B8D58}" sibTransId="{692B2595-4D30-4572-B0BB-484B865F3F53}"/>
    <dgm:cxn modelId="{F8CF4AE5-9C91-7F4F-AC73-1BCA33C68A90}" type="presOf" srcId="{BB0D860F-772C-45DA-BBE2-38ED7CE22018}" destId="{423E2012-646B-D443-B273-1AF0DA323461}" srcOrd="0" destOrd="0" presId="urn:microsoft.com/office/officeart/2005/8/layout/default"/>
    <dgm:cxn modelId="{49FEE2FB-EE20-8A4A-8E9D-06792F570AEE}" type="presOf" srcId="{35497BE5-7354-4CAE-B054-2A245A62277E}" destId="{DB982B25-8BEC-F446-97F4-F75F5BA2091C}" srcOrd="0" destOrd="0" presId="urn:microsoft.com/office/officeart/2005/8/layout/default"/>
    <dgm:cxn modelId="{2A54E816-42E8-DB48-9735-2DCCE71AF512}" type="presParOf" srcId="{F8E5CAD8-5F49-0C40-BDB0-4035DE309783}" destId="{423E2012-646B-D443-B273-1AF0DA323461}" srcOrd="0" destOrd="0" presId="urn:microsoft.com/office/officeart/2005/8/layout/default"/>
    <dgm:cxn modelId="{D8533F2C-F1EB-3841-ADA0-D943139C6279}" type="presParOf" srcId="{F8E5CAD8-5F49-0C40-BDB0-4035DE309783}" destId="{D15C60EA-D115-F541-B43F-DD7079C37CDE}" srcOrd="1" destOrd="0" presId="urn:microsoft.com/office/officeart/2005/8/layout/default"/>
    <dgm:cxn modelId="{70006758-3EDA-6D4A-8B04-6D0E258B5A2F}" type="presParOf" srcId="{F8E5CAD8-5F49-0C40-BDB0-4035DE309783}" destId="{DB982B25-8BEC-F446-97F4-F75F5BA2091C}"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C689B0E-6868-450A-978E-CD162DF756A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E51B151-F525-405A-B40F-906126EA75F6}">
      <dgm:prSet/>
      <dgm:spPr/>
      <dgm:t>
        <a:bodyPr/>
        <a:lstStyle/>
        <a:p>
          <a:r>
            <a:rPr lang="en-US"/>
            <a:t>• Interview response</a:t>
          </a:r>
        </a:p>
      </dgm:t>
    </dgm:pt>
    <dgm:pt modelId="{E5028376-D191-45DA-B091-27E324D8B29E}" type="parTrans" cxnId="{20C8629D-969B-464F-BED3-DC6F624C05FD}">
      <dgm:prSet/>
      <dgm:spPr/>
      <dgm:t>
        <a:bodyPr/>
        <a:lstStyle/>
        <a:p>
          <a:endParaRPr lang="en-US"/>
        </a:p>
      </dgm:t>
    </dgm:pt>
    <dgm:pt modelId="{C30BF2B3-FED4-40A8-8331-6A7CA85F2FA3}" type="sibTrans" cxnId="{20C8629D-969B-464F-BED3-DC6F624C05FD}">
      <dgm:prSet/>
      <dgm:spPr/>
      <dgm:t>
        <a:bodyPr/>
        <a:lstStyle/>
        <a:p>
          <a:endParaRPr lang="en-US"/>
        </a:p>
      </dgm:t>
    </dgm:pt>
    <dgm:pt modelId="{3018477A-0E7C-4C7B-850C-72565DE233E1}">
      <dgm:prSet/>
      <dgm:spPr/>
      <dgm:t>
        <a:bodyPr/>
        <a:lstStyle/>
        <a:p>
          <a:r>
            <a:rPr lang="en-US"/>
            <a:t>• Integration</a:t>
          </a:r>
        </a:p>
      </dgm:t>
    </dgm:pt>
    <dgm:pt modelId="{14724EF0-D03D-4C7D-89EC-B5DEC247D2AA}" type="parTrans" cxnId="{E8D1E994-E3A1-46E3-B855-93F00906C529}">
      <dgm:prSet/>
      <dgm:spPr/>
      <dgm:t>
        <a:bodyPr/>
        <a:lstStyle/>
        <a:p>
          <a:endParaRPr lang="en-US"/>
        </a:p>
      </dgm:t>
    </dgm:pt>
    <dgm:pt modelId="{26502AE8-746F-4318-A3A0-C5B1D9182DC2}" type="sibTrans" cxnId="{E8D1E994-E3A1-46E3-B855-93F00906C529}">
      <dgm:prSet/>
      <dgm:spPr/>
      <dgm:t>
        <a:bodyPr/>
        <a:lstStyle/>
        <a:p>
          <a:endParaRPr lang="en-US"/>
        </a:p>
      </dgm:t>
    </dgm:pt>
    <dgm:pt modelId="{8444700F-7193-40C2-8A80-0778BA76C6F9}">
      <dgm:prSet/>
      <dgm:spPr/>
      <dgm:t>
        <a:bodyPr/>
        <a:lstStyle/>
        <a:p>
          <a:r>
            <a:rPr lang="en-US"/>
            <a:t>• Regulatory constraints</a:t>
          </a:r>
        </a:p>
      </dgm:t>
    </dgm:pt>
    <dgm:pt modelId="{3A6E9C08-5B28-4FD4-8E7D-5CD492078D94}" type="parTrans" cxnId="{496B77A7-62BE-4826-9BA1-EF193F45BD1F}">
      <dgm:prSet/>
      <dgm:spPr/>
      <dgm:t>
        <a:bodyPr/>
        <a:lstStyle/>
        <a:p>
          <a:endParaRPr lang="en-US"/>
        </a:p>
      </dgm:t>
    </dgm:pt>
    <dgm:pt modelId="{6FB24D62-4CE4-45D8-9414-5907EAD766C8}" type="sibTrans" cxnId="{496B77A7-62BE-4826-9BA1-EF193F45BD1F}">
      <dgm:prSet/>
      <dgm:spPr/>
      <dgm:t>
        <a:bodyPr/>
        <a:lstStyle/>
        <a:p>
          <a:endParaRPr lang="en-US"/>
        </a:p>
      </dgm:t>
    </dgm:pt>
    <dgm:pt modelId="{A7CD69CA-D795-6842-8F3A-D135C6C47829}" type="pres">
      <dgm:prSet presAssocID="{0C689B0E-6868-450A-978E-CD162DF756AC}" presName="diagram" presStyleCnt="0">
        <dgm:presLayoutVars>
          <dgm:dir/>
          <dgm:resizeHandles val="exact"/>
        </dgm:presLayoutVars>
      </dgm:prSet>
      <dgm:spPr/>
    </dgm:pt>
    <dgm:pt modelId="{72976022-C8BD-6C4E-A463-08415D66C815}" type="pres">
      <dgm:prSet presAssocID="{DE51B151-F525-405A-B40F-906126EA75F6}" presName="node" presStyleLbl="node1" presStyleIdx="0" presStyleCnt="3">
        <dgm:presLayoutVars>
          <dgm:bulletEnabled val="1"/>
        </dgm:presLayoutVars>
      </dgm:prSet>
      <dgm:spPr/>
    </dgm:pt>
    <dgm:pt modelId="{5E2DF387-8EB2-F84D-976A-A28E463CE078}" type="pres">
      <dgm:prSet presAssocID="{C30BF2B3-FED4-40A8-8331-6A7CA85F2FA3}" presName="sibTrans" presStyleCnt="0"/>
      <dgm:spPr/>
    </dgm:pt>
    <dgm:pt modelId="{03E07010-B162-FD47-9668-9A2C28662EB5}" type="pres">
      <dgm:prSet presAssocID="{3018477A-0E7C-4C7B-850C-72565DE233E1}" presName="node" presStyleLbl="node1" presStyleIdx="1" presStyleCnt="3">
        <dgm:presLayoutVars>
          <dgm:bulletEnabled val="1"/>
        </dgm:presLayoutVars>
      </dgm:prSet>
      <dgm:spPr/>
    </dgm:pt>
    <dgm:pt modelId="{6DBD8405-6324-8241-A8A3-D3CE830EACDB}" type="pres">
      <dgm:prSet presAssocID="{26502AE8-746F-4318-A3A0-C5B1D9182DC2}" presName="sibTrans" presStyleCnt="0"/>
      <dgm:spPr/>
    </dgm:pt>
    <dgm:pt modelId="{62887580-45EE-0347-9253-C09B339EA2DB}" type="pres">
      <dgm:prSet presAssocID="{8444700F-7193-40C2-8A80-0778BA76C6F9}" presName="node" presStyleLbl="node1" presStyleIdx="2" presStyleCnt="3">
        <dgm:presLayoutVars>
          <dgm:bulletEnabled val="1"/>
        </dgm:presLayoutVars>
      </dgm:prSet>
      <dgm:spPr/>
    </dgm:pt>
  </dgm:ptLst>
  <dgm:cxnLst>
    <dgm:cxn modelId="{744D167E-77FF-C040-B970-E9324F3ED90E}" type="presOf" srcId="{0C689B0E-6868-450A-978E-CD162DF756AC}" destId="{A7CD69CA-D795-6842-8F3A-D135C6C47829}" srcOrd="0" destOrd="0" presId="urn:microsoft.com/office/officeart/2005/8/layout/default"/>
    <dgm:cxn modelId="{E8D1E994-E3A1-46E3-B855-93F00906C529}" srcId="{0C689B0E-6868-450A-978E-CD162DF756AC}" destId="{3018477A-0E7C-4C7B-850C-72565DE233E1}" srcOrd="1" destOrd="0" parTransId="{14724EF0-D03D-4C7D-89EC-B5DEC247D2AA}" sibTransId="{26502AE8-746F-4318-A3A0-C5B1D9182DC2}"/>
    <dgm:cxn modelId="{67C51698-C382-B143-B568-F9966A701DD2}" type="presOf" srcId="{DE51B151-F525-405A-B40F-906126EA75F6}" destId="{72976022-C8BD-6C4E-A463-08415D66C815}" srcOrd="0" destOrd="0" presId="urn:microsoft.com/office/officeart/2005/8/layout/default"/>
    <dgm:cxn modelId="{20C8629D-969B-464F-BED3-DC6F624C05FD}" srcId="{0C689B0E-6868-450A-978E-CD162DF756AC}" destId="{DE51B151-F525-405A-B40F-906126EA75F6}" srcOrd="0" destOrd="0" parTransId="{E5028376-D191-45DA-B091-27E324D8B29E}" sibTransId="{C30BF2B3-FED4-40A8-8331-6A7CA85F2FA3}"/>
    <dgm:cxn modelId="{496B77A7-62BE-4826-9BA1-EF193F45BD1F}" srcId="{0C689B0E-6868-450A-978E-CD162DF756AC}" destId="{8444700F-7193-40C2-8A80-0778BA76C6F9}" srcOrd="2" destOrd="0" parTransId="{3A6E9C08-5B28-4FD4-8E7D-5CD492078D94}" sibTransId="{6FB24D62-4CE4-45D8-9414-5907EAD766C8}"/>
    <dgm:cxn modelId="{9AFDE4BE-8920-C448-8241-9E8C2FACB250}" type="presOf" srcId="{3018477A-0E7C-4C7B-850C-72565DE233E1}" destId="{03E07010-B162-FD47-9668-9A2C28662EB5}" srcOrd="0" destOrd="0" presId="urn:microsoft.com/office/officeart/2005/8/layout/default"/>
    <dgm:cxn modelId="{5F2EA6E1-613F-0241-B5D0-75A39BCFE9A2}" type="presOf" srcId="{8444700F-7193-40C2-8A80-0778BA76C6F9}" destId="{62887580-45EE-0347-9253-C09B339EA2DB}" srcOrd="0" destOrd="0" presId="urn:microsoft.com/office/officeart/2005/8/layout/default"/>
    <dgm:cxn modelId="{852DC66D-E3D8-B943-85B7-633635282123}" type="presParOf" srcId="{A7CD69CA-D795-6842-8F3A-D135C6C47829}" destId="{72976022-C8BD-6C4E-A463-08415D66C815}" srcOrd="0" destOrd="0" presId="urn:microsoft.com/office/officeart/2005/8/layout/default"/>
    <dgm:cxn modelId="{4210986B-6DF6-A143-9E82-9CDBF6CFB143}" type="presParOf" srcId="{A7CD69CA-D795-6842-8F3A-D135C6C47829}" destId="{5E2DF387-8EB2-F84D-976A-A28E463CE078}" srcOrd="1" destOrd="0" presId="urn:microsoft.com/office/officeart/2005/8/layout/default"/>
    <dgm:cxn modelId="{483F2CED-DB6A-2C4E-810E-29D988465405}" type="presParOf" srcId="{A7CD69CA-D795-6842-8F3A-D135C6C47829}" destId="{03E07010-B162-FD47-9668-9A2C28662EB5}" srcOrd="2" destOrd="0" presId="urn:microsoft.com/office/officeart/2005/8/layout/default"/>
    <dgm:cxn modelId="{DF9DBBC2-1854-BF46-948A-88E52DAA7534}" type="presParOf" srcId="{A7CD69CA-D795-6842-8F3A-D135C6C47829}" destId="{6DBD8405-6324-8241-A8A3-D3CE830EACDB}" srcOrd="3" destOrd="0" presId="urn:microsoft.com/office/officeart/2005/8/layout/default"/>
    <dgm:cxn modelId="{DCC54A83-A77A-CF4E-AE7C-79CED3AB05BA}" type="presParOf" srcId="{A7CD69CA-D795-6842-8F3A-D135C6C47829}" destId="{62887580-45EE-0347-9253-C09B339EA2D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FD261-9682-DD43-BA27-37F739CF9017}">
      <dsp:nvSpPr>
        <dsp:cNvPr id="0" name=""/>
        <dsp:cNvSpPr/>
      </dsp:nvSpPr>
      <dsp:spPr>
        <a:xfrm>
          <a:off x="0" y="675"/>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BA78B7-5082-A247-9EC8-7C4CF7922F46}">
      <dsp:nvSpPr>
        <dsp:cNvPr id="0" name=""/>
        <dsp:cNvSpPr/>
      </dsp:nvSpPr>
      <dsp:spPr>
        <a:xfrm>
          <a:off x="0" y="675"/>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1. Background</a:t>
          </a:r>
        </a:p>
      </dsp:txBody>
      <dsp:txXfrm>
        <a:off x="0" y="675"/>
        <a:ext cx="4718785" cy="368625"/>
      </dsp:txXfrm>
    </dsp:sp>
    <dsp:sp modelId="{EA1C7A32-D4E0-314E-B24C-664016DDC5DA}">
      <dsp:nvSpPr>
        <dsp:cNvPr id="0" name=""/>
        <dsp:cNvSpPr/>
      </dsp:nvSpPr>
      <dsp:spPr>
        <a:xfrm>
          <a:off x="0" y="369300"/>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27E66B-870D-E442-875D-AEE6398B149C}">
      <dsp:nvSpPr>
        <dsp:cNvPr id="0" name=""/>
        <dsp:cNvSpPr/>
      </dsp:nvSpPr>
      <dsp:spPr>
        <a:xfrm>
          <a:off x="0" y="369300"/>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2. Research Problem</a:t>
          </a:r>
        </a:p>
      </dsp:txBody>
      <dsp:txXfrm>
        <a:off x="0" y="369300"/>
        <a:ext cx="4718785" cy="368625"/>
      </dsp:txXfrm>
    </dsp:sp>
    <dsp:sp modelId="{A12B18AB-5E84-9D43-B7B1-4EDD6EB7B06C}">
      <dsp:nvSpPr>
        <dsp:cNvPr id="0" name=""/>
        <dsp:cNvSpPr/>
      </dsp:nvSpPr>
      <dsp:spPr>
        <a:xfrm>
          <a:off x="0" y="737926"/>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4A4BD9-0F99-044C-92B4-1B01ABAEF2FB}">
      <dsp:nvSpPr>
        <dsp:cNvPr id="0" name=""/>
        <dsp:cNvSpPr/>
      </dsp:nvSpPr>
      <dsp:spPr>
        <a:xfrm>
          <a:off x="0" y="737926"/>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3. Academic Gap</a:t>
          </a:r>
        </a:p>
      </dsp:txBody>
      <dsp:txXfrm>
        <a:off x="0" y="737926"/>
        <a:ext cx="4718785" cy="368625"/>
      </dsp:txXfrm>
    </dsp:sp>
    <dsp:sp modelId="{C64A5234-E326-E64C-9D4A-B1BEF9BA8752}">
      <dsp:nvSpPr>
        <dsp:cNvPr id="0" name=""/>
        <dsp:cNvSpPr/>
      </dsp:nvSpPr>
      <dsp:spPr>
        <a:xfrm>
          <a:off x="0" y="1106552"/>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134046-6484-C74A-8C9A-D8A3C8AF07FF}">
      <dsp:nvSpPr>
        <dsp:cNvPr id="0" name=""/>
        <dsp:cNvSpPr/>
      </dsp:nvSpPr>
      <dsp:spPr>
        <a:xfrm>
          <a:off x="0" y="1106552"/>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4. Research Objectives</a:t>
          </a:r>
        </a:p>
      </dsp:txBody>
      <dsp:txXfrm>
        <a:off x="0" y="1106552"/>
        <a:ext cx="4718785" cy="368625"/>
      </dsp:txXfrm>
    </dsp:sp>
    <dsp:sp modelId="{1EE8FBD1-0722-EE43-BD96-A5118DD23CCA}">
      <dsp:nvSpPr>
        <dsp:cNvPr id="0" name=""/>
        <dsp:cNvSpPr/>
      </dsp:nvSpPr>
      <dsp:spPr>
        <a:xfrm>
          <a:off x="0" y="1475177"/>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9B6B6D-4290-1C4C-ACC7-DA62E8A8E703}">
      <dsp:nvSpPr>
        <dsp:cNvPr id="0" name=""/>
        <dsp:cNvSpPr/>
      </dsp:nvSpPr>
      <dsp:spPr>
        <a:xfrm>
          <a:off x="0" y="1475177"/>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5.Research Questions</a:t>
          </a:r>
        </a:p>
      </dsp:txBody>
      <dsp:txXfrm>
        <a:off x="0" y="1475177"/>
        <a:ext cx="4718785" cy="368625"/>
      </dsp:txXfrm>
    </dsp:sp>
    <dsp:sp modelId="{C705AF16-5C35-6944-9AC3-A00D0C74B39B}">
      <dsp:nvSpPr>
        <dsp:cNvPr id="0" name=""/>
        <dsp:cNvSpPr/>
      </dsp:nvSpPr>
      <dsp:spPr>
        <a:xfrm>
          <a:off x="0" y="1843803"/>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BE069A-01F4-2743-80DB-F445406499DE}">
      <dsp:nvSpPr>
        <dsp:cNvPr id="0" name=""/>
        <dsp:cNvSpPr/>
      </dsp:nvSpPr>
      <dsp:spPr>
        <a:xfrm>
          <a:off x="0" y="1843803"/>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6. Hypothesis</a:t>
          </a:r>
        </a:p>
      </dsp:txBody>
      <dsp:txXfrm>
        <a:off x="0" y="1843803"/>
        <a:ext cx="4718785" cy="368625"/>
      </dsp:txXfrm>
    </dsp:sp>
    <dsp:sp modelId="{9861FE1A-C2E7-A447-846A-396C607BF9A9}">
      <dsp:nvSpPr>
        <dsp:cNvPr id="0" name=""/>
        <dsp:cNvSpPr/>
      </dsp:nvSpPr>
      <dsp:spPr>
        <a:xfrm>
          <a:off x="0" y="2212429"/>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F218BF-CAA4-5740-918E-A7BC1C104A2A}">
      <dsp:nvSpPr>
        <dsp:cNvPr id="0" name=""/>
        <dsp:cNvSpPr/>
      </dsp:nvSpPr>
      <dsp:spPr>
        <a:xfrm>
          <a:off x="0" y="2212429"/>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7. Key Authors</a:t>
          </a:r>
        </a:p>
      </dsp:txBody>
      <dsp:txXfrm>
        <a:off x="0" y="2212429"/>
        <a:ext cx="4718785" cy="368625"/>
      </dsp:txXfrm>
    </dsp:sp>
    <dsp:sp modelId="{B25D708C-0C65-464C-AD2E-B24261282C5F}">
      <dsp:nvSpPr>
        <dsp:cNvPr id="0" name=""/>
        <dsp:cNvSpPr/>
      </dsp:nvSpPr>
      <dsp:spPr>
        <a:xfrm>
          <a:off x="0" y="2581054"/>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FDBFA7-1899-E544-A407-D0927B1C4A3D}">
      <dsp:nvSpPr>
        <dsp:cNvPr id="0" name=""/>
        <dsp:cNvSpPr/>
      </dsp:nvSpPr>
      <dsp:spPr>
        <a:xfrm>
          <a:off x="0" y="2581054"/>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8.Theoretical Perspective </a:t>
          </a:r>
        </a:p>
      </dsp:txBody>
      <dsp:txXfrm>
        <a:off x="0" y="2581054"/>
        <a:ext cx="4718785" cy="368625"/>
      </dsp:txXfrm>
    </dsp:sp>
    <dsp:sp modelId="{77A59A04-50ED-5145-A54F-D1334013C0B6}">
      <dsp:nvSpPr>
        <dsp:cNvPr id="0" name=""/>
        <dsp:cNvSpPr/>
      </dsp:nvSpPr>
      <dsp:spPr>
        <a:xfrm>
          <a:off x="0" y="2949680"/>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731CB5-8FFA-8044-B711-2CAA504C028E}">
      <dsp:nvSpPr>
        <dsp:cNvPr id="0" name=""/>
        <dsp:cNvSpPr/>
      </dsp:nvSpPr>
      <dsp:spPr>
        <a:xfrm>
          <a:off x="0" y="2949680"/>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9. Research Philosophy</a:t>
          </a:r>
        </a:p>
      </dsp:txBody>
      <dsp:txXfrm>
        <a:off x="0" y="2949680"/>
        <a:ext cx="4718785" cy="368625"/>
      </dsp:txXfrm>
    </dsp:sp>
    <dsp:sp modelId="{520722E2-C60D-724E-A5D0-F79B0E15D456}">
      <dsp:nvSpPr>
        <dsp:cNvPr id="0" name=""/>
        <dsp:cNvSpPr/>
      </dsp:nvSpPr>
      <dsp:spPr>
        <a:xfrm>
          <a:off x="0" y="3318305"/>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FA90F1-79FD-D648-BBCA-D12A1A0CF1DC}">
      <dsp:nvSpPr>
        <dsp:cNvPr id="0" name=""/>
        <dsp:cNvSpPr/>
      </dsp:nvSpPr>
      <dsp:spPr>
        <a:xfrm>
          <a:off x="0" y="3318305"/>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10. Research Paradigm</a:t>
          </a:r>
        </a:p>
      </dsp:txBody>
      <dsp:txXfrm>
        <a:off x="0" y="3318305"/>
        <a:ext cx="4718785" cy="368625"/>
      </dsp:txXfrm>
    </dsp:sp>
    <dsp:sp modelId="{FA69A13B-662B-CF45-8A66-A0265A35632D}">
      <dsp:nvSpPr>
        <dsp:cNvPr id="0" name=""/>
        <dsp:cNvSpPr/>
      </dsp:nvSpPr>
      <dsp:spPr>
        <a:xfrm>
          <a:off x="0" y="3686931"/>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C1030E-EEE3-B841-BA84-FDA1471D0020}">
      <dsp:nvSpPr>
        <dsp:cNvPr id="0" name=""/>
        <dsp:cNvSpPr/>
      </dsp:nvSpPr>
      <dsp:spPr>
        <a:xfrm>
          <a:off x="0" y="3686931"/>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11. Core Conceptual Framework</a:t>
          </a:r>
        </a:p>
      </dsp:txBody>
      <dsp:txXfrm>
        <a:off x="0" y="3686931"/>
        <a:ext cx="4718785" cy="368625"/>
      </dsp:txXfrm>
    </dsp:sp>
    <dsp:sp modelId="{C4550E95-93D5-8143-9E50-D015120EE5EA}">
      <dsp:nvSpPr>
        <dsp:cNvPr id="0" name=""/>
        <dsp:cNvSpPr/>
      </dsp:nvSpPr>
      <dsp:spPr>
        <a:xfrm>
          <a:off x="0" y="4055557"/>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FE14AD-7088-9742-95BF-5D16E70DBFDC}">
      <dsp:nvSpPr>
        <dsp:cNvPr id="0" name=""/>
        <dsp:cNvSpPr/>
      </dsp:nvSpPr>
      <dsp:spPr>
        <a:xfrm>
          <a:off x="0" y="4055557"/>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12. Research Methodology</a:t>
          </a:r>
        </a:p>
      </dsp:txBody>
      <dsp:txXfrm>
        <a:off x="0" y="4055557"/>
        <a:ext cx="4718785" cy="368625"/>
      </dsp:txXfrm>
    </dsp:sp>
    <dsp:sp modelId="{1BD7B218-8CFA-E344-B907-1C3464C79E3A}">
      <dsp:nvSpPr>
        <dsp:cNvPr id="0" name=""/>
        <dsp:cNvSpPr/>
      </dsp:nvSpPr>
      <dsp:spPr>
        <a:xfrm>
          <a:off x="0" y="4424182"/>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ED66C6-BC86-0A44-B276-2C93AA8D27D2}">
      <dsp:nvSpPr>
        <dsp:cNvPr id="0" name=""/>
        <dsp:cNvSpPr/>
      </dsp:nvSpPr>
      <dsp:spPr>
        <a:xfrm>
          <a:off x="0" y="4424182"/>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13. Empirical Evidence Collection Plan</a:t>
          </a:r>
        </a:p>
      </dsp:txBody>
      <dsp:txXfrm>
        <a:off x="0" y="4424182"/>
        <a:ext cx="4718785" cy="368625"/>
      </dsp:txXfrm>
    </dsp:sp>
    <dsp:sp modelId="{C5D37DDC-C04D-D443-AA1A-090CC27DAA02}">
      <dsp:nvSpPr>
        <dsp:cNvPr id="0" name=""/>
        <dsp:cNvSpPr/>
      </dsp:nvSpPr>
      <dsp:spPr>
        <a:xfrm>
          <a:off x="0" y="4792808"/>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F18D6A-038B-204A-AB6A-D12274A99D7A}">
      <dsp:nvSpPr>
        <dsp:cNvPr id="0" name=""/>
        <dsp:cNvSpPr/>
      </dsp:nvSpPr>
      <dsp:spPr>
        <a:xfrm>
          <a:off x="0" y="4792808"/>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14. Challenges and Limitation</a:t>
          </a:r>
        </a:p>
      </dsp:txBody>
      <dsp:txXfrm>
        <a:off x="0" y="4792808"/>
        <a:ext cx="4718785" cy="368625"/>
      </dsp:txXfrm>
    </dsp:sp>
    <dsp:sp modelId="{4D50DC0B-2A8C-1A4A-9387-D4A7B7F311A3}">
      <dsp:nvSpPr>
        <dsp:cNvPr id="0" name=""/>
        <dsp:cNvSpPr/>
      </dsp:nvSpPr>
      <dsp:spPr>
        <a:xfrm>
          <a:off x="0" y="5161434"/>
          <a:ext cx="471878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819E73-BE5C-2147-8AD0-02363D54ED14}">
      <dsp:nvSpPr>
        <dsp:cNvPr id="0" name=""/>
        <dsp:cNvSpPr/>
      </dsp:nvSpPr>
      <dsp:spPr>
        <a:xfrm>
          <a:off x="0" y="5161434"/>
          <a:ext cx="4718785" cy="368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15. References</a:t>
          </a:r>
        </a:p>
      </dsp:txBody>
      <dsp:txXfrm>
        <a:off x="0" y="5161434"/>
        <a:ext cx="4718785" cy="368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CFC8B-4A49-46D2-AD5D-724A3ADDA028}">
      <dsp:nvSpPr>
        <dsp:cNvPr id="0" name=""/>
        <dsp:cNvSpPr/>
      </dsp:nvSpPr>
      <dsp:spPr>
        <a:xfrm>
          <a:off x="145153" y="1672834"/>
          <a:ext cx="1005669" cy="10056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C3036-9DB7-4EB5-9C09-0B492E6FBE0A}">
      <dsp:nvSpPr>
        <dsp:cNvPr id="0" name=""/>
        <dsp:cNvSpPr/>
      </dsp:nvSpPr>
      <dsp:spPr>
        <a:xfrm>
          <a:off x="356344" y="1884024"/>
          <a:ext cx="583288" cy="5832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B0E0E-CDD0-421A-83B6-8F6D793F1A26}">
      <dsp:nvSpPr>
        <dsp:cNvPr id="0" name=""/>
        <dsp:cNvSpPr/>
      </dsp:nvSpPr>
      <dsp:spPr>
        <a:xfrm>
          <a:off x="1366323" y="1672834"/>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100000"/>
            </a:lnSpc>
            <a:spcBef>
              <a:spcPct val="0"/>
            </a:spcBef>
            <a:spcAft>
              <a:spcPct val="35000"/>
            </a:spcAft>
            <a:buNone/>
          </a:pPr>
          <a:r>
            <a:rPr lang="en-GB" sz="1400" b="1" kern="1200" dirty="0"/>
            <a:t>Strategic Risk Governance (SRG)</a:t>
          </a:r>
          <a:r>
            <a:rPr lang="en-GB" sz="1400" kern="1200" dirty="0"/>
            <a:t> </a:t>
          </a:r>
          <a:r>
            <a:rPr lang="en-GB" sz="1100" kern="1200" dirty="0"/>
            <a:t>refers to the system of structures, processes, and controls through which an organisation’s board and senior management identify, assess, monitor, and manage risks that may affect the achievement of long-term strategic objectives. It integrates risk oversight into corporate governance to ensure that strategic decisions align with the organisation’s risk appetite and long-term sustainability, particularly in highly regulated sectors such as banking. </a:t>
          </a:r>
          <a:r>
            <a:rPr lang="en-GB" sz="1100" b="1" kern="1200" dirty="0"/>
            <a:t>In banking literature, strategic risk governance is often viewed as part of enterprise risk governance, where boards ensure that risk considerations are embedded into strategy-setting, performance monitoring, and decision-making processes </a:t>
          </a:r>
          <a:r>
            <a:rPr lang="en-GB" sz="1100" b="0" kern="1200" dirty="0"/>
            <a:t>(Basel Committee on Banking Supervision, 2015; McConnell, 2012).</a:t>
          </a:r>
          <a:endParaRPr lang="en-US" sz="1100" b="0" kern="1200" dirty="0"/>
        </a:p>
      </dsp:txBody>
      <dsp:txXfrm>
        <a:off x="1366323" y="1672834"/>
        <a:ext cx="2370505" cy="1005669"/>
      </dsp:txXfrm>
    </dsp:sp>
    <dsp:sp modelId="{B5029E53-32A3-4ED0-AE55-FF35D540ACD1}">
      <dsp:nvSpPr>
        <dsp:cNvPr id="0" name=""/>
        <dsp:cNvSpPr/>
      </dsp:nvSpPr>
      <dsp:spPr>
        <a:xfrm>
          <a:off x="4149871" y="1672834"/>
          <a:ext cx="1005669" cy="10056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4D6E8-9D0C-48CE-B6C5-9FE0085259BC}">
      <dsp:nvSpPr>
        <dsp:cNvPr id="0" name=""/>
        <dsp:cNvSpPr/>
      </dsp:nvSpPr>
      <dsp:spPr>
        <a:xfrm>
          <a:off x="4361061" y="1884024"/>
          <a:ext cx="583288" cy="5832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F3879D-4B04-4EB5-A7C3-D46E0E723E38}">
      <dsp:nvSpPr>
        <dsp:cNvPr id="0" name=""/>
        <dsp:cNvSpPr/>
      </dsp:nvSpPr>
      <dsp:spPr>
        <a:xfrm>
          <a:off x="5371040" y="1672834"/>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100000"/>
            </a:lnSpc>
            <a:spcBef>
              <a:spcPct val="0"/>
            </a:spcBef>
            <a:spcAft>
              <a:spcPct val="35000"/>
            </a:spcAft>
            <a:buNone/>
          </a:pPr>
          <a:r>
            <a:rPr lang="en-GB" sz="1400" b="1" kern="1200" dirty="0"/>
            <a:t>Banking Resilience (BR)</a:t>
          </a:r>
          <a:r>
            <a:rPr lang="en-GB" sz="1400" kern="1200" dirty="0"/>
            <a:t> </a:t>
          </a:r>
          <a:r>
            <a:rPr lang="en-GB" sz="1100" b="1" kern="1200" dirty="0"/>
            <a:t>refers to the ability of a bank to withstand financial shocks, operational disruptions, and economic stress while continuing to perform its critical functions, such as lending, payments, and financial intermediation. It reflects how well a bank can absorb losses, maintain adequate capital and liquidity, and recover quickly from crises without threatening its stability or the wider financial system. </a:t>
          </a:r>
          <a:r>
            <a:rPr lang="en-GB" sz="1100" kern="1200" dirty="0"/>
            <a:t>In regulatory and academic literature, banking resilience is closely linked to strong capital adequacy, effective liquidity management, sound risk governance, and robust supervision frameworks that ensure banks remain stable during periods of uncertainty (Basel Committee on Banking Supervision, 2025; McConnell, 2012).</a:t>
          </a:r>
          <a:endParaRPr lang="en-US" sz="1100" kern="1200" dirty="0"/>
        </a:p>
      </dsp:txBody>
      <dsp:txXfrm>
        <a:off x="5371040" y="1672834"/>
        <a:ext cx="2370505" cy="10056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41721-BBC0-2744-BACC-C213C1C0941B}">
      <dsp:nvSpPr>
        <dsp:cNvPr id="0" name=""/>
        <dsp:cNvSpPr/>
      </dsp:nvSpPr>
      <dsp:spPr>
        <a:xfrm>
          <a:off x="0" y="105567"/>
          <a:ext cx="4972629" cy="103106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i="1" kern="1200" dirty="0" err="1"/>
            <a:t>Guettala</a:t>
          </a:r>
          <a:r>
            <a:rPr lang="en-GB" sz="1200" i="1" kern="1200" dirty="0"/>
            <a:t> et al. (2025)</a:t>
          </a:r>
          <a:r>
            <a:rPr lang="en-GB" sz="1200" kern="1200" dirty="0"/>
            <a:t> show that good bank governance and good risk management are closely linked to better financial performance and stability in banks.</a:t>
          </a:r>
        </a:p>
      </dsp:txBody>
      <dsp:txXfrm>
        <a:off x="50332" y="155899"/>
        <a:ext cx="4871965" cy="930398"/>
      </dsp:txXfrm>
    </dsp:sp>
    <dsp:sp modelId="{0E30EAED-F5E3-1E4E-AB7F-81E4002C07B1}">
      <dsp:nvSpPr>
        <dsp:cNvPr id="0" name=""/>
        <dsp:cNvSpPr/>
      </dsp:nvSpPr>
      <dsp:spPr>
        <a:xfrm>
          <a:off x="0" y="1171190"/>
          <a:ext cx="4972629" cy="103106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i="1" kern="1200" dirty="0"/>
            <a:t>(Stein et al.( 2019)</a:t>
          </a:r>
          <a:r>
            <a:rPr lang="en-GB" sz="1200" kern="1200" dirty="0"/>
            <a:t> says that how risks are "framed" within organisations affects decision-making, accountability, and the integration of risk management into strategic processes.</a:t>
          </a:r>
          <a:endParaRPr lang="en-US" sz="1200" kern="1200" dirty="0"/>
        </a:p>
      </dsp:txBody>
      <dsp:txXfrm>
        <a:off x="50332" y="1221522"/>
        <a:ext cx="4871965" cy="930398"/>
      </dsp:txXfrm>
    </dsp:sp>
    <dsp:sp modelId="{9781A1C4-790C-EA4F-8978-43F24597D480}">
      <dsp:nvSpPr>
        <dsp:cNvPr id="0" name=""/>
        <dsp:cNvSpPr/>
      </dsp:nvSpPr>
      <dsp:spPr>
        <a:xfrm>
          <a:off x="0" y="2236812"/>
          <a:ext cx="4972629" cy="103106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SzPts val="1200"/>
            <a:buFont typeface="Times New Roman" panose="02020603050405020304" pitchFamily="18" charset="0"/>
            <a:buNone/>
          </a:pPr>
          <a:r>
            <a:rPr lang="en-GB" sz="1200" i="1" kern="1200" dirty="0"/>
            <a:t>(</a:t>
          </a:r>
          <a:r>
            <a:rPr lang="en-GB" sz="1200" i="1" kern="1200" dirty="0" err="1"/>
            <a:t>Alshehhi</a:t>
          </a:r>
          <a:r>
            <a:rPr lang="en-GB" sz="1200" i="1" kern="1200" dirty="0"/>
            <a:t>, </a:t>
          </a:r>
          <a:r>
            <a:rPr lang="en-GB" sz="1200" i="1" kern="1200"/>
            <a:t>2023) says that good risk management governance is very important for long-term financial success because it makes organisations more open, responsible, and able to make decisions that will last. </a:t>
          </a:r>
          <a:endParaRPr lang="en-GB" sz="1200" kern="1200" dirty="0"/>
        </a:p>
      </dsp:txBody>
      <dsp:txXfrm>
        <a:off x="50332" y="2287144"/>
        <a:ext cx="4871965" cy="930398"/>
      </dsp:txXfrm>
    </dsp:sp>
    <dsp:sp modelId="{54069383-F487-E340-A49C-CDDDCA4BC059}">
      <dsp:nvSpPr>
        <dsp:cNvPr id="0" name=""/>
        <dsp:cNvSpPr/>
      </dsp:nvSpPr>
      <dsp:spPr>
        <a:xfrm>
          <a:off x="0" y="3302435"/>
          <a:ext cx="4972629" cy="103106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Basel Committee on Banking Supervision (2015) Principles change the rules for how banks are run by making boards of directors more accountable, improving risk management, and making things more open so that financial stability can be improved and problems that were found during the global financial crisis can be fixed.</a:t>
          </a:r>
          <a:endParaRPr lang="en-US" sz="1200" kern="1200" dirty="0"/>
        </a:p>
      </dsp:txBody>
      <dsp:txXfrm>
        <a:off x="50332" y="3352767"/>
        <a:ext cx="4871965" cy="930398"/>
      </dsp:txXfrm>
    </dsp:sp>
    <dsp:sp modelId="{4FADACDB-CE7A-C84A-85DB-FC66F57AF2D1}">
      <dsp:nvSpPr>
        <dsp:cNvPr id="0" name=""/>
        <dsp:cNvSpPr/>
      </dsp:nvSpPr>
      <dsp:spPr>
        <a:xfrm>
          <a:off x="0" y="4368057"/>
          <a:ext cx="4972629" cy="103106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a:t>
          </a:r>
          <a:r>
            <a:rPr lang="en-GB" sz="1200" kern="1200" dirty="0" err="1"/>
            <a:t>Korableva</a:t>
          </a:r>
          <a:r>
            <a:rPr lang="en-GB" sz="1200" kern="1200" dirty="0"/>
            <a:t> &amp; </a:t>
          </a:r>
          <a:r>
            <a:rPr lang="en-GB" sz="1200" kern="1200" dirty="0" err="1"/>
            <a:t>Kalimullina</a:t>
          </a:r>
          <a:r>
            <a:rPr lang="en-GB" sz="1200" kern="1200" dirty="0"/>
            <a:t>, 2016) suggest a more flexible and unified framework for Russian banks to manage strategic risks. It stresses the need for new tools and system-based methods to make banks more resilient and help them make better decisions when the economy is uncertain.</a:t>
          </a:r>
        </a:p>
      </dsp:txBody>
      <dsp:txXfrm>
        <a:off x="50332" y="4418389"/>
        <a:ext cx="4871965" cy="9303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498F2-1038-AF41-9872-ABC20971AC67}">
      <dsp:nvSpPr>
        <dsp:cNvPr id="0" name=""/>
        <dsp:cNvSpPr/>
      </dsp:nvSpPr>
      <dsp:spPr>
        <a:xfrm>
          <a:off x="0" y="372452"/>
          <a:ext cx="2464593" cy="147875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Lack of empirical evidence on SRG-Resilience relationship</a:t>
          </a:r>
        </a:p>
      </dsp:txBody>
      <dsp:txXfrm>
        <a:off x="0" y="372452"/>
        <a:ext cx="2464593" cy="1478756"/>
      </dsp:txXfrm>
    </dsp:sp>
    <dsp:sp modelId="{7EB4566E-A4FB-9548-9C36-0DAD3C048A63}">
      <dsp:nvSpPr>
        <dsp:cNvPr id="0" name=""/>
        <dsp:cNvSpPr/>
      </dsp:nvSpPr>
      <dsp:spPr>
        <a:xfrm>
          <a:off x="2711053" y="372452"/>
          <a:ext cx="2464593" cy="14787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Limited insight into mechanisms of influence</a:t>
          </a:r>
        </a:p>
      </dsp:txBody>
      <dsp:txXfrm>
        <a:off x="2711053" y="372452"/>
        <a:ext cx="2464593" cy="1478756"/>
      </dsp:txXfrm>
    </dsp:sp>
    <dsp:sp modelId="{1ECA4A45-5680-B94C-835A-B14A300B208A}">
      <dsp:nvSpPr>
        <dsp:cNvPr id="0" name=""/>
        <dsp:cNvSpPr/>
      </dsp:nvSpPr>
      <dsp:spPr>
        <a:xfrm>
          <a:off x="5422106" y="372452"/>
          <a:ext cx="2464593" cy="1478756"/>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Absence of integrated analytical framework</a:t>
          </a:r>
        </a:p>
      </dsp:txBody>
      <dsp:txXfrm>
        <a:off x="5422106" y="372452"/>
        <a:ext cx="2464593" cy="1478756"/>
      </dsp:txXfrm>
    </dsp:sp>
    <dsp:sp modelId="{6D14B2CE-7128-BD41-8CD5-2757E629EDB2}">
      <dsp:nvSpPr>
        <dsp:cNvPr id="0" name=""/>
        <dsp:cNvSpPr/>
      </dsp:nvSpPr>
      <dsp:spPr>
        <a:xfrm>
          <a:off x="1355526" y="2097667"/>
          <a:ext cx="2464593" cy="14787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Inadequate measurement of strategic risk governance</a:t>
          </a:r>
        </a:p>
      </dsp:txBody>
      <dsp:txXfrm>
        <a:off x="1355526" y="2097667"/>
        <a:ext cx="2464593" cy="1478756"/>
      </dsp:txXfrm>
    </dsp:sp>
    <dsp:sp modelId="{FB767207-8ECB-D444-B6AC-9272BAEF2A7B}">
      <dsp:nvSpPr>
        <dsp:cNvPr id="0" name=""/>
        <dsp:cNvSpPr/>
      </dsp:nvSpPr>
      <dsp:spPr>
        <a:xfrm>
          <a:off x="4066579" y="2097667"/>
          <a:ext cx="2464593" cy="1478756"/>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Limited understanding of contextual influences </a:t>
          </a:r>
        </a:p>
      </dsp:txBody>
      <dsp:txXfrm>
        <a:off x="4066579" y="2097667"/>
        <a:ext cx="2464593" cy="1478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19D27-1096-4B7C-A47C-49248422BDE9}">
      <dsp:nvSpPr>
        <dsp:cNvPr id="0" name=""/>
        <dsp:cNvSpPr/>
      </dsp:nvSpPr>
      <dsp:spPr>
        <a:xfrm>
          <a:off x="0" y="3404"/>
          <a:ext cx="78867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31D8F-B580-4B38-8C8E-A81731B5BBF2}">
      <dsp:nvSpPr>
        <dsp:cNvPr id="0" name=""/>
        <dsp:cNvSpPr/>
      </dsp:nvSpPr>
      <dsp:spPr>
        <a:xfrm>
          <a:off x="219348" y="166556"/>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97D5C9-F75A-42BE-BD33-D01F466E1E5C}">
      <dsp:nvSpPr>
        <dsp:cNvPr id="0" name=""/>
        <dsp:cNvSpPr/>
      </dsp:nvSpPr>
      <dsp:spPr>
        <a:xfrm>
          <a:off x="837512" y="3404"/>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 To examine the impact of strategic risk governance on banking resilience </a:t>
          </a:r>
        </a:p>
      </dsp:txBody>
      <dsp:txXfrm>
        <a:off x="837512" y="3404"/>
        <a:ext cx="7049187" cy="725119"/>
      </dsp:txXfrm>
    </dsp:sp>
    <dsp:sp modelId="{67683696-D0CD-4A37-8D24-96399FD886C6}">
      <dsp:nvSpPr>
        <dsp:cNvPr id="0" name=""/>
        <dsp:cNvSpPr/>
      </dsp:nvSpPr>
      <dsp:spPr>
        <a:xfrm>
          <a:off x="0" y="909803"/>
          <a:ext cx="78867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5F29E-2781-4840-BE55-7ED5E82CA606}">
      <dsp:nvSpPr>
        <dsp:cNvPr id="0" name=""/>
        <dsp:cNvSpPr/>
      </dsp:nvSpPr>
      <dsp:spPr>
        <a:xfrm>
          <a:off x="219348" y="1072955"/>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37058B-AFB0-4484-AC9C-22DC6C91A8D0}">
      <dsp:nvSpPr>
        <dsp:cNvPr id="0" name=""/>
        <dsp:cNvSpPr/>
      </dsp:nvSpPr>
      <dsp:spPr>
        <a:xfrm>
          <a:off x="837512" y="909803"/>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To analyze the relationship between strategic risk governance and banking resilience</a:t>
          </a:r>
        </a:p>
      </dsp:txBody>
      <dsp:txXfrm>
        <a:off x="837512" y="909803"/>
        <a:ext cx="7049187" cy="725119"/>
      </dsp:txXfrm>
    </dsp:sp>
    <dsp:sp modelId="{A54232F0-2F04-4DDF-B04E-2E600F06B01A}">
      <dsp:nvSpPr>
        <dsp:cNvPr id="0" name=""/>
        <dsp:cNvSpPr/>
      </dsp:nvSpPr>
      <dsp:spPr>
        <a:xfrm>
          <a:off x="0" y="1816202"/>
          <a:ext cx="78867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ACBC40-0343-466C-BC33-B5713C989EAE}">
      <dsp:nvSpPr>
        <dsp:cNvPr id="0" name=""/>
        <dsp:cNvSpPr/>
      </dsp:nvSpPr>
      <dsp:spPr>
        <a:xfrm>
          <a:off x="219348" y="1979354"/>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A5A6C3-A36B-4AE3-A90E-F52087FC6A73}">
      <dsp:nvSpPr>
        <dsp:cNvPr id="0" name=""/>
        <dsp:cNvSpPr/>
      </dsp:nvSpPr>
      <dsp:spPr>
        <a:xfrm>
          <a:off x="837512" y="1816202"/>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To evaluate the effect of key governance components on resilience</a:t>
          </a:r>
        </a:p>
      </dsp:txBody>
      <dsp:txXfrm>
        <a:off x="837512" y="1816202"/>
        <a:ext cx="7049187" cy="725119"/>
      </dsp:txXfrm>
    </dsp:sp>
    <dsp:sp modelId="{C76C1FED-C0BB-4A7D-A4DE-212CCDFB8094}">
      <dsp:nvSpPr>
        <dsp:cNvPr id="0" name=""/>
        <dsp:cNvSpPr/>
      </dsp:nvSpPr>
      <dsp:spPr>
        <a:xfrm>
          <a:off x="0" y="2722601"/>
          <a:ext cx="78867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BBBC8-4B67-48FD-A7FB-22F0F65151AF}">
      <dsp:nvSpPr>
        <dsp:cNvPr id="0" name=""/>
        <dsp:cNvSpPr/>
      </dsp:nvSpPr>
      <dsp:spPr>
        <a:xfrm>
          <a:off x="219348" y="2885753"/>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1CBF30-DC5D-4415-BFA9-EBC9DA99514F}">
      <dsp:nvSpPr>
        <dsp:cNvPr id="0" name=""/>
        <dsp:cNvSpPr/>
      </dsp:nvSpPr>
      <dsp:spPr>
        <a:xfrm>
          <a:off x="837512" y="2722601"/>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To explore governance practices using qualitative insights</a:t>
          </a:r>
        </a:p>
      </dsp:txBody>
      <dsp:txXfrm>
        <a:off x="837512" y="2722601"/>
        <a:ext cx="7049187" cy="725119"/>
      </dsp:txXfrm>
    </dsp:sp>
    <dsp:sp modelId="{5AD5DB1E-566B-4056-A93E-18B44B9CFDB1}">
      <dsp:nvSpPr>
        <dsp:cNvPr id="0" name=""/>
        <dsp:cNvSpPr/>
      </dsp:nvSpPr>
      <dsp:spPr>
        <a:xfrm>
          <a:off x="0" y="3629000"/>
          <a:ext cx="78867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45A9D-EB65-43F8-BB6A-D8CEB8A72C66}">
      <dsp:nvSpPr>
        <dsp:cNvPr id="0" name=""/>
        <dsp:cNvSpPr/>
      </dsp:nvSpPr>
      <dsp:spPr>
        <a:xfrm>
          <a:off x="219348" y="3792152"/>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35FDB3-4824-40B4-B53F-B5E899A28714}">
      <dsp:nvSpPr>
        <dsp:cNvPr id="0" name=""/>
        <dsp:cNvSpPr/>
      </dsp:nvSpPr>
      <dsp:spPr>
        <a:xfrm>
          <a:off x="837512" y="3629000"/>
          <a:ext cx="70491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US" sz="1900" kern="1200"/>
            <a:t>To provide policy recommendations for improving strategic risk governance to enhance banking resilience in Bangladesh</a:t>
          </a:r>
        </a:p>
      </dsp:txBody>
      <dsp:txXfrm>
        <a:off x="837512" y="3629000"/>
        <a:ext cx="7049187" cy="7251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57114-93CC-F94E-AF2D-4EB9CEF05207}">
      <dsp:nvSpPr>
        <dsp:cNvPr id="0" name=""/>
        <dsp:cNvSpPr/>
      </dsp:nvSpPr>
      <dsp:spPr>
        <a:xfrm>
          <a:off x="2280144" y="984220"/>
          <a:ext cx="492856" cy="91440"/>
        </a:xfrm>
        <a:custGeom>
          <a:avLst/>
          <a:gdLst/>
          <a:ahLst/>
          <a:cxnLst/>
          <a:rect l="0" t="0" r="0" b="0"/>
          <a:pathLst>
            <a:path>
              <a:moveTo>
                <a:pt x="0" y="45720"/>
              </a:moveTo>
              <a:lnTo>
                <a:pt x="49285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486" y="1027322"/>
        <a:ext cx="26172" cy="5234"/>
      </dsp:txXfrm>
    </dsp:sp>
    <dsp:sp modelId="{0FAA1932-8AB5-314F-AE3F-EB13AA585563}">
      <dsp:nvSpPr>
        <dsp:cNvPr id="0" name=""/>
        <dsp:cNvSpPr/>
      </dsp:nvSpPr>
      <dsp:spPr>
        <a:xfrm>
          <a:off x="6045" y="347170"/>
          <a:ext cx="2275898" cy="136553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22300">
            <a:lnSpc>
              <a:spcPct val="90000"/>
            </a:lnSpc>
            <a:spcBef>
              <a:spcPct val="0"/>
            </a:spcBef>
            <a:spcAft>
              <a:spcPct val="35000"/>
            </a:spcAft>
            <a:buNone/>
          </a:pPr>
          <a:r>
            <a:rPr lang="en-US" sz="1400" kern="1200"/>
            <a:t>H1: Commercial banks with stronger strategic risk governance(e.g. board risk committees, ERM) show higher resilience</a:t>
          </a:r>
        </a:p>
      </dsp:txBody>
      <dsp:txXfrm>
        <a:off x="6045" y="347170"/>
        <a:ext cx="2275898" cy="1365538"/>
      </dsp:txXfrm>
    </dsp:sp>
    <dsp:sp modelId="{8D1B19AB-6B50-4348-8552-9EC24B3609B9}">
      <dsp:nvSpPr>
        <dsp:cNvPr id="0" name=""/>
        <dsp:cNvSpPr/>
      </dsp:nvSpPr>
      <dsp:spPr>
        <a:xfrm>
          <a:off x="5079499" y="984220"/>
          <a:ext cx="492856" cy="91440"/>
        </a:xfrm>
        <a:custGeom>
          <a:avLst/>
          <a:gdLst/>
          <a:ahLst/>
          <a:cxnLst/>
          <a:rect l="0" t="0" r="0" b="0"/>
          <a:pathLst>
            <a:path>
              <a:moveTo>
                <a:pt x="0" y="45720"/>
              </a:moveTo>
              <a:lnTo>
                <a:pt x="492856" y="45720"/>
              </a:lnTo>
            </a:path>
          </a:pathLst>
        </a:custGeom>
        <a:noFill/>
        <a:ln w="9525" cap="flat" cmpd="sng" algn="ctr">
          <a:solidFill>
            <a:schemeClr val="accent2">
              <a:hueOff val="1560507"/>
              <a:satOff val="-1946"/>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2841" y="1027322"/>
        <a:ext cx="26172" cy="5234"/>
      </dsp:txXfrm>
    </dsp:sp>
    <dsp:sp modelId="{474BE818-BEB7-754A-8B86-7B493FE1D283}">
      <dsp:nvSpPr>
        <dsp:cNvPr id="0" name=""/>
        <dsp:cNvSpPr/>
      </dsp:nvSpPr>
      <dsp:spPr>
        <a:xfrm>
          <a:off x="2805400" y="347170"/>
          <a:ext cx="2275898" cy="1365538"/>
        </a:xfrm>
        <a:prstGeom prst="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22300">
            <a:lnSpc>
              <a:spcPct val="90000"/>
            </a:lnSpc>
            <a:spcBef>
              <a:spcPct val="0"/>
            </a:spcBef>
            <a:spcAft>
              <a:spcPct val="35000"/>
            </a:spcAft>
            <a:buNone/>
          </a:pPr>
          <a:r>
            <a:rPr lang="en-US" sz="1400" kern="1200" dirty="0"/>
            <a:t>H2: There presence of a board-level risk committee is positively associated with resilience, controlling for size and capital</a:t>
          </a:r>
        </a:p>
      </dsp:txBody>
      <dsp:txXfrm>
        <a:off x="2805400" y="347170"/>
        <a:ext cx="2275898" cy="1365538"/>
      </dsp:txXfrm>
    </dsp:sp>
    <dsp:sp modelId="{FDBE1675-C137-B948-8C28-0B474C4F5E4D}">
      <dsp:nvSpPr>
        <dsp:cNvPr id="0" name=""/>
        <dsp:cNvSpPr/>
      </dsp:nvSpPr>
      <dsp:spPr>
        <a:xfrm>
          <a:off x="1143995" y="1710909"/>
          <a:ext cx="5598709" cy="492856"/>
        </a:xfrm>
        <a:custGeom>
          <a:avLst/>
          <a:gdLst/>
          <a:ahLst/>
          <a:cxnLst/>
          <a:rect l="0" t="0" r="0" b="0"/>
          <a:pathLst>
            <a:path>
              <a:moveTo>
                <a:pt x="5598709" y="0"/>
              </a:moveTo>
              <a:lnTo>
                <a:pt x="5598709" y="263528"/>
              </a:lnTo>
              <a:lnTo>
                <a:pt x="0" y="263528"/>
              </a:lnTo>
              <a:lnTo>
                <a:pt x="0" y="492856"/>
              </a:lnTo>
            </a:path>
          </a:pathLst>
        </a:custGeom>
        <a:noFill/>
        <a:ln w="9525" cap="flat" cmpd="sng" algn="ctr">
          <a:solidFill>
            <a:schemeClr val="accent2">
              <a:hueOff val="3121013"/>
              <a:satOff val="-3893"/>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2771" y="1954720"/>
        <a:ext cx="281156" cy="5234"/>
      </dsp:txXfrm>
    </dsp:sp>
    <dsp:sp modelId="{84455577-1655-5D4C-BF77-5876A87BFB77}">
      <dsp:nvSpPr>
        <dsp:cNvPr id="0" name=""/>
        <dsp:cNvSpPr/>
      </dsp:nvSpPr>
      <dsp:spPr>
        <a:xfrm>
          <a:off x="5604755" y="347170"/>
          <a:ext cx="2275898" cy="1365538"/>
        </a:xfrm>
        <a:prstGeom prst="rect">
          <a:avLst/>
        </a:prstGeom>
        <a:solidFill>
          <a:schemeClr val="accent2">
            <a:hueOff val="2340760"/>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22300">
            <a:lnSpc>
              <a:spcPct val="90000"/>
            </a:lnSpc>
            <a:spcBef>
              <a:spcPct val="0"/>
            </a:spcBef>
            <a:spcAft>
              <a:spcPct val="35000"/>
            </a:spcAft>
            <a:buNone/>
          </a:pPr>
          <a:r>
            <a:rPr lang="en-US" sz="1400" kern="1200"/>
            <a:t>H3: Higher capital(CET1) and liquidity(LCR) amplify the positive effect of governance on resilience</a:t>
          </a:r>
        </a:p>
      </dsp:txBody>
      <dsp:txXfrm>
        <a:off x="5604755" y="347170"/>
        <a:ext cx="2275898" cy="1365538"/>
      </dsp:txXfrm>
    </dsp:sp>
    <dsp:sp modelId="{DD3B1224-2642-A94B-A9BD-DDD50344531B}">
      <dsp:nvSpPr>
        <dsp:cNvPr id="0" name=""/>
        <dsp:cNvSpPr/>
      </dsp:nvSpPr>
      <dsp:spPr>
        <a:xfrm>
          <a:off x="2280144" y="2873215"/>
          <a:ext cx="492856" cy="91440"/>
        </a:xfrm>
        <a:custGeom>
          <a:avLst/>
          <a:gdLst/>
          <a:ahLst/>
          <a:cxnLst/>
          <a:rect l="0" t="0" r="0" b="0"/>
          <a:pathLst>
            <a:path>
              <a:moveTo>
                <a:pt x="0" y="45720"/>
              </a:moveTo>
              <a:lnTo>
                <a:pt x="492856" y="45720"/>
              </a:lnTo>
            </a:path>
          </a:pathLst>
        </a:custGeom>
        <a:noFill/>
        <a:ln w="9525" cap="flat" cmpd="sng" algn="ctr">
          <a:solidFill>
            <a:schemeClr val="accent2">
              <a:hueOff val="4681520"/>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486" y="2916318"/>
        <a:ext cx="26172" cy="5234"/>
      </dsp:txXfrm>
    </dsp:sp>
    <dsp:sp modelId="{D6C5A3EE-A9A1-C543-B224-4E9256D395B3}">
      <dsp:nvSpPr>
        <dsp:cNvPr id="0" name=""/>
        <dsp:cNvSpPr/>
      </dsp:nvSpPr>
      <dsp:spPr>
        <a:xfrm>
          <a:off x="6045" y="2236166"/>
          <a:ext cx="2275898" cy="1365538"/>
        </a:xfrm>
        <a:prstGeom prst="rect">
          <a:avLst/>
        </a:prstGeom>
        <a:solidFill>
          <a:schemeClr val="accent2">
            <a:hueOff val="3511140"/>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22300">
            <a:lnSpc>
              <a:spcPct val="90000"/>
            </a:lnSpc>
            <a:spcBef>
              <a:spcPct val="0"/>
            </a:spcBef>
            <a:spcAft>
              <a:spcPct val="35000"/>
            </a:spcAft>
            <a:buNone/>
          </a:pPr>
          <a:r>
            <a:rPr lang="en-US" sz="1400" kern="1200"/>
            <a:t>H4: Banks with greater interbank connectivity are less resilient(i.e. governance benefits are reduced by high network exposure</a:t>
          </a:r>
        </a:p>
      </dsp:txBody>
      <dsp:txXfrm>
        <a:off x="6045" y="2236166"/>
        <a:ext cx="2275898" cy="1365538"/>
      </dsp:txXfrm>
    </dsp:sp>
    <dsp:sp modelId="{486F531C-ABEC-824E-8038-FC56ABF7E53D}">
      <dsp:nvSpPr>
        <dsp:cNvPr id="0" name=""/>
        <dsp:cNvSpPr/>
      </dsp:nvSpPr>
      <dsp:spPr>
        <a:xfrm>
          <a:off x="2805400" y="2236166"/>
          <a:ext cx="2275898" cy="1365538"/>
        </a:xfrm>
        <a:prstGeom prst="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22300">
            <a:lnSpc>
              <a:spcPct val="90000"/>
            </a:lnSpc>
            <a:spcBef>
              <a:spcPct val="0"/>
            </a:spcBef>
            <a:spcAft>
              <a:spcPct val="35000"/>
            </a:spcAft>
            <a:buNone/>
          </a:pPr>
          <a:r>
            <a:rPr lang="en-US" sz="1400" kern="1200"/>
            <a:t>H5: Banks with higher risk disclosure and transparent reporting are more resilient than less transparent peers</a:t>
          </a:r>
        </a:p>
      </dsp:txBody>
      <dsp:txXfrm>
        <a:off x="2805400" y="2236166"/>
        <a:ext cx="2275898" cy="13655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4D85B-CDEE-4CED-A5FD-AAE189DC8CFA}">
      <dsp:nvSpPr>
        <dsp:cNvPr id="0" name=""/>
        <dsp:cNvSpPr/>
      </dsp:nvSpPr>
      <dsp:spPr>
        <a:xfrm>
          <a:off x="254016" y="839158"/>
          <a:ext cx="793476" cy="79347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56CBFE-FA0D-4641-9AEF-20D848F8DE3C}">
      <dsp:nvSpPr>
        <dsp:cNvPr id="0" name=""/>
        <dsp:cNvSpPr/>
      </dsp:nvSpPr>
      <dsp:spPr>
        <a:xfrm>
          <a:off x="423118" y="1008259"/>
          <a:ext cx="455273" cy="4552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14724E-54E8-4D37-A1CC-7024291C2893}">
      <dsp:nvSpPr>
        <dsp:cNvPr id="0" name=""/>
        <dsp:cNvSpPr/>
      </dsp:nvSpPr>
      <dsp:spPr>
        <a:xfrm>
          <a:off x="364" y="1879783"/>
          <a:ext cx="1300781" cy="796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Agency Theory (</a:t>
          </a:r>
          <a:r>
            <a:rPr lang="en-GB" sz="1100" b="0" i="0" kern="1200">
              <a:hlinkClick xmlns:r="http://schemas.openxmlformats.org/officeDocument/2006/relationships" r:id="rId2"/>
            </a:rPr>
            <a:t>Susan P. Shapiro</a:t>
          </a:r>
          <a:r>
            <a:rPr lang="en-GB" sz="1100" b="0" i="0" kern="1200"/>
            <a:t>)</a:t>
          </a:r>
          <a:r>
            <a:rPr lang="en-US" sz="1100" kern="1200"/>
            <a:t> </a:t>
          </a:r>
        </a:p>
      </dsp:txBody>
      <dsp:txXfrm>
        <a:off x="364" y="1879783"/>
        <a:ext cx="1300781" cy="796728"/>
      </dsp:txXfrm>
    </dsp:sp>
    <dsp:sp modelId="{B5A2A412-F2E4-4C39-8E71-99DE30442861}">
      <dsp:nvSpPr>
        <dsp:cNvPr id="0" name=""/>
        <dsp:cNvSpPr/>
      </dsp:nvSpPr>
      <dsp:spPr>
        <a:xfrm>
          <a:off x="1782434" y="839158"/>
          <a:ext cx="793476" cy="79347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F007B-223E-430F-8584-5C1A0CFD7553}">
      <dsp:nvSpPr>
        <dsp:cNvPr id="0" name=""/>
        <dsp:cNvSpPr/>
      </dsp:nvSpPr>
      <dsp:spPr>
        <a:xfrm>
          <a:off x="1951536" y="1008259"/>
          <a:ext cx="455273" cy="4552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B8CC5D-137D-45D5-BD61-A1D8A4892CFB}">
      <dsp:nvSpPr>
        <dsp:cNvPr id="0" name=""/>
        <dsp:cNvSpPr/>
      </dsp:nvSpPr>
      <dsp:spPr>
        <a:xfrm>
          <a:off x="1528782" y="1879783"/>
          <a:ext cx="1300781" cy="796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Enterprise Risk Management Theory (</a:t>
          </a:r>
          <a:r>
            <a:rPr lang="en-GB" sz="1100" b="0" i="0" kern="1200"/>
            <a:t>BW Nocco, </a:t>
          </a:r>
          <a:r>
            <a:rPr lang="en-GB" sz="1100" b="0" i="0" kern="1200">
              <a:hlinkClick xmlns:r="http://schemas.openxmlformats.org/officeDocument/2006/relationships" r:id="rId4"/>
            </a:rPr>
            <a:t>RM Stulz</a:t>
          </a:r>
          <a:r>
            <a:rPr lang="en-GB" sz="1100" b="0" i="0" kern="1200"/>
            <a:t>)</a:t>
          </a:r>
          <a:endParaRPr lang="en-US" sz="1100" kern="1200"/>
        </a:p>
      </dsp:txBody>
      <dsp:txXfrm>
        <a:off x="1528782" y="1879783"/>
        <a:ext cx="1300781" cy="796728"/>
      </dsp:txXfrm>
    </dsp:sp>
    <dsp:sp modelId="{DE5891AB-AD72-495B-9162-98179C1BFEAC}">
      <dsp:nvSpPr>
        <dsp:cNvPr id="0" name=""/>
        <dsp:cNvSpPr/>
      </dsp:nvSpPr>
      <dsp:spPr>
        <a:xfrm>
          <a:off x="3310852" y="839158"/>
          <a:ext cx="793476" cy="79347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4B8E7A-C862-474E-AFD3-6AD364D6D0C4}">
      <dsp:nvSpPr>
        <dsp:cNvPr id="0" name=""/>
        <dsp:cNvSpPr/>
      </dsp:nvSpPr>
      <dsp:spPr>
        <a:xfrm>
          <a:off x="3479954" y="1008259"/>
          <a:ext cx="455273" cy="4552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43C8E7-5F01-4DA1-BA20-27252BCA1D3B}">
      <dsp:nvSpPr>
        <dsp:cNvPr id="0" name=""/>
        <dsp:cNvSpPr/>
      </dsp:nvSpPr>
      <dsp:spPr>
        <a:xfrm>
          <a:off x="3057200" y="1879783"/>
          <a:ext cx="1300781" cy="796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Resource dependence theory(</a:t>
          </a:r>
          <a:r>
            <a:rPr lang="en-GB" sz="1100" b="0" i="0" kern="1200">
              <a:hlinkClick xmlns:r="http://schemas.openxmlformats.org/officeDocument/2006/relationships" r:id="rId6"/>
            </a:rPr>
            <a:t>Amy J. Hillman</a:t>
          </a:r>
          <a:r>
            <a:rPr lang="en-GB" sz="1100" b="0" i="0" kern="1200"/>
            <a:t>, </a:t>
          </a:r>
          <a:r>
            <a:rPr lang="en-GB" sz="1100" b="0" i="0" kern="1200">
              <a:hlinkClick xmlns:r="http://schemas.openxmlformats.org/officeDocument/2006/relationships" r:id="rId7"/>
            </a:rPr>
            <a:t>Michael C. Withers</a:t>
          </a:r>
          <a:r>
            <a:rPr lang="en-GB" sz="1100" b="0" i="0" kern="1200"/>
            <a:t>, and </a:t>
          </a:r>
          <a:r>
            <a:rPr lang="en-GB" sz="1100" b="0" i="0" kern="1200">
              <a:hlinkClick xmlns:r="http://schemas.openxmlformats.org/officeDocument/2006/relationships" r:id="rId8"/>
            </a:rPr>
            <a:t>Brian J. Collins</a:t>
          </a:r>
          <a:r>
            <a:rPr lang="en-GB" sz="1100" b="0" i="0" kern="1200"/>
            <a:t>)</a:t>
          </a:r>
        </a:p>
        <a:p>
          <a:pPr marL="0" lvl="0" indent="0" algn="ctr" defTabSz="488950">
            <a:spcBef>
              <a:spcPct val="0"/>
            </a:spcBef>
            <a:spcAft>
              <a:spcPct val="35000"/>
            </a:spcAft>
            <a:buNone/>
            <a:defRPr cap="all"/>
          </a:pPr>
          <a:endParaRPr lang="en-GB" sz="1100" kern="1200"/>
        </a:p>
      </dsp:txBody>
      <dsp:txXfrm>
        <a:off x="3057200" y="1879783"/>
        <a:ext cx="1300781" cy="796728"/>
      </dsp:txXfrm>
    </dsp:sp>
    <dsp:sp modelId="{CDCEA066-3895-4663-8FB3-F98F45AB2815}">
      <dsp:nvSpPr>
        <dsp:cNvPr id="0" name=""/>
        <dsp:cNvSpPr/>
      </dsp:nvSpPr>
      <dsp:spPr>
        <a:xfrm>
          <a:off x="1018225" y="3001707"/>
          <a:ext cx="793476" cy="79347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957D9A-74BA-43B4-A93E-EEC0EDB787BF}">
      <dsp:nvSpPr>
        <dsp:cNvPr id="0" name=""/>
        <dsp:cNvSpPr/>
      </dsp:nvSpPr>
      <dsp:spPr>
        <a:xfrm>
          <a:off x="1187327" y="3170808"/>
          <a:ext cx="455273" cy="4552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75E5FE-7840-4F90-B7D6-2BDF59536594}">
      <dsp:nvSpPr>
        <dsp:cNvPr id="0" name=""/>
        <dsp:cNvSpPr/>
      </dsp:nvSpPr>
      <dsp:spPr>
        <a:xfrm>
          <a:off x="764573" y="4042332"/>
          <a:ext cx="1300781" cy="796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DYNAMIC CAPABILITIES THEORY (</a:t>
          </a:r>
          <a:r>
            <a:rPr lang="en-GB" sz="1100" b="0" i="0" kern="1200">
              <a:hlinkClick xmlns:r="http://schemas.openxmlformats.org/officeDocument/2006/relationships" r:id="rId10"/>
            </a:rPr>
            <a:t>A Bleady</a:t>
          </a:r>
          <a:r>
            <a:rPr lang="en-GB" sz="1100" b="0" i="0" kern="1200"/>
            <a:t>, AH Ali, </a:t>
          </a:r>
          <a:r>
            <a:rPr lang="en-GB" sz="1100" b="0" i="0" kern="1200">
              <a:hlinkClick xmlns:r="http://schemas.openxmlformats.org/officeDocument/2006/relationships" r:id="rId11"/>
            </a:rPr>
            <a:t>SB Ibrahim</a:t>
          </a:r>
          <a:r>
            <a:rPr lang="en-GB" sz="1100" b="0" i="0" kern="1200"/>
            <a:t>)</a:t>
          </a:r>
          <a:endParaRPr lang="en-US" sz="1100" kern="1200"/>
        </a:p>
      </dsp:txBody>
      <dsp:txXfrm>
        <a:off x="764573" y="4042332"/>
        <a:ext cx="1300781" cy="796728"/>
      </dsp:txXfrm>
    </dsp:sp>
    <dsp:sp modelId="{35C4ED17-CC9F-47A0-8A93-D7F2EE4747C5}">
      <dsp:nvSpPr>
        <dsp:cNvPr id="0" name=""/>
        <dsp:cNvSpPr/>
      </dsp:nvSpPr>
      <dsp:spPr>
        <a:xfrm>
          <a:off x="2546643" y="3001707"/>
          <a:ext cx="793476" cy="79347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488EC-503E-4D41-AD1F-6EB053F1C98E}">
      <dsp:nvSpPr>
        <dsp:cNvPr id="0" name=""/>
        <dsp:cNvSpPr/>
      </dsp:nvSpPr>
      <dsp:spPr>
        <a:xfrm>
          <a:off x="2715745" y="3170808"/>
          <a:ext cx="455273" cy="4552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C027A3-9EE0-45F8-8542-BB11C3BABB87}">
      <dsp:nvSpPr>
        <dsp:cNvPr id="0" name=""/>
        <dsp:cNvSpPr/>
      </dsp:nvSpPr>
      <dsp:spPr>
        <a:xfrm>
          <a:off x="2292991" y="4042332"/>
          <a:ext cx="1300781" cy="796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Institutional Theory (</a:t>
          </a:r>
          <a:r>
            <a:rPr lang="en-GB" sz="1100" b="0" i="0" kern="1200">
              <a:hlinkClick xmlns:r="http://schemas.openxmlformats.org/officeDocument/2006/relationships" r:id="rId13"/>
            </a:rPr>
            <a:t>Edwin Amenta</a:t>
          </a:r>
          <a:r>
            <a:rPr lang="en-GB" sz="1100" b="0" i="0" kern="1200"/>
            <a:t> &amp; </a:t>
          </a:r>
        </a:p>
        <a:p>
          <a:pPr marL="0" lvl="0" indent="0" algn="ctr" defTabSz="488950">
            <a:lnSpc>
              <a:spcPct val="100000"/>
            </a:lnSpc>
            <a:spcBef>
              <a:spcPct val="0"/>
            </a:spcBef>
            <a:spcAft>
              <a:spcPct val="35000"/>
            </a:spcAft>
            <a:buNone/>
            <a:defRPr cap="all"/>
          </a:pPr>
          <a:r>
            <a:rPr lang="en-GB" sz="1100" b="0" i="0" kern="1200">
              <a:hlinkClick xmlns:r="http://schemas.openxmlformats.org/officeDocument/2006/relationships" r:id="rId14"/>
            </a:rPr>
            <a:t>Kelly M. Ramsey</a:t>
          </a:r>
          <a:r>
            <a:rPr lang="en-GB" sz="1100" b="0" i="0" kern="1200"/>
            <a:t> )</a:t>
          </a:r>
          <a:endParaRPr lang="en-US" sz="1100" kern="1200"/>
        </a:p>
      </dsp:txBody>
      <dsp:txXfrm>
        <a:off x="2292991" y="4042332"/>
        <a:ext cx="1300781" cy="7967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FC319-7D28-614E-8E71-FA442EB3CA9D}">
      <dsp:nvSpPr>
        <dsp:cNvPr id="0" name=""/>
        <dsp:cNvSpPr/>
      </dsp:nvSpPr>
      <dsp:spPr>
        <a:xfrm>
          <a:off x="0" y="16360"/>
          <a:ext cx="7886700" cy="210768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 Primary Philosophy-Pragmatism</a:t>
          </a:r>
        </a:p>
      </dsp:txBody>
      <dsp:txXfrm>
        <a:off x="102889" y="119249"/>
        <a:ext cx="7680922" cy="1901903"/>
      </dsp:txXfrm>
    </dsp:sp>
    <dsp:sp modelId="{54E61058-41CC-4641-9625-3FF23CCE0F26}">
      <dsp:nvSpPr>
        <dsp:cNvPr id="0" name=""/>
        <dsp:cNvSpPr/>
      </dsp:nvSpPr>
      <dsp:spPr>
        <a:xfrm>
          <a:off x="0" y="2233482"/>
          <a:ext cx="7886700" cy="2107681"/>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 Supported by: Interpretivism (Qualitative) and Positivism (quantitative)</a:t>
          </a:r>
        </a:p>
      </dsp:txBody>
      <dsp:txXfrm>
        <a:off x="102889" y="2336371"/>
        <a:ext cx="7680922" cy="19019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865E4-1741-4156-BA11-E90FEFFCC62A}">
      <dsp:nvSpPr>
        <dsp:cNvPr id="0" name=""/>
        <dsp:cNvSpPr/>
      </dsp:nvSpPr>
      <dsp:spPr>
        <a:xfrm>
          <a:off x="376435" y="7647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B9A2BD-4261-4937-8AA0-6026A23F5CC1}">
      <dsp:nvSpPr>
        <dsp:cNvPr id="0" name=""/>
        <dsp:cNvSpPr/>
      </dsp:nvSpPr>
      <dsp:spPr>
        <a:xfrm>
          <a:off x="610435"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B3FE36-B694-4142-BFBD-058EC6C9C546}">
      <dsp:nvSpPr>
        <dsp:cNvPr id="0" name=""/>
        <dsp:cNvSpPr/>
      </dsp:nvSpPr>
      <dsp:spPr>
        <a:xfrm>
          <a:off x="25435"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Pragmatic Research Paradigm </a:t>
          </a:r>
        </a:p>
      </dsp:txBody>
      <dsp:txXfrm>
        <a:off x="25435" y="2204702"/>
        <a:ext cx="1800000" cy="720000"/>
      </dsp:txXfrm>
    </dsp:sp>
    <dsp:sp modelId="{D9CFA1A8-CEBC-4836-B801-581484045DF9}">
      <dsp:nvSpPr>
        <dsp:cNvPr id="0" name=""/>
        <dsp:cNvSpPr/>
      </dsp:nvSpPr>
      <dsp:spPr>
        <a:xfrm>
          <a:off x="2491435" y="7647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6BA4CE-3046-4AFB-8FFE-53D7AD5CF830}">
      <dsp:nvSpPr>
        <dsp:cNvPr id="0" name=""/>
        <dsp:cNvSpPr/>
      </dsp:nvSpPr>
      <dsp:spPr>
        <a:xfrm>
          <a:off x="2725435"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46FE37-1F16-4A69-8173-25363D3236B2}">
      <dsp:nvSpPr>
        <dsp:cNvPr id="0" name=""/>
        <dsp:cNvSpPr/>
      </dsp:nvSpPr>
      <dsp:spPr>
        <a:xfrm>
          <a:off x="2140435"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dirty="0"/>
            <a:t>• 1. Ontology (objective structures &amp; subjective experiences) </a:t>
          </a:r>
        </a:p>
      </dsp:txBody>
      <dsp:txXfrm>
        <a:off x="2140435" y="2204702"/>
        <a:ext cx="1800000" cy="720000"/>
      </dsp:txXfrm>
    </dsp:sp>
    <dsp:sp modelId="{E8053115-1CF0-4361-BEE3-AAAD146A8AB9}">
      <dsp:nvSpPr>
        <dsp:cNvPr id="0" name=""/>
        <dsp:cNvSpPr/>
      </dsp:nvSpPr>
      <dsp:spPr>
        <a:xfrm>
          <a:off x="4606435" y="7647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761602-21DA-4981-BC1A-D11A1C960991}">
      <dsp:nvSpPr>
        <dsp:cNvPr id="0" name=""/>
        <dsp:cNvSpPr/>
      </dsp:nvSpPr>
      <dsp:spPr>
        <a:xfrm>
          <a:off x="4840435"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F1E8BB-33EC-44F1-B53F-DD88D2F32750}">
      <dsp:nvSpPr>
        <dsp:cNvPr id="0" name=""/>
        <dsp:cNvSpPr/>
      </dsp:nvSpPr>
      <dsp:spPr>
        <a:xfrm>
          <a:off x="4255435"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dirty="0"/>
            <a:t>2. Epistemology(numerical data &amp; human insights)</a:t>
          </a:r>
        </a:p>
      </dsp:txBody>
      <dsp:txXfrm>
        <a:off x="4255435" y="2204702"/>
        <a:ext cx="1800000" cy="720000"/>
      </dsp:txXfrm>
    </dsp:sp>
    <dsp:sp modelId="{986F3BB9-BAC3-4018-966F-9B8B6047BBB5}">
      <dsp:nvSpPr>
        <dsp:cNvPr id="0" name=""/>
        <dsp:cNvSpPr/>
      </dsp:nvSpPr>
      <dsp:spPr>
        <a:xfrm>
          <a:off x="6721435" y="7647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444257-BBE3-4BAA-A350-3E4B2CE4213C}">
      <dsp:nvSpPr>
        <dsp:cNvPr id="0" name=""/>
        <dsp:cNvSpPr/>
      </dsp:nvSpPr>
      <dsp:spPr>
        <a:xfrm>
          <a:off x="6955435"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180226-8C11-4692-B201-DCE3C1A4DEF7}">
      <dsp:nvSpPr>
        <dsp:cNvPr id="0" name=""/>
        <dsp:cNvSpPr/>
      </dsp:nvSpPr>
      <dsp:spPr>
        <a:xfrm>
          <a:off x="6370435"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dirty="0"/>
            <a:t>3. Axiology (neutrality, confidentiality, integrity, transparency) </a:t>
          </a:r>
        </a:p>
      </dsp:txBody>
      <dsp:txXfrm>
        <a:off x="6370435" y="2204702"/>
        <a:ext cx="180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A85EA-86AC-1C4B-86E7-8609F49AF964}">
      <dsp:nvSpPr>
        <dsp:cNvPr id="0" name=""/>
        <dsp:cNvSpPr/>
      </dsp:nvSpPr>
      <dsp:spPr>
        <a:xfrm>
          <a:off x="2001447" y="0"/>
          <a:ext cx="3876948" cy="387694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CBF269-D0DB-5046-918C-CA982D8F62B3}">
      <dsp:nvSpPr>
        <dsp:cNvPr id="0" name=""/>
        <dsp:cNvSpPr/>
      </dsp:nvSpPr>
      <dsp:spPr>
        <a:xfrm>
          <a:off x="2369757" y="368310"/>
          <a:ext cx="1512009" cy="151200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Independent Variable : Strategic Risk Governance (SRG)</a:t>
          </a:r>
        </a:p>
      </dsp:txBody>
      <dsp:txXfrm>
        <a:off x="2443567" y="442120"/>
        <a:ext cx="1364389" cy="1364389"/>
      </dsp:txXfrm>
    </dsp:sp>
    <dsp:sp modelId="{8595BDBC-4EDF-474E-94F6-AD8B189FC43B}">
      <dsp:nvSpPr>
        <dsp:cNvPr id="0" name=""/>
        <dsp:cNvSpPr/>
      </dsp:nvSpPr>
      <dsp:spPr>
        <a:xfrm>
          <a:off x="3998075" y="368310"/>
          <a:ext cx="1512009" cy="151200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Dependent Variable : Banking Resilience (BR)</a:t>
          </a:r>
        </a:p>
      </dsp:txBody>
      <dsp:txXfrm>
        <a:off x="4071885" y="442120"/>
        <a:ext cx="1364389" cy="1364389"/>
      </dsp:txXfrm>
    </dsp:sp>
    <dsp:sp modelId="{F839D50B-D149-CB4B-94F0-A5883EA34D3C}">
      <dsp:nvSpPr>
        <dsp:cNvPr id="0" name=""/>
        <dsp:cNvSpPr/>
      </dsp:nvSpPr>
      <dsp:spPr>
        <a:xfrm>
          <a:off x="2369757" y="1996628"/>
          <a:ext cx="1512009" cy="151200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Moderating Variables: Bank Size, Ownership structure, Capital Adequacy</a:t>
          </a:r>
        </a:p>
      </dsp:txBody>
      <dsp:txXfrm>
        <a:off x="2443567" y="2070438"/>
        <a:ext cx="1364389" cy="1364389"/>
      </dsp:txXfrm>
    </dsp:sp>
    <dsp:sp modelId="{AFF1B476-AB5E-D14C-87B1-2E955472320F}">
      <dsp:nvSpPr>
        <dsp:cNvPr id="0" name=""/>
        <dsp:cNvSpPr/>
      </dsp:nvSpPr>
      <dsp:spPr>
        <a:xfrm>
          <a:off x="3998075" y="1996628"/>
          <a:ext cx="1512009" cy="151200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Mediating Variable : Risk Management Effectiveness (ERM)</a:t>
          </a:r>
        </a:p>
      </dsp:txBody>
      <dsp:txXfrm>
        <a:off x="4071885" y="2070438"/>
        <a:ext cx="1364389" cy="13643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35919-1D8B-2842-9C6A-83D037928571}">
      <dsp:nvSpPr>
        <dsp:cNvPr id="0" name=""/>
        <dsp:cNvSpPr/>
      </dsp:nvSpPr>
      <dsp:spPr>
        <a:xfrm>
          <a:off x="0" y="0"/>
          <a:ext cx="6966490" cy="11068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Mixed-Method Approach</a:t>
          </a:r>
        </a:p>
      </dsp:txBody>
      <dsp:txXfrm>
        <a:off x="32418" y="32418"/>
        <a:ext cx="5772143" cy="1041985"/>
      </dsp:txXfrm>
    </dsp:sp>
    <dsp:sp modelId="{2ED83335-BF70-9D49-B4E8-9EDFF52D6BCD}">
      <dsp:nvSpPr>
        <dsp:cNvPr id="0" name=""/>
        <dsp:cNvSpPr/>
      </dsp:nvSpPr>
      <dsp:spPr>
        <a:xfrm>
          <a:off x="614690" y="1291291"/>
          <a:ext cx="6966490" cy="1106821"/>
        </a:xfrm>
        <a:prstGeom prst="roundRect">
          <a:avLst>
            <a:gd name="adj" fmla="val 10000"/>
          </a:avLst>
        </a:prstGeom>
        <a:solidFill>
          <a:schemeClr val="accent2">
            <a:hueOff val="2340760"/>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1. Quantitative : To test the impact of Strategic risk governance on banking resilience and evaluate relationships statistically</a:t>
          </a:r>
        </a:p>
      </dsp:txBody>
      <dsp:txXfrm>
        <a:off x="647108" y="1323709"/>
        <a:ext cx="5567530" cy="1041985"/>
      </dsp:txXfrm>
    </dsp:sp>
    <dsp:sp modelId="{D6901426-A423-AA49-98F1-3C9F40B75725}">
      <dsp:nvSpPr>
        <dsp:cNvPr id="0" name=""/>
        <dsp:cNvSpPr/>
      </dsp:nvSpPr>
      <dsp:spPr>
        <a:xfrm>
          <a:off x="1229380" y="2582583"/>
          <a:ext cx="6966490" cy="1106821"/>
        </a:xfrm>
        <a:prstGeom prst="roundRect">
          <a:avLst>
            <a:gd name="adj" fmla="val 10000"/>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2. Qualitative : To explore practical governance practices and provide contextual insights </a:t>
          </a:r>
        </a:p>
      </dsp:txBody>
      <dsp:txXfrm>
        <a:off x="1261798" y="2615001"/>
        <a:ext cx="5567530" cy="1041985"/>
      </dsp:txXfrm>
    </dsp:sp>
    <dsp:sp modelId="{E38EC735-1732-7944-8C7F-E61D02E4C16F}">
      <dsp:nvSpPr>
        <dsp:cNvPr id="0" name=""/>
        <dsp:cNvSpPr/>
      </dsp:nvSpPr>
      <dsp:spPr>
        <a:xfrm>
          <a:off x="6247056"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408928" y="839339"/>
        <a:ext cx="395689" cy="541373"/>
      </dsp:txXfrm>
    </dsp:sp>
    <dsp:sp modelId="{3EF8E786-D1CC-DC4E-870C-16D615C43D70}">
      <dsp:nvSpPr>
        <dsp:cNvPr id="0" name=""/>
        <dsp:cNvSpPr/>
      </dsp:nvSpPr>
      <dsp:spPr>
        <a:xfrm>
          <a:off x="6861746" y="2123252"/>
          <a:ext cx="719433" cy="719433"/>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023618" y="2123252"/>
        <a:ext cx="395689" cy="5413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E2012-646B-D443-B273-1AF0DA323461}">
      <dsp:nvSpPr>
        <dsp:cNvPr id="0" name=""/>
        <dsp:cNvSpPr/>
      </dsp:nvSpPr>
      <dsp:spPr>
        <a:xfrm>
          <a:off x="962" y="848041"/>
          <a:ext cx="3754654" cy="225279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Qualitative: Purposive sampling(10-15 key informants from selected banks)-semi structured interview</a:t>
          </a:r>
        </a:p>
      </dsp:txBody>
      <dsp:txXfrm>
        <a:off x="962" y="848041"/>
        <a:ext cx="3754654" cy="2252792"/>
      </dsp:txXfrm>
    </dsp:sp>
    <dsp:sp modelId="{DB982B25-8BEC-F446-97F4-F75F5BA2091C}">
      <dsp:nvSpPr>
        <dsp:cNvPr id="0" name=""/>
        <dsp:cNvSpPr/>
      </dsp:nvSpPr>
      <dsp:spPr>
        <a:xfrm>
          <a:off x="4131082" y="848041"/>
          <a:ext cx="3754654" cy="2252792"/>
        </a:xfrm>
        <a:prstGeom prst="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Quantitative : Financial Statements, Central Bank reports</a:t>
          </a:r>
        </a:p>
      </dsp:txBody>
      <dsp:txXfrm>
        <a:off x="4131082" y="848041"/>
        <a:ext cx="3754654" cy="22527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76022-C8BD-6C4E-A463-08415D66C815}">
      <dsp:nvSpPr>
        <dsp:cNvPr id="0" name=""/>
        <dsp:cNvSpPr/>
      </dsp:nvSpPr>
      <dsp:spPr>
        <a:xfrm>
          <a:off x="757092" y="1992"/>
          <a:ext cx="3034531" cy="182071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a:t>• Interview response</a:t>
          </a:r>
        </a:p>
      </dsp:txBody>
      <dsp:txXfrm>
        <a:off x="757092" y="1992"/>
        <a:ext cx="3034531" cy="1820718"/>
      </dsp:txXfrm>
    </dsp:sp>
    <dsp:sp modelId="{03E07010-B162-FD47-9668-9A2C28662EB5}">
      <dsp:nvSpPr>
        <dsp:cNvPr id="0" name=""/>
        <dsp:cNvSpPr/>
      </dsp:nvSpPr>
      <dsp:spPr>
        <a:xfrm>
          <a:off x="4095076" y="1992"/>
          <a:ext cx="3034531" cy="1820718"/>
        </a:xfrm>
        <a:prstGeom prst="rect">
          <a:avLst/>
        </a:prstGeom>
        <a:solidFill>
          <a:schemeClr val="accent2">
            <a:hueOff val="2340760"/>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a:t>• Integration</a:t>
          </a:r>
        </a:p>
      </dsp:txBody>
      <dsp:txXfrm>
        <a:off x="4095076" y="1992"/>
        <a:ext cx="3034531" cy="1820718"/>
      </dsp:txXfrm>
    </dsp:sp>
    <dsp:sp modelId="{62887580-45EE-0347-9253-C09B339EA2DB}">
      <dsp:nvSpPr>
        <dsp:cNvPr id="0" name=""/>
        <dsp:cNvSpPr/>
      </dsp:nvSpPr>
      <dsp:spPr>
        <a:xfrm>
          <a:off x="2426084" y="2126164"/>
          <a:ext cx="3034531" cy="1820718"/>
        </a:xfrm>
        <a:prstGeom prst="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a:t>• Regulatory constraints</a:t>
          </a:r>
        </a:p>
      </dsp:txBody>
      <dsp:txXfrm>
        <a:off x="2426084" y="2126164"/>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2C7C0D-0DCE-4643-BA06-AAF213A56A20}" type="datetimeFigureOut">
              <a:rPr lang="en-US" smtClean="0"/>
              <a:t>4/14/26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6AB8A0-79A4-E346-9A2F-3F5CF1B4A6F8}" type="slidenum">
              <a:rPr lang="en-US" smtClean="0"/>
              <a:t>‹#›</a:t>
            </a:fld>
            <a:endParaRPr lang="en-US"/>
          </a:p>
        </p:txBody>
      </p:sp>
    </p:spTree>
    <p:extLst>
      <p:ext uri="{BB962C8B-B14F-4D97-AF65-F5344CB8AC3E}">
        <p14:creationId xmlns:p14="http://schemas.microsoft.com/office/powerpoint/2010/main" val="3943997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56AB8A0-79A4-E346-9A2F-3F5CF1B4A6F8}" type="slidenum">
              <a:rPr lang="en-US" smtClean="0"/>
              <a:t>18</a:t>
            </a:fld>
            <a:endParaRPr lang="en-US"/>
          </a:p>
        </p:txBody>
      </p:sp>
    </p:spTree>
    <p:extLst>
      <p:ext uri="{BB962C8B-B14F-4D97-AF65-F5344CB8AC3E}">
        <p14:creationId xmlns:p14="http://schemas.microsoft.com/office/powerpoint/2010/main" val="2306349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4/14/26</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3429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3" Type="http://schemas.openxmlformats.org/officeDocument/2006/relationships/hyperlink" Target="https://www.bis.org/bcbs/publ/d328.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Rounded Corners 6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409" y="1011045"/>
            <a:ext cx="3277394"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7619" y="1112969"/>
            <a:ext cx="2952974" cy="4166010"/>
          </a:xfrm>
        </p:spPr>
        <p:txBody>
          <a:bodyPr vert="horz" lIns="91440" tIns="45720" rIns="91440" bIns="45720" rtlCol="0" anchor="ctr">
            <a:normAutofit/>
          </a:bodyPr>
          <a:lstStyle/>
          <a:p>
            <a:pPr algn="l" defTabSz="914400">
              <a:lnSpc>
                <a:spcPct val="90000"/>
              </a:lnSpc>
            </a:pPr>
            <a:r>
              <a:rPr lang="en-US" sz="3400" kern="1200" dirty="0">
                <a:solidFill>
                  <a:srgbClr val="FFFFFF"/>
                </a:solidFill>
                <a:latin typeface="+mj-lt"/>
                <a:ea typeface="+mj-ea"/>
                <a:cs typeface="+mj-cs"/>
              </a:rPr>
              <a:t>Understanding the Impact of Strategic Risk Governance on Banking Resilience</a:t>
            </a:r>
          </a:p>
        </p:txBody>
      </p:sp>
      <p:sp>
        <p:nvSpPr>
          <p:cNvPr id="64" name="Freeform: Shape 6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4572000" y="820880"/>
            <a:ext cx="3943349" cy="4889350"/>
          </a:xfrm>
        </p:spPr>
        <p:txBody>
          <a:bodyPr vert="horz" lIns="91440" tIns="45720" rIns="91440" bIns="45720" rtlCol="0" anchor="t">
            <a:normAutofit/>
          </a:bodyPr>
          <a:lstStyle/>
          <a:p>
            <a:pPr indent="-228600" algn="l" defTabSz="914400">
              <a:lnSpc>
                <a:spcPct val="90000"/>
              </a:lnSpc>
              <a:buFont typeface="Arial" panose="020B0604020202020204" pitchFamily="34" charset="0"/>
              <a:buChar char="•"/>
            </a:pPr>
            <a:r>
              <a:rPr lang="en-US" dirty="0">
                <a:solidFill>
                  <a:schemeClr val="tx1"/>
                </a:solidFill>
              </a:rPr>
              <a:t>The Case of Bangladesh Commercial Banks </a:t>
            </a:r>
          </a:p>
          <a:p>
            <a:pPr indent="-228600" algn="l" defTabSz="914400">
              <a:lnSpc>
                <a:spcPct val="90000"/>
              </a:lnSpc>
              <a:buFont typeface="Arial" panose="020B0604020202020204" pitchFamily="34" charset="0"/>
              <a:buChar char="•"/>
            </a:pPr>
            <a:endParaRPr lang="en-US" dirty="0">
              <a:solidFill>
                <a:schemeClr val="tx1"/>
              </a:solidFill>
            </a:endParaRPr>
          </a:p>
          <a:p>
            <a:pPr algn="l" defTabSz="914400">
              <a:lnSpc>
                <a:spcPct val="90000"/>
              </a:lnSpc>
            </a:pPr>
            <a:endParaRPr lang="en-US" dirty="0">
              <a:solidFill>
                <a:schemeClr val="tx1"/>
              </a:solidFill>
            </a:endParaRPr>
          </a:p>
          <a:p>
            <a:pPr indent="-228600" algn="l" defTabSz="914400">
              <a:lnSpc>
                <a:spcPct val="90000"/>
              </a:lnSpc>
              <a:buFont typeface="Arial" panose="020B0604020202020204" pitchFamily="34" charset="0"/>
              <a:buChar char="•"/>
            </a:pPr>
            <a:endParaRPr lang="en-US" dirty="0">
              <a:solidFill>
                <a:schemeClr val="tx1"/>
              </a:solidFill>
            </a:endParaRPr>
          </a:p>
          <a:p>
            <a:pPr indent="-228600" algn="l" defTabSz="914400">
              <a:lnSpc>
                <a:spcPct val="90000"/>
              </a:lnSpc>
              <a:buFont typeface="Arial" panose="020B0604020202020204" pitchFamily="34" charset="0"/>
              <a:buChar char="•"/>
            </a:pPr>
            <a:endParaRPr lang="en-US" dirty="0">
              <a:solidFill>
                <a:schemeClr val="tx1"/>
              </a:solidFill>
            </a:endParaRPr>
          </a:p>
          <a:p>
            <a:pPr indent="-228600" algn="l" defTabSz="914400">
              <a:lnSpc>
                <a:spcPct val="90000"/>
              </a:lnSpc>
              <a:buFont typeface="Arial" panose="020B0604020202020204" pitchFamily="34" charset="0"/>
              <a:buChar char="•"/>
            </a:pPr>
            <a:endParaRPr lang="en-US" dirty="0">
              <a:solidFill>
                <a:schemeClr val="tx1"/>
              </a:solidFill>
            </a:endParaRPr>
          </a:p>
          <a:p>
            <a:pPr indent="-228600" algn="l" defTabSz="914400">
              <a:lnSpc>
                <a:spcPct val="90000"/>
              </a:lnSpc>
              <a:buFont typeface="Arial" panose="020B0604020202020204" pitchFamily="34" charset="0"/>
              <a:buChar char="•"/>
            </a:pPr>
            <a:endParaRPr lang="en-US" dirty="0">
              <a:solidFill>
                <a:schemeClr val="tx1"/>
              </a:solidFill>
            </a:endParaRPr>
          </a:p>
          <a:p>
            <a:pPr algn="l" defTabSz="914400">
              <a:lnSpc>
                <a:spcPct val="90000"/>
              </a:lnSpc>
            </a:pPr>
            <a:r>
              <a:rPr lang="en-US" dirty="0">
                <a:solidFill>
                  <a:schemeClr val="tx1"/>
                </a:solidFill>
              </a:rPr>
              <a:t>Presented by:</a:t>
            </a:r>
          </a:p>
          <a:p>
            <a:pPr algn="l" defTabSz="914400">
              <a:lnSpc>
                <a:spcPct val="90000"/>
              </a:lnSpc>
            </a:pPr>
            <a:r>
              <a:rPr lang="en-US" dirty="0">
                <a:solidFill>
                  <a:schemeClr val="tx1"/>
                </a:solidFill>
              </a:rPr>
              <a:t>MD Abul Monsur</a:t>
            </a:r>
          </a:p>
          <a:p>
            <a:pPr algn="l" defTabSz="914400">
              <a:lnSpc>
                <a:spcPct val="90000"/>
              </a:lnSpc>
            </a:pPr>
            <a:r>
              <a:rPr lang="en-US" dirty="0">
                <a:solidFill>
                  <a:schemeClr val="tx1"/>
                </a:solidFill>
              </a:rPr>
              <a:t>DBA Candidate</a:t>
            </a:r>
          </a:p>
          <a:p>
            <a:pPr algn="l" defTabSz="914400">
              <a:lnSpc>
                <a:spcPct val="90000"/>
              </a:lnSpc>
            </a:pPr>
            <a:r>
              <a:rPr lang="en-US" dirty="0">
                <a:solidFill>
                  <a:schemeClr val="tx1"/>
                </a:solidFill>
              </a:rPr>
              <a:t>UWTSD London</a:t>
            </a:r>
          </a:p>
        </p:txBody>
      </p:sp>
      <p:sp>
        <p:nvSpPr>
          <p:cNvPr id="70" name="Freeform: Shape 6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63731"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77" name="Freeform: Shape 7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7" end="7"/>
                                            </p:txEl>
                                          </p:spTgt>
                                        </p:tgtEl>
                                        <p:attrNameLst>
                                          <p:attrName>style.visibility</p:attrName>
                                        </p:attrNameLst>
                                      </p:cBhvr>
                                      <p:to>
                                        <p:strVal val="visible"/>
                                      </p:to>
                                    </p:set>
                                    <p:animEffect transition="in" filter="fade">
                                      <p:cBhvr>
                                        <p:cTn id="15" dur="1000"/>
                                        <p:tgtEl>
                                          <p:spTgt spid="3">
                                            <p:txEl>
                                              <p:pRg st="7" end="7"/>
                                            </p:txEl>
                                          </p:spTgt>
                                        </p:tgtEl>
                                      </p:cBhvr>
                                    </p:animEffect>
                                  </p:childTnLst>
                                </p:cTn>
                              </p:par>
                              <p:par>
                                <p:cTn id="16" presetID="10" presetClass="entr" presetSubtype="0" fill="hold" grpId="0" nodeType="withEffect">
                                  <p:stCondLst>
                                    <p:cond delay="1000"/>
                                  </p:stCondLst>
                                  <p:iterate type="wd">
                                    <p:tmPct val="15000"/>
                                  </p:iterate>
                                  <p:childTnLst>
                                    <p:set>
                                      <p:cBhvr>
                                        <p:cTn id="17" dur="1" fill="hold">
                                          <p:stCondLst>
                                            <p:cond delay="0"/>
                                          </p:stCondLst>
                                        </p:cTn>
                                        <p:tgtEl>
                                          <p:spTgt spid="3">
                                            <p:txEl>
                                              <p:pRg st="8" end="8"/>
                                            </p:txEl>
                                          </p:spTgt>
                                        </p:tgtEl>
                                        <p:attrNameLst>
                                          <p:attrName>style.visibility</p:attrName>
                                        </p:attrNameLst>
                                      </p:cBhvr>
                                      <p:to>
                                        <p:strVal val="visible"/>
                                      </p:to>
                                    </p:set>
                                    <p:animEffect transition="in" filter="fade">
                                      <p:cBhvr>
                                        <p:cTn id="18" dur="1000"/>
                                        <p:tgtEl>
                                          <p:spTgt spid="3">
                                            <p:txEl>
                                              <p:pRg st="8" end="8"/>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000"/>
                                  </p:stCondLst>
                                  <p:iterate type="wd">
                                    <p:tmPct val="15000"/>
                                  </p:iterate>
                                  <p:childTnLst>
                                    <p:set>
                                      <p:cBhvr>
                                        <p:cTn id="22" dur="1" fill="hold">
                                          <p:stCondLst>
                                            <p:cond delay="0"/>
                                          </p:stCondLst>
                                        </p:cTn>
                                        <p:tgtEl>
                                          <p:spTgt spid="3">
                                            <p:txEl>
                                              <p:pRg st="9" end="9"/>
                                            </p:txEl>
                                          </p:spTgt>
                                        </p:tgtEl>
                                        <p:attrNameLst>
                                          <p:attrName>style.visibility</p:attrName>
                                        </p:attrNameLst>
                                      </p:cBhvr>
                                      <p:to>
                                        <p:strVal val="visible"/>
                                      </p:to>
                                    </p:set>
                                    <p:animEffect transition="in" filter="fade">
                                      <p:cBhvr>
                                        <p:cTn id="23" dur="1000"/>
                                        <p:tgtEl>
                                          <p:spTgt spid="3">
                                            <p:txEl>
                                              <p:pRg st="9" end="9"/>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1000"/>
                                  </p:stCondLst>
                                  <p:iterate type="wd">
                                    <p:tmPct val="15000"/>
                                  </p:iterate>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84350"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628650" y="643467"/>
            <a:ext cx="2213403" cy="5571066"/>
          </a:xfrm>
        </p:spPr>
        <p:txBody>
          <a:bodyPr>
            <a:normAutofit/>
          </a:bodyPr>
          <a:lstStyle/>
          <a:p>
            <a:r>
              <a:rPr lang="en-GB">
                <a:solidFill>
                  <a:srgbClr val="FFFFFF"/>
                </a:solidFill>
              </a:rPr>
              <a:t>Contents:</a:t>
            </a:r>
          </a:p>
        </p:txBody>
      </p:sp>
      <p:graphicFrame>
        <p:nvGraphicFramePr>
          <p:cNvPr id="5" name="Content Placeholder 2">
            <a:extLst>
              <a:ext uri="{FF2B5EF4-FFF2-40B4-BE49-F238E27FC236}">
                <a16:creationId xmlns:a16="http://schemas.microsoft.com/office/drawing/2014/main" id="{DFCAD5BD-2E4C-DD29-CFF7-F9E732385C9D}"/>
              </a:ext>
            </a:extLst>
          </p:cNvPr>
          <p:cNvGraphicFramePr>
            <a:graphicFrameLocks noGrp="1"/>
          </p:cNvGraphicFramePr>
          <p:nvPr>
            <p:ph idx="1"/>
            <p:extLst>
              <p:ext uri="{D42A27DB-BD31-4B8C-83A1-F6EECF244321}">
                <p14:modId xmlns:p14="http://schemas.microsoft.com/office/powerpoint/2010/main" val="3272416577"/>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6B043-DC68-BD45-B66B-F03DE6B66811}"/>
              </a:ext>
            </a:extLst>
          </p:cNvPr>
          <p:cNvSpPr>
            <a:spLocks noGrp="1"/>
          </p:cNvSpPr>
          <p:nvPr>
            <p:ph type="title"/>
          </p:nvPr>
        </p:nvSpPr>
        <p:spPr>
          <a:xfrm>
            <a:off x="628650" y="459863"/>
            <a:ext cx="7886700" cy="1004594"/>
          </a:xfrm>
        </p:spPr>
        <p:txBody>
          <a:bodyPr>
            <a:normAutofit/>
          </a:bodyPr>
          <a:lstStyle/>
          <a:p>
            <a:r>
              <a:rPr lang="en-US">
                <a:solidFill>
                  <a:srgbClr val="FFFFFF"/>
                </a:solidFill>
              </a:rPr>
              <a:t>Background: (Definition)</a:t>
            </a:r>
          </a:p>
        </p:txBody>
      </p:sp>
      <p:sp>
        <p:nvSpPr>
          <p:cNvPr id="45" name="Rectangle: Rounded Corners 44">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9FBABEE-A2E6-E100-C4F0-48EAECDDEFA8}"/>
              </a:ext>
            </a:extLst>
          </p:cNvPr>
          <p:cNvGraphicFramePr>
            <a:graphicFrameLocks noGrp="1"/>
          </p:cNvGraphicFramePr>
          <p:nvPr>
            <p:ph idx="1"/>
            <p:extLst>
              <p:ext uri="{D42A27DB-BD31-4B8C-83A1-F6EECF244321}">
                <p14:modId xmlns:p14="http://schemas.microsoft.com/office/powerpoint/2010/main" val="1213464791"/>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4853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6427A4-5A31-E9D5-61DA-F4D468025493}"/>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FCD1A-D237-A7C0-99BD-835AB74C3A43}"/>
              </a:ext>
            </a:extLst>
          </p:cNvPr>
          <p:cNvSpPr>
            <a:spLocks noGrp="1"/>
          </p:cNvSpPr>
          <p:nvPr>
            <p:ph type="title"/>
          </p:nvPr>
        </p:nvSpPr>
        <p:spPr>
          <a:xfrm>
            <a:off x="6012063" y="547712"/>
            <a:ext cx="2503286" cy="5577367"/>
          </a:xfrm>
        </p:spPr>
        <p:txBody>
          <a:bodyPr>
            <a:normAutofit/>
          </a:bodyPr>
          <a:lstStyle/>
          <a:p>
            <a:r>
              <a:rPr lang="en-GB" sz="3500"/>
              <a:t>Background: Key studies</a:t>
            </a:r>
          </a:p>
        </p:txBody>
      </p:sp>
      <p:graphicFrame>
        <p:nvGraphicFramePr>
          <p:cNvPr id="5" name="Content Placeholder 2">
            <a:extLst>
              <a:ext uri="{FF2B5EF4-FFF2-40B4-BE49-F238E27FC236}">
                <a16:creationId xmlns:a16="http://schemas.microsoft.com/office/drawing/2014/main" id="{E6352C26-E433-BA28-8A9D-24B040586897}"/>
              </a:ext>
            </a:extLst>
          </p:cNvPr>
          <p:cNvGraphicFramePr>
            <a:graphicFrameLocks noGrp="1"/>
          </p:cNvGraphicFramePr>
          <p:nvPr>
            <p:ph idx="1"/>
            <p:extLst>
              <p:ext uri="{D42A27DB-BD31-4B8C-83A1-F6EECF244321}">
                <p14:modId xmlns:p14="http://schemas.microsoft.com/office/powerpoint/2010/main" val="3844645609"/>
              </p:ext>
            </p:extLst>
          </p:nvPr>
        </p:nvGraphicFramePr>
        <p:xfrm>
          <a:off x="628650" y="620392"/>
          <a:ext cx="49726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5435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US" sz="4700"/>
              <a:t>Research Problem</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8EC5CD-1F26-FC1B-7376-A623CB24F695}"/>
              </a:ext>
            </a:extLst>
          </p:cNvPr>
          <p:cNvGraphicFramePr>
            <a:graphicFrameLocks noGrp="1"/>
          </p:cNvGraphicFramePr>
          <p:nvPr>
            <p:ph idx="1"/>
            <p:extLst>
              <p:ext uri="{D42A27DB-BD31-4B8C-83A1-F6EECF244321}">
                <p14:modId xmlns:p14="http://schemas.microsoft.com/office/powerpoint/2010/main" val="3232904108"/>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C6D52E-CE80-D5BC-220D-A8E97F5A3BD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6D1994-2E00-E9A5-7185-B9D45C092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A6EE928-EB7F-088B-36CA-08B24E458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E5B43-49E6-EECD-F5C7-73E51F67AF7D}"/>
              </a:ext>
            </a:extLst>
          </p:cNvPr>
          <p:cNvSpPr>
            <a:spLocks noGrp="1"/>
          </p:cNvSpPr>
          <p:nvPr>
            <p:ph type="title"/>
          </p:nvPr>
        </p:nvSpPr>
        <p:spPr>
          <a:xfrm>
            <a:off x="878305" y="1396686"/>
            <a:ext cx="2430380" cy="4064628"/>
          </a:xfrm>
        </p:spPr>
        <p:txBody>
          <a:bodyPr>
            <a:normAutofit/>
          </a:bodyPr>
          <a:lstStyle/>
          <a:p>
            <a:r>
              <a:rPr lang="en-US" dirty="0">
                <a:solidFill>
                  <a:srgbClr val="FFFFFF"/>
                </a:solidFill>
              </a:rPr>
              <a:t>Academic Gaps</a:t>
            </a:r>
          </a:p>
        </p:txBody>
      </p:sp>
      <p:sp>
        <p:nvSpPr>
          <p:cNvPr id="15" name="Arc 14">
            <a:extLst>
              <a:ext uri="{FF2B5EF4-FFF2-40B4-BE49-F238E27FC236}">
                <a16:creationId xmlns:a16="http://schemas.microsoft.com/office/drawing/2014/main" id="{02D48123-58AE-86E4-0D41-885CE2509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B8A01D7D-A52C-26EC-AD80-7E548D6E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8206029-FD63-6CC5-76A2-24F2CF246F1C}"/>
              </a:ext>
            </a:extLst>
          </p:cNvPr>
          <p:cNvSpPr>
            <a:spLocks noGrp="1"/>
          </p:cNvSpPr>
          <p:nvPr>
            <p:ph idx="1"/>
          </p:nvPr>
        </p:nvSpPr>
        <p:spPr>
          <a:xfrm>
            <a:off x="4027614" y="1526033"/>
            <a:ext cx="4152298" cy="3935281"/>
          </a:xfrm>
        </p:spPr>
        <p:txBody>
          <a:bodyPr>
            <a:normAutofit fontScale="92500" lnSpcReduction="10000"/>
          </a:bodyPr>
          <a:lstStyle/>
          <a:p>
            <a:pPr lvl="0">
              <a:lnSpc>
                <a:spcPct val="90000"/>
              </a:lnSpc>
            </a:pPr>
            <a:r>
              <a:rPr lang="en-US" sz="1900" dirty="0"/>
              <a:t>Lack of empirical studies linking SRG specifically to banking resilience</a:t>
            </a:r>
          </a:p>
          <a:p>
            <a:pPr lvl="0">
              <a:lnSpc>
                <a:spcPct val="90000"/>
              </a:lnSpc>
            </a:pPr>
            <a:r>
              <a:rPr lang="en-US" sz="1900" dirty="0"/>
              <a:t>Few studies on Bangladesh-specific analysis</a:t>
            </a:r>
            <a:endParaRPr lang="en-GB" sz="1900" dirty="0"/>
          </a:p>
          <a:p>
            <a:pPr lvl="0">
              <a:lnSpc>
                <a:spcPct val="90000"/>
              </a:lnSpc>
            </a:pPr>
            <a:r>
              <a:rPr lang="en-US" sz="1900" dirty="0"/>
              <a:t>Lacking Governance quality measures</a:t>
            </a:r>
          </a:p>
          <a:p>
            <a:pPr>
              <a:lnSpc>
                <a:spcPct val="90000"/>
              </a:lnSpc>
            </a:pPr>
            <a:r>
              <a:rPr lang="en-US" sz="1900" dirty="0"/>
              <a:t>Limited integrated frameworks</a:t>
            </a:r>
          </a:p>
          <a:p>
            <a:pPr>
              <a:lnSpc>
                <a:spcPct val="90000"/>
              </a:lnSpc>
            </a:pPr>
            <a:r>
              <a:rPr lang="en-US" sz="1900" dirty="0"/>
              <a:t>Few studies examine internal governance processes and risk culture in south Asian banks</a:t>
            </a:r>
          </a:p>
          <a:p>
            <a:pPr>
              <a:lnSpc>
                <a:spcPct val="90000"/>
              </a:lnSpc>
            </a:pPr>
            <a:r>
              <a:rPr lang="en-US" sz="1900" dirty="0"/>
              <a:t>Lack of Micro-level governance variables</a:t>
            </a:r>
          </a:p>
          <a:p>
            <a:pPr>
              <a:lnSpc>
                <a:spcPct val="90000"/>
              </a:lnSpc>
            </a:pPr>
            <a:r>
              <a:rPr lang="en-US" sz="1900" dirty="0"/>
              <a:t>Limited use of advanced quantitative methods</a:t>
            </a:r>
          </a:p>
          <a:p>
            <a:pPr>
              <a:lnSpc>
                <a:spcPct val="90000"/>
              </a:lnSpc>
            </a:pPr>
            <a:r>
              <a:rPr lang="en-US" sz="1900" dirty="0"/>
              <a:t>Weak linkage between regulation and actual resilience outcomes</a:t>
            </a:r>
          </a:p>
          <a:p>
            <a:pPr marL="0" indent="0">
              <a:lnSpc>
                <a:spcPct val="90000"/>
              </a:lnSpc>
              <a:buNone/>
            </a:pPr>
            <a:endParaRPr lang="en-GB" sz="1900" dirty="0"/>
          </a:p>
          <a:p>
            <a:pPr>
              <a:lnSpc>
                <a:spcPct val="90000"/>
              </a:lnSpc>
            </a:pPr>
            <a:endParaRPr lang="en-GB" sz="1900" dirty="0"/>
          </a:p>
          <a:p>
            <a:pPr>
              <a:lnSpc>
                <a:spcPct val="90000"/>
              </a:lnSpc>
            </a:pPr>
            <a:endParaRPr lang="en-GB" sz="1900" dirty="0"/>
          </a:p>
          <a:p>
            <a:pPr>
              <a:lnSpc>
                <a:spcPct val="90000"/>
              </a:lnSpc>
            </a:pPr>
            <a:endParaRPr lang="en-GB" sz="1900" dirty="0"/>
          </a:p>
          <a:p>
            <a:pPr>
              <a:lnSpc>
                <a:spcPct val="90000"/>
              </a:lnSpc>
            </a:pPr>
            <a:endParaRPr lang="en-GB" sz="1900" dirty="0"/>
          </a:p>
          <a:p>
            <a:pPr lvl="0">
              <a:lnSpc>
                <a:spcPct val="90000"/>
              </a:lnSpc>
            </a:pPr>
            <a:endParaRPr lang="en-US" sz="1900" dirty="0"/>
          </a:p>
          <a:p>
            <a:pPr lvl="0">
              <a:lnSpc>
                <a:spcPct val="90000"/>
              </a:lnSpc>
            </a:pPr>
            <a:endParaRPr lang="en-GB" sz="1900" dirty="0"/>
          </a:p>
        </p:txBody>
      </p:sp>
    </p:spTree>
    <p:extLst>
      <p:ext uri="{BB962C8B-B14F-4D97-AF65-F5344CB8AC3E}">
        <p14:creationId xmlns:p14="http://schemas.microsoft.com/office/powerpoint/2010/main" val="1865622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t>Research Objectives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3D69992-27F6-8805-B079-AAA6CED61C5F}"/>
              </a:ext>
            </a:extLst>
          </p:cNvPr>
          <p:cNvGraphicFramePr>
            <a:graphicFrameLocks noGrp="1"/>
          </p:cNvGraphicFramePr>
          <p:nvPr>
            <p:ph idx="1"/>
            <p:extLst>
              <p:ext uri="{D42A27DB-BD31-4B8C-83A1-F6EECF244321}">
                <p14:modId xmlns:p14="http://schemas.microsoft.com/office/powerpoint/2010/main" val="271571427"/>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628650" y="401221"/>
            <a:ext cx="7886700" cy="1348065"/>
          </a:xfrm>
        </p:spPr>
        <p:txBody>
          <a:bodyPr>
            <a:normAutofit/>
          </a:bodyPr>
          <a:lstStyle/>
          <a:p>
            <a:r>
              <a:rPr lang="en-GB" sz="4700">
                <a:solidFill>
                  <a:srgbClr val="FFFFFF"/>
                </a:solidFill>
              </a:rPr>
              <a:t>Research Questions</a:t>
            </a:r>
          </a:p>
        </p:txBody>
      </p:sp>
      <p:sp>
        <p:nvSpPr>
          <p:cNvPr id="36" name="Content Placeholder 2"/>
          <p:cNvSpPr>
            <a:spLocks noGrp="1"/>
          </p:cNvSpPr>
          <p:nvPr>
            <p:ph idx="1"/>
          </p:nvPr>
        </p:nvSpPr>
        <p:spPr>
          <a:xfrm>
            <a:off x="628650" y="2586789"/>
            <a:ext cx="7886700" cy="3590174"/>
          </a:xfrm>
        </p:spPr>
        <p:txBody>
          <a:bodyPr>
            <a:normAutofit/>
          </a:bodyPr>
          <a:lstStyle/>
          <a:p>
            <a:pPr marL="457200" indent="-457200">
              <a:buAutoNum type="arabicPeriod"/>
            </a:pPr>
            <a:r>
              <a:rPr lang="en-US" sz="1900"/>
              <a:t>How does strategic risk governance influence banking resilience in Bangladesh commercial banks</a:t>
            </a:r>
            <a:r>
              <a:rPr sz="1900"/>
              <a:t>?</a:t>
            </a:r>
            <a:endParaRPr lang="en-US" sz="1900"/>
          </a:p>
          <a:p>
            <a:pPr marL="457200" indent="-457200">
              <a:buAutoNum type="arabicPeriod"/>
            </a:pPr>
            <a:r>
              <a:rPr lang="en-GB" sz="1900"/>
              <a:t>Which components of strategic risk governance ( risk committees, board oversight, ERM practices) significantly affect banking resilience? </a:t>
            </a:r>
          </a:p>
          <a:p>
            <a:pPr marL="457200" indent="-457200">
              <a:buAutoNum type="arabicPeriod"/>
            </a:pPr>
            <a:r>
              <a:rPr lang="en-US" sz="1900"/>
              <a:t>To what extent does strategic risk governance influence banking resilience in commercial banks in Bangladesh?</a:t>
            </a:r>
          </a:p>
          <a:p>
            <a:pPr marL="457200" indent="-457200">
              <a:buAutoNum type="arabicPeriod"/>
            </a:pPr>
            <a:r>
              <a:rPr lang="en-US" sz="1900"/>
              <a:t>Through what mechanisms does strategic risk governance enhance the resilience of commercial banks?</a:t>
            </a:r>
          </a:p>
          <a:p>
            <a:pPr marL="457200" indent="-457200">
              <a:buAutoNum type="arabicPeriod"/>
            </a:pPr>
            <a:r>
              <a:rPr lang="en-US" sz="1900"/>
              <a:t>To what extent do existing regulatory frameworks and risk governance practices align with resilience outcomes in Bangladesh’s banking sector?</a:t>
            </a:r>
            <a:endParaRPr sz="19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US" sz="4700"/>
              <a:t>Hypotheses(H)</a:t>
            </a:r>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AEC5860-3163-4023-51CD-DA1550F95AC0}"/>
              </a:ext>
            </a:extLst>
          </p:cNvPr>
          <p:cNvGraphicFramePr>
            <a:graphicFrameLocks noGrp="1"/>
          </p:cNvGraphicFramePr>
          <p:nvPr>
            <p:ph idx="1"/>
            <p:extLst>
              <p:ext uri="{D42A27DB-BD31-4B8C-83A1-F6EECF244321}">
                <p14:modId xmlns:p14="http://schemas.microsoft.com/office/powerpoint/2010/main" val="4083427685"/>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8305" y="1396686"/>
            <a:ext cx="2430380" cy="4064628"/>
          </a:xfrm>
        </p:spPr>
        <p:txBody>
          <a:bodyPr>
            <a:normAutofit/>
          </a:bodyPr>
          <a:lstStyle/>
          <a:p>
            <a:r>
              <a:rPr lang="en-US">
                <a:solidFill>
                  <a:srgbClr val="FFFFFF"/>
                </a:solidFill>
              </a:rPr>
              <a:t>Key Authors</a:t>
            </a:r>
            <a:endParaRPr lang="en-US" dirty="0">
              <a:solidFill>
                <a:srgbClr val="FFFFFF"/>
              </a:solidFill>
            </a:endParaRPr>
          </a:p>
        </p:txBody>
      </p:sp>
      <p:sp>
        <p:nvSpPr>
          <p:cNvPr id="24" name="Arc 2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Content Placeholder 2"/>
          <p:cNvSpPr>
            <a:spLocks noGrp="1"/>
          </p:cNvSpPr>
          <p:nvPr>
            <p:ph idx="1"/>
          </p:nvPr>
        </p:nvSpPr>
        <p:spPr>
          <a:xfrm>
            <a:off x="4027614" y="1526033"/>
            <a:ext cx="4152298" cy="3935281"/>
          </a:xfrm>
        </p:spPr>
        <p:txBody>
          <a:bodyPr>
            <a:normAutofit/>
          </a:bodyPr>
          <a:lstStyle/>
          <a:p>
            <a:pPr marL="0" lvl="0" indent="0">
              <a:lnSpc>
                <a:spcPct val="90000"/>
              </a:lnSpc>
              <a:buNone/>
            </a:pPr>
            <a:r>
              <a:rPr lang="en-US" sz="1300" b="1"/>
              <a:t>      Strategic Risk Governance : </a:t>
            </a:r>
          </a:p>
          <a:p>
            <a:pPr marL="457200" indent="-457200">
              <a:lnSpc>
                <a:spcPct val="90000"/>
              </a:lnSpc>
              <a:buAutoNum type="arabicPeriod"/>
            </a:pPr>
            <a:r>
              <a:rPr lang="en-US" sz="1300" err="1"/>
              <a:t>Rene’Stulz</a:t>
            </a:r>
            <a:r>
              <a:rPr lang="en-US" sz="1300"/>
              <a:t> (ERM Theory)- Governance Foundation</a:t>
            </a:r>
          </a:p>
          <a:p>
            <a:pPr marL="457200" indent="-457200">
              <a:lnSpc>
                <a:spcPct val="90000"/>
              </a:lnSpc>
              <a:buAutoNum type="arabicPeriod"/>
            </a:pPr>
            <a:r>
              <a:rPr lang="en-US" sz="1300"/>
              <a:t>Torben G. Anderson -Risk Mgt Systems and corporate governance</a:t>
            </a:r>
          </a:p>
          <a:p>
            <a:pPr>
              <a:lnSpc>
                <a:spcPct val="90000"/>
              </a:lnSpc>
            </a:pPr>
            <a:endParaRPr lang="en-US" sz="1300"/>
          </a:p>
          <a:p>
            <a:pPr marL="0" indent="0">
              <a:lnSpc>
                <a:spcPct val="90000"/>
              </a:lnSpc>
              <a:buNone/>
            </a:pPr>
            <a:r>
              <a:rPr lang="en-US" sz="1300" b="1"/>
              <a:t> Banking Risk, Stability &amp; Resilience : </a:t>
            </a:r>
          </a:p>
          <a:p>
            <a:pPr marL="457200" indent="-457200">
              <a:lnSpc>
                <a:spcPct val="90000"/>
              </a:lnSpc>
              <a:buAutoNum type="arabicPeriod"/>
            </a:pPr>
            <a:r>
              <a:rPr lang="en-US" sz="1300"/>
              <a:t>Anil K. Kashyap-Work on capital regulation and resilience</a:t>
            </a:r>
          </a:p>
          <a:p>
            <a:pPr marL="457200" indent="-457200">
              <a:lnSpc>
                <a:spcPct val="90000"/>
              </a:lnSpc>
              <a:buFont typeface="Arial"/>
              <a:buAutoNum type="arabicPeriod"/>
            </a:pPr>
            <a:r>
              <a:rPr lang="en-US" sz="1300"/>
              <a:t>Charles Goodhart -Key figure in financial regulation and resilience</a:t>
            </a:r>
          </a:p>
          <a:p>
            <a:pPr marL="0" indent="0">
              <a:lnSpc>
                <a:spcPct val="90000"/>
              </a:lnSpc>
              <a:buNone/>
            </a:pPr>
            <a:endParaRPr lang="en-US" sz="1300"/>
          </a:p>
          <a:p>
            <a:pPr marL="0" indent="0">
              <a:lnSpc>
                <a:spcPct val="90000"/>
              </a:lnSpc>
              <a:buNone/>
            </a:pPr>
            <a:r>
              <a:rPr lang="en-US" sz="1300"/>
              <a:t>  </a:t>
            </a:r>
            <a:r>
              <a:rPr lang="en-US" sz="1300" b="1"/>
              <a:t>Emerging Markets/Bangladesh Context: </a:t>
            </a:r>
          </a:p>
          <a:p>
            <a:pPr marL="457200" indent="-457200">
              <a:lnSpc>
                <a:spcPct val="90000"/>
              </a:lnSpc>
              <a:buAutoNum type="arabicPeriod"/>
            </a:pPr>
            <a:r>
              <a:rPr lang="en-US" sz="1300"/>
              <a:t>Asli </a:t>
            </a:r>
            <a:r>
              <a:rPr lang="en-US" sz="1300" err="1"/>
              <a:t>Demirguc</a:t>
            </a:r>
            <a:r>
              <a:rPr lang="en-US" sz="1300"/>
              <a:t>-Kunt-Banking stability in developing countries</a:t>
            </a:r>
          </a:p>
          <a:p>
            <a:pPr marL="457200" indent="-457200">
              <a:lnSpc>
                <a:spcPct val="90000"/>
              </a:lnSpc>
              <a:buFont typeface="Arial"/>
              <a:buAutoNum type="arabicPeriod"/>
            </a:pPr>
            <a:r>
              <a:rPr lang="en-US" sz="1300"/>
              <a:t>Ross Levine -Governance and Financial system</a:t>
            </a:r>
            <a:endParaRPr lang="en-GB" sz="1300"/>
          </a:p>
          <a:p>
            <a:pPr marL="0" indent="0">
              <a:lnSpc>
                <a:spcPct val="90000"/>
              </a:lnSpc>
              <a:buNone/>
            </a:pPr>
            <a:endParaRPr lang="en-US" sz="1300"/>
          </a:p>
          <a:p>
            <a:pPr marL="457200" indent="-457200">
              <a:lnSpc>
                <a:spcPct val="90000"/>
              </a:lnSpc>
              <a:buAutoNum type="arabicPeriod"/>
            </a:pPr>
            <a:endParaRPr lang="en-US" sz="1300"/>
          </a:p>
          <a:p>
            <a:pPr>
              <a:lnSpc>
                <a:spcPct val="90000"/>
              </a:lnSpc>
            </a:pPr>
            <a:endParaRPr lang="en-GB" sz="1300"/>
          </a:p>
          <a:p>
            <a:pPr>
              <a:lnSpc>
                <a:spcPct val="90000"/>
              </a:lnSpc>
            </a:pPr>
            <a:endParaRPr lang="en-GB" sz="1300"/>
          </a:p>
          <a:p>
            <a:pPr>
              <a:lnSpc>
                <a:spcPct val="90000"/>
              </a:lnSpc>
            </a:pPr>
            <a:endParaRPr lang="en-GB" sz="1300"/>
          </a:p>
          <a:p>
            <a:pPr>
              <a:lnSpc>
                <a:spcPct val="90000"/>
              </a:lnSpc>
            </a:pPr>
            <a:endParaRPr lang="en-GB" sz="1300"/>
          </a:p>
          <a:p>
            <a:pPr>
              <a:lnSpc>
                <a:spcPct val="90000"/>
              </a:lnSpc>
            </a:pPr>
            <a:endParaRPr lang="en-GB" sz="1300"/>
          </a:p>
          <a:p>
            <a:pPr lvl="0">
              <a:lnSpc>
                <a:spcPct val="90000"/>
              </a:lnSpc>
            </a:pPr>
            <a:endParaRPr lang="en-US" sz="1300"/>
          </a:p>
          <a:p>
            <a:pPr lvl="0">
              <a:lnSpc>
                <a:spcPct val="90000"/>
              </a:lnSpc>
            </a:pPr>
            <a:endParaRPr lang="en-GB" sz="13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DC88F7-7CFC-D0AB-269B-6FC5D72C0ED6}"/>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7">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F37316-8899-7070-1AF8-E8F5B4BB18EE}"/>
              </a:ext>
            </a:extLst>
          </p:cNvPr>
          <p:cNvSpPr>
            <a:spLocks noGrp="1"/>
          </p:cNvSpPr>
          <p:nvPr>
            <p:ph type="title"/>
          </p:nvPr>
        </p:nvSpPr>
        <p:spPr>
          <a:xfrm>
            <a:off x="628650" y="673770"/>
            <a:ext cx="2415246" cy="2027227"/>
          </a:xfrm>
        </p:spPr>
        <p:txBody>
          <a:bodyPr anchor="t">
            <a:normAutofit/>
          </a:bodyPr>
          <a:lstStyle/>
          <a:p>
            <a:pPr>
              <a:lnSpc>
                <a:spcPct val="90000"/>
              </a:lnSpc>
            </a:pPr>
            <a:r>
              <a:rPr lang="en-US">
                <a:solidFill>
                  <a:srgbClr val="FFFFFF"/>
                </a:solidFill>
              </a:rPr>
              <a:t>Theoretical Perspectives </a:t>
            </a:r>
          </a:p>
        </p:txBody>
      </p:sp>
      <p:graphicFrame>
        <p:nvGraphicFramePr>
          <p:cNvPr id="5" name="Content Placeholder 2">
            <a:extLst>
              <a:ext uri="{FF2B5EF4-FFF2-40B4-BE49-F238E27FC236}">
                <a16:creationId xmlns:a16="http://schemas.microsoft.com/office/drawing/2014/main" id="{E220FB38-F0AD-BA18-3FB8-1EFBCF086A0D}"/>
              </a:ext>
            </a:extLst>
          </p:cNvPr>
          <p:cNvGraphicFramePr>
            <a:graphicFrameLocks noGrp="1"/>
          </p:cNvGraphicFramePr>
          <p:nvPr>
            <p:ph idx="1"/>
            <p:extLst>
              <p:ext uri="{D42A27DB-BD31-4B8C-83A1-F6EECF244321}">
                <p14:modId xmlns:p14="http://schemas.microsoft.com/office/powerpoint/2010/main" val="2108535116"/>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9786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rPr lang="en-US" dirty="0"/>
              <a:t>Research Philosophy</a:t>
            </a:r>
            <a:endParaRPr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CDD3623-A545-0061-E666-FE4B73A5E5F1}"/>
              </a:ext>
            </a:extLst>
          </p:cNvPr>
          <p:cNvGraphicFramePr>
            <a:graphicFrameLocks noGrp="1"/>
          </p:cNvGraphicFramePr>
          <p:nvPr>
            <p:ph idx="1"/>
            <p:extLst>
              <p:ext uri="{D42A27DB-BD31-4B8C-83A1-F6EECF244321}">
                <p14:modId xmlns:p14="http://schemas.microsoft.com/office/powerpoint/2010/main" val="3545697907"/>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37673" y="348865"/>
            <a:ext cx="7288583" cy="1576446"/>
          </a:xfrm>
        </p:spPr>
        <p:txBody>
          <a:bodyPr anchor="ctr">
            <a:normAutofit/>
          </a:bodyPr>
          <a:lstStyle/>
          <a:p>
            <a:r>
              <a:rPr lang="en-US" sz="3500">
                <a:solidFill>
                  <a:srgbClr val="FFFFFF"/>
                </a:solidFill>
              </a:rPr>
              <a:t>Research Paradigm</a:t>
            </a:r>
          </a:p>
        </p:txBody>
      </p:sp>
      <p:graphicFrame>
        <p:nvGraphicFramePr>
          <p:cNvPr id="5" name="Content Placeholder 2">
            <a:extLst>
              <a:ext uri="{FF2B5EF4-FFF2-40B4-BE49-F238E27FC236}">
                <a16:creationId xmlns:a16="http://schemas.microsoft.com/office/drawing/2014/main" id="{64ACE1CB-15E1-674D-E6A0-AF6A43499121}"/>
              </a:ext>
            </a:extLst>
          </p:cNvPr>
          <p:cNvGraphicFramePr>
            <a:graphicFrameLocks noGrp="1"/>
          </p:cNvGraphicFramePr>
          <p:nvPr>
            <p:ph idx="1"/>
            <p:extLst>
              <p:ext uri="{D42A27DB-BD31-4B8C-83A1-F6EECF244321}">
                <p14:modId xmlns:p14="http://schemas.microsoft.com/office/powerpoint/2010/main" val="2936406186"/>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85800"/>
            <a:ext cx="7879842" cy="1157005"/>
          </a:xfrm>
        </p:spPr>
        <p:txBody>
          <a:bodyPr anchor="b">
            <a:normAutofit/>
          </a:bodyPr>
          <a:lstStyle/>
          <a:p>
            <a:r>
              <a:rPr lang="en-US" sz="4200"/>
              <a:t>Core Conceptual Framework</a:t>
            </a: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1817" y="122104"/>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95805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3AC5C4E-BAAA-585A-E84C-3E476EF5EFB2}"/>
              </a:ext>
            </a:extLst>
          </p:cNvPr>
          <p:cNvGraphicFramePr>
            <a:graphicFrameLocks noGrp="1"/>
          </p:cNvGraphicFramePr>
          <p:nvPr>
            <p:ph idx="1"/>
            <p:extLst>
              <p:ext uri="{D42A27DB-BD31-4B8C-83A1-F6EECF244321}">
                <p14:modId xmlns:p14="http://schemas.microsoft.com/office/powerpoint/2010/main" val="2225745874"/>
              </p:ext>
            </p:extLst>
          </p:nvPr>
        </p:nvGraphicFramePr>
        <p:xfrm>
          <a:off x="628650" y="2295252"/>
          <a:ext cx="7879842"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37673" y="348865"/>
            <a:ext cx="7288583" cy="1576446"/>
          </a:xfrm>
        </p:spPr>
        <p:txBody>
          <a:bodyPr anchor="ctr">
            <a:normAutofit/>
          </a:bodyPr>
          <a:lstStyle/>
          <a:p>
            <a:r>
              <a:rPr lang="en-US" sz="3500">
                <a:solidFill>
                  <a:srgbClr val="FFFFFF"/>
                </a:solidFill>
              </a:rPr>
              <a:t>Research Methodology</a:t>
            </a:r>
          </a:p>
        </p:txBody>
      </p:sp>
      <p:graphicFrame>
        <p:nvGraphicFramePr>
          <p:cNvPr id="5" name="Content Placeholder 2">
            <a:extLst>
              <a:ext uri="{FF2B5EF4-FFF2-40B4-BE49-F238E27FC236}">
                <a16:creationId xmlns:a16="http://schemas.microsoft.com/office/drawing/2014/main" id="{73EADD51-E227-647B-E717-835A0B824B43}"/>
              </a:ext>
            </a:extLst>
          </p:cNvPr>
          <p:cNvGraphicFramePr>
            <a:graphicFrameLocks noGrp="1"/>
          </p:cNvGraphicFramePr>
          <p:nvPr>
            <p:ph idx="1"/>
            <p:extLst>
              <p:ext uri="{D42A27DB-BD31-4B8C-83A1-F6EECF244321}">
                <p14:modId xmlns:p14="http://schemas.microsoft.com/office/powerpoint/2010/main" val="2980891946"/>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US" sz="4300"/>
              <a:t>Empirical Evidence Collection Plan</a:t>
            </a:r>
          </a:p>
        </p:txBody>
      </p:sp>
      <p:sp>
        <p:nvSpPr>
          <p:cNvPr id="2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B07459-9C45-70C9-5568-A72BB1AED292}"/>
              </a:ext>
            </a:extLst>
          </p:cNvPr>
          <p:cNvGraphicFramePr>
            <a:graphicFrameLocks noGrp="1"/>
          </p:cNvGraphicFramePr>
          <p:nvPr>
            <p:ph idx="1"/>
            <p:extLst>
              <p:ext uri="{D42A27DB-BD31-4B8C-83A1-F6EECF244321}">
                <p14:modId xmlns:p14="http://schemas.microsoft.com/office/powerpoint/2010/main" val="1647369131"/>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US" sz="4700"/>
              <a:t>Challenges &amp; Limitations</a:t>
            </a:r>
          </a:p>
        </p:txBody>
      </p:sp>
      <p:sp>
        <p:nvSpPr>
          <p:cNvPr id="2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1030945-BB80-3273-236E-ECE8A758F7AA}"/>
              </a:ext>
            </a:extLst>
          </p:cNvPr>
          <p:cNvGraphicFramePr>
            <a:graphicFrameLocks noGrp="1"/>
          </p:cNvGraphicFramePr>
          <p:nvPr>
            <p:ph idx="1"/>
            <p:extLst>
              <p:ext uri="{D42A27DB-BD31-4B8C-83A1-F6EECF244321}">
                <p14:modId xmlns:p14="http://schemas.microsoft.com/office/powerpoint/2010/main" val="1416613514"/>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470F9-A23A-1CCB-5BED-1D1A00262552}"/>
              </a:ext>
            </a:extLst>
          </p:cNvPr>
          <p:cNvSpPr>
            <a:spLocks noGrp="1"/>
          </p:cNvSpPr>
          <p:nvPr>
            <p:ph type="title"/>
          </p:nvPr>
        </p:nvSpPr>
        <p:spPr>
          <a:xfrm>
            <a:off x="515125" y="1153572"/>
            <a:ext cx="2400300" cy="4461163"/>
          </a:xfrm>
        </p:spPr>
        <p:txBody>
          <a:bodyPr>
            <a:normAutofit/>
          </a:bodyPr>
          <a:lstStyle/>
          <a:p>
            <a:r>
              <a:rPr lang="en-US" dirty="0">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9F06EB-8E8B-D9E9-61E4-CB57A74659DE}"/>
              </a:ext>
            </a:extLst>
          </p:cNvPr>
          <p:cNvSpPr>
            <a:spLocks noGrp="1"/>
          </p:cNvSpPr>
          <p:nvPr>
            <p:ph idx="1"/>
          </p:nvPr>
        </p:nvSpPr>
        <p:spPr>
          <a:xfrm>
            <a:off x="3335481" y="591344"/>
            <a:ext cx="5179868" cy="5585619"/>
          </a:xfrm>
        </p:spPr>
        <p:txBody>
          <a:bodyPr anchor="ctr">
            <a:normAutofit/>
          </a:bodyPr>
          <a:lstStyle/>
          <a:p>
            <a:pPr>
              <a:lnSpc>
                <a:spcPct val="90000"/>
              </a:lnSpc>
            </a:pPr>
            <a:r>
              <a:rPr lang="en-US" sz="1000"/>
              <a:t>1. </a:t>
            </a:r>
            <a:r>
              <a:rPr lang="en-GB" sz="1000" err="1"/>
              <a:t>Alshehhi</a:t>
            </a:r>
            <a:r>
              <a:rPr lang="en-GB" sz="1000"/>
              <a:t>, S.A.R.S., 2023. Risk management governance and sustainable financial performance. Saudi Journal of Business and Management Studies, 8(08), pp.178-185.</a:t>
            </a:r>
          </a:p>
          <a:p>
            <a:pPr>
              <a:lnSpc>
                <a:spcPct val="90000"/>
              </a:lnSpc>
            </a:pPr>
            <a:r>
              <a:rPr lang="en-US" sz="1000"/>
              <a:t>2.</a:t>
            </a:r>
            <a:r>
              <a:rPr lang="en-GB" sz="1000"/>
              <a:t> Amenta, E. and Ramsey, K.M., 2010. Institutional theory. In Handbook of politics: State and society in global perspective (pp. 15-39). New York, NY: Springer New York.</a:t>
            </a:r>
          </a:p>
          <a:p>
            <a:pPr>
              <a:lnSpc>
                <a:spcPct val="90000"/>
              </a:lnSpc>
            </a:pPr>
            <a:r>
              <a:rPr lang="en-US" sz="1000"/>
              <a:t>3.</a:t>
            </a:r>
            <a:r>
              <a:rPr lang="en-GB" sz="1000"/>
              <a:t> Andersen, T.J., Garvey, M. and </a:t>
            </a:r>
            <a:r>
              <a:rPr lang="en-GB" sz="1000" err="1"/>
              <a:t>Roggi</a:t>
            </a:r>
            <a:r>
              <a:rPr lang="en-GB" sz="1000"/>
              <a:t>, O., 2014. Managing risk and opportunity: The governance of strategic risk-taking. OUP Oxford.</a:t>
            </a:r>
          </a:p>
          <a:p>
            <a:pPr>
              <a:lnSpc>
                <a:spcPct val="90000"/>
              </a:lnSpc>
            </a:pPr>
            <a:r>
              <a:rPr lang="en-US" sz="1000"/>
              <a:t>4.</a:t>
            </a:r>
            <a:r>
              <a:rPr lang="en-GB" sz="1000"/>
              <a:t> Basel Committee on Banking Supervision (2015) Corporate governance principles for banks. Bank for International Settlements. Available at: </a:t>
            </a:r>
            <a:r>
              <a:rPr lang="en-GB" sz="1000">
                <a:hlinkClick r:id="rId3"/>
              </a:rPr>
              <a:t>https://www.bis.org/bcbs/publ/d328.htm</a:t>
            </a:r>
            <a:r>
              <a:rPr lang="en-GB" sz="1000"/>
              <a:t> (Accessed: 11 April 2026).</a:t>
            </a:r>
          </a:p>
          <a:p>
            <a:pPr>
              <a:lnSpc>
                <a:spcPct val="90000"/>
              </a:lnSpc>
            </a:pPr>
            <a:r>
              <a:rPr lang="en-GB" sz="1000"/>
              <a:t>5. </a:t>
            </a:r>
            <a:r>
              <a:rPr lang="en-GB" sz="1000" err="1"/>
              <a:t>Bleady</a:t>
            </a:r>
            <a:r>
              <a:rPr lang="en-GB" sz="1000"/>
              <a:t>, A., Ali, A.H. and Ibrahim, S.B., 2018. Dynamic capabilities theory: pinning down a shifting concept. Academy of Accounting and Financial Studies Journal, 22(2), pp.1-16. </a:t>
            </a:r>
          </a:p>
          <a:p>
            <a:pPr>
              <a:lnSpc>
                <a:spcPct val="90000"/>
              </a:lnSpc>
            </a:pPr>
            <a:r>
              <a:rPr lang="en-GB" sz="1000"/>
              <a:t>6. </a:t>
            </a:r>
            <a:r>
              <a:rPr lang="en-GB" sz="1000" err="1"/>
              <a:t>Demirgüç</a:t>
            </a:r>
            <a:r>
              <a:rPr lang="en-GB" sz="1000"/>
              <a:t>-Kunt, A. and </a:t>
            </a:r>
            <a:r>
              <a:rPr lang="en-GB" sz="1000" err="1"/>
              <a:t>Detragiache</a:t>
            </a:r>
            <a:r>
              <a:rPr lang="en-GB" sz="1000"/>
              <a:t>, E., 1997. The determinants of banking crisis: Evidence from developed and developing countries. World Bank Policy Research, WP 1828.</a:t>
            </a:r>
          </a:p>
          <a:p>
            <a:pPr>
              <a:lnSpc>
                <a:spcPct val="90000"/>
              </a:lnSpc>
            </a:pPr>
            <a:r>
              <a:rPr lang="en-GB" sz="1000"/>
              <a:t>7. Goodhart, C.A., 2011. Financial regulation. In Handbook of Central Banking, Financial Regulation and Supervision. Edward Elgar Publishing.</a:t>
            </a:r>
          </a:p>
          <a:p>
            <a:pPr>
              <a:lnSpc>
                <a:spcPct val="90000"/>
              </a:lnSpc>
            </a:pPr>
            <a:r>
              <a:rPr lang="en-GB" sz="1000"/>
              <a:t>8. </a:t>
            </a:r>
            <a:r>
              <a:rPr lang="en-GB" sz="1000" err="1"/>
              <a:t>Guettala</a:t>
            </a:r>
            <a:r>
              <a:rPr lang="en-GB" sz="1000"/>
              <a:t>, A., Kesri, S. and Selmani, A., 2025. Bank Governance, Risk, and Performance: A Comprehensive Review. Ekonomi </a:t>
            </a:r>
            <a:r>
              <a:rPr lang="en-GB" sz="1000" err="1"/>
              <a:t>İşletme</a:t>
            </a:r>
            <a:r>
              <a:rPr lang="en-GB" sz="1000"/>
              <a:t> </a:t>
            </a:r>
            <a:r>
              <a:rPr lang="en-GB" sz="1000" err="1"/>
              <a:t>ve</a:t>
            </a:r>
            <a:r>
              <a:rPr lang="en-GB" sz="1000"/>
              <a:t> </a:t>
            </a:r>
            <a:r>
              <a:rPr lang="en-GB" sz="1000" err="1"/>
              <a:t>Maliye</a:t>
            </a:r>
            <a:r>
              <a:rPr lang="en-GB" sz="1000"/>
              <a:t> </a:t>
            </a:r>
            <a:r>
              <a:rPr lang="en-GB" sz="1000" err="1"/>
              <a:t>Araştırmaları</a:t>
            </a:r>
            <a:r>
              <a:rPr lang="en-GB" sz="1000"/>
              <a:t> </a:t>
            </a:r>
            <a:r>
              <a:rPr lang="en-GB" sz="1000" err="1"/>
              <a:t>Dergisi</a:t>
            </a:r>
            <a:r>
              <a:rPr lang="en-GB" sz="1000"/>
              <a:t>, 7(3), pp.328-349.</a:t>
            </a:r>
          </a:p>
          <a:p>
            <a:pPr>
              <a:lnSpc>
                <a:spcPct val="90000"/>
              </a:lnSpc>
            </a:pPr>
            <a:r>
              <a:rPr lang="en-GB" sz="1000"/>
              <a:t>9. Hillman, A.J., Withers, M.C. and Collins, B.J., 2009. Resource dependence theory: A review. Journal of management, 35(6), pp.1404-1427.</a:t>
            </a:r>
          </a:p>
          <a:p>
            <a:pPr>
              <a:lnSpc>
                <a:spcPct val="90000"/>
              </a:lnSpc>
            </a:pPr>
            <a:r>
              <a:rPr lang="en-GB" sz="1000"/>
              <a:t>10. Kashyap, A., Rajan, R. and Stein, J., 2008. Rethinking capital regulation. Maintaining stability in a changing financial system, 43171.</a:t>
            </a:r>
          </a:p>
          <a:p>
            <a:pPr>
              <a:lnSpc>
                <a:spcPct val="90000"/>
              </a:lnSpc>
            </a:pPr>
            <a:r>
              <a:rPr lang="en-GB" sz="1000"/>
              <a:t>11. </a:t>
            </a:r>
            <a:r>
              <a:rPr lang="en-GB" sz="1000" err="1"/>
              <a:t>Korableva</a:t>
            </a:r>
            <a:r>
              <a:rPr lang="en-GB" sz="1000"/>
              <a:t>, O.L.G.A. and </a:t>
            </a:r>
            <a:r>
              <a:rPr lang="en-GB" sz="1000" err="1"/>
              <a:t>Kalimullina</a:t>
            </a:r>
            <a:r>
              <a:rPr lang="en-GB" sz="1000"/>
              <a:t>, O.L.G.A., 2016. An innovative approach to strategic risk management in banking: Russian banks case study. WSEAS Transactions on Business and Economics, 13(25), pp.269-82.</a:t>
            </a:r>
          </a:p>
          <a:p>
            <a:pPr>
              <a:lnSpc>
                <a:spcPct val="90000"/>
              </a:lnSpc>
            </a:pPr>
            <a:r>
              <a:rPr lang="en-GB" sz="1000"/>
              <a:t>12. Levine, R., 2004. The corporate governance of banks: A concise discussion of concepts and evidence (Vol. 3404). World Bank Publications. </a:t>
            </a:r>
          </a:p>
          <a:p>
            <a:pPr>
              <a:lnSpc>
                <a:spcPct val="90000"/>
              </a:lnSpc>
            </a:pPr>
            <a:r>
              <a:rPr lang="en-GB" sz="1000"/>
              <a:t>13. McConnell, P. (2012) ‘The governance of strategic risks in systemically important banks’, Journal of Risk Management in Financial Institutions, 5(2), pp. 128–142.</a:t>
            </a:r>
          </a:p>
          <a:p>
            <a:pPr>
              <a:lnSpc>
                <a:spcPct val="90000"/>
              </a:lnSpc>
            </a:pPr>
            <a:r>
              <a:rPr lang="en-GB" sz="1000"/>
              <a:t>14. Nocco, B.W. and Stulz, R.M., 2006. Enterprise risk management: Theory and practice. Journal of applied corporate finance, 18(4), pp.8-20.</a:t>
            </a:r>
          </a:p>
          <a:p>
            <a:pPr>
              <a:lnSpc>
                <a:spcPct val="90000"/>
              </a:lnSpc>
            </a:pPr>
            <a:r>
              <a:rPr lang="en-GB" sz="1000"/>
              <a:t>15. Shapiro, S.P., 2005. Agency theory. Annu. Rev. </a:t>
            </a:r>
            <a:r>
              <a:rPr lang="en-GB" sz="1000" err="1"/>
              <a:t>Sociol</a:t>
            </a:r>
            <a:r>
              <a:rPr lang="en-GB" sz="1000"/>
              <a:t>., 31(1), pp.263-284.</a:t>
            </a:r>
          </a:p>
          <a:p>
            <a:pPr>
              <a:lnSpc>
                <a:spcPct val="90000"/>
              </a:lnSpc>
            </a:pPr>
            <a:r>
              <a:rPr lang="en-GB" sz="1000"/>
              <a:t>16. Stein, V., Wiedemann, A. and Bouten, C., 2019. Framing risk governance. Management Research Review, 42(11), pp.1224-1242.</a:t>
            </a:r>
          </a:p>
          <a:p>
            <a:pPr marL="0" indent="0">
              <a:lnSpc>
                <a:spcPct val="90000"/>
              </a:lnSpc>
              <a:buNone/>
            </a:pPr>
            <a:endParaRPr lang="en-GB" sz="1000"/>
          </a:p>
          <a:p>
            <a:pPr>
              <a:lnSpc>
                <a:spcPct val="90000"/>
              </a:lnSpc>
            </a:pPr>
            <a:endParaRPr lang="en-US" sz="1000"/>
          </a:p>
        </p:txBody>
      </p:sp>
    </p:spTree>
    <p:extLst>
      <p:ext uri="{BB962C8B-B14F-4D97-AF65-F5344CB8AC3E}">
        <p14:creationId xmlns:p14="http://schemas.microsoft.com/office/powerpoint/2010/main" val="301927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Wood Type</Template>
  <TotalTime>620</TotalTime>
  <Words>1782</Words>
  <Application>Microsoft Macintosh PowerPoint</Application>
  <PresentationFormat>On-screen Show (4:3)</PresentationFormat>
  <Paragraphs>143</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Calibri</vt:lpstr>
      <vt:lpstr>Times New Roman</vt:lpstr>
      <vt:lpstr>Office Theme</vt:lpstr>
      <vt:lpstr>Understanding the Impact of Strategic Risk Governance on Banking Resilience</vt:lpstr>
      <vt:lpstr>Contents:</vt:lpstr>
      <vt:lpstr>Background: (Definition)</vt:lpstr>
      <vt:lpstr>Background: Key studies</vt:lpstr>
      <vt:lpstr>Research Problem</vt:lpstr>
      <vt:lpstr>Academic Gaps</vt:lpstr>
      <vt:lpstr>Research Objectives</vt:lpstr>
      <vt:lpstr>Research Questions</vt:lpstr>
      <vt:lpstr>Hypotheses(H)</vt:lpstr>
      <vt:lpstr>Key Authors</vt:lpstr>
      <vt:lpstr>Theoretical Perspectives </vt:lpstr>
      <vt:lpstr>Research Philosophy</vt:lpstr>
      <vt:lpstr>Research Paradigm</vt:lpstr>
      <vt:lpstr>Core Conceptual Framework</vt:lpstr>
      <vt:lpstr>Research Methodology</vt:lpstr>
      <vt:lpstr>Empirical Evidence Collection Plan</vt:lpstr>
      <vt:lpstr>Challenges &amp; Limitations</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Md Abul Monsur (2432235)</cp:lastModifiedBy>
  <cp:revision>17</cp:revision>
  <dcterms:created xsi:type="dcterms:W3CDTF">2013-01-27T09:14:16Z</dcterms:created>
  <dcterms:modified xsi:type="dcterms:W3CDTF">2026-04-14T09:55:27Z</dcterms:modified>
  <cp:category/>
</cp:coreProperties>
</file>