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63" r:id="rId4"/>
    <p:sldId id="258" r:id="rId5"/>
    <p:sldId id="259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FCADE-12E9-4355-88D9-75BF83034E2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D7C76D-1341-40B1-9B16-504AF62B4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23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3333F-92A5-4875-91F6-A13FFFC826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61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55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701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7422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237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551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870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941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2835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35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4581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172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29785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/>
        </p:nvSpPr>
        <p:spPr>
          <a:xfrm>
            <a:off x="-114300" y="-261938"/>
            <a:ext cx="2089151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/>
        </p:nvGrpSpPr>
        <p:grpSpPr bwMode="auto">
          <a:xfrm>
            <a:off x="12492567" y="106363"/>
            <a:ext cx="3972984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/>
          </p:nvSpPr>
          <p:spPr bwMode="auto">
            <a:xfrm>
              <a:off x="9438820" y="896352"/>
              <a:ext cx="2068213" cy="4308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 dirty="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 dirty="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 dirty="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 dirty="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27765" y="820313"/>
            <a:ext cx="11103403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540779" y="1210970"/>
            <a:ext cx="11088789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999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031A5-0901-48FB-8DBD-A01DE59F4609}" type="datetimeFigureOut">
              <a:rPr lang="en-GB" smtClean="0"/>
              <a:t>06/06/2019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210FF-6721-4BD6-A56B-172FDD66AC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611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wtsd.ac.uk/academic-office/appendices-and-form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 – BMSK5005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June 2019</a:t>
            </a:r>
          </a:p>
        </p:txBody>
      </p:sp>
    </p:spTree>
    <p:extLst>
      <p:ext uri="{BB962C8B-B14F-4D97-AF65-F5344CB8AC3E}">
        <p14:creationId xmlns:p14="http://schemas.microsoft.com/office/powerpoint/2010/main" val="2089814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"/>
            <a:ext cx="10972800" cy="494950"/>
          </a:xfrm>
        </p:spPr>
        <p:txBody>
          <a:bodyPr>
            <a:normAutofit fontScale="90000"/>
          </a:bodyPr>
          <a:lstStyle/>
          <a:p>
            <a:r>
              <a:rPr lang="en-GB" dirty="0"/>
              <a:t>The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788565"/>
            <a:ext cx="10972800" cy="56709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LcPeriod"/>
            </a:pPr>
            <a:r>
              <a:rPr lang="en-GB" sz="2400" dirty="0"/>
              <a:t>From within the class group form effective teams of three to four people.</a:t>
            </a:r>
          </a:p>
          <a:p>
            <a:pPr marL="514350" indent="-514350">
              <a:buFont typeface="+mj-lt"/>
              <a:buAutoNum type="alphaLcPeriod"/>
            </a:pPr>
            <a:r>
              <a:rPr lang="en-GB" sz="2400" dirty="0"/>
              <a:t>Choose one local organisation on which to base your presentation (NOT Marks and Spencer or Amazon). </a:t>
            </a:r>
          </a:p>
          <a:p>
            <a:pPr marL="514350" indent="-514350">
              <a:buFont typeface="+mj-lt"/>
              <a:buAutoNum type="alphaLcPeriod"/>
            </a:pPr>
            <a:r>
              <a:rPr lang="en-GB" sz="2400" dirty="0"/>
              <a:t>Prepare a presentation on ‘Workplace Culture and its Impact on Organisational Efficiency’. Your presentation should include the following:</a:t>
            </a:r>
          </a:p>
          <a:p>
            <a:pPr lvl="1"/>
            <a:r>
              <a:rPr lang="en-GB" sz="2400" i="1" dirty="0"/>
              <a:t>A description of the Cultural Web and an analysis of your organisation’s culture using this model. </a:t>
            </a:r>
          </a:p>
          <a:p>
            <a:pPr lvl="1"/>
            <a:r>
              <a:rPr lang="en-GB" sz="2400" i="1" dirty="0"/>
              <a:t>A description of how the culture impacts on organisational efficiency, either positively or negatively or both.</a:t>
            </a:r>
          </a:p>
          <a:p>
            <a:pPr lvl="1"/>
            <a:r>
              <a:rPr lang="en-GB" sz="2400" i="1" dirty="0"/>
              <a:t>Recommendations to further enhance the culture, using examples from other organisations.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9171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79523-FCAF-4EF0-99C0-85C4E80294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- 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4392F-7851-415D-8092-86A6754B1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Each team member must upload a copy of their individual supplementary notes plus references (maximum 1000 words, at least 10 references) to Turnitin by 23:59 on 23</a:t>
            </a:r>
            <a:r>
              <a:rPr lang="en-GB" baseline="30000" dirty="0"/>
              <a:t>rd</a:t>
            </a:r>
            <a:r>
              <a:rPr lang="en-GB" dirty="0"/>
              <a:t> June 2019.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team is required to hand in a hard copy of a presentation plan (who is presenting what), slides and individual supplementary notes (with references) to the tutor before commencing the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932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620785"/>
          </a:xfrm>
        </p:spPr>
        <p:txBody>
          <a:bodyPr>
            <a:normAutofit fontScale="90000"/>
          </a:bodyPr>
          <a:lstStyle/>
          <a:p>
            <a:r>
              <a:rPr lang="en-GB" dirty="0"/>
              <a:t>Possible Breakdown of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785" y="796954"/>
            <a:ext cx="10972800" cy="5234730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/>
              <a:t>Have a </a:t>
            </a:r>
            <a:r>
              <a:rPr lang="en-GB" sz="3400" b="1" dirty="0"/>
              <a:t>title</a:t>
            </a:r>
            <a:r>
              <a:rPr lang="en-GB" sz="3400" dirty="0"/>
              <a:t> - ‘Workplace Culture and its Impact on Organisational Efficiency’. </a:t>
            </a:r>
          </a:p>
          <a:p>
            <a:r>
              <a:rPr lang="en-GB" sz="3400" b="1" dirty="0"/>
              <a:t>Introduction</a:t>
            </a:r>
            <a:r>
              <a:rPr lang="en-GB" sz="3400" dirty="0"/>
              <a:t> – what is culture?, why is it important? Your company/methodology.</a:t>
            </a:r>
          </a:p>
          <a:p>
            <a:r>
              <a:rPr lang="en-GB" sz="3400" b="1" dirty="0"/>
              <a:t>Describe the Cultural Web </a:t>
            </a:r>
            <a:r>
              <a:rPr lang="en-GB" sz="3400" dirty="0"/>
              <a:t>(show an awareness of other models - Schein, Handy, Deal and Kennedy)</a:t>
            </a:r>
          </a:p>
          <a:p>
            <a:r>
              <a:rPr lang="en-GB" sz="3400" b="1" dirty="0"/>
              <a:t>Analyse the culture in your chosen organisation using that model</a:t>
            </a:r>
            <a:r>
              <a:rPr lang="en-GB" sz="3400" dirty="0"/>
              <a:t> – i.e. under parts of the cultural web. Underpin your points with sources. </a:t>
            </a:r>
          </a:p>
          <a:p>
            <a:r>
              <a:rPr lang="en-GB" sz="3400" b="1" dirty="0"/>
              <a:t>Describe how the culture impacts on organisational efficiency</a:t>
            </a:r>
            <a:r>
              <a:rPr lang="en-GB" sz="3400" dirty="0"/>
              <a:t>. How does the culture contribute to its success? Has a negative culture damaged the company?</a:t>
            </a:r>
          </a:p>
          <a:p>
            <a:r>
              <a:rPr lang="en-GB" sz="3400" dirty="0"/>
              <a:t>End your presentation with a conclusion and </a:t>
            </a:r>
            <a:r>
              <a:rPr lang="en-GB" sz="3400" b="1" dirty="0"/>
              <a:t>recommendations</a:t>
            </a:r>
            <a:r>
              <a:rPr lang="en-GB" sz="3400" dirty="0"/>
              <a:t> to further enhance the culture, using examples from other organisations. Give examples of good practice from successful companies. </a:t>
            </a:r>
          </a:p>
          <a:p>
            <a:r>
              <a:rPr lang="en-GB" sz="3400" b="1" dirty="0"/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0053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40009"/>
          </a:xfrm>
        </p:spPr>
        <p:txBody>
          <a:bodyPr>
            <a:normAutofit fontScale="90000"/>
          </a:bodyPr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1411" y="951807"/>
            <a:ext cx="10972800" cy="447640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Use lots of references (at least 15 across the slides) – underpin all your points with sources. You can use YouTube videos and other less academic/formal sources – </a:t>
            </a:r>
            <a:r>
              <a:rPr lang="en-GB" dirty="0" err="1"/>
              <a:t>eg</a:t>
            </a:r>
            <a:r>
              <a:rPr lang="en-GB" dirty="0"/>
              <a:t> Blogs, to describe the culture. </a:t>
            </a:r>
          </a:p>
          <a:p>
            <a:r>
              <a:rPr lang="en-GB" dirty="0"/>
              <a:t>Reference your recommendations too. </a:t>
            </a:r>
          </a:p>
          <a:p>
            <a:r>
              <a:rPr lang="en-GB" dirty="0"/>
              <a:t>Have a final slide containing your reference list. </a:t>
            </a:r>
          </a:p>
          <a:p>
            <a:r>
              <a:rPr lang="en-GB" dirty="0"/>
              <a:t>Presentation should be 15 minutes (20 minutes for a group of 4) – divide the time equally between your team members.</a:t>
            </a:r>
          </a:p>
          <a:p>
            <a:r>
              <a:rPr lang="en-GB" dirty="0"/>
              <a:t>You should demonstrate appropriate presentation skills such as regular eye contact, clear and logical verbal and written communication, and adhering to timescales.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7719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64453"/>
          </a:xfrm>
        </p:spPr>
        <p:txBody>
          <a:bodyPr/>
          <a:lstStyle/>
          <a:p>
            <a:r>
              <a:rPr lang="en-GB" dirty="0"/>
              <a:t>Example of a Presentation Plan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9230544"/>
              </p:ext>
            </p:extLst>
          </p:nvPr>
        </p:nvGraphicFramePr>
        <p:xfrm>
          <a:off x="1105593" y="1396536"/>
          <a:ext cx="9587807" cy="440755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642979">
                  <a:extLst>
                    <a:ext uri="{9D8B030D-6E8A-4147-A177-3AD203B41FA5}">
                      <a16:colId xmlns:a16="http://schemas.microsoft.com/office/drawing/2014/main" val="1832561274"/>
                    </a:ext>
                  </a:extLst>
                </a:gridCol>
                <a:gridCol w="3847664">
                  <a:extLst>
                    <a:ext uri="{9D8B030D-6E8A-4147-A177-3AD203B41FA5}">
                      <a16:colId xmlns:a16="http://schemas.microsoft.com/office/drawing/2014/main" val="2828187368"/>
                    </a:ext>
                  </a:extLst>
                </a:gridCol>
                <a:gridCol w="753666">
                  <a:extLst>
                    <a:ext uri="{9D8B030D-6E8A-4147-A177-3AD203B41FA5}">
                      <a16:colId xmlns:a16="http://schemas.microsoft.com/office/drawing/2014/main" val="4090797967"/>
                    </a:ext>
                  </a:extLst>
                </a:gridCol>
                <a:gridCol w="862749">
                  <a:extLst>
                    <a:ext uri="{9D8B030D-6E8A-4147-A177-3AD203B41FA5}">
                      <a16:colId xmlns:a16="http://schemas.microsoft.com/office/drawing/2014/main" val="239034730"/>
                    </a:ext>
                  </a:extLst>
                </a:gridCol>
                <a:gridCol w="3480749">
                  <a:extLst>
                    <a:ext uri="{9D8B030D-6E8A-4147-A177-3AD203B41FA5}">
                      <a16:colId xmlns:a16="http://schemas.microsoft.com/office/drawing/2014/main" val="2614102603"/>
                    </a:ext>
                  </a:extLst>
                </a:gridCol>
              </a:tblGrid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Order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Topic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Length 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Name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Resources needed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897825"/>
                  </a:ext>
                </a:extLst>
              </a:tr>
              <a:tr h="48903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1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  Introduction – what is culture?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30 seconds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Julie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White board and pen, clicker.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65999356"/>
                  </a:ext>
                </a:extLst>
              </a:tr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2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Description of Cultural Web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1 minute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Julie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 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9174540"/>
                  </a:ext>
                </a:extLst>
              </a:tr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3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The company – B&amp;M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1 minute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Julie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 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3907054"/>
                  </a:ext>
                </a:extLst>
              </a:tr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4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B&amp;M’s culture (using cultural web as a framework)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2 minute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Julie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 Handout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0785248"/>
                  </a:ext>
                </a:extLst>
              </a:tr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5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B&amp;M’s culture continued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2 minutes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Shehla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14093323"/>
                  </a:ext>
                </a:extLst>
              </a:tr>
              <a:tr h="48903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6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 Impact of</a:t>
                      </a:r>
                      <a:r>
                        <a:rPr lang="en-GB" sz="1400" b="1" i="0" u="none" strike="noStrike" baseline="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culture on organisational efficiency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3 minutes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Shehla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 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8238208"/>
                  </a:ext>
                </a:extLst>
              </a:tr>
              <a:tr h="48903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7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  Organisational comparisons – Argos, Asda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3 minutes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Brynach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 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5216780"/>
                  </a:ext>
                </a:extLst>
              </a:tr>
              <a:tr h="27018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8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 Recommendations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2 minutes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Brynach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 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24030571"/>
                  </a:ext>
                </a:extLst>
              </a:tr>
              <a:tr h="489036"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9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i="0" u="none" strike="noStrike" dirty="0">
                          <a:solidFill>
                            <a:schemeClr val="dk1"/>
                          </a:solidFill>
                          <a:effectLst/>
                          <a:latin typeface="+mn-lt"/>
                        </a:rPr>
                        <a:t>  Conclusion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>
                          <a:effectLst/>
                        </a:rPr>
                        <a:t>30 seconds</a:t>
                      </a:r>
                      <a:endParaRPr lang="en-GB" sz="1400" b="1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400" b="1" u="none" strike="noStrike" dirty="0">
                          <a:effectLst/>
                        </a:rPr>
                        <a:t>Brynach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400" b="1" u="none" strike="noStrike" dirty="0">
                          <a:effectLst/>
                        </a:rPr>
                        <a:t>Copy of slides, plan,</a:t>
                      </a:r>
                      <a:r>
                        <a:rPr lang="en-GB" sz="1400" b="1" u="none" strike="noStrike" baseline="0" dirty="0">
                          <a:effectLst/>
                        </a:rPr>
                        <a:t> </a:t>
                      </a:r>
                      <a:r>
                        <a:rPr lang="en-GB" sz="1400" b="1" u="none" strike="noStrike" dirty="0">
                          <a:effectLst/>
                        </a:rPr>
                        <a:t>notes.</a:t>
                      </a:r>
                      <a:endParaRPr lang="en-GB" sz="14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45276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4823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B35B07-DE05-4CA3-87A6-1B1B9F504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Points from Last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7C50E-64AF-4EBF-A102-827EED0029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Practice a lot so that the presentation flows</a:t>
            </a:r>
          </a:p>
          <a:p>
            <a:r>
              <a:rPr lang="en-GB" dirty="0"/>
              <a:t>Know your subject area – study enough so that you understand the concepts</a:t>
            </a:r>
          </a:p>
          <a:p>
            <a:r>
              <a:rPr lang="en-GB" dirty="0"/>
              <a:t>Underpin your points with credible sources – use the library catalogue, Google Scholar, reliable websites</a:t>
            </a:r>
          </a:p>
          <a:p>
            <a:r>
              <a:rPr lang="en-GB" dirty="0"/>
              <a:t>Compare and contrast organisational examples</a:t>
            </a:r>
          </a:p>
          <a:p>
            <a:r>
              <a:rPr lang="en-GB" dirty="0"/>
              <a:t>Demonstrate critical analysis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5480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0876A3-3EF7-4256-9FA5-BD3941F72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C13922-1243-45B4-BC20-DF3BDE2B99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Use the sources on Moodle, plus ones you find.</a:t>
            </a:r>
          </a:p>
          <a:p>
            <a:r>
              <a:rPr lang="en-GB" dirty="0"/>
              <a:t>Good – articles from the library catalogue on-line or from Google Scholar; industry magazines such as People Management; Newspapers such as The Guardian; Blogs/Linked In articles by experts; BBC news; reputable websites such as ACAS, CIPD, Managers.org.</a:t>
            </a:r>
          </a:p>
          <a:p>
            <a:r>
              <a:rPr lang="en-GB" dirty="0"/>
              <a:t>Not Good – commercial websites, essay help websites, anonymous sources. </a:t>
            </a:r>
          </a:p>
        </p:txBody>
      </p:sp>
    </p:spTree>
    <p:extLst>
      <p:ext uri="{BB962C8B-B14F-4D97-AF65-F5344CB8AC3E}">
        <p14:creationId xmlns:p14="http://schemas.microsoft.com/office/powerpoint/2010/main" val="2792801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B4692-54ED-4866-9538-B9268B7B64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EC497-62A3-4D8F-A54F-25E8B6B2AD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If you are going to carry out primary research you MUST complete an ethics form and have it signed before you commence. </a:t>
            </a:r>
          </a:p>
          <a:p>
            <a:r>
              <a:rPr lang="en-GB" dirty="0"/>
              <a:t>Consider issues of confidentiality, consent, data protection and risk to participants, you and the University. </a:t>
            </a:r>
          </a:p>
          <a:p>
            <a:r>
              <a:rPr lang="en-GB" dirty="0"/>
              <a:t>Ethics form is on the University Website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https://www.uwtsd.ac.uk/academic-office/appendices-and-forms/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5427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E055C57E-46B1-40DD-AACF-FFAF4C6B8807}" vid="{7EFFF081-AAFF-4791-98DF-EBD08E19D4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</Template>
  <TotalTime>137</TotalTime>
  <Words>734</Words>
  <Application>Microsoft Office PowerPoint</Application>
  <PresentationFormat>Widescreen</PresentationFormat>
  <Paragraphs>93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UWTSD</vt:lpstr>
      <vt:lpstr>Assignment Guidance – BMSK5005</vt:lpstr>
      <vt:lpstr>The Task</vt:lpstr>
      <vt:lpstr>Task - Continued</vt:lpstr>
      <vt:lpstr>Possible Breakdown of Presentation</vt:lpstr>
      <vt:lpstr>Tips</vt:lpstr>
      <vt:lpstr>Example of a Presentation Plan</vt:lpstr>
      <vt:lpstr>Learning Points from Last Group</vt:lpstr>
      <vt:lpstr>Sources</vt:lpstr>
      <vt:lpstr>Ethics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15</cp:revision>
  <dcterms:created xsi:type="dcterms:W3CDTF">2019-02-14T13:20:50Z</dcterms:created>
  <dcterms:modified xsi:type="dcterms:W3CDTF">2019-06-06T14:52:32Z</dcterms:modified>
</cp:coreProperties>
</file>