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371" r:id="rId2"/>
    <p:sldId id="1038" r:id="rId3"/>
    <p:sldId id="995" r:id="rId4"/>
    <p:sldId id="998" r:id="rId5"/>
    <p:sldId id="1002" r:id="rId6"/>
    <p:sldId id="996" r:id="rId7"/>
    <p:sldId id="1005" r:id="rId8"/>
    <p:sldId id="997" r:id="rId9"/>
    <p:sldId id="999" r:id="rId10"/>
    <p:sldId id="1008" r:id="rId11"/>
    <p:sldId id="1000" r:id="rId12"/>
    <p:sldId id="1001" r:id="rId13"/>
    <p:sldId id="1016" r:id="rId14"/>
    <p:sldId id="1018" r:id="rId15"/>
    <p:sldId id="1015" r:id="rId16"/>
    <p:sldId id="1020" r:id="rId17"/>
    <p:sldId id="1021" r:id="rId18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06" autoAdjust="0"/>
    <p:restoredTop sz="86176" autoAdjust="0"/>
  </p:normalViewPr>
  <p:slideViewPr>
    <p:cSldViewPr>
      <p:cViewPr varScale="1">
        <p:scale>
          <a:sx n="64" d="100"/>
          <a:sy n="64" d="100"/>
        </p:scale>
        <p:origin x="1330" y="2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2025/10/25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713D151-9717-9270-6C22-4F5CFE9E00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0"/>
            <a:ext cx="4302795" cy="7102202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2" name="文字方塊 1">
            <a:extLst>
              <a:ext uri="{FF2B5EF4-FFF2-40B4-BE49-F238E27FC236}">
                <a16:creationId xmlns:a16="http://schemas.microsoft.com/office/drawing/2014/main" id="{56DCE52C-A9DD-BCB8-D8F8-087B8AA0EE96}"/>
              </a:ext>
            </a:extLst>
          </p:cNvPr>
          <p:cNvSpPr txBox="1"/>
          <p:nvPr/>
        </p:nvSpPr>
        <p:spPr>
          <a:xfrm>
            <a:off x="5633541" y="1989634"/>
            <a:ext cx="923330" cy="381642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CN" altLang="en-US" sz="4800" b="1" dirty="0">
                <a:solidFill>
                  <a:schemeClr val="bg1"/>
                </a:solidFill>
              </a:rPr>
              <a:t>無量壽</a:t>
            </a:r>
            <a:r>
              <a:rPr lang="zh-TW" altLang="en-US" sz="48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390915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09EF256C-C658-E78A-A1FA-7B4BB771DB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"/>
            <a:ext cx="12190413" cy="2709714"/>
          </a:xfrm>
          <a:prstGeom prst="rect">
            <a:avLst/>
          </a:prstGeom>
        </p:spPr>
      </p:pic>
      <p:pic>
        <p:nvPicPr>
          <p:cNvPr id="6" name="圖片 5">
            <a:extLst>
              <a:ext uri="{FF2B5EF4-FFF2-40B4-BE49-F238E27FC236}">
                <a16:creationId xmlns:a16="http://schemas.microsoft.com/office/drawing/2014/main" id="{C3666524-4D6E-8F84-BD94-9FDEB70409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8782" y="2709715"/>
            <a:ext cx="1456928" cy="914400"/>
          </a:xfrm>
          <a:prstGeom prst="rect">
            <a:avLst/>
          </a:prstGeom>
        </p:spPr>
      </p:pic>
      <p:pic>
        <p:nvPicPr>
          <p:cNvPr id="8" name="圖片 7">
            <a:extLst>
              <a:ext uri="{FF2B5EF4-FFF2-40B4-BE49-F238E27FC236}">
                <a16:creationId xmlns:a16="http://schemas.microsoft.com/office/drawing/2014/main" id="{22C5AFC2-E78B-FC78-223B-561B2875F0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7198" y="3624115"/>
            <a:ext cx="1771824" cy="838200"/>
          </a:xfrm>
          <a:prstGeom prst="rect">
            <a:avLst/>
          </a:prstGeom>
        </p:spPr>
      </p:pic>
      <p:pic>
        <p:nvPicPr>
          <p:cNvPr id="14" name="圖片 13">
            <a:extLst>
              <a:ext uri="{FF2B5EF4-FFF2-40B4-BE49-F238E27FC236}">
                <a16:creationId xmlns:a16="http://schemas.microsoft.com/office/drawing/2014/main" id="{D32C0D0C-A888-D8B3-CB8A-5409AB3B026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07648" y="3697084"/>
            <a:ext cx="1471260" cy="2210108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B0E01A2B-C922-95B5-919C-CABE04838A3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94806" y="4462314"/>
            <a:ext cx="2295872" cy="1559767"/>
          </a:xfrm>
          <a:prstGeom prst="rect">
            <a:avLst/>
          </a:prstGeom>
        </p:spPr>
      </p:pic>
      <p:cxnSp>
        <p:nvCxnSpPr>
          <p:cNvPr id="10" name="直線接點 9">
            <a:extLst>
              <a:ext uri="{FF2B5EF4-FFF2-40B4-BE49-F238E27FC236}">
                <a16:creationId xmlns:a16="http://schemas.microsoft.com/office/drawing/2014/main" id="{92151DDF-F70D-2E1D-609B-BD9912CCBF48}"/>
              </a:ext>
            </a:extLst>
          </p:cNvPr>
          <p:cNvCxnSpPr>
            <a:cxnSpLocks/>
          </p:cNvCxnSpPr>
          <p:nvPr/>
        </p:nvCxnSpPr>
        <p:spPr>
          <a:xfrm>
            <a:off x="4511030" y="5950074"/>
            <a:ext cx="0" cy="360041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線接點 17">
            <a:extLst>
              <a:ext uri="{FF2B5EF4-FFF2-40B4-BE49-F238E27FC236}">
                <a16:creationId xmlns:a16="http://schemas.microsoft.com/office/drawing/2014/main" id="{BB90D08B-F95A-181F-5E26-BCE1CEF50F0D}"/>
              </a:ext>
            </a:extLst>
          </p:cNvPr>
          <p:cNvCxnSpPr>
            <a:cxnSpLocks/>
          </p:cNvCxnSpPr>
          <p:nvPr/>
        </p:nvCxnSpPr>
        <p:spPr>
          <a:xfrm>
            <a:off x="4511030" y="6310114"/>
            <a:ext cx="567680" cy="0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03823683-8391-3B34-9BD2-246C100969B9}"/>
              </a:ext>
            </a:extLst>
          </p:cNvPr>
          <p:cNvCxnSpPr>
            <a:cxnSpLocks/>
          </p:cNvCxnSpPr>
          <p:nvPr/>
        </p:nvCxnSpPr>
        <p:spPr>
          <a:xfrm>
            <a:off x="5087094" y="3285778"/>
            <a:ext cx="0" cy="3032721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接點 21">
            <a:extLst>
              <a:ext uri="{FF2B5EF4-FFF2-40B4-BE49-F238E27FC236}">
                <a16:creationId xmlns:a16="http://schemas.microsoft.com/office/drawing/2014/main" id="{51CCF330-FEEE-9632-11E1-3871BB7DC96B}"/>
              </a:ext>
            </a:extLst>
          </p:cNvPr>
          <p:cNvCxnSpPr>
            <a:cxnSpLocks/>
          </p:cNvCxnSpPr>
          <p:nvPr/>
        </p:nvCxnSpPr>
        <p:spPr>
          <a:xfrm>
            <a:off x="5095478" y="3285778"/>
            <a:ext cx="1647800" cy="0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318F31FB-288B-E39B-0AE5-5FA62369311C}"/>
              </a:ext>
            </a:extLst>
          </p:cNvPr>
          <p:cNvCxnSpPr>
            <a:cxnSpLocks/>
          </p:cNvCxnSpPr>
          <p:nvPr/>
        </p:nvCxnSpPr>
        <p:spPr>
          <a:xfrm>
            <a:off x="6743278" y="3285778"/>
            <a:ext cx="0" cy="360041"/>
          </a:xfrm>
          <a:prstGeom prst="line">
            <a:avLst/>
          </a:prstGeom>
          <a:ln w="25400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圖說文字: 雙折線 24">
            <a:extLst>
              <a:ext uri="{FF2B5EF4-FFF2-40B4-BE49-F238E27FC236}">
                <a16:creationId xmlns:a16="http://schemas.microsoft.com/office/drawing/2014/main" id="{C225FC07-BC6E-53DD-0EFA-928700B48599}"/>
              </a:ext>
            </a:extLst>
          </p:cNvPr>
          <p:cNvSpPr/>
          <p:nvPr/>
        </p:nvSpPr>
        <p:spPr>
          <a:xfrm>
            <a:off x="7535366" y="2061642"/>
            <a:ext cx="502136" cy="3456384"/>
          </a:xfrm>
          <a:prstGeom prst="borderCallout3">
            <a:avLst>
              <a:gd name="adj1" fmla="val 99576"/>
              <a:gd name="adj2" fmla="val 44755"/>
              <a:gd name="adj3" fmla="val 122127"/>
              <a:gd name="adj4" fmla="val 36937"/>
              <a:gd name="adj5" fmla="val 120636"/>
              <a:gd name="adj6" fmla="val -83295"/>
              <a:gd name="adj7" fmla="val 113026"/>
              <a:gd name="adj8" fmla="val -87639"/>
            </a:avLst>
          </a:prstGeom>
          <a:solidFill>
            <a:schemeClr val="bg1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600" b="1" dirty="0">
                <a:solidFill>
                  <a:schemeClr val="tx1"/>
                </a:solidFill>
              </a:rPr>
              <a:t>壽樂無極第三十二</a:t>
            </a:r>
          </a:p>
        </p:txBody>
      </p:sp>
    </p:spTree>
    <p:extLst>
      <p:ext uri="{BB962C8B-B14F-4D97-AF65-F5344CB8AC3E}">
        <p14:creationId xmlns:p14="http://schemas.microsoft.com/office/powerpoint/2010/main" val="28680507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9C5233CF-CF04-0804-9AF8-532F1F89EEA3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FD55AEE6-1DDC-12E3-0732-6BB0FC265E93}"/>
              </a:ext>
            </a:extLst>
          </p:cNvPr>
          <p:cNvSpPr txBox="1"/>
          <p:nvPr/>
        </p:nvSpPr>
        <p:spPr>
          <a:xfrm>
            <a:off x="10127654" y="618138"/>
            <a:ext cx="800219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壽樂無極第三十二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2C47415-7034-035B-9D0C-E5F0E8A11FDD}"/>
              </a:ext>
            </a:extLst>
          </p:cNvPr>
          <p:cNvSpPr txBox="1"/>
          <p:nvPr/>
        </p:nvSpPr>
        <p:spPr>
          <a:xfrm>
            <a:off x="8111137" y="618138"/>
            <a:ext cx="1800493" cy="509277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本品明極樂世界，壽樂無極。首顯彼土會眾殊勝，勸諭親近。繼明國土微妙，勸諭往生。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BFC56CE-CC30-170B-0134-D283329F6FE2}"/>
              </a:ext>
            </a:extLst>
          </p:cNvPr>
          <p:cNvSpPr txBox="1"/>
          <p:nvPr/>
        </p:nvSpPr>
        <p:spPr>
          <a:xfrm>
            <a:off x="399883" y="618138"/>
            <a:ext cx="7571303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佛告彌勒菩薩。諸天人等。無量壽國。聲聞菩薩。功德智慧。不可稱說。又其國土微妙。安樂。清淨若此。何不力為善。念道之自然。出入供養。觀經行道。喜樂久習。才猛智慧。心不中迴。意無懈時。外若遲緩。內獨駛急。容容虛空。適得其中。中表相應。自然嚴整。檢歛端直。身心潔淨。無有愛貪。志願安定。無增缺減。求道和正。不誤傾邪。隨經約令。不敢蹉跌。若於繩墨。咸為道慕。</a:t>
            </a:r>
          </a:p>
        </p:txBody>
      </p:sp>
    </p:spTree>
    <p:extLst>
      <p:ext uri="{BB962C8B-B14F-4D97-AF65-F5344CB8AC3E}">
        <p14:creationId xmlns:p14="http://schemas.microsoft.com/office/powerpoint/2010/main" val="1398816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F910E0B4-0721-5A00-F5E6-FB5FA8F90700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E1719FE-3AE6-4FC9-1317-2D118FEF832F}"/>
              </a:ext>
            </a:extLst>
          </p:cNvPr>
          <p:cNvSpPr txBox="1"/>
          <p:nvPr/>
        </p:nvSpPr>
        <p:spPr>
          <a:xfrm>
            <a:off x="-169490" y="654142"/>
            <a:ext cx="1126462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曠無他念。無有憂思。自然無為。虛空無立。淡安無欲。作得善願。盡心求索。含哀慈愍。禮義都合。苞羅表裡。過度解脫。自然保守。真真潔白。志願無上。淨定安樂。一旦開達明徹。自然中自然相。自然之有根本。自然光色參迴。轉變最勝。鬱單成七寶。橫攬成萬物。光精明俱出。善好殊無比。著於無上下。洞達無邊際。宜各勤精進。努力自求之。必得超絕去。往生無量清淨阿彌陀佛國。橫截於五趣。惡道自閉塞。無極之勝道。易往而無人。其國不逆違。自然所牽隨。捐志若虛空。勤行求道德。可得極長生。壽樂無有極。何為著世事。譊譊憂無常。</a:t>
            </a:r>
          </a:p>
        </p:txBody>
      </p:sp>
    </p:spTree>
    <p:extLst>
      <p:ext uri="{BB962C8B-B14F-4D97-AF65-F5344CB8AC3E}">
        <p14:creationId xmlns:p14="http://schemas.microsoft.com/office/powerpoint/2010/main" val="19807944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D1A26F8A-8C55-9711-FD5A-87BB42BB8285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C3D95B38-4761-4B67-DCE6-A3012DC04F97}"/>
              </a:ext>
            </a:extLst>
          </p:cNvPr>
          <p:cNvSpPr txBox="1"/>
          <p:nvPr/>
        </p:nvSpPr>
        <p:spPr>
          <a:xfrm>
            <a:off x="7548723" y="654142"/>
            <a:ext cx="3262432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佛告彌勒菩薩。諸天人等。無量壽國。聲聞菩薩。功德智慧。不可稱說。又其國土微妙。安樂。清淨若此。何不力為善。念道之自然。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383F1BD-5374-9CD5-1B05-851A01B25CA8}"/>
              </a:ext>
            </a:extLst>
          </p:cNvPr>
          <p:cNvSpPr txBox="1"/>
          <p:nvPr/>
        </p:nvSpPr>
        <p:spPr>
          <a:xfrm>
            <a:off x="6201474" y="654142"/>
            <a:ext cx="1261884" cy="53285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右段雙標彼國聖眾及剎土，勸諭往生。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BE9030DC-271E-7B77-9042-72EB08A0ED4A}"/>
              </a:ext>
            </a:extLst>
          </p:cNvPr>
          <p:cNvSpPr txBox="1"/>
          <p:nvPr/>
        </p:nvSpPr>
        <p:spPr>
          <a:xfrm>
            <a:off x="3837975" y="654142"/>
            <a:ext cx="2339102" cy="53285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「佛告彌勒」，蓋從此品起，彌勒菩薩最為當機。阿難次之。彌勒菩薩當來下生，必遵佛咐囑，宣演本經。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8403FD2A-D05D-2E6C-39A5-212D3B61ECF9}"/>
              </a:ext>
            </a:extLst>
          </p:cNvPr>
          <p:cNvSpPr txBox="1"/>
          <p:nvPr/>
        </p:nvSpPr>
        <p:spPr>
          <a:xfrm>
            <a:off x="866611" y="621482"/>
            <a:ext cx="2877711" cy="53285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「微妙、安樂、清淨」者，極樂一切事相，皆是無漏之妙相。又實相無相無不相，故所顯一切皆實相。因極樂所現之相是無漏相，實相相，故云清淨也。</a:t>
            </a:r>
          </a:p>
        </p:txBody>
      </p:sp>
    </p:spTree>
    <p:extLst>
      <p:ext uri="{BB962C8B-B14F-4D97-AF65-F5344CB8AC3E}">
        <p14:creationId xmlns:p14="http://schemas.microsoft.com/office/powerpoint/2010/main" val="8734836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>
            <a:extLst>
              <a:ext uri="{FF2B5EF4-FFF2-40B4-BE49-F238E27FC236}">
                <a16:creationId xmlns:a16="http://schemas.microsoft.com/office/drawing/2014/main" id="{4A5DF840-20D9-DFD7-EB7A-375478D117A4}"/>
              </a:ext>
            </a:extLst>
          </p:cNvPr>
          <p:cNvSpPr txBox="1"/>
          <p:nvPr/>
        </p:nvSpPr>
        <p:spPr>
          <a:xfrm>
            <a:off x="360302" y="745824"/>
            <a:ext cx="11469807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「何不力為善。念道之自然。」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淨影疏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以為善求生，釋「力為善」。以自然往生，為「念自然」。其言簡要。其意以行善功德迴向淨土，力求往生，名為「力為善」。此說甚好。下云：自然往生，為「念道之自然」，則所言過簡。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勝之。直指稱名念佛，為善之根本，是乃正行也。「廣行眾善，迴向得生」，亦是「為善」，是乃助行也。正助並舉，主次分明，是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之長也。至於「道之自然」則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會疏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更勝。疏舉二義：一、以他力直超為自然。二、以無為無作為自然。而以初義為主。此說極好。蓋淨宗之妙，正如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《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要解</a:t>
            </a:r>
            <a:r>
              <a:rPr lang="en-US" altLang="zh-TW" sz="2800" dirty="0">
                <a:solidFill>
                  <a:schemeClr val="bg1">
                    <a:lumMod val="95000"/>
                  </a:schemeClr>
                </a:solidFill>
              </a:rPr>
              <a:t>》</a:t>
            </a: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所云：「從事持達理持。」但當老實念去，則「無為無作」等等，自然在其中矣。</a:t>
            </a:r>
          </a:p>
        </p:txBody>
      </p:sp>
    </p:spTree>
    <p:extLst>
      <p:ext uri="{BB962C8B-B14F-4D97-AF65-F5344CB8AC3E}">
        <p14:creationId xmlns:p14="http://schemas.microsoft.com/office/powerpoint/2010/main" val="2616671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1C146B86-1355-5F1D-70CA-07D47A340C66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AD3CF8DC-5EB8-CC60-2B1F-17557081DBF4}"/>
              </a:ext>
            </a:extLst>
          </p:cNvPr>
          <p:cNvSpPr txBox="1"/>
          <p:nvPr/>
        </p:nvSpPr>
        <p:spPr>
          <a:xfrm>
            <a:off x="5123090" y="654142"/>
            <a:ext cx="5724644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出入供養。觀經行道。喜樂久習。才猛智慧。心不中迴。意無懈時。外若遲緩。內獨駛急。容容虛空。適得其中。中表相應。自然嚴整。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8E774B5D-B344-22A4-C64E-C69B10A0F75C}"/>
              </a:ext>
            </a:extLst>
          </p:cNvPr>
          <p:cNvSpPr txBox="1"/>
          <p:nvPr/>
        </p:nvSpPr>
        <p:spPr>
          <a:xfrm>
            <a:off x="3477941" y="654142"/>
            <a:ext cx="449353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右文顯極樂會眾殊勝功德。「出入供養」，見漢吳兩譯，原文中尚有「俱相隨飛行，翻輩出入，供養無極。」蓋指極樂國中諸菩薩、阿羅漢等也。其飛行十方；普興供養，是修福也。「觀經行道」，是修慧也。彼土聖眾，於此福慧二種莊嚴，悉皆「喜樂」而願「久習」。</a:t>
            </a:r>
          </a:p>
        </p:txBody>
      </p:sp>
    </p:spTree>
    <p:extLst>
      <p:ext uri="{BB962C8B-B14F-4D97-AF65-F5344CB8AC3E}">
        <p14:creationId xmlns:p14="http://schemas.microsoft.com/office/powerpoint/2010/main" val="2391493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7F643FB9-1EE9-598D-4A39-5CD3C29AED5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3A90081-4861-1E03-FFE2-CAE8B8DA70CD}"/>
              </a:ext>
            </a:extLst>
          </p:cNvPr>
          <p:cNvSpPr txBox="1"/>
          <p:nvPr/>
        </p:nvSpPr>
        <p:spPr>
          <a:xfrm>
            <a:off x="3622154" y="709820"/>
            <a:ext cx="6955750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才猛智慧」意即慧根猛利，才能超世也。「心不中迴」，「迴」者退也。「中迴」者中途退轉也。所以退轉者，信念不堅，遇緣則退矣。極樂聖眾，智慧猛利，斷疑生信，堅固不動，如金剛山，故「心不中迴」一往直前也。「意無懈時」。「懈」者怠也。懈怠之因，願不深故。願不深切，行持無力。故時勤時懈，常自放逸。但極樂聖眾，深達至理，信深願切，故勇猛精進無有懈時也。</a:t>
            </a:r>
          </a:p>
        </p:txBody>
      </p:sp>
    </p:spTree>
    <p:extLst>
      <p:ext uri="{BB962C8B-B14F-4D97-AF65-F5344CB8AC3E}">
        <p14:creationId xmlns:p14="http://schemas.microsoft.com/office/powerpoint/2010/main" val="38383287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F86BF42-EAB7-EECB-65F7-363773BDBB71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3A7C2AF-320E-5112-BC9B-39DE5A03C240}"/>
              </a:ext>
            </a:extLst>
          </p:cNvPr>
          <p:cNvSpPr txBox="1"/>
          <p:nvPr/>
        </p:nvSpPr>
        <p:spPr>
          <a:xfrm>
            <a:off x="264654" y="745824"/>
            <a:ext cx="10341293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「外若遲緩，內獨駛急」者，指其表現於外者，寬緩安閑，渾若無事。但其內心則精進不已，念念相繼，心心無間，不令剎那失照，故云「內獨駛急」。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容容虛空」，指聖眾之心和同於虛空。虛空無邊際，故自心無邊際。虛空無一物，故自心亦無物。虛空以空無故，森羅萬象十方剎土依空而生。虛空建立萬物，故自心亦建立萬物。「適得其中」。「適」者指洽合，「得」者指契會，「中」者指中道。「中表相應」。「中」者內心也，「表」者表現於外者也。菩薩心契中道，得於中而形於外，故表裏一如，自然相應，不必安排造作，而「自然嚴整」也。</a:t>
            </a:r>
          </a:p>
        </p:txBody>
      </p:sp>
    </p:spTree>
    <p:extLst>
      <p:ext uri="{BB962C8B-B14F-4D97-AF65-F5344CB8AC3E}">
        <p14:creationId xmlns:p14="http://schemas.microsoft.com/office/powerpoint/2010/main" val="2033040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50B0B71-E72E-5C18-2FCC-311C9D4A8B2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86D70C92-673E-16F9-0277-080689415C4E}"/>
              </a:ext>
            </a:extLst>
          </p:cNvPr>
          <p:cNvSpPr txBox="1"/>
          <p:nvPr/>
        </p:nvSpPr>
        <p:spPr>
          <a:xfrm>
            <a:off x="8200856" y="654142"/>
            <a:ext cx="264687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檢歛端直。身心潔淨。無有愛貪。志願安定。無增缺減。求道和正。不誤傾邪。隨經約令。不敢蹉跌。若於繩墨。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AE05CC5A-59F5-5439-DED8-12B909F6EB50}"/>
              </a:ext>
            </a:extLst>
          </p:cNvPr>
          <p:cNvSpPr txBox="1"/>
          <p:nvPr/>
        </p:nvSpPr>
        <p:spPr>
          <a:xfrm>
            <a:off x="885066" y="709820"/>
            <a:ext cx="6955750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「自然嚴整」直至「無有憂思」為一大段。其中菩薩種種妙德，皆因「適得其中」，而自然成就。「嚴整」者，嚴肅整齊，指聖眾之威儀，「檢斂端直」即「嚴整」之內容。</a:t>
            </a:r>
            <a:endParaRPr lang="en-US" altLang="zh-TW" sz="2800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「檢斂」即經中「耳目口鼻，皆當自端」。收聽攝視，外絕諸緣之意。「身心潔淨，無有愛貪」。蓋以契會中道，則色不異空，空不異色。照破客塵，自然離愛，無有貪染。身心自然潔淨。</a:t>
            </a:r>
          </a:p>
        </p:txBody>
      </p:sp>
    </p:spTree>
    <p:extLst>
      <p:ext uri="{BB962C8B-B14F-4D97-AF65-F5344CB8AC3E}">
        <p14:creationId xmlns:p14="http://schemas.microsoft.com/office/powerpoint/2010/main" val="209561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AE5345F-CFB2-CF23-0AE2-F89540129FB4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55618105-363F-D7E8-CF39-4EAAD82D1CDF}"/>
              </a:ext>
            </a:extLst>
          </p:cNvPr>
          <p:cNvSpPr txBox="1"/>
          <p:nvPr/>
        </p:nvSpPr>
        <p:spPr>
          <a:xfrm>
            <a:off x="7236019" y="709820"/>
            <a:ext cx="3570208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「志願安定，無增缺減」。彼土聖眾所發誓願，自然堅定，無有忽增、忽減、忽過、忽缺之失。如經云「縱使身止諸苦中，如是願心永不退」，正是「志願安定，無增缺減」之範例。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562A1ECD-C925-0045-F8AE-467D12E0288F}"/>
              </a:ext>
            </a:extLst>
          </p:cNvPr>
          <p:cNvSpPr txBox="1"/>
          <p:nvPr/>
        </p:nvSpPr>
        <p:spPr>
          <a:xfrm>
            <a:off x="838622" y="709820"/>
            <a:ext cx="6109365" cy="53285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求道和正，不誤傾邪」。極樂聖眾和平中正，以求無上之道，故不為傾邪所誤。彼土聖眾不為傾邪所誤者，端在「隨經約令，不敢蹉跌，若於繩墨」也。「繩墨」者，指木工操作時，以墨繩彈畫之黑線，匠人依線施以斧鋸，不敢有毫釐之差。極樂聖眾遵行經中教言，若匠人之於繩墨。依線施工，不敢稍有違失，故可免於蹉跌，不為傾邪所誤。</a:t>
            </a:r>
          </a:p>
        </p:txBody>
      </p:sp>
    </p:spTree>
    <p:extLst>
      <p:ext uri="{BB962C8B-B14F-4D97-AF65-F5344CB8AC3E}">
        <p14:creationId xmlns:p14="http://schemas.microsoft.com/office/powerpoint/2010/main" val="1377125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69095A88-331B-77C4-1C3C-9EE929BCF54B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1F3325D-24A9-35EE-6C82-CEAED00E1078}"/>
              </a:ext>
            </a:extLst>
          </p:cNvPr>
          <p:cNvSpPr txBox="1"/>
          <p:nvPr/>
        </p:nvSpPr>
        <p:spPr>
          <a:xfrm>
            <a:off x="1054646" y="811714"/>
            <a:ext cx="6955750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咸為道慕，曠無他念，無有憂思」。第一句，心所慕求者皆是至道。第二句，曠者空曠。其心空廣無有妄念。第三句，信心堅定，智慧明了，於世無慮，於法無疑，故無有憂慮之思。若約淨宗，則「曠無他念」者，萬緣放下也。「咸為道慕」者，一念單提也。「無有憂思」者，當念即是也。一聲佛號，萬慮齊消。靈光獨耀，迥脫根塵。罄然獨存，何喜何憂。故云「無有憂思」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5D06D7FB-39C3-483D-9256-97FAE88F9758}"/>
              </a:ext>
            </a:extLst>
          </p:cNvPr>
          <p:cNvSpPr txBox="1"/>
          <p:nvPr/>
        </p:nvSpPr>
        <p:spPr>
          <a:xfrm>
            <a:off x="8329260" y="654142"/>
            <a:ext cx="264687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咸為道慕。曠無他念。無有憂思。自然無為。虛空無立。淡安無欲。作得善願。盡心求索。含哀慈愍。禮義都合。苞羅表裏。過度解脫。</a:t>
            </a:r>
          </a:p>
        </p:txBody>
      </p:sp>
    </p:spTree>
    <p:extLst>
      <p:ext uri="{BB962C8B-B14F-4D97-AF65-F5344CB8AC3E}">
        <p14:creationId xmlns:p14="http://schemas.microsoft.com/office/powerpoint/2010/main" val="26502919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BCEDFCEE-F5B0-7C9E-A40C-B466B16DC957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7C53961A-DABA-CF5D-0732-FE2B63AB78A7}"/>
              </a:ext>
            </a:extLst>
          </p:cNvPr>
          <p:cNvSpPr txBox="1"/>
          <p:nvPr/>
        </p:nvSpPr>
        <p:spPr>
          <a:xfrm>
            <a:off x="369987" y="709820"/>
            <a:ext cx="10341293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自然」二字，亦貫全段。乃因「適得其中」而自然如是。「自然無為」者，不因造作，自然安住於無為法中，此真無為。若因造作，則是有為矣。「虛空」者，指心如太空，開廣無際，離垢無染，不受一塵。「無立」者，指一法不立。「淡安」者，「淡」者，淡泊。「安」者，寧靜。「無欲」，經中「捨諸愛著」與「亦無希求、不希求想」等，均「無欲」也。此上三句，顯「實際理地，不受一塵」。但「萬行門中，不捨一法」，故續云「作得善願，盡心求索」等。正顯事理無礙、圓融自在之妙義。下云「含哀」，大悲心也。又「慈愍」者，大慈心也。</a:t>
            </a:r>
          </a:p>
        </p:txBody>
      </p:sp>
    </p:spTree>
    <p:extLst>
      <p:ext uri="{BB962C8B-B14F-4D97-AF65-F5344CB8AC3E}">
        <p14:creationId xmlns:p14="http://schemas.microsoft.com/office/powerpoint/2010/main" val="8376517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6975CA4-DFA3-9128-B32B-3271029BCC24}"/>
              </a:ext>
            </a:extLst>
          </p:cNvPr>
          <p:cNvSpPr txBox="1"/>
          <p:nvPr/>
        </p:nvSpPr>
        <p:spPr>
          <a:xfrm>
            <a:off x="360302" y="837506"/>
            <a:ext cx="11469807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以大慈悲故，雖明知實無眾生可度，而度生之行願無有窮盡。故「心常諦住度世之道」，「欲拯群萌，惠以真實之利」。其所結得之大願，自然契理契機，照真達俗。契理照真，故其大願，實相為體，究竟了義，力用無量。契機達俗，故善契機宜。「禮義都合」，「禮義」者，仁義禮智信，世間道德也。泛指後世種種社會各個時代之社會道德與規律。所發之願，必須與之相契，始能為當時社會之所容，方能宏揚教義，普利眾生也。「苞羅表裏」。「苞羅」即包容含攝之義。「表」指事相。「裏」指理體。故知「苞羅表裏」者，即事理雙圓，真俗並照，眾妙齊收，萬類普攝。上智下愚，悉得度脫。世出世間，融通無礙也。</a:t>
            </a:r>
          </a:p>
        </p:txBody>
      </p:sp>
    </p:spTree>
    <p:extLst>
      <p:ext uri="{BB962C8B-B14F-4D97-AF65-F5344CB8AC3E}">
        <p14:creationId xmlns:p14="http://schemas.microsoft.com/office/powerpoint/2010/main" val="32468380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57D7CC3-17F8-B050-A518-6626BBAFA689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D26D002-6FB8-51DF-3AA3-97FFD6C0F718}"/>
              </a:ext>
            </a:extLst>
          </p:cNvPr>
          <p:cNvSpPr txBox="1"/>
          <p:nvPr/>
        </p:nvSpPr>
        <p:spPr>
          <a:xfrm>
            <a:off x="1918742" y="654142"/>
            <a:ext cx="5827236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自然保守，真真潔白。」「自然保守」即宗門所稱之保任。任者任運，要行便行，要坐便坐也。保者念念不異也。自然即任運之義，故任運保守即是保任也。「真」者，即一真法界，真如本性，妙明真心，與本經「真實之際」中之真字。今云「真真」者，表非對妄而說之真，蓋為絕待（即絕對）之真。乃真中之真也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5631419-81AC-D6AD-CF2F-495486B1F063}"/>
              </a:ext>
            </a:extLst>
          </p:cNvPr>
          <p:cNvSpPr txBox="1"/>
          <p:nvPr/>
        </p:nvSpPr>
        <p:spPr>
          <a:xfrm>
            <a:off x="8200856" y="562460"/>
            <a:ext cx="2646878" cy="55513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zh-TW" altLang="en-US" sz="3000" b="1" dirty="0">
                <a:solidFill>
                  <a:schemeClr val="bg1">
                    <a:lumMod val="95000"/>
                  </a:schemeClr>
                </a:solidFill>
              </a:rPr>
              <a:t>自然保守。真真潔白。志願無上。淨定安樂。一旦開達明徹。自然中自然相。自然之有根本。自然光色參迴。轉變最勝。</a:t>
            </a:r>
          </a:p>
        </p:txBody>
      </p:sp>
    </p:spTree>
    <p:extLst>
      <p:ext uri="{BB962C8B-B14F-4D97-AF65-F5344CB8AC3E}">
        <p14:creationId xmlns:p14="http://schemas.microsoft.com/office/powerpoint/2010/main" val="17558541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5E3217EB-81BA-4B47-A17B-845C5C70FE56}"/>
              </a:ext>
            </a:extLst>
          </p:cNvPr>
          <p:cNvSpPr txBox="1"/>
          <p:nvPr/>
        </p:nvSpPr>
        <p:spPr>
          <a:xfrm>
            <a:off x="443017" y="745824"/>
            <a:ext cx="10341293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「潔」者，無垢，「白」者，無染。所保任者，正是此無染本淨之絕待真心。「無上」者，淨宗之寂光上上品也。以此為志願，故云「無上」。「淨定」者，其心清淨，寂然不動也。「安樂」者，安然自在，任運常樂也。「一旦」者，指之某一剎那際。因此「無上」是行不到處，故無行程可計，即無期限可言，只是在無心三昧中（據高峰禪師語），突然觸著碰著，摸著向上關捩子，剎那相應，究極心源，契入理一心。故云「一旦開達明徹」。「開」者，心開。「達」者，了達。「明」者，明白。「徹」者，透徹，亦指徹悟。所悟者何？只是「自然中自然相」。</a:t>
            </a:r>
          </a:p>
        </p:txBody>
      </p:sp>
      <p:sp>
        <p:nvSpPr>
          <p:cNvPr id="6" name="匾額 5" descr="佛學概要十四講表 習講">
            <a:extLst>
              <a:ext uri="{FF2B5EF4-FFF2-40B4-BE49-F238E27FC236}">
                <a16:creationId xmlns:a16="http://schemas.microsoft.com/office/drawing/2014/main" id="{F53A175F-413B-6610-5A9D-66E5F533023F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0799064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3BEF9A56-9CA9-C04C-A382-CE02B67FE38A}"/>
              </a:ext>
            </a:extLst>
          </p:cNvPr>
          <p:cNvSpPr/>
          <p:nvPr/>
        </p:nvSpPr>
        <p:spPr>
          <a:xfrm>
            <a:off x="11207774" y="117426"/>
            <a:ext cx="717985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dirty="0"/>
              <a:t>中國佛典研究一</a:t>
            </a:r>
            <a:endParaRPr lang="en-US" altLang="zh-CN" dirty="0"/>
          </a:p>
          <a:p>
            <a:pPr algn="ctr"/>
            <a:r>
              <a:rPr lang="en-US" altLang="zh-CN" dirty="0"/>
              <a:t>  </a:t>
            </a:r>
            <a:r>
              <a:rPr lang="zh-CN" altLang="en-US" dirty="0"/>
              <a:t>：無量壽</a:t>
            </a:r>
            <a:r>
              <a:rPr lang="zh-TW" altLang="en-US" dirty="0"/>
              <a:t>經</a:t>
            </a:r>
            <a:endParaRPr lang="en-US" altLang="zh-TW" dirty="0"/>
          </a:p>
          <a:p>
            <a:pPr algn="ctr"/>
            <a:endParaRPr lang="en-US" altLang="zh-TW" dirty="0"/>
          </a:p>
          <a:p>
            <a:pPr algn="ctr"/>
            <a:r>
              <a:rPr lang="zh-CN" altLang="en-US" dirty="0"/>
              <a:t>第廿六講</a:t>
            </a:r>
            <a:endParaRPr lang="en-US" altLang="zh-TW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DA3EF139-102D-EE9C-5DB6-BD1BE359D0CD}"/>
              </a:ext>
            </a:extLst>
          </p:cNvPr>
          <p:cNvSpPr txBox="1"/>
          <p:nvPr/>
        </p:nvSpPr>
        <p:spPr>
          <a:xfrm>
            <a:off x="118542" y="709820"/>
            <a:ext cx="10956846" cy="53679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dirty="0">
                <a:solidFill>
                  <a:schemeClr val="bg1">
                    <a:lumMod val="95000"/>
                  </a:schemeClr>
                </a:solidFill>
              </a:rPr>
              <a:t>一一無非實相正印之所印。當相即道，即事而真。一一皆是清淨本然，一一皆是「自然中自然相」也。「根本」者，本體。一切諸法之根本自體。又本者本心，即本源之自心。又本性，乃固有之性德。又「有根本」之有字，至關切要。「有」者，如狂人之有本頭。決定是有，不從外得。人之心王，決定是有，如水中之鹽味，其味確有，但此味之形狀，則不可得。「自然之有根本」，此含二義：一者，萬象森羅，體性無二，千波皆水，眾器唯金。自然之中，自有本體，此之本體，即是根本。二者，不由造作，一念頓悟，故云自然。了知萬法盡在自心。頓見真如自性。自心自性即是根本。故云「自然之有根本」。</a:t>
            </a:r>
          </a:p>
        </p:txBody>
      </p:sp>
    </p:spTree>
    <p:extLst>
      <p:ext uri="{BB962C8B-B14F-4D97-AF65-F5344CB8AC3E}">
        <p14:creationId xmlns:p14="http://schemas.microsoft.com/office/powerpoint/2010/main" val="2466376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48596</TotalTime>
  <Words>3152</Words>
  <Application>Microsoft Office PowerPoint</Application>
  <PresentationFormat>自訂</PresentationFormat>
  <Paragraphs>82</Paragraphs>
  <Slides>17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主题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937</cp:revision>
  <dcterms:created xsi:type="dcterms:W3CDTF">2019-12-17T19:51:00Z</dcterms:created>
  <dcterms:modified xsi:type="dcterms:W3CDTF">2025-10-25T11:59:29Z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