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306" r:id="rId3"/>
    <p:sldId id="263" r:id="rId4"/>
    <p:sldId id="265" r:id="rId5"/>
    <p:sldId id="266" r:id="rId6"/>
    <p:sldId id="258" r:id="rId7"/>
    <p:sldId id="260" r:id="rId8"/>
    <p:sldId id="301" r:id="rId9"/>
    <p:sldId id="261" r:id="rId10"/>
    <p:sldId id="268" r:id="rId11"/>
    <p:sldId id="267" r:id="rId12"/>
    <p:sldId id="277" r:id="rId13"/>
    <p:sldId id="275" r:id="rId14"/>
    <p:sldId id="269" r:id="rId15"/>
    <p:sldId id="270" r:id="rId16"/>
    <p:sldId id="276" r:id="rId17"/>
    <p:sldId id="272" r:id="rId18"/>
    <p:sldId id="273" r:id="rId19"/>
    <p:sldId id="274" r:id="rId20"/>
    <p:sldId id="279" r:id="rId21"/>
    <p:sldId id="278"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303" r:id="rId39"/>
    <p:sldId id="304" r:id="rId40"/>
    <p:sldId id="305" r:id="rId41"/>
    <p:sldId id="296" r:id="rId42"/>
    <p:sldId id="297" r:id="rId43"/>
    <p:sldId id="307" r:id="rId44"/>
    <p:sldId id="264" r:id="rId45"/>
    <p:sldId id="309" r:id="rId46"/>
    <p:sldId id="310" r:id="rId47"/>
    <p:sldId id="311" r:id="rId48"/>
    <p:sldId id="312" r:id="rId49"/>
    <p:sldId id="308" r:id="rId50"/>
    <p:sldId id="300" r:id="rId51"/>
    <p:sldId id="302"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7" d="100"/>
          <a:sy n="67" d="100"/>
        </p:scale>
        <p:origin x="6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5/8/2024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2VTeNM_2vF4" TargetMode="External"/><Relationship Id="rId2" Type="http://schemas.openxmlformats.org/officeDocument/2006/relationships/hyperlink" Target="https://www.youtube.com/watch?v=9r17FqprE5g" TargetMode="External"/><Relationship Id="rId1" Type="http://schemas.openxmlformats.org/officeDocument/2006/relationships/slideLayout" Target="../slideLayouts/slideLayout2.xml"/><Relationship Id="rId6" Type="http://schemas.openxmlformats.org/officeDocument/2006/relationships/hyperlink" Target="https://www.cumbria.ac.uk/about/news/articles/articles/new-domestic-abuse-research-seeks-older-male-perspective.php" TargetMode="External"/><Relationship Id="rId5" Type="http://schemas.openxmlformats.org/officeDocument/2006/relationships/hyperlink" Target="https://www.youtube.com/watch?v=4gHg5pIxU7o" TargetMode="External"/><Relationship Id="rId4" Type="http://schemas.openxmlformats.org/officeDocument/2006/relationships/hyperlink" Target="https://www.youtube.com/watch?v=in57feuaG6M"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cps.gov.uk/legal-guidance/older-people-prosecuting-crimes-against#:~:text=Section%2044%20Mental%20Capacity%20Act,of%20the%20other%20person%2C%20or"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p48pls0xYXA?feature=oembed"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hyperlink" Target="https://www.nhs.uk/conditions/social-care-and-support-guide/help-from-social-services-and-charities/abuse-and-neglect-vulnerable-adults/" TargetMode="External"/><Relationship Id="rId3" Type="http://schemas.openxmlformats.org/officeDocument/2006/relationships/hyperlink" Target="https://www.elderabuse.org.uk/breaking-news" TargetMode="External"/><Relationship Id="rId7" Type="http://schemas.openxmlformats.org/officeDocument/2006/relationships/hyperlink" Target="https://wearehourglass.org/who-we-are" TargetMode="External"/><Relationship Id="rId2" Type="http://schemas.openxmlformats.org/officeDocument/2006/relationships/hyperlink" Target="https://www.elderabuse.org.uk/Pages/Category/what-is-it" TargetMode="External"/><Relationship Id="rId1" Type="http://schemas.openxmlformats.org/officeDocument/2006/relationships/slideLayout" Target="../slideLayouts/slideLayout2.xml"/><Relationship Id="rId6" Type="http://schemas.openxmlformats.org/officeDocument/2006/relationships/hyperlink" Target="https://carers.org/key-facts-about-carers-and-people-they-care" TargetMode="External"/><Relationship Id="rId5" Type="http://schemas.openxmlformats.org/officeDocument/2006/relationships/hyperlink" Target="file:///D:\Old%20Age,%20Jan%2022\age_uk_no_age_limit_sept2020.pdf" TargetMode="External"/><Relationship Id="rId4" Type="http://schemas.openxmlformats.org/officeDocument/2006/relationships/hyperlink" Target="https://www.ageuk.org.uk/globalassets/age-cymru/documents/information-guides-and-factsheets/fs78w.pdf"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nursinghomeabusecenter.com/elder-abuse/types/sexual-abuse/" TargetMode="External"/><Relationship Id="rId2" Type="http://schemas.openxmlformats.org/officeDocument/2006/relationships/hyperlink" Target="https://digital.nhs.uk/data-and-information/publications/statistical/safeguarding-adults/2021-22#chapter-index" TargetMode="External"/><Relationship Id="rId1" Type="http://schemas.openxmlformats.org/officeDocument/2006/relationships/slideLayout" Target="../slideLayouts/slideLayout7.xml"/><Relationship Id="rId6" Type="http://schemas.openxmlformats.org/officeDocument/2006/relationships/hyperlink" Target="https://www.womensaid.org.uk/information-support/what-is-domestic-abuse/" TargetMode="External"/><Relationship Id="rId5" Type="http://schemas.openxmlformats.org/officeDocument/2006/relationships/hyperlink" Target="https://www.kingsfund.org.uk/projects/time-think-differently/trends-workforce-overview" TargetMode="External"/><Relationship Id="rId4" Type="http://schemas.openxmlformats.org/officeDocument/2006/relationships/hyperlink" Target="https://www.scie.org.uk/safeguarding/adults/introduction/types-and-indicators-of-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7707" y="496761"/>
            <a:ext cx="9601196" cy="1303867"/>
          </a:xfrm>
        </p:spPr>
        <p:txBody>
          <a:bodyPr>
            <a:normAutofit fontScale="90000"/>
          </a:bodyPr>
          <a:lstStyle/>
          <a:p>
            <a:br>
              <a:rPr lang="en-GB" dirty="0"/>
            </a:br>
            <a:r>
              <a:rPr lang="en-GB" sz="4900" b="1" dirty="0">
                <a:latin typeface="Arial" panose="020B0604020202020204" pitchFamily="34" charset="0"/>
                <a:cs typeface="Arial" panose="020B0604020202020204" pitchFamily="34" charset="0"/>
              </a:rPr>
              <a:t>ELDER ABUSE!</a:t>
            </a:r>
          </a:p>
        </p:txBody>
      </p:sp>
      <p:pic>
        <p:nvPicPr>
          <p:cNvPr id="4" name="Content Placeholder 3"/>
          <p:cNvPicPr>
            <a:picLocks noGrp="1" noChangeAspect="1"/>
          </p:cNvPicPr>
          <p:nvPr>
            <p:ph idx="1"/>
          </p:nvPr>
        </p:nvPicPr>
        <p:blipFill>
          <a:blip r:embed="rId2"/>
          <a:stretch>
            <a:fillRect/>
          </a:stretch>
        </p:blipFill>
        <p:spPr>
          <a:xfrm>
            <a:off x="4408065" y="2922407"/>
            <a:ext cx="3608625" cy="2716760"/>
          </a:xfrm>
          <a:prstGeom prst="rect">
            <a:avLst/>
          </a:prstGeom>
        </p:spPr>
      </p:pic>
    </p:spTree>
    <p:extLst>
      <p:ext uri="{BB962C8B-B14F-4D97-AF65-F5344CB8AC3E}">
        <p14:creationId xmlns:p14="http://schemas.microsoft.com/office/powerpoint/2010/main" val="3549061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C04D8-E987-41CA-A029-2BBEB4AA57D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Elder Abuse…</a:t>
            </a:r>
          </a:p>
        </p:txBody>
      </p:sp>
      <p:sp>
        <p:nvSpPr>
          <p:cNvPr id="3" name="Content Placeholder 2">
            <a:extLst>
              <a:ext uri="{FF2B5EF4-FFF2-40B4-BE49-F238E27FC236}">
                <a16:creationId xmlns:a16="http://schemas.microsoft.com/office/drawing/2014/main" id="{8B0CEA29-A4C9-4226-9F1A-16D7A816822D}"/>
              </a:ext>
            </a:extLst>
          </p:cNvPr>
          <p:cNvSpPr>
            <a:spLocks noGrp="1"/>
          </p:cNvSpPr>
          <p:nvPr>
            <p:ph idx="1"/>
          </p:nvPr>
        </p:nvSpPr>
        <p:spPr>
          <a:xfrm>
            <a:off x="857251" y="2652182"/>
            <a:ext cx="10696574" cy="3318936"/>
          </a:xfrm>
        </p:spPr>
        <p:txBody>
          <a:bodyPr>
            <a:normAutofit lnSpcReduction="10000"/>
          </a:bodyPr>
          <a:lstStyle/>
          <a:p>
            <a:r>
              <a:rPr lang="en-GB" dirty="0">
                <a:latin typeface="Arial" panose="020B0604020202020204" pitchFamily="34" charset="0"/>
                <a:cs typeface="Arial" panose="020B0604020202020204" pitchFamily="34" charset="0"/>
              </a:rPr>
              <a:t>Ash Court- </a:t>
            </a:r>
            <a:r>
              <a:rPr lang="en-GB" dirty="0">
                <a:latin typeface="Arial" panose="020B0604020202020204" pitchFamily="34" charset="0"/>
                <a:cs typeface="Arial" panose="020B0604020202020204" pitchFamily="34" charset="0"/>
                <a:hlinkClick r:id="rId2"/>
              </a:rPr>
              <a:t>https://www.youtube.com/watch?v=9r17FqprE5g</a:t>
            </a:r>
            <a:r>
              <a:rPr lang="en-GB" dirty="0">
                <a:latin typeface="Arial" panose="020B0604020202020204" pitchFamily="34" charset="0"/>
                <a:cs typeface="Arial" panose="020B0604020202020204" pitchFamily="34" charset="0"/>
              </a:rPr>
              <a:t> (26)</a:t>
            </a:r>
          </a:p>
          <a:p>
            <a:r>
              <a:rPr lang="en-GB" dirty="0">
                <a:latin typeface="Arial" panose="020B0604020202020204" pitchFamily="34" charset="0"/>
                <a:cs typeface="Arial" panose="020B0604020202020204" pitchFamily="34" charset="0"/>
              </a:rPr>
              <a:t>Dom Care FA </a:t>
            </a:r>
            <a:r>
              <a:rPr lang="en-GB" dirty="0">
                <a:latin typeface="Arial" panose="020B0604020202020204" pitchFamily="34" charset="0"/>
                <a:cs typeface="Arial" panose="020B0604020202020204" pitchFamily="34" charset="0"/>
                <a:hlinkClick r:id="rId3"/>
              </a:rPr>
              <a:t>https://www.youtube.com/watch?v=2VTeNM_2vF4</a:t>
            </a:r>
            <a:r>
              <a:rPr lang="en-GB" dirty="0">
                <a:latin typeface="Arial" panose="020B0604020202020204" pitchFamily="34" charset="0"/>
                <a:cs typeface="Arial" panose="020B0604020202020204" pitchFamily="34" charset="0"/>
              </a:rPr>
              <a:t> (1.30)</a:t>
            </a:r>
          </a:p>
          <a:p>
            <a:r>
              <a:rPr lang="en-GB" dirty="0">
                <a:latin typeface="Arial" panose="020B0604020202020204" pitchFamily="34" charset="0"/>
                <a:cs typeface="Arial" panose="020B0604020202020204" pitchFamily="34" charset="0"/>
              </a:rPr>
              <a:t>Man with dementia </a:t>
            </a:r>
            <a:r>
              <a:rPr lang="en-GB" dirty="0">
                <a:latin typeface="Arial" panose="020B0604020202020204" pitchFamily="34" charset="0"/>
                <a:cs typeface="Arial" panose="020B0604020202020204" pitchFamily="34" charset="0"/>
                <a:hlinkClick r:id="rId4"/>
              </a:rPr>
              <a:t>https://www.youtube.com/watch?v=in57feuaG6M</a:t>
            </a:r>
            <a:r>
              <a:rPr lang="en-GB" dirty="0">
                <a:latin typeface="Arial" panose="020B0604020202020204" pitchFamily="34" charset="0"/>
                <a:cs typeface="Arial" panose="020B0604020202020204" pitchFamily="34" charset="0"/>
              </a:rPr>
              <a:t> (2.30)</a:t>
            </a:r>
          </a:p>
          <a:p>
            <a:r>
              <a:rPr lang="en-GB" dirty="0">
                <a:latin typeface="Arial" panose="020B0604020202020204" pitchFamily="34" charset="0"/>
                <a:cs typeface="Arial" panose="020B0604020202020204" pitchFamily="34" charset="0"/>
              </a:rPr>
              <a:t>Lincolnshire Carer </a:t>
            </a:r>
            <a:r>
              <a:rPr lang="en-GB" dirty="0">
                <a:latin typeface="Arial" panose="020B0604020202020204" pitchFamily="34" charset="0"/>
                <a:cs typeface="Arial" panose="020B0604020202020204" pitchFamily="34" charset="0"/>
                <a:hlinkClick r:id="rId5"/>
              </a:rPr>
              <a:t>https://www.youtube.com/watch?v=4gHg5pIxU7o</a:t>
            </a:r>
            <a:r>
              <a:rPr lang="en-GB" dirty="0">
                <a:latin typeface="Arial" panose="020B0604020202020204" pitchFamily="34" charset="0"/>
                <a:cs typeface="Arial" panose="020B0604020202020204" pitchFamily="34" charset="0"/>
              </a:rPr>
              <a:t> (2.10)</a:t>
            </a:r>
          </a:p>
          <a:p>
            <a:r>
              <a:rPr lang="en-GB" dirty="0">
                <a:latin typeface="Arial" panose="020B0604020202020204" pitchFamily="34" charset="0"/>
                <a:cs typeface="Arial" panose="020B0604020202020204" pitchFamily="34" charset="0"/>
              </a:rPr>
              <a:t>Men- Coercive Control </a:t>
            </a:r>
            <a:r>
              <a:rPr lang="en-GB" dirty="0">
                <a:latin typeface="Arial" panose="020B0604020202020204" pitchFamily="34" charset="0"/>
                <a:cs typeface="Arial" panose="020B0604020202020204" pitchFamily="34" charset="0"/>
                <a:hlinkClick r:id="rId6"/>
              </a:rPr>
              <a:t>https://www.cumbria.ac.uk/about/news/articles/articles/new-domestic-abuse-research-seeks-older-male-perspective.php</a:t>
            </a:r>
            <a:r>
              <a:rPr lang="en-GB" dirty="0">
                <a:latin typeface="Arial" panose="020B0604020202020204" pitchFamily="34" charset="0"/>
                <a:cs typeface="Arial" panose="020B0604020202020204" pitchFamily="34" charset="0"/>
              </a:rPr>
              <a:t> (1.3)</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28575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Elder abuse</a:t>
            </a:r>
          </a:p>
        </p:txBody>
      </p:sp>
      <p:sp>
        <p:nvSpPr>
          <p:cNvPr id="3" name="Content Placeholder 2"/>
          <p:cNvSpPr>
            <a:spLocks noGrp="1"/>
          </p:cNvSpPr>
          <p:nvPr>
            <p:ph idx="1"/>
          </p:nvPr>
        </p:nvSpPr>
        <p:spPr>
          <a:xfrm>
            <a:off x="1295401" y="2556932"/>
            <a:ext cx="4398817" cy="3318936"/>
          </a:xfrm>
        </p:spPr>
        <p:txBody>
          <a:bodyPr>
            <a:normAutofit fontScale="92500" lnSpcReduction="10000"/>
          </a:bodyPr>
          <a:lstStyle/>
          <a:p>
            <a:r>
              <a:rPr lang="en-GB" dirty="0">
                <a:latin typeface="Arial" panose="020B0604020202020204" pitchFamily="34" charset="0"/>
                <a:cs typeface="Arial" panose="020B0604020202020204" pitchFamily="34" charset="0"/>
              </a:rPr>
              <a:t>Around 1 million older people are estimated to suffer from abuse, sometimes multiple types</a:t>
            </a:r>
          </a:p>
          <a:p>
            <a:r>
              <a:rPr lang="en-GB" dirty="0">
                <a:latin typeface="Arial" panose="020B0604020202020204" pitchFamily="34" charset="0"/>
                <a:cs typeface="Arial" panose="020B0604020202020204" pitchFamily="34" charset="0"/>
              </a:rPr>
              <a:t>Perpetrators are normally people in positions of trust</a:t>
            </a:r>
          </a:p>
          <a:p>
            <a:r>
              <a:rPr lang="en-GB" dirty="0">
                <a:latin typeface="Arial" panose="020B0604020202020204" pitchFamily="34" charset="0"/>
                <a:cs typeface="Arial" panose="020B0604020202020204" pitchFamily="34" charset="0"/>
              </a:rPr>
              <a:t>Victims are more likely to be women over 70 who live in their own homes</a:t>
            </a:r>
          </a:p>
          <a:p>
            <a:endParaRPr lang="en-GB" dirty="0"/>
          </a:p>
        </p:txBody>
      </p:sp>
      <p:pic>
        <p:nvPicPr>
          <p:cNvPr id="4" name="Picture 3"/>
          <p:cNvPicPr>
            <a:picLocks noChangeAspect="1"/>
          </p:cNvPicPr>
          <p:nvPr/>
        </p:nvPicPr>
        <p:blipFill>
          <a:blip r:embed="rId2"/>
          <a:stretch>
            <a:fillRect/>
          </a:stretch>
        </p:blipFill>
        <p:spPr>
          <a:xfrm>
            <a:off x="7357470" y="2747798"/>
            <a:ext cx="2847079" cy="2609314"/>
          </a:xfrm>
          <a:prstGeom prst="rect">
            <a:avLst/>
          </a:prstGeom>
        </p:spPr>
      </p:pic>
      <p:sp>
        <p:nvSpPr>
          <p:cNvPr id="5" name="TextBox 4"/>
          <p:cNvSpPr txBox="1"/>
          <p:nvPr/>
        </p:nvSpPr>
        <p:spPr>
          <a:xfrm>
            <a:off x="5057395" y="5598869"/>
            <a:ext cx="372361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(Action on Elder Abuse, 2019</a:t>
            </a:r>
            <a:r>
              <a:rPr lang="en-GB" sz="1200" dirty="0"/>
              <a:t>)</a:t>
            </a:r>
          </a:p>
        </p:txBody>
      </p:sp>
    </p:spTree>
    <p:extLst>
      <p:ext uri="{BB962C8B-B14F-4D97-AF65-F5344CB8AC3E}">
        <p14:creationId xmlns:p14="http://schemas.microsoft.com/office/powerpoint/2010/main" val="1540684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Elder Abuse?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single or repeated act or lack of appropriate action, occurring within any relationship where there is an expectation of trust, which causes harm or distress to an older  person'                                                    </a:t>
            </a:r>
            <a:r>
              <a:rPr lang="en-GB" sz="1200" dirty="0">
                <a:latin typeface="Arial" panose="020B0604020202020204" pitchFamily="34" charset="0"/>
                <a:cs typeface="Arial" panose="020B0604020202020204" pitchFamily="34" charset="0"/>
              </a:rPr>
              <a:t>(Action on Elder Abuse, 2012)</a:t>
            </a:r>
          </a:p>
          <a:p>
            <a:pPr lvl="0">
              <a:buClr>
                <a:srgbClr val="D9B247"/>
              </a:buClr>
            </a:pPr>
            <a:endParaRPr lang="en-GB" dirty="0">
              <a:latin typeface="Arial" panose="020B0604020202020204" pitchFamily="34" charset="0"/>
              <a:cs typeface="Arial" panose="020B0604020202020204" pitchFamily="34" charset="0"/>
            </a:endParaRPr>
          </a:p>
          <a:p>
            <a:pPr lvl="0">
              <a:buClr>
                <a:srgbClr val="D9B247"/>
              </a:buClr>
            </a:pPr>
            <a:r>
              <a:rPr lang="en-GB" dirty="0">
                <a:latin typeface="Arial" panose="020B0604020202020204" pitchFamily="34" charset="0"/>
                <a:cs typeface="Arial" panose="020B0604020202020204" pitchFamily="34" charset="0"/>
              </a:rPr>
              <a:t>‘Elder abuse includes actions intending to harm, the harming without intent, and also the neglect that leads to harm of older people’                    </a:t>
            </a:r>
            <a:r>
              <a:rPr lang="en-GB" sz="1200" dirty="0">
                <a:solidFill>
                  <a:prstClr val="black">
                    <a:lumMod val="85000"/>
                    <a:lumOff val="15000"/>
                  </a:prstClr>
                </a:solidFill>
                <a:latin typeface="Arial" panose="020B0604020202020204" pitchFamily="34" charset="0"/>
                <a:cs typeface="Arial" panose="020B0604020202020204" pitchFamily="34" charset="0"/>
              </a:rPr>
              <a:t> (NI Direct, 2014)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39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Elder Abuse?</a:t>
            </a:r>
          </a:p>
        </p:txBody>
      </p:sp>
      <p:sp>
        <p:nvSpPr>
          <p:cNvPr id="3" name="Content Placeholder 2"/>
          <p:cNvSpPr>
            <a:spLocks noGrp="1"/>
          </p:cNvSpPr>
          <p:nvPr>
            <p:ph idx="1"/>
          </p:nvPr>
        </p:nvSpPr>
        <p:spPr>
          <a:xfrm>
            <a:off x="1295402" y="3038195"/>
            <a:ext cx="9601196" cy="3318936"/>
          </a:xfrm>
        </p:spPr>
        <p:txBody>
          <a:bodyPr/>
          <a:lstStyle/>
          <a:p>
            <a:r>
              <a:rPr lang="en-GB" dirty="0">
                <a:latin typeface="Arial" panose="020B0604020202020204" pitchFamily="34" charset="0"/>
                <a:cs typeface="Arial" panose="020B0604020202020204" pitchFamily="34" charset="0"/>
              </a:rPr>
              <a:t>‘There is no overarching definition of abuse or neglect. Statutory guidance notes that ‘local authorities should not limit their view of what constitutes abuse or neglect, as they can take many forms and the circumstances of the individual case should always be considered.’                                     </a:t>
            </a:r>
            <a:r>
              <a:rPr lang="en-GB" sz="1200" dirty="0">
                <a:latin typeface="Arial" panose="020B0604020202020204" pitchFamily="34" charset="0"/>
                <a:cs typeface="Arial" panose="020B0604020202020204" pitchFamily="34" charset="0"/>
              </a:rPr>
              <a:t>(Age UK, 2019)</a:t>
            </a:r>
          </a:p>
        </p:txBody>
      </p:sp>
      <p:pic>
        <p:nvPicPr>
          <p:cNvPr id="4" name="Picture 3"/>
          <p:cNvPicPr>
            <a:picLocks noChangeAspect="1"/>
          </p:cNvPicPr>
          <p:nvPr/>
        </p:nvPicPr>
        <p:blipFill>
          <a:blip r:embed="rId2"/>
          <a:stretch>
            <a:fillRect/>
          </a:stretch>
        </p:blipFill>
        <p:spPr>
          <a:xfrm>
            <a:off x="4135582" y="4765634"/>
            <a:ext cx="2098162" cy="1315313"/>
          </a:xfrm>
          <a:prstGeom prst="rect">
            <a:avLst/>
          </a:prstGeom>
        </p:spPr>
      </p:pic>
    </p:spTree>
    <p:extLst>
      <p:ext uri="{BB962C8B-B14F-4D97-AF65-F5344CB8AC3E}">
        <p14:creationId xmlns:p14="http://schemas.microsoft.com/office/powerpoint/2010/main" val="3061720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Hidden Crime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Like other forms of domestic violence, elder abuse is a hidden crime and there are many barriers to coming forward. </a:t>
            </a:r>
          </a:p>
          <a:p>
            <a:r>
              <a:rPr lang="en-GB" dirty="0">
                <a:latin typeface="Arial" panose="020B0604020202020204" pitchFamily="34" charset="0"/>
                <a:cs typeface="Arial" panose="020B0604020202020204" pitchFamily="34" charset="0"/>
              </a:rPr>
              <a:t>Who acts on behalf of people lacking capacity?</a:t>
            </a:r>
          </a:p>
          <a:p>
            <a:r>
              <a:rPr lang="en-GB" dirty="0">
                <a:latin typeface="Arial" panose="020B0604020202020204" pitchFamily="34" charset="0"/>
                <a:cs typeface="Arial" panose="020B0604020202020204" pitchFamily="34" charset="0"/>
              </a:rPr>
              <a:t>Who recognises abuse? </a:t>
            </a:r>
          </a:p>
          <a:p>
            <a:r>
              <a:rPr lang="en-GB" dirty="0">
                <a:latin typeface="Arial" panose="020B0604020202020204" pitchFamily="34" charset="0"/>
                <a:cs typeface="Arial" panose="020B0604020202020204" pitchFamily="34" charset="0"/>
              </a:rPr>
              <a:t>There is a need for greater awareness-raising about older victims because referrals in relation to older people are extremely low. </a:t>
            </a:r>
          </a:p>
        </p:txBody>
      </p:sp>
      <p:sp>
        <p:nvSpPr>
          <p:cNvPr id="4" name="TextBox 3"/>
          <p:cNvSpPr txBox="1"/>
          <p:nvPr/>
        </p:nvSpPr>
        <p:spPr>
          <a:xfrm>
            <a:off x="9372601" y="5598869"/>
            <a:ext cx="222584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(Action on Elder Abuse, 2019)</a:t>
            </a:r>
          </a:p>
        </p:txBody>
      </p:sp>
    </p:spTree>
    <p:extLst>
      <p:ext uri="{BB962C8B-B14F-4D97-AF65-F5344CB8AC3E}">
        <p14:creationId xmlns:p14="http://schemas.microsoft.com/office/powerpoint/2010/main" val="3629911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 By 2025…</a:t>
            </a:r>
          </a:p>
        </p:txBody>
      </p:sp>
      <p:sp>
        <p:nvSpPr>
          <p:cNvPr id="3" name="Content Placeholder 2"/>
          <p:cNvSpPr>
            <a:spLocks noGrp="1"/>
          </p:cNvSpPr>
          <p:nvPr>
            <p:ph idx="1"/>
          </p:nvPr>
        </p:nvSpPr>
        <p:spPr>
          <a:xfrm>
            <a:off x="1295401" y="2556932"/>
            <a:ext cx="8663246" cy="3318936"/>
          </a:xfrm>
        </p:spPr>
        <p:txBody>
          <a:bodyPr>
            <a:normAutofit fontScale="92500" lnSpcReduction="20000"/>
          </a:bodyPr>
          <a:lstStyle/>
          <a:p>
            <a:r>
              <a:rPr lang="en-GB" dirty="0">
                <a:latin typeface="Arial" panose="020B0604020202020204" pitchFamily="34" charset="0"/>
                <a:cs typeface="Arial" panose="020B0604020202020204" pitchFamily="34" charset="0"/>
              </a:rPr>
              <a:t>4.3m over 65 years with at least one limiting long term illness</a:t>
            </a:r>
          </a:p>
          <a:p>
            <a:r>
              <a:rPr lang="en-GB" dirty="0">
                <a:latin typeface="Arial" panose="020B0604020202020204" pitchFamily="34" charset="0"/>
                <a:cs typeface="Arial" panose="020B0604020202020204" pitchFamily="34" charset="0"/>
              </a:rPr>
              <a:t>Last 7-9 years will be lived with a disability</a:t>
            </a:r>
          </a:p>
          <a:p>
            <a:r>
              <a:rPr lang="en-GB" dirty="0">
                <a:latin typeface="Arial" panose="020B0604020202020204" pitchFamily="34" charset="0"/>
                <a:cs typeface="Arial" panose="020B0604020202020204" pitchFamily="34" charset="0"/>
              </a:rPr>
              <a:t>1.5m who cannot see well enough to recognise someone over the road</a:t>
            </a:r>
          </a:p>
          <a:p>
            <a:r>
              <a:rPr lang="en-GB" dirty="0">
                <a:latin typeface="Arial" panose="020B0604020202020204" pitchFamily="34" charset="0"/>
                <a:cs typeface="Arial" panose="020B0604020202020204" pitchFamily="34" charset="0"/>
              </a:rPr>
              <a:t>7m who cannot walk up a flight of stairs</a:t>
            </a:r>
          </a:p>
          <a:p>
            <a:r>
              <a:rPr lang="en-GB" dirty="0">
                <a:latin typeface="Arial" panose="020B0604020202020204" pitchFamily="34" charset="0"/>
                <a:cs typeface="Arial" panose="020B0604020202020204" pitchFamily="34" charset="0"/>
              </a:rPr>
              <a:t>4m with major hearing problem</a:t>
            </a:r>
          </a:p>
          <a:p>
            <a:r>
              <a:rPr lang="en-GB" dirty="0">
                <a:latin typeface="Arial" panose="020B0604020202020204" pitchFamily="34" charset="0"/>
                <a:cs typeface="Arial" panose="020B0604020202020204" pitchFamily="34" charset="0"/>
              </a:rPr>
              <a:t>Up to 7m with urinary incontinence</a:t>
            </a:r>
          </a:p>
          <a:p>
            <a:r>
              <a:rPr lang="en-GB" dirty="0">
                <a:latin typeface="Arial" panose="020B0604020202020204" pitchFamily="34" charset="0"/>
                <a:cs typeface="Arial" panose="020B0604020202020204" pitchFamily="34" charset="0"/>
              </a:rPr>
              <a:t>1.5m with depression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1355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91915" y="1540042"/>
            <a:ext cx="9408695" cy="2862322"/>
          </a:xfrm>
          <a:prstGeom prst="rect">
            <a:avLst/>
          </a:prstGeom>
        </p:spPr>
        <p:txBody>
          <a:bodyPr wrap="square">
            <a:spAutoFit/>
          </a:bodyPr>
          <a:lstStyle/>
          <a:p>
            <a:pPr algn="just"/>
            <a:r>
              <a:rPr lang="en-GB" sz="3600" b="1" dirty="0">
                <a:latin typeface="Arial" panose="020B0604020202020204" pitchFamily="34" charset="0"/>
                <a:cs typeface="Arial" panose="020B0604020202020204" pitchFamily="34" charset="0"/>
              </a:rPr>
              <a:t>It is estimated that there are around one million victims of elder abuse each year in the UK. Despite this, official figures show that only around 0.7% of this total results in a successful criminal conviction</a:t>
            </a:r>
          </a:p>
        </p:txBody>
      </p:sp>
      <p:sp>
        <p:nvSpPr>
          <p:cNvPr id="3" name="TextBox 2"/>
          <p:cNvSpPr txBox="1"/>
          <p:nvPr/>
        </p:nvSpPr>
        <p:spPr>
          <a:xfrm>
            <a:off x="8325853" y="5474368"/>
            <a:ext cx="43434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(Action on Elder Abuse, 2018</a:t>
            </a:r>
            <a:r>
              <a:rPr lang="en-GB" dirty="0"/>
              <a:t>)</a:t>
            </a:r>
          </a:p>
        </p:txBody>
      </p:sp>
    </p:spTree>
    <p:extLst>
      <p:ext uri="{BB962C8B-B14F-4D97-AF65-F5344CB8AC3E}">
        <p14:creationId xmlns:p14="http://schemas.microsoft.com/office/powerpoint/2010/main" val="2654745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Vulnerability</a:t>
            </a:r>
          </a:p>
        </p:txBody>
      </p:sp>
      <p:sp>
        <p:nvSpPr>
          <p:cNvPr id="3" name="Content Placeholder 2"/>
          <p:cNvSpPr>
            <a:spLocks noGrp="1"/>
          </p:cNvSpPr>
          <p:nvPr>
            <p:ph idx="1"/>
          </p:nvPr>
        </p:nvSpPr>
        <p:spPr>
          <a:xfrm>
            <a:off x="1295401" y="2556932"/>
            <a:ext cx="4515195" cy="3318936"/>
          </a:xfrm>
        </p:spPr>
        <p:txBody>
          <a:bodyPr>
            <a:normAutofit fontScale="92500"/>
          </a:bodyPr>
          <a:lstStyle/>
          <a:p>
            <a:r>
              <a:rPr lang="en-GB" dirty="0">
                <a:latin typeface="Arial" panose="020B0604020202020204" pitchFamily="34" charset="0"/>
                <a:cs typeface="Arial" panose="020B0604020202020204" pitchFamily="34" charset="0"/>
              </a:rPr>
              <a:t>Lack of ability to participate in different walks of life</a:t>
            </a:r>
          </a:p>
          <a:p>
            <a:r>
              <a:rPr lang="en-GB" dirty="0">
                <a:latin typeface="Arial" panose="020B0604020202020204" pitchFamily="34" charset="0"/>
                <a:cs typeface="Arial" panose="020B0604020202020204" pitchFamily="34" charset="0"/>
              </a:rPr>
              <a:t>Relationship between health and wealth mean poor outcomes for the less affluent</a:t>
            </a:r>
          </a:p>
          <a:p>
            <a:r>
              <a:rPr lang="en-GB" dirty="0">
                <a:latin typeface="Arial" panose="020B0604020202020204" pitchFamily="34" charset="0"/>
                <a:cs typeface="Arial" panose="020B0604020202020204" pitchFamily="34" charset="0"/>
              </a:rPr>
              <a:t>Demand for services increases</a:t>
            </a:r>
          </a:p>
          <a:p>
            <a:pPr marL="0" indent="0">
              <a:buNone/>
            </a:pPr>
            <a:r>
              <a:rPr lang="en-GB" dirty="0">
                <a:latin typeface="Arial" panose="020B0604020202020204" pitchFamily="34" charset="0"/>
                <a:cs typeface="Arial" panose="020B0604020202020204" pitchFamily="34" charset="0"/>
              </a:rPr>
              <a:t>   …..and so does vulnerability…</a:t>
            </a:r>
          </a:p>
        </p:txBody>
      </p:sp>
      <p:pic>
        <p:nvPicPr>
          <p:cNvPr id="4" name="Picture 3"/>
          <p:cNvPicPr>
            <a:picLocks noChangeAspect="1"/>
          </p:cNvPicPr>
          <p:nvPr/>
        </p:nvPicPr>
        <p:blipFill>
          <a:blip r:embed="rId2"/>
          <a:stretch>
            <a:fillRect/>
          </a:stretch>
        </p:blipFill>
        <p:spPr>
          <a:xfrm>
            <a:off x="6679933" y="2875544"/>
            <a:ext cx="4035902" cy="2420322"/>
          </a:xfrm>
          <a:prstGeom prst="rect">
            <a:avLst/>
          </a:prstGeom>
        </p:spPr>
      </p:pic>
    </p:spTree>
    <p:extLst>
      <p:ext uri="{BB962C8B-B14F-4D97-AF65-F5344CB8AC3E}">
        <p14:creationId xmlns:p14="http://schemas.microsoft.com/office/powerpoint/2010/main" val="189909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Abuse</a:t>
            </a:r>
          </a:p>
        </p:txBody>
      </p:sp>
      <p:sp>
        <p:nvSpPr>
          <p:cNvPr id="3" name="Content Placeholder 2"/>
          <p:cNvSpPr>
            <a:spLocks noGrp="1"/>
          </p:cNvSpPr>
          <p:nvPr>
            <p:ph sz="half" idx="1"/>
          </p:nvPr>
        </p:nvSpPr>
        <p:spPr/>
        <p:txBody>
          <a:bodyPr/>
          <a:lstStyle/>
          <a:p>
            <a:r>
              <a:rPr lang="en-GB" dirty="0">
                <a:latin typeface="Arial" panose="020B0604020202020204" pitchFamily="34" charset="0"/>
                <a:cs typeface="Arial" panose="020B0604020202020204" pitchFamily="34" charset="0"/>
              </a:rPr>
              <a:t>Sexual abuse</a:t>
            </a:r>
          </a:p>
          <a:p>
            <a:r>
              <a:rPr lang="en-GB" dirty="0">
                <a:latin typeface="Arial" panose="020B0604020202020204" pitchFamily="34" charset="0"/>
                <a:cs typeface="Arial" panose="020B0604020202020204" pitchFamily="34" charset="0"/>
              </a:rPr>
              <a:t>Physical abuse</a:t>
            </a:r>
          </a:p>
          <a:p>
            <a:r>
              <a:rPr lang="en-GB" dirty="0">
                <a:latin typeface="Arial" panose="020B0604020202020204" pitchFamily="34" charset="0"/>
                <a:cs typeface="Arial" panose="020B0604020202020204" pitchFamily="34" charset="0"/>
              </a:rPr>
              <a:t>Psychological abuse</a:t>
            </a:r>
          </a:p>
          <a:p>
            <a:r>
              <a:rPr lang="en-GB" dirty="0">
                <a:latin typeface="Arial" panose="020B0604020202020204" pitchFamily="34" charset="0"/>
                <a:cs typeface="Arial" panose="020B0604020202020204" pitchFamily="34" charset="0"/>
              </a:rPr>
              <a:t>Neglect and self neglect</a:t>
            </a:r>
          </a:p>
          <a:p>
            <a:r>
              <a:rPr lang="en-GB" dirty="0">
                <a:latin typeface="Arial" panose="020B0604020202020204" pitchFamily="34" charset="0"/>
                <a:cs typeface="Arial" panose="020B0604020202020204" pitchFamily="34" charset="0"/>
              </a:rPr>
              <a:t>Institutional abuse</a:t>
            </a:r>
          </a:p>
          <a:p>
            <a:pPr marL="0" indent="0">
              <a:buNone/>
            </a:pP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Financial abuse</a:t>
            </a:r>
          </a:p>
          <a:p>
            <a:r>
              <a:rPr lang="en-GB" dirty="0">
                <a:latin typeface="Arial" panose="020B0604020202020204" pitchFamily="34" charset="0"/>
                <a:cs typeface="Arial" panose="020B0604020202020204" pitchFamily="34" charset="0"/>
              </a:rPr>
              <a:t>Discriminatory abuse</a:t>
            </a:r>
          </a:p>
          <a:p>
            <a:r>
              <a:rPr lang="en-GB" dirty="0">
                <a:latin typeface="Arial" panose="020B0604020202020204" pitchFamily="34" charset="0"/>
                <a:cs typeface="Arial" panose="020B0604020202020204" pitchFamily="34" charset="0"/>
              </a:rPr>
              <a:t>Domestic Abuse</a:t>
            </a:r>
          </a:p>
          <a:p>
            <a:r>
              <a:rPr lang="en-GB" dirty="0">
                <a:latin typeface="Arial" panose="020B0604020202020204" pitchFamily="34" charset="0"/>
                <a:cs typeface="Arial" panose="020B0604020202020204" pitchFamily="34" charset="0"/>
              </a:rPr>
              <a:t>Organisational abuse </a:t>
            </a:r>
          </a:p>
          <a:p>
            <a:r>
              <a:rPr lang="en-GB" dirty="0">
                <a:latin typeface="Arial" panose="020B0604020202020204" pitchFamily="34" charset="0"/>
                <a:cs typeface="Arial" panose="020B0604020202020204" pitchFamily="34" charset="0"/>
              </a:rPr>
              <a:t>Controlling/Coercive Behaviour</a:t>
            </a:r>
          </a:p>
          <a:p>
            <a:pPr marL="0" indent="0">
              <a:buNone/>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9525169" y="707811"/>
            <a:ext cx="1371429" cy="1533333"/>
          </a:xfrm>
          <a:prstGeom prst="rect">
            <a:avLst/>
          </a:prstGeom>
        </p:spPr>
      </p:pic>
      <p:sp>
        <p:nvSpPr>
          <p:cNvPr id="6" name="TextBox 5"/>
          <p:cNvSpPr txBox="1"/>
          <p:nvPr/>
        </p:nvSpPr>
        <p:spPr>
          <a:xfrm>
            <a:off x="9805736" y="5593449"/>
            <a:ext cx="1491916" cy="276999"/>
          </a:xfrm>
          <a:prstGeom prst="rect">
            <a:avLst/>
          </a:prstGeom>
          <a:noFill/>
        </p:spPr>
        <p:txBody>
          <a:bodyPr wrap="square" rtlCol="0">
            <a:spAutoFit/>
          </a:bodyPr>
          <a:lstStyle/>
          <a:p>
            <a:r>
              <a:rPr lang="en-GB" sz="1200" dirty="0"/>
              <a:t>(</a:t>
            </a:r>
            <a:r>
              <a:rPr lang="en-GB" sz="1200" dirty="0" err="1"/>
              <a:t>AgeUK</a:t>
            </a:r>
            <a:r>
              <a:rPr lang="en-GB" sz="1200" dirty="0"/>
              <a:t>, 2019)</a:t>
            </a:r>
          </a:p>
        </p:txBody>
      </p:sp>
    </p:spTree>
    <p:extLst>
      <p:ext uri="{BB962C8B-B14F-4D97-AF65-F5344CB8AC3E}">
        <p14:creationId xmlns:p14="http://schemas.microsoft.com/office/powerpoint/2010/main" val="2343658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1000"/>
                                        <p:tgtEl>
                                          <p:spTgt spid="4">
                                            <p:txEl>
                                              <p:pRg st="0" end="0"/>
                                            </p:txEl>
                                          </p:spTgt>
                                        </p:tgtEl>
                                      </p:cBhvr>
                                    </p:animEffect>
                                    <p:anim calcmode="lin" valueType="num">
                                      <p:cBhvr>
                                        <p:cTn id="3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anim calcmode="lin" valueType="num">
                                      <p:cBhvr additive="base">
                                        <p:cTn id="3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barn(inVertical)">
                                      <p:cBhvr>
                                        <p:cTn id="49" dur="500"/>
                                        <p:tgtEl>
                                          <p:spTgt spid="4">
                                            <p:txEl>
                                              <p:pRg st="3" end="3"/>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nodeType="clickEffect">
                                  <p:stCondLst>
                                    <p:cond delay="0"/>
                                  </p:stCondLst>
                                  <p:childTnLst>
                                    <p:set>
                                      <p:cBhvr>
                                        <p:cTn id="53" dur="1" fill="hold">
                                          <p:stCondLst>
                                            <p:cond delay="0"/>
                                          </p:stCondLst>
                                        </p:cTn>
                                        <p:tgtEl>
                                          <p:spTgt spid="4">
                                            <p:txEl>
                                              <p:pRg st="4" end="4"/>
                                            </p:txEl>
                                          </p:spTgt>
                                        </p:tgtEl>
                                        <p:attrNameLst>
                                          <p:attrName>style.visibility</p:attrName>
                                        </p:attrNameLst>
                                      </p:cBhvr>
                                      <p:to>
                                        <p:strVal val="visible"/>
                                      </p:to>
                                    </p:set>
                                    <p:animEffect transition="in" filter="barn(inVertical)">
                                      <p:cBhvr>
                                        <p:cTn id="54"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Sexual Abuse</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Indecent exposure</a:t>
            </a:r>
          </a:p>
          <a:p>
            <a:r>
              <a:rPr lang="en-GB" dirty="0">
                <a:latin typeface="Arial" panose="020B0604020202020204" pitchFamily="34" charset="0"/>
                <a:cs typeface="Arial" panose="020B0604020202020204" pitchFamily="34" charset="0"/>
              </a:rPr>
              <a:t>Sexual harassment</a:t>
            </a:r>
          </a:p>
          <a:p>
            <a:r>
              <a:rPr lang="en-GB" dirty="0">
                <a:latin typeface="Arial" panose="020B0604020202020204" pitchFamily="34" charset="0"/>
                <a:cs typeface="Arial" panose="020B0604020202020204" pitchFamily="34" charset="0"/>
              </a:rPr>
              <a:t>Inappropriate looking or touching</a:t>
            </a:r>
          </a:p>
          <a:p>
            <a:r>
              <a:rPr lang="en-GB" dirty="0">
                <a:latin typeface="Arial" panose="020B0604020202020204" pitchFamily="34" charset="0"/>
                <a:cs typeface="Arial" panose="020B0604020202020204" pitchFamily="34" charset="0"/>
              </a:rPr>
              <a:t>Sexual teasing or innuendo</a:t>
            </a:r>
          </a:p>
          <a:p>
            <a:r>
              <a:rPr lang="en-GB" dirty="0">
                <a:latin typeface="Arial" panose="020B0604020202020204" pitchFamily="34" charset="0"/>
                <a:cs typeface="Arial" panose="020B0604020202020204" pitchFamily="34" charset="0"/>
              </a:rPr>
              <a:t>Sexual photography</a:t>
            </a:r>
          </a:p>
          <a:p>
            <a:r>
              <a:rPr lang="en-GB" dirty="0">
                <a:latin typeface="Arial" panose="020B0604020202020204" pitchFamily="34" charset="0"/>
                <a:cs typeface="Arial" panose="020B0604020202020204" pitchFamily="34" charset="0"/>
              </a:rPr>
              <a:t>Being forced to watch pornography or sexual acts</a:t>
            </a:r>
          </a:p>
          <a:p>
            <a:r>
              <a:rPr lang="en-GB" dirty="0">
                <a:latin typeface="Arial" panose="020B0604020202020204" pitchFamily="34" charset="0"/>
                <a:cs typeface="Arial" panose="020B0604020202020204" pitchFamily="34" charset="0"/>
              </a:rPr>
              <a:t>Being forced or pressured to take part in sexual acts</a:t>
            </a:r>
          </a:p>
          <a:p>
            <a:r>
              <a:rPr lang="en-GB" dirty="0">
                <a:latin typeface="Arial" panose="020B0604020202020204" pitchFamily="34" charset="0"/>
                <a:cs typeface="Arial" panose="020B0604020202020204" pitchFamily="34" charset="0"/>
              </a:rPr>
              <a:t>Rape                                                                                                             </a:t>
            </a:r>
            <a:r>
              <a:rPr lang="en-GB" sz="1300" dirty="0">
                <a:latin typeface="Arial" panose="020B0604020202020204" pitchFamily="34" charset="0"/>
                <a:cs typeface="Arial" panose="020B0604020202020204" pitchFamily="34" charset="0"/>
              </a:rPr>
              <a:t>(NHS, 2021)</a:t>
            </a:r>
          </a:p>
        </p:txBody>
      </p:sp>
    </p:spTree>
    <p:extLst>
      <p:ext uri="{BB962C8B-B14F-4D97-AF65-F5344CB8AC3E}">
        <p14:creationId xmlns:p14="http://schemas.microsoft.com/office/powerpoint/2010/main" val="84380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Sexual Abuse</a:t>
            </a:r>
          </a:p>
        </p:txBody>
      </p:sp>
      <p:sp>
        <p:nvSpPr>
          <p:cNvPr id="3" name="Content Placeholder 2"/>
          <p:cNvSpPr>
            <a:spLocks noGrp="1"/>
          </p:cNvSpPr>
          <p:nvPr>
            <p:ph idx="1"/>
          </p:nvPr>
        </p:nvSpPr>
        <p:spPr>
          <a:xfrm>
            <a:off x="1295402" y="2809595"/>
            <a:ext cx="9601196" cy="3318936"/>
          </a:xfrm>
        </p:spPr>
        <p:txBody>
          <a:bodyPr/>
          <a:lstStyle/>
          <a:p>
            <a:pPr marL="0" indent="0">
              <a:buNone/>
            </a:pPr>
            <a:r>
              <a:rPr lang="en-GB" dirty="0">
                <a:latin typeface="Arial" panose="020B0604020202020204" pitchFamily="34" charset="0"/>
                <a:cs typeface="Arial" panose="020B0604020202020204" pitchFamily="34" charset="0"/>
              </a:rPr>
              <a:t>Mrs. B, who lives alone, has a neighbour who visits her every day to assist with her daily living tasks. Recently, on a number of occasions, he has watched pornography on her computer while visiting her. When Mrs B saw this she found it very upsetting.</a:t>
            </a:r>
          </a:p>
          <a:p>
            <a:pPr marL="0" indent="0">
              <a:buNone/>
            </a:pPr>
            <a:r>
              <a:rPr lang="en-GB" dirty="0">
                <a:latin typeface="Arial" panose="020B0604020202020204" pitchFamily="34" charset="0"/>
                <a:cs typeface="Arial" panose="020B0604020202020204" pitchFamily="34" charset="0"/>
              </a:rPr>
              <a:t> Mrs B’s neighbour is aware that she has seen him watching pornography but has carried on with his actions. Mrs B doesn’t know how to deal with the situation because she is very isolated and relies on her neighbour for support and assistance. </a:t>
            </a:r>
          </a:p>
          <a:p>
            <a:pPr marL="0" indent="0">
              <a:buNone/>
            </a:pPr>
            <a:endParaRPr lang="en-GB" dirty="0"/>
          </a:p>
        </p:txBody>
      </p:sp>
    </p:spTree>
    <p:extLst>
      <p:ext uri="{BB962C8B-B14F-4D97-AF65-F5344CB8AC3E}">
        <p14:creationId xmlns:p14="http://schemas.microsoft.com/office/powerpoint/2010/main" val="3563416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Sexual Abuse</a:t>
            </a:r>
          </a:p>
        </p:txBody>
      </p:sp>
      <p:sp>
        <p:nvSpPr>
          <p:cNvPr id="3" name="Content Placeholder 2"/>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Emotional distress </a:t>
            </a:r>
          </a:p>
          <a:p>
            <a:r>
              <a:rPr lang="en-GB" dirty="0">
                <a:latin typeface="Arial" panose="020B0604020202020204" pitchFamily="34" charset="0"/>
                <a:cs typeface="Arial" panose="020B0604020202020204" pitchFamily="34" charset="0"/>
              </a:rPr>
              <a:t>Itching, soreness, bruises or lacerations </a:t>
            </a:r>
          </a:p>
          <a:p>
            <a:r>
              <a:rPr lang="en-GB" dirty="0">
                <a:latin typeface="Arial" panose="020B0604020202020204" pitchFamily="34" charset="0"/>
                <a:cs typeface="Arial" panose="020B0604020202020204" pitchFamily="34" charset="0"/>
              </a:rPr>
              <a:t>Certain types of soiling on clothing </a:t>
            </a:r>
          </a:p>
          <a:p>
            <a:r>
              <a:rPr lang="en-GB" dirty="0">
                <a:latin typeface="Arial" panose="020B0604020202020204" pitchFamily="34" charset="0"/>
                <a:cs typeface="Arial" panose="020B0604020202020204" pitchFamily="34" charset="0"/>
              </a:rPr>
              <a:t>Mood changes </a:t>
            </a:r>
          </a:p>
          <a:p>
            <a:r>
              <a:rPr lang="en-GB" dirty="0">
                <a:latin typeface="Arial" panose="020B0604020202020204" pitchFamily="34" charset="0"/>
                <a:cs typeface="Arial" panose="020B0604020202020204" pitchFamily="34" charset="0"/>
              </a:rPr>
              <a:t>Change in usual behaviour </a:t>
            </a:r>
          </a:p>
          <a:p>
            <a:r>
              <a:rPr lang="en-GB" dirty="0">
                <a:latin typeface="Arial" panose="020B0604020202020204" pitchFamily="34" charset="0"/>
                <a:cs typeface="Arial" panose="020B0604020202020204" pitchFamily="34" charset="0"/>
              </a:rPr>
              <a:t>Expressions of feelings of guilt or shame </a:t>
            </a:r>
          </a:p>
          <a:p>
            <a:r>
              <a:rPr lang="en-GB" dirty="0">
                <a:latin typeface="Arial" panose="020B0604020202020204" pitchFamily="34" charset="0"/>
                <a:cs typeface="Arial" panose="020B0604020202020204" pitchFamily="34" charset="0"/>
              </a:rPr>
              <a:t>Difficulty in walking or sitting </a:t>
            </a:r>
          </a:p>
          <a:p>
            <a:r>
              <a:rPr lang="en-GB" dirty="0">
                <a:latin typeface="Arial" panose="020B0604020202020204" pitchFamily="34" charset="0"/>
                <a:cs typeface="Arial" panose="020B0604020202020204" pitchFamily="34" charset="0"/>
              </a:rPr>
              <a:t>Disturbed sleep patterns</a:t>
            </a:r>
          </a:p>
          <a:p>
            <a:r>
              <a:rPr lang="en-GB" dirty="0">
                <a:latin typeface="Arial" panose="020B0604020202020204" pitchFamily="34" charset="0"/>
                <a:cs typeface="Arial" panose="020B0604020202020204" pitchFamily="34" charset="0"/>
              </a:rPr>
              <a:t>Incidence of STDs or UTIs</a:t>
            </a:r>
          </a:p>
        </p:txBody>
      </p:sp>
      <p:sp>
        <p:nvSpPr>
          <p:cNvPr id="4" name="TextBox 3"/>
          <p:cNvSpPr txBox="1"/>
          <p:nvPr/>
        </p:nvSpPr>
        <p:spPr>
          <a:xfrm>
            <a:off x="9095873" y="5598869"/>
            <a:ext cx="328060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(Nursing Home Abuse </a:t>
            </a:r>
            <a:r>
              <a:rPr lang="en-GB" sz="1200" dirty="0" err="1">
                <a:latin typeface="Arial" panose="020B0604020202020204" pitchFamily="34" charset="0"/>
                <a:cs typeface="Arial" panose="020B0604020202020204" pitchFamily="34" charset="0"/>
              </a:rPr>
              <a:t>Center</a:t>
            </a:r>
            <a:r>
              <a:rPr lang="en-GB" sz="12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203613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Physical Abuse</a:t>
            </a:r>
          </a:p>
        </p:txBody>
      </p:sp>
      <p:sp>
        <p:nvSpPr>
          <p:cNvPr id="3" name="Content Placeholder 2"/>
          <p:cNvSpPr>
            <a:spLocks noGrp="1"/>
          </p:cNvSpPr>
          <p:nvPr>
            <p:ph idx="1"/>
          </p:nvPr>
        </p:nvSpPr>
        <p:spPr>
          <a:xfrm>
            <a:off x="1295402" y="2953974"/>
            <a:ext cx="9601196" cy="3318936"/>
          </a:xfrm>
        </p:spPr>
        <p:txBody>
          <a:bodyPr/>
          <a:lstStyle/>
          <a:p>
            <a:r>
              <a:rPr lang="en-GB" dirty="0">
                <a:latin typeface="Arial" panose="020B0604020202020204" pitchFamily="34" charset="0"/>
                <a:cs typeface="Arial" panose="020B0604020202020204" pitchFamily="34" charset="0"/>
              </a:rPr>
              <a:t>Physical abuse is abuse involving contact intended to cause or resulting in pain, injury, or other physical suffering or bodily harm. It can also result in feelings of fear and other psychological problems. </a:t>
            </a:r>
          </a:p>
        </p:txBody>
      </p:sp>
      <p:sp>
        <p:nvSpPr>
          <p:cNvPr id="5" name="TextBox 4"/>
          <p:cNvSpPr txBox="1"/>
          <p:nvPr/>
        </p:nvSpPr>
        <p:spPr>
          <a:xfrm>
            <a:off x="9865895" y="5522496"/>
            <a:ext cx="2779294" cy="276999"/>
          </a:xfrm>
          <a:prstGeom prst="rect">
            <a:avLst/>
          </a:prstGeom>
          <a:noFill/>
        </p:spPr>
        <p:txBody>
          <a:bodyPr wrap="square" rtlCol="0">
            <a:spAutoFit/>
          </a:bodyPr>
          <a:lstStyle/>
          <a:p>
            <a:r>
              <a:rPr lang="en-GB" sz="1200" dirty="0"/>
              <a:t>(Age </a:t>
            </a:r>
            <a:r>
              <a:rPr lang="en-GB" sz="1200" dirty="0" err="1"/>
              <a:t>Cymru</a:t>
            </a:r>
            <a:r>
              <a:rPr lang="en-GB" sz="1200" dirty="0"/>
              <a:t>, 2018)</a:t>
            </a:r>
          </a:p>
        </p:txBody>
      </p:sp>
    </p:spTree>
    <p:extLst>
      <p:ext uri="{BB962C8B-B14F-4D97-AF65-F5344CB8AC3E}">
        <p14:creationId xmlns:p14="http://schemas.microsoft.com/office/powerpoint/2010/main" val="815378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Physical Abuse</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Violent acts (e.g. punching, kicking, shaking, pushing, slapping, burning,</a:t>
            </a:r>
          </a:p>
          <a:p>
            <a:pPr marL="0" indent="0">
              <a:buNone/>
            </a:pPr>
            <a:r>
              <a:rPr lang="en-GB" dirty="0">
                <a:latin typeface="Arial" panose="020B0604020202020204" pitchFamily="34" charset="0"/>
                <a:cs typeface="Arial" panose="020B0604020202020204" pitchFamily="34" charset="0"/>
              </a:rPr>
              <a:t>    pulling hair, biting, spitting or choking).</a:t>
            </a:r>
          </a:p>
          <a:p>
            <a:r>
              <a:rPr lang="en-GB" dirty="0">
                <a:latin typeface="Arial" panose="020B0604020202020204" pitchFamily="34" charset="0"/>
                <a:cs typeface="Arial" panose="020B0604020202020204" pitchFamily="34" charset="0"/>
              </a:rPr>
              <a:t>Rough handling during care giving, or force feeding.</a:t>
            </a:r>
          </a:p>
          <a:p>
            <a:r>
              <a:rPr lang="en-GB" dirty="0">
                <a:latin typeface="Arial" panose="020B0604020202020204" pitchFamily="34" charset="0"/>
                <a:cs typeface="Arial" panose="020B0604020202020204" pitchFamily="34" charset="0"/>
              </a:rPr>
              <a:t>Confinement or “undue restraint” e.g. stopping someone from going out, locking them in a bedroom, or tying them to a chair or bed.</a:t>
            </a:r>
          </a:p>
          <a:p>
            <a:r>
              <a:rPr lang="en-GB" dirty="0">
                <a:latin typeface="Arial" panose="020B0604020202020204" pitchFamily="34" charset="0"/>
                <a:cs typeface="Arial" panose="020B0604020202020204" pitchFamily="34" charset="0"/>
              </a:rPr>
              <a:t> Giving someone medication they don’t need, or overusing the medication.</a:t>
            </a:r>
          </a:p>
        </p:txBody>
      </p:sp>
      <p:sp>
        <p:nvSpPr>
          <p:cNvPr id="4" name="TextBox 3"/>
          <p:cNvSpPr txBox="1"/>
          <p:nvPr/>
        </p:nvSpPr>
        <p:spPr>
          <a:xfrm>
            <a:off x="10142620" y="5737368"/>
            <a:ext cx="232209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 Cymru, 2021)</a:t>
            </a:r>
          </a:p>
        </p:txBody>
      </p:sp>
    </p:spTree>
    <p:extLst>
      <p:ext uri="{BB962C8B-B14F-4D97-AF65-F5344CB8AC3E}">
        <p14:creationId xmlns:p14="http://schemas.microsoft.com/office/powerpoint/2010/main" val="136161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Physical Abuse</a:t>
            </a:r>
          </a:p>
        </p:txBody>
      </p:sp>
      <p:sp>
        <p:nvSpPr>
          <p:cNvPr id="3" name="Content Placeholder 2"/>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Cuts, scratches </a:t>
            </a:r>
          </a:p>
          <a:p>
            <a:r>
              <a:rPr lang="en-GB" dirty="0">
                <a:latin typeface="Arial" panose="020B0604020202020204" pitchFamily="34" charset="0"/>
                <a:cs typeface="Arial" panose="020B0604020202020204" pitchFamily="34" charset="0"/>
              </a:rPr>
              <a:t>Oval or crescent shaped bite marks over 3cm across </a:t>
            </a:r>
          </a:p>
          <a:p>
            <a:r>
              <a:rPr lang="en-GB" dirty="0">
                <a:latin typeface="Arial" panose="020B0604020202020204" pitchFamily="34" charset="0"/>
                <a:cs typeface="Arial" panose="020B0604020202020204" pitchFamily="34" charset="0"/>
              </a:rPr>
              <a:t>Lacerations, weal marks, puncture wounds, finger marks, burns and scalds </a:t>
            </a:r>
          </a:p>
          <a:p>
            <a:r>
              <a:rPr lang="en-GB" dirty="0">
                <a:latin typeface="Arial" panose="020B0604020202020204" pitchFamily="34" charset="0"/>
                <a:cs typeface="Arial" panose="020B0604020202020204" pitchFamily="34" charset="0"/>
              </a:rPr>
              <a:t>Fractures and sprains </a:t>
            </a:r>
          </a:p>
          <a:p>
            <a:r>
              <a:rPr lang="en-GB" dirty="0">
                <a:latin typeface="Arial" panose="020B0604020202020204" pitchFamily="34" charset="0"/>
                <a:cs typeface="Arial" panose="020B0604020202020204" pitchFamily="34" charset="0"/>
              </a:rPr>
              <a:t>Bruises (particularly if there is a lot of bruising of different ages) and discolouration </a:t>
            </a:r>
          </a:p>
          <a:p>
            <a:r>
              <a:rPr lang="en-GB" dirty="0">
                <a:latin typeface="Arial" panose="020B0604020202020204" pitchFamily="34" charset="0"/>
                <a:cs typeface="Arial" panose="020B0604020202020204" pitchFamily="34" charset="0"/>
              </a:rPr>
              <a:t>Any injury that has not been properly cared for such as untreated pressure sores </a:t>
            </a:r>
          </a:p>
          <a:p>
            <a:r>
              <a:rPr lang="en-GB" dirty="0">
                <a:latin typeface="Arial" panose="020B0604020202020204" pitchFamily="34" charset="0"/>
                <a:cs typeface="Arial" panose="020B0604020202020204" pitchFamily="34" charset="0"/>
              </a:rPr>
              <a:t>Poor skin condition or poor skin hygiene </a:t>
            </a:r>
          </a:p>
          <a:p>
            <a:r>
              <a:rPr lang="en-GB" dirty="0">
                <a:latin typeface="Arial" panose="020B0604020202020204" pitchFamily="34" charset="0"/>
                <a:cs typeface="Arial" panose="020B0604020202020204" pitchFamily="34" charset="0"/>
              </a:rPr>
              <a:t>Loss of hair, loss of weight and change of appetite </a:t>
            </a:r>
          </a:p>
          <a:p>
            <a:r>
              <a:rPr lang="en-GB" dirty="0">
                <a:latin typeface="Arial" panose="020B0604020202020204" pitchFamily="34" charset="0"/>
                <a:cs typeface="Arial" panose="020B0604020202020204" pitchFamily="34" charset="0"/>
              </a:rPr>
              <a:t>Insomnia or unexplained behaviour, fearfulness, unexplained paranoia, anxiety. </a:t>
            </a:r>
          </a:p>
        </p:txBody>
      </p:sp>
      <p:sp>
        <p:nvSpPr>
          <p:cNvPr id="4" name="TextBox 3"/>
          <p:cNvSpPr txBox="1"/>
          <p:nvPr/>
        </p:nvSpPr>
        <p:spPr>
          <a:xfrm>
            <a:off x="10311063" y="5737368"/>
            <a:ext cx="234615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(SCIE, 2020)</a:t>
            </a:r>
          </a:p>
        </p:txBody>
      </p:sp>
    </p:spTree>
    <p:extLst>
      <p:ext uri="{BB962C8B-B14F-4D97-AF65-F5344CB8AC3E}">
        <p14:creationId xmlns:p14="http://schemas.microsoft.com/office/powerpoint/2010/main" val="229206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189950"/>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Example of Physical Abuse</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Bill lives with his niece Jane. His memory is affected by dementia so he often forgets the answers to his questions. He keeps asking the same questions over and over again. Jane is helpful to Bill but sometimes she gets angry and frustrated. Sometimes she thinks that he is repeating his questions on purpose. </a:t>
            </a:r>
          </a:p>
          <a:p>
            <a:r>
              <a:rPr lang="en-GB" dirty="0">
                <a:latin typeface="Arial" panose="020B0604020202020204" pitchFamily="34" charset="0"/>
                <a:cs typeface="Arial" panose="020B0604020202020204" pitchFamily="34" charset="0"/>
              </a:rPr>
              <a:t>Jane’s frustration has built up to such a point that she finds herself leaning into him and shouting close into his face. She has also started to shake Bill firmly by the arms and sometimes pushes him back on to the bed. This has caused bruising to Bill’s arms. He has become afraid and increasingly withdrawn as a result of Jane’s actions.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9645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Psychological/Emotional Abuse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Form of abuse characterized by a person subjecting or exposing another to behaviour that is psychologically harmful. Such abuse is often associated with situations of power imbalance. </a:t>
            </a:r>
          </a:p>
          <a:p>
            <a:r>
              <a:rPr lang="en-GB" dirty="0">
                <a:latin typeface="Arial" panose="020B0604020202020204" pitchFamily="34" charset="0"/>
                <a:cs typeface="Arial" panose="020B0604020202020204" pitchFamily="34" charset="0"/>
              </a:rPr>
              <a:t>could involve humiliation, for example making someone feel ashamed of their behaviour or the way that they act through words or actions which put someone down. This could make someone feel unworthy, unwanted, unimportant or ignored. </a:t>
            </a:r>
          </a:p>
          <a:p>
            <a:r>
              <a:rPr lang="en-GB" dirty="0">
                <a:latin typeface="Arial" panose="020B0604020202020204" pitchFamily="34" charset="0"/>
                <a:cs typeface="Arial" panose="020B0604020202020204" pitchFamily="34" charset="0"/>
              </a:rPr>
              <a:t>An individual’s wishes or choices could be denied, for example regarding food or clothing choices; this may be particularly significant if it relates to choices that have spiritual or religious meaning to that person. </a:t>
            </a:r>
          </a:p>
          <a:p>
            <a:endParaRPr lang="en-GB" dirty="0"/>
          </a:p>
        </p:txBody>
      </p:sp>
    </p:spTree>
    <p:extLst>
      <p:ext uri="{BB962C8B-B14F-4D97-AF65-F5344CB8AC3E}">
        <p14:creationId xmlns:p14="http://schemas.microsoft.com/office/powerpoint/2010/main" val="401166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Psychological/Emotional Abuse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Could be in the form of overprotection where another individual thinks they ‘know best’. </a:t>
            </a:r>
          </a:p>
          <a:p>
            <a:r>
              <a:rPr lang="en-GB" dirty="0">
                <a:latin typeface="Arial" panose="020B0604020202020204" pitchFamily="34" charset="0"/>
                <a:cs typeface="Arial" panose="020B0604020202020204" pitchFamily="34" charset="0"/>
              </a:rPr>
              <a:t>Could also consist of disrespecting someone’s right to privacy and dignity, for instance opening their mail without permission or entering their bedroom without knocking. </a:t>
            </a:r>
          </a:p>
          <a:p>
            <a:r>
              <a:rPr lang="en-GB" dirty="0">
                <a:latin typeface="Arial" panose="020B0604020202020204" pitchFamily="34" charset="0"/>
                <a:cs typeface="Arial" panose="020B0604020202020204" pitchFamily="34" charset="0"/>
              </a:rPr>
              <a:t>A carer could threaten to withdraw care or move out of the accommodation or a relative could threaten to put someone in a care home. </a:t>
            </a:r>
          </a:p>
          <a:p>
            <a:r>
              <a:rPr lang="en-GB" dirty="0">
                <a:latin typeface="Arial" panose="020B0604020202020204" pitchFamily="34" charset="0"/>
                <a:cs typeface="Arial" panose="020B0604020202020204" pitchFamily="34" charset="0"/>
              </a:rPr>
              <a:t>Threats of harm if someone does not comply with another person’s wishes or views. </a:t>
            </a:r>
          </a:p>
          <a:p>
            <a:endParaRPr lang="en-GB" dirty="0"/>
          </a:p>
        </p:txBody>
      </p:sp>
      <p:sp>
        <p:nvSpPr>
          <p:cNvPr id="4" name="TextBox 3"/>
          <p:cNvSpPr txBox="1"/>
          <p:nvPr/>
        </p:nvSpPr>
        <p:spPr>
          <a:xfrm>
            <a:off x="9492916" y="5737368"/>
            <a:ext cx="2042547" cy="276999"/>
          </a:xfrm>
          <a:prstGeom prst="rect">
            <a:avLst/>
          </a:prstGeom>
          <a:noFill/>
        </p:spPr>
        <p:txBody>
          <a:bodyPr wrap="none" rtlCol="0">
            <a:spAutoFit/>
          </a:bodyPr>
          <a:lstStyle/>
          <a:p>
            <a:r>
              <a:rPr lang="en-GB" sz="1200" dirty="0"/>
              <a:t>(Summers and Hoffman, 2006)</a:t>
            </a:r>
          </a:p>
        </p:txBody>
      </p:sp>
    </p:spTree>
    <p:extLst>
      <p:ext uri="{BB962C8B-B14F-4D97-AF65-F5344CB8AC3E}">
        <p14:creationId xmlns:p14="http://schemas.microsoft.com/office/powerpoint/2010/main" val="1252394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Psychological /Emotional Abuse </a:t>
            </a:r>
          </a:p>
        </p:txBody>
      </p:sp>
      <p:sp>
        <p:nvSpPr>
          <p:cNvPr id="3" name="Content Placeholder 2"/>
          <p:cNvSpPr>
            <a:spLocks noGrp="1"/>
          </p:cNvSpPr>
          <p:nvPr>
            <p:ph sz="half" idx="1"/>
          </p:nvPr>
        </p:nvSpPr>
        <p:spPr/>
        <p:txBody>
          <a:bodyPr>
            <a:normAutofit lnSpcReduction="10000"/>
          </a:bodyPr>
          <a:lstStyle/>
          <a:p>
            <a:r>
              <a:rPr lang="en-GB" dirty="0">
                <a:latin typeface="Arial" panose="020B0604020202020204" pitchFamily="34" charset="0"/>
                <a:cs typeface="Arial" panose="020B0604020202020204" pitchFamily="34" charset="0"/>
              </a:rPr>
              <a:t>Untypical changes in mood, attitude and behaviour </a:t>
            </a:r>
          </a:p>
          <a:p>
            <a:r>
              <a:rPr lang="en-GB" dirty="0">
                <a:latin typeface="Arial" panose="020B0604020202020204" pitchFamily="34" charset="0"/>
                <a:cs typeface="Arial" panose="020B0604020202020204" pitchFamily="34" charset="0"/>
              </a:rPr>
              <a:t> Changes in sleep pattern </a:t>
            </a:r>
          </a:p>
          <a:p>
            <a:r>
              <a:rPr lang="en-GB" dirty="0">
                <a:latin typeface="Arial" panose="020B0604020202020204" pitchFamily="34" charset="0"/>
                <a:cs typeface="Arial" panose="020B0604020202020204" pitchFamily="34" charset="0"/>
              </a:rPr>
              <a:t> Loss of appetite </a:t>
            </a:r>
          </a:p>
          <a:p>
            <a:r>
              <a:rPr lang="en-GB" dirty="0">
                <a:latin typeface="Arial" panose="020B0604020202020204" pitchFamily="34" charset="0"/>
                <a:cs typeface="Arial" panose="020B0604020202020204" pitchFamily="34" charset="0"/>
              </a:rPr>
              <a:t> Anger </a:t>
            </a:r>
          </a:p>
          <a:p>
            <a:r>
              <a:rPr lang="en-GB" dirty="0">
                <a:latin typeface="Arial" panose="020B0604020202020204" pitchFamily="34" charset="0"/>
                <a:cs typeface="Arial" panose="020B0604020202020204" pitchFamily="34" charset="0"/>
              </a:rPr>
              <a:t> Excessive fear or anxiety </a:t>
            </a:r>
          </a:p>
          <a:p>
            <a:r>
              <a:rPr lang="en-GB" dirty="0">
                <a:latin typeface="Arial" panose="020B0604020202020204" pitchFamily="34" charset="0"/>
                <a:cs typeface="Arial" panose="020B0604020202020204" pitchFamily="34" charset="0"/>
              </a:rPr>
              <a:t> Helplessness or passivity </a:t>
            </a:r>
          </a:p>
          <a:p>
            <a:endParaRPr lang="en-GB" dirty="0"/>
          </a:p>
        </p:txBody>
      </p:sp>
      <p:sp>
        <p:nvSpPr>
          <p:cNvPr id="4" name="Content Placeholder 3"/>
          <p:cNvSpPr>
            <a:spLocks noGrp="1"/>
          </p:cNvSpPr>
          <p:nvPr>
            <p:ph sz="half" idx="2"/>
          </p:nvPr>
        </p:nvSpPr>
        <p:spPr/>
        <p:txBody>
          <a:bodyPr>
            <a:normAutofit lnSpcReduction="10000"/>
          </a:bodyPr>
          <a:lstStyle/>
          <a:p>
            <a:r>
              <a:rPr lang="en-GB" dirty="0">
                <a:latin typeface="Arial" panose="020B0604020202020204" pitchFamily="34" charset="0"/>
                <a:cs typeface="Arial" panose="020B0604020202020204" pitchFamily="34" charset="0"/>
              </a:rPr>
              <a:t>Confusion or disorientation </a:t>
            </a:r>
          </a:p>
          <a:p>
            <a:r>
              <a:rPr lang="en-GB" dirty="0">
                <a:latin typeface="Arial" panose="020B0604020202020204" pitchFamily="34" charset="0"/>
                <a:cs typeface="Arial" panose="020B0604020202020204" pitchFamily="34" charset="0"/>
              </a:rPr>
              <a:t> Implausible stories </a:t>
            </a:r>
          </a:p>
          <a:p>
            <a:r>
              <a:rPr lang="en-GB" dirty="0">
                <a:latin typeface="Arial" panose="020B0604020202020204" pitchFamily="34" charset="0"/>
                <a:cs typeface="Arial" panose="020B0604020202020204" pitchFamily="34" charset="0"/>
              </a:rPr>
              <a:t> Denial </a:t>
            </a:r>
          </a:p>
          <a:p>
            <a:r>
              <a:rPr lang="en-GB" dirty="0">
                <a:latin typeface="Arial" panose="020B0604020202020204" pitchFamily="34" charset="0"/>
                <a:cs typeface="Arial" panose="020B0604020202020204" pitchFamily="34" charset="0"/>
              </a:rPr>
              <a:t>Hesitation to talk openly </a:t>
            </a:r>
          </a:p>
          <a:p>
            <a:r>
              <a:rPr lang="en-GB" dirty="0">
                <a:latin typeface="Arial" panose="020B0604020202020204" pitchFamily="34" charset="0"/>
                <a:cs typeface="Arial" panose="020B0604020202020204" pitchFamily="34" charset="0"/>
              </a:rPr>
              <a:t>Low self-esteem </a:t>
            </a:r>
          </a:p>
          <a:p>
            <a:r>
              <a:rPr lang="en-GB" dirty="0">
                <a:latin typeface="Arial" panose="020B0604020202020204" pitchFamily="34" charset="0"/>
                <a:cs typeface="Arial" panose="020B0604020202020204" pitchFamily="34" charset="0"/>
              </a:rPr>
              <a:t>Unclear or confused feelings towards an individual. </a:t>
            </a:r>
          </a:p>
          <a:p>
            <a:endParaRPr lang="en-GB" dirty="0"/>
          </a:p>
        </p:txBody>
      </p:sp>
    </p:spTree>
    <p:extLst>
      <p:ext uri="{BB962C8B-B14F-4D97-AF65-F5344CB8AC3E}">
        <p14:creationId xmlns:p14="http://schemas.microsoft.com/office/powerpoint/2010/main" val="2093443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animEffect transition="in" filter="fade">
                                      <p:cBhvr>
                                        <p:cTn id="39" dur="500"/>
                                        <p:tgtEl>
                                          <p:spTgt spid="4">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Example of Psychological/Emotional Abuse</a:t>
            </a:r>
          </a:p>
        </p:txBody>
      </p:sp>
      <p:sp>
        <p:nvSpPr>
          <p:cNvPr id="3" name="Content Placeholder 2"/>
          <p:cNvSpPr>
            <a:spLocks noGrp="1"/>
          </p:cNvSpPr>
          <p:nvPr>
            <p:ph idx="1"/>
          </p:nvPr>
        </p:nvSpPr>
        <p:spPr>
          <a:xfrm>
            <a:off x="1403685" y="2809594"/>
            <a:ext cx="9601196" cy="3318936"/>
          </a:xfrm>
        </p:spPr>
        <p:txBody>
          <a:bodyPr>
            <a:normAutofit/>
          </a:bodyPr>
          <a:lstStyle/>
          <a:p>
            <a:pPr marL="0" indent="0">
              <a:buNone/>
            </a:pPr>
            <a:r>
              <a:rPr lang="en-GB" dirty="0">
                <a:latin typeface="Arial" panose="020B0604020202020204" pitchFamily="34" charset="0"/>
                <a:cs typeface="Arial" panose="020B0604020202020204" pitchFamily="34" charset="0"/>
              </a:rPr>
              <a:t>Mr. A has always been an independent person. However, after a fall, he agreed to move in with his daughter and her family. Things have not gone smoothly and there is tension in the house.</a:t>
            </a:r>
          </a:p>
          <a:p>
            <a:pPr marL="0" indent="0">
              <a:buNone/>
            </a:pPr>
            <a:r>
              <a:rPr lang="en-GB" dirty="0">
                <a:latin typeface="Arial" panose="020B0604020202020204" pitchFamily="34" charset="0"/>
                <a:cs typeface="Arial" panose="020B0604020202020204" pitchFamily="34" charset="0"/>
              </a:rPr>
              <a:t> Mr A’s son-in-law calls Mr A stupid and lazy and constantly threatens to put him in a care home unless he ‘shuts up’. As a result Mr A now feels depressed and anxious. He has also become socially withdrawn and has lost his sense of independence </a:t>
            </a:r>
          </a:p>
        </p:txBody>
      </p:sp>
    </p:spTree>
    <p:extLst>
      <p:ext uri="{BB962C8B-B14F-4D97-AF65-F5344CB8AC3E}">
        <p14:creationId xmlns:p14="http://schemas.microsoft.com/office/powerpoint/2010/main" val="1146020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Institutional Abuse </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Repeated instances of poor care of individuals or groups of individuals. It can be through neglect or poor professional practice as a result of structures, policies, processes and practices within an organisation. </a:t>
            </a:r>
          </a:p>
          <a:p>
            <a:r>
              <a:rPr lang="en-GB" dirty="0">
                <a:latin typeface="Arial" panose="020B0604020202020204" pitchFamily="34" charset="0"/>
                <a:cs typeface="Arial" panose="020B0604020202020204" pitchFamily="34" charset="0"/>
              </a:rPr>
              <a:t>Can occur in any setting where one or more service users receive a service, whether on a daily or residential basis, for example a care home, a day services centre, a hospital ward or a person’s own home. </a:t>
            </a:r>
          </a:p>
          <a:p>
            <a:r>
              <a:rPr lang="en-GB" dirty="0">
                <a:latin typeface="Arial" panose="020B0604020202020204" pitchFamily="34" charset="0"/>
                <a:cs typeface="Arial" panose="020B0604020202020204" pitchFamily="34" charset="0"/>
              </a:rPr>
              <a:t>The service may not meet the necessary professional standards or there is a need for further training or the development of a more caring and person centred approach. </a:t>
            </a:r>
          </a:p>
          <a:p>
            <a:endParaRPr lang="en-GB" dirty="0"/>
          </a:p>
        </p:txBody>
      </p:sp>
      <p:sp>
        <p:nvSpPr>
          <p:cNvPr id="4" name="TextBox 3"/>
          <p:cNvSpPr txBox="1"/>
          <p:nvPr/>
        </p:nvSpPr>
        <p:spPr>
          <a:xfrm>
            <a:off x="10527631" y="5737368"/>
            <a:ext cx="245444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(SCIE, 2020)</a:t>
            </a:r>
          </a:p>
        </p:txBody>
      </p:sp>
    </p:spTree>
    <p:extLst>
      <p:ext uri="{BB962C8B-B14F-4D97-AF65-F5344CB8AC3E}">
        <p14:creationId xmlns:p14="http://schemas.microsoft.com/office/powerpoint/2010/main" val="188437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Institutional Abuse</a:t>
            </a: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No access to personal possessions or personal allowance </a:t>
            </a:r>
          </a:p>
          <a:p>
            <a:r>
              <a:rPr lang="en-GB" dirty="0">
                <a:latin typeface="Arial" panose="020B0604020202020204" pitchFamily="34" charset="0"/>
                <a:cs typeface="Arial" panose="020B0604020202020204" pitchFamily="34" charset="0"/>
              </a:rPr>
              <a:t>Failure to promote or support a person’s spiritual or cultural beliefs </a:t>
            </a:r>
          </a:p>
          <a:p>
            <a:r>
              <a:rPr lang="en-GB" dirty="0">
                <a:latin typeface="Arial" panose="020B0604020202020204" pitchFamily="34" charset="0"/>
                <a:cs typeface="Arial" panose="020B0604020202020204" pitchFamily="34" charset="0"/>
              </a:rPr>
              <a:t>A culture of treating ‘everyone the same’ which is different from treating everyone ‘equally’ </a:t>
            </a:r>
          </a:p>
          <a:p>
            <a:r>
              <a:rPr lang="en-GB" dirty="0">
                <a:latin typeface="Arial" panose="020B0604020202020204" pitchFamily="34" charset="0"/>
                <a:cs typeface="Arial" panose="020B0604020202020204" pitchFamily="34" charset="0"/>
              </a:rPr>
              <a:t>A couple being prevented from living together </a:t>
            </a:r>
          </a:p>
          <a:p>
            <a:r>
              <a:rPr lang="en-GB" dirty="0">
                <a:latin typeface="Arial" panose="020B0604020202020204" pitchFamily="34" charset="0"/>
                <a:cs typeface="Arial" panose="020B0604020202020204" pitchFamily="34" charset="0"/>
              </a:rPr>
              <a:t>Abuse of medication </a:t>
            </a:r>
          </a:p>
          <a:p>
            <a:r>
              <a:rPr lang="en-GB" dirty="0">
                <a:latin typeface="Arial" panose="020B0604020202020204" pitchFamily="34" charset="0"/>
                <a:cs typeface="Arial" panose="020B0604020202020204" pitchFamily="34" charset="0"/>
              </a:rPr>
              <a:t>Dehumanising language </a:t>
            </a:r>
          </a:p>
          <a:p>
            <a:r>
              <a:rPr lang="en-GB" dirty="0">
                <a:latin typeface="Arial" panose="020B0604020202020204" pitchFamily="34" charset="0"/>
                <a:cs typeface="Arial" panose="020B0604020202020204" pitchFamily="34" charset="0"/>
              </a:rPr>
              <a:t>Infantilising older people –speaking to or treating them like a child </a:t>
            </a:r>
          </a:p>
          <a:p>
            <a:r>
              <a:rPr lang="en-GB" dirty="0">
                <a:latin typeface="Arial" panose="020B0604020202020204" pitchFamily="34" charset="0"/>
                <a:cs typeface="Arial" panose="020B0604020202020204" pitchFamily="34" charset="0"/>
              </a:rPr>
              <a:t>Locking people in their rooms. </a:t>
            </a:r>
          </a:p>
        </p:txBody>
      </p:sp>
      <p:sp>
        <p:nvSpPr>
          <p:cNvPr id="6" name="TextBox 5"/>
          <p:cNvSpPr txBox="1"/>
          <p:nvPr/>
        </p:nvSpPr>
        <p:spPr>
          <a:xfrm>
            <a:off x="10319085" y="5737368"/>
            <a:ext cx="1736558" cy="276999"/>
          </a:xfrm>
          <a:prstGeom prst="rect">
            <a:avLst/>
          </a:prstGeom>
          <a:noFill/>
        </p:spPr>
        <p:txBody>
          <a:bodyPr wrap="square" rtlCol="0">
            <a:spAutoFit/>
          </a:bodyPr>
          <a:lstStyle/>
          <a:p>
            <a:r>
              <a:rPr lang="en-GB" sz="1200" dirty="0"/>
              <a:t>(SCIE, 2012)</a:t>
            </a:r>
          </a:p>
        </p:txBody>
      </p:sp>
    </p:spTree>
    <p:extLst>
      <p:ext uri="{BB962C8B-B14F-4D97-AF65-F5344CB8AC3E}">
        <p14:creationId xmlns:p14="http://schemas.microsoft.com/office/powerpoint/2010/main" val="768725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Institutional Abuse </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Inappropriate approaches to continence issues such as toileting ‘by the clock’ </a:t>
            </a:r>
          </a:p>
          <a:p>
            <a:r>
              <a:rPr lang="en-GB" dirty="0">
                <a:latin typeface="Arial" panose="020B0604020202020204" pitchFamily="34" charset="0"/>
                <a:cs typeface="Arial" panose="020B0604020202020204" pitchFamily="34" charset="0"/>
              </a:rPr>
              <a:t>Set times for refreshments with no opportunity to have a snack, or to make alternative arrangements outside these hours </a:t>
            </a:r>
          </a:p>
          <a:p>
            <a:r>
              <a:rPr lang="en-GB" dirty="0">
                <a:latin typeface="Arial" panose="020B0604020202020204" pitchFamily="34" charset="0"/>
                <a:cs typeface="Arial" panose="020B0604020202020204" pitchFamily="34" charset="0"/>
              </a:rPr>
              <a:t>No evidence of care plans that focus on an individual’s needs </a:t>
            </a:r>
          </a:p>
          <a:p>
            <a:r>
              <a:rPr lang="en-GB" dirty="0">
                <a:latin typeface="Arial" panose="020B0604020202020204" pitchFamily="34" charset="0"/>
                <a:cs typeface="Arial" panose="020B0604020202020204" pitchFamily="34" charset="0"/>
              </a:rPr>
              <a:t>Staff not following care plans when they are in place </a:t>
            </a:r>
          </a:p>
          <a:p>
            <a:r>
              <a:rPr lang="en-GB" dirty="0">
                <a:latin typeface="Arial" panose="020B0604020202020204" pitchFamily="34" charset="0"/>
                <a:cs typeface="Arial" panose="020B0604020202020204" pitchFamily="34" charset="0"/>
              </a:rPr>
              <a:t>Lack of privacy, for example a failure to close doors when attending to a person’s personal care needs </a:t>
            </a:r>
          </a:p>
          <a:p>
            <a:r>
              <a:rPr lang="en-GB" dirty="0">
                <a:latin typeface="Arial" panose="020B0604020202020204" pitchFamily="34" charset="0"/>
                <a:cs typeface="Arial" panose="020B0604020202020204" pitchFamily="34" charset="0"/>
              </a:rPr>
              <a:t>Failure to knock on a door before entering, for example a bedroom or bathroom </a:t>
            </a:r>
          </a:p>
          <a:p>
            <a:endParaRPr lang="en-GB" dirty="0"/>
          </a:p>
        </p:txBody>
      </p:sp>
      <p:sp>
        <p:nvSpPr>
          <p:cNvPr id="4" name="TextBox 3"/>
          <p:cNvSpPr txBox="1"/>
          <p:nvPr/>
        </p:nvSpPr>
        <p:spPr>
          <a:xfrm>
            <a:off x="10431379" y="5737368"/>
            <a:ext cx="2045369" cy="276999"/>
          </a:xfrm>
          <a:prstGeom prst="rect">
            <a:avLst/>
          </a:prstGeom>
          <a:noFill/>
        </p:spPr>
        <p:txBody>
          <a:bodyPr wrap="square" rtlCol="0">
            <a:spAutoFit/>
          </a:bodyPr>
          <a:lstStyle/>
          <a:p>
            <a:r>
              <a:rPr lang="en-GB" sz="1200" dirty="0"/>
              <a:t>(SCIE, 2012)</a:t>
            </a:r>
          </a:p>
        </p:txBody>
      </p:sp>
    </p:spTree>
    <p:extLst>
      <p:ext uri="{BB962C8B-B14F-4D97-AF65-F5344CB8AC3E}">
        <p14:creationId xmlns:p14="http://schemas.microsoft.com/office/powerpoint/2010/main" val="295633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Cultural and Management Indicators of Institutional Abuse </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There are ways in which an organisation can be run that lead to practices which can contribute to an environment where abuse is tolerated. </a:t>
            </a:r>
          </a:p>
          <a:p>
            <a:pPr marL="0" indent="0">
              <a:buNone/>
            </a:pPr>
            <a:r>
              <a:rPr lang="en-GB" b="1" dirty="0">
                <a:latin typeface="Arial" panose="020B0604020202020204" pitchFamily="34" charset="0"/>
                <a:cs typeface="Arial" panose="020B0604020202020204" pitchFamily="34" charset="0"/>
              </a:rPr>
              <a:t>These indicators may be contributory factors of institutional abuse in a care setting but do not always lead to abuse. </a:t>
            </a:r>
          </a:p>
          <a:p>
            <a:r>
              <a:rPr lang="en-GB" dirty="0">
                <a:latin typeface="Arial" panose="020B0604020202020204" pitchFamily="34" charset="0"/>
                <a:cs typeface="Arial" panose="020B0604020202020204" pitchFamily="34" charset="0"/>
              </a:rPr>
              <a:t>The absence of a clear complaints process </a:t>
            </a:r>
          </a:p>
          <a:p>
            <a:r>
              <a:rPr lang="en-GB" dirty="0">
                <a:latin typeface="Arial" panose="020B0604020202020204" pitchFamily="34" charset="0"/>
                <a:cs typeface="Arial" panose="020B0604020202020204" pitchFamily="34" charset="0"/>
              </a:rPr>
              <a:t>The absence of an Equal Opportunities policy </a:t>
            </a:r>
          </a:p>
          <a:p>
            <a:r>
              <a:rPr lang="en-GB" dirty="0">
                <a:latin typeface="Arial" panose="020B0604020202020204" pitchFamily="34" charset="0"/>
                <a:cs typeface="Arial" panose="020B0604020202020204" pitchFamily="34" charset="0"/>
              </a:rPr>
              <a:t>Failure to promote advocacy when it is locally available                </a:t>
            </a:r>
            <a:r>
              <a:rPr lang="en-GB" sz="1200" dirty="0"/>
              <a:t>(NI Direct, 2019)</a:t>
            </a:r>
          </a:p>
          <a:p>
            <a:endParaRPr lang="en-GB" dirty="0"/>
          </a:p>
        </p:txBody>
      </p:sp>
    </p:spTree>
    <p:extLst>
      <p:ext uri="{BB962C8B-B14F-4D97-AF65-F5344CB8AC3E}">
        <p14:creationId xmlns:p14="http://schemas.microsoft.com/office/powerpoint/2010/main" val="92360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Possible Cultural and Management Indicators of Institutional Abuse </a:t>
            </a:r>
          </a:p>
        </p:txBody>
      </p:sp>
      <p:sp>
        <p:nvSpPr>
          <p:cNvPr id="3" name="Content Placeholder 2"/>
          <p:cNvSpPr>
            <a:spLocks noGrp="1"/>
          </p:cNvSpPr>
          <p:nvPr>
            <p:ph idx="1"/>
          </p:nvPr>
        </p:nvSpPr>
        <p:spPr>
          <a:xfrm>
            <a:off x="1295402" y="2526632"/>
            <a:ext cx="9601196" cy="3565804"/>
          </a:xfrm>
        </p:spPr>
        <p:txBody>
          <a:bodyPr>
            <a:normAutofit fontScale="85000" lnSpcReduction="20000"/>
          </a:bodyPr>
          <a:lstStyle/>
          <a:p>
            <a:r>
              <a:rPr lang="en-GB" dirty="0">
                <a:latin typeface="Arial" panose="020B0604020202020204" pitchFamily="34" charset="0"/>
                <a:cs typeface="Arial" panose="020B0604020202020204" pitchFamily="34" charset="0"/>
              </a:rPr>
              <a:t>Inadequate staff training and supervision </a:t>
            </a:r>
          </a:p>
          <a:p>
            <a:r>
              <a:rPr lang="en-GB" dirty="0">
                <a:latin typeface="Arial" panose="020B0604020202020204" pitchFamily="34" charset="0"/>
                <a:cs typeface="Arial" panose="020B0604020202020204" pitchFamily="34" charset="0"/>
              </a:rPr>
              <a:t>Premises that are regularly understaffed </a:t>
            </a:r>
          </a:p>
          <a:p>
            <a:r>
              <a:rPr lang="en-GB" dirty="0">
                <a:latin typeface="Arial" panose="020B0604020202020204" pitchFamily="34" charset="0"/>
                <a:cs typeface="Arial" panose="020B0604020202020204" pitchFamily="34" charset="0"/>
              </a:rPr>
              <a:t>Inflexible visiting procedures </a:t>
            </a:r>
          </a:p>
          <a:p>
            <a:r>
              <a:rPr lang="en-GB" dirty="0">
                <a:latin typeface="Arial" panose="020B0604020202020204" pitchFamily="34" charset="0"/>
                <a:cs typeface="Arial" panose="020B0604020202020204" pitchFamily="34" charset="0"/>
              </a:rPr>
              <a:t>A culture of interaction between staff that habitually runs counter to recognised best practice </a:t>
            </a:r>
          </a:p>
          <a:p>
            <a:r>
              <a:rPr lang="en-GB" dirty="0">
                <a:latin typeface="Arial" panose="020B0604020202020204" pitchFamily="34" charset="0"/>
                <a:cs typeface="Arial" panose="020B0604020202020204" pitchFamily="34" charset="0"/>
              </a:rPr>
              <a:t>High staff turnover </a:t>
            </a:r>
          </a:p>
          <a:p>
            <a:r>
              <a:rPr lang="en-GB" dirty="0">
                <a:latin typeface="Arial" panose="020B0604020202020204" pitchFamily="34" charset="0"/>
                <a:cs typeface="Arial" panose="020B0604020202020204" pitchFamily="34" charset="0"/>
              </a:rPr>
              <a:t>Low staff morale. </a:t>
            </a:r>
          </a:p>
          <a:p>
            <a:r>
              <a:rPr lang="en-GB" b="1" dirty="0">
                <a:latin typeface="Arial" panose="020B0604020202020204" pitchFamily="34" charset="0"/>
                <a:cs typeface="Arial" panose="020B0604020202020204" pitchFamily="34" charset="0"/>
              </a:rPr>
              <a:t>It is essential that individual staff within an organisation take responsibility for recognising and dealing with institutional abuse and do not accept poor standards as something that cannot be challenged or changed. </a:t>
            </a:r>
          </a:p>
          <a:p>
            <a:endParaRPr lang="en-GB" dirty="0"/>
          </a:p>
          <a:p>
            <a:endParaRPr lang="en-GB" dirty="0"/>
          </a:p>
        </p:txBody>
      </p:sp>
    </p:spTree>
    <p:extLst>
      <p:ext uri="{BB962C8B-B14F-4D97-AF65-F5344CB8AC3E}">
        <p14:creationId xmlns:p14="http://schemas.microsoft.com/office/powerpoint/2010/main" val="72589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Institutional Abuse</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Ms D lives in a care home. She needs to be hoisted to transfer her from her bed to her chair safely and comfortably. However, her carers regularly ignore hoisting procedures and lift her manually to save time. This method of lifting is quite rough and it causes Ms D severe pain due to her widespread rheumatoid arthritis. </a:t>
            </a:r>
          </a:p>
          <a:p>
            <a:r>
              <a:rPr lang="en-GB" dirty="0">
                <a:latin typeface="Arial" panose="020B0604020202020204" pitchFamily="34" charset="0"/>
                <a:cs typeface="Arial" panose="020B0604020202020204" pitchFamily="34" charset="0"/>
              </a:rPr>
              <a:t>When she asks the carers to transfer her using the hoist, as has been set down in her care plan, they respond by stating that none of the staff likes to use the hoists because it slows them down too much and also they have not been trained properly in their use. </a:t>
            </a:r>
          </a:p>
          <a:p>
            <a:endParaRPr lang="en-GB" dirty="0"/>
          </a:p>
        </p:txBody>
      </p:sp>
    </p:spTree>
    <p:extLst>
      <p:ext uri="{BB962C8B-B14F-4D97-AF65-F5344CB8AC3E}">
        <p14:creationId xmlns:p14="http://schemas.microsoft.com/office/powerpoint/2010/main" val="30702944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Financial Abuse </a:t>
            </a:r>
          </a:p>
        </p:txBody>
      </p:sp>
      <p:sp>
        <p:nvSpPr>
          <p:cNvPr id="3" name="Content Placeholder 2"/>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Financial abuse is illegal or unauthorised theft or use of a person’s property, money or other valuables.</a:t>
            </a:r>
          </a:p>
          <a:p>
            <a:r>
              <a:rPr lang="en-GB" dirty="0">
                <a:latin typeface="Arial" panose="020B0604020202020204" pitchFamily="34" charset="0"/>
                <a:cs typeface="Arial" panose="020B0604020202020204" pitchFamily="34" charset="0"/>
              </a:rPr>
              <a:t>could involve undue pressure on an individual to lend or give money to relatives, friends or professionals who are working with them. </a:t>
            </a:r>
          </a:p>
          <a:p>
            <a:r>
              <a:rPr lang="en-GB" dirty="0">
                <a:latin typeface="Arial" panose="020B0604020202020204" pitchFamily="34" charset="0"/>
                <a:cs typeface="Arial" panose="020B0604020202020204" pitchFamily="34" charset="0"/>
              </a:rPr>
              <a:t>could be pressure to sign over a house or property, or to change a will. </a:t>
            </a:r>
          </a:p>
          <a:p>
            <a:r>
              <a:rPr lang="en-GB" dirty="0">
                <a:latin typeface="Arial" panose="020B0604020202020204" pitchFamily="34" charset="0"/>
                <a:cs typeface="Arial" panose="020B0604020202020204" pitchFamily="34" charset="0"/>
              </a:rPr>
              <a:t>A family member could move into someone’s home without their consent and without a prior agreement on sharing costs and could frequently ask for money. </a:t>
            </a:r>
          </a:p>
          <a:p>
            <a:r>
              <a:rPr lang="en-GB" dirty="0">
                <a:latin typeface="Arial" panose="020B0604020202020204" pitchFamily="34" charset="0"/>
                <a:cs typeface="Arial" panose="020B0604020202020204" pitchFamily="34" charset="0"/>
              </a:rPr>
              <a:t>A person could be charged excessive amounts for services such as minor building works on a property.</a:t>
            </a:r>
          </a:p>
          <a:p>
            <a:r>
              <a:rPr lang="en-GB" dirty="0">
                <a:latin typeface="Arial" panose="020B0604020202020204" pitchFamily="34" charset="0"/>
                <a:cs typeface="Arial" panose="020B0604020202020204" pitchFamily="34" charset="0"/>
              </a:rPr>
              <a:t>Someone could take charge of an individual’s benefits or pension book and not give them all their money; or they could cash a cheque or use a credit or debit card without permission.</a:t>
            </a:r>
          </a:p>
        </p:txBody>
      </p:sp>
    </p:spTree>
    <p:extLst>
      <p:ext uri="{BB962C8B-B14F-4D97-AF65-F5344CB8AC3E}">
        <p14:creationId xmlns:p14="http://schemas.microsoft.com/office/powerpoint/2010/main" val="287467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Possible Indicators of Financial Abuse </a:t>
            </a:r>
          </a:p>
        </p:txBody>
      </p:sp>
      <p:sp>
        <p:nvSpPr>
          <p:cNvPr id="3" name="Content Placeholder 2"/>
          <p:cNvSpPr>
            <a:spLocks noGrp="1"/>
          </p:cNvSpPr>
          <p:nvPr>
            <p:ph idx="1"/>
          </p:nvPr>
        </p:nvSpPr>
        <p:spPr>
          <a:xfrm>
            <a:off x="1295401" y="2556931"/>
            <a:ext cx="9601196" cy="3759647"/>
          </a:xfrm>
        </p:spPr>
        <p:txBody>
          <a:bodyPr>
            <a:normAutofit fontScale="85000" lnSpcReduction="20000"/>
          </a:bodyPr>
          <a:lstStyle/>
          <a:p>
            <a:r>
              <a:rPr lang="en-GB" dirty="0">
                <a:latin typeface="Arial" panose="020B0604020202020204" pitchFamily="34" charset="0"/>
                <a:cs typeface="Arial" panose="020B0604020202020204" pitchFamily="34" charset="0"/>
              </a:rPr>
              <a:t>Unexplained loss of money </a:t>
            </a:r>
          </a:p>
          <a:p>
            <a:r>
              <a:rPr lang="en-GB" dirty="0">
                <a:latin typeface="Arial" panose="020B0604020202020204" pitchFamily="34" charset="0"/>
                <a:cs typeface="Arial" panose="020B0604020202020204" pitchFamily="34" charset="0"/>
              </a:rPr>
              <a:t>Inability to pay bills, overdue rent </a:t>
            </a:r>
          </a:p>
          <a:p>
            <a:r>
              <a:rPr lang="en-GB" dirty="0">
                <a:latin typeface="Arial" panose="020B0604020202020204" pitchFamily="34" charset="0"/>
                <a:cs typeface="Arial" panose="020B0604020202020204" pitchFamily="34" charset="0"/>
              </a:rPr>
              <a:t>Person unable to access their own money or check their own accounts </a:t>
            </a:r>
          </a:p>
          <a:p>
            <a:r>
              <a:rPr lang="en-GB" dirty="0">
                <a:latin typeface="Arial" panose="020B0604020202020204" pitchFamily="34" charset="0"/>
                <a:cs typeface="Arial" panose="020B0604020202020204" pitchFamily="34" charset="0"/>
              </a:rPr>
              <a:t>Deterioration in standard of living, for example an inability to purchase items that they could normally afford </a:t>
            </a:r>
          </a:p>
          <a:p>
            <a:r>
              <a:rPr lang="en-GB" dirty="0">
                <a:latin typeface="Arial" panose="020B0604020202020204" pitchFamily="34" charset="0"/>
                <a:cs typeface="Arial" panose="020B0604020202020204" pitchFamily="34" charset="0"/>
              </a:rPr>
              <a:t>Unusual activity in bank accounts </a:t>
            </a:r>
          </a:p>
          <a:p>
            <a:r>
              <a:rPr lang="en-GB" dirty="0">
                <a:latin typeface="Arial" panose="020B0604020202020204" pitchFamily="34" charset="0"/>
                <a:cs typeface="Arial" panose="020B0604020202020204" pitchFamily="34" charset="0"/>
              </a:rPr>
              <a:t>Cheques being signed or cashed by other people without someone’s consent </a:t>
            </a:r>
          </a:p>
          <a:p>
            <a:r>
              <a:rPr lang="en-GB" dirty="0">
                <a:latin typeface="Arial" panose="020B0604020202020204" pitchFamily="34" charset="0"/>
                <a:cs typeface="Arial" panose="020B0604020202020204" pitchFamily="34" charset="0"/>
              </a:rPr>
              <a:t>Inappropriate granting and/or use of a Power of Attorney </a:t>
            </a:r>
          </a:p>
          <a:p>
            <a:r>
              <a:rPr lang="en-GB" dirty="0">
                <a:latin typeface="Arial" panose="020B0604020202020204" pitchFamily="34" charset="0"/>
                <a:cs typeface="Arial" panose="020B0604020202020204" pitchFamily="34" charset="0"/>
              </a:rPr>
              <a:t>Sudden change or creation of a will to benefit an individual significantly </a:t>
            </a:r>
          </a:p>
          <a:p>
            <a:r>
              <a:rPr lang="en-GB" dirty="0">
                <a:latin typeface="Arial" panose="020B0604020202020204" pitchFamily="34" charset="0"/>
                <a:cs typeface="Arial" panose="020B0604020202020204" pitchFamily="34" charset="0"/>
              </a:rPr>
              <a:t>Missing personal belongings such as art, jewellery and silverware. </a:t>
            </a:r>
          </a:p>
          <a:p>
            <a:pPr marL="0" indent="0">
              <a:buNone/>
            </a:pPr>
            <a:endParaRPr lang="en-GB" dirty="0"/>
          </a:p>
        </p:txBody>
      </p:sp>
    </p:spTree>
    <p:extLst>
      <p:ext uri="{BB962C8B-B14F-4D97-AF65-F5344CB8AC3E}">
        <p14:creationId xmlns:p14="http://schemas.microsoft.com/office/powerpoint/2010/main" val="1066532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Financial Abuse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Crimes associated with this type of abuse include theft, undue influence and forgery. </a:t>
            </a:r>
          </a:p>
          <a:p>
            <a:r>
              <a:rPr lang="en-GB" dirty="0">
                <a:latin typeface="Arial" panose="020B0604020202020204" pitchFamily="34" charset="0"/>
                <a:cs typeface="Arial" panose="020B0604020202020204" pitchFamily="34" charset="0"/>
              </a:rPr>
              <a:t>Section 4 of the Fraud Act 2005 prohibits a person from abusing a position in which they are expected to safeguard the financial interests of another person. </a:t>
            </a:r>
          </a:p>
          <a:p>
            <a:r>
              <a:rPr lang="en-GB" dirty="0">
                <a:latin typeface="Arial" panose="020B0604020202020204" pitchFamily="34" charset="0"/>
                <a:cs typeface="Arial" panose="020B0604020202020204" pitchFamily="34" charset="0"/>
              </a:rPr>
              <a:t>The Mental Capacity Act 2005 also contains a strict prohibition relating to financial abuse. </a:t>
            </a:r>
          </a:p>
          <a:p>
            <a:endParaRPr lang="en-GB" dirty="0"/>
          </a:p>
        </p:txBody>
      </p:sp>
    </p:spTree>
    <p:extLst>
      <p:ext uri="{BB962C8B-B14F-4D97-AF65-F5344CB8AC3E}">
        <p14:creationId xmlns:p14="http://schemas.microsoft.com/office/powerpoint/2010/main" val="22668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Financial Abuse</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Mrs B’s grandson has been helping her to buy her groceries and pay bills. Mrs B has problems remembering her PIN, so she has given it to her grandson to enable him to draw the cash out of her bank account. Initially Mrs B felt that the arrangement was working well. However, the grandson has continued to ask for money other than for groceries and bills. </a:t>
            </a:r>
          </a:p>
          <a:p>
            <a:r>
              <a:rPr lang="en-GB" dirty="0">
                <a:latin typeface="Arial" panose="020B0604020202020204" pitchFamily="34" charset="0"/>
                <a:cs typeface="Arial" panose="020B0604020202020204" pitchFamily="34" charset="0"/>
              </a:rPr>
              <a:t>He has also started to regularly take large sums of money out of the account without any receipts for the articles that he has paid for. Mrs B is a lot worse off than she used to be and is now unable to make ends meet. She can no longer afford to put the heating on in her flat and is unable to buy any new clothes to see her through the winter. </a:t>
            </a:r>
          </a:p>
          <a:p>
            <a:endParaRPr lang="en-GB" dirty="0"/>
          </a:p>
        </p:txBody>
      </p:sp>
    </p:spTree>
    <p:extLst>
      <p:ext uri="{BB962C8B-B14F-4D97-AF65-F5344CB8AC3E}">
        <p14:creationId xmlns:p14="http://schemas.microsoft.com/office/powerpoint/2010/main" val="35983500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Neglect</a:t>
            </a:r>
          </a:p>
        </p:txBody>
      </p:sp>
      <p:sp>
        <p:nvSpPr>
          <p:cNvPr id="3" name="Content Placeholder 2"/>
          <p:cNvSpPr>
            <a:spLocks noGrp="1"/>
          </p:cNvSpPr>
          <p:nvPr>
            <p:ph idx="1"/>
          </p:nvPr>
        </p:nvSpPr>
        <p:spPr>
          <a:xfrm>
            <a:off x="1295401" y="2556932"/>
            <a:ext cx="9601196" cy="3603236"/>
          </a:xfrm>
        </p:spPr>
        <p:txBody>
          <a:bodyPr>
            <a:normAutofit fontScale="85000" lnSpcReduction="20000"/>
          </a:bodyPr>
          <a:lstStyle/>
          <a:p>
            <a:r>
              <a:rPr lang="en-GB" dirty="0">
                <a:latin typeface="Arial" panose="020B0604020202020204" pitchFamily="34" charset="0"/>
                <a:cs typeface="Arial" panose="020B0604020202020204" pitchFamily="34" charset="0"/>
              </a:rPr>
              <a:t>Neglect is a form of abuse in which the perpetrator is responsible for providing care for someone who is unable to care for him or herself, but fails to provide adequate care to meet their needs. </a:t>
            </a:r>
          </a:p>
          <a:p>
            <a:r>
              <a:rPr lang="en-GB" dirty="0">
                <a:latin typeface="Arial" panose="020B0604020202020204" pitchFamily="34" charset="0"/>
                <a:cs typeface="Arial" panose="020B0604020202020204" pitchFamily="34" charset="0"/>
              </a:rPr>
              <a:t>Neglect can be deliberate or can occur as a result of not understanding what someone’s needs are. </a:t>
            </a:r>
          </a:p>
          <a:p>
            <a:pPr marL="0" indent="0">
              <a:buNone/>
            </a:pPr>
            <a:r>
              <a:rPr lang="en-GB" b="1" dirty="0">
                <a:latin typeface="Arial" panose="020B0604020202020204" pitchFamily="34" charset="0"/>
                <a:cs typeface="Arial" panose="020B0604020202020204" pitchFamily="34" charset="0"/>
              </a:rPr>
              <a:t>Failure… </a:t>
            </a:r>
          </a:p>
          <a:p>
            <a:r>
              <a:rPr lang="en-GB" dirty="0">
                <a:latin typeface="Arial" panose="020B0604020202020204" pitchFamily="34" charset="0"/>
                <a:cs typeface="Arial" panose="020B0604020202020204" pitchFamily="34" charset="0"/>
              </a:rPr>
              <a:t>to provide a warm, safe and comfortable environment</a:t>
            </a:r>
          </a:p>
          <a:p>
            <a:r>
              <a:rPr lang="en-GB" dirty="0">
                <a:latin typeface="Arial" panose="020B0604020202020204" pitchFamily="34" charset="0"/>
                <a:cs typeface="Arial" panose="020B0604020202020204" pitchFamily="34" charset="0"/>
              </a:rPr>
              <a:t>to prevent physical harm such as not providing appropriate equipment to avoid excessive risks to mobility or transfers from a bed or chair. </a:t>
            </a:r>
          </a:p>
          <a:p>
            <a:r>
              <a:rPr lang="en-GB" dirty="0">
                <a:latin typeface="Arial" panose="020B0604020202020204" pitchFamily="34" charset="0"/>
                <a:cs typeface="Arial" panose="020B0604020202020204" pitchFamily="34" charset="0"/>
              </a:rPr>
              <a:t>to record incidents appropriately, fail to read and follow a care plan or fail to provide basics standards of care. </a:t>
            </a:r>
          </a:p>
        </p:txBody>
      </p:sp>
    </p:spTree>
    <p:extLst>
      <p:ext uri="{BB962C8B-B14F-4D97-AF65-F5344CB8AC3E}">
        <p14:creationId xmlns:p14="http://schemas.microsoft.com/office/powerpoint/2010/main" val="2383097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Possible Indicators of Neglect</a:t>
            </a:r>
          </a:p>
        </p:txBody>
      </p:sp>
      <p:sp>
        <p:nvSpPr>
          <p:cNvPr id="3" name="Content Placeholder 2"/>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Dirt, urine or faecal smell in a person’s environment </a:t>
            </a:r>
          </a:p>
          <a:p>
            <a:r>
              <a:rPr lang="en-GB" dirty="0">
                <a:latin typeface="Arial" panose="020B0604020202020204" pitchFamily="34" charset="0"/>
                <a:cs typeface="Arial" panose="020B0604020202020204" pitchFamily="34" charset="0"/>
              </a:rPr>
              <a:t>Pressure sores </a:t>
            </a:r>
          </a:p>
          <a:p>
            <a:r>
              <a:rPr lang="en-GB" dirty="0">
                <a:latin typeface="Arial" panose="020B0604020202020204" pitchFamily="34" charset="0"/>
                <a:cs typeface="Arial" panose="020B0604020202020204" pitchFamily="34" charset="0"/>
              </a:rPr>
              <a:t>Prolonged isolation or lack of stimulation </a:t>
            </a:r>
          </a:p>
          <a:p>
            <a:r>
              <a:rPr lang="en-GB" dirty="0">
                <a:latin typeface="Arial" panose="020B0604020202020204" pitchFamily="34" charset="0"/>
                <a:cs typeface="Arial" panose="020B0604020202020204" pitchFamily="34" charset="0"/>
              </a:rPr>
              <a:t>Depression </a:t>
            </a:r>
          </a:p>
          <a:p>
            <a:r>
              <a:rPr lang="en-GB" dirty="0">
                <a:latin typeface="Arial" panose="020B0604020202020204" pitchFamily="34" charset="0"/>
                <a:cs typeface="Arial" panose="020B0604020202020204" pitchFamily="34" charset="0"/>
              </a:rPr>
              <a:t>Person has dishevelled appearance or is dressed inappropriately </a:t>
            </a:r>
          </a:p>
          <a:p>
            <a:r>
              <a:rPr lang="en-GB" dirty="0">
                <a:latin typeface="Arial" panose="020B0604020202020204" pitchFamily="34" charset="0"/>
                <a:cs typeface="Arial" panose="020B0604020202020204" pitchFamily="34" charset="0"/>
              </a:rPr>
              <a:t>Person has an untreated medical condition </a:t>
            </a:r>
          </a:p>
          <a:p>
            <a:r>
              <a:rPr lang="en-GB" dirty="0">
                <a:latin typeface="Arial" panose="020B0604020202020204" pitchFamily="34" charset="0"/>
                <a:cs typeface="Arial" panose="020B0604020202020204" pitchFamily="34" charset="0"/>
              </a:rPr>
              <a:t>Under or over medication </a:t>
            </a:r>
          </a:p>
          <a:p>
            <a:r>
              <a:rPr lang="en-GB" dirty="0">
                <a:latin typeface="Arial" panose="020B0604020202020204" pitchFamily="34" charset="0"/>
                <a:cs typeface="Arial" panose="020B0604020202020204" pitchFamily="34" charset="0"/>
              </a:rPr>
              <a:t>Home environment does not meet basic needs, for example no heating </a:t>
            </a:r>
          </a:p>
          <a:p>
            <a:r>
              <a:rPr lang="en-GB" dirty="0">
                <a:latin typeface="Arial" panose="020B0604020202020204" pitchFamily="34" charset="0"/>
                <a:cs typeface="Arial" panose="020B0604020202020204" pitchFamily="34" charset="0"/>
              </a:rPr>
              <a:t>Signs of malnourishment or dehydration </a:t>
            </a:r>
          </a:p>
          <a:p>
            <a:r>
              <a:rPr lang="en-GB" dirty="0">
                <a:latin typeface="Arial" panose="020B0604020202020204" pitchFamily="34" charset="0"/>
                <a:cs typeface="Arial" panose="020B0604020202020204" pitchFamily="34" charset="0"/>
              </a:rPr>
              <a:t>Person who is not able to look after him or herself is left unattended and so put at risk </a:t>
            </a:r>
          </a:p>
        </p:txBody>
      </p:sp>
    </p:spTree>
    <p:extLst>
      <p:ext uri="{BB962C8B-B14F-4D97-AF65-F5344CB8AC3E}">
        <p14:creationId xmlns:p14="http://schemas.microsoft.com/office/powerpoint/2010/main" val="102778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Neglect</a:t>
            </a:r>
          </a:p>
        </p:txBody>
      </p:sp>
      <p:sp>
        <p:nvSpPr>
          <p:cNvPr id="3" name="Content Placeholder 2"/>
          <p:cNvSpPr>
            <a:spLocks noGrp="1"/>
          </p:cNvSpPr>
          <p:nvPr>
            <p:ph idx="1"/>
          </p:nvPr>
        </p:nvSpPr>
        <p:spPr>
          <a:xfrm>
            <a:off x="1451812" y="2845690"/>
            <a:ext cx="9601196" cy="3318936"/>
          </a:xfrm>
        </p:spPr>
        <p:txBody>
          <a:bodyPr/>
          <a:lstStyle/>
          <a:p>
            <a:r>
              <a:rPr lang="en-GB" dirty="0">
                <a:latin typeface="Arial" panose="020B0604020202020204" pitchFamily="34" charset="0"/>
                <a:cs typeface="Arial" panose="020B0604020202020204" pitchFamily="34" charset="0"/>
              </a:rPr>
              <a:t>Mrs C lives in a care home. She has dementia and needs a high level of support and assistance. She is often left on her own, has little interaction or stimulation for long periods of time and is ignored when she calls for assistance. </a:t>
            </a:r>
          </a:p>
          <a:p>
            <a:r>
              <a:rPr lang="en-GB" dirty="0">
                <a:latin typeface="Arial" panose="020B0604020202020204" pitchFamily="34" charset="0"/>
                <a:cs typeface="Arial" panose="020B0604020202020204" pitchFamily="34" charset="0"/>
              </a:rPr>
              <a:t>This results in her soiling her clothes because she needs reminding and physical assistance to use the toilet. As a result Mrs C’s quality of life is very poor and she is depressed and withdrawn. </a:t>
            </a:r>
          </a:p>
          <a:p>
            <a:endParaRPr lang="en-GB" dirty="0"/>
          </a:p>
        </p:txBody>
      </p:sp>
    </p:spTree>
    <p:extLst>
      <p:ext uri="{BB962C8B-B14F-4D97-AF65-F5344CB8AC3E}">
        <p14:creationId xmlns:p14="http://schemas.microsoft.com/office/powerpoint/2010/main" val="3325912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Discriminatory Abuse </a:t>
            </a:r>
          </a:p>
        </p:txBody>
      </p:sp>
      <p:sp>
        <p:nvSpPr>
          <p:cNvPr id="3" name="Content Placeholder 2"/>
          <p:cNvSpPr>
            <a:spLocks noGrp="1"/>
          </p:cNvSpPr>
          <p:nvPr>
            <p:ph idx="1"/>
          </p:nvPr>
        </p:nvSpPr>
        <p:spPr>
          <a:xfrm>
            <a:off x="1295402" y="2797563"/>
            <a:ext cx="9601196" cy="3318936"/>
          </a:xfrm>
        </p:spPr>
        <p:txBody>
          <a:bodyPr/>
          <a:lstStyle/>
          <a:p>
            <a:pPr algn="just"/>
            <a:r>
              <a:rPr lang="en-GB" sz="2800" dirty="0">
                <a:latin typeface="Arial" panose="020B0604020202020204" pitchFamily="34" charset="0"/>
                <a:cs typeface="Arial" panose="020B0604020202020204" pitchFamily="34" charset="0"/>
              </a:rPr>
              <a:t>When a person is abused or treated less favourably without a proper justification because of their: gender, race, ethnicity or culture, religion or belief, preferred language, sexual orientation, political views or age. </a:t>
            </a:r>
          </a:p>
          <a:p>
            <a:pPr algn="just"/>
            <a:r>
              <a:rPr lang="en-GB" sz="2800" dirty="0">
                <a:latin typeface="Arial" panose="020B0604020202020204" pitchFamily="34" charset="0"/>
                <a:cs typeface="Arial" panose="020B0604020202020204" pitchFamily="34" charset="0"/>
              </a:rPr>
              <a:t>Discriminatory beliefs and practices limit the lives of the people upon whom they are imposed. </a:t>
            </a:r>
          </a:p>
          <a:p>
            <a:endParaRPr lang="en-GB" dirty="0"/>
          </a:p>
        </p:txBody>
      </p:sp>
    </p:spTree>
    <p:extLst>
      <p:ext uri="{BB962C8B-B14F-4D97-AF65-F5344CB8AC3E}">
        <p14:creationId xmlns:p14="http://schemas.microsoft.com/office/powerpoint/2010/main" val="2865184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Discriminatory Abuse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Could involve withholding services from an older person without a proper justification</a:t>
            </a:r>
          </a:p>
          <a:p>
            <a:r>
              <a:rPr lang="en-GB" dirty="0">
                <a:latin typeface="Arial" panose="020B0604020202020204" pitchFamily="34" charset="0"/>
                <a:cs typeface="Arial" panose="020B0604020202020204" pitchFamily="34" charset="0"/>
              </a:rPr>
              <a:t>Could be the absence of an equal opportunities policy in an organisation or presumption of a particular sexual orientation.</a:t>
            </a:r>
          </a:p>
          <a:p>
            <a:r>
              <a:rPr lang="en-GB" dirty="0">
                <a:latin typeface="Arial" panose="020B0604020202020204" pitchFamily="34" charset="0"/>
                <a:cs typeface="Arial" panose="020B0604020202020204" pitchFamily="34" charset="0"/>
              </a:rPr>
              <a:t>A presumption of a lack of capacity without proper investigation of this. </a:t>
            </a:r>
          </a:p>
          <a:p>
            <a:r>
              <a:rPr lang="en-GB" dirty="0">
                <a:latin typeface="Arial" panose="020B0604020202020204" pitchFamily="34" charset="0"/>
                <a:cs typeface="Arial" panose="020B0604020202020204" pitchFamily="34" charset="0"/>
              </a:rPr>
              <a:t>Could be a failure to take account of religious practices, for example by expecting someone to eat food that is not acceptable to their faith.</a:t>
            </a:r>
          </a:p>
          <a:p>
            <a:r>
              <a:rPr lang="en-GB" dirty="0">
                <a:latin typeface="Arial" panose="020B0604020202020204" pitchFamily="34" charset="0"/>
                <a:cs typeface="Arial" panose="020B0604020202020204" pitchFamily="34" charset="0"/>
              </a:rPr>
              <a:t>Could also include a failure to take into account the spiritual welfare of the person, for example when providing palliative care. </a:t>
            </a:r>
          </a:p>
          <a:p>
            <a:endParaRPr lang="en-GB" dirty="0"/>
          </a:p>
        </p:txBody>
      </p:sp>
    </p:spTree>
    <p:extLst>
      <p:ext uri="{BB962C8B-B14F-4D97-AF65-F5344CB8AC3E}">
        <p14:creationId xmlns:p14="http://schemas.microsoft.com/office/powerpoint/2010/main" val="57865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Discrimination </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Mr D has been admitted to a hospital for planned treatment. He is devoutly religious and needs to observe strict religious practices on a daily basis. These practices include not eating a certain type of meat. This issue was discussed with staff prior to his admission and he and his family were under the impression that his needs would be catered for. </a:t>
            </a:r>
          </a:p>
          <a:p>
            <a:r>
              <a:rPr lang="en-GB" dirty="0">
                <a:latin typeface="Arial" panose="020B0604020202020204" pitchFamily="34" charset="0"/>
                <a:cs typeface="Arial" panose="020B0604020202020204" pitchFamily="34" charset="0"/>
              </a:rPr>
              <a:t>Following admission he was very upset when he was offered this meat as part of his meal without any other alternative choice. This has happened on more than one occasion and his complaints about it have been ignored by staff. </a:t>
            </a:r>
          </a:p>
          <a:p>
            <a:endParaRPr lang="en-GB" dirty="0"/>
          </a:p>
        </p:txBody>
      </p:sp>
    </p:spTree>
    <p:extLst>
      <p:ext uri="{BB962C8B-B14F-4D97-AF65-F5344CB8AC3E}">
        <p14:creationId xmlns:p14="http://schemas.microsoft.com/office/powerpoint/2010/main" val="42816342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77841-9A65-4FFB-B1FA-FC1FA77A7F63}"/>
              </a:ext>
            </a:extLst>
          </p:cNvPr>
          <p:cNvSpPr>
            <a:spLocks noGrp="1"/>
          </p:cNvSpPr>
          <p:nvPr>
            <p:ph type="title"/>
          </p:nvPr>
        </p:nvSpPr>
        <p:spPr>
          <a:xfrm>
            <a:off x="1042615" y="982132"/>
            <a:ext cx="10106768" cy="1303867"/>
          </a:xfrm>
        </p:spPr>
        <p:txBody>
          <a:bodyPr>
            <a:normAutofit/>
          </a:bodyPr>
          <a:lstStyle/>
          <a:p>
            <a:r>
              <a:rPr lang="en-GB" b="1" dirty="0">
                <a:latin typeface="Arial" panose="020B0604020202020204" pitchFamily="34" charset="0"/>
                <a:cs typeface="Arial" panose="020B0604020202020204" pitchFamily="34" charset="0"/>
              </a:rPr>
              <a:t>Controlling</a:t>
            </a:r>
            <a:r>
              <a:rPr lang="en-GB" dirty="0"/>
              <a:t> </a:t>
            </a:r>
            <a:r>
              <a:rPr lang="en-GB" b="1" dirty="0">
                <a:latin typeface="Arial" panose="020B0604020202020204" pitchFamily="34" charset="0"/>
                <a:cs typeface="Arial" panose="020B0604020202020204" pitchFamily="34" charset="0"/>
              </a:rPr>
              <a:t>and Coercive Behaviour</a:t>
            </a:r>
          </a:p>
        </p:txBody>
      </p:sp>
      <p:sp>
        <p:nvSpPr>
          <p:cNvPr id="3" name="Content Placeholder 2">
            <a:extLst>
              <a:ext uri="{FF2B5EF4-FFF2-40B4-BE49-F238E27FC236}">
                <a16:creationId xmlns:a16="http://schemas.microsoft.com/office/drawing/2014/main" id="{F5907026-5FC1-4E25-8D5A-107E25986BB0}"/>
              </a:ext>
            </a:extLst>
          </p:cNvPr>
          <p:cNvSpPr>
            <a:spLocks noGrp="1"/>
          </p:cNvSpPr>
          <p:nvPr>
            <p:ph idx="1"/>
          </p:nvPr>
        </p:nvSpPr>
        <p:spPr>
          <a:xfrm>
            <a:off x="1295400" y="2556932"/>
            <a:ext cx="10106767" cy="3318936"/>
          </a:xfrm>
        </p:spPr>
        <p:txBody>
          <a:bodyPr/>
          <a:lstStyle/>
          <a:p>
            <a:r>
              <a:rPr lang="en-GB" dirty="0">
                <a:latin typeface="Arial" panose="020B0604020202020204" pitchFamily="34" charset="0"/>
                <a:cs typeface="Arial" panose="020B0604020202020204" pitchFamily="34" charset="0"/>
              </a:rPr>
              <a:t>An offence of controlling or coercive behaviour in an intimate or family relationship was created under the Serious Crime Act 2015.</a:t>
            </a:r>
          </a:p>
          <a:p>
            <a:r>
              <a:rPr lang="en-GB" dirty="0">
                <a:latin typeface="Arial" panose="020B0604020202020204" pitchFamily="34" charset="0"/>
                <a:cs typeface="Arial" panose="020B0604020202020204" pitchFamily="34" charset="0"/>
              </a:rPr>
              <a:t>Controlling and coercive behaviour refers to acts which stop short of physical harm, but which amount to psychological and emotional abuse. </a:t>
            </a:r>
          </a:p>
          <a:p>
            <a:r>
              <a:rPr lang="en-GB" dirty="0">
                <a:latin typeface="Arial" panose="020B0604020202020204" pitchFamily="34" charset="0"/>
                <a:cs typeface="Arial" panose="020B0604020202020204" pitchFamily="34" charset="0"/>
              </a:rPr>
              <a:t>The offence is established when this behaviour takes place repeatedly or continuously. The victim and alleged perpetrator must be personally connected at the time the behaviour takes place.      </a:t>
            </a:r>
            <a:r>
              <a:rPr lang="en-GB" sz="1600" dirty="0">
                <a:latin typeface="Arial" panose="020B0604020202020204" pitchFamily="34" charset="0"/>
                <a:cs typeface="Arial" panose="020B0604020202020204" pitchFamily="34" charset="0"/>
              </a:rPr>
              <a:t>(Age UK, 2020)</a:t>
            </a:r>
          </a:p>
        </p:txBody>
      </p:sp>
    </p:spTree>
    <p:extLst>
      <p:ext uri="{BB962C8B-B14F-4D97-AF65-F5344CB8AC3E}">
        <p14:creationId xmlns:p14="http://schemas.microsoft.com/office/powerpoint/2010/main" val="342984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77841-9A65-4FFB-B1FA-FC1FA77A7F63}"/>
              </a:ext>
            </a:extLst>
          </p:cNvPr>
          <p:cNvSpPr>
            <a:spLocks noGrp="1"/>
          </p:cNvSpPr>
          <p:nvPr>
            <p:ph type="title"/>
          </p:nvPr>
        </p:nvSpPr>
        <p:spPr>
          <a:xfrm>
            <a:off x="1042615" y="982132"/>
            <a:ext cx="10106768" cy="1303867"/>
          </a:xfrm>
        </p:spPr>
        <p:txBody>
          <a:bodyPr>
            <a:normAutofit/>
          </a:bodyPr>
          <a:lstStyle/>
          <a:p>
            <a:r>
              <a:rPr lang="en-GB" b="1" dirty="0">
                <a:latin typeface="Arial" panose="020B0604020202020204" pitchFamily="34" charset="0"/>
                <a:cs typeface="Arial" panose="020B0604020202020204" pitchFamily="34" charset="0"/>
              </a:rPr>
              <a:t>Controlling</a:t>
            </a:r>
            <a:r>
              <a:rPr lang="en-GB" dirty="0"/>
              <a:t> </a:t>
            </a:r>
            <a:r>
              <a:rPr lang="en-GB" b="1" dirty="0">
                <a:latin typeface="Arial" panose="020B0604020202020204" pitchFamily="34" charset="0"/>
                <a:cs typeface="Arial" panose="020B0604020202020204" pitchFamily="34" charset="0"/>
              </a:rPr>
              <a:t>and Coercive Behaviour</a:t>
            </a:r>
          </a:p>
        </p:txBody>
      </p:sp>
      <p:sp>
        <p:nvSpPr>
          <p:cNvPr id="3" name="Content Placeholder 2">
            <a:extLst>
              <a:ext uri="{FF2B5EF4-FFF2-40B4-BE49-F238E27FC236}">
                <a16:creationId xmlns:a16="http://schemas.microsoft.com/office/drawing/2014/main" id="{F5907026-5FC1-4E25-8D5A-107E25986BB0}"/>
              </a:ext>
            </a:extLst>
          </p:cNvPr>
          <p:cNvSpPr>
            <a:spLocks noGrp="1"/>
          </p:cNvSpPr>
          <p:nvPr>
            <p:ph idx="1"/>
          </p:nvPr>
        </p:nvSpPr>
        <p:spPr>
          <a:xfrm>
            <a:off x="1295400" y="2556932"/>
            <a:ext cx="10106767" cy="3318936"/>
          </a:xfrm>
        </p:spPr>
        <p:txBody>
          <a:bodyPr>
            <a:normAutofit fontScale="70000" lnSpcReduction="20000"/>
          </a:bodyPr>
          <a:lstStyle/>
          <a:p>
            <a:r>
              <a:rPr lang="en-GB" dirty="0">
                <a:latin typeface="Arial" panose="020B0604020202020204" pitchFamily="34" charset="0"/>
                <a:cs typeface="Arial" panose="020B0604020202020204" pitchFamily="34" charset="0"/>
              </a:rPr>
              <a:t>This controlling behaviour is designed to make a person dependent by isolating them from support, exploiting them, depriving them of independence and regulating their everyday behaviour.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Women's Aid campaigned and succeeded in making coercive control a criminal offence. This has marked a huge step forward in tackling domestic abuse. But now we want to make sure that everyone understands what it is.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Coercive control creates invisible chains and a sense of fear that pervades all elements of a victim’s life. It works to limit their human rights by depriving them of their liberty and reducing their ability for action. </a:t>
            </a:r>
          </a:p>
          <a:p>
            <a:r>
              <a:rPr lang="en-GB" dirty="0">
                <a:latin typeface="Arial" panose="020B0604020202020204" pitchFamily="34" charset="0"/>
                <a:cs typeface="Arial" panose="020B0604020202020204" pitchFamily="34" charset="0"/>
              </a:rPr>
              <a:t>Some experts liken coercive control to being taken hostage: “the victim becomes captive in an unreal world created by the abuser, entrapped in a world of confusion, contradiction and fear.</a:t>
            </a:r>
          </a:p>
        </p:txBody>
      </p:sp>
      <p:sp>
        <p:nvSpPr>
          <p:cNvPr id="4" name="TextBox 3">
            <a:extLst>
              <a:ext uri="{FF2B5EF4-FFF2-40B4-BE49-F238E27FC236}">
                <a16:creationId xmlns:a16="http://schemas.microsoft.com/office/drawing/2014/main" id="{468BE038-885D-4E76-8CB0-71236F8758FD}"/>
              </a:ext>
            </a:extLst>
          </p:cNvPr>
          <p:cNvSpPr txBox="1"/>
          <p:nvPr/>
        </p:nvSpPr>
        <p:spPr>
          <a:xfrm>
            <a:off x="9268570" y="5875868"/>
            <a:ext cx="196662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(Women’s Aid, 2021)</a:t>
            </a:r>
          </a:p>
        </p:txBody>
      </p:sp>
    </p:spTree>
    <p:extLst>
      <p:ext uri="{BB962C8B-B14F-4D97-AF65-F5344CB8AC3E}">
        <p14:creationId xmlns:p14="http://schemas.microsoft.com/office/powerpoint/2010/main" val="15084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4514-EC6B-46FB-BD5B-4C870BD6024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Indicators of Coercive Control</a:t>
            </a:r>
          </a:p>
        </p:txBody>
      </p:sp>
      <p:sp>
        <p:nvSpPr>
          <p:cNvPr id="3" name="Content Placeholder 2">
            <a:extLst>
              <a:ext uri="{FF2B5EF4-FFF2-40B4-BE49-F238E27FC236}">
                <a16:creationId xmlns:a16="http://schemas.microsoft.com/office/drawing/2014/main" id="{ED101B6F-A784-4468-AFC0-E838863DE9AC}"/>
              </a:ext>
            </a:extLst>
          </p:cNvPr>
          <p:cNvSpPr>
            <a:spLocks noGrp="1"/>
          </p:cNvSpPr>
          <p:nvPr>
            <p:ph idx="1"/>
          </p:nvPr>
        </p:nvSpPr>
        <p:spPr/>
        <p:txBody>
          <a:bodyPr>
            <a:normAutofit fontScale="62500" lnSpcReduction="20000"/>
          </a:bodyPr>
          <a:lstStyle/>
          <a:p>
            <a:pPr>
              <a:buFont typeface="Arial" panose="020B0604020202020204" pitchFamily="34" charset="0"/>
              <a:buChar char="•"/>
            </a:pPr>
            <a:r>
              <a:rPr lang="en-GB" b="0" i="0" dirty="0">
                <a:solidFill>
                  <a:srgbClr val="000000"/>
                </a:solidFill>
                <a:effectLst/>
                <a:latin typeface="Open Sans" panose="020B0606030504020204" pitchFamily="34" charset="0"/>
              </a:rPr>
              <a:t>Isolating someone from friends and family</a:t>
            </a:r>
            <a:endParaRPr lang="en-GB" b="0" i="0" dirty="0">
              <a:solidFill>
                <a:srgbClr val="000000"/>
              </a:solidFill>
              <a:effectLst/>
              <a:latin typeface="Arial" panose="020B0604020202020204" pitchFamily="34" charset="0"/>
              <a:cs typeface="Arial" panose="020B0604020202020204" pitchFamily="34" charset="0"/>
            </a:endParaRP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Depriving them of basic needs, such as food</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Monitoring their time</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Monitoring them via online communication tools or spyware</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Taking control over aspects of their everyday life, such as where they can go, who they can see, what </a:t>
            </a:r>
            <a:r>
              <a:rPr lang="en-GB" dirty="0">
                <a:solidFill>
                  <a:srgbClr val="000000"/>
                </a:solidFill>
                <a:latin typeface="Arial" panose="020B0604020202020204" pitchFamily="34" charset="0"/>
                <a:cs typeface="Arial" panose="020B0604020202020204" pitchFamily="34" charset="0"/>
              </a:rPr>
              <a:t>they </a:t>
            </a:r>
            <a:r>
              <a:rPr lang="en-GB" b="0" i="0" dirty="0">
                <a:solidFill>
                  <a:srgbClr val="000000"/>
                </a:solidFill>
                <a:effectLst/>
                <a:latin typeface="Arial" panose="020B0604020202020204" pitchFamily="34" charset="0"/>
                <a:cs typeface="Arial" panose="020B0604020202020204" pitchFamily="34" charset="0"/>
              </a:rPr>
              <a:t>can wear and when they can sleep</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Depriving them access to support services, such as medical services</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Repeatedly putting them down, such as saying you’re worthless</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Humiliating, degrading or dehumanising them</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Controlling their finances</a:t>
            </a:r>
          </a:p>
          <a:p>
            <a:pPr>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Making threats or intimidating them                                                                                   </a:t>
            </a:r>
            <a:r>
              <a:rPr lang="en-GB" dirty="0">
                <a:latin typeface="Arial" panose="020B0604020202020204" pitchFamily="34" charset="0"/>
                <a:cs typeface="Arial" panose="020B0604020202020204" pitchFamily="34" charset="0"/>
              </a:rPr>
              <a:t>(Women’s Aid, 2021)</a:t>
            </a:r>
          </a:p>
          <a:p>
            <a:pPr algn="l" rtl="0">
              <a:buFont typeface="Arial" panose="020B0604020202020204" pitchFamily="34" charset="0"/>
              <a:buChar char="•"/>
            </a:pPr>
            <a:endParaRPr lang="en-GB" b="0" i="0" dirty="0">
              <a:solidFill>
                <a:srgbClr val="000000"/>
              </a:solidFill>
              <a:effectLst/>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B577E417-2D2C-469F-BFF2-E4AAE1E11470}"/>
              </a:ext>
            </a:extLst>
          </p:cNvPr>
          <p:cNvSpPr txBox="1"/>
          <p:nvPr/>
        </p:nvSpPr>
        <p:spPr>
          <a:xfrm>
            <a:off x="1295401" y="1959800"/>
            <a:ext cx="302944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someone is…</a:t>
            </a:r>
          </a:p>
        </p:txBody>
      </p:sp>
    </p:spTree>
    <p:extLst>
      <p:ext uri="{BB962C8B-B14F-4D97-AF65-F5344CB8AC3E}">
        <p14:creationId xmlns:p14="http://schemas.microsoft.com/office/powerpoint/2010/main" val="1841008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Who Could Be The Abusers?</a:t>
            </a:r>
          </a:p>
        </p:txBody>
      </p:sp>
      <p:sp>
        <p:nvSpPr>
          <p:cNvPr id="3" name="Content Placeholder 2"/>
          <p:cNvSpPr>
            <a:spLocks noGrp="1"/>
          </p:cNvSpPr>
          <p:nvPr>
            <p:ph idx="1"/>
          </p:nvPr>
        </p:nvSpPr>
        <p:spPr>
          <a:xfrm>
            <a:off x="1295401" y="2556932"/>
            <a:ext cx="9601196" cy="3723552"/>
          </a:xfrm>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The abuser is usually well known to the person being abused. They may be:</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 partner</a:t>
            </a:r>
          </a:p>
          <a:p>
            <a:r>
              <a:rPr lang="en-GB" dirty="0">
                <a:latin typeface="Arial" panose="020B0604020202020204" pitchFamily="34" charset="0"/>
                <a:cs typeface="Arial" panose="020B0604020202020204" pitchFamily="34" charset="0"/>
              </a:rPr>
              <a:t>Child or relative </a:t>
            </a:r>
          </a:p>
          <a:p>
            <a:r>
              <a:rPr lang="en-GB" dirty="0">
                <a:latin typeface="Arial" panose="020B0604020202020204" pitchFamily="34" charset="0"/>
                <a:cs typeface="Arial" panose="020B0604020202020204" pitchFamily="34" charset="0"/>
              </a:rPr>
              <a:t>A friend </a:t>
            </a:r>
          </a:p>
          <a:p>
            <a:r>
              <a:rPr lang="en-GB" dirty="0">
                <a:latin typeface="Arial" panose="020B0604020202020204" pitchFamily="34" charset="0"/>
                <a:cs typeface="Arial" panose="020B0604020202020204" pitchFamily="34" charset="0"/>
              </a:rPr>
              <a:t>Neighbour </a:t>
            </a:r>
          </a:p>
          <a:p>
            <a:r>
              <a:rPr lang="en-GB" dirty="0">
                <a:latin typeface="Arial" panose="020B0604020202020204" pitchFamily="34" charset="0"/>
                <a:cs typeface="Arial" panose="020B0604020202020204" pitchFamily="34" charset="0"/>
              </a:rPr>
              <a:t>A paid or volunteer care worker </a:t>
            </a:r>
          </a:p>
          <a:p>
            <a:r>
              <a:rPr lang="en-GB" dirty="0">
                <a:latin typeface="Arial" panose="020B0604020202020204" pitchFamily="34" charset="0"/>
                <a:cs typeface="Arial" panose="020B0604020202020204" pitchFamily="34" charset="0"/>
              </a:rPr>
              <a:t>A health or social worker</a:t>
            </a:r>
          </a:p>
          <a:p>
            <a:r>
              <a:rPr lang="en-GB" dirty="0">
                <a:latin typeface="Arial" panose="020B0604020202020204" pitchFamily="34" charset="0"/>
                <a:cs typeface="Arial" panose="020B0604020202020204" pitchFamily="34" charset="0"/>
              </a:rPr>
              <a:t>Other professional </a:t>
            </a:r>
          </a:p>
          <a:p>
            <a:r>
              <a:rPr lang="en-GB" dirty="0">
                <a:latin typeface="Arial" panose="020B0604020202020204" pitchFamily="34" charset="0"/>
                <a:cs typeface="Arial" panose="020B0604020202020204" pitchFamily="34" charset="0"/>
              </a:rPr>
              <a:t>Older people may also be abused by a person they care for.</a:t>
            </a:r>
          </a:p>
          <a:p>
            <a:endParaRPr lang="en-GB" dirty="0"/>
          </a:p>
        </p:txBody>
      </p:sp>
    </p:spTree>
    <p:extLst>
      <p:ext uri="{BB962C8B-B14F-4D97-AF65-F5344CB8AC3E}">
        <p14:creationId xmlns:p14="http://schemas.microsoft.com/office/powerpoint/2010/main" val="1901932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Why might Someone Abuse an Older Person?</a:t>
            </a:r>
          </a:p>
        </p:txBody>
      </p:sp>
      <p:sp>
        <p:nvSpPr>
          <p:cNvPr id="3" name="Content Placeholder 2"/>
          <p:cNvSpPr>
            <a:spLocks noGrp="1"/>
          </p:cNvSpPr>
          <p:nvPr>
            <p:ph idx="1"/>
          </p:nvPr>
        </p:nvSpPr>
        <p:spPr>
          <a:xfrm>
            <a:off x="981075" y="2480732"/>
            <a:ext cx="10410822" cy="3795742"/>
          </a:xfrm>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There are many reasons why abuse occurs and these may vary with each incident. Many of its causes are not yet fully understood. Abuse may range from a spontaneous outburst to systematic premeditated assaults on an older person.   </a:t>
            </a: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At home some of the causes would appear to include:  </a:t>
            </a:r>
          </a:p>
          <a:p>
            <a:r>
              <a:rPr lang="en-GB" dirty="0">
                <a:latin typeface="Arial" panose="020B0604020202020204" pitchFamily="34" charset="0"/>
                <a:cs typeface="Arial" panose="020B0604020202020204" pitchFamily="34" charset="0"/>
              </a:rPr>
              <a:t>Poor quality long term relationships </a:t>
            </a:r>
          </a:p>
          <a:p>
            <a:r>
              <a:rPr lang="en-GB" dirty="0">
                <a:latin typeface="Arial" panose="020B0604020202020204" pitchFamily="34" charset="0"/>
                <a:cs typeface="Arial" panose="020B0604020202020204" pitchFamily="34" charset="0"/>
              </a:rPr>
              <a:t>A carer’s inability to provide the level of care required </a:t>
            </a:r>
          </a:p>
          <a:p>
            <a:r>
              <a:rPr lang="en-GB" dirty="0">
                <a:latin typeface="Arial" panose="020B0604020202020204" pitchFamily="34" charset="0"/>
                <a:cs typeface="Arial" panose="020B0604020202020204" pitchFamily="34" charset="0"/>
              </a:rPr>
              <a:t>A pattern of family violence exists or has existed in the past</a:t>
            </a:r>
          </a:p>
          <a:p>
            <a:r>
              <a:rPr lang="en-GB" dirty="0">
                <a:latin typeface="Arial" panose="020B0604020202020204" pitchFamily="34" charset="0"/>
                <a:cs typeface="Arial" panose="020B0604020202020204" pitchFamily="34" charset="0"/>
              </a:rPr>
              <a:t>A carer with mental or physical health problems </a:t>
            </a:r>
          </a:p>
          <a:p>
            <a:r>
              <a:rPr lang="en-GB" dirty="0">
                <a:latin typeface="Arial" panose="020B0604020202020204" pitchFamily="34" charset="0"/>
                <a:cs typeface="Arial" panose="020B0604020202020204" pitchFamily="34" charset="0"/>
              </a:rPr>
              <a:t>Social isolation of the family member  </a:t>
            </a:r>
          </a:p>
          <a:p>
            <a:r>
              <a:rPr lang="en-GB" dirty="0">
                <a:latin typeface="Arial" panose="020B0604020202020204" pitchFamily="34" charset="0"/>
                <a:cs typeface="Arial" panose="020B0604020202020204" pitchFamily="34" charset="0"/>
              </a:rPr>
              <a:t>Imbalance of power</a:t>
            </a:r>
          </a:p>
          <a:p>
            <a:endParaRPr lang="en-GB" dirty="0"/>
          </a:p>
        </p:txBody>
      </p:sp>
    </p:spTree>
    <p:extLst>
      <p:ext uri="{BB962C8B-B14F-4D97-AF65-F5344CB8AC3E}">
        <p14:creationId xmlns:p14="http://schemas.microsoft.com/office/powerpoint/2010/main" val="2691566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BF1DA-742D-F4DC-99EA-2EAA71994F00}"/>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Why might Someone Abuse an Older Person?</a:t>
            </a:r>
          </a:p>
        </p:txBody>
      </p:sp>
      <p:sp>
        <p:nvSpPr>
          <p:cNvPr id="3" name="Content Placeholder 2">
            <a:extLst>
              <a:ext uri="{FF2B5EF4-FFF2-40B4-BE49-F238E27FC236}">
                <a16:creationId xmlns:a16="http://schemas.microsoft.com/office/drawing/2014/main" id="{E106CBCC-1DA0-C0FB-2017-DCC9A867FBB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Overwhelmed abusers</a:t>
            </a:r>
          </a:p>
          <a:p>
            <a:r>
              <a:rPr lang="en-GB" dirty="0">
                <a:latin typeface="Arial" panose="020B0604020202020204" pitchFamily="34" charset="0"/>
                <a:cs typeface="Arial" panose="020B0604020202020204" pitchFamily="34" charset="0"/>
              </a:rPr>
              <a:t> Impaired abusers</a:t>
            </a:r>
          </a:p>
          <a:p>
            <a:r>
              <a:rPr lang="en-GB" dirty="0">
                <a:latin typeface="Arial" panose="020B0604020202020204" pitchFamily="34" charset="0"/>
                <a:cs typeface="Arial" panose="020B0604020202020204" pitchFamily="34" charset="0"/>
              </a:rPr>
              <a:t>Narcissistic abusers</a:t>
            </a:r>
          </a:p>
          <a:p>
            <a:r>
              <a:rPr lang="en-GB" dirty="0">
                <a:latin typeface="Arial" panose="020B0604020202020204" pitchFamily="34" charset="0"/>
                <a:cs typeface="Arial" panose="020B0604020202020204" pitchFamily="34" charset="0"/>
              </a:rPr>
              <a:t>Domineering or bullying abusers</a:t>
            </a:r>
          </a:p>
          <a:p>
            <a:r>
              <a:rPr lang="en-GB" dirty="0">
                <a:latin typeface="Arial" panose="020B0604020202020204" pitchFamily="34" charset="0"/>
                <a:cs typeface="Arial" panose="020B0604020202020204" pitchFamily="34" charset="0"/>
              </a:rPr>
              <a:t>Sadistic abusers</a:t>
            </a:r>
          </a:p>
          <a:p>
            <a:pPr marL="0" indent="0" algn="r">
              <a:buNone/>
            </a:pP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AgeCymru</a:t>
            </a:r>
            <a:r>
              <a:rPr lang="en-GB" sz="1200"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14232013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Victims, Perpetrators, Locations</a:t>
            </a:r>
          </a:p>
        </p:txBody>
      </p:sp>
      <p:sp>
        <p:nvSpPr>
          <p:cNvPr id="3" name="Content Placeholder 2"/>
          <p:cNvSpPr>
            <a:spLocks noGrp="1"/>
          </p:cNvSpPr>
          <p:nvPr>
            <p:ph idx="1"/>
          </p:nvPr>
        </p:nvSpPr>
        <p:spPr>
          <a:xfrm>
            <a:off x="709863" y="2556931"/>
            <a:ext cx="10186734" cy="3699489"/>
          </a:xfrm>
        </p:spPr>
        <p:txBody>
          <a:bodyPr>
            <a:normAutofit/>
          </a:bodyPr>
          <a:lstStyle/>
          <a:p>
            <a:pPr marL="0" indent="0">
              <a:buNone/>
            </a:pPr>
            <a:r>
              <a:rPr lang="en-GB" sz="3600" b="1" dirty="0">
                <a:solidFill>
                  <a:schemeClr val="tx1"/>
                </a:solidFill>
                <a:latin typeface="Arial" panose="020B0604020202020204" pitchFamily="34" charset="0"/>
                <a:cs typeface="Arial" panose="020B0604020202020204" pitchFamily="34" charset="0"/>
              </a:rPr>
              <a:t>Vulnerable adults were more likely to be abused in…</a:t>
            </a:r>
          </a:p>
          <a:p>
            <a:r>
              <a:rPr lang="en-GB" sz="2800" dirty="0">
                <a:solidFill>
                  <a:schemeClr val="tx1"/>
                </a:solidFill>
                <a:latin typeface="Arial" panose="020B0604020202020204" pitchFamily="34" charset="0"/>
                <a:cs typeface="Arial" panose="020B0604020202020204" pitchFamily="34" charset="0"/>
              </a:rPr>
              <a:t>Their own home (48%)</a:t>
            </a:r>
          </a:p>
          <a:p>
            <a:r>
              <a:rPr lang="en-GB" sz="2800" dirty="0">
                <a:solidFill>
                  <a:schemeClr val="tx1"/>
                </a:solidFill>
                <a:latin typeface="Arial" panose="020B0604020202020204" pitchFamily="34" charset="0"/>
                <a:cs typeface="Arial" panose="020B0604020202020204" pitchFamily="34" charset="0"/>
              </a:rPr>
              <a:t>A</a:t>
            </a:r>
            <a:r>
              <a:rPr lang="en-GB" sz="2800">
                <a:solidFill>
                  <a:schemeClr val="tx1"/>
                </a:solidFill>
                <a:latin typeface="Arial" panose="020B0604020202020204" pitchFamily="34" charset="0"/>
                <a:cs typeface="Arial" panose="020B0604020202020204" pitchFamily="34" charset="0"/>
              </a:rPr>
              <a:t> </a:t>
            </a:r>
            <a:r>
              <a:rPr lang="en-GB" sz="2800" dirty="0">
                <a:solidFill>
                  <a:schemeClr val="tx1"/>
                </a:solidFill>
                <a:latin typeface="Arial" panose="020B0604020202020204" pitchFamily="34" charset="0"/>
                <a:cs typeface="Arial" panose="020B0604020202020204" pitchFamily="34" charset="0"/>
              </a:rPr>
              <a:t>care home (35.6%)</a:t>
            </a:r>
          </a:p>
          <a:p>
            <a:endParaRPr lang="en-GB" dirty="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7389041" y="3550369"/>
            <a:ext cx="3187945" cy="1854576"/>
          </a:xfrm>
          <a:prstGeom prst="rect">
            <a:avLst/>
          </a:prstGeom>
          <a:ln w="25400">
            <a:solidFill>
              <a:schemeClr val="tx1"/>
            </a:solidFill>
          </a:ln>
        </p:spPr>
      </p:pic>
      <p:sp>
        <p:nvSpPr>
          <p:cNvPr id="5" name="TextBox 4"/>
          <p:cNvSpPr txBox="1"/>
          <p:nvPr/>
        </p:nvSpPr>
        <p:spPr>
          <a:xfrm>
            <a:off x="5907505" y="3150612"/>
            <a:ext cx="174457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2022)</a:t>
            </a:r>
          </a:p>
        </p:txBody>
      </p:sp>
    </p:spTree>
    <p:extLst>
      <p:ext uri="{BB962C8B-B14F-4D97-AF65-F5344CB8AC3E}">
        <p14:creationId xmlns:p14="http://schemas.microsoft.com/office/powerpoint/2010/main" val="2718092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53B9B-D931-1644-7961-86CC21B5D07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Elder Abuse and the Law…</a:t>
            </a:r>
          </a:p>
        </p:txBody>
      </p:sp>
      <p:sp>
        <p:nvSpPr>
          <p:cNvPr id="3" name="Content Placeholder 2">
            <a:extLst>
              <a:ext uri="{FF2B5EF4-FFF2-40B4-BE49-F238E27FC236}">
                <a16:creationId xmlns:a16="http://schemas.microsoft.com/office/drawing/2014/main" id="{93912176-794A-5F02-0A2E-B29D7B532275}"/>
              </a:ext>
            </a:extLst>
          </p:cNvPr>
          <p:cNvSpPr>
            <a:spLocks noGrp="1"/>
          </p:cNvSpPr>
          <p:nvPr>
            <p:ph idx="1"/>
          </p:nvPr>
        </p:nvSpPr>
        <p:spPr>
          <a:xfrm>
            <a:off x="748862" y="2412124"/>
            <a:ext cx="10389475" cy="3897236"/>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Although legislation such as the Care Act, one of the </a:t>
            </a:r>
            <a:r>
              <a:rPr lang="en-GB" dirty="0">
                <a:solidFill>
                  <a:srgbClr val="0D0D0D"/>
                </a:solidFill>
                <a:latin typeface="Arial" panose="020B0604020202020204" pitchFamily="34" charset="0"/>
                <a:cs typeface="Arial" panose="020B0604020202020204" pitchFamily="34" charset="0"/>
              </a:rPr>
              <a:t>key objectives of which is to safeguard adults at risk of abuse or neglect are intended to protect older people, t</a:t>
            </a:r>
            <a:r>
              <a:rPr lang="en-GB" dirty="0">
                <a:latin typeface="Arial" panose="020B0604020202020204" pitchFamily="34" charset="0"/>
                <a:cs typeface="Arial" panose="020B0604020202020204" pitchFamily="34" charset="0"/>
              </a:rPr>
              <a:t>here is no specific law governing ‘Elder Abuse’</a:t>
            </a:r>
          </a:p>
          <a:p>
            <a:r>
              <a:rPr lang="en-GB" dirty="0">
                <a:latin typeface="Arial" panose="020B0604020202020204" pitchFamily="34" charset="0"/>
                <a:cs typeface="Arial" panose="020B0604020202020204" pitchFamily="34" charset="0"/>
              </a:rPr>
              <a:t>Hourglass (formerly Action on Elder Abuse) is campaigning for a change in laws, saying that ‘the criminal justice system must try harder to support the older people and make safer ageing possible’                  </a:t>
            </a:r>
            <a:r>
              <a:rPr lang="en-GB" sz="1300" dirty="0">
                <a:latin typeface="Arial" panose="020B0604020202020204" pitchFamily="34" charset="0"/>
                <a:cs typeface="Arial" panose="020B0604020202020204" pitchFamily="34" charset="0"/>
              </a:rPr>
              <a:t>(Hourglass, 2023)</a:t>
            </a:r>
          </a:p>
          <a:p>
            <a:pPr marL="0" indent="0">
              <a:buNone/>
            </a:pPr>
            <a:r>
              <a:rPr lang="en-GB" sz="3000" b="1" dirty="0">
                <a:latin typeface="Arial" panose="020B0604020202020204" pitchFamily="34" charset="0"/>
                <a:cs typeface="Arial" panose="020B0604020202020204" pitchFamily="34" charset="0"/>
              </a:rPr>
              <a:t>Task…</a:t>
            </a:r>
          </a:p>
          <a:p>
            <a:r>
              <a:rPr lang="en-GB" dirty="0">
                <a:latin typeface="Arial" panose="020B0604020202020204" pitchFamily="34" charset="0"/>
                <a:cs typeface="Arial" panose="020B0604020202020204" pitchFamily="34" charset="0"/>
              </a:rPr>
              <a:t>Look at the CPS website (below) and see what you can find out about the prosecution of crimes against older people</a:t>
            </a:r>
          </a:p>
          <a:p>
            <a:pPr marL="0" indent="0">
              <a:buNone/>
            </a:pPr>
            <a:r>
              <a:rPr lang="en-GB" sz="1700" dirty="0">
                <a:latin typeface="Arial" panose="020B0604020202020204" pitchFamily="34" charset="0"/>
                <a:cs typeface="Arial" panose="020B0604020202020204" pitchFamily="34" charset="0"/>
                <a:hlinkClick r:id="rId2"/>
              </a:rPr>
              <a:t>https://www.cps.gov.uk/legal-guidance/older-people-prosecuting-crimes-against#:~:text=Section%2044%20Mental%20Capacity%20Act,of%20the%20other%20person%2C%20or</a:t>
            </a:r>
            <a:r>
              <a:rPr lang="en-GB" sz="17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7601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3BF50-EB29-DFD9-0EA1-E45769FD79F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UK Criminal Laws Relevant to Elder Abuse</a:t>
            </a:r>
          </a:p>
        </p:txBody>
      </p:sp>
      <p:sp>
        <p:nvSpPr>
          <p:cNvPr id="3" name="Content Placeholder 2">
            <a:extLst>
              <a:ext uri="{FF2B5EF4-FFF2-40B4-BE49-F238E27FC236}">
                <a16:creationId xmlns:a16="http://schemas.microsoft.com/office/drawing/2014/main" id="{2807C538-0779-9D84-069D-FAC6A66D9F8C}"/>
              </a:ext>
            </a:extLst>
          </p:cNvPr>
          <p:cNvSpPr>
            <a:spLocks noGrp="1"/>
          </p:cNvSpPr>
          <p:nvPr>
            <p:ph idx="1"/>
          </p:nvPr>
        </p:nvSpPr>
        <p:spPr>
          <a:xfrm>
            <a:off x="1027288" y="2444045"/>
            <a:ext cx="10332153" cy="3719687"/>
          </a:xfrm>
        </p:spPr>
        <p:txBody>
          <a:bodyPr>
            <a:normAutofit/>
          </a:bodyPr>
          <a:lstStyle/>
          <a:p>
            <a:pPr algn="l">
              <a:buFont typeface="+mj-lt"/>
              <a:buAutoNum type="arabicPeriod"/>
            </a:pPr>
            <a:r>
              <a:rPr lang="en-GB" sz="1400" b="1" i="0" dirty="0">
                <a:solidFill>
                  <a:srgbClr val="0D0D0D"/>
                </a:solidFill>
                <a:effectLst/>
                <a:latin typeface="Arial" panose="020B0604020202020204" pitchFamily="34" charset="0"/>
                <a:cs typeface="Arial" panose="020B0604020202020204" pitchFamily="34" charset="0"/>
              </a:rPr>
              <a:t>Assault and Battery:</a:t>
            </a:r>
            <a:endParaRPr lang="en-GB" sz="14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1200" b="0" i="0" dirty="0">
                <a:solidFill>
                  <a:srgbClr val="0D0D0D"/>
                </a:solidFill>
                <a:effectLst/>
                <a:latin typeface="Arial" panose="020B0604020202020204" pitchFamily="34" charset="0"/>
                <a:cs typeface="Arial" panose="020B0604020202020204" pitchFamily="34" charset="0"/>
              </a:rPr>
              <a:t>Acts of physical violence, including hitting, slapping, pushing, or any form of physical harm, can lead to charges of assault or battery.</a:t>
            </a:r>
          </a:p>
          <a:p>
            <a:pPr algn="l">
              <a:buFont typeface="+mj-lt"/>
              <a:buAutoNum type="arabicPeriod"/>
            </a:pPr>
            <a:r>
              <a:rPr lang="en-GB" sz="1400" b="1" i="0" dirty="0">
                <a:solidFill>
                  <a:srgbClr val="0D0D0D"/>
                </a:solidFill>
                <a:effectLst/>
                <a:latin typeface="Arial" panose="020B0604020202020204" pitchFamily="34" charset="0"/>
                <a:cs typeface="Arial" panose="020B0604020202020204" pitchFamily="34" charset="0"/>
              </a:rPr>
              <a:t>Grievous Bodily Harm (GBH) or Actual Bodily Harm (ABH):</a:t>
            </a:r>
            <a:endParaRPr lang="en-GB" sz="14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1200" b="0" i="0" dirty="0">
                <a:solidFill>
                  <a:srgbClr val="0D0D0D"/>
                </a:solidFill>
                <a:effectLst/>
                <a:latin typeface="Arial" panose="020B0604020202020204" pitchFamily="34" charset="0"/>
                <a:cs typeface="Arial" panose="020B0604020202020204" pitchFamily="34" charset="0"/>
              </a:rPr>
              <a:t>More severe forms of physical harm, causing significant injuries, may lead to charges of GBH or ABH. This can include serious injuries resulting from physical abuse.</a:t>
            </a:r>
          </a:p>
          <a:p>
            <a:pPr algn="l">
              <a:buFont typeface="+mj-lt"/>
              <a:buAutoNum type="arabicPeriod"/>
            </a:pPr>
            <a:r>
              <a:rPr lang="en-GB" sz="1400" b="1" i="0" dirty="0">
                <a:solidFill>
                  <a:srgbClr val="0D0D0D"/>
                </a:solidFill>
                <a:effectLst/>
                <a:latin typeface="Arial" panose="020B0604020202020204" pitchFamily="34" charset="0"/>
                <a:cs typeface="Arial" panose="020B0604020202020204" pitchFamily="34" charset="0"/>
              </a:rPr>
              <a:t>Wilful Neglect or Ill-Treatment:</a:t>
            </a:r>
            <a:endParaRPr lang="en-GB" sz="14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1200" b="0" i="0" dirty="0">
                <a:solidFill>
                  <a:srgbClr val="0D0D0D"/>
                </a:solidFill>
                <a:effectLst/>
                <a:latin typeface="Arial" panose="020B0604020202020204" pitchFamily="34" charset="0"/>
                <a:cs typeface="Arial" panose="020B0604020202020204" pitchFamily="34" charset="0"/>
              </a:rPr>
              <a:t>The criminal law in the UK includes offenses related to the wilful neglect or ill-treatment of individuals. This can encompass acts or omissions that cause harm or suffering.</a:t>
            </a:r>
          </a:p>
          <a:p>
            <a:pPr algn="l">
              <a:buFont typeface="+mj-lt"/>
              <a:buAutoNum type="arabicPeriod"/>
            </a:pPr>
            <a:r>
              <a:rPr lang="en-GB" sz="1400" b="1" i="0" dirty="0">
                <a:solidFill>
                  <a:srgbClr val="0D0D0D"/>
                </a:solidFill>
                <a:effectLst/>
                <a:latin typeface="Arial" panose="020B0604020202020204" pitchFamily="34" charset="0"/>
                <a:cs typeface="Arial" panose="020B0604020202020204" pitchFamily="34" charset="0"/>
              </a:rPr>
              <a:t>Fraud and Financial Abuse:</a:t>
            </a:r>
            <a:endParaRPr lang="en-GB" sz="14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1200" b="0" i="0" dirty="0">
                <a:solidFill>
                  <a:srgbClr val="0D0D0D"/>
                </a:solidFill>
                <a:effectLst/>
                <a:latin typeface="Arial" panose="020B0604020202020204" pitchFamily="34" charset="0"/>
                <a:cs typeface="Arial" panose="020B0604020202020204" pitchFamily="34" charset="0"/>
              </a:rPr>
              <a:t>Financial exploitation or abuse, such as stealing money or assets, coercing individuals into giving away their possessions, or financial fraud, can result in criminal charges.</a:t>
            </a:r>
          </a:p>
          <a:p>
            <a:pPr algn="l">
              <a:buFont typeface="+mj-lt"/>
              <a:buAutoNum type="arabicPeriod"/>
            </a:pPr>
            <a:r>
              <a:rPr lang="en-GB" sz="1400" b="1" i="0" dirty="0">
                <a:solidFill>
                  <a:srgbClr val="0D0D0D"/>
                </a:solidFill>
                <a:effectLst/>
                <a:latin typeface="Arial" panose="020B0604020202020204" pitchFamily="34" charset="0"/>
                <a:cs typeface="Arial" panose="020B0604020202020204" pitchFamily="34" charset="0"/>
              </a:rPr>
              <a:t>Sexual Offenses:</a:t>
            </a:r>
            <a:endParaRPr lang="en-GB" sz="14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1200" b="0" i="0" dirty="0">
                <a:solidFill>
                  <a:srgbClr val="0D0D0D"/>
                </a:solidFill>
                <a:effectLst/>
                <a:latin typeface="Arial" panose="020B0604020202020204" pitchFamily="34" charset="0"/>
                <a:cs typeface="Arial" panose="020B0604020202020204" pitchFamily="34" charset="0"/>
              </a:rPr>
              <a:t>Any form of non-consensual sexual activity or exploitation is a criminal offense. This includes sexual abuse or harassment within care settings.</a:t>
            </a:r>
          </a:p>
        </p:txBody>
      </p:sp>
    </p:spTree>
    <p:extLst>
      <p:ext uri="{BB962C8B-B14F-4D97-AF65-F5344CB8AC3E}">
        <p14:creationId xmlns:p14="http://schemas.microsoft.com/office/powerpoint/2010/main" val="6788453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15649-09A8-8CCD-3348-86024BA4C314}"/>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UK Criminal Laws Relevant to Elder Abuse</a:t>
            </a:r>
            <a:r>
              <a:rPr lang="en-GB" dirty="0"/>
              <a:t> </a:t>
            </a:r>
          </a:p>
        </p:txBody>
      </p:sp>
      <p:sp>
        <p:nvSpPr>
          <p:cNvPr id="3" name="Content Placeholder 2">
            <a:extLst>
              <a:ext uri="{FF2B5EF4-FFF2-40B4-BE49-F238E27FC236}">
                <a16:creationId xmlns:a16="http://schemas.microsoft.com/office/drawing/2014/main" id="{0CD5F7E7-21CA-473F-BE7F-EBB2B1D2B79D}"/>
              </a:ext>
            </a:extLst>
          </p:cNvPr>
          <p:cNvSpPr>
            <a:spLocks noGrp="1"/>
          </p:cNvSpPr>
          <p:nvPr>
            <p:ph idx="1"/>
          </p:nvPr>
        </p:nvSpPr>
        <p:spPr>
          <a:xfrm>
            <a:off x="877712" y="2415821"/>
            <a:ext cx="10320866" cy="3815645"/>
          </a:xfrm>
        </p:spPr>
        <p:txBody>
          <a:bodyPr>
            <a:normAutofit fontScale="55000" lnSpcReduction="20000"/>
          </a:bodyPr>
          <a:lstStyle/>
          <a:p>
            <a:pPr marL="0" indent="0" algn="l">
              <a:buNone/>
            </a:pPr>
            <a:r>
              <a:rPr lang="en-GB" sz="2500" b="1" i="0" dirty="0">
                <a:solidFill>
                  <a:srgbClr val="0D0D0D"/>
                </a:solidFill>
                <a:effectLst/>
                <a:latin typeface="Arial" panose="020B0604020202020204" pitchFamily="34" charset="0"/>
                <a:cs typeface="Arial" panose="020B0604020202020204" pitchFamily="34" charset="0"/>
              </a:rPr>
              <a:t>6.   Domestic Violence Offenses:</a:t>
            </a:r>
            <a:endParaRPr lang="en-GB" sz="25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2200" b="0" i="0" dirty="0">
                <a:solidFill>
                  <a:srgbClr val="0D0D0D"/>
                </a:solidFill>
                <a:effectLst/>
                <a:latin typeface="Arial" panose="020B0604020202020204" pitchFamily="34" charset="0"/>
                <a:cs typeface="Arial" panose="020B0604020202020204" pitchFamily="34" charset="0"/>
              </a:rPr>
              <a:t>Older people living in care settings may be considered vulnerable adults, and offenses related to domestic violence can be applicable if the abuse occurs within a care relationship.</a:t>
            </a:r>
          </a:p>
          <a:p>
            <a:pPr marL="0" indent="0" algn="l">
              <a:buNone/>
            </a:pPr>
            <a:r>
              <a:rPr lang="en-GB" sz="2500" b="1" i="0" dirty="0">
                <a:solidFill>
                  <a:srgbClr val="0D0D0D"/>
                </a:solidFill>
                <a:effectLst/>
                <a:latin typeface="Arial" panose="020B0604020202020204" pitchFamily="34" charset="0"/>
                <a:cs typeface="Arial" panose="020B0604020202020204" pitchFamily="34" charset="0"/>
              </a:rPr>
              <a:t>7.   Modern Slavery and Human Trafficking:</a:t>
            </a:r>
            <a:endParaRPr lang="en-GB" sz="25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2200" b="0" i="0" dirty="0">
                <a:solidFill>
                  <a:srgbClr val="0D0D0D"/>
                </a:solidFill>
                <a:effectLst/>
                <a:latin typeface="Arial" panose="020B0604020202020204" pitchFamily="34" charset="0"/>
                <a:cs typeface="Arial" panose="020B0604020202020204" pitchFamily="34" charset="0"/>
              </a:rPr>
              <a:t>The criminal law addresses modern slavery and human trafficking, providing protection against exploitation and forced </a:t>
            </a:r>
            <a:r>
              <a:rPr lang="en-GB" sz="2200" b="0" i="0" dirty="0" err="1">
                <a:solidFill>
                  <a:srgbClr val="0D0D0D"/>
                </a:solidFill>
                <a:effectLst/>
                <a:latin typeface="Arial" panose="020B0604020202020204" pitchFamily="34" charset="0"/>
                <a:cs typeface="Arial" panose="020B0604020202020204" pitchFamily="34" charset="0"/>
              </a:rPr>
              <a:t>labor</a:t>
            </a:r>
            <a:r>
              <a:rPr lang="en-GB" sz="2200" b="0" i="0" dirty="0">
                <a:solidFill>
                  <a:srgbClr val="0D0D0D"/>
                </a:solidFill>
                <a:effectLst/>
                <a:latin typeface="Arial" panose="020B0604020202020204" pitchFamily="34" charset="0"/>
                <a:cs typeface="Arial" panose="020B0604020202020204" pitchFamily="34" charset="0"/>
              </a:rPr>
              <a:t>.</a:t>
            </a:r>
          </a:p>
          <a:p>
            <a:pPr marL="0" indent="0" algn="l">
              <a:buNone/>
            </a:pPr>
            <a:r>
              <a:rPr lang="en-GB" sz="2500" b="1" i="0" dirty="0">
                <a:solidFill>
                  <a:srgbClr val="0D0D0D"/>
                </a:solidFill>
                <a:effectLst/>
                <a:latin typeface="Arial" panose="020B0604020202020204" pitchFamily="34" charset="0"/>
                <a:cs typeface="Arial" panose="020B0604020202020204" pitchFamily="34" charset="0"/>
              </a:rPr>
              <a:t>8.   False Imprisonment:</a:t>
            </a:r>
            <a:endParaRPr lang="en-GB" sz="25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2200" b="0" i="0" dirty="0">
                <a:solidFill>
                  <a:srgbClr val="0D0D0D"/>
                </a:solidFill>
                <a:effectLst/>
                <a:latin typeface="Arial" panose="020B0604020202020204" pitchFamily="34" charset="0"/>
                <a:cs typeface="Arial" panose="020B0604020202020204" pitchFamily="34" charset="0"/>
              </a:rPr>
              <a:t>Unlawfully restraining or restricting the freedom of movement of an individual can lead to charges of false imprisonment.</a:t>
            </a:r>
          </a:p>
          <a:p>
            <a:pPr marL="0" indent="0" algn="l">
              <a:buNone/>
            </a:pPr>
            <a:r>
              <a:rPr lang="en-GB" sz="2500" b="1" i="0" dirty="0">
                <a:solidFill>
                  <a:srgbClr val="0D0D0D"/>
                </a:solidFill>
                <a:effectLst/>
                <a:latin typeface="Arial" panose="020B0604020202020204" pitchFamily="34" charset="0"/>
                <a:cs typeface="Arial" panose="020B0604020202020204" pitchFamily="34" charset="0"/>
              </a:rPr>
              <a:t>9.    Abuse of a Position of Trust:</a:t>
            </a:r>
            <a:endParaRPr lang="en-GB" sz="25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2200" b="0" i="0" dirty="0">
                <a:solidFill>
                  <a:srgbClr val="0D0D0D"/>
                </a:solidFill>
                <a:effectLst/>
                <a:latin typeface="Arial" panose="020B0604020202020204" pitchFamily="34" charset="0"/>
                <a:cs typeface="Arial" panose="020B0604020202020204" pitchFamily="34" charset="0"/>
              </a:rPr>
              <a:t>Individuals in positions of trust, such as caregivers or staff in care settings, can face charges if they abuse their position to exploit or harm those in their care.</a:t>
            </a:r>
          </a:p>
          <a:p>
            <a:pPr marL="0" indent="0" algn="l">
              <a:buNone/>
            </a:pPr>
            <a:r>
              <a:rPr lang="en-GB" sz="2500" b="1" i="0" dirty="0">
                <a:solidFill>
                  <a:srgbClr val="0D0D0D"/>
                </a:solidFill>
                <a:effectLst/>
                <a:latin typeface="Arial" panose="020B0604020202020204" pitchFamily="34" charset="0"/>
                <a:cs typeface="Arial" panose="020B0604020202020204" pitchFamily="34" charset="0"/>
              </a:rPr>
              <a:t>10.   Corporate Manslaughter:</a:t>
            </a:r>
            <a:endParaRPr lang="en-GB" sz="25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2200" b="0" i="0" dirty="0">
                <a:solidFill>
                  <a:srgbClr val="0D0D0D"/>
                </a:solidFill>
                <a:effectLst/>
                <a:latin typeface="Arial" panose="020B0604020202020204" pitchFamily="34" charset="0"/>
                <a:cs typeface="Arial" panose="020B0604020202020204" pitchFamily="34" charset="0"/>
              </a:rPr>
              <a:t>In cases where systemic failures within an organization contribute to the death of an individual, including due to neglect or inadequate care, charges of corporate manslaughter may be brought against the organization.</a:t>
            </a:r>
          </a:p>
          <a:p>
            <a:pPr marL="0" indent="0" algn="l">
              <a:buNone/>
            </a:pPr>
            <a:r>
              <a:rPr lang="en-GB" sz="2500" b="1" i="0" dirty="0">
                <a:solidFill>
                  <a:srgbClr val="0D0D0D"/>
                </a:solidFill>
                <a:effectLst/>
                <a:latin typeface="Arial" panose="020B0604020202020204" pitchFamily="34" charset="0"/>
                <a:cs typeface="Arial" panose="020B0604020202020204" pitchFamily="34" charset="0"/>
              </a:rPr>
              <a:t>11.   Joint Enterprise:</a:t>
            </a:r>
            <a:endParaRPr lang="en-GB" sz="25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2200" b="0" i="0" dirty="0">
                <a:solidFill>
                  <a:srgbClr val="0D0D0D"/>
                </a:solidFill>
                <a:effectLst/>
                <a:latin typeface="Arial" panose="020B0604020202020204" pitchFamily="34" charset="0"/>
                <a:cs typeface="Arial" panose="020B0604020202020204" pitchFamily="34" charset="0"/>
              </a:rPr>
              <a:t>If multiple individuals are involved in committing a crime, the principle of joint enterprise allows for the prosecution of all parties involved.</a:t>
            </a:r>
          </a:p>
          <a:p>
            <a:endParaRPr lang="en-GB" dirty="0"/>
          </a:p>
        </p:txBody>
      </p:sp>
    </p:spTree>
    <p:extLst>
      <p:ext uri="{BB962C8B-B14F-4D97-AF65-F5344CB8AC3E}">
        <p14:creationId xmlns:p14="http://schemas.microsoft.com/office/powerpoint/2010/main" val="8375467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F2FDD-BFE9-9D7C-116D-FE20A26C3B02}"/>
              </a:ext>
            </a:extLst>
          </p:cNvPr>
          <p:cNvSpPr>
            <a:spLocks noGrp="1"/>
          </p:cNvSpPr>
          <p:nvPr>
            <p:ph type="title"/>
          </p:nvPr>
        </p:nvSpPr>
        <p:spPr/>
        <p:txBody>
          <a:bodyPr/>
          <a:lstStyle/>
          <a:p>
            <a:endParaRPr lang="en-GB"/>
          </a:p>
        </p:txBody>
      </p:sp>
      <p:pic>
        <p:nvPicPr>
          <p:cNvPr id="4" name="Online Media 3" title="Hidden camera reveals abuse by care home staff of dementia patient Ann King">
            <a:hlinkClick r:id="" action="ppaction://media"/>
            <a:extLst>
              <a:ext uri="{FF2B5EF4-FFF2-40B4-BE49-F238E27FC236}">
                <a16:creationId xmlns:a16="http://schemas.microsoft.com/office/drawing/2014/main" id="{4EC940D7-FC2B-FD65-715D-B2FF2C2DAEB4}"/>
              </a:ext>
            </a:extLst>
          </p:cNvPr>
          <p:cNvPicPr>
            <a:picLocks noGrp="1" noRot="1" noChangeAspect="1"/>
          </p:cNvPicPr>
          <p:nvPr>
            <p:ph idx="1"/>
            <a:videoFile r:link="rId1"/>
          </p:nvPr>
        </p:nvPicPr>
        <p:blipFill>
          <a:blip r:embed="rId3"/>
          <a:stretch>
            <a:fillRect/>
          </a:stretch>
        </p:blipFill>
        <p:spPr>
          <a:xfrm>
            <a:off x="1145401" y="631825"/>
            <a:ext cx="9901197" cy="5594350"/>
          </a:xfrm>
          <a:prstGeom prst="rect">
            <a:avLst/>
          </a:prstGeom>
        </p:spPr>
      </p:pic>
    </p:spTree>
    <p:extLst>
      <p:ext uri="{BB962C8B-B14F-4D97-AF65-F5344CB8AC3E}">
        <p14:creationId xmlns:p14="http://schemas.microsoft.com/office/powerpoint/2010/main" val="234759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90699-3F80-E267-6242-AFB148D47C6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Would You Do?</a:t>
            </a:r>
          </a:p>
        </p:txBody>
      </p:sp>
      <p:sp>
        <p:nvSpPr>
          <p:cNvPr id="3" name="Content Placeholder 2">
            <a:extLst>
              <a:ext uri="{FF2B5EF4-FFF2-40B4-BE49-F238E27FC236}">
                <a16:creationId xmlns:a16="http://schemas.microsoft.com/office/drawing/2014/main" id="{2A4BC82E-D6DE-D297-B99B-B35E114301A5}"/>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What would you do if you suspected someone was experiencing elder abuse in your workplace or in the community?</a:t>
            </a:r>
          </a:p>
          <a:p>
            <a:r>
              <a:rPr lang="en-GB" dirty="0">
                <a:latin typeface="Arial" panose="020B0604020202020204" pitchFamily="34" charset="0"/>
                <a:cs typeface="Arial" panose="020B0604020202020204" pitchFamily="34" charset="0"/>
              </a:rPr>
              <a:t>Who would you report your concerns to?</a:t>
            </a:r>
          </a:p>
          <a:p>
            <a:r>
              <a:rPr lang="en-GB" dirty="0">
                <a:latin typeface="Arial" panose="020B0604020202020204" pitchFamily="34" charset="0"/>
                <a:cs typeface="Arial" panose="020B0604020202020204" pitchFamily="34" charset="0"/>
              </a:rPr>
              <a:t>Why do you think that much elder abuse goes unreported?</a:t>
            </a:r>
          </a:p>
          <a:p>
            <a:pPr marL="0" indent="0">
              <a:buNone/>
            </a:pPr>
            <a:r>
              <a:rPr lang="en-GB" sz="3200" b="1" dirty="0">
                <a:latin typeface="Arial" panose="020B0604020202020204" pitchFamily="34" charset="0"/>
                <a:cs typeface="Arial" panose="020B0604020202020204" pitchFamily="34" charset="0"/>
              </a:rPr>
              <a:t>Task… </a:t>
            </a:r>
          </a:p>
          <a:p>
            <a:pPr marL="0" indent="0">
              <a:buNone/>
            </a:pPr>
            <a:r>
              <a:rPr lang="en-GB" dirty="0">
                <a:latin typeface="Arial" panose="020B0604020202020204" pitchFamily="34" charset="0"/>
                <a:cs typeface="Arial" panose="020B0604020202020204" pitchFamily="34" charset="0"/>
              </a:rPr>
              <a:t>Using the internet, find out how you would report elder abuse in Birmingham</a:t>
            </a:r>
          </a:p>
        </p:txBody>
      </p:sp>
    </p:spTree>
    <p:extLst>
      <p:ext uri="{BB962C8B-B14F-4D97-AF65-F5344CB8AC3E}">
        <p14:creationId xmlns:p14="http://schemas.microsoft.com/office/powerpoint/2010/main" val="3546394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p:txBody>
          <a:bodyPr>
            <a:normAutofit fontScale="55000" lnSpcReduction="20000"/>
          </a:bodyPr>
          <a:lstStyle/>
          <a:p>
            <a:r>
              <a:rPr lang="en-GB" dirty="0">
                <a:latin typeface="Arial" panose="020B0604020202020204" pitchFamily="34" charset="0"/>
                <a:cs typeface="Arial" panose="020B0604020202020204" pitchFamily="34" charset="0"/>
              </a:rPr>
              <a:t>Action on Elder Abuse, (2019) </a:t>
            </a:r>
            <a:r>
              <a:rPr lang="en-GB" i="1" dirty="0">
                <a:latin typeface="Arial" panose="020B0604020202020204" pitchFamily="34" charset="0"/>
                <a:cs typeface="Arial" panose="020B0604020202020204" pitchFamily="34" charset="0"/>
              </a:rPr>
              <a:t>What is Elder </a:t>
            </a:r>
            <a:r>
              <a:rPr lang="en-GB" i="1" dirty="0" err="1">
                <a:latin typeface="Arial" panose="020B0604020202020204" pitchFamily="34" charset="0"/>
                <a:cs typeface="Arial" panose="020B0604020202020204" pitchFamily="34" charset="0"/>
              </a:rPr>
              <a:t>Abuse?</a:t>
            </a:r>
            <a:r>
              <a:rPr lang="en-GB" dirty="0" err="1">
                <a:latin typeface="Arial" panose="020B0604020202020204" pitchFamily="34" charset="0"/>
                <a:cs typeface="Arial" panose="020B0604020202020204" pitchFamily="34" charset="0"/>
              </a:rPr>
              <a:t>Available</a:t>
            </a:r>
            <a:r>
              <a:rPr lang="en-GB" dirty="0">
                <a:latin typeface="Arial" panose="020B0604020202020204" pitchFamily="34" charset="0"/>
                <a:cs typeface="Arial" panose="020B0604020202020204" pitchFamily="34" charset="0"/>
              </a:rPr>
              <a:t> at: </a:t>
            </a:r>
            <a:r>
              <a:rPr lang="en-GB" u="sng" dirty="0">
                <a:latin typeface="Arial" panose="020B0604020202020204" pitchFamily="34" charset="0"/>
                <a:cs typeface="Arial" panose="020B0604020202020204" pitchFamily="34" charset="0"/>
                <a:hlinkClick r:id="rId2"/>
              </a:rPr>
              <a:t>https://www.elderabuse.org.uk/Pages/Category/what-is-it</a:t>
            </a:r>
            <a:r>
              <a:rPr lang="en-GB" dirty="0">
                <a:latin typeface="Arial" panose="020B0604020202020204" pitchFamily="34" charset="0"/>
                <a:cs typeface="Arial" panose="020B0604020202020204" pitchFamily="34" charset="0"/>
              </a:rPr>
              <a:t> (Accessed: 7 March 2024).</a:t>
            </a:r>
          </a:p>
          <a:p>
            <a:r>
              <a:rPr lang="en-GB" dirty="0">
                <a:latin typeface="Arial" panose="020B0604020202020204" pitchFamily="34" charset="0"/>
                <a:cs typeface="Arial" panose="020B0604020202020204" pitchFamily="34" charset="0"/>
              </a:rPr>
              <a:t>Action on Elder Abuse, (2018) </a:t>
            </a:r>
            <a:r>
              <a:rPr lang="en-GB" i="1" dirty="0">
                <a:latin typeface="Arial" panose="020B0604020202020204" pitchFamily="34" charset="0"/>
                <a:cs typeface="Arial" panose="020B0604020202020204" pitchFamily="34" charset="0"/>
              </a:rPr>
              <a:t>Hate Crime Review Must Make Elder Abuse an Offence.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3"/>
              </a:rPr>
              <a:t>https://www.elderabuse.org.uk/breaking-news</a:t>
            </a:r>
            <a:r>
              <a:rPr lang="en-GB" dirty="0">
                <a:latin typeface="Arial" panose="020B0604020202020204" pitchFamily="34" charset="0"/>
                <a:cs typeface="Arial" panose="020B0604020202020204" pitchFamily="34" charset="0"/>
              </a:rPr>
              <a:t> (Accessed: 4 December 2023).</a:t>
            </a:r>
          </a:p>
          <a:p>
            <a:r>
              <a:rPr lang="en-GB" dirty="0" err="1">
                <a:latin typeface="Arial" panose="020B0604020202020204" pitchFamily="34" charset="0"/>
                <a:cs typeface="Arial" panose="020B0604020202020204" pitchFamily="34" charset="0"/>
              </a:rPr>
              <a:t>AgeCymru</a:t>
            </a:r>
            <a:r>
              <a:rPr lang="en-GB" dirty="0">
                <a:latin typeface="Arial" panose="020B0604020202020204" pitchFamily="34" charset="0"/>
                <a:cs typeface="Arial" panose="020B0604020202020204" pitchFamily="34" charset="0"/>
              </a:rPr>
              <a:t>, (2022) </a:t>
            </a:r>
            <a:r>
              <a:rPr lang="en-GB" i="1" dirty="0">
                <a:latin typeface="Arial" panose="020B0604020202020204" pitchFamily="34" charset="0"/>
                <a:cs typeface="Arial" panose="020B0604020202020204" pitchFamily="34" charset="0"/>
              </a:rPr>
              <a:t>Safeguarding Older People in Wales from Abuse and Neglect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4"/>
              </a:rPr>
              <a:t>https://www.ageuk.org.uk/globalassets/age-cymru/documents/information-guides-and-factsheets/fs78w.pdf</a:t>
            </a:r>
            <a:r>
              <a:rPr lang="en-GB" dirty="0">
                <a:latin typeface="Arial" panose="020B0604020202020204" pitchFamily="34" charset="0"/>
                <a:cs typeface="Arial" panose="020B0604020202020204" pitchFamily="34" charset="0"/>
              </a:rPr>
              <a:t> (Accessed: 11 June 2023).</a:t>
            </a:r>
          </a:p>
          <a:p>
            <a:r>
              <a:rPr lang="en-GB" dirty="0" err="1">
                <a:latin typeface="Arial" panose="020B0604020202020204" pitchFamily="34" charset="0"/>
                <a:cs typeface="Arial" panose="020B0604020202020204" pitchFamily="34" charset="0"/>
              </a:rPr>
              <a:t>AgeUK</a:t>
            </a:r>
            <a:r>
              <a:rPr lang="en-GB" dirty="0">
                <a:latin typeface="Arial" panose="020B0604020202020204" pitchFamily="34" charset="0"/>
                <a:cs typeface="Arial" panose="020B0604020202020204" pitchFamily="34" charset="0"/>
              </a:rPr>
              <a:t> (2020) </a:t>
            </a:r>
            <a:r>
              <a:rPr lang="en-GB" i="1" dirty="0">
                <a:latin typeface="Arial" panose="020B0604020202020204" pitchFamily="34" charset="0"/>
                <a:cs typeface="Arial" panose="020B0604020202020204" pitchFamily="34" charset="0"/>
              </a:rPr>
              <a:t>No Age Limit: the blind spot of older victims and survivors in the Domestic Abuse Bill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ction="ppaction://hlinkfile"/>
              </a:rPr>
              <a:t>file:///D:/Old%20Age,%20Jan%2022/age_uk_no_age_limit_sept2020.pdf</a:t>
            </a:r>
            <a:r>
              <a:rPr lang="en-GB" dirty="0">
                <a:latin typeface="Arial" panose="020B0604020202020204" pitchFamily="34" charset="0"/>
                <a:cs typeface="Arial" panose="020B0604020202020204" pitchFamily="34" charset="0"/>
              </a:rPr>
              <a:t> (Accessed: 21 December 2023).</a:t>
            </a:r>
          </a:p>
          <a:p>
            <a:r>
              <a:rPr lang="en-GB" dirty="0">
                <a:latin typeface="Arial" panose="020B0604020202020204" pitchFamily="34" charset="0"/>
                <a:cs typeface="Arial" panose="020B0604020202020204" pitchFamily="34" charset="0"/>
              </a:rPr>
              <a:t>Carers Trust, (2023) </a:t>
            </a:r>
            <a:r>
              <a:rPr lang="en-GB" i="1" dirty="0">
                <a:latin typeface="Arial" panose="020B0604020202020204" pitchFamily="34" charset="0"/>
                <a:cs typeface="Arial" panose="020B0604020202020204" pitchFamily="34" charset="0"/>
              </a:rPr>
              <a:t>About Caring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6"/>
              </a:rPr>
              <a:t>https://carers.org/key-facts-about-carers-and-people-they-care</a:t>
            </a:r>
            <a:r>
              <a:rPr lang="en-GB" dirty="0">
                <a:latin typeface="Arial" panose="020B0604020202020204" pitchFamily="34" charset="0"/>
                <a:cs typeface="Arial" panose="020B0604020202020204" pitchFamily="34" charset="0"/>
              </a:rPr>
              <a:t> (Accessed: 8 May 2023).</a:t>
            </a:r>
          </a:p>
          <a:p>
            <a:r>
              <a:rPr lang="en-GB" dirty="0">
                <a:latin typeface="Arial" panose="020B0604020202020204" pitchFamily="34" charset="0"/>
                <a:cs typeface="Arial" panose="020B0604020202020204" pitchFamily="34" charset="0"/>
              </a:rPr>
              <a:t>Hourglass (2023) </a:t>
            </a:r>
            <a:r>
              <a:rPr lang="en-GB" i="1" dirty="0">
                <a:latin typeface="Arial" panose="020B0604020202020204" pitchFamily="34" charset="0"/>
                <a:cs typeface="Arial" panose="020B0604020202020204" pitchFamily="34" charset="0"/>
              </a:rPr>
              <a:t>We Are Hourglass </a:t>
            </a:r>
            <a:r>
              <a:rPr lang="en-GB" dirty="0">
                <a:latin typeface="Arial" panose="020B0604020202020204" pitchFamily="34" charset="0"/>
                <a:cs typeface="Arial" panose="020B0604020202020204" pitchFamily="34" charset="0"/>
              </a:rPr>
              <a:t>Available </a:t>
            </a:r>
            <a:r>
              <a:rPr lang="en-GB" dirty="0" err="1">
                <a:latin typeface="Arial" panose="020B0604020202020204" pitchFamily="34" charset="0"/>
                <a:cs typeface="Arial" panose="020B0604020202020204" pitchFamily="34" charset="0"/>
              </a:rPr>
              <a:t>at:</a:t>
            </a:r>
            <a:r>
              <a:rPr lang="en-GB" dirty="0" err="1">
                <a:latin typeface="Arial" panose="020B0604020202020204" pitchFamily="34" charset="0"/>
                <a:cs typeface="Arial" panose="020B0604020202020204" pitchFamily="34" charset="0"/>
                <a:hlinkClick r:id="rId7"/>
              </a:rPr>
              <a:t>https</a:t>
            </a:r>
            <a:r>
              <a:rPr lang="en-GB" dirty="0">
                <a:latin typeface="Arial" panose="020B0604020202020204" pitchFamily="34" charset="0"/>
                <a:cs typeface="Arial" panose="020B0604020202020204" pitchFamily="34" charset="0"/>
                <a:hlinkClick r:id="rId7"/>
              </a:rPr>
              <a:t>://wearehourglass.org/who-we-are</a:t>
            </a:r>
            <a:r>
              <a:rPr lang="en-GB" dirty="0">
                <a:latin typeface="Arial" panose="020B0604020202020204" pitchFamily="34" charset="0"/>
                <a:cs typeface="Arial" panose="020B0604020202020204" pitchFamily="34" charset="0"/>
              </a:rPr>
              <a:t> (Accessed: 13 June 2023).</a:t>
            </a:r>
          </a:p>
          <a:p>
            <a:r>
              <a:rPr lang="en-GB" dirty="0">
                <a:latin typeface="Arial" panose="020B0604020202020204" pitchFamily="34" charset="0"/>
                <a:cs typeface="Arial" panose="020B0604020202020204" pitchFamily="34" charset="0"/>
              </a:rPr>
              <a:t>NHS, (2021) </a:t>
            </a:r>
            <a:r>
              <a:rPr lang="en-GB" i="1" dirty="0">
                <a:latin typeface="Arial" panose="020B0604020202020204" pitchFamily="34" charset="0"/>
                <a:cs typeface="Arial" panose="020B0604020202020204" pitchFamily="34" charset="0"/>
              </a:rPr>
              <a:t>Abuse and Neglect of Vulnerable Adults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8"/>
              </a:rPr>
              <a:t>https://www.nhs.uk/conditions/social-care-and-support-guide/help-from-social-services-and-charities/abuse-and-neglect-vulnerable-adults/</a:t>
            </a:r>
            <a:r>
              <a:rPr lang="en-GB" dirty="0">
                <a:latin typeface="Arial" panose="020B0604020202020204" pitchFamily="34" charset="0"/>
                <a:cs typeface="Arial" panose="020B0604020202020204" pitchFamily="34" charset="0"/>
              </a:rPr>
              <a:t> (Accessed: 3 May 2024).</a:t>
            </a:r>
          </a:p>
          <a:p>
            <a:endParaRPr lang="en-GB" dirty="0"/>
          </a:p>
        </p:txBody>
      </p:sp>
    </p:spTree>
    <p:extLst>
      <p:ext uri="{BB962C8B-B14F-4D97-AF65-F5344CB8AC3E}">
        <p14:creationId xmlns:p14="http://schemas.microsoft.com/office/powerpoint/2010/main" val="23324003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45931" y="616997"/>
            <a:ext cx="10474544" cy="4641912"/>
          </a:xfrm>
          <a:prstGeom prst="rect">
            <a:avLst/>
          </a:prstGeom>
        </p:spPr>
        <p:txBody>
          <a:bodyPr wrap="square">
            <a:spAutoFit/>
          </a:bodyPr>
          <a:lstStyle/>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NHS, (2022) </a:t>
            </a:r>
            <a:r>
              <a:rPr lang="en-GB" sz="1600" i="1" dirty="0">
                <a:latin typeface="Arial" panose="020B0604020202020204" pitchFamily="34" charset="0"/>
                <a:ea typeface="Calibri" panose="020F0502020204030204" pitchFamily="34" charset="0"/>
                <a:cs typeface="Arial" panose="020B0604020202020204" pitchFamily="34" charset="0"/>
              </a:rPr>
              <a:t>Safeguarding Adults- England, 2021-22, Official Statistics</a:t>
            </a:r>
            <a:endParaRPr lang="en-GB" sz="1600"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2"/>
              </a:rPr>
              <a:t>https://digital.nhs.uk/data-and-information/publications/statistical/safeguarding-adults/2021-22#chapter-index</a:t>
            </a:r>
            <a:r>
              <a:rPr lang="en-GB" sz="1600" dirty="0">
                <a:latin typeface="Arial" panose="020B0604020202020204" pitchFamily="34" charset="0"/>
                <a:ea typeface="Calibri" panose="020F0502020204030204" pitchFamily="34" charset="0"/>
                <a:cs typeface="Arial" panose="020B0604020202020204" pitchFamily="34" charset="0"/>
              </a:rPr>
              <a:t> (Accessed: 7 June 2023).</a:t>
            </a: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Nursing Home Abuse Centre, (2023) </a:t>
            </a:r>
            <a:r>
              <a:rPr lang="en-GB" sz="1600" i="1" dirty="0">
                <a:latin typeface="Arial" panose="020B0604020202020204" pitchFamily="34" charset="0"/>
                <a:ea typeface="Calibri" panose="020F0502020204030204" pitchFamily="34" charset="0"/>
                <a:cs typeface="Arial" panose="020B0604020202020204" pitchFamily="34" charset="0"/>
              </a:rPr>
              <a:t>Sexual Abuse-Sexual Abuse of the Elderly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https://www.nursinghomeabusecenter.com/elder-abuse/types/sexual-abuse/</a:t>
            </a:r>
            <a:r>
              <a:rPr lang="en-GB" sz="1600" dirty="0">
                <a:latin typeface="Arial" panose="020B0604020202020204" pitchFamily="34" charset="0"/>
                <a:ea typeface="Calibri" panose="020F0502020204030204" pitchFamily="34" charset="0"/>
                <a:cs typeface="Arial" panose="020B0604020202020204" pitchFamily="34" charset="0"/>
              </a:rPr>
              <a:t> (Accessed: 7 June 2023).</a:t>
            </a: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SCIE, (2020) </a:t>
            </a:r>
            <a:r>
              <a:rPr lang="en-GB" sz="1600" i="1" dirty="0">
                <a:latin typeface="Arial" panose="020B0604020202020204" pitchFamily="34" charset="0"/>
                <a:ea typeface="Calibri" panose="020F0502020204030204" pitchFamily="34" charset="0"/>
                <a:cs typeface="Arial" panose="020B0604020202020204" pitchFamily="34" charset="0"/>
              </a:rPr>
              <a:t>Types and Indicators of Abuse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https://www.scie.org.uk/safeguarding/adults/introduction/types-and-indicators-of-abuse</a:t>
            </a:r>
            <a:r>
              <a:rPr lang="en-GB" sz="1600" dirty="0">
                <a:latin typeface="Arial" panose="020B0604020202020204" pitchFamily="34" charset="0"/>
                <a:ea typeface="Calibri" panose="020F0502020204030204" pitchFamily="34" charset="0"/>
                <a:cs typeface="Arial" panose="020B0604020202020204" pitchFamily="34" charset="0"/>
              </a:rPr>
              <a:t> (Accessed: 7 June 2023).</a:t>
            </a:r>
          </a:p>
          <a:p>
            <a:pPr marL="540385" indent="-540385">
              <a:lnSpc>
                <a:spcPct val="107000"/>
              </a:lnSpc>
              <a:spcAft>
                <a:spcPts val="800"/>
              </a:spcAft>
            </a:pPr>
            <a:r>
              <a:rPr lang="en-GB" sz="1600" dirty="0" err="1">
                <a:latin typeface="Arial" panose="020B0604020202020204" pitchFamily="34" charset="0"/>
                <a:ea typeface="Calibri" panose="020F0502020204030204" pitchFamily="34" charset="0"/>
                <a:cs typeface="Arial" panose="020B0604020202020204" pitchFamily="34" charset="0"/>
              </a:rPr>
              <a:t>Summers,RW</a:t>
            </a:r>
            <a:r>
              <a:rPr lang="en-GB" sz="1600" dirty="0">
                <a:latin typeface="Arial" panose="020B0604020202020204" pitchFamily="34" charset="0"/>
                <a:ea typeface="Calibri" panose="020F0502020204030204" pitchFamily="34" charset="0"/>
                <a:cs typeface="Arial" panose="020B0604020202020204" pitchFamily="34" charset="0"/>
              </a:rPr>
              <a:t>. and Hoffman, AM. (eds.) (2006) </a:t>
            </a:r>
            <a:r>
              <a:rPr lang="en-GB" sz="1600" i="1" dirty="0">
                <a:latin typeface="Arial" panose="020B0604020202020204" pitchFamily="34" charset="0"/>
                <a:ea typeface="Calibri" panose="020F0502020204030204" pitchFamily="34" charset="0"/>
                <a:cs typeface="Arial" panose="020B0604020202020204" pitchFamily="34" charset="0"/>
              </a:rPr>
              <a:t>Elder Abuse: A Public Health Perspective</a:t>
            </a:r>
            <a:r>
              <a:rPr lang="en-GB" sz="1600" dirty="0">
                <a:latin typeface="Arial" panose="020B0604020202020204" pitchFamily="34" charset="0"/>
                <a:ea typeface="Calibri" panose="020F0502020204030204" pitchFamily="34" charset="0"/>
                <a:cs typeface="Arial" panose="020B0604020202020204" pitchFamily="34" charset="0"/>
              </a:rPr>
              <a:t> Washington DC: American Public Health Association.</a:t>
            </a: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The Kings Fund, (2019) </a:t>
            </a:r>
            <a:r>
              <a:rPr lang="en-GB" sz="1600" i="1" dirty="0">
                <a:latin typeface="Arial" panose="020B0604020202020204" pitchFamily="34" charset="0"/>
                <a:ea typeface="Calibri" panose="020F0502020204030204" pitchFamily="34" charset="0"/>
                <a:cs typeface="Arial" panose="020B0604020202020204" pitchFamily="34" charset="0"/>
              </a:rPr>
              <a:t>Overview of the Health and Social Care Workforce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https://www.kingsfund.org.uk/projects/time-think-differently/trends-workforce-overview</a:t>
            </a:r>
            <a:r>
              <a:rPr lang="en-GB" sz="1600" dirty="0">
                <a:latin typeface="Arial" panose="020B0604020202020204" pitchFamily="34" charset="0"/>
                <a:ea typeface="Calibri" panose="020F0502020204030204" pitchFamily="34" charset="0"/>
                <a:cs typeface="Arial" panose="020B0604020202020204" pitchFamily="34" charset="0"/>
              </a:rPr>
              <a:t> (Accessed: 15 December 2023).</a:t>
            </a:r>
          </a:p>
          <a:p>
            <a:pPr marL="540385" indent="-540385">
              <a:lnSpc>
                <a:spcPct val="107000"/>
              </a:lnSpc>
              <a:spcAft>
                <a:spcPts val="800"/>
              </a:spcAft>
            </a:pPr>
            <a:r>
              <a:rPr lang="en-GB" sz="1600" dirty="0" err="1">
                <a:latin typeface="Arial" panose="020B0604020202020204" pitchFamily="34" charset="0"/>
                <a:ea typeface="Calibri" panose="020F0502020204030204" pitchFamily="34" charset="0"/>
                <a:cs typeface="Arial" panose="020B0604020202020204" pitchFamily="34" charset="0"/>
              </a:rPr>
              <a:t>Womens</a:t>
            </a:r>
            <a:r>
              <a:rPr lang="en-GB" sz="1600" dirty="0">
                <a:latin typeface="Arial" panose="020B0604020202020204" pitchFamily="34" charset="0"/>
                <a:ea typeface="Calibri" panose="020F0502020204030204" pitchFamily="34" charset="0"/>
                <a:cs typeface="Arial" panose="020B0604020202020204" pitchFamily="34" charset="0"/>
              </a:rPr>
              <a:t> Aid (2021) </a:t>
            </a:r>
            <a:r>
              <a:rPr lang="en-GB" sz="1600" i="1" dirty="0">
                <a:latin typeface="Arial" panose="020B0604020202020204" pitchFamily="34" charset="0"/>
                <a:ea typeface="Calibri" panose="020F0502020204030204" pitchFamily="34" charset="0"/>
                <a:cs typeface="Arial" panose="020B0604020202020204" pitchFamily="34" charset="0"/>
              </a:rPr>
              <a:t>Coercive Control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6"/>
              </a:rPr>
              <a:t>https://www.womensaid.org.uk/information-support/what-is-domestic-abuse/</a:t>
            </a:r>
            <a:r>
              <a:rPr lang="en-GB" sz="1600" dirty="0">
                <a:latin typeface="Arial" panose="020B0604020202020204" pitchFamily="34" charset="0"/>
                <a:ea typeface="Calibri" panose="020F0502020204030204" pitchFamily="34" charset="0"/>
                <a:cs typeface="Arial" panose="020B0604020202020204" pitchFamily="34" charset="0"/>
              </a:rPr>
              <a:t> (Accessed: 15 February 2024).</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6325336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2308</TotalTime>
  <Words>4655</Words>
  <Application>Microsoft Office PowerPoint</Application>
  <PresentationFormat>Widescreen</PresentationFormat>
  <Paragraphs>329</Paragraphs>
  <Slides>51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Garamond</vt:lpstr>
      <vt:lpstr>Open Sans</vt:lpstr>
      <vt:lpstr>Times New Roman</vt:lpstr>
      <vt:lpstr>Organic</vt:lpstr>
      <vt:lpstr> ELDER ABUSE!</vt:lpstr>
      <vt:lpstr>Elder Abuse…</vt:lpstr>
      <vt:lpstr>Elder abuse</vt:lpstr>
      <vt:lpstr>What is Elder Abuse?</vt:lpstr>
      <vt:lpstr>What is Elder Abuse?</vt:lpstr>
      <vt:lpstr>Hidden Crime</vt:lpstr>
      <vt:lpstr> By 2025…</vt:lpstr>
      <vt:lpstr>PowerPoint Presentation</vt:lpstr>
      <vt:lpstr>Vulnerability</vt:lpstr>
      <vt:lpstr>Types of  Abuse</vt:lpstr>
      <vt:lpstr>Sexual Abuse</vt:lpstr>
      <vt:lpstr>Example of Sexual Abuse</vt:lpstr>
      <vt:lpstr>Possible Indicators of Sexual Abuse</vt:lpstr>
      <vt:lpstr>Physical Abuse</vt:lpstr>
      <vt:lpstr>Physical Abuse</vt:lpstr>
      <vt:lpstr>Possible Indicators of Physical Abuse</vt:lpstr>
      <vt:lpstr>Example of Physical Abuse </vt:lpstr>
      <vt:lpstr>Psychological/Emotional Abuse </vt:lpstr>
      <vt:lpstr>Psychological/Emotional Abuse </vt:lpstr>
      <vt:lpstr>Possible Indicators of Psychological /Emotional Abuse </vt:lpstr>
      <vt:lpstr>Example of Psychological/Emotional Abuse</vt:lpstr>
      <vt:lpstr>Institutional Abuse </vt:lpstr>
      <vt:lpstr>Possible Indicators of Institutional Abuse</vt:lpstr>
      <vt:lpstr>Possible Indicators of Institutional Abuse </vt:lpstr>
      <vt:lpstr>Possible Cultural and Management Indicators of Institutional Abuse </vt:lpstr>
      <vt:lpstr>Possible Cultural and Management Indicators of Institutional Abuse </vt:lpstr>
      <vt:lpstr>Example of Institutional Abuse</vt:lpstr>
      <vt:lpstr>Financial Abuse </vt:lpstr>
      <vt:lpstr>Possible Indicators of Financial Abuse </vt:lpstr>
      <vt:lpstr>Financial Abuse</vt:lpstr>
      <vt:lpstr>Example of Financial Abuse</vt:lpstr>
      <vt:lpstr>Neglect</vt:lpstr>
      <vt:lpstr>Possible Indicators of Neglect</vt:lpstr>
      <vt:lpstr>Example of Neglect</vt:lpstr>
      <vt:lpstr>Discriminatory Abuse </vt:lpstr>
      <vt:lpstr>Discriminatory Abuse </vt:lpstr>
      <vt:lpstr>Example of Discrimination </vt:lpstr>
      <vt:lpstr>Controlling and Coercive Behaviour</vt:lpstr>
      <vt:lpstr>Controlling and Coercive Behaviour</vt:lpstr>
      <vt:lpstr>Indicators of Coercive Control</vt:lpstr>
      <vt:lpstr>Who Could Be The Abusers?</vt:lpstr>
      <vt:lpstr>Why might Someone Abuse an Older Person?</vt:lpstr>
      <vt:lpstr>Why might Someone Abuse an Older Person?</vt:lpstr>
      <vt:lpstr>Victims, Perpetrators, Locations</vt:lpstr>
      <vt:lpstr>Elder Abuse and the Law…</vt:lpstr>
      <vt:lpstr>UK Criminal Laws Relevant to Elder Abuse</vt:lpstr>
      <vt:lpstr>UK Criminal Laws Relevant to Elder Abuse </vt:lpstr>
      <vt:lpstr>PowerPoint Presentation</vt:lpstr>
      <vt:lpstr>What Would You Do?</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SJSI6020 ELDER ABUSE!</dc:title>
  <dc:creator>Joanne Davies (1201570)</dc:creator>
  <cp:lastModifiedBy>Joanne Davies (Yr Athrofa)</cp:lastModifiedBy>
  <cp:revision>24</cp:revision>
  <dcterms:created xsi:type="dcterms:W3CDTF">2019-03-13T11:19:00Z</dcterms:created>
  <dcterms:modified xsi:type="dcterms:W3CDTF">2024-05-08T12:11:21Z</dcterms:modified>
</cp:coreProperties>
</file>