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8"/>
  </p:notesMasterIdLst>
  <p:sldIdLst>
    <p:sldId id="257" r:id="rId2"/>
    <p:sldId id="272" r:id="rId3"/>
    <p:sldId id="273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305" r:id="rId13"/>
    <p:sldId id="286" r:id="rId14"/>
    <p:sldId id="306" r:id="rId15"/>
    <p:sldId id="287" r:id="rId16"/>
    <p:sldId id="288" r:id="rId17"/>
    <p:sldId id="293" r:id="rId18"/>
    <p:sldId id="294" r:id="rId19"/>
    <p:sldId id="295" r:id="rId20"/>
    <p:sldId id="296" r:id="rId21"/>
    <p:sldId id="297" r:id="rId22"/>
    <p:sldId id="298" r:id="rId23"/>
    <p:sldId id="300" r:id="rId24"/>
    <p:sldId id="301" r:id="rId25"/>
    <p:sldId id="302" r:id="rId26"/>
    <p:sldId id="304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81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20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4832FC-05ED-4C01-9603-BE72ED400ED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A9A8C5-3625-4E87-873A-BD47C9EB42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437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025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58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365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639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373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407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52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80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765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749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168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194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821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195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0181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533272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934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4811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812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1719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807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8C4E68-741C-4723-BA4B-50D64AD44023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0814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3220406"/>
            <a:ext cx="8144134" cy="1373070"/>
          </a:xfr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b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5400" b="1" i="1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en-GB" sz="5400" dirty="0"/>
              <a:t>Sports Confidence / Self Efficacy</a:t>
            </a:r>
            <a:br>
              <a:rPr lang="en-GB" sz="5400" dirty="0"/>
            </a:b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Introduction </a:t>
            </a:r>
            <a:r>
              <a:rPr lang="en-GB" dirty="0"/>
              <a:t>to Sport Psychology</a:t>
            </a:r>
          </a:p>
          <a:p>
            <a:r>
              <a:rPr lang="en-GB" dirty="0"/>
              <a:t>Part 1</a:t>
            </a:r>
          </a:p>
        </p:txBody>
      </p:sp>
    </p:spTree>
    <p:extLst>
      <p:ext uri="{BB962C8B-B14F-4D97-AF65-F5344CB8AC3E}">
        <p14:creationId xmlns:p14="http://schemas.microsoft.com/office/powerpoint/2010/main" val="3345531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76275"/>
            <a:ext cx="9144000" cy="966788"/>
          </a:xfrm>
        </p:spPr>
        <p:txBody>
          <a:bodyPr/>
          <a:lstStyle/>
          <a:p>
            <a:pPr eaLnBrk="1" hangingPunct="1"/>
            <a:r>
              <a:rPr lang="en-GB" b="1" dirty="0">
                <a:latin typeface="Arial" charset="0"/>
              </a:rPr>
              <a:t>Aims</a:t>
            </a:r>
            <a:endParaRPr lang="en-US" b="1" dirty="0">
              <a:latin typeface="Arial" charset="0"/>
            </a:endParaRP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708355" y="2482645"/>
            <a:ext cx="7772400" cy="4114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To introduce the construct of sport-confidence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To describe the behavioural and emotional characteristics of confidence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To illustrate the various approaches taken to studying confidence (and self-efficacy)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031635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Confidence in sport…</a:t>
            </a:r>
          </a:p>
        </p:txBody>
      </p:sp>
      <p:sp>
        <p:nvSpPr>
          <p:cNvPr id="69636" name="Rectangle 4"/>
          <p:cNvSpPr>
            <a:spLocks noGrp="1" noChangeArrowheads="1"/>
          </p:cNvSpPr>
          <p:nvPr>
            <p:ph idx="1"/>
          </p:nvPr>
        </p:nvSpPr>
        <p:spPr>
          <a:xfrm>
            <a:off x="1729741" y="2251394"/>
            <a:ext cx="8143875" cy="399573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Perhaps the most critical self-perception in sport and exercise psychology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“Confidence is everything. Thinking that I’d eaten no chocolate or whatever for six months made me ooze confidence. Knowing that I hadn’t had an injury gave me confidence. The mental side of it played the biggest part; that was the difference between silver and gold.”</a:t>
            </a:r>
          </a:p>
          <a:p>
            <a:pPr lvl="4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                   		                               </a:t>
            </a:r>
          </a:p>
          <a:p>
            <a:pPr lvl="4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 Sally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Gunnell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en-GB" b="1" dirty="0">
              <a:solidFill>
                <a:srgbClr val="00396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58740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074" name="Picture 2" descr="Image result for images of win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720" y="-156544"/>
            <a:ext cx="9681209" cy="695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201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1….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302829" y="2195377"/>
            <a:ext cx="8429625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What is confidence in sport?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Try to define it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829" y="3940763"/>
            <a:ext cx="4444828" cy="272782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1969" y="3752441"/>
            <a:ext cx="4495800" cy="28670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0412" y="552542"/>
            <a:ext cx="2542086" cy="186408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5757" y="185806"/>
            <a:ext cx="1955346" cy="176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610595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Defining confidence….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2237384"/>
            <a:ext cx="8429625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Degree of certainty one possesses about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ability 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to be successful</a:t>
            </a:r>
          </a:p>
          <a:p>
            <a:pPr>
              <a:lnSpc>
                <a:spcPct val="80000"/>
              </a:lnSpc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Belief in ability to have appropriate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resources 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to be successful at a specific behaviour to achieve a certain objective…</a:t>
            </a:r>
          </a:p>
          <a:p>
            <a:pPr>
              <a:lnSpc>
                <a:spcPct val="80000"/>
              </a:lnSpc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Rooted in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beliefs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expectations</a:t>
            </a:r>
          </a:p>
          <a:p>
            <a:pPr marL="0" indent="0">
              <a:lnSpc>
                <a:spcPct val="80000"/>
              </a:lnSpc>
              <a:buNone/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9184371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2….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1995818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Why is confidence so important?????</a:t>
            </a:r>
            <a:endParaRPr lang="en-GB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190" y="2553789"/>
            <a:ext cx="3343954" cy="22669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7978" y="2441992"/>
            <a:ext cx="3492408" cy="23447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44" y="2553789"/>
            <a:ext cx="3292112" cy="229008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5691" y="4971999"/>
            <a:ext cx="3965937" cy="215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8533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Importance of confidence….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2063750" y="2132856"/>
            <a:ext cx="7920038" cy="4176464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90% of sports highest achievers possess a very high level of self-confidence  (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Hemery</a:t>
            </a:r>
            <a:r>
              <a:rPr lang="en-GB" dirty="0">
                <a:latin typeface="Arial" pitchFamily="34" charset="0"/>
                <a:cs typeface="Arial" pitchFamily="34" charset="0"/>
              </a:rPr>
              <a:t>, 1986)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Elicits adaptive emotional states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(Lirgg, 2001)</a:t>
            </a:r>
          </a:p>
          <a:p>
            <a:pPr lvl="1"/>
            <a:r>
              <a:rPr lang="en-GB" sz="2800" dirty="0">
                <a:latin typeface="Arial" pitchFamily="34" charset="0"/>
                <a:cs typeface="Arial" pitchFamily="34" charset="0"/>
              </a:rPr>
              <a:t>Versus anxiety, depression and dissatisfaction</a:t>
            </a:r>
          </a:p>
          <a:p>
            <a:pPr lvl="1"/>
            <a:endParaRPr lang="en-GB" sz="2800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Associated with productive belief systems (reframing)</a:t>
            </a:r>
          </a:p>
        </p:txBody>
      </p:sp>
    </p:spTree>
    <p:extLst>
      <p:ext uri="{BB962C8B-B14F-4D97-AF65-F5344CB8AC3E}">
        <p14:creationId xmlns:p14="http://schemas.microsoft.com/office/powerpoint/2010/main" val="199998367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Confident athletes….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850956" y="2134002"/>
            <a:ext cx="8280920" cy="4176464"/>
          </a:xfrm>
          <a:noFill/>
          <a:ln/>
        </p:spPr>
        <p:txBody>
          <a:bodyPr vert="horz" lIns="90488" tIns="44450" rIns="90488" bIns="44450" rtlCol="0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Confident individuals are more skilled and efficient in using cognitive resources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Self doubt (not synonymous with low self-confidence) becomes a motivation, and therefore doubt &amp; apprehension can be associated with better performances</a:t>
            </a:r>
          </a:p>
          <a:p>
            <a:pPr>
              <a:lnSpc>
                <a:spcPct val="110000"/>
              </a:lnSpc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Elicits productive achievement behaviours and enhances performance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E.g. effort, persistence</a:t>
            </a:r>
          </a:p>
          <a:p>
            <a:pPr lvl="1">
              <a:lnSpc>
                <a:spcPct val="110000"/>
              </a:lnSpc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Athletes perception of its role: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Critical to achieve high level performance</a:t>
            </a:r>
          </a:p>
          <a:p>
            <a:pPr marL="0" indent="0">
              <a:buNone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4374873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3….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206656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Recall and think about a situation in sport when you were extremely confident…. What did you think, and how did you feel at that time ?</a:t>
            </a:r>
            <a:endParaRPr lang="en-GB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8282" y="3859121"/>
            <a:ext cx="5543550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139782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b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</a:b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863" y="367937"/>
            <a:ext cx="10032274" cy="581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247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6880" y="-226423"/>
            <a:ext cx="8299269" cy="721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832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0719" y="260648"/>
            <a:ext cx="7874726" cy="615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1892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0" y="374468"/>
            <a:ext cx="10665823" cy="5878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625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State of mind….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idx="1"/>
          </p:nvPr>
        </p:nvSpPr>
        <p:spPr>
          <a:xfrm>
            <a:off x="1637968" y="2272308"/>
            <a:ext cx="4100264" cy="4114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High confidence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Relaxed, composed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Pumped, excited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Prepared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No doubt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Focused on self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Focused on my job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Calm &amp; clear headed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Not thinking about event too much</a:t>
            </a:r>
          </a:p>
        </p:txBody>
      </p:sp>
    </p:spTree>
    <p:extLst>
      <p:ext uri="{BB962C8B-B14F-4D97-AF65-F5344CB8AC3E}">
        <p14:creationId xmlns:p14="http://schemas.microsoft.com/office/powerpoint/2010/main" val="3780085550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4….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198655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Now recall a situation in sport where you totally lacked confidence… what were you thinking then, and how did you feel at that time ?</a:t>
            </a:r>
            <a:endParaRPr lang="en-GB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531" y="3719648"/>
            <a:ext cx="4556897" cy="313835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719648"/>
            <a:ext cx="5277394" cy="302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534391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State of mind….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>
          <a:xfrm>
            <a:off x="3396343" y="2090354"/>
            <a:ext cx="6432633" cy="4104456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sz="3000" dirty="0">
                <a:latin typeface="Arial" pitchFamily="34" charset="0"/>
                <a:cs typeface="Arial" pitchFamily="34" charset="0"/>
              </a:rPr>
              <a:t>Low confidence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Tense and anxious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Nervous, unhappy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Uncertainty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Worried about competitors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Doubts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Distracted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Focusing on the wrong things</a:t>
            </a:r>
          </a:p>
        </p:txBody>
      </p:sp>
    </p:spTree>
    <p:extLst>
      <p:ext uri="{BB962C8B-B14F-4D97-AF65-F5344CB8AC3E}">
        <p14:creationId xmlns:p14="http://schemas.microsoft.com/office/powerpoint/2010/main" val="1397600896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5….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208942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High SC = superior performances</a:t>
            </a:r>
          </a:p>
          <a:p>
            <a:pPr>
              <a:lnSpc>
                <a:spcPct val="80000"/>
              </a:lnSpc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What things influence your confidence?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Write down 5 examples of things that increases your SC?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Write down 5 examples of things that decreases your SC?</a:t>
            </a: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704179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5….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652588" y="2202582"/>
            <a:ext cx="8429625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Sources!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Rationale:</a:t>
            </a: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if we can influence these sources </a:t>
            </a: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then we can increase your SC </a:t>
            </a: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= increased performances</a:t>
            </a: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0053908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latin typeface="Arial" charset="0"/>
              </a:rPr>
              <a:t>Theoretical aspects of sport-confidence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935480" y="2324735"/>
            <a:ext cx="7772400" cy="4159250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Conceptualising self-confidence in sport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Performance Expectancy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(Corbin, 1981)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Movement Confidence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(Griffin &amp; Keogh, 1982)</a:t>
            </a:r>
          </a:p>
          <a:p>
            <a:pPr lvl="1"/>
            <a:r>
              <a:rPr lang="en-GB" b="1" dirty="0">
                <a:latin typeface="Arial" pitchFamily="34" charset="0"/>
                <a:cs typeface="Arial" pitchFamily="34" charset="0"/>
              </a:rPr>
              <a:t>Self-Efficacy </a:t>
            </a:r>
            <a:r>
              <a:rPr lang="en-GB" dirty="0">
                <a:latin typeface="Arial" pitchFamily="34" charset="0"/>
                <a:cs typeface="Arial" pitchFamily="34" charset="0"/>
              </a:rPr>
              <a:t>(Bandura, 1977, 1986, 1997)</a:t>
            </a:r>
          </a:p>
          <a:p>
            <a:pPr lvl="1"/>
            <a:r>
              <a:rPr lang="en-GB" b="1" dirty="0">
                <a:latin typeface="Arial" pitchFamily="34" charset="0"/>
                <a:cs typeface="Arial" pitchFamily="34" charset="0"/>
              </a:rPr>
              <a:t>Sport-Confidence </a:t>
            </a:r>
            <a:r>
              <a:rPr lang="en-GB" dirty="0">
                <a:latin typeface="Arial" pitchFamily="34" charset="0"/>
                <a:cs typeface="Arial" pitchFamily="34" charset="0"/>
              </a:rPr>
              <a:t>(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Vealey</a:t>
            </a:r>
            <a:r>
              <a:rPr lang="en-GB" dirty="0">
                <a:latin typeface="Arial" pitchFamily="34" charset="0"/>
                <a:cs typeface="Arial" pitchFamily="34" charset="0"/>
              </a:rPr>
              <a:t>, 1986, 2001)</a:t>
            </a: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788180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Self-Efficacy Theory…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426720" y="1628800"/>
            <a:ext cx="11338560" cy="5477394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Bandura (1977, 1997)</a:t>
            </a:r>
          </a:p>
          <a:p>
            <a:pPr marL="609600" indent="-609600"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     “O</a:t>
            </a: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ne's belief that a certain level of performance can be attained” </a:t>
            </a:r>
            <a:r>
              <a:rPr lang="en-GB" altLang="zh-CN" sz="2000" dirty="0">
                <a:latin typeface="Arial" pitchFamily="34" charset="0"/>
                <a:ea typeface="宋体"/>
                <a:cs typeface="Arial" pitchFamily="34" charset="0"/>
              </a:rPr>
              <a:t>(Bandura, 1977) 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     “… beliefs in one’s capabilities to organise and execute the course of action required to produce given attainments” (Bandura, 1997)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A situation-specific form of self-confidence.</a:t>
            </a:r>
          </a:p>
          <a:p>
            <a:pPr marL="1386840" lvl="3" indent="-609600"/>
            <a:r>
              <a:rPr lang="en-GB" dirty="0">
                <a:latin typeface="Arial" pitchFamily="34" charset="0"/>
                <a:cs typeface="Arial" pitchFamily="34" charset="0"/>
              </a:rPr>
              <a:t>It is unstable (e.g. aspects of the game; from moment to moment)</a:t>
            </a: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A Social Cognitive Framework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Early research suggested SE derived from four sources of information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686987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Self-Efficacy Theory…</a:t>
            </a: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5246688" y="3535363"/>
            <a:ext cx="1974850" cy="461962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8" name="Line 6"/>
          <p:cNvSpPr>
            <a:spLocks noChangeShapeType="1"/>
          </p:cNvSpPr>
          <p:nvPr/>
        </p:nvSpPr>
        <p:spPr bwMode="auto">
          <a:xfrm flipV="1">
            <a:off x="5246688" y="4441826"/>
            <a:ext cx="1974850" cy="404813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2351088" y="4433888"/>
            <a:ext cx="2895600" cy="9525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300" b="1"/>
          </a:p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Verbal Persuasion</a:t>
            </a:r>
          </a:p>
          <a:p>
            <a:pPr>
              <a:spcBef>
                <a:spcPct val="50000"/>
              </a:spcBef>
            </a:pPr>
            <a:endParaRPr lang="en-GB" sz="1000" b="1"/>
          </a:p>
        </p:txBody>
      </p:sp>
      <p:sp>
        <p:nvSpPr>
          <p:cNvPr id="10" name="Line 8"/>
          <p:cNvSpPr>
            <a:spLocks noChangeShapeType="1"/>
          </p:cNvSpPr>
          <p:nvPr/>
        </p:nvSpPr>
        <p:spPr bwMode="auto">
          <a:xfrm flipV="1">
            <a:off x="5246688" y="4846638"/>
            <a:ext cx="1974850" cy="1259532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2351088" y="3136901"/>
            <a:ext cx="2895600" cy="8604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 dirty="0">
                <a:latin typeface="Arial" charset="0"/>
              </a:rPr>
              <a:t>Vicarious Experience</a:t>
            </a:r>
            <a:endParaRPr lang="en-GB" sz="2400" dirty="0">
              <a:latin typeface="Arial" charset="0"/>
            </a:endParaRPr>
          </a:p>
        </p:txBody>
      </p:sp>
      <p:sp>
        <p:nvSpPr>
          <p:cNvPr id="12" name="Text Box 10"/>
          <p:cNvSpPr txBox="1">
            <a:spLocks noChangeArrowheads="1"/>
          </p:cNvSpPr>
          <p:nvPr/>
        </p:nvSpPr>
        <p:spPr bwMode="auto">
          <a:xfrm>
            <a:off x="2351088" y="5875339"/>
            <a:ext cx="2895600" cy="46166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Emotional Arousal</a:t>
            </a:r>
            <a:endParaRPr lang="en-GB" sz="1000" b="1"/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7248525" y="3425825"/>
            <a:ext cx="3132138" cy="1500188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1200"/>
          </a:p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Efficacy Expectations</a:t>
            </a:r>
          </a:p>
          <a:p>
            <a:pPr>
              <a:spcBef>
                <a:spcPct val="50000"/>
              </a:spcBef>
            </a:pPr>
            <a:endParaRPr lang="en-GB" sz="1200">
              <a:latin typeface="Arial" charset="0"/>
            </a:endParaRPr>
          </a:p>
        </p:txBody>
      </p:sp>
      <p:sp>
        <p:nvSpPr>
          <p:cNvPr id="14" name="Line 12"/>
          <p:cNvSpPr>
            <a:spLocks noChangeShapeType="1"/>
          </p:cNvSpPr>
          <p:nvPr/>
        </p:nvSpPr>
        <p:spPr bwMode="auto">
          <a:xfrm>
            <a:off x="5246689" y="2201863"/>
            <a:ext cx="2001837" cy="1333500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5" name="Line 13"/>
          <p:cNvSpPr>
            <a:spLocks noChangeShapeType="1"/>
          </p:cNvSpPr>
          <p:nvPr/>
        </p:nvSpPr>
        <p:spPr bwMode="auto">
          <a:xfrm>
            <a:off x="2057400" y="1851025"/>
            <a:ext cx="0" cy="4648200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6" name="Text Box 14"/>
          <p:cNvSpPr txBox="1">
            <a:spLocks noChangeArrowheads="1"/>
          </p:cNvSpPr>
          <p:nvPr/>
        </p:nvSpPr>
        <p:spPr bwMode="auto">
          <a:xfrm>
            <a:off x="2351088" y="1798639"/>
            <a:ext cx="2895600" cy="8604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Performance Accomplishments</a:t>
            </a:r>
          </a:p>
        </p:txBody>
      </p:sp>
    </p:spTree>
    <p:extLst>
      <p:ext uri="{BB962C8B-B14F-4D97-AF65-F5344CB8AC3E}">
        <p14:creationId xmlns:p14="http://schemas.microsoft.com/office/powerpoint/2010/main" val="867049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Model of Sport-Confidence…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375410" y="2048623"/>
            <a:ext cx="9144000" cy="4809377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pPr marL="0" indent="0" algn="ctr">
              <a:buNone/>
            </a:pPr>
            <a:r>
              <a:rPr lang="en-GB" sz="2000" dirty="0"/>
              <a:t>(Vealey, 1986; revised in 1998 and 2001)</a:t>
            </a:r>
          </a:p>
          <a:p>
            <a:pPr marL="609600" indent="-609600"/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Definition of Sport-Confidence: Degree of certainty one possesses about 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ability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to be successful in sport</a:t>
            </a:r>
          </a:p>
          <a:p>
            <a:pPr marL="609600" indent="-609600"/>
            <a:endParaRPr lang="en-GB" sz="2000" dirty="0">
              <a:solidFill>
                <a:srgbClr val="003961"/>
              </a:solidFill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Vealey (1986)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Sport-confidence is separated into two constructs: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SC trait - usual belief (or degree of certainty) that athletes possess regarding ability to be successful in sport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SC state - beliefs at one particular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time </a:t>
            </a:r>
            <a:r>
              <a:rPr lang="en-GB" dirty="0">
                <a:latin typeface="Arial" pitchFamily="34" charset="0"/>
                <a:cs typeface="Arial" pitchFamily="34" charset="0"/>
              </a:rPr>
              <a:t>in sport</a:t>
            </a:r>
            <a:endParaRPr lang="en-GB" b="1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en-GB" b="1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cs typeface="Arial" pitchFamily="34" charset="0"/>
              </a:rPr>
              <a:t>Competitive orientation - success means different things to different people</a:t>
            </a:r>
          </a:p>
          <a:p>
            <a:pPr marL="609600" indent="-609600"/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788091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647699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3687145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latin typeface="Arial" charset="0"/>
              </a:rPr>
              <a:t>Limitations of </a:t>
            </a:r>
            <a:r>
              <a:rPr lang="en-US" sz="3600" b="1" dirty="0" err="1">
                <a:latin typeface="Arial" charset="0"/>
              </a:rPr>
              <a:t>Vealey’s</a:t>
            </a:r>
            <a:r>
              <a:rPr lang="en-US" sz="3600" b="1" dirty="0">
                <a:latin typeface="Arial" charset="0"/>
              </a:rPr>
              <a:t> initial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1146810" y="2071143"/>
            <a:ext cx="9144000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Limited support 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no sign. relationship between competitive orientation and SC-state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(Martin &amp; Gill, 1991)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SC-trait a better predictor of sport behaviour and performance than SC-state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(Roberts &amp; Vealey, 1992)</a:t>
            </a:r>
          </a:p>
          <a:p>
            <a:pPr lvl="1" eaLnBrk="1" hangingPunct="1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Dispositional-state approach difficult to validate</a:t>
            </a:r>
          </a:p>
          <a:p>
            <a:pPr lvl="2" eaLnBrk="1" hangingPunct="1"/>
            <a:r>
              <a:rPr lang="en-GB" dirty="0">
                <a:latin typeface="Arial" pitchFamily="34" charset="0"/>
                <a:cs typeface="Arial" pitchFamily="34" charset="0"/>
              </a:rPr>
              <a:t>More likely that confidence on a continuum from trait like to state like….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(Vealey, 2001)</a:t>
            </a: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lvl="1" eaLnBrk="1" hangingPunct="1"/>
            <a:r>
              <a:rPr lang="en-GB" dirty="0">
                <a:latin typeface="Arial" pitchFamily="34" charset="0"/>
                <a:cs typeface="Arial" pitchFamily="34" charset="0"/>
              </a:rPr>
              <a:t>“……. did not account for impact of social and organisational factors on the development and manifestation of confidence in athletes”</a:t>
            </a: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marL="1200150" lvl="2" indent="-285750">
              <a:buFont typeface="Arial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Coaching behaviours and expectations of significant others influence levels of confidence</a:t>
            </a:r>
          </a:p>
        </p:txBody>
      </p:sp>
    </p:spTree>
    <p:extLst>
      <p:ext uri="{BB962C8B-B14F-4D97-AF65-F5344CB8AC3E}">
        <p14:creationId xmlns:p14="http://schemas.microsoft.com/office/powerpoint/2010/main" val="142863952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821616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References…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746760" y="2021666"/>
            <a:ext cx="9144000" cy="536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25000" lnSpcReduction="20000"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80000"/>
              </a:lnSpc>
              <a:buNone/>
            </a:pPr>
            <a:r>
              <a:rPr lang="en-US" sz="5100" u="sng" dirty="0">
                <a:latin typeface="Arial" pitchFamily="34" charset="0"/>
                <a:cs typeface="Arial" pitchFamily="34" charset="0"/>
              </a:rPr>
              <a:t>SPORT-CONFIDENCE FOCUSED:</a:t>
            </a:r>
          </a:p>
          <a:p>
            <a:pPr marL="342900" lvl="1" indent="-342900">
              <a:lnSpc>
                <a:spcPct val="80000"/>
              </a:lnSpc>
              <a:buNone/>
            </a:pPr>
            <a:endParaRPr lang="en-US" sz="5100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Hays, K., Lane, A., &amp; Thomas, O. (2016). Sport confidence. In Lane, A.M. (Ed.). Sport and Exercise Psychology: Topics in Applied Psychology, Second Edition. London: </a:t>
            </a:r>
            <a:r>
              <a:rPr lang="en-US" sz="52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5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Hays, K., Maynard, I., Thomas, O., &amp; </a:t>
            </a:r>
            <a:r>
              <a:rPr lang="en-GB" sz="5200" dirty="0" err="1">
                <a:latin typeface="Arial" panose="020B0604020202020204" pitchFamily="34" charset="0"/>
                <a:cs typeface="Arial" panose="020B0604020202020204" pitchFamily="34" charset="0"/>
              </a:rPr>
              <a:t>Bawden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M. (2007). Sources and types of confidence identified by World Class sport performers. </a:t>
            </a:r>
            <a:r>
              <a:rPr lang="en-GB" sz="52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Sport Psychology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2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434-456.</a:t>
            </a:r>
          </a:p>
          <a:p>
            <a:pPr>
              <a:lnSpc>
                <a:spcPct val="120000"/>
              </a:lnSpc>
            </a:pP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Kingston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, K., Lane, A., &amp; Thomas, O. (2010). A temporal examination of elite performers sources of sport-confidence. </a:t>
            </a:r>
            <a:r>
              <a:rPr lang="en-GB" sz="5100" i="1" dirty="0">
                <a:latin typeface="Arial" panose="020B0604020202020204" pitchFamily="34" charset="0"/>
                <a:cs typeface="Arial" panose="020B0604020202020204" pitchFamily="34" charset="0"/>
              </a:rPr>
              <a:t>The Sport Psychologist, 18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, 313-332.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Vealey, R.S. (1986). Conceptualization of sport-confidence and competitive orientation: Preliminary investigation and instrument development.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Journal of Sport Psychology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5100" b="1" dirty="0">
                <a:latin typeface="Arial" pitchFamily="34" charset="0"/>
                <a:cs typeface="Arial" pitchFamily="34" charset="0"/>
              </a:rPr>
              <a:t>8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221-246. 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itchFamily="34" charset="0"/>
                <a:cs typeface="Arial" pitchFamily="34" charset="0"/>
              </a:rPr>
              <a:t>Vealey, et al. (1998). Sources of Sport Confidence: Conceptualisation and instrument development.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Journal of Sport and Exercise Psychology, 21 (1)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54-80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itchFamily="34" charset="0"/>
                <a:cs typeface="Arial" pitchFamily="34" charset="0"/>
              </a:rPr>
              <a:t>Vealey, R.S. (2001). Understanding and enhancing self-confidence in athletes. In R.N. Singer, H.A.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Hausenblas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&amp; C.M. Janelle, (2001).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Handbook of Sport Psychology, 2nd Ed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. NY. Wiley </a:t>
            </a:r>
            <a:r>
              <a:rPr lang="en-GB" sz="5100" u="sng" dirty="0">
                <a:latin typeface="Arial" pitchFamily="34" charset="0"/>
                <a:cs typeface="Arial" pitchFamily="34" charset="0"/>
              </a:rPr>
              <a:t>Ch. 21</a:t>
            </a:r>
          </a:p>
          <a:p>
            <a:pPr marL="342900" lvl="1" indent="-342900">
              <a:lnSpc>
                <a:spcPct val="120000"/>
              </a:lnSpc>
              <a:buNone/>
            </a:pPr>
            <a:endParaRPr lang="en-US" sz="5100" u="sng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120000"/>
              </a:lnSpc>
              <a:buNone/>
            </a:pPr>
            <a:r>
              <a:rPr lang="en-US" sz="5100" u="sng" dirty="0">
                <a:latin typeface="Arial" pitchFamily="34" charset="0"/>
                <a:cs typeface="Arial" pitchFamily="34" charset="0"/>
              </a:rPr>
              <a:t>SELF-EFFICACY FOCUSED:</a:t>
            </a:r>
          </a:p>
          <a:p>
            <a:pPr marL="342900" lvl="1" indent="-342900">
              <a:lnSpc>
                <a:spcPct val="120000"/>
              </a:lnSpc>
              <a:buNone/>
            </a:pPr>
            <a:endParaRPr lang="en-US" sz="5100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120000"/>
              </a:lnSpc>
              <a:buFontTx/>
              <a:buChar char="•"/>
            </a:pPr>
            <a:r>
              <a:rPr lang="en-US" sz="5100" dirty="0" err="1">
                <a:latin typeface="Arial" pitchFamily="34" charset="0"/>
                <a:cs typeface="Arial" pitchFamily="34" charset="0"/>
              </a:rPr>
              <a:t>Feltz</a:t>
            </a:r>
            <a:r>
              <a:rPr lang="en-US" sz="5100" dirty="0">
                <a:latin typeface="Arial" pitchFamily="34" charset="0"/>
                <a:cs typeface="Arial" pitchFamily="34" charset="0"/>
              </a:rPr>
              <a:t>, D.L., Short, S. E., &amp; Sullivan, P.J. (2008). </a:t>
            </a:r>
            <a:r>
              <a:rPr lang="en-US" sz="5100" i="1" dirty="0">
                <a:latin typeface="Arial" pitchFamily="34" charset="0"/>
                <a:cs typeface="Arial" pitchFamily="34" charset="0"/>
              </a:rPr>
              <a:t>Self efficacy in sport</a:t>
            </a:r>
            <a:r>
              <a:rPr lang="en-US" sz="5100" dirty="0">
                <a:latin typeface="Arial" pitchFamily="34" charset="0"/>
                <a:cs typeface="Arial" pitchFamily="34" charset="0"/>
              </a:rPr>
              <a:t>. Champaign, Il: Human Kinetics</a:t>
            </a:r>
          </a:p>
          <a:p>
            <a:pPr marL="342900" lvl="1" indent="-342900">
              <a:lnSpc>
                <a:spcPct val="120000"/>
              </a:lnSpc>
              <a:buFontTx/>
              <a:buChar char="•"/>
            </a:pPr>
            <a:r>
              <a:rPr lang="en-US" sz="5100" dirty="0">
                <a:latin typeface="Arial" pitchFamily="34" charset="0"/>
                <a:cs typeface="Arial" pitchFamily="34" charset="0"/>
              </a:rPr>
              <a:t>Short, S., &amp; Ross-Stewart, L. (2009). A review of self-efficacy based interventions. 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In S.D.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Mellalieu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 and S.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Hanton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 (Eds.),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Advances in Applied Sport Psychology 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(pp. 221-280). London: Taylor &amp; Francis Group.</a:t>
            </a:r>
          </a:p>
          <a:p>
            <a:pPr>
              <a:buFont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439868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141</TotalTime>
  <Words>1179</Words>
  <Application>Microsoft Macintosh PowerPoint</Application>
  <PresentationFormat>Widescreen</PresentationFormat>
  <Paragraphs>166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Arial Black</vt:lpstr>
      <vt:lpstr>Calibri</vt:lpstr>
      <vt:lpstr>Trebuchet MS</vt:lpstr>
      <vt:lpstr>Berlin</vt:lpstr>
      <vt:lpstr>   Sports Confidence / Self Efficacy </vt:lpstr>
      <vt:lpstr>Aims</vt:lpstr>
      <vt:lpstr>Confidence in sport…</vt:lpstr>
      <vt:lpstr>PowerPoint Presentation</vt:lpstr>
      <vt:lpstr>Task 1….</vt:lpstr>
      <vt:lpstr>Defining confidence….</vt:lpstr>
      <vt:lpstr>Task 2….</vt:lpstr>
      <vt:lpstr>Importance of confidence….</vt:lpstr>
      <vt:lpstr>Confident athletes….</vt:lpstr>
      <vt:lpstr>Task 3…. State of mind…</vt:lpstr>
      <vt:lpstr>  </vt:lpstr>
      <vt:lpstr>PowerPoint Presentation</vt:lpstr>
      <vt:lpstr>PowerPoint Presentation</vt:lpstr>
      <vt:lpstr>PowerPoint Presentation</vt:lpstr>
      <vt:lpstr>State of mind….</vt:lpstr>
      <vt:lpstr>Task 4…. State of mind…</vt:lpstr>
      <vt:lpstr>State of mind….</vt:lpstr>
      <vt:lpstr>Task 5…. State of mind…</vt:lpstr>
      <vt:lpstr>Task 5…. State of mind…</vt:lpstr>
      <vt:lpstr>Theoretical aspects of sport-confidence</vt:lpstr>
      <vt:lpstr>Self-Efficacy Theory…</vt:lpstr>
      <vt:lpstr>Self-Efficacy Theory…</vt:lpstr>
      <vt:lpstr>Model of Sport-Confidence…</vt:lpstr>
      <vt:lpstr>PowerPoint Presentation</vt:lpstr>
      <vt:lpstr>Limitations of Vealey’s initial model… </vt:lpstr>
      <vt:lpstr>References…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Connaughton</cp:lastModifiedBy>
  <cp:revision>17</cp:revision>
  <dcterms:created xsi:type="dcterms:W3CDTF">2021-10-13T14:42:25Z</dcterms:created>
  <dcterms:modified xsi:type="dcterms:W3CDTF">2026-09-16T15:35:20Z</dcterms:modified>
</cp:coreProperties>
</file>