
<file path=[Content_Types].xml><?xml version="1.0" encoding="utf-8"?>
<Types xmlns="http://schemas.openxmlformats.org/package/2006/content-types">
  <Default Extension="bin" ContentType="application/vnd.openxmlformats-officedocument.oleObject"/>
  <Default Extension="png" ContentType="image/png"/>
  <Default Extension="emf" ContentType="image/x-emf"/>
  <Default Extension="jpeg" ContentType="image/jpeg"/>
  <Default Extension="wmf" ContentType="image/x-wmf"/>
  <Default Extension="rels" ContentType="application/vnd.openxmlformats-package.relationships+xml"/>
  <Default Extension="xml" ContentType="application/xml"/>
  <Default Extension="tiff" ContentType="image/tiff"/>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9"/>
  </p:notesMasterIdLst>
  <p:sldIdLst>
    <p:sldId id="257" r:id="rId2"/>
    <p:sldId id="294" r:id="rId3"/>
    <p:sldId id="634" r:id="rId4"/>
    <p:sldId id="635" r:id="rId5"/>
    <p:sldId id="636" r:id="rId6"/>
    <p:sldId id="637" r:id="rId7"/>
    <p:sldId id="639" r:id="rId8"/>
    <p:sldId id="655" r:id="rId9"/>
    <p:sldId id="640" r:id="rId10"/>
    <p:sldId id="641" r:id="rId11"/>
    <p:sldId id="642" r:id="rId12"/>
    <p:sldId id="643" r:id="rId13"/>
    <p:sldId id="646" r:id="rId14"/>
    <p:sldId id="638" r:id="rId15"/>
    <p:sldId id="647" r:id="rId16"/>
    <p:sldId id="648" r:id="rId17"/>
    <p:sldId id="649" r:id="rId18"/>
    <p:sldId id="650" r:id="rId19"/>
    <p:sldId id="651" r:id="rId20"/>
    <p:sldId id="652" r:id="rId21"/>
    <p:sldId id="653" r:id="rId22"/>
    <p:sldId id="644" r:id="rId23"/>
    <p:sldId id="645" r:id="rId24"/>
    <p:sldId id="621" r:id="rId25"/>
    <p:sldId id="273" r:id="rId26"/>
    <p:sldId id="605" r:id="rId27"/>
    <p:sldId id="65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777"/>
    <p:restoredTop sz="26948"/>
  </p:normalViewPr>
  <p:slideViewPr>
    <p:cSldViewPr snapToGrid="0" snapToObjects="1">
      <p:cViewPr varScale="1">
        <p:scale>
          <a:sx n="30" d="100"/>
          <a:sy n="30" d="100"/>
        </p:scale>
        <p:origin x="236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commentAuthors" Target="commentAuthors.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10/23/20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3768441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2164132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2700036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435721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4977428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3127602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9444002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5645498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39987491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2589669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63150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u="sng"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24494376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7083680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9468065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1560950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15187282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1943895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Scope planning actions</a:t>
            </a:r>
          </a:p>
          <a:p>
            <a:pPr eaLnBrk="1" hangingPunct="1"/>
            <a:r>
              <a:rPr lang="en-US" altLang="en-US" dirty="0">
                <a:latin typeface="Arial" panose="020B0604020202020204" pitchFamily="34" charset="0"/>
                <a:cs typeface="Arial" panose="020B0604020202020204" pitchFamily="34" charset="0"/>
              </a:rPr>
              <a:t>Complete a product analysis </a:t>
            </a:r>
          </a:p>
          <a:p>
            <a:pPr eaLnBrk="1" hangingPunct="1"/>
            <a:r>
              <a:rPr lang="en-US" altLang="en-US" dirty="0">
                <a:latin typeface="Arial" panose="020B0604020202020204" pitchFamily="34" charset="0"/>
                <a:cs typeface="Arial" panose="020B0604020202020204" pitchFamily="34" charset="0"/>
              </a:rPr>
              <a:t>Conduct a cost/benefit analysis </a:t>
            </a:r>
          </a:p>
          <a:p>
            <a:pPr eaLnBrk="1" hangingPunct="1"/>
            <a:r>
              <a:rPr lang="en-US" altLang="en-US" dirty="0">
                <a:latin typeface="Arial" panose="020B0604020202020204" pitchFamily="34" charset="0"/>
                <a:cs typeface="Arial" panose="020B0604020202020204" pitchFamily="34" charset="0"/>
              </a:rPr>
              <a:t>Ask for recommendations from experts </a:t>
            </a:r>
          </a:p>
          <a:p>
            <a:pPr eaLnBrk="1" hangingPunct="1"/>
            <a:r>
              <a:rPr lang="en-US" altLang="en-US" dirty="0">
                <a:latin typeface="Arial" panose="020B0604020202020204" pitchFamily="34" charset="0"/>
                <a:cs typeface="Arial" panose="020B0604020202020204" pitchFamily="34" charset="0"/>
              </a:rPr>
              <a:t>Identify alternatives </a:t>
            </a:r>
          </a:p>
          <a:p>
            <a:endParaRPr lang="en-US" dirty="0"/>
          </a:p>
          <a:p>
            <a:r>
              <a:rPr lang="en-GB" altLang="en-US" dirty="0"/>
              <a:t>Scope Management techniques enable project managers and supervisors to </a:t>
            </a:r>
            <a:r>
              <a:rPr lang="en-GB" altLang="en-US" b="1" dirty="0"/>
              <a:t>allocate the right amount of work necessary </a:t>
            </a:r>
            <a:r>
              <a:rPr lang="en-GB" altLang="en-US" dirty="0"/>
              <a:t>to </a:t>
            </a:r>
            <a:r>
              <a:rPr lang="en-GB" altLang="en-US" b="1" dirty="0"/>
              <a:t>successfully</a:t>
            </a:r>
            <a:r>
              <a:rPr lang="en-GB" altLang="en-US" dirty="0"/>
              <a:t> complete a project—concerned primarily with controlling what is and what is not part of the project’s scope</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6174544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26</a:t>
            </a:fld>
            <a:endParaRPr lang="en-US"/>
          </a:p>
        </p:txBody>
      </p:sp>
    </p:spTree>
    <p:extLst>
      <p:ext uri="{BB962C8B-B14F-4D97-AF65-F5344CB8AC3E}">
        <p14:creationId xmlns:p14="http://schemas.microsoft.com/office/powerpoint/2010/main" val="5000729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23/10/2020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23/10/2020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23/10/2020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23/10/2020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23/10/2020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23/10/2020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23/10/2020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23/10/2020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4.emf"/></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2.wmf"/><Relationship Id="rId4" Type="http://schemas.openxmlformats.org/officeDocument/2006/relationships/image" Target="../media/image11.wmf"/></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3</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3</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pPr marL="0" indent="0">
              <a:buFontTx/>
              <a:buNone/>
            </a:pPr>
            <a:r>
              <a:rPr lang="en-GB" altLang="en-US" dirty="0">
                <a:latin typeface="Arial" panose="020B0604020202020204" pitchFamily="34" charset="0"/>
                <a:cs typeface="Arial" panose="020B0604020202020204" pitchFamily="34" charset="0"/>
              </a:rPr>
              <a:t>1. Quad Charts</a:t>
            </a:r>
          </a:p>
          <a:p>
            <a:pPr marL="0" indent="0">
              <a:buFontTx/>
              <a:buNone/>
            </a:pPr>
            <a:r>
              <a:rPr lang="en-GB" altLang="en-US" dirty="0">
                <a:latin typeface="Arial" panose="020B0604020202020204" pitchFamily="34" charset="0"/>
                <a:cs typeface="Arial" panose="020B0604020202020204" pitchFamily="34" charset="0"/>
              </a:rPr>
              <a:t>2. Stake Holder Analysis</a:t>
            </a:r>
          </a:p>
          <a:p>
            <a:pPr marL="0" indent="0">
              <a:buFontTx/>
              <a:buNone/>
            </a:pPr>
            <a:r>
              <a:rPr lang="en-GB" altLang="en-US" dirty="0">
                <a:latin typeface="Arial" panose="020B0604020202020204" pitchFamily="34" charset="0"/>
                <a:cs typeface="Arial" panose="020B0604020202020204" pitchFamily="34" charset="0"/>
              </a:rPr>
              <a:t>3.  Risk Analysis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231725"/>
            <a:ext cx="10972800" cy="1143000"/>
          </a:xfrm>
        </p:spPr>
        <p:txBody>
          <a:bodyPr/>
          <a:lstStyle/>
          <a:p>
            <a:r>
              <a:rPr lang="en-US" dirty="0"/>
              <a:t>Quad Chart</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p:txBody>
          <a:bodyPr/>
          <a:lstStyle/>
          <a:p>
            <a:fld id="{3D165440-4880-415F-9146-4793BDD623F8}" type="slidenum">
              <a:rPr lang="en-GB" smtClean="0"/>
              <a:t>3</a:t>
            </a:fld>
            <a:endParaRPr lang="en-GB"/>
          </a:p>
        </p:txBody>
      </p:sp>
      <p:graphicFrame>
        <p:nvGraphicFramePr>
          <p:cNvPr id="16" name="Object 3">
            <a:extLst>
              <a:ext uri="{FF2B5EF4-FFF2-40B4-BE49-F238E27FC236}">
                <a16:creationId xmlns:a16="http://schemas.microsoft.com/office/drawing/2014/main" id="{17F6C7F2-0808-034A-B573-651DB8A920F0}"/>
              </a:ext>
            </a:extLst>
          </p:cNvPr>
          <p:cNvGraphicFramePr>
            <a:graphicFrameLocks noChangeAspect="1"/>
          </p:cNvGraphicFramePr>
          <p:nvPr>
            <p:extLst>
              <p:ext uri="{D42A27DB-BD31-4B8C-83A1-F6EECF244321}">
                <p14:modId xmlns:p14="http://schemas.microsoft.com/office/powerpoint/2010/main" val="4266032195"/>
              </p:ext>
            </p:extLst>
          </p:nvPr>
        </p:nvGraphicFramePr>
        <p:xfrm>
          <a:off x="1841500" y="613851"/>
          <a:ext cx="8502650" cy="5357813"/>
        </p:xfrm>
        <a:graphic>
          <a:graphicData uri="http://schemas.openxmlformats.org/presentationml/2006/ole">
            <mc:AlternateContent xmlns:mc="http://schemas.openxmlformats.org/markup-compatibility/2006">
              <mc:Choice xmlns:v="urn:schemas-microsoft-com:vml" Requires="v">
                <p:oleObj spid="_x0000_s14345" name="Document" r:id="rId3" imgW="10033782" imgH="6651167" progId="Word.Document.8">
                  <p:embed/>
                </p:oleObj>
              </mc:Choice>
              <mc:Fallback>
                <p:oleObj name="Document" r:id="rId3" imgW="10033782" imgH="6651167" progId="Word.Document.8">
                  <p:embed/>
                  <p:pic>
                    <p:nvPicPr>
                      <p:cNvPr id="1026"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41500" y="613851"/>
                        <a:ext cx="8502650" cy="535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7" name="Text Box 4">
            <a:extLst>
              <a:ext uri="{FF2B5EF4-FFF2-40B4-BE49-F238E27FC236}">
                <a16:creationId xmlns:a16="http://schemas.microsoft.com/office/drawing/2014/main" id="{5C037B2C-B8F8-4149-8629-4458BFB387B2}"/>
              </a:ext>
            </a:extLst>
          </p:cNvPr>
          <p:cNvSpPr txBox="1">
            <a:spLocks noChangeArrowheads="1"/>
          </p:cNvSpPr>
          <p:nvPr/>
        </p:nvSpPr>
        <p:spPr bwMode="auto">
          <a:xfrm>
            <a:off x="1931264" y="1721837"/>
            <a:ext cx="41813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WHY IS PROJECT BEING DONE?</a:t>
            </a:r>
          </a:p>
          <a:p>
            <a:pPr algn="ctr">
              <a:lnSpc>
                <a:spcPct val="120000"/>
              </a:lnSpc>
            </a:pPr>
            <a:r>
              <a:rPr lang="en-GB" altLang="en-US" sz="2000"/>
              <a:t>WHAT FOR?</a:t>
            </a:r>
          </a:p>
          <a:p>
            <a:pPr algn="ctr">
              <a:lnSpc>
                <a:spcPct val="120000"/>
              </a:lnSpc>
            </a:pPr>
            <a:r>
              <a:rPr lang="en-GB" altLang="en-US" sz="2000"/>
              <a:t>WHAT IS THE RESULT?</a:t>
            </a:r>
          </a:p>
        </p:txBody>
      </p:sp>
      <p:sp>
        <p:nvSpPr>
          <p:cNvPr id="18" name="Rectangle 5">
            <a:extLst>
              <a:ext uri="{FF2B5EF4-FFF2-40B4-BE49-F238E27FC236}">
                <a16:creationId xmlns:a16="http://schemas.microsoft.com/office/drawing/2014/main" id="{6BD6426F-E319-7E48-9684-A71880C9B1B6}"/>
              </a:ext>
            </a:extLst>
          </p:cNvPr>
          <p:cNvSpPr>
            <a:spLocks noChangeArrowheads="1"/>
          </p:cNvSpPr>
          <p:nvPr/>
        </p:nvSpPr>
        <p:spPr bwMode="auto">
          <a:xfrm>
            <a:off x="6190633" y="1721837"/>
            <a:ext cx="400173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WHO IS PROJECT FOR?</a:t>
            </a:r>
          </a:p>
          <a:p>
            <a:pPr algn="ctr">
              <a:lnSpc>
                <a:spcPct val="120000"/>
              </a:lnSpc>
            </a:pPr>
            <a:r>
              <a:rPr lang="en-GB" altLang="en-US" sz="2000"/>
              <a:t>WHO WILL BENEFIT (OR NOT)?</a:t>
            </a:r>
          </a:p>
          <a:p>
            <a:pPr algn="ctr">
              <a:lnSpc>
                <a:spcPct val="120000"/>
              </a:lnSpc>
            </a:pPr>
            <a:r>
              <a:rPr lang="en-GB" altLang="en-US" sz="2000"/>
              <a:t>WHO WILL IT INVOLVE?</a:t>
            </a:r>
          </a:p>
        </p:txBody>
      </p:sp>
      <p:sp>
        <p:nvSpPr>
          <p:cNvPr id="19" name="Rectangle 6">
            <a:extLst>
              <a:ext uri="{FF2B5EF4-FFF2-40B4-BE49-F238E27FC236}">
                <a16:creationId xmlns:a16="http://schemas.microsoft.com/office/drawing/2014/main" id="{F6882B30-E378-3C49-B388-FB9630B05C0A}"/>
              </a:ext>
            </a:extLst>
          </p:cNvPr>
          <p:cNvSpPr>
            <a:spLocks noChangeArrowheads="1"/>
          </p:cNvSpPr>
          <p:nvPr/>
        </p:nvSpPr>
        <p:spPr bwMode="auto">
          <a:xfrm>
            <a:off x="2384425" y="4126989"/>
            <a:ext cx="3124200" cy="1417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spcAft>
                <a:spcPct val="15000"/>
              </a:spcAft>
            </a:pPr>
            <a:r>
              <a:rPr lang="en-GB" altLang="en-US" sz="2000"/>
              <a:t>GOALS!</a:t>
            </a:r>
          </a:p>
          <a:p>
            <a:pPr algn="ctr"/>
            <a:r>
              <a:rPr lang="en-GB" altLang="en-US" sz="2000"/>
              <a:t>WHAT MAKES THE</a:t>
            </a:r>
          </a:p>
          <a:p>
            <a:pPr algn="ctr"/>
            <a:r>
              <a:rPr lang="en-GB" altLang="en-US" sz="2000"/>
              <a:t> PROJECT A SUCCESS?</a:t>
            </a:r>
          </a:p>
          <a:p>
            <a:pPr algn="ctr"/>
            <a:endParaRPr lang="en-GB" altLang="en-US" sz="2000"/>
          </a:p>
        </p:txBody>
      </p:sp>
      <p:sp>
        <p:nvSpPr>
          <p:cNvPr id="20" name="Rectangle 7">
            <a:extLst>
              <a:ext uri="{FF2B5EF4-FFF2-40B4-BE49-F238E27FC236}">
                <a16:creationId xmlns:a16="http://schemas.microsoft.com/office/drawing/2014/main" id="{415A2A02-6FDB-1340-B3C0-C8433BF5952E}"/>
              </a:ext>
            </a:extLst>
          </p:cNvPr>
          <p:cNvSpPr>
            <a:spLocks noChangeArrowheads="1"/>
          </p:cNvSpPr>
          <p:nvPr/>
        </p:nvSpPr>
        <p:spPr bwMode="auto">
          <a:xfrm>
            <a:off x="6451232" y="4017817"/>
            <a:ext cx="361547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lnSpc>
                <a:spcPct val="120000"/>
              </a:lnSpc>
            </a:pPr>
            <a:r>
              <a:rPr lang="en-GB" altLang="en-US" sz="2000"/>
              <a:t>WHEN ARE WE FINISHED?</a:t>
            </a:r>
          </a:p>
          <a:p>
            <a:pPr algn="ctr">
              <a:lnSpc>
                <a:spcPct val="120000"/>
              </a:lnSpc>
              <a:spcBef>
                <a:spcPct val="20000"/>
              </a:spcBef>
            </a:pPr>
            <a:r>
              <a:rPr lang="en-GB" altLang="en-US" sz="2000"/>
              <a:t>WHAT CAN BE MEASURED?</a:t>
            </a:r>
          </a:p>
          <a:p>
            <a:pPr algn="ctr">
              <a:lnSpc>
                <a:spcPct val="120000"/>
              </a:lnSpc>
              <a:spcBef>
                <a:spcPct val="20000"/>
              </a:spcBef>
            </a:pPr>
            <a:r>
              <a:rPr lang="en-GB" altLang="en-US" sz="2000"/>
              <a:t>HOW DO I </a:t>
            </a:r>
          </a:p>
          <a:p>
            <a:pPr algn="ctr"/>
            <a:r>
              <a:rPr lang="en-GB" altLang="en-US" sz="2000"/>
              <a:t>MEASURE SUCCESS?</a:t>
            </a:r>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4" name="Text Box 16">
            <a:extLst>
              <a:ext uri="{FF2B5EF4-FFF2-40B4-BE49-F238E27FC236}">
                <a16:creationId xmlns:a16="http://schemas.microsoft.com/office/drawing/2014/main" id="{676026C0-F087-BC4A-8BA2-77F6AE26B5CA}"/>
              </a:ext>
            </a:extLst>
          </p:cNvPr>
          <p:cNvSpPr txBox="1">
            <a:spLocks noChangeArrowheads="1"/>
          </p:cNvSpPr>
          <p:nvPr/>
        </p:nvSpPr>
        <p:spPr bwMode="auto">
          <a:xfrm>
            <a:off x="2711450" y="715450"/>
            <a:ext cx="7056438"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r>
              <a:rPr lang="en-GB" altLang="en-US"/>
              <a:t>NAME/TITLE</a:t>
            </a:r>
          </a:p>
        </p:txBody>
      </p:sp>
    </p:spTree>
    <p:extLst>
      <p:ext uri="{BB962C8B-B14F-4D97-AF65-F5344CB8AC3E}">
        <p14:creationId xmlns:p14="http://schemas.microsoft.com/office/powerpoint/2010/main" val="1365243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37008-466D-B547-A3B2-9A3A31B63A56}"/>
              </a:ext>
            </a:extLst>
          </p:cNvPr>
          <p:cNvSpPr>
            <a:spLocks noGrp="1"/>
          </p:cNvSpPr>
          <p:nvPr>
            <p:ph type="title"/>
          </p:nvPr>
        </p:nvSpPr>
        <p:spPr/>
        <p:txBody>
          <a:bodyPr/>
          <a:lstStyle/>
          <a:p>
            <a:r>
              <a:rPr lang="en-US" dirty="0"/>
              <a:t>Planning is Iterative</a:t>
            </a:r>
          </a:p>
        </p:txBody>
      </p:sp>
      <p:sp>
        <p:nvSpPr>
          <p:cNvPr id="4" name="Slide Number Placeholder 3">
            <a:extLst>
              <a:ext uri="{FF2B5EF4-FFF2-40B4-BE49-F238E27FC236}">
                <a16:creationId xmlns:a16="http://schemas.microsoft.com/office/drawing/2014/main" id="{87B295DA-0CAE-124F-9845-01422429E56F}"/>
              </a:ext>
            </a:extLst>
          </p:cNvPr>
          <p:cNvSpPr>
            <a:spLocks noGrp="1"/>
          </p:cNvSpPr>
          <p:nvPr>
            <p:ph type="sldNum" sz="quarter" idx="12"/>
          </p:nvPr>
        </p:nvSpPr>
        <p:spPr/>
        <p:txBody>
          <a:bodyPr/>
          <a:lstStyle/>
          <a:p>
            <a:fld id="{3D165440-4880-415F-9146-4793BDD623F8}" type="slidenum">
              <a:rPr lang="en-GB" smtClean="0"/>
              <a:t>4</a:t>
            </a:fld>
            <a:endParaRPr lang="en-GB"/>
          </a:p>
        </p:txBody>
      </p:sp>
      <p:pic>
        <p:nvPicPr>
          <p:cNvPr id="93" name="Picture 92">
            <a:extLst>
              <a:ext uri="{FF2B5EF4-FFF2-40B4-BE49-F238E27FC236}">
                <a16:creationId xmlns:a16="http://schemas.microsoft.com/office/drawing/2014/main" id="{D53DE684-9932-4448-8610-7A4C84A6DAC0}"/>
              </a:ext>
            </a:extLst>
          </p:cNvPr>
          <p:cNvPicPr>
            <a:picLocks noChangeAspect="1"/>
          </p:cNvPicPr>
          <p:nvPr/>
        </p:nvPicPr>
        <p:blipFill>
          <a:blip r:embed="rId3"/>
          <a:stretch>
            <a:fillRect/>
          </a:stretch>
        </p:blipFill>
        <p:spPr>
          <a:xfrm>
            <a:off x="2463261" y="828189"/>
            <a:ext cx="7641633" cy="4832817"/>
          </a:xfrm>
          <a:prstGeom prst="rect">
            <a:avLst/>
          </a:prstGeom>
        </p:spPr>
      </p:pic>
    </p:spTree>
    <p:extLst>
      <p:ext uri="{BB962C8B-B14F-4D97-AF65-F5344CB8AC3E}">
        <p14:creationId xmlns:p14="http://schemas.microsoft.com/office/powerpoint/2010/main" val="1089471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82FA4-74E7-D64E-9445-C0620CE54162}"/>
              </a:ext>
            </a:extLst>
          </p:cNvPr>
          <p:cNvSpPr>
            <a:spLocks noGrp="1"/>
          </p:cNvSpPr>
          <p:nvPr>
            <p:ph type="title"/>
          </p:nvPr>
        </p:nvSpPr>
        <p:spPr/>
        <p:txBody>
          <a:bodyPr/>
          <a:lstStyle/>
          <a:p>
            <a:r>
              <a:rPr lang="en-US" dirty="0"/>
              <a:t>Stakeholders</a:t>
            </a:r>
          </a:p>
        </p:txBody>
      </p:sp>
      <p:sp>
        <p:nvSpPr>
          <p:cNvPr id="3" name="Content Placeholder 2">
            <a:extLst>
              <a:ext uri="{FF2B5EF4-FFF2-40B4-BE49-F238E27FC236}">
                <a16:creationId xmlns:a16="http://schemas.microsoft.com/office/drawing/2014/main" id="{C896C273-EBD3-7A45-BA7E-2561A1B988C2}"/>
              </a:ext>
            </a:extLst>
          </p:cNvPr>
          <p:cNvSpPr>
            <a:spLocks noGrp="1"/>
          </p:cNvSpPr>
          <p:nvPr>
            <p:ph idx="1"/>
          </p:nvPr>
        </p:nvSpPr>
        <p:spPr>
          <a:xfrm>
            <a:off x="609600" y="1600200"/>
            <a:ext cx="10972800" cy="4103175"/>
          </a:xfrm>
        </p:spPr>
        <p:txBody>
          <a:bodyPr>
            <a:normAutofit fontScale="77500" lnSpcReduction="20000"/>
          </a:bodyPr>
          <a:lstStyle/>
          <a:p>
            <a:pPr algn="just">
              <a:buNone/>
            </a:pPr>
            <a:r>
              <a:rPr lang="en-GB" altLang="en-US" sz="2600" i="1" dirty="0">
                <a:latin typeface="Arial" panose="020B0604020202020204" pitchFamily="34" charset="0"/>
                <a:cs typeface="Arial" panose="020B0604020202020204" pitchFamily="34" charset="0"/>
              </a:rPr>
              <a:t> “Parties with an interest in the execution and outcome of a project. They would include business streams affected by or dependent on the outcome”</a:t>
            </a:r>
          </a:p>
          <a:p>
            <a:pPr marL="0" indent="0" algn="r">
              <a:buNone/>
            </a:pPr>
            <a:br>
              <a:rPr lang="en-GB" sz="2000" dirty="0"/>
            </a:br>
            <a:r>
              <a:rPr lang="en-GB" sz="2000" dirty="0"/>
              <a:t>(How to organise, plan and control projects, 2010)</a:t>
            </a:r>
            <a:endParaRPr lang="en-US" sz="2000" dirty="0"/>
          </a:p>
          <a:p>
            <a:pPr algn="r">
              <a:buNone/>
            </a:pPr>
            <a:endParaRPr lang="en-US"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“Persons and organisations such as customers, sponsors, performing organization and the public, that are actively involved in the project or whose interests may be positively or negatively affected by execution or completion of the project.</a:t>
            </a:r>
          </a:p>
          <a:p>
            <a:pPr>
              <a:buNone/>
            </a:pPr>
            <a:endParaRPr lang="en-GB" altLang="en-US" sz="2600" i="1" dirty="0">
              <a:latin typeface="Arial" panose="020B0604020202020204" pitchFamily="34" charset="0"/>
              <a:cs typeface="Arial" panose="020B0604020202020204" pitchFamily="34" charset="0"/>
            </a:endParaRPr>
          </a:p>
          <a:p>
            <a:pPr>
              <a:buNone/>
            </a:pPr>
            <a:r>
              <a:rPr lang="en-GB" altLang="en-US" sz="2600" i="1" dirty="0">
                <a:latin typeface="Arial" panose="020B0604020202020204" pitchFamily="34" charset="0"/>
                <a:cs typeface="Arial" panose="020B0604020202020204" pitchFamily="34" charset="0"/>
              </a:rPr>
              <a:t>They may also exert influence over the project and its deliverables”</a:t>
            </a:r>
          </a:p>
          <a:p>
            <a:pPr algn="r">
              <a:buNone/>
            </a:pPr>
            <a:br>
              <a:rPr lang="en-US" altLang="en-US" sz="2000" i="1" dirty="0">
                <a:latin typeface="Arial" panose="020B0604020202020204" pitchFamily="34" charset="0"/>
                <a:cs typeface="Arial" panose="020B0604020202020204" pitchFamily="34" charset="0"/>
              </a:rPr>
            </a:br>
            <a:r>
              <a:rPr lang="en-US" altLang="en-US" sz="2000" i="1" dirty="0">
                <a:latin typeface="Arial" panose="020B0604020202020204" pitchFamily="34" charset="0"/>
                <a:cs typeface="Arial" panose="020B0604020202020204" pitchFamily="34" charset="0"/>
              </a:rPr>
              <a:t>(Smith, 2000)</a:t>
            </a:r>
          </a:p>
          <a:p>
            <a:pPr>
              <a:buNone/>
            </a:pPr>
            <a:endParaRPr lang="en-US" altLang="en-US" sz="2000" i="1" dirty="0">
              <a:latin typeface="Arial" panose="020B0604020202020204" pitchFamily="34" charset="0"/>
              <a:cs typeface="Arial" panose="020B0604020202020204" pitchFamily="34" charset="0"/>
            </a:endParaRPr>
          </a:p>
          <a:p>
            <a:pPr algn="r">
              <a:buNone/>
            </a:pPr>
            <a:endParaRPr lang="en-GB" altLang="en-US" i="1" dirty="0">
              <a:latin typeface="Arial" panose="020B0604020202020204" pitchFamily="34" charset="0"/>
              <a:cs typeface="Arial" panose="020B0604020202020204" pitchFamily="34" charset="0"/>
            </a:endParaRPr>
          </a:p>
          <a:p>
            <a:pPr>
              <a:buNone/>
            </a:pPr>
            <a:r>
              <a:rPr lang="en-GB" altLang="en-US" i="1" dirty="0">
                <a:latin typeface="Arial" panose="020B0604020202020204" pitchFamily="34" charset="0"/>
                <a:cs typeface="Arial" panose="020B0604020202020204" pitchFamily="34" charset="0"/>
              </a:rPr>
              <a:t>    </a:t>
            </a:r>
            <a:endParaRPr lang="en-US" dirty="0"/>
          </a:p>
        </p:txBody>
      </p:sp>
      <p:sp>
        <p:nvSpPr>
          <p:cNvPr id="4" name="Slide Number Placeholder 3">
            <a:extLst>
              <a:ext uri="{FF2B5EF4-FFF2-40B4-BE49-F238E27FC236}">
                <a16:creationId xmlns:a16="http://schemas.microsoft.com/office/drawing/2014/main" id="{68F0BC09-EB4A-7147-B71B-BBC0D794E4E8}"/>
              </a:ext>
            </a:extLst>
          </p:cNvPr>
          <p:cNvSpPr>
            <a:spLocks noGrp="1"/>
          </p:cNvSpPr>
          <p:nvPr>
            <p:ph type="sldNum" sz="quarter" idx="12"/>
          </p:nvPr>
        </p:nvSpPr>
        <p:spPr/>
        <p:txBody>
          <a:bodyPr/>
          <a:lstStyle/>
          <a:p>
            <a:fld id="{3D165440-4880-415F-9146-4793BDD623F8}" type="slidenum">
              <a:rPr lang="en-GB" smtClean="0"/>
              <a:t>5</a:t>
            </a:fld>
            <a:endParaRPr lang="en-GB"/>
          </a:p>
        </p:txBody>
      </p:sp>
    </p:spTree>
    <p:extLst>
      <p:ext uri="{BB962C8B-B14F-4D97-AF65-F5344CB8AC3E}">
        <p14:creationId xmlns:p14="http://schemas.microsoft.com/office/powerpoint/2010/main" val="24894458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F55D-0FC3-014F-9518-FA20A6BF7889}"/>
              </a:ext>
            </a:extLst>
          </p:cNvPr>
          <p:cNvSpPr>
            <a:spLocks noGrp="1"/>
          </p:cNvSpPr>
          <p:nvPr>
            <p:ph type="title"/>
          </p:nvPr>
        </p:nvSpPr>
        <p:spPr/>
        <p:txBody>
          <a:bodyPr/>
          <a:lstStyle/>
          <a:p>
            <a:r>
              <a:rPr lang="en-US" dirty="0"/>
              <a:t>Project Management Environment</a:t>
            </a:r>
          </a:p>
        </p:txBody>
      </p:sp>
      <p:sp>
        <p:nvSpPr>
          <p:cNvPr id="3" name="Content Placeholder 2">
            <a:extLst>
              <a:ext uri="{FF2B5EF4-FFF2-40B4-BE49-F238E27FC236}">
                <a16:creationId xmlns:a16="http://schemas.microsoft.com/office/drawing/2014/main" id="{2F7B2FA4-F0A7-DB49-8868-89E08EFC7417}"/>
              </a:ext>
            </a:extLst>
          </p:cNvPr>
          <p:cNvSpPr>
            <a:spLocks noGrp="1"/>
          </p:cNvSpPr>
          <p:nvPr>
            <p:ph idx="1"/>
          </p:nvPr>
        </p:nvSpPr>
        <p:spPr/>
        <p:txBody>
          <a:bodyPr/>
          <a:lstStyle/>
          <a:p>
            <a:pPr>
              <a:lnSpc>
                <a:spcPct val="130000"/>
              </a:lnSpc>
            </a:pPr>
            <a:r>
              <a:rPr lang="en-GB" dirty="0">
                <a:latin typeface="Arial" charset="0"/>
                <a:cs typeface="Arial" charset="0"/>
              </a:rPr>
              <a:t>Stakeholders</a:t>
            </a:r>
          </a:p>
          <a:p>
            <a:pPr>
              <a:lnSpc>
                <a:spcPct val="130000"/>
              </a:lnSpc>
            </a:pPr>
            <a:r>
              <a:rPr lang="en-GB" dirty="0">
                <a:latin typeface="Arial" charset="0"/>
                <a:cs typeface="Arial" charset="0"/>
              </a:rPr>
              <a:t>The outside environment</a:t>
            </a:r>
          </a:p>
          <a:p>
            <a:pPr>
              <a:lnSpc>
                <a:spcPct val="130000"/>
              </a:lnSpc>
            </a:pPr>
            <a:r>
              <a:rPr lang="en-GB" dirty="0">
                <a:latin typeface="Arial" charset="0"/>
                <a:cs typeface="Arial" charset="0"/>
              </a:rPr>
              <a:t>The organisational framework</a:t>
            </a:r>
          </a:p>
          <a:p>
            <a:pPr>
              <a:lnSpc>
                <a:spcPct val="130000"/>
              </a:lnSpc>
            </a:pPr>
            <a:r>
              <a:rPr lang="en-GB" dirty="0">
                <a:latin typeface="Arial" charset="0"/>
                <a:cs typeface="Arial" charset="0"/>
              </a:rPr>
              <a:t>Alignment with organisation strategy</a:t>
            </a:r>
          </a:p>
          <a:p>
            <a:pPr>
              <a:lnSpc>
                <a:spcPct val="130000"/>
              </a:lnSpc>
            </a:pPr>
            <a:r>
              <a:rPr lang="en-GB" dirty="0">
                <a:latin typeface="Arial" charset="0"/>
                <a:cs typeface="Arial" charset="0"/>
              </a:rPr>
              <a:t>The impact of change</a:t>
            </a:r>
          </a:p>
          <a:p>
            <a:pPr marL="0" indent="0">
              <a:buNone/>
            </a:pPr>
            <a:endParaRPr lang="en-US" dirty="0"/>
          </a:p>
        </p:txBody>
      </p:sp>
      <p:sp>
        <p:nvSpPr>
          <p:cNvPr id="4" name="Slide Number Placeholder 3">
            <a:extLst>
              <a:ext uri="{FF2B5EF4-FFF2-40B4-BE49-F238E27FC236}">
                <a16:creationId xmlns:a16="http://schemas.microsoft.com/office/drawing/2014/main" id="{F1D339A9-6A5E-DB4D-AC7C-C253503532C3}"/>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714721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External Stakeholders</a:t>
            </a:r>
          </a:p>
        </p:txBody>
      </p:sp>
      <p:sp>
        <p:nvSpPr>
          <p:cNvPr id="4" name="Slide Number Placeholder 3">
            <a:extLst>
              <a:ext uri="{FF2B5EF4-FFF2-40B4-BE49-F238E27FC236}">
                <a16:creationId xmlns:a16="http://schemas.microsoft.com/office/drawing/2014/main" id="{5AB62B73-C847-F542-B6B3-3924046C8920}"/>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Rectangle 3">
            <a:extLst>
              <a:ext uri="{FF2B5EF4-FFF2-40B4-BE49-F238E27FC236}">
                <a16:creationId xmlns:a16="http://schemas.microsoft.com/office/drawing/2014/main" id="{BA2295E5-8A03-1A4A-9BC6-66B3EB38BA01}"/>
              </a:ext>
            </a:extLst>
          </p:cNvPr>
          <p:cNvSpPr txBox="1">
            <a:spLocks noChangeArrowheads="1"/>
          </p:cNvSpPr>
          <p:nvPr/>
        </p:nvSpPr>
        <p:spPr>
          <a:xfrm>
            <a:off x="6231851" y="1091050"/>
            <a:ext cx="3538538" cy="42576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Suppliers</a:t>
            </a:r>
          </a:p>
          <a:p>
            <a:r>
              <a:rPr lang="en-GB" dirty="0">
                <a:latin typeface="Arial" charset="0"/>
                <a:cs typeface="Arial" charset="0"/>
              </a:rPr>
              <a:t>The general public</a:t>
            </a:r>
          </a:p>
          <a:p>
            <a:r>
              <a:rPr lang="en-GB" dirty="0">
                <a:latin typeface="Arial" charset="0"/>
                <a:cs typeface="Arial" charset="0"/>
              </a:rPr>
              <a:t>The media</a:t>
            </a:r>
          </a:p>
          <a:p>
            <a:r>
              <a:rPr lang="en-GB" dirty="0">
                <a:latin typeface="Arial" charset="0"/>
                <a:cs typeface="Arial" charset="0"/>
              </a:rPr>
              <a:t>Shareholders or trustees</a:t>
            </a:r>
          </a:p>
          <a:p>
            <a:r>
              <a:rPr lang="en-GB" dirty="0">
                <a:latin typeface="Arial" charset="0"/>
                <a:cs typeface="Arial" charset="0"/>
              </a:rPr>
              <a:t>End users of the product or service</a:t>
            </a:r>
          </a:p>
        </p:txBody>
      </p:sp>
      <p:pic>
        <p:nvPicPr>
          <p:cNvPr id="6" name="Picture 5">
            <a:extLst>
              <a:ext uri="{FF2B5EF4-FFF2-40B4-BE49-F238E27FC236}">
                <a16:creationId xmlns:a16="http://schemas.microsoft.com/office/drawing/2014/main" id="{B9508DFD-9884-F948-A5D8-2C29D865C645}"/>
              </a:ext>
            </a:extLst>
          </p:cNvPr>
          <p:cNvPicPr>
            <a:picLocks noChangeAspect="1" noChangeArrowheads="1"/>
          </p:cNvPicPr>
          <p:nvPr/>
        </p:nvPicPr>
        <p:blipFill>
          <a:blip r:embed="rId3" cstate="print"/>
          <a:srcRect/>
          <a:stretch>
            <a:fillRect/>
          </a:stretch>
        </p:blipFill>
        <p:spPr bwMode="auto">
          <a:xfrm>
            <a:off x="1026884" y="956907"/>
            <a:ext cx="3624262" cy="4525962"/>
          </a:xfrm>
          <a:prstGeom prst="rect">
            <a:avLst/>
          </a:prstGeom>
          <a:noFill/>
          <a:ln w="9525">
            <a:noFill/>
            <a:miter lim="800000"/>
            <a:headEnd/>
            <a:tailEnd/>
          </a:ln>
        </p:spPr>
      </p:pic>
    </p:spTree>
    <p:extLst>
      <p:ext uri="{BB962C8B-B14F-4D97-AF65-F5344CB8AC3E}">
        <p14:creationId xmlns:p14="http://schemas.microsoft.com/office/powerpoint/2010/main" val="7121030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FECF3-9F15-C241-984B-1C97F78DA364}"/>
              </a:ext>
            </a:extLst>
          </p:cNvPr>
          <p:cNvSpPr>
            <a:spLocks noGrp="1"/>
          </p:cNvSpPr>
          <p:nvPr>
            <p:ph type="title"/>
          </p:nvPr>
        </p:nvSpPr>
        <p:spPr/>
        <p:txBody>
          <a:bodyPr/>
          <a:lstStyle/>
          <a:p>
            <a:r>
              <a:rPr lang="en-US" dirty="0"/>
              <a:t>Internal Stakeholders</a:t>
            </a:r>
          </a:p>
        </p:txBody>
      </p:sp>
      <p:sp>
        <p:nvSpPr>
          <p:cNvPr id="4" name="Slide Number Placeholder 3">
            <a:extLst>
              <a:ext uri="{FF2B5EF4-FFF2-40B4-BE49-F238E27FC236}">
                <a16:creationId xmlns:a16="http://schemas.microsoft.com/office/drawing/2014/main" id="{5AB62B73-C847-F542-B6B3-3924046C8920}"/>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7" name="Rectangle 3">
            <a:extLst>
              <a:ext uri="{FF2B5EF4-FFF2-40B4-BE49-F238E27FC236}">
                <a16:creationId xmlns:a16="http://schemas.microsoft.com/office/drawing/2014/main" id="{FF16A496-5186-3141-BAF5-C1BEEBE05B02}"/>
              </a:ext>
            </a:extLst>
          </p:cNvPr>
          <p:cNvSpPr txBox="1">
            <a:spLocks noChangeArrowheads="1"/>
          </p:cNvSpPr>
          <p:nvPr/>
        </p:nvSpPr>
        <p:spPr>
          <a:xfrm>
            <a:off x="228600" y="2296332"/>
            <a:ext cx="11353800" cy="305354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latin typeface="Arial" charset="0"/>
                <a:cs typeface="Arial" charset="0"/>
              </a:rPr>
              <a:t>Project sponsor</a:t>
            </a:r>
          </a:p>
          <a:p>
            <a:r>
              <a:rPr lang="en-GB" dirty="0">
                <a:latin typeface="Arial" charset="0"/>
                <a:cs typeface="Arial" charset="0"/>
              </a:rPr>
              <a:t>Project team</a:t>
            </a:r>
          </a:p>
          <a:p>
            <a:r>
              <a:rPr lang="en-GB" dirty="0">
                <a:latin typeface="Arial" charset="0"/>
                <a:cs typeface="Arial" charset="0"/>
              </a:rPr>
              <a:t>Other managers</a:t>
            </a:r>
          </a:p>
          <a:p>
            <a:r>
              <a:rPr lang="en-GB" dirty="0">
                <a:latin typeface="Arial" charset="0"/>
                <a:cs typeface="Arial" charset="0"/>
              </a:rPr>
              <a:t>Trade unions</a:t>
            </a:r>
          </a:p>
          <a:p>
            <a:r>
              <a:rPr lang="en-GB" dirty="0">
                <a:latin typeface="Arial" charset="0"/>
                <a:cs typeface="Arial" charset="0"/>
              </a:rPr>
              <a:t>Change champion/agent</a:t>
            </a:r>
          </a:p>
          <a:p>
            <a:r>
              <a:rPr lang="en-GB" dirty="0">
                <a:latin typeface="Arial" charset="0"/>
                <a:cs typeface="Arial" charset="0"/>
              </a:rPr>
              <a:t>Staff affected by (or who can influence) the outcome of the project</a:t>
            </a:r>
          </a:p>
        </p:txBody>
      </p:sp>
      <p:pic>
        <p:nvPicPr>
          <p:cNvPr id="8" name="Picture 8">
            <a:extLst>
              <a:ext uri="{FF2B5EF4-FFF2-40B4-BE49-F238E27FC236}">
                <a16:creationId xmlns:a16="http://schemas.microsoft.com/office/drawing/2014/main" id="{F6B91371-225F-6146-A4A4-D94DBB4C7454}"/>
              </a:ext>
            </a:extLst>
          </p:cNvPr>
          <p:cNvPicPr>
            <a:picLocks noChangeAspect="1" noChangeArrowheads="1"/>
          </p:cNvPicPr>
          <p:nvPr/>
        </p:nvPicPr>
        <p:blipFill>
          <a:blip r:embed="rId3" cstate="print"/>
          <a:srcRect/>
          <a:stretch>
            <a:fillRect/>
          </a:stretch>
        </p:blipFill>
        <p:spPr bwMode="auto">
          <a:xfrm>
            <a:off x="7518830" y="1453713"/>
            <a:ext cx="4549775" cy="3032125"/>
          </a:xfrm>
          <a:prstGeom prst="rect">
            <a:avLst/>
          </a:prstGeom>
          <a:noFill/>
          <a:ln w="9525">
            <a:noFill/>
            <a:miter lim="800000"/>
            <a:headEnd/>
            <a:tailEnd/>
          </a:ln>
        </p:spPr>
      </p:pic>
    </p:spTree>
    <p:extLst>
      <p:ext uri="{BB962C8B-B14F-4D97-AF65-F5344CB8AC3E}">
        <p14:creationId xmlns:p14="http://schemas.microsoft.com/office/powerpoint/2010/main" val="22328756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A9E4-E72A-654B-BF96-BEBC5ABDFEB2}"/>
              </a:ext>
            </a:extLst>
          </p:cNvPr>
          <p:cNvSpPr>
            <a:spLocks noGrp="1"/>
          </p:cNvSpPr>
          <p:nvPr>
            <p:ph type="title"/>
          </p:nvPr>
        </p:nvSpPr>
        <p:spPr>
          <a:xfrm>
            <a:off x="609600" y="31746"/>
            <a:ext cx="10972800" cy="1143000"/>
          </a:xfrm>
        </p:spPr>
        <p:txBody>
          <a:bodyPr/>
          <a:lstStyle/>
          <a:p>
            <a:r>
              <a:rPr lang="en-US" dirty="0"/>
              <a:t>Stakeholder Analysis</a:t>
            </a:r>
          </a:p>
        </p:txBody>
      </p:sp>
      <p:sp>
        <p:nvSpPr>
          <p:cNvPr id="4" name="Slide Number Placeholder 3">
            <a:extLst>
              <a:ext uri="{FF2B5EF4-FFF2-40B4-BE49-F238E27FC236}">
                <a16:creationId xmlns:a16="http://schemas.microsoft.com/office/drawing/2014/main" id="{2CDCA96F-447B-0747-B458-F0BC590EC203}"/>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Text Box 3">
            <a:extLst>
              <a:ext uri="{FF2B5EF4-FFF2-40B4-BE49-F238E27FC236}">
                <a16:creationId xmlns:a16="http://schemas.microsoft.com/office/drawing/2014/main" id="{F4D66F1D-EDCA-E142-B4F5-32FAAD2CA97A}"/>
              </a:ext>
            </a:extLst>
          </p:cNvPr>
          <p:cNvSpPr txBox="1">
            <a:spLocks noChangeArrowheads="1"/>
          </p:cNvSpPr>
          <p:nvPr/>
        </p:nvSpPr>
        <p:spPr bwMode="auto">
          <a:xfrm>
            <a:off x="2108981" y="10662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6" name="Text Box 4">
            <a:extLst>
              <a:ext uri="{FF2B5EF4-FFF2-40B4-BE49-F238E27FC236}">
                <a16:creationId xmlns:a16="http://schemas.microsoft.com/office/drawing/2014/main" id="{175863F1-9EF1-5141-8525-776E1DE00871}"/>
              </a:ext>
            </a:extLst>
          </p:cNvPr>
          <p:cNvSpPr txBox="1">
            <a:spLocks noChangeArrowheads="1"/>
          </p:cNvSpPr>
          <p:nvPr/>
        </p:nvSpPr>
        <p:spPr bwMode="auto">
          <a:xfrm>
            <a:off x="2324881" y="1282157"/>
            <a:ext cx="2303462" cy="762000"/>
          </a:xfrm>
          <a:prstGeom prst="rect">
            <a:avLst/>
          </a:prstGeom>
          <a:noFill/>
          <a:ln w="9525">
            <a:noFill/>
            <a:miter lim="800000"/>
            <a:headEnd/>
            <a:tailEnd/>
          </a:ln>
        </p:spPr>
        <p:txBody>
          <a:bodyPr>
            <a:spAutoFit/>
          </a:bodyPr>
          <a:lstStyle/>
          <a:p>
            <a:pPr eaLnBrk="0" hangingPunct="0">
              <a:spcBef>
                <a:spcPct val="50000"/>
              </a:spcBef>
            </a:pPr>
            <a:endParaRPr lang="en-GB" sz="4400">
              <a:latin typeface="Arial" charset="0"/>
              <a:cs typeface="Arial" charset="0"/>
            </a:endParaRPr>
          </a:p>
        </p:txBody>
      </p:sp>
      <p:sp>
        <p:nvSpPr>
          <p:cNvPr id="7" name="Text Box 5">
            <a:extLst>
              <a:ext uri="{FF2B5EF4-FFF2-40B4-BE49-F238E27FC236}">
                <a16:creationId xmlns:a16="http://schemas.microsoft.com/office/drawing/2014/main" id="{11D1619F-7A9A-FA4F-822C-8D239FEC27C2}"/>
              </a:ext>
            </a:extLst>
          </p:cNvPr>
          <p:cNvSpPr txBox="1">
            <a:spLocks noChangeArrowheads="1"/>
          </p:cNvSpPr>
          <p:nvPr/>
        </p:nvSpPr>
        <p:spPr bwMode="auto">
          <a:xfrm>
            <a:off x="2540781" y="1498057"/>
            <a:ext cx="2303462"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Identify your Stakeholders</a:t>
            </a:r>
          </a:p>
        </p:txBody>
      </p:sp>
      <p:sp>
        <p:nvSpPr>
          <p:cNvPr id="8" name="Text Box 6">
            <a:extLst>
              <a:ext uri="{FF2B5EF4-FFF2-40B4-BE49-F238E27FC236}">
                <a16:creationId xmlns:a16="http://schemas.microsoft.com/office/drawing/2014/main" id="{108B8FFD-8166-1241-82AD-B4A8A15307F0}"/>
              </a:ext>
            </a:extLst>
          </p:cNvPr>
          <p:cNvSpPr txBox="1">
            <a:spLocks noChangeArrowheads="1"/>
          </p:cNvSpPr>
          <p:nvPr/>
        </p:nvSpPr>
        <p:spPr bwMode="auto">
          <a:xfrm>
            <a:off x="4701368" y="2722020"/>
            <a:ext cx="2303463"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Prioritise your Stakeholders</a:t>
            </a:r>
          </a:p>
        </p:txBody>
      </p:sp>
      <p:sp>
        <p:nvSpPr>
          <p:cNvPr id="9" name="Text Box 7">
            <a:extLst>
              <a:ext uri="{FF2B5EF4-FFF2-40B4-BE49-F238E27FC236}">
                <a16:creationId xmlns:a16="http://schemas.microsoft.com/office/drawing/2014/main" id="{048110B5-CDDD-9D4D-8E31-3F2E4395BA28}"/>
              </a:ext>
            </a:extLst>
          </p:cNvPr>
          <p:cNvSpPr txBox="1">
            <a:spLocks noChangeArrowheads="1"/>
          </p:cNvSpPr>
          <p:nvPr/>
        </p:nvSpPr>
        <p:spPr bwMode="auto">
          <a:xfrm>
            <a:off x="6717493" y="4019007"/>
            <a:ext cx="2806700" cy="847725"/>
          </a:xfrm>
          <a:prstGeom prst="rect">
            <a:avLst/>
          </a:prstGeom>
          <a:noFill/>
          <a:ln w="25400">
            <a:solidFill>
              <a:srgbClr val="9900FF"/>
            </a:solidFill>
            <a:miter lim="800000"/>
            <a:headEnd/>
            <a:tailEnd/>
          </a:ln>
        </p:spPr>
        <p:txBody>
          <a:bodyPr>
            <a:spAutoFit/>
          </a:bodyPr>
          <a:lstStyle/>
          <a:p>
            <a:pPr eaLnBrk="0" hangingPunct="0">
              <a:spcBef>
                <a:spcPct val="50000"/>
              </a:spcBef>
            </a:pPr>
            <a:r>
              <a:rPr lang="en-GB">
                <a:latin typeface="Arial" charset="0"/>
                <a:cs typeface="Arial" charset="0"/>
              </a:rPr>
              <a:t>Understand your Key Stakeholders</a:t>
            </a:r>
          </a:p>
        </p:txBody>
      </p:sp>
      <p:sp>
        <p:nvSpPr>
          <p:cNvPr id="10" name="AutoShape 8">
            <a:extLst>
              <a:ext uri="{FF2B5EF4-FFF2-40B4-BE49-F238E27FC236}">
                <a16:creationId xmlns:a16="http://schemas.microsoft.com/office/drawing/2014/main" id="{0698AB9D-3F67-9F4A-BA10-C55E1DA52822}"/>
              </a:ext>
            </a:extLst>
          </p:cNvPr>
          <p:cNvSpPr>
            <a:spLocks noChangeArrowheads="1"/>
          </p:cNvSpPr>
          <p:nvPr/>
        </p:nvSpPr>
        <p:spPr bwMode="auto">
          <a:xfrm rot="5400000">
            <a:off x="5230800" y="1687763"/>
            <a:ext cx="814388"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
        <p:nvSpPr>
          <p:cNvPr id="11" name="AutoShape 9">
            <a:extLst>
              <a:ext uri="{FF2B5EF4-FFF2-40B4-BE49-F238E27FC236}">
                <a16:creationId xmlns:a16="http://schemas.microsoft.com/office/drawing/2014/main" id="{1C4F930D-CF13-584E-A089-BA40107A5C1F}"/>
              </a:ext>
            </a:extLst>
          </p:cNvPr>
          <p:cNvSpPr>
            <a:spLocks noChangeArrowheads="1"/>
          </p:cNvSpPr>
          <p:nvPr/>
        </p:nvSpPr>
        <p:spPr bwMode="auto">
          <a:xfrm rot="5400000">
            <a:off x="7535850" y="2984751"/>
            <a:ext cx="814387" cy="86677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solidFill>
            <a:schemeClr val="accent1"/>
          </a:solidFill>
          <a:ln w="9525">
            <a:solidFill>
              <a:srgbClr val="9900FF"/>
            </a:solidFill>
            <a:miter lim="800000"/>
            <a:headEnd/>
            <a:tailEnd/>
          </a:ln>
        </p:spPr>
        <p:txBody>
          <a:bodyPr wrap="none" anchor="ctr"/>
          <a:lstStyle/>
          <a:p>
            <a:endParaRPr lang="en-GB"/>
          </a:p>
        </p:txBody>
      </p:sp>
    </p:spTree>
    <p:extLst>
      <p:ext uri="{BB962C8B-B14F-4D97-AF65-F5344CB8AC3E}">
        <p14:creationId xmlns:p14="http://schemas.microsoft.com/office/powerpoint/2010/main" val="775742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10"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20715-A924-C44E-A130-E41C8AC72AE4}"/>
              </a:ext>
            </a:extLst>
          </p:cNvPr>
          <p:cNvSpPr>
            <a:spLocks noGrp="1"/>
          </p:cNvSpPr>
          <p:nvPr>
            <p:ph type="title"/>
          </p:nvPr>
        </p:nvSpPr>
        <p:spPr>
          <a:xfrm>
            <a:off x="609600" y="-216223"/>
            <a:ext cx="10972800" cy="1143000"/>
          </a:xfrm>
        </p:spPr>
        <p:txBody>
          <a:bodyPr/>
          <a:lstStyle/>
          <a:p>
            <a:r>
              <a:rPr lang="en-US" dirty="0" err="1"/>
              <a:t>Prioritising</a:t>
            </a:r>
            <a:r>
              <a:rPr lang="en-US" dirty="0"/>
              <a:t> Stakeholders</a:t>
            </a:r>
          </a:p>
        </p:txBody>
      </p:sp>
      <p:sp>
        <p:nvSpPr>
          <p:cNvPr id="4" name="Slide Number Placeholder 3">
            <a:extLst>
              <a:ext uri="{FF2B5EF4-FFF2-40B4-BE49-F238E27FC236}">
                <a16:creationId xmlns:a16="http://schemas.microsoft.com/office/drawing/2014/main" id="{4F7F3B9D-DBFD-604D-861D-EAFD0FAA23FE}"/>
              </a:ext>
            </a:extLst>
          </p:cNvPr>
          <p:cNvSpPr>
            <a:spLocks noGrp="1"/>
          </p:cNvSpPr>
          <p:nvPr>
            <p:ph type="sldNum" sz="quarter" idx="12"/>
          </p:nvPr>
        </p:nvSpPr>
        <p:spPr/>
        <p:txBody>
          <a:bodyPr/>
          <a:lstStyle/>
          <a:p>
            <a:fld id="{3D165440-4880-415F-9146-4793BDD623F8}" type="slidenum">
              <a:rPr lang="en-GB" smtClean="0"/>
              <a:t>10</a:t>
            </a:fld>
            <a:endParaRPr lang="en-GB"/>
          </a:p>
        </p:txBody>
      </p:sp>
      <p:grpSp>
        <p:nvGrpSpPr>
          <p:cNvPr id="5" name="Group 3">
            <a:extLst>
              <a:ext uri="{FF2B5EF4-FFF2-40B4-BE49-F238E27FC236}">
                <a16:creationId xmlns:a16="http://schemas.microsoft.com/office/drawing/2014/main" id="{713EBDD4-DD38-CC4A-9AAA-C8AFEB5C6066}"/>
              </a:ext>
            </a:extLst>
          </p:cNvPr>
          <p:cNvGrpSpPr>
            <a:grpSpLocks/>
          </p:cNvGrpSpPr>
          <p:nvPr/>
        </p:nvGrpSpPr>
        <p:grpSpPr bwMode="auto">
          <a:xfrm>
            <a:off x="2544010" y="783501"/>
            <a:ext cx="6971950" cy="4826888"/>
            <a:chOff x="431" y="845"/>
            <a:chExt cx="4808" cy="3299"/>
          </a:xfrm>
        </p:grpSpPr>
        <p:grpSp>
          <p:nvGrpSpPr>
            <p:cNvPr id="6" name="Group 4">
              <a:extLst>
                <a:ext uri="{FF2B5EF4-FFF2-40B4-BE49-F238E27FC236}">
                  <a16:creationId xmlns:a16="http://schemas.microsoft.com/office/drawing/2014/main" id="{469B7CF4-6CB2-AB4E-AAB4-DBF3C453EAAB}"/>
                </a:ext>
              </a:extLst>
            </p:cNvPr>
            <p:cNvGrpSpPr>
              <a:grpSpLocks/>
            </p:cNvGrpSpPr>
            <p:nvPr/>
          </p:nvGrpSpPr>
          <p:grpSpPr bwMode="auto">
            <a:xfrm>
              <a:off x="1166" y="1000"/>
              <a:ext cx="3435" cy="2472"/>
              <a:chOff x="1292" y="1253"/>
              <a:chExt cx="3176" cy="2176"/>
            </a:xfrm>
          </p:grpSpPr>
          <p:sp>
            <p:nvSpPr>
              <p:cNvPr id="16" name="Rectangle 5">
                <a:extLst>
                  <a:ext uri="{FF2B5EF4-FFF2-40B4-BE49-F238E27FC236}">
                    <a16:creationId xmlns:a16="http://schemas.microsoft.com/office/drawing/2014/main" id="{C8794133-DB7A-D24D-ABBB-AE85B82BAFCB}"/>
                  </a:ext>
                </a:extLst>
              </p:cNvPr>
              <p:cNvSpPr>
                <a:spLocks noChangeArrowheads="1"/>
              </p:cNvSpPr>
              <p:nvPr/>
            </p:nvSpPr>
            <p:spPr bwMode="auto">
              <a:xfrm>
                <a:off x="1292"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7" name="Rectangle 6">
                <a:extLst>
                  <a:ext uri="{FF2B5EF4-FFF2-40B4-BE49-F238E27FC236}">
                    <a16:creationId xmlns:a16="http://schemas.microsoft.com/office/drawing/2014/main" id="{B698B93C-07A3-D94F-9C42-8E9291E65350}"/>
                  </a:ext>
                </a:extLst>
              </p:cNvPr>
              <p:cNvSpPr>
                <a:spLocks noChangeArrowheads="1"/>
              </p:cNvSpPr>
              <p:nvPr/>
            </p:nvSpPr>
            <p:spPr bwMode="auto">
              <a:xfrm>
                <a:off x="1292"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8" name="Rectangle 7">
                <a:extLst>
                  <a:ext uri="{FF2B5EF4-FFF2-40B4-BE49-F238E27FC236}">
                    <a16:creationId xmlns:a16="http://schemas.microsoft.com/office/drawing/2014/main" id="{39FB340D-B04D-8A49-93F6-BD1E5BAC03B4}"/>
                  </a:ext>
                </a:extLst>
              </p:cNvPr>
              <p:cNvSpPr>
                <a:spLocks noChangeArrowheads="1"/>
              </p:cNvSpPr>
              <p:nvPr/>
            </p:nvSpPr>
            <p:spPr bwMode="auto">
              <a:xfrm>
                <a:off x="2880" y="2341"/>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sp>
            <p:nvSpPr>
              <p:cNvPr id="19" name="Rectangle 8">
                <a:extLst>
                  <a:ext uri="{FF2B5EF4-FFF2-40B4-BE49-F238E27FC236}">
                    <a16:creationId xmlns:a16="http://schemas.microsoft.com/office/drawing/2014/main" id="{4C9AA050-CC97-574B-B651-5F1AF82CE0B8}"/>
                  </a:ext>
                </a:extLst>
              </p:cNvPr>
              <p:cNvSpPr>
                <a:spLocks noChangeArrowheads="1"/>
              </p:cNvSpPr>
              <p:nvPr/>
            </p:nvSpPr>
            <p:spPr bwMode="auto">
              <a:xfrm>
                <a:off x="2880" y="1253"/>
                <a:ext cx="1588" cy="1088"/>
              </a:xfrm>
              <a:prstGeom prst="rect">
                <a:avLst/>
              </a:prstGeom>
              <a:solidFill>
                <a:srgbClr val="CCECFF">
                  <a:alpha val="72940"/>
                </a:srgbClr>
              </a:solidFill>
              <a:ln w="25400">
                <a:solidFill>
                  <a:srgbClr val="9900FF"/>
                </a:solidFill>
                <a:miter lim="800000"/>
                <a:headEnd/>
                <a:tailEnd/>
              </a:ln>
            </p:spPr>
            <p:txBody>
              <a:bodyPr wrap="none" anchor="ctr"/>
              <a:lstStyle/>
              <a:p>
                <a:pPr eaLnBrk="0" hangingPunct="0"/>
                <a:endParaRPr lang="en-GB">
                  <a:latin typeface="Arial" charset="0"/>
                  <a:cs typeface="Arial" charset="0"/>
                </a:endParaRPr>
              </a:p>
            </p:txBody>
          </p:sp>
        </p:grpSp>
        <p:grpSp>
          <p:nvGrpSpPr>
            <p:cNvPr id="7" name="Group 9">
              <a:extLst>
                <a:ext uri="{FF2B5EF4-FFF2-40B4-BE49-F238E27FC236}">
                  <a16:creationId xmlns:a16="http://schemas.microsoft.com/office/drawing/2014/main" id="{62752CDB-31BF-2845-8B2F-91AF2BB7D507}"/>
                </a:ext>
              </a:extLst>
            </p:cNvPr>
            <p:cNvGrpSpPr>
              <a:grpSpLocks/>
            </p:cNvGrpSpPr>
            <p:nvPr/>
          </p:nvGrpSpPr>
          <p:grpSpPr bwMode="auto">
            <a:xfrm>
              <a:off x="2050" y="3577"/>
              <a:ext cx="1815" cy="567"/>
              <a:chOff x="2064" y="3657"/>
              <a:chExt cx="1678" cy="499"/>
            </a:xfrm>
          </p:grpSpPr>
          <p:sp>
            <p:nvSpPr>
              <p:cNvPr id="14" name="AutoShape 10">
                <a:extLst>
                  <a:ext uri="{FF2B5EF4-FFF2-40B4-BE49-F238E27FC236}">
                    <a16:creationId xmlns:a16="http://schemas.microsoft.com/office/drawing/2014/main" id="{693E4973-8466-D049-9922-838791658CD4}"/>
                  </a:ext>
                </a:extLst>
              </p:cNvPr>
              <p:cNvSpPr>
                <a:spLocks noChangeArrowheads="1"/>
              </p:cNvSpPr>
              <p:nvPr/>
            </p:nvSpPr>
            <p:spPr bwMode="auto">
              <a:xfrm>
                <a:off x="2064" y="3657"/>
                <a:ext cx="1678" cy="499"/>
              </a:xfrm>
              <a:prstGeom prst="rightArrow">
                <a:avLst>
                  <a:gd name="adj1" fmla="val 50000"/>
                  <a:gd name="adj2" fmla="val 84068"/>
                </a:avLst>
              </a:prstGeom>
              <a:solidFill>
                <a:schemeClr val="accent1"/>
              </a:solidFill>
              <a:ln w="9525">
                <a:solidFill>
                  <a:schemeClr val="tx1"/>
                </a:solidFill>
                <a:miter lim="800000"/>
                <a:headEnd/>
                <a:tailEnd/>
              </a:ln>
            </p:spPr>
            <p:txBody>
              <a:bodyPr wrap="none" anchor="ctr"/>
              <a:lstStyle/>
              <a:p>
                <a:pPr eaLnBrk="0" hangingPunct="0"/>
                <a:endParaRPr lang="en-GB">
                  <a:latin typeface="Arial" charset="0"/>
                  <a:cs typeface="Arial" charset="0"/>
                </a:endParaRPr>
              </a:p>
            </p:txBody>
          </p:sp>
          <p:sp>
            <p:nvSpPr>
              <p:cNvPr id="15" name="Text Box 11">
                <a:extLst>
                  <a:ext uri="{FF2B5EF4-FFF2-40B4-BE49-F238E27FC236}">
                    <a16:creationId xmlns:a16="http://schemas.microsoft.com/office/drawing/2014/main" id="{349B11DE-C5C5-B442-8445-8658D89E329C}"/>
                  </a:ext>
                </a:extLst>
              </p:cNvPr>
              <p:cNvSpPr txBox="1">
                <a:spLocks noChangeArrowheads="1"/>
              </p:cNvSpPr>
              <p:nvPr/>
            </p:nvSpPr>
            <p:spPr bwMode="auto">
              <a:xfrm>
                <a:off x="2154" y="3793"/>
                <a:ext cx="1134" cy="220"/>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Interest</a:t>
                </a:r>
              </a:p>
            </p:txBody>
          </p:sp>
        </p:grpSp>
        <p:grpSp>
          <p:nvGrpSpPr>
            <p:cNvPr id="8" name="Group 12">
              <a:extLst>
                <a:ext uri="{FF2B5EF4-FFF2-40B4-BE49-F238E27FC236}">
                  <a16:creationId xmlns:a16="http://schemas.microsoft.com/office/drawing/2014/main" id="{D38ED027-CFFA-F94C-B2E7-22EC59774ED3}"/>
                </a:ext>
              </a:extLst>
            </p:cNvPr>
            <p:cNvGrpSpPr>
              <a:grpSpLocks/>
            </p:cNvGrpSpPr>
            <p:nvPr/>
          </p:nvGrpSpPr>
          <p:grpSpPr bwMode="auto">
            <a:xfrm>
              <a:off x="431" y="1567"/>
              <a:ext cx="625" cy="1575"/>
              <a:chOff x="340" y="1706"/>
              <a:chExt cx="578" cy="1386"/>
            </a:xfrm>
          </p:grpSpPr>
          <p:sp>
            <p:nvSpPr>
              <p:cNvPr id="12" name="AutoShape 13">
                <a:extLst>
                  <a:ext uri="{FF2B5EF4-FFF2-40B4-BE49-F238E27FC236}">
                    <a16:creationId xmlns:a16="http://schemas.microsoft.com/office/drawing/2014/main" id="{0CD386ED-207D-4E4C-A765-77D2E97E5A87}"/>
                  </a:ext>
                </a:extLst>
              </p:cNvPr>
              <p:cNvSpPr>
                <a:spLocks noChangeArrowheads="1"/>
              </p:cNvSpPr>
              <p:nvPr/>
            </p:nvSpPr>
            <p:spPr bwMode="auto">
              <a:xfrm>
                <a:off x="340" y="1706"/>
                <a:ext cx="578" cy="1386"/>
              </a:xfrm>
              <a:prstGeom prst="upArrow">
                <a:avLst>
                  <a:gd name="adj1" fmla="val 50000"/>
                  <a:gd name="adj2" fmla="val 59948"/>
                </a:avLst>
              </a:prstGeom>
              <a:solidFill>
                <a:schemeClr val="accent1"/>
              </a:solidFill>
              <a:ln w="9525">
                <a:solidFill>
                  <a:schemeClr val="tx1"/>
                </a:solidFill>
                <a:miter lim="800000"/>
                <a:headEnd/>
                <a:tailEnd/>
              </a:ln>
            </p:spPr>
            <p:txBody>
              <a:bodyPr vert="eaVert" wrap="none" anchor="ctr"/>
              <a:lstStyle/>
              <a:p>
                <a:pPr eaLnBrk="0" hangingPunct="0"/>
                <a:endParaRPr lang="en-GB">
                  <a:latin typeface="Arial" charset="0"/>
                  <a:cs typeface="Arial" charset="0"/>
                </a:endParaRPr>
              </a:p>
            </p:txBody>
          </p:sp>
          <p:sp>
            <p:nvSpPr>
              <p:cNvPr id="13" name="Text Box 14">
                <a:extLst>
                  <a:ext uri="{FF2B5EF4-FFF2-40B4-BE49-F238E27FC236}">
                    <a16:creationId xmlns:a16="http://schemas.microsoft.com/office/drawing/2014/main" id="{9349B6B4-4EF1-6D44-8249-82F42697FA2E}"/>
                  </a:ext>
                </a:extLst>
              </p:cNvPr>
              <p:cNvSpPr txBox="1">
                <a:spLocks noChangeArrowheads="1"/>
              </p:cNvSpPr>
              <p:nvPr/>
            </p:nvSpPr>
            <p:spPr bwMode="auto">
              <a:xfrm rot="-5400000">
                <a:off x="183" y="2408"/>
                <a:ext cx="817" cy="231"/>
              </a:xfrm>
              <a:prstGeom prst="rect">
                <a:avLst/>
              </a:prstGeom>
              <a:noFill/>
              <a:ln w="9525">
                <a:noFill/>
                <a:miter lim="800000"/>
                <a:headEnd/>
                <a:tailEnd/>
              </a:ln>
            </p:spPr>
            <p:txBody>
              <a:bodyPr>
                <a:spAutoFit/>
              </a:bodyPr>
              <a:lstStyle/>
              <a:p>
                <a:pPr eaLnBrk="0" hangingPunct="0">
                  <a:spcBef>
                    <a:spcPct val="50000"/>
                  </a:spcBef>
                </a:pPr>
                <a:r>
                  <a:rPr lang="en-GB" sz="2000" b="1">
                    <a:latin typeface="Arial" charset="0"/>
                    <a:cs typeface="Arial" charset="0"/>
                  </a:rPr>
                  <a:t>Power</a:t>
                </a:r>
              </a:p>
            </p:txBody>
          </p:sp>
        </p:grpSp>
        <p:sp>
          <p:nvSpPr>
            <p:cNvPr id="9" name="Text Box 15">
              <a:extLst>
                <a:ext uri="{FF2B5EF4-FFF2-40B4-BE49-F238E27FC236}">
                  <a16:creationId xmlns:a16="http://schemas.microsoft.com/office/drawing/2014/main" id="{1D5EE8FC-D85D-D344-BFEA-B2BF2D0C24BF}"/>
                </a:ext>
              </a:extLst>
            </p:cNvPr>
            <p:cNvSpPr txBox="1">
              <a:spLocks noChangeArrowheads="1"/>
            </p:cNvSpPr>
            <p:nvPr/>
          </p:nvSpPr>
          <p:spPr bwMode="auto">
            <a:xfrm>
              <a:off x="676" y="3474"/>
              <a:ext cx="737"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LOW</a:t>
              </a:r>
            </a:p>
          </p:txBody>
        </p:sp>
        <p:sp>
          <p:nvSpPr>
            <p:cNvPr id="10" name="Text Box 16">
              <a:extLst>
                <a:ext uri="{FF2B5EF4-FFF2-40B4-BE49-F238E27FC236}">
                  <a16:creationId xmlns:a16="http://schemas.microsoft.com/office/drawing/2014/main" id="{6BECAF87-FE16-8047-A081-63CAF62CA70D}"/>
                </a:ext>
              </a:extLst>
            </p:cNvPr>
            <p:cNvSpPr txBox="1">
              <a:spLocks noChangeArrowheads="1"/>
            </p:cNvSpPr>
            <p:nvPr/>
          </p:nvSpPr>
          <p:spPr bwMode="auto">
            <a:xfrm>
              <a:off x="521" y="845"/>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sp>
          <p:nvSpPr>
            <p:cNvPr id="11" name="Text Box 17">
              <a:extLst>
                <a:ext uri="{FF2B5EF4-FFF2-40B4-BE49-F238E27FC236}">
                  <a16:creationId xmlns:a16="http://schemas.microsoft.com/office/drawing/2014/main" id="{716B221E-A08A-024A-8313-411965EB8BB9}"/>
                </a:ext>
              </a:extLst>
            </p:cNvPr>
            <p:cNvSpPr txBox="1">
              <a:spLocks noChangeArrowheads="1"/>
            </p:cNvSpPr>
            <p:nvPr/>
          </p:nvSpPr>
          <p:spPr bwMode="auto">
            <a:xfrm>
              <a:off x="4454" y="3474"/>
              <a:ext cx="785" cy="231"/>
            </a:xfrm>
            <a:prstGeom prst="rect">
              <a:avLst/>
            </a:prstGeom>
            <a:noFill/>
            <a:ln w="9525">
              <a:noFill/>
              <a:miter lim="800000"/>
              <a:headEnd/>
              <a:tailEnd/>
            </a:ln>
          </p:spPr>
          <p:txBody>
            <a:bodyPr>
              <a:spAutoFit/>
            </a:bodyPr>
            <a:lstStyle/>
            <a:p>
              <a:pPr eaLnBrk="0" hangingPunct="0">
                <a:spcBef>
                  <a:spcPct val="50000"/>
                </a:spcBef>
              </a:pPr>
              <a:r>
                <a:rPr lang="en-GB" sz="1800" b="1">
                  <a:latin typeface="Arial" charset="0"/>
                  <a:cs typeface="Arial" charset="0"/>
                </a:rPr>
                <a:t>HIGH</a:t>
              </a:r>
            </a:p>
          </p:txBody>
        </p:sp>
      </p:grpSp>
      <p:sp>
        <p:nvSpPr>
          <p:cNvPr id="20" name="Text Box 18">
            <a:extLst>
              <a:ext uri="{FF2B5EF4-FFF2-40B4-BE49-F238E27FC236}">
                <a16:creationId xmlns:a16="http://schemas.microsoft.com/office/drawing/2014/main" id="{B3B11B3E-1E02-C84C-A542-16A62985A0CD}"/>
              </a:ext>
            </a:extLst>
          </p:cNvPr>
          <p:cNvSpPr txBox="1">
            <a:spLocks noChangeArrowheads="1"/>
          </p:cNvSpPr>
          <p:nvPr/>
        </p:nvSpPr>
        <p:spPr bwMode="auto">
          <a:xfrm>
            <a:off x="4452723" y="1606660"/>
            <a:ext cx="1419773"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Keep Satisfied</a:t>
            </a:r>
          </a:p>
        </p:txBody>
      </p:sp>
      <p:sp>
        <p:nvSpPr>
          <p:cNvPr id="21" name="Text Box 19">
            <a:extLst>
              <a:ext uri="{FF2B5EF4-FFF2-40B4-BE49-F238E27FC236}">
                <a16:creationId xmlns:a16="http://schemas.microsoft.com/office/drawing/2014/main" id="{A68D33B6-0375-8A49-ADC1-9042F863E5A6}"/>
              </a:ext>
            </a:extLst>
          </p:cNvPr>
          <p:cNvSpPr txBox="1">
            <a:spLocks noChangeArrowheads="1"/>
          </p:cNvSpPr>
          <p:nvPr/>
        </p:nvSpPr>
        <p:spPr bwMode="auto">
          <a:xfrm>
            <a:off x="6972086" y="1678098"/>
            <a:ext cx="1758312"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Manage closely</a:t>
            </a:r>
          </a:p>
        </p:txBody>
      </p:sp>
      <p:sp>
        <p:nvSpPr>
          <p:cNvPr id="22" name="Text Box 20">
            <a:extLst>
              <a:ext uri="{FF2B5EF4-FFF2-40B4-BE49-F238E27FC236}">
                <a16:creationId xmlns:a16="http://schemas.microsoft.com/office/drawing/2014/main" id="{176A409A-D860-EA4E-BB74-151227AE4CA7}"/>
              </a:ext>
            </a:extLst>
          </p:cNvPr>
          <p:cNvSpPr txBox="1">
            <a:spLocks noChangeArrowheads="1"/>
          </p:cNvSpPr>
          <p:nvPr/>
        </p:nvSpPr>
        <p:spPr bwMode="auto">
          <a:xfrm>
            <a:off x="4092360" y="3694223"/>
            <a:ext cx="1962628" cy="1015663"/>
          </a:xfrm>
          <a:prstGeom prst="rect">
            <a:avLst/>
          </a:prstGeom>
          <a:noFill/>
          <a:ln w="9525">
            <a:noFill/>
            <a:miter lim="800000"/>
            <a:headEnd/>
            <a:tailEnd/>
          </a:ln>
        </p:spPr>
        <p:txBody>
          <a:bodyPr wrap="square">
            <a:spAutoFit/>
          </a:bodyPr>
          <a:lstStyle/>
          <a:p>
            <a:pPr eaLnBrk="0" hangingPunct="0"/>
            <a:r>
              <a:rPr lang="en-GB" sz="2000">
                <a:latin typeface="Arial" charset="0"/>
                <a:cs typeface="Arial" charset="0"/>
              </a:rPr>
              <a:t>Monitor (minimum effort)</a:t>
            </a:r>
          </a:p>
        </p:txBody>
      </p:sp>
      <p:sp>
        <p:nvSpPr>
          <p:cNvPr id="23" name="Text Box 21">
            <a:extLst>
              <a:ext uri="{FF2B5EF4-FFF2-40B4-BE49-F238E27FC236}">
                <a16:creationId xmlns:a16="http://schemas.microsoft.com/office/drawing/2014/main" id="{973B68B9-47A9-7440-B561-5E4B7724B7AC}"/>
              </a:ext>
            </a:extLst>
          </p:cNvPr>
          <p:cNvSpPr txBox="1">
            <a:spLocks noChangeArrowheads="1"/>
          </p:cNvSpPr>
          <p:nvPr/>
        </p:nvSpPr>
        <p:spPr bwMode="auto">
          <a:xfrm>
            <a:off x="7116548" y="3694223"/>
            <a:ext cx="1624089" cy="707886"/>
          </a:xfrm>
          <a:prstGeom prst="rect">
            <a:avLst/>
          </a:prstGeom>
          <a:noFill/>
          <a:ln w="9525">
            <a:noFill/>
            <a:miter lim="800000"/>
            <a:headEnd/>
            <a:tailEnd/>
          </a:ln>
        </p:spPr>
        <p:txBody>
          <a:bodyPr wrap="square">
            <a:spAutoFit/>
          </a:bodyPr>
          <a:lstStyle/>
          <a:p>
            <a:pPr eaLnBrk="0" hangingPunct="0">
              <a:spcBef>
                <a:spcPct val="50000"/>
              </a:spcBef>
            </a:pPr>
            <a:r>
              <a:rPr lang="en-GB" sz="2000">
                <a:latin typeface="Arial" charset="0"/>
                <a:cs typeface="Arial" charset="0"/>
              </a:rPr>
              <a:t>Keep informed</a:t>
            </a:r>
          </a:p>
        </p:txBody>
      </p:sp>
    </p:spTree>
    <p:extLst>
      <p:ext uri="{BB962C8B-B14F-4D97-AF65-F5344CB8AC3E}">
        <p14:creationId xmlns:p14="http://schemas.microsoft.com/office/powerpoint/2010/main" val="2190158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p:bldP spid="21" grpId="0"/>
      <p:bldP spid="22" grpId="0"/>
      <p:bldP spid="2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C7A1D-02C5-6240-A2F7-614DAD6DF39C}"/>
              </a:ext>
            </a:extLst>
          </p:cNvPr>
          <p:cNvSpPr>
            <a:spLocks noGrp="1"/>
          </p:cNvSpPr>
          <p:nvPr>
            <p:ph type="title"/>
          </p:nvPr>
        </p:nvSpPr>
        <p:spPr/>
        <p:txBody>
          <a:bodyPr/>
          <a:lstStyle/>
          <a:p>
            <a:r>
              <a:rPr lang="en-US" dirty="0"/>
              <a:t>Power and Interest</a:t>
            </a:r>
          </a:p>
        </p:txBody>
      </p:sp>
      <p:sp>
        <p:nvSpPr>
          <p:cNvPr id="4" name="Slide Number Placeholder 3">
            <a:extLst>
              <a:ext uri="{FF2B5EF4-FFF2-40B4-BE49-F238E27FC236}">
                <a16:creationId xmlns:a16="http://schemas.microsoft.com/office/drawing/2014/main" id="{1301E4FD-ACAE-684F-ACAB-A6309185AAB2}"/>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24" name="Content Placeholder 2">
            <a:extLst>
              <a:ext uri="{FF2B5EF4-FFF2-40B4-BE49-F238E27FC236}">
                <a16:creationId xmlns:a16="http://schemas.microsoft.com/office/drawing/2014/main" id="{96874422-E618-F74F-85DB-25649D3BB426}"/>
              </a:ext>
            </a:extLst>
          </p:cNvPr>
          <p:cNvSpPr>
            <a:spLocks noGrp="1"/>
          </p:cNvSpPr>
          <p:nvPr>
            <p:ph idx="1"/>
          </p:nvPr>
        </p:nvSpPr>
        <p:spPr>
          <a:xfrm>
            <a:off x="457200" y="1600201"/>
            <a:ext cx="6362054" cy="2367366"/>
          </a:xfrm>
        </p:spPr>
        <p:txBody>
          <a:bodyPr/>
          <a:lstStyle/>
          <a:p>
            <a:pPr marL="0" indent="0" eaLnBrk="1" hangingPunct="1">
              <a:buNone/>
            </a:pPr>
            <a:r>
              <a:rPr lang="en-GB" altLang="en-US" sz="2800" b="1" dirty="0">
                <a:latin typeface="Arial" panose="020B0604020202020204" pitchFamily="34" charset="0"/>
                <a:cs typeface="Arial" panose="020B0604020202020204" pitchFamily="34" charset="0"/>
              </a:rPr>
              <a:t>How much </a:t>
            </a:r>
            <a:r>
              <a:rPr lang="en-GB" altLang="en-US" sz="2800" dirty="0">
                <a:latin typeface="Arial" panose="020B0604020202020204" pitchFamily="34" charset="0"/>
                <a:cs typeface="Arial" panose="020B0604020202020204" pitchFamily="34" charset="0"/>
              </a:rPr>
              <a:t>…</a:t>
            </a:r>
          </a:p>
          <a:p>
            <a:pPr marL="0" indent="0" eaLnBrk="1" hangingPunct="1">
              <a:buNone/>
            </a:pPr>
            <a:endParaRPr lang="en-GB" altLang="en-US" sz="800" dirty="0">
              <a:latin typeface="Arial" panose="020B0604020202020204" pitchFamily="34" charset="0"/>
              <a:cs typeface="Arial" panose="020B0604020202020204" pitchFamily="34" charset="0"/>
            </a:endParaRPr>
          </a:p>
          <a:p>
            <a:pPr marL="457200" lvl="1" indent="0" eaLnBrk="1" hangingPunct="1">
              <a:buNone/>
            </a:pPr>
            <a:r>
              <a:rPr lang="en-GB" altLang="en-US" sz="2400" dirty="0">
                <a:latin typeface="Arial" panose="020B0604020202020204" pitchFamily="34" charset="0"/>
                <a:cs typeface="Arial" panose="020B0604020202020204" pitchFamily="34" charset="0"/>
              </a:rPr>
              <a:t>Power to affect the project outcome</a:t>
            </a:r>
          </a:p>
          <a:p>
            <a:pPr marL="457200" lvl="1" indent="0" eaLnBrk="1" hangingPunct="1">
              <a:buNone/>
            </a:pPr>
            <a:r>
              <a:rPr lang="en-GB" altLang="en-US" sz="2400" dirty="0">
                <a:latin typeface="Arial" panose="020B0604020202020204" pitchFamily="34" charset="0"/>
                <a:cs typeface="Arial" panose="020B0604020202020204" pitchFamily="34" charset="0"/>
              </a:rPr>
              <a:t>Interest in the project outcome</a:t>
            </a:r>
          </a:p>
          <a:p>
            <a:pPr marL="0" indent="0">
              <a:buNone/>
            </a:pPr>
            <a:r>
              <a:rPr lang="en-GB" altLang="en-US" sz="2800" dirty="0">
                <a:latin typeface="Arial" panose="020B0604020202020204" pitchFamily="34" charset="0"/>
                <a:cs typeface="Arial" panose="020B0604020202020204" pitchFamily="34" charset="0"/>
              </a:rPr>
              <a:t>	 … does each stakeholder have?</a:t>
            </a:r>
            <a:endParaRPr lang="en-US" altLang="en-US" sz="2800" dirty="0">
              <a:latin typeface="Arial" panose="020B0604020202020204" pitchFamily="34" charset="0"/>
              <a:cs typeface="Arial" panose="020B0604020202020204" pitchFamily="34" charset="0"/>
            </a:endParaRPr>
          </a:p>
        </p:txBody>
      </p:sp>
      <p:sp>
        <p:nvSpPr>
          <p:cNvPr id="25" name="Rectangle 24">
            <a:extLst>
              <a:ext uri="{FF2B5EF4-FFF2-40B4-BE49-F238E27FC236}">
                <a16:creationId xmlns:a16="http://schemas.microsoft.com/office/drawing/2014/main" id="{6E041604-D36A-484E-ABFF-105C9FF15901}"/>
              </a:ext>
            </a:extLst>
          </p:cNvPr>
          <p:cNvSpPr/>
          <p:nvPr/>
        </p:nvSpPr>
        <p:spPr>
          <a:xfrm>
            <a:off x="8510507" y="2287628"/>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Keep Satisfied</a:t>
            </a:r>
          </a:p>
        </p:txBody>
      </p:sp>
      <p:sp>
        <p:nvSpPr>
          <p:cNvPr id="26" name="Rectangle 25">
            <a:extLst>
              <a:ext uri="{FF2B5EF4-FFF2-40B4-BE49-F238E27FC236}">
                <a16:creationId xmlns:a16="http://schemas.microsoft.com/office/drawing/2014/main" id="{06D012B6-E8E4-1E4A-A717-23EABCE4D0BF}"/>
              </a:ext>
            </a:extLst>
          </p:cNvPr>
          <p:cNvSpPr/>
          <p:nvPr/>
        </p:nvSpPr>
        <p:spPr>
          <a:xfrm>
            <a:off x="8510507" y="3573503"/>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Monitor</a:t>
            </a:r>
          </a:p>
        </p:txBody>
      </p:sp>
      <p:sp>
        <p:nvSpPr>
          <p:cNvPr id="27" name="Rectangle 26">
            <a:extLst>
              <a:ext uri="{FF2B5EF4-FFF2-40B4-BE49-F238E27FC236}">
                <a16:creationId xmlns:a16="http://schemas.microsoft.com/office/drawing/2014/main" id="{C9BE7A72-ECAF-5F45-B324-03A796106918}"/>
              </a:ext>
            </a:extLst>
          </p:cNvPr>
          <p:cNvSpPr/>
          <p:nvPr/>
        </p:nvSpPr>
        <p:spPr>
          <a:xfrm>
            <a:off x="10082132" y="3573503"/>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Keep Informed</a:t>
            </a:r>
          </a:p>
        </p:txBody>
      </p:sp>
      <p:sp>
        <p:nvSpPr>
          <p:cNvPr id="28" name="Rectangle 27">
            <a:extLst>
              <a:ext uri="{FF2B5EF4-FFF2-40B4-BE49-F238E27FC236}">
                <a16:creationId xmlns:a16="http://schemas.microsoft.com/office/drawing/2014/main" id="{D1458F8D-62D5-CE4B-8935-BB8FC1B1C91B}"/>
              </a:ext>
            </a:extLst>
          </p:cNvPr>
          <p:cNvSpPr/>
          <p:nvPr/>
        </p:nvSpPr>
        <p:spPr>
          <a:xfrm>
            <a:off x="10082132" y="2287628"/>
            <a:ext cx="1571625" cy="128587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dirty="0">
                <a:solidFill>
                  <a:prstClr val="black"/>
                </a:solidFill>
              </a:rPr>
              <a:t>Manage Closely</a:t>
            </a:r>
          </a:p>
        </p:txBody>
      </p:sp>
      <p:sp>
        <p:nvSpPr>
          <p:cNvPr id="29" name="TextBox 8">
            <a:extLst>
              <a:ext uri="{FF2B5EF4-FFF2-40B4-BE49-F238E27FC236}">
                <a16:creationId xmlns:a16="http://schemas.microsoft.com/office/drawing/2014/main" id="{705B8D8B-6342-C748-9ECB-B8BBF87AA095}"/>
              </a:ext>
            </a:extLst>
          </p:cNvPr>
          <p:cNvSpPr txBox="1">
            <a:spLocks noChangeArrowheads="1"/>
          </p:cNvSpPr>
          <p:nvPr/>
        </p:nvSpPr>
        <p:spPr bwMode="auto">
          <a:xfrm>
            <a:off x="8361926" y="4859378"/>
            <a:ext cx="341565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rPr>
              <a:t> Low        </a:t>
            </a:r>
            <a:r>
              <a:rPr lang="en-GB" altLang="en-US" sz="2400" b="1" dirty="0">
                <a:solidFill>
                  <a:prstClr val="black"/>
                </a:solidFill>
              </a:rPr>
              <a:t>Interest </a:t>
            </a:r>
            <a:r>
              <a:rPr lang="en-GB" altLang="en-US" sz="2400" dirty="0">
                <a:solidFill>
                  <a:prstClr val="black"/>
                </a:solidFill>
              </a:rPr>
              <a:t>       High</a:t>
            </a:r>
          </a:p>
        </p:txBody>
      </p:sp>
      <p:sp>
        <p:nvSpPr>
          <p:cNvPr id="30" name="TextBox 9">
            <a:extLst>
              <a:ext uri="{FF2B5EF4-FFF2-40B4-BE49-F238E27FC236}">
                <a16:creationId xmlns:a16="http://schemas.microsoft.com/office/drawing/2014/main" id="{3BF4A767-9563-D742-A223-82E33310EC58}"/>
              </a:ext>
            </a:extLst>
          </p:cNvPr>
          <p:cNvSpPr txBox="1">
            <a:spLocks noChangeArrowheads="1"/>
          </p:cNvSpPr>
          <p:nvPr/>
        </p:nvSpPr>
        <p:spPr bwMode="auto">
          <a:xfrm>
            <a:off x="6993775" y="2234675"/>
            <a:ext cx="1587101" cy="267765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800" dirty="0">
                <a:solidFill>
                  <a:prstClr val="black"/>
                </a:solidFill>
                <a:latin typeface="Arial" panose="020B0604020202020204" pitchFamily="34" charset="0"/>
                <a:cs typeface="Arial" panose="020B0604020202020204" pitchFamily="34" charset="0"/>
              </a:rPr>
              <a:t>High</a:t>
            </a:r>
          </a:p>
          <a:p>
            <a:pPr eaLnBrk="1" hangingPunct="1">
              <a:spcBef>
                <a:spcPct val="0"/>
              </a:spcBef>
              <a:buFontTx/>
              <a:buNone/>
            </a:pPr>
            <a:endParaRPr lang="en-GB" altLang="en-US" sz="4000" dirty="0">
              <a:solidFill>
                <a:prstClr val="black"/>
              </a:solidFill>
              <a:latin typeface="Arial" panose="020B0604020202020204" pitchFamily="34" charset="0"/>
              <a:cs typeface="Arial" panose="020B0604020202020204" pitchFamily="34" charset="0"/>
            </a:endParaRPr>
          </a:p>
          <a:p>
            <a:pPr eaLnBrk="1" hangingPunct="1">
              <a:spcBef>
                <a:spcPct val="0"/>
              </a:spcBef>
              <a:buFontTx/>
              <a:buNone/>
            </a:pPr>
            <a:r>
              <a:rPr lang="en-GB" altLang="en-US" sz="2800" b="1" dirty="0">
                <a:solidFill>
                  <a:prstClr val="black"/>
                </a:solidFill>
                <a:latin typeface="Arial" panose="020B0604020202020204" pitchFamily="34" charset="0"/>
                <a:cs typeface="Arial" panose="020B0604020202020204" pitchFamily="34" charset="0"/>
              </a:rPr>
              <a:t>  Power</a:t>
            </a:r>
          </a:p>
          <a:p>
            <a:pPr eaLnBrk="1" hangingPunct="1">
              <a:spcBef>
                <a:spcPct val="0"/>
              </a:spcBef>
              <a:buFontTx/>
              <a:buNone/>
            </a:pPr>
            <a:endParaRPr lang="en-GB" altLang="en-US" sz="4400" dirty="0">
              <a:solidFill>
                <a:prstClr val="black"/>
              </a:solidFill>
              <a:latin typeface="Arial" panose="020B0604020202020204" pitchFamily="34" charset="0"/>
              <a:cs typeface="Arial" panose="020B0604020202020204" pitchFamily="34" charset="0"/>
            </a:endParaRPr>
          </a:p>
          <a:p>
            <a:pPr eaLnBrk="1" hangingPunct="1">
              <a:spcBef>
                <a:spcPct val="0"/>
              </a:spcBef>
              <a:buFontTx/>
              <a:buNone/>
            </a:pPr>
            <a:r>
              <a:rPr lang="en-GB" altLang="en-US" sz="2800" dirty="0">
                <a:solidFill>
                  <a:prstClr val="black"/>
                </a:solidFill>
                <a:latin typeface="Arial" panose="020B0604020202020204" pitchFamily="34" charset="0"/>
                <a:cs typeface="Arial" panose="020B0604020202020204" pitchFamily="34" charset="0"/>
              </a:rPr>
              <a:t>Low</a:t>
            </a:r>
            <a:endParaRPr lang="en-US" altLang="en-US" sz="28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43570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6"/>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7"/>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0"/>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P spid="25" grpId="0" animBg="1"/>
      <p:bldP spid="26" grpId="0" animBg="1"/>
      <p:bldP spid="27" grpId="0" animBg="1"/>
      <p:bldP spid="28" grpId="0" animBg="1"/>
      <p:bldP spid="29" grpId="0"/>
      <p:bldP spid="3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7131B-3D61-8947-B055-60867039D987}"/>
              </a:ext>
            </a:extLst>
          </p:cNvPr>
          <p:cNvSpPr>
            <a:spLocks noGrp="1"/>
          </p:cNvSpPr>
          <p:nvPr>
            <p:ph type="title"/>
          </p:nvPr>
        </p:nvSpPr>
        <p:spPr/>
        <p:txBody>
          <a:bodyPr/>
          <a:lstStyle/>
          <a:p>
            <a:r>
              <a:rPr lang="en-US" dirty="0"/>
              <a:t>Further Tools &amp; Techniques</a:t>
            </a:r>
          </a:p>
        </p:txBody>
      </p:sp>
      <p:sp>
        <p:nvSpPr>
          <p:cNvPr id="3" name="Content Placeholder 2">
            <a:extLst>
              <a:ext uri="{FF2B5EF4-FFF2-40B4-BE49-F238E27FC236}">
                <a16:creationId xmlns:a16="http://schemas.microsoft.com/office/drawing/2014/main" id="{0D0DF1B9-064A-4B4C-9401-FCB8610EC262}"/>
              </a:ext>
            </a:extLst>
          </p:cNvPr>
          <p:cNvSpPr>
            <a:spLocks noGrp="1"/>
          </p:cNvSpPr>
          <p:nvPr>
            <p:ph idx="1"/>
          </p:nvPr>
        </p:nvSpPr>
        <p:spPr>
          <a:xfrm>
            <a:off x="609600" y="1600201"/>
            <a:ext cx="5403742" cy="2816816"/>
          </a:xfrm>
        </p:spPr>
        <p:txBody>
          <a:bodyPr>
            <a:normAutofit/>
          </a:bodyPr>
          <a:lstStyle/>
          <a:p>
            <a:pPr marL="0" indent="0">
              <a:buNone/>
            </a:pPr>
            <a:r>
              <a:rPr lang="en-GB" altLang="en-US" sz="1700" dirty="0"/>
              <a:t>Other stakeholder analysis/management tools include:</a:t>
            </a:r>
            <a:br>
              <a:rPr lang="en-GB" altLang="en-US" sz="1700" dirty="0"/>
            </a:br>
            <a:br>
              <a:rPr lang="en-GB" altLang="en-US" sz="1700" dirty="0"/>
            </a:br>
            <a:r>
              <a:rPr lang="en-GB" altLang="en-US" sz="1700" b="1" dirty="0"/>
              <a:t>Stakeholder ‘Salience’ model </a:t>
            </a:r>
            <a:br>
              <a:rPr lang="en-GB" altLang="en-US" sz="1700" b="1" dirty="0"/>
            </a:br>
            <a:r>
              <a:rPr lang="en-GB" altLang="en-US" sz="1700" dirty="0"/>
              <a:t>(Mitchel, </a:t>
            </a:r>
            <a:r>
              <a:rPr lang="en-GB" altLang="en-US" sz="1700" dirty="0" err="1"/>
              <a:t>Agle</a:t>
            </a:r>
            <a:r>
              <a:rPr lang="en-GB" altLang="en-US" sz="1700" dirty="0"/>
              <a:t>, Wood, 1997)</a:t>
            </a:r>
            <a:br>
              <a:rPr lang="en-GB" altLang="en-US" sz="1700" dirty="0"/>
            </a:br>
            <a:br>
              <a:rPr lang="en-GB" altLang="en-US" sz="1700" dirty="0"/>
            </a:br>
            <a:r>
              <a:rPr lang="en-GB" altLang="en-US" sz="1700" dirty="0"/>
              <a:t>The degree to which the managers give priority to competing stakeholders claims in their decision making process”.</a:t>
            </a:r>
            <a:br>
              <a:rPr lang="en-GB" altLang="en-US" sz="1700" dirty="0"/>
            </a:br>
            <a:br>
              <a:rPr lang="en-GB" altLang="en-US" sz="1700" dirty="0"/>
            </a:br>
            <a:r>
              <a:rPr lang="en-GB" altLang="en-US" sz="1700" b="1" dirty="0"/>
              <a:t>The Stakeholder Circle </a:t>
            </a:r>
            <a:r>
              <a:rPr lang="en-GB" altLang="en-US" sz="1700" dirty="0"/>
              <a:t>(Bourne, 2006)</a:t>
            </a:r>
          </a:p>
          <a:p>
            <a:pPr marL="0" indent="0">
              <a:buNone/>
            </a:pPr>
            <a:endParaRPr lang="en-US" dirty="0"/>
          </a:p>
        </p:txBody>
      </p:sp>
      <p:sp>
        <p:nvSpPr>
          <p:cNvPr id="4" name="Slide Number Placeholder 3">
            <a:extLst>
              <a:ext uri="{FF2B5EF4-FFF2-40B4-BE49-F238E27FC236}">
                <a16:creationId xmlns:a16="http://schemas.microsoft.com/office/drawing/2014/main" id="{6899C719-7591-A44B-94D7-ED58F0F3376D}"/>
              </a:ext>
            </a:extLst>
          </p:cNvPr>
          <p:cNvSpPr>
            <a:spLocks noGrp="1"/>
          </p:cNvSpPr>
          <p:nvPr>
            <p:ph type="sldNum" sz="quarter" idx="12"/>
          </p:nvPr>
        </p:nvSpPr>
        <p:spPr/>
        <p:txBody>
          <a:bodyPr/>
          <a:lstStyle/>
          <a:p>
            <a:fld id="{3D165440-4880-415F-9146-4793BDD623F8}" type="slidenum">
              <a:rPr lang="en-GB" smtClean="0"/>
              <a:t>12</a:t>
            </a:fld>
            <a:endParaRPr lang="en-GB"/>
          </a:p>
        </p:txBody>
      </p:sp>
      <p:pic>
        <p:nvPicPr>
          <p:cNvPr id="5" name="Picture 4">
            <a:extLst>
              <a:ext uri="{FF2B5EF4-FFF2-40B4-BE49-F238E27FC236}">
                <a16:creationId xmlns:a16="http://schemas.microsoft.com/office/drawing/2014/main" id="{D27445E4-0C3D-FC47-A288-60F4AE9E5C22}"/>
              </a:ext>
            </a:extLst>
          </p:cNvPr>
          <p:cNvPicPr>
            <a:picLocks noChangeAspect="1"/>
          </p:cNvPicPr>
          <p:nvPr/>
        </p:nvPicPr>
        <p:blipFill>
          <a:blip r:embed="rId2"/>
          <a:stretch>
            <a:fillRect/>
          </a:stretch>
        </p:blipFill>
        <p:spPr>
          <a:xfrm>
            <a:off x="7306410" y="1724186"/>
            <a:ext cx="3789040" cy="3789040"/>
          </a:xfrm>
          <a:prstGeom prst="rect">
            <a:avLst/>
          </a:prstGeom>
        </p:spPr>
      </p:pic>
    </p:spTree>
    <p:extLst>
      <p:ext uri="{BB962C8B-B14F-4D97-AF65-F5344CB8AC3E}">
        <p14:creationId xmlns:p14="http://schemas.microsoft.com/office/powerpoint/2010/main" val="2961780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49F4A-50D5-AD44-9459-44B8C5B01D87}"/>
              </a:ext>
            </a:extLst>
          </p:cNvPr>
          <p:cNvSpPr>
            <a:spLocks noGrp="1"/>
          </p:cNvSpPr>
          <p:nvPr>
            <p:ph type="title"/>
          </p:nvPr>
        </p:nvSpPr>
        <p:spPr/>
        <p:txBody>
          <a:bodyPr/>
          <a:lstStyle/>
          <a:p>
            <a:r>
              <a:rPr lang="en-US" dirty="0"/>
              <a:t>Stakeholder ‘Salience’ Model</a:t>
            </a:r>
          </a:p>
        </p:txBody>
      </p:sp>
      <p:sp>
        <p:nvSpPr>
          <p:cNvPr id="4" name="Slide Number Placeholder 3">
            <a:extLst>
              <a:ext uri="{FF2B5EF4-FFF2-40B4-BE49-F238E27FC236}">
                <a16:creationId xmlns:a16="http://schemas.microsoft.com/office/drawing/2014/main" id="{FDF81540-6646-C24B-A261-3AD2E54AF33C}"/>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5" name="Picture 4" descr="Stakeholder Salience model">
            <a:extLst>
              <a:ext uri="{FF2B5EF4-FFF2-40B4-BE49-F238E27FC236}">
                <a16:creationId xmlns:a16="http://schemas.microsoft.com/office/drawing/2014/main" id="{A0D4DD75-684B-CB4D-874B-5A9CCB457ECB}"/>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09600" y="913212"/>
            <a:ext cx="5419241" cy="4604185"/>
          </a:xfrm>
          <a:prstGeom prst="rect">
            <a:avLst/>
          </a:prstGeom>
          <a:noFill/>
          <a:ln>
            <a:noFill/>
          </a:ln>
        </p:spPr>
      </p:pic>
      <p:sp>
        <p:nvSpPr>
          <p:cNvPr id="6" name="TextBox 5">
            <a:extLst>
              <a:ext uri="{FF2B5EF4-FFF2-40B4-BE49-F238E27FC236}">
                <a16:creationId xmlns:a16="http://schemas.microsoft.com/office/drawing/2014/main" id="{B4449555-764B-244A-B785-C5528F242406}"/>
              </a:ext>
            </a:extLst>
          </p:cNvPr>
          <p:cNvSpPr txBox="1"/>
          <p:nvPr/>
        </p:nvSpPr>
        <p:spPr>
          <a:xfrm>
            <a:off x="6501703" y="1174746"/>
            <a:ext cx="4607835" cy="3225755"/>
          </a:xfrm>
          <a:prstGeom prst="rect">
            <a:avLst/>
          </a:prstGeom>
          <a:solidFill>
            <a:srgbClr val="FF0000"/>
          </a:solidFill>
        </p:spPr>
        <p:txBody>
          <a:bodyPr wrap="square" rtlCol="0">
            <a:spAutoFit/>
          </a:bodyPr>
          <a:lstStyle/>
          <a:p>
            <a:r>
              <a:rPr lang="en-GB" sz="2400" b="1" dirty="0">
                <a:solidFill>
                  <a:prstClr val="black"/>
                </a:solidFill>
                <a:latin typeface="Arial"/>
              </a:rPr>
              <a:t>Red</a:t>
            </a:r>
            <a:r>
              <a:rPr lang="en-GB" sz="2400" dirty="0">
                <a:solidFill>
                  <a:prstClr val="black"/>
                </a:solidFill>
                <a:latin typeface="Arial"/>
              </a:rPr>
              <a:t>:</a:t>
            </a:r>
          </a:p>
          <a:p>
            <a:endParaRPr lang="en-GB" sz="2400" dirty="0">
              <a:solidFill>
                <a:prstClr val="black"/>
              </a:solidFill>
              <a:latin typeface="Arial"/>
            </a:endParaRPr>
          </a:p>
          <a:p>
            <a:pPr>
              <a:lnSpc>
                <a:spcPct val="115000"/>
              </a:lnSpc>
            </a:pPr>
            <a:r>
              <a:rPr lang="en-GB" sz="2400" dirty="0">
                <a:solidFill>
                  <a:prstClr val="black"/>
                </a:solidFill>
                <a:latin typeface="Arial"/>
              </a:rPr>
              <a:t>Definitive stakeholders: </a:t>
            </a:r>
          </a:p>
          <a:p>
            <a:pPr>
              <a:lnSpc>
                <a:spcPct val="115000"/>
              </a:lnSpc>
            </a:pPr>
            <a:endParaRPr lang="en-GB" sz="800" dirty="0">
              <a:solidFill>
                <a:prstClr val="black"/>
              </a:solidFill>
              <a:latin typeface="Arial"/>
            </a:endParaRPr>
          </a:p>
          <a:p>
            <a:pPr>
              <a:lnSpc>
                <a:spcPct val="115000"/>
              </a:lnSpc>
            </a:pPr>
            <a:r>
              <a:rPr lang="en-GB" sz="2400" dirty="0">
                <a:solidFill>
                  <a:prstClr val="black"/>
                </a:solidFill>
                <a:latin typeface="Arial"/>
              </a:rPr>
              <a:t>All three attributes, high salience </a:t>
            </a:r>
          </a:p>
          <a:p>
            <a:pPr>
              <a:lnSpc>
                <a:spcPct val="115000"/>
              </a:lnSpc>
            </a:pPr>
            <a:endParaRPr lang="en-GB" sz="2400" dirty="0">
              <a:solidFill>
                <a:prstClr val="black"/>
              </a:solidFill>
              <a:latin typeface="Arial"/>
            </a:endParaRPr>
          </a:p>
          <a:p>
            <a:pPr>
              <a:lnSpc>
                <a:spcPct val="115000"/>
              </a:lnSpc>
            </a:pPr>
            <a:r>
              <a:rPr lang="en-GB" sz="2400" dirty="0">
                <a:solidFill>
                  <a:prstClr val="black"/>
                </a:solidFill>
                <a:latin typeface="Arial"/>
              </a:rPr>
              <a:t>Managers give immediate priority to these stakeholders.</a:t>
            </a:r>
          </a:p>
          <a:p>
            <a:pPr>
              <a:lnSpc>
                <a:spcPct val="115000"/>
              </a:lnSpc>
            </a:pPr>
            <a:endParaRPr lang="en-GB" sz="800" dirty="0">
              <a:solidFill>
                <a:prstClr val="black"/>
              </a:solidFill>
              <a:latin typeface="Arial"/>
            </a:endParaRPr>
          </a:p>
        </p:txBody>
      </p:sp>
    </p:spTree>
    <p:extLst>
      <p:ext uri="{BB962C8B-B14F-4D97-AF65-F5344CB8AC3E}">
        <p14:creationId xmlns:p14="http://schemas.microsoft.com/office/powerpoint/2010/main" val="186704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2" end="2"/>
                                            </p:txEl>
                                          </p:spTgt>
                                        </p:tgtEl>
                                        <p:attrNameLst>
                                          <p:attrName>ppt_c</p:attrName>
                                        </p:attrNameLst>
                                      </p:cBhvr>
                                      <p:to>
                                        <a:schemeClr val="accent1"/>
                                      </p:to>
                                    </p:animClr>
                                  </p:sub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4" end="4"/>
                                            </p:txEl>
                                          </p:spTgt>
                                        </p:tgtEl>
                                        <p:attrNameLst>
                                          <p:attrName>ppt_c</p:attrName>
                                        </p:attrNameLst>
                                      </p:cBhvr>
                                      <p:to>
                                        <a:schemeClr val="accent1"/>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6">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BBE4237-065C-264D-BB78-DABD31604C6B}"/>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32" name="Rounded Rectangle 31">
            <a:extLst>
              <a:ext uri="{FF2B5EF4-FFF2-40B4-BE49-F238E27FC236}">
                <a16:creationId xmlns:a16="http://schemas.microsoft.com/office/drawing/2014/main" id="{C5595099-7331-DA44-BC48-25F4649F47C3}"/>
              </a:ext>
            </a:extLst>
          </p:cNvPr>
          <p:cNvSpPr/>
          <p:nvPr/>
        </p:nvSpPr>
        <p:spPr>
          <a:xfrm>
            <a:off x="9884790" y="1735945"/>
            <a:ext cx="1071563" cy="1912937"/>
          </a:xfrm>
          <a:prstGeom prst="roundRect">
            <a:avLst/>
          </a:prstGeom>
          <a:gradFill flip="none" rotWithShape="1">
            <a:gsLst>
              <a:gs pos="0">
                <a:srgbClr val="5E9EFF"/>
              </a:gs>
              <a:gs pos="39999">
                <a:srgbClr val="85C2FF"/>
              </a:gs>
              <a:gs pos="70000">
                <a:srgbClr val="C4D6EB"/>
              </a:gs>
              <a:gs pos="100000">
                <a:srgbClr val="FFEBFA"/>
              </a:gs>
            </a:gsLst>
            <a:lin ang="2700000" scaled="0"/>
            <a:tileRect/>
          </a:gra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pic>
        <p:nvPicPr>
          <p:cNvPr id="33" name="Picture 2" descr="C:\Documents and Settings\Dave\Local Settings\Temporary Internet Files\Content.IE5\WTGP6FKT\MCj02544040000[1].wmf">
            <a:extLst>
              <a:ext uri="{FF2B5EF4-FFF2-40B4-BE49-F238E27FC236}">
                <a16:creationId xmlns:a16="http://schemas.microsoft.com/office/drawing/2014/main" id="{A84ABB52-EB69-DA40-8BFD-34F6151B817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86897" y="1940732"/>
            <a:ext cx="958850" cy="1249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4" name="Picture 3" descr="C:\Documents and Settings\Dave\Local Settings\Temporary Internet Files\Content.IE5\WTGP6FKT\MCj02544040000[1].wmf">
            <a:extLst>
              <a:ext uri="{FF2B5EF4-FFF2-40B4-BE49-F238E27FC236}">
                <a16:creationId xmlns:a16="http://schemas.microsoft.com/office/drawing/2014/main" id="{4B517EBD-DFB6-2249-8375-D93D4E1EB4D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56531" y="2083607"/>
            <a:ext cx="958850" cy="12493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5" name="Right Brace 34">
            <a:extLst>
              <a:ext uri="{FF2B5EF4-FFF2-40B4-BE49-F238E27FC236}">
                <a16:creationId xmlns:a16="http://schemas.microsoft.com/office/drawing/2014/main" id="{18A21EF8-E169-A440-AE72-8E760FBA46D2}"/>
              </a:ext>
            </a:extLst>
          </p:cNvPr>
          <p:cNvSpPr/>
          <p:nvPr/>
        </p:nvSpPr>
        <p:spPr>
          <a:xfrm rot="5400000">
            <a:off x="5560837" y="1872142"/>
            <a:ext cx="1020763" cy="5857875"/>
          </a:xfrm>
          <a:prstGeom prst="rightBrace">
            <a:avLst>
              <a:gd name="adj1" fmla="val 8333"/>
              <a:gd name="adj2" fmla="val 50000"/>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36" name="TextBox 12">
            <a:extLst>
              <a:ext uri="{FF2B5EF4-FFF2-40B4-BE49-F238E27FC236}">
                <a16:creationId xmlns:a16="http://schemas.microsoft.com/office/drawing/2014/main" id="{9149344D-3E2E-9B46-80E7-3EEF078DCDF0}"/>
              </a:ext>
            </a:extLst>
          </p:cNvPr>
          <p:cNvSpPr txBox="1">
            <a:spLocks noChangeArrowheads="1"/>
          </p:cNvSpPr>
          <p:nvPr/>
        </p:nvSpPr>
        <p:spPr bwMode="auto">
          <a:xfrm>
            <a:off x="5204445" y="5117975"/>
            <a:ext cx="1789360" cy="52322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800" b="1" dirty="0">
                <a:solidFill>
                  <a:prstClr val="black"/>
                </a:solidFill>
              </a:rPr>
              <a:t>Lifecycle</a:t>
            </a:r>
            <a:endParaRPr lang="en-US" altLang="en-US" sz="2000" b="1" dirty="0">
              <a:solidFill>
                <a:prstClr val="black"/>
              </a:solidFill>
            </a:endParaRPr>
          </a:p>
        </p:txBody>
      </p:sp>
      <p:sp>
        <p:nvSpPr>
          <p:cNvPr id="37" name="Right Brace 36">
            <a:extLst>
              <a:ext uri="{FF2B5EF4-FFF2-40B4-BE49-F238E27FC236}">
                <a16:creationId xmlns:a16="http://schemas.microsoft.com/office/drawing/2014/main" id="{69BEDD20-E4BE-F64B-9AFE-BB8AF6A45CAE}"/>
              </a:ext>
            </a:extLst>
          </p:cNvPr>
          <p:cNvSpPr/>
          <p:nvPr/>
        </p:nvSpPr>
        <p:spPr>
          <a:xfrm rot="5400000">
            <a:off x="4059062"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38" name="TextBox 14">
            <a:extLst>
              <a:ext uri="{FF2B5EF4-FFF2-40B4-BE49-F238E27FC236}">
                <a16:creationId xmlns:a16="http://schemas.microsoft.com/office/drawing/2014/main" id="{928A22B1-DFF5-C84E-8615-6BEF4CA5F93F}"/>
              </a:ext>
            </a:extLst>
          </p:cNvPr>
          <p:cNvSpPr txBox="1">
            <a:spLocks noChangeArrowheads="1"/>
          </p:cNvSpPr>
          <p:nvPr/>
        </p:nvSpPr>
        <p:spPr bwMode="auto">
          <a:xfrm>
            <a:off x="3856656" y="3974320"/>
            <a:ext cx="91439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Plan</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39" name="Right Brace 38">
            <a:extLst>
              <a:ext uri="{FF2B5EF4-FFF2-40B4-BE49-F238E27FC236}">
                <a16:creationId xmlns:a16="http://schemas.microsoft.com/office/drawing/2014/main" id="{27DE12A5-1494-B54F-937A-C2F2F59764C1}"/>
              </a:ext>
            </a:extLst>
          </p:cNvPr>
          <p:cNvSpPr/>
          <p:nvPr/>
        </p:nvSpPr>
        <p:spPr>
          <a:xfrm rot="5400000">
            <a:off x="5130625"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0" name="TextBox 17">
            <a:extLst>
              <a:ext uri="{FF2B5EF4-FFF2-40B4-BE49-F238E27FC236}">
                <a16:creationId xmlns:a16="http://schemas.microsoft.com/office/drawing/2014/main" id="{4ECB2B36-2610-764E-8649-B7DF0380364C}"/>
              </a:ext>
            </a:extLst>
          </p:cNvPr>
          <p:cNvSpPr txBox="1">
            <a:spLocks noChangeArrowheads="1"/>
          </p:cNvSpPr>
          <p:nvPr/>
        </p:nvSpPr>
        <p:spPr bwMode="auto">
          <a:xfrm>
            <a:off x="4856780" y="4004482"/>
            <a:ext cx="1107281"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Analyse</a:t>
            </a:r>
          </a:p>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Design</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41" name="Right Brace 40">
            <a:extLst>
              <a:ext uri="{FF2B5EF4-FFF2-40B4-BE49-F238E27FC236}">
                <a16:creationId xmlns:a16="http://schemas.microsoft.com/office/drawing/2014/main" id="{9587390E-28EA-DB49-B3E8-6F79B24DE48C}"/>
              </a:ext>
            </a:extLst>
          </p:cNvPr>
          <p:cNvSpPr/>
          <p:nvPr/>
        </p:nvSpPr>
        <p:spPr>
          <a:xfrm rot="5400000">
            <a:off x="6202187"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2" name="TextBox 19">
            <a:extLst>
              <a:ext uri="{FF2B5EF4-FFF2-40B4-BE49-F238E27FC236}">
                <a16:creationId xmlns:a16="http://schemas.microsoft.com/office/drawing/2014/main" id="{EBC567F7-93E7-2944-8BFF-D7DC3D479761}"/>
              </a:ext>
            </a:extLst>
          </p:cNvPr>
          <p:cNvSpPr txBox="1">
            <a:spLocks noChangeArrowheads="1"/>
          </p:cNvSpPr>
          <p:nvPr/>
        </p:nvSpPr>
        <p:spPr bwMode="auto">
          <a:xfrm>
            <a:off x="6071218" y="4004482"/>
            <a:ext cx="842963"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Build</a:t>
            </a:r>
          </a:p>
          <a:p>
            <a:pPr algn="ctr" eaLnBrk="1" hangingPunct="1">
              <a:spcBef>
                <a:spcPct val="0"/>
              </a:spcBef>
              <a:buFontTx/>
              <a:buNone/>
            </a:pPr>
            <a:r>
              <a:rPr lang="en-GB" altLang="en-US" sz="2000" dirty="0">
                <a:solidFill>
                  <a:prstClr val="black"/>
                </a:solidFill>
                <a:latin typeface="Arial" panose="020B0604020202020204" pitchFamily="34" charset="0"/>
                <a:cs typeface="Arial" panose="020B0604020202020204" pitchFamily="34" charset="0"/>
              </a:rPr>
              <a:t>Test</a:t>
            </a:r>
            <a:endParaRPr lang="en-US" altLang="en-US" sz="2000" dirty="0">
              <a:solidFill>
                <a:prstClr val="black"/>
              </a:solidFill>
              <a:latin typeface="Arial" panose="020B0604020202020204" pitchFamily="34" charset="0"/>
              <a:cs typeface="Arial" panose="020B0604020202020204" pitchFamily="34" charset="0"/>
            </a:endParaRPr>
          </a:p>
        </p:txBody>
      </p:sp>
      <p:sp>
        <p:nvSpPr>
          <p:cNvPr id="43" name="Right Brace 42">
            <a:extLst>
              <a:ext uri="{FF2B5EF4-FFF2-40B4-BE49-F238E27FC236}">
                <a16:creationId xmlns:a16="http://schemas.microsoft.com/office/drawing/2014/main" id="{D0FB9D27-6050-7448-B69D-1DF56A0D821B}"/>
              </a:ext>
            </a:extLst>
          </p:cNvPr>
          <p:cNvSpPr/>
          <p:nvPr/>
        </p:nvSpPr>
        <p:spPr>
          <a:xfrm rot="5400000">
            <a:off x="7345187" y="3294076"/>
            <a:ext cx="509588" cy="91440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anchor="ctr"/>
          <a:lstStyle/>
          <a:p>
            <a:pPr algn="ctr">
              <a:defRPr/>
            </a:pPr>
            <a:endParaRPr lang="en-US" dirty="0">
              <a:solidFill>
                <a:prstClr val="black"/>
              </a:solidFill>
            </a:endParaRPr>
          </a:p>
        </p:txBody>
      </p:sp>
      <p:sp>
        <p:nvSpPr>
          <p:cNvPr id="44" name="TextBox 21">
            <a:extLst>
              <a:ext uri="{FF2B5EF4-FFF2-40B4-BE49-F238E27FC236}">
                <a16:creationId xmlns:a16="http://schemas.microsoft.com/office/drawing/2014/main" id="{A369AE4D-7D27-264B-822C-7BA7A454576C}"/>
              </a:ext>
            </a:extLst>
          </p:cNvPr>
          <p:cNvSpPr txBox="1">
            <a:spLocks noChangeArrowheads="1"/>
          </p:cNvSpPr>
          <p:nvPr/>
        </p:nvSpPr>
        <p:spPr bwMode="auto">
          <a:xfrm>
            <a:off x="6914182" y="3974320"/>
            <a:ext cx="1457300"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000" dirty="0">
                <a:solidFill>
                  <a:prstClr val="black"/>
                </a:solidFill>
              </a:rPr>
              <a:t>Implement</a:t>
            </a:r>
            <a:endParaRPr lang="en-US" altLang="en-US" sz="2000" dirty="0">
              <a:solidFill>
                <a:prstClr val="black"/>
              </a:solidFill>
            </a:endParaRPr>
          </a:p>
        </p:txBody>
      </p:sp>
      <p:sp>
        <p:nvSpPr>
          <p:cNvPr id="45" name="TextBox 22">
            <a:extLst>
              <a:ext uri="{FF2B5EF4-FFF2-40B4-BE49-F238E27FC236}">
                <a16:creationId xmlns:a16="http://schemas.microsoft.com/office/drawing/2014/main" id="{CCF5B5C4-F906-7C44-BE50-5107CACD14B4}"/>
              </a:ext>
            </a:extLst>
          </p:cNvPr>
          <p:cNvSpPr txBox="1">
            <a:spLocks noChangeArrowheads="1"/>
          </p:cNvSpPr>
          <p:nvPr/>
        </p:nvSpPr>
        <p:spPr bwMode="auto">
          <a:xfrm>
            <a:off x="2356468" y="2617007"/>
            <a:ext cx="860425"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Start</a:t>
            </a:r>
            <a:endParaRPr lang="en-US" altLang="en-US" sz="2400" dirty="0">
              <a:solidFill>
                <a:prstClr val="black"/>
              </a:solidFill>
              <a:latin typeface="Arial" panose="020B0604020202020204" pitchFamily="34" charset="0"/>
              <a:cs typeface="Arial" panose="020B0604020202020204" pitchFamily="34" charset="0"/>
            </a:endParaRPr>
          </a:p>
        </p:txBody>
      </p:sp>
      <p:sp>
        <p:nvSpPr>
          <p:cNvPr id="46" name="TextBox 23">
            <a:extLst>
              <a:ext uri="{FF2B5EF4-FFF2-40B4-BE49-F238E27FC236}">
                <a16:creationId xmlns:a16="http://schemas.microsoft.com/office/drawing/2014/main" id="{F0F19DA5-A84C-AC40-880E-44932061F8EB}"/>
              </a:ext>
            </a:extLst>
          </p:cNvPr>
          <p:cNvSpPr txBox="1">
            <a:spLocks noChangeArrowheads="1"/>
          </p:cNvSpPr>
          <p:nvPr/>
        </p:nvSpPr>
        <p:spPr bwMode="auto">
          <a:xfrm>
            <a:off x="8765206" y="2474132"/>
            <a:ext cx="83026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End</a:t>
            </a:r>
            <a:endParaRPr lang="en-US" altLang="en-US" sz="2400" dirty="0">
              <a:solidFill>
                <a:prstClr val="black"/>
              </a:solidFill>
              <a:latin typeface="Arial" panose="020B0604020202020204" pitchFamily="34" charset="0"/>
              <a:cs typeface="Arial" panose="020B0604020202020204" pitchFamily="34" charset="0"/>
            </a:endParaRPr>
          </a:p>
        </p:txBody>
      </p:sp>
      <p:pic>
        <p:nvPicPr>
          <p:cNvPr id="47" name="Picture 12" descr="C:\Documents and Settings\Dave\Local Settings\Temporary Internet Files\Content.IE5\WTGP6FKT\MCj02902900000[1].wmf">
            <a:extLst>
              <a:ext uri="{FF2B5EF4-FFF2-40B4-BE49-F238E27FC236}">
                <a16:creationId xmlns:a16="http://schemas.microsoft.com/office/drawing/2014/main" id="{7EF7F656-3C63-0A47-B64A-68120F44421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27906" y="3083732"/>
            <a:ext cx="788988" cy="650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8" name="Picture 12" descr="C:\Documents and Settings\Dave\Local Settings\Temporary Internet Files\Content.IE5\WTGP6FKT\MCj02902900000[1].wmf">
            <a:extLst>
              <a:ext uri="{FF2B5EF4-FFF2-40B4-BE49-F238E27FC236}">
                <a16:creationId xmlns:a16="http://schemas.microsoft.com/office/drawing/2014/main" id="{229DDDAC-CB77-8A49-96FB-509ED2DC8227}"/>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00156" y="2940857"/>
            <a:ext cx="788988" cy="6508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cxnSp>
        <p:nvCxnSpPr>
          <p:cNvPr id="49" name="Straight Arrow Connector 48">
            <a:extLst>
              <a:ext uri="{FF2B5EF4-FFF2-40B4-BE49-F238E27FC236}">
                <a16:creationId xmlns:a16="http://schemas.microsoft.com/office/drawing/2014/main" id="{25273912-4BFD-914A-AD41-EF88E9E57D7A}"/>
              </a:ext>
            </a:extLst>
          </p:cNvPr>
          <p:cNvCxnSpPr/>
          <p:nvPr/>
        </p:nvCxnSpPr>
        <p:spPr>
          <a:xfrm>
            <a:off x="4213844" y="2720195"/>
            <a:ext cx="3571875" cy="1587"/>
          </a:xfrm>
          <a:prstGeom prst="straightConnector1">
            <a:avLst/>
          </a:prstGeom>
          <a:ln w="34925">
            <a:solidFill>
              <a:schemeClr val="tx1"/>
            </a:solidFill>
            <a:tailEnd type="arrow"/>
          </a:ln>
        </p:spPr>
        <p:style>
          <a:lnRef idx="1">
            <a:schemeClr val="accent1"/>
          </a:lnRef>
          <a:fillRef idx="0">
            <a:schemeClr val="accent1"/>
          </a:fillRef>
          <a:effectRef idx="0">
            <a:schemeClr val="accent1"/>
          </a:effectRef>
          <a:fontRef idx="minor">
            <a:schemeClr val="tx1"/>
          </a:fontRef>
        </p:style>
      </p:cxnSp>
      <p:pic>
        <p:nvPicPr>
          <p:cNvPr id="50" name="Picture 19" descr="C:\Documents and Settings\Dave\Local Settings\Temporary Internet Files\Content.IE5\0PCVKNKV\MCj00787080000[1].wmf">
            <a:extLst>
              <a:ext uri="{FF2B5EF4-FFF2-40B4-BE49-F238E27FC236}">
                <a16:creationId xmlns:a16="http://schemas.microsoft.com/office/drawing/2014/main" id="{6FF3CD09-8B17-6148-9008-DB813A8F694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213844" y="862820"/>
            <a:ext cx="785812" cy="658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1" name="Picture 19" descr="C:\Documents and Settings\Dave\Local Settings\Temporary Internet Files\Content.IE5\0PCVKNKV\MCj00787080000[1].wmf">
            <a:extLst>
              <a:ext uri="{FF2B5EF4-FFF2-40B4-BE49-F238E27FC236}">
                <a16:creationId xmlns:a16="http://schemas.microsoft.com/office/drawing/2014/main" id="{7D72297F-2F22-4349-839D-4BEC7090C90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71156" y="862820"/>
            <a:ext cx="785813" cy="658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52" name="Picture 19" descr="C:\Documents and Settings\Dave\Local Settings\Temporary Internet Files\Content.IE5\0PCVKNKV\MCj00787080000[1].wmf">
            <a:extLst>
              <a:ext uri="{FF2B5EF4-FFF2-40B4-BE49-F238E27FC236}">
                <a16:creationId xmlns:a16="http://schemas.microsoft.com/office/drawing/2014/main" id="{7294ACA4-51CA-164C-92F7-03D46CD49EC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857031" y="862820"/>
            <a:ext cx="785813" cy="65881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53" name="TextBox 43">
            <a:extLst>
              <a:ext uri="{FF2B5EF4-FFF2-40B4-BE49-F238E27FC236}">
                <a16:creationId xmlns:a16="http://schemas.microsoft.com/office/drawing/2014/main" id="{B0944A45-DF91-EE43-B682-57112D08B0BB}"/>
              </a:ext>
            </a:extLst>
          </p:cNvPr>
          <p:cNvSpPr txBox="1">
            <a:spLocks noChangeArrowheads="1"/>
          </p:cNvSpPr>
          <p:nvPr/>
        </p:nvSpPr>
        <p:spPr bwMode="auto">
          <a:xfrm>
            <a:off x="5359225" y="2759882"/>
            <a:ext cx="1428080"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Phases</a:t>
            </a:r>
            <a:endParaRPr lang="en-US" altLang="en-US" sz="1800" dirty="0">
              <a:solidFill>
                <a:prstClr val="black"/>
              </a:solidFill>
              <a:latin typeface="Arial" panose="020B0604020202020204" pitchFamily="34" charset="0"/>
              <a:cs typeface="Arial" panose="020B0604020202020204" pitchFamily="34" charset="0"/>
            </a:endParaRPr>
          </a:p>
        </p:txBody>
      </p:sp>
      <p:sp>
        <p:nvSpPr>
          <p:cNvPr id="54" name="TextBox 44">
            <a:extLst>
              <a:ext uri="{FF2B5EF4-FFF2-40B4-BE49-F238E27FC236}">
                <a16:creationId xmlns:a16="http://schemas.microsoft.com/office/drawing/2014/main" id="{E494A62F-BB0F-1646-BC48-94D99D916070}"/>
              </a:ext>
            </a:extLst>
          </p:cNvPr>
          <p:cNvSpPr txBox="1">
            <a:spLocks noChangeArrowheads="1"/>
          </p:cNvSpPr>
          <p:nvPr/>
        </p:nvSpPr>
        <p:spPr bwMode="auto">
          <a:xfrm>
            <a:off x="5213969" y="1680382"/>
            <a:ext cx="2386012"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Stakeholders</a:t>
            </a:r>
            <a:endParaRPr lang="en-US" altLang="en-US" sz="2400" dirty="0">
              <a:solidFill>
                <a:prstClr val="black"/>
              </a:solidFill>
              <a:latin typeface="Arial" panose="020B0604020202020204" pitchFamily="34" charset="0"/>
              <a:cs typeface="Arial" panose="020B0604020202020204" pitchFamily="34" charset="0"/>
            </a:endParaRPr>
          </a:p>
        </p:txBody>
      </p:sp>
      <p:sp>
        <p:nvSpPr>
          <p:cNvPr id="55" name="TextBox 46">
            <a:extLst>
              <a:ext uri="{FF2B5EF4-FFF2-40B4-BE49-F238E27FC236}">
                <a16:creationId xmlns:a16="http://schemas.microsoft.com/office/drawing/2014/main" id="{42A44B12-80CA-8A48-8B6E-344263E00A34}"/>
              </a:ext>
            </a:extLst>
          </p:cNvPr>
          <p:cNvSpPr txBox="1">
            <a:spLocks noChangeArrowheads="1"/>
          </p:cNvSpPr>
          <p:nvPr/>
        </p:nvSpPr>
        <p:spPr bwMode="auto">
          <a:xfrm>
            <a:off x="9768900" y="2245533"/>
            <a:ext cx="1302545" cy="93871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algn="ctr" eaLnBrk="1" hangingPunct="1">
              <a:spcBef>
                <a:spcPct val="0"/>
              </a:spcBef>
              <a:buFontTx/>
              <a:buNone/>
            </a:pPr>
            <a:r>
              <a:rPr lang="en-GB" altLang="en-US" sz="2350" dirty="0">
                <a:solidFill>
                  <a:prstClr val="black"/>
                </a:solidFill>
              </a:rPr>
              <a:t>Products</a:t>
            </a:r>
          </a:p>
          <a:p>
            <a:pPr algn="ctr" eaLnBrk="1" hangingPunct="1">
              <a:spcBef>
                <a:spcPct val="0"/>
              </a:spcBef>
              <a:buFontTx/>
              <a:buNone/>
            </a:pPr>
            <a:endParaRPr lang="en-GB" altLang="en-US" sz="800" dirty="0">
              <a:solidFill>
                <a:prstClr val="black"/>
              </a:solidFill>
            </a:endParaRPr>
          </a:p>
          <a:p>
            <a:pPr algn="ctr" eaLnBrk="1" hangingPunct="1">
              <a:spcBef>
                <a:spcPct val="0"/>
              </a:spcBef>
              <a:buFontTx/>
              <a:buNone/>
            </a:pPr>
            <a:r>
              <a:rPr lang="en-GB" altLang="en-US" sz="2350" dirty="0">
                <a:solidFill>
                  <a:prstClr val="black"/>
                </a:solidFill>
              </a:rPr>
              <a:t>Services</a:t>
            </a:r>
            <a:endParaRPr lang="en-US" altLang="en-US" sz="2350" dirty="0">
              <a:solidFill>
                <a:prstClr val="black"/>
              </a:solidFill>
            </a:endParaRPr>
          </a:p>
        </p:txBody>
      </p:sp>
      <p:cxnSp>
        <p:nvCxnSpPr>
          <p:cNvPr id="56" name="Straight Arrow Connector 55">
            <a:extLst>
              <a:ext uri="{FF2B5EF4-FFF2-40B4-BE49-F238E27FC236}">
                <a16:creationId xmlns:a16="http://schemas.microsoft.com/office/drawing/2014/main" id="{F858D159-FBF5-9E40-9F9A-7E5055F11EF7}"/>
              </a:ext>
            </a:extLst>
          </p:cNvPr>
          <p:cNvCxnSpPr/>
          <p:nvPr/>
        </p:nvCxnSpPr>
        <p:spPr>
          <a:xfrm flipV="1">
            <a:off x="9571656" y="2363007"/>
            <a:ext cx="261938" cy="255588"/>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57" name="Straight Arrow Connector 56">
            <a:extLst>
              <a:ext uri="{FF2B5EF4-FFF2-40B4-BE49-F238E27FC236}">
                <a16:creationId xmlns:a16="http://schemas.microsoft.com/office/drawing/2014/main" id="{2DA239F3-AFB1-F84B-9E34-E79223AA81F6}"/>
              </a:ext>
            </a:extLst>
          </p:cNvPr>
          <p:cNvCxnSpPr/>
          <p:nvPr/>
        </p:nvCxnSpPr>
        <p:spPr>
          <a:xfrm>
            <a:off x="9571656" y="2618595"/>
            <a:ext cx="261938" cy="244475"/>
          </a:xfrm>
          <a:prstGeom prst="straightConnector1">
            <a:avLst/>
          </a:prstGeom>
          <a:ln w="127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58" name="TextBox 60">
            <a:extLst>
              <a:ext uri="{FF2B5EF4-FFF2-40B4-BE49-F238E27FC236}">
                <a16:creationId xmlns:a16="http://schemas.microsoft.com/office/drawing/2014/main" id="{ADC4B505-2CD4-7E40-A257-85853AD69A3C}"/>
              </a:ext>
            </a:extLst>
          </p:cNvPr>
          <p:cNvSpPr txBox="1">
            <a:spLocks noChangeArrowheads="1"/>
          </p:cNvSpPr>
          <p:nvPr/>
        </p:nvSpPr>
        <p:spPr bwMode="auto">
          <a:xfrm>
            <a:off x="9772474" y="1791507"/>
            <a:ext cx="1217613"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b="1" dirty="0">
                <a:solidFill>
                  <a:prstClr val="black"/>
                </a:solidFill>
              </a:rPr>
              <a:t> Unique</a:t>
            </a:r>
            <a:endParaRPr lang="en-US" altLang="en-US" sz="2400" b="1" dirty="0">
              <a:solidFill>
                <a:prstClr val="black"/>
              </a:solidFill>
            </a:endParaRPr>
          </a:p>
        </p:txBody>
      </p:sp>
      <p:sp>
        <p:nvSpPr>
          <p:cNvPr id="59" name="Cloud 58">
            <a:extLst>
              <a:ext uri="{FF2B5EF4-FFF2-40B4-BE49-F238E27FC236}">
                <a16:creationId xmlns:a16="http://schemas.microsoft.com/office/drawing/2014/main" id="{780BF14C-3989-1C45-8EE5-B6530DABB5D8}"/>
              </a:ext>
            </a:extLst>
          </p:cNvPr>
          <p:cNvSpPr/>
          <p:nvPr/>
        </p:nvSpPr>
        <p:spPr>
          <a:xfrm>
            <a:off x="3356594" y="577070"/>
            <a:ext cx="5857875" cy="1785937"/>
          </a:xfrm>
          <a:prstGeom prst="cloud">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dirty="0">
              <a:solidFill>
                <a:prstClr val="white"/>
              </a:solidFill>
            </a:endParaRPr>
          </a:p>
        </p:txBody>
      </p:sp>
      <p:sp>
        <p:nvSpPr>
          <p:cNvPr id="60" name="TextBox 66">
            <a:extLst>
              <a:ext uri="{FF2B5EF4-FFF2-40B4-BE49-F238E27FC236}">
                <a16:creationId xmlns:a16="http://schemas.microsoft.com/office/drawing/2014/main" id="{240CDF90-5C8B-F44D-897A-14CA67198F39}"/>
              </a:ext>
            </a:extLst>
          </p:cNvPr>
          <p:cNvSpPr txBox="1">
            <a:spLocks noChangeArrowheads="1"/>
          </p:cNvSpPr>
          <p:nvPr/>
        </p:nvSpPr>
        <p:spPr bwMode="auto">
          <a:xfrm>
            <a:off x="2285031" y="362757"/>
            <a:ext cx="3348032"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spcBef>
                <a:spcPct val="20000"/>
              </a:spcBef>
              <a:buFont typeface="Arial" pitchFamily="34" charset="0"/>
              <a:buChar char="•"/>
              <a:defRPr sz="3200">
                <a:solidFill>
                  <a:schemeClr val="tx1"/>
                </a:solidFill>
                <a:latin typeface="Calibri" pitchFamily="34" charset="0"/>
              </a:defRPr>
            </a:lvl1pPr>
            <a:lvl2pPr marL="742950" indent="-285750" eaLnBrk="0" hangingPunct="0">
              <a:spcBef>
                <a:spcPct val="20000"/>
              </a:spcBef>
              <a:buFont typeface="Arial" pitchFamily="34" charset="0"/>
              <a:buChar char="–"/>
              <a:defRPr sz="2800">
                <a:solidFill>
                  <a:schemeClr val="tx1"/>
                </a:solidFill>
                <a:latin typeface="Calibri" pitchFamily="34" charset="0"/>
              </a:defRPr>
            </a:lvl2pPr>
            <a:lvl3pPr marL="1143000" indent="-228600" eaLnBrk="0" hangingPunct="0">
              <a:spcBef>
                <a:spcPct val="20000"/>
              </a:spcBef>
              <a:buFont typeface="Arial" pitchFamily="34" charset="0"/>
              <a:buChar char="•"/>
              <a:defRPr sz="2400">
                <a:solidFill>
                  <a:schemeClr val="tx1"/>
                </a:solidFill>
                <a:latin typeface="Calibri" pitchFamily="34" charset="0"/>
              </a:defRPr>
            </a:lvl3pPr>
            <a:lvl4pPr marL="1600200" indent="-228600" eaLnBrk="0" hangingPunct="0">
              <a:spcBef>
                <a:spcPct val="20000"/>
              </a:spcBef>
              <a:buFont typeface="Arial" pitchFamily="34" charset="0"/>
              <a:buChar char="–"/>
              <a:defRPr sz="2000">
                <a:solidFill>
                  <a:schemeClr val="tx1"/>
                </a:solidFill>
                <a:latin typeface="Calibri" pitchFamily="34" charset="0"/>
              </a:defRPr>
            </a:lvl4pPr>
            <a:lvl5pPr marL="2057400" indent="-228600" eaLnBrk="0" hangingPunct="0">
              <a:spcBef>
                <a:spcPct val="20000"/>
              </a:spcBef>
              <a:buFont typeface="Arial" pitchFamily="34"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defRPr>
            </a:lvl9pPr>
          </a:lstStyle>
          <a:p>
            <a:pPr eaLnBrk="1" hangingPunct="1">
              <a:spcBef>
                <a:spcPct val="0"/>
              </a:spcBef>
              <a:buFontTx/>
              <a:buNone/>
            </a:pPr>
            <a:r>
              <a:rPr lang="en-GB" altLang="en-US" sz="2400" dirty="0">
                <a:solidFill>
                  <a:prstClr val="black"/>
                </a:solidFill>
                <a:latin typeface="Arial" panose="020B0604020202020204" pitchFamily="34" charset="0"/>
                <a:cs typeface="Arial" panose="020B0604020202020204" pitchFamily="34" charset="0"/>
              </a:rPr>
              <a:t>A Project consists of …</a:t>
            </a:r>
            <a:endParaRPr lang="en-US" altLang="en-US" sz="2400" dirty="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2973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1"/>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2"/>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7"/>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5"/>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3"/>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48"/>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4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6"/>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57"/>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32"/>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58"/>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55">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55">
                                            <p:txEl>
                                              <p:pRg st="2" end="2"/>
                                            </p:txEl>
                                          </p:spTgt>
                                        </p:tgtEl>
                                        <p:attrNameLst>
                                          <p:attrName>style.visibility</p:attrName>
                                        </p:attrNameLst>
                                      </p:cBhvr>
                                      <p:to>
                                        <p:strVal val="visible"/>
                                      </p:to>
                                    </p:set>
                                  </p:childTnLst>
                                </p:cTn>
                              </p:par>
                            </p:childTnLst>
                          </p:cTn>
                        </p:par>
                      </p:childTnLst>
                    </p:cTn>
                  </p:par>
                  <p:par>
                    <p:cTn id="57" fill="hold">
                      <p:stCondLst>
                        <p:cond delay="indefinite"/>
                      </p:stCondLst>
                      <p:childTnLst>
                        <p:par>
                          <p:cTn id="58" fill="hold">
                            <p:stCondLst>
                              <p:cond delay="0"/>
                            </p:stCondLst>
                            <p:childTnLst>
                              <p:par>
                                <p:cTn id="59" presetID="1" presetClass="entr" presetSubtype="0" fill="hold" grpId="0" nodeType="clickEffect">
                                  <p:stCondLst>
                                    <p:cond delay="0"/>
                                  </p:stCondLst>
                                  <p:childTnLst>
                                    <p:set>
                                      <p:cBhvr>
                                        <p:cTn id="60" dur="1" fill="hold">
                                          <p:stCondLst>
                                            <p:cond delay="0"/>
                                          </p:stCondLst>
                                        </p:cTn>
                                        <p:tgtEl>
                                          <p:spTgt spid="53"/>
                                        </p:tgtEl>
                                        <p:attrNameLst>
                                          <p:attrName>style.visibility</p:attrName>
                                        </p:attrNameLst>
                                      </p:cBhvr>
                                      <p:to>
                                        <p:strVal val="visible"/>
                                      </p:to>
                                    </p:set>
                                  </p:childTnLst>
                                </p:cTn>
                              </p:par>
                              <p:par>
                                <p:cTn id="61" presetID="1" presetClass="entr" presetSubtype="0" fill="hold" nodeType="withEffect">
                                  <p:stCondLst>
                                    <p:cond delay="0"/>
                                  </p:stCondLst>
                                  <p:childTnLst>
                                    <p:set>
                                      <p:cBhvr>
                                        <p:cTn id="62" dur="1" fill="hold">
                                          <p:stCondLst>
                                            <p:cond delay="0"/>
                                          </p:stCondLst>
                                        </p:cTn>
                                        <p:tgtEl>
                                          <p:spTgt spid="49"/>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37"/>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38"/>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grpId="0" nodeType="clickEffect">
                                  <p:stCondLst>
                                    <p:cond delay="0"/>
                                  </p:stCondLst>
                                  <p:childTnLst>
                                    <p:set>
                                      <p:cBhvr>
                                        <p:cTn id="72" dur="1" fill="hold">
                                          <p:stCondLst>
                                            <p:cond delay="0"/>
                                          </p:stCondLst>
                                        </p:cTn>
                                        <p:tgtEl>
                                          <p:spTgt spid="39"/>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40"/>
                                        </p:tgtEl>
                                        <p:attrNameLst>
                                          <p:attrName>style.visibility</p:attrName>
                                        </p:attrNameLst>
                                      </p:cBhvr>
                                      <p:to>
                                        <p:strVal val="visible"/>
                                      </p:to>
                                    </p:set>
                                  </p:childTnLst>
                                </p:cTn>
                              </p:par>
                            </p:childTnLst>
                          </p:cTn>
                        </p:par>
                      </p:childTnLst>
                    </p:cTn>
                  </p:par>
                  <p:par>
                    <p:cTn id="75" fill="hold">
                      <p:stCondLst>
                        <p:cond delay="indefinite"/>
                      </p:stCondLst>
                      <p:childTnLst>
                        <p:par>
                          <p:cTn id="76" fill="hold">
                            <p:stCondLst>
                              <p:cond delay="0"/>
                            </p:stCondLst>
                            <p:childTnLst>
                              <p:par>
                                <p:cTn id="77" presetID="1" presetClass="entr" presetSubtype="0" fill="hold" grpId="0" nodeType="clickEffect">
                                  <p:stCondLst>
                                    <p:cond delay="0"/>
                                  </p:stCondLst>
                                  <p:childTnLst>
                                    <p:set>
                                      <p:cBhvr>
                                        <p:cTn id="78" dur="1" fill="hold">
                                          <p:stCondLst>
                                            <p:cond delay="0"/>
                                          </p:stCondLst>
                                        </p:cTn>
                                        <p:tgtEl>
                                          <p:spTgt spid="41"/>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42"/>
                                        </p:tgtEl>
                                        <p:attrNameLst>
                                          <p:attrName>style.visibility</p:attrName>
                                        </p:attrNameLst>
                                      </p:cBhvr>
                                      <p:to>
                                        <p:strVal val="visible"/>
                                      </p:to>
                                    </p:set>
                                  </p:childTnLst>
                                </p:cTn>
                              </p:par>
                            </p:childTnLst>
                          </p:cTn>
                        </p:par>
                      </p:childTnLst>
                    </p:cTn>
                  </p:par>
                  <p:par>
                    <p:cTn id="81" fill="hold">
                      <p:stCondLst>
                        <p:cond delay="indefinite"/>
                      </p:stCondLst>
                      <p:childTnLst>
                        <p:par>
                          <p:cTn id="82" fill="hold">
                            <p:stCondLst>
                              <p:cond delay="0"/>
                            </p:stCondLst>
                            <p:childTnLst>
                              <p:par>
                                <p:cTn id="83" presetID="1" presetClass="entr" presetSubtype="0" fill="hold" grpId="0" nodeType="clickEffect">
                                  <p:stCondLst>
                                    <p:cond delay="0"/>
                                  </p:stCondLst>
                                  <p:childTnLst>
                                    <p:set>
                                      <p:cBhvr>
                                        <p:cTn id="84" dur="1" fill="hold">
                                          <p:stCondLst>
                                            <p:cond delay="0"/>
                                          </p:stCondLst>
                                        </p:cTn>
                                        <p:tgtEl>
                                          <p:spTgt spid="43"/>
                                        </p:tgtEl>
                                        <p:attrNameLst>
                                          <p:attrName>style.visibility</p:attrName>
                                        </p:attrNameLst>
                                      </p:cBhvr>
                                      <p:to>
                                        <p:strVal val="visible"/>
                                      </p:to>
                                    </p:set>
                                  </p:childTnLst>
                                </p:cTn>
                              </p:par>
                              <p:par>
                                <p:cTn id="85" presetID="1" presetClass="entr" presetSubtype="0" fill="hold" grpId="0" nodeType="withEffect">
                                  <p:stCondLst>
                                    <p:cond delay="0"/>
                                  </p:stCondLst>
                                  <p:childTnLst>
                                    <p:set>
                                      <p:cBhvr>
                                        <p:cTn id="86" dur="1" fill="hold">
                                          <p:stCondLst>
                                            <p:cond delay="0"/>
                                          </p:stCondLst>
                                        </p:cTn>
                                        <p:tgtEl>
                                          <p:spTgt spid="44"/>
                                        </p:tgtEl>
                                        <p:attrNameLst>
                                          <p:attrName>style.visibility</p:attrName>
                                        </p:attrNameLst>
                                      </p:cBhvr>
                                      <p:to>
                                        <p:strVal val="visible"/>
                                      </p:to>
                                    </p:set>
                                  </p:childTnLst>
                                </p:cTn>
                              </p:par>
                            </p:childTnLst>
                          </p:cTn>
                        </p:par>
                      </p:childTnLst>
                    </p:cTn>
                  </p:par>
                  <p:par>
                    <p:cTn id="87" fill="hold">
                      <p:stCondLst>
                        <p:cond delay="indefinite"/>
                      </p:stCondLst>
                      <p:childTnLst>
                        <p:par>
                          <p:cTn id="88" fill="hold">
                            <p:stCondLst>
                              <p:cond delay="0"/>
                            </p:stCondLst>
                            <p:childTnLst>
                              <p:par>
                                <p:cTn id="89" presetID="1" presetClass="entr" presetSubtype="0" fill="hold" grpId="0" nodeType="clickEffect">
                                  <p:stCondLst>
                                    <p:cond delay="0"/>
                                  </p:stCondLst>
                                  <p:childTnLst>
                                    <p:set>
                                      <p:cBhvr>
                                        <p:cTn id="90" dur="1" fill="hold">
                                          <p:stCondLst>
                                            <p:cond delay="0"/>
                                          </p:stCondLst>
                                        </p:cTn>
                                        <p:tgtEl>
                                          <p:spTgt spid="35"/>
                                        </p:tgtEl>
                                        <p:attrNameLst>
                                          <p:attrName>style.visibility</p:attrName>
                                        </p:attrNameLst>
                                      </p:cBhvr>
                                      <p:to>
                                        <p:strVal val="visible"/>
                                      </p:to>
                                    </p:set>
                                  </p:childTnLst>
                                </p:cTn>
                              </p:par>
                              <p:par>
                                <p:cTn id="91" presetID="1" presetClass="entr" presetSubtype="0" fill="hold" grpId="0" nodeType="withEffect">
                                  <p:stCondLst>
                                    <p:cond delay="0"/>
                                  </p:stCondLst>
                                  <p:childTnLst>
                                    <p:set>
                                      <p:cBhvr>
                                        <p:cTn id="92"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5" grpId="0" animBg="1"/>
      <p:bldP spid="36" grpId="0"/>
      <p:bldP spid="37" grpId="0" animBg="1"/>
      <p:bldP spid="38" grpId="0"/>
      <p:bldP spid="39" grpId="0" animBg="1"/>
      <p:bldP spid="40" grpId="0"/>
      <p:bldP spid="41" grpId="0" animBg="1"/>
      <p:bldP spid="42" grpId="0"/>
      <p:bldP spid="43" grpId="0" animBg="1"/>
      <p:bldP spid="44" grpId="0"/>
      <p:bldP spid="45" grpId="0"/>
      <p:bldP spid="46" grpId="0"/>
      <p:bldP spid="53" grpId="0"/>
      <p:bldP spid="54" grpId="0"/>
      <p:bldP spid="55" grpId="0" build="p" bldLvl="3"/>
      <p:bldP spid="58" grpId="0"/>
      <p:bldP spid="59" grpId="0" animBg="1"/>
      <p:bldP spid="6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D3BD8-30DE-244A-BE7E-24BB977AB3D6}"/>
              </a:ext>
            </a:extLst>
          </p:cNvPr>
          <p:cNvSpPr>
            <a:spLocks noGrp="1"/>
          </p:cNvSpPr>
          <p:nvPr>
            <p:ph type="title"/>
          </p:nvPr>
        </p:nvSpPr>
        <p:spPr/>
        <p:txBody>
          <a:bodyPr/>
          <a:lstStyle/>
          <a:p>
            <a:r>
              <a:rPr lang="en-US" dirty="0"/>
              <a:t>Project Risk</a:t>
            </a:r>
          </a:p>
        </p:txBody>
      </p:sp>
      <p:sp>
        <p:nvSpPr>
          <p:cNvPr id="3" name="Content Placeholder 2">
            <a:extLst>
              <a:ext uri="{FF2B5EF4-FFF2-40B4-BE49-F238E27FC236}">
                <a16:creationId xmlns:a16="http://schemas.microsoft.com/office/drawing/2014/main" id="{B9BC3B21-12BC-104B-9F32-481627CC1D8E}"/>
              </a:ext>
            </a:extLst>
          </p:cNvPr>
          <p:cNvSpPr>
            <a:spLocks noGrp="1"/>
          </p:cNvSpPr>
          <p:nvPr>
            <p:ph idx="1"/>
          </p:nvPr>
        </p:nvSpPr>
        <p:spPr/>
        <p:txBody>
          <a:bodyPr>
            <a:normAutofit/>
          </a:bodyPr>
          <a:lstStyle/>
          <a:p>
            <a:pPr marL="0" indent="0">
              <a:buNone/>
            </a:pPr>
            <a:r>
              <a:rPr lang="en-GB" altLang="en-US" dirty="0"/>
              <a:t>All projects are a balance between 3 main  criteria:</a:t>
            </a:r>
          </a:p>
          <a:p>
            <a:endParaRPr lang="en-GB" dirty="0"/>
          </a:p>
          <a:p>
            <a:r>
              <a:rPr lang="en-GB" altLang="en-US" dirty="0"/>
              <a:t>The resource(s) you have and their cost.</a:t>
            </a:r>
          </a:p>
          <a:p>
            <a:r>
              <a:rPr lang="en-GB" altLang="en-US" dirty="0"/>
              <a:t>The project’s (product’s) specification – what it is supposed to do.</a:t>
            </a:r>
          </a:p>
          <a:p>
            <a:r>
              <a:rPr lang="en-GB" altLang="en-US" dirty="0"/>
              <a:t>Time – the project’s schedule.</a:t>
            </a:r>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DF54F696-36E7-F247-A434-4A05C39641C8}"/>
              </a:ext>
            </a:extLst>
          </p:cNvPr>
          <p:cNvSpPr>
            <a:spLocks noGrp="1"/>
          </p:cNvSpPr>
          <p:nvPr>
            <p:ph type="sldNum" sz="quarter" idx="12"/>
          </p:nvPr>
        </p:nvSpPr>
        <p:spPr/>
        <p:txBody>
          <a:bodyPr/>
          <a:lstStyle/>
          <a:p>
            <a:fld id="{3D165440-4880-415F-9146-4793BDD623F8}" type="slidenum">
              <a:rPr lang="en-GB" smtClean="0"/>
              <a:t>15</a:t>
            </a:fld>
            <a:endParaRPr lang="en-GB"/>
          </a:p>
        </p:txBody>
      </p:sp>
    </p:spTree>
    <p:extLst>
      <p:ext uri="{BB962C8B-B14F-4D97-AF65-F5344CB8AC3E}">
        <p14:creationId xmlns:p14="http://schemas.microsoft.com/office/powerpoint/2010/main" val="29093802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A82559-7489-CC47-86D0-C2E0D6B21F4A}"/>
              </a:ext>
            </a:extLst>
          </p:cNvPr>
          <p:cNvSpPr>
            <a:spLocks noGrp="1"/>
          </p:cNvSpPr>
          <p:nvPr>
            <p:ph type="title"/>
          </p:nvPr>
        </p:nvSpPr>
        <p:spPr/>
        <p:txBody>
          <a:bodyPr/>
          <a:lstStyle/>
          <a:p>
            <a:r>
              <a:rPr lang="en-US" dirty="0"/>
              <a:t>Risk of poor risk evaluation</a:t>
            </a:r>
          </a:p>
        </p:txBody>
      </p:sp>
      <p:sp>
        <p:nvSpPr>
          <p:cNvPr id="4" name="Slide Number Placeholder 3">
            <a:extLst>
              <a:ext uri="{FF2B5EF4-FFF2-40B4-BE49-F238E27FC236}">
                <a16:creationId xmlns:a16="http://schemas.microsoft.com/office/drawing/2014/main" id="{76A2DC75-819C-E747-B3E0-BFEB448C4871}"/>
              </a:ext>
            </a:extLst>
          </p:cNvPr>
          <p:cNvSpPr>
            <a:spLocks noGrp="1"/>
          </p:cNvSpPr>
          <p:nvPr>
            <p:ph type="sldNum" sz="quarter" idx="12"/>
          </p:nvPr>
        </p:nvSpPr>
        <p:spPr/>
        <p:txBody>
          <a:bodyPr/>
          <a:lstStyle/>
          <a:p>
            <a:fld id="{3D165440-4880-415F-9146-4793BDD623F8}" type="slidenum">
              <a:rPr lang="en-GB" smtClean="0"/>
              <a:t>16</a:t>
            </a:fld>
            <a:endParaRPr lang="en-GB"/>
          </a:p>
        </p:txBody>
      </p:sp>
      <p:pic>
        <p:nvPicPr>
          <p:cNvPr id="5" name="Picture 4">
            <a:extLst>
              <a:ext uri="{FF2B5EF4-FFF2-40B4-BE49-F238E27FC236}">
                <a16:creationId xmlns:a16="http://schemas.microsoft.com/office/drawing/2014/main" id="{A4987D4D-F7A6-4B42-8CA5-8AA3E3208EFA}"/>
              </a:ext>
            </a:extLst>
          </p:cNvPr>
          <p:cNvPicPr>
            <a:picLocks noChangeAspect="1"/>
          </p:cNvPicPr>
          <p:nvPr/>
        </p:nvPicPr>
        <p:blipFill>
          <a:blip r:embed="rId3"/>
          <a:stretch>
            <a:fillRect/>
          </a:stretch>
        </p:blipFill>
        <p:spPr>
          <a:xfrm>
            <a:off x="4447623" y="1362664"/>
            <a:ext cx="7744377" cy="4356212"/>
          </a:xfrm>
          <a:prstGeom prst="rect">
            <a:avLst/>
          </a:prstGeom>
        </p:spPr>
      </p:pic>
      <p:sp>
        <p:nvSpPr>
          <p:cNvPr id="6" name="TextBox 5">
            <a:extLst>
              <a:ext uri="{FF2B5EF4-FFF2-40B4-BE49-F238E27FC236}">
                <a16:creationId xmlns:a16="http://schemas.microsoft.com/office/drawing/2014/main" id="{C45BA84A-5590-0A4C-8090-6D21EDEC7338}"/>
              </a:ext>
            </a:extLst>
          </p:cNvPr>
          <p:cNvSpPr txBox="1"/>
          <p:nvPr/>
        </p:nvSpPr>
        <p:spPr>
          <a:xfrm>
            <a:off x="268638" y="1362664"/>
            <a:ext cx="4160113" cy="1631216"/>
          </a:xfrm>
          <a:prstGeom prst="rect">
            <a:avLst/>
          </a:prstGeom>
          <a:noFill/>
        </p:spPr>
        <p:txBody>
          <a:bodyPr wrap="none" rtlCol="0">
            <a:spAutoFit/>
          </a:bodyPr>
          <a:lstStyle/>
          <a:p>
            <a:r>
              <a:rPr lang="en-US" sz="2000" b="1" dirty="0"/>
              <a:t>M5 Tunnel, Sydney Australia.</a:t>
            </a:r>
          </a:p>
          <a:p>
            <a:endParaRPr lang="en-US" sz="2000" dirty="0"/>
          </a:p>
          <a:p>
            <a:pPr marL="285750" indent="-285750">
              <a:buFont typeface="Arial" panose="020B0604020202020204" pitchFamily="34" charset="0"/>
              <a:buChar char="•"/>
            </a:pPr>
            <a:r>
              <a:rPr lang="en-US" sz="2000" dirty="0"/>
              <a:t>Congestion is now a regular event </a:t>
            </a:r>
          </a:p>
          <a:p>
            <a:pPr marL="285750" indent="-285750">
              <a:buFont typeface="Arial" panose="020B0604020202020204" pitchFamily="34" charset="0"/>
              <a:buChar char="•"/>
            </a:pPr>
            <a:r>
              <a:rPr lang="en-US" sz="2000" dirty="0"/>
              <a:t>Caused by poor risk evaluation</a:t>
            </a:r>
          </a:p>
          <a:p>
            <a:pPr marL="285750" indent="-285750">
              <a:buFont typeface="Arial" panose="020B0604020202020204" pitchFamily="34" charset="0"/>
              <a:buChar char="•"/>
            </a:pPr>
            <a:r>
              <a:rPr lang="en-US" sz="2000" dirty="0"/>
              <a:t>How would you approach this?</a:t>
            </a:r>
          </a:p>
        </p:txBody>
      </p:sp>
    </p:spTree>
    <p:extLst>
      <p:ext uri="{BB962C8B-B14F-4D97-AF65-F5344CB8AC3E}">
        <p14:creationId xmlns:p14="http://schemas.microsoft.com/office/powerpoint/2010/main" val="34861643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1D432-7884-4B47-B477-1E8D6CD039A6}"/>
              </a:ext>
            </a:extLst>
          </p:cNvPr>
          <p:cNvSpPr>
            <a:spLocks noGrp="1"/>
          </p:cNvSpPr>
          <p:nvPr>
            <p:ph type="title"/>
          </p:nvPr>
        </p:nvSpPr>
        <p:spPr/>
        <p:txBody>
          <a:bodyPr/>
          <a:lstStyle/>
          <a:p>
            <a:r>
              <a:rPr lang="en-US" dirty="0"/>
              <a:t>Internal/External Risks</a:t>
            </a:r>
          </a:p>
        </p:txBody>
      </p:sp>
      <p:sp>
        <p:nvSpPr>
          <p:cNvPr id="4" name="Slide Number Placeholder 3">
            <a:extLst>
              <a:ext uri="{FF2B5EF4-FFF2-40B4-BE49-F238E27FC236}">
                <a16:creationId xmlns:a16="http://schemas.microsoft.com/office/drawing/2014/main" id="{AFAAB3C9-2F88-834F-9FB8-8DD4B488AA17}"/>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6" name="Rectangle 2">
            <a:extLst>
              <a:ext uri="{FF2B5EF4-FFF2-40B4-BE49-F238E27FC236}">
                <a16:creationId xmlns:a16="http://schemas.microsoft.com/office/drawing/2014/main" id="{E5ED2975-B089-1345-AEF9-0E2155BEB395}"/>
              </a:ext>
            </a:extLst>
          </p:cNvPr>
          <p:cNvSpPr>
            <a:spLocks noChangeArrowheads="1"/>
          </p:cNvSpPr>
          <p:nvPr/>
        </p:nvSpPr>
        <p:spPr bwMode="auto">
          <a:xfrm>
            <a:off x="609600" y="1400012"/>
            <a:ext cx="5025326" cy="3001506"/>
          </a:xfrm>
          <a:prstGeom prst="rect">
            <a:avLst/>
          </a:prstGeom>
          <a:solidFill>
            <a:srgbClr val="FFFF66"/>
          </a:solidFill>
          <a:ln w="38100">
            <a:solidFill>
              <a:schemeClr val="tx1"/>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r>
              <a:rPr lang="en-GB" altLang="en-US" b="1" dirty="0">
                <a:solidFill>
                  <a:srgbClr val="000000"/>
                </a:solidFill>
              </a:rPr>
              <a:t>External Environment</a:t>
            </a:r>
            <a:br>
              <a:rPr lang="en-GB" altLang="en-US" b="1" dirty="0">
                <a:solidFill>
                  <a:srgbClr val="000000"/>
                </a:solidFill>
              </a:rPr>
            </a:br>
            <a:endParaRPr lang="en-GB" altLang="en-US" b="1" dirty="0">
              <a:solidFill>
                <a:srgbClr val="000000"/>
              </a:solidFill>
            </a:endParaRPr>
          </a:p>
          <a:p>
            <a:pPr fontAlgn="base">
              <a:spcBef>
                <a:spcPct val="0"/>
              </a:spcBef>
              <a:spcAft>
                <a:spcPct val="0"/>
              </a:spcAft>
            </a:pPr>
            <a:r>
              <a:rPr lang="en-GB" altLang="en-US" i="1" dirty="0">
                <a:solidFill>
                  <a:srgbClr val="000000"/>
                </a:solidFill>
              </a:rPr>
              <a:t>Things outside of the projects direct control that may result in its failure, but can be identified and monitored via a watching brief, e.g. fire, flood, famine, pestilence and war!, global economic recession</a:t>
            </a: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
        <p:nvSpPr>
          <p:cNvPr id="7" name="Rectangle 3">
            <a:extLst>
              <a:ext uri="{FF2B5EF4-FFF2-40B4-BE49-F238E27FC236}">
                <a16:creationId xmlns:a16="http://schemas.microsoft.com/office/drawing/2014/main" id="{B85DF687-A0A2-A145-90FD-5F50ACC28623}"/>
              </a:ext>
            </a:extLst>
          </p:cNvPr>
          <p:cNvSpPr>
            <a:spLocks noChangeArrowheads="1"/>
          </p:cNvSpPr>
          <p:nvPr/>
        </p:nvSpPr>
        <p:spPr bwMode="auto">
          <a:xfrm>
            <a:off x="6856797" y="1400012"/>
            <a:ext cx="4725603" cy="3001506"/>
          </a:xfrm>
          <a:prstGeom prst="rect">
            <a:avLst/>
          </a:prstGeom>
          <a:solidFill>
            <a:srgbClr val="C5C000"/>
          </a:solidFill>
          <a:ln w="28575">
            <a:solidFill>
              <a:schemeClr val="tx2"/>
            </a:solidFill>
            <a:miter lim="800000"/>
            <a:headEnd/>
            <a:tailEnd/>
          </a:ln>
        </p:spPr>
        <p:txBody>
          <a:bodyPr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fontAlgn="base">
              <a:spcBef>
                <a:spcPct val="0"/>
              </a:spcBef>
              <a:spcAft>
                <a:spcPct val="0"/>
              </a:spcAft>
            </a:pPr>
            <a:r>
              <a:rPr lang="en-GB" altLang="en-US" b="1" dirty="0">
                <a:solidFill>
                  <a:srgbClr val="000000"/>
                </a:solidFill>
              </a:rPr>
              <a:t>Internal Environment</a:t>
            </a:r>
          </a:p>
          <a:p>
            <a:pPr fontAlgn="base">
              <a:spcBef>
                <a:spcPct val="0"/>
              </a:spcBef>
              <a:spcAft>
                <a:spcPct val="0"/>
              </a:spcAft>
            </a:pPr>
            <a:endParaRPr lang="en-GB" altLang="en-US" b="1" dirty="0">
              <a:solidFill>
                <a:srgbClr val="000000"/>
              </a:solidFill>
            </a:endParaRPr>
          </a:p>
          <a:p>
            <a:pPr fontAlgn="base">
              <a:spcBef>
                <a:spcPct val="0"/>
              </a:spcBef>
              <a:spcAft>
                <a:spcPct val="0"/>
              </a:spcAft>
            </a:pPr>
            <a:r>
              <a:rPr lang="en-GB" altLang="en-US" i="1" dirty="0">
                <a:solidFill>
                  <a:srgbClr val="000000"/>
                </a:solidFill>
              </a:rPr>
              <a:t>Those that can occur as part of the project itself - something can usually be done about these</a:t>
            </a: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a:p>
            <a:pPr fontAlgn="base">
              <a:spcBef>
                <a:spcPct val="0"/>
              </a:spcBef>
              <a:spcAft>
                <a:spcPct val="0"/>
              </a:spcAft>
            </a:pPr>
            <a:endParaRPr lang="en-GB" altLang="en-US" dirty="0">
              <a:solidFill>
                <a:srgbClr val="000000"/>
              </a:solidFill>
            </a:endParaRPr>
          </a:p>
        </p:txBody>
      </p:sp>
    </p:spTree>
    <p:extLst>
      <p:ext uri="{BB962C8B-B14F-4D97-AF65-F5344CB8AC3E}">
        <p14:creationId xmlns:p14="http://schemas.microsoft.com/office/powerpoint/2010/main" val="3845796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29CD6-0DE3-EF45-99B6-6FD752AD3DA5}"/>
              </a:ext>
            </a:extLst>
          </p:cNvPr>
          <p:cNvSpPr>
            <a:spLocks noGrp="1"/>
          </p:cNvSpPr>
          <p:nvPr>
            <p:ph type="title"/>
          </p:nvPr>
        </p:nvSpPr>
        <p:spPr/>
        <p:txBody>
          <a:bodyPr/>
          <a:lstStyle/>
          <a:p>
            <a:r>
              <a:rPr lang="en-US" dirty="0"/>
              <a:t>Risk – Influence &amp; Control</a:t>
            </a:r>
          </a:p>
        </p:txBody>
      </p:sp>
      <p:sp>
        <p:nvSpPr>
          <p:cNvPr id="3" name="Content Placeholder 2">
            <a:extLst>
              <a:ext uri="{FF2B5EF4-FFF2-40B4-BE49-F238E27FC236}">
                <a16:creationId xmlns:a16="http://schemas.microsoft.com/office/drawing/2014/main" id="{7F0EBEB0-E2B4-5941-9F32-3A415735DF54}"/>
              </a:ext>
            </a:extLst>
          </p:cNvPr>
          <p:cNvSpPr>
            <a:spLocks noGrp="1"/>
          </p:cNvSpPr>
          <p:nvPr>
            <p:ph idx="1"/>
          </p:nvPr>
        </p:nvSpPr>
        <p:spPr/>
        <p:txBody>
          <a:bodyPr/>
          <a:lstStyle/>
          <a:p>
            <a:r>
              <a:rPr lang="en-GB" altLang="en-US" dirty="0"/>
              <a:t>What can you control ? (and ergo do something about)</a:t>
            </a:r>
          </a:p>
          <a:p>
            <a:r>
              <a:rPr lang="en-GB" altLang="en-US" dirty="0"/>
              <a:t>What can you influence but not control?</a:t>
            </a:r>
          </a:p>
          <a:p>
            <a:r>
              <a:rPr lang="en-GB" altLang="en-US" dirty="0"/>
              <a:t>What is outside your control?</a:t>
            </a:r>
          </a:p>
          <a:p>
            <a:r>
              <a:rPr lang="en-GB" altLang="en-US" dirty="0"/>
              <a:t>Things which you can neither influence nor control.</a:t>
            </a:r>
          </a:p>
          <a:p>
            <a:pPr marL="0" indent="0">
              <a:buNone/>
            </a:pPr>
            <a:endParaRPr lang="en-GB" altLang="en-US" dirty="0"/>
          </a:p>
          <a:p>
            <a:pPr marL="0" indent="0">
              <a:buNone/>
            </a:pPr>
            <a:endParaRPr lang="en-GB" altLang="en-US" dirty="0"/>
          </a:p>
          <a:p>
            <a:pPr marL="0" indent="0">
              <a:buNone/>
            </a:pPr>
            <a:endParaRPr lang="en-US" dirty="0"/>
          </a:p>
        </p:txBody>
      </p:sp>
      <p:sp>
        <p:nvSpPr>
          <p:cNvPr id="4" name="Slide Number Placeholder 3">
            <a:extLst>
              <a:ext uri="{FF2B5EF4-FFF2-40B4-BE49-F238E27FC236}">
                <a16:creationId xmlns:a16="http://schemas.microsoft.com/office/drawing/2014/main" id="{59393DBE-56F9-BB46-918A-F91CD6161C5B}"/>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10298227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4BFE9-2E0E-A74C-AFC5-7405C48BF2B9}"/>
              </a:ext>
            </a:extLst>
          </p:cNvPr>
          <p:cNvSpPr>
            <a:spLocks noGrp="1"/>
          </p:cNvSpPr>
          <p:nvPr>
            <p:ph type="title"/>
          </p:nvPr>
        </p:nvSpPr>
        <p:spPr/>
        <p:txBody>
          <a:bodyPr/>
          <a:lstStyle/>
          <a:p>
            <a:r>
              <a:rPr lang="en-US" dirty="0"/>
              <a:t>Types of Constraint Risks</a:t>
            </a:r>
          </a:p>
        </p:txBody>
      </p:sp>
      <p:sp>
        <p:nvSpPr>
          <p:cNvPr id="3" name="Content Placeholder 2">
            <a:extLst>
              <a:ext uri="{FF2B5EF4-FFF2-40B4-BE49-F238E27FC236}">
                <a16:creationId xmlns:a16="http://schemas.microsoft.com/office/drawing/2014/main" id="{6F951EAB-D731-124B-9A38-94D798071EBF}"/>
              </a:ext>
            </a:extLst>
          </p:cNvPr>
          <p:cNvSpPr>
            <a:spLocks noGrp="1"/>
          </p:cNvSpPr>
          <p:nvPr>
            <p:ph idx="1"/>
          </p:nvPr>
        </p:nvSpPr>
        <p:spPr/>
        <p:txBody>
          <a:bodyPr>
            <a:normAutofit lnSpcReduction="10000"/>
          </a:bodyPr>
          <a:lstStyle/>
          <a:p>
            <a:r>
              <a:rPr lang="en-GB" altLang="en-US" b="1" dirty="0"/>
              <a:t>Product Risk </a:t>
            </a:r>
          </a:p>
          <a:p>
            <a:pPr lvl="1"/>
            <a:r>
              <a:rPr lang="en-GB" altLang="en-US" dirty="0"/>
              <a:t>A risk that prevents you from meeting the product/project specification</a:t>
            </a:r>
          </a:p>
          <a:p>
            <a:pPr lvl="1"/>
            <a:endParaRPr lang="en-GB" altLang="en-US" dirty="0"/>
          </a:p>
          <a:p>
            <a:r>
              <a:rPr lang="en-GB" altLang="en-US" b="1" dirty="0"/>
              <a:t>Schedule Risk</a:t>
            </a:r>
          </a:p>
          <a:p>
            <a:pPr lvl="1"/>
            <a:r>
              <a:rPr lang="en-GB" altLang="en-US" dirty="0"/>
              <a:t>A risk that prevents project element from being completed on time</a:t>
            </a:r>
          </a:p>
          <a:p>
            <a:pPr lvl="1"/>
            <a:endParaRPr lang="en-GB" altLang="en-US" dirty="0"/>
          </a:p>
          <a:p>
            <a:r>
              <a:rPr lang="en-GB" altLang="en-US" b="1" dirty="0"/>
              <a:t>Resource Risk</a:t>
            </a:r>
          </a:p>
          <a:p>
            <a:pPr lvl="1"/>
            <a:r>
              <a:rPr lang="en-GB" altLang="en-US" dirty="0"/>
              <a:t>A risk that prevents enough or appropriate resources from being available to complete a project element</a:t>
            </a:r>
          </a:p>
          <a:p>
            <a:pPr marL="0" indent="0">
              <a:buNone/>
            </a:pPr>
            <a:endParaRPr lang="en-US" dirty="0"/>
          </a:p>
        </p:txBody>
      </p:sp>
      <p:sp>
        <p:nvSpPr>
          <p:cNvPr id="4" name="Slide Number Placeholder 3">
            <a:extLst>
              <a:ext uri="{FF2B5EF4-FFF2-40B4-BE49-F238E27FC236}">
                <a16:creationId xmlns:a16="http://schemas.microsoft.com/office/drawing/2014/main" id="{E79334D0-FBFE-184E-AF0D-08509D4A5978}"/>
              </a:ext>
            </a:extLst>
          </p:cNvPr>
          <p:cNvSpPr>
            <a:spLocks noGrp="1"/>
          </p:cNvSpPr>
          <p:nvPr>
            <p:ph type="sldNum" sz="quarter" idx="12"/>
          </p:nvPr>
        </p:nvSpPr>
        <p:spPr/>
        <p:txBody>
          <a:bodyPr/>
          <a:lstStyle/>
          <a:p>
            <a:fld id="{3D165440-4880-415F-9146-4793BDD623F8}" type="slidenum">
              <a:rPr lang="en-GB" smtClean="0"/>
              <a:t>19</a:t>
            </a:fld>
            <a:endParaRPr lang="en-GB"/>
          </a:p>
        </p:txBody>
      </p:sp>
    </p:spTree>
    <p:extLst>
      <p:ext uri="{BB962C8B-B14F-4D97-AF65-F5344CB8AC3E}">
        <p14:creationId xmlns:p14="http://schemas.microsoft.com/office/powerpoint/2010/main" val="10945152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04F34-1446-BE4F-8A77-B1EF5629DA97}"/>
              </a:ext>
            </a:extLst>
          </p:cNvPr>
          <p:cNvSpPr>
            <a:spLocks noGrp="1"/>
          </p:cNvSpPr>
          <p:nvPr>
            <p:ph type="title"/>
          </p:nvPr>
        </p:nvSpPr>
        <p:spPr/>
        <p:txBody>
          <a:bodyPr/>
          <a:lstStyle/>
          <a:p>
            <a:r>
              <a:rPr lang="en-US" dirty="0"/>
              <a:t>Addressing Risk</a:t>
            </a:r>
          </a:p>
        </p:txBody>
      </p:sp>
      <p:sp>
        <p:nvSpPr>
          <p:cNvPr id="3" name="Content Placeholder 2">
            <a:extLst>
              <a:ext uri="{FF2B5EF4-FFF2-40B4-BE49-F238E27FC236}">
                <a16:creationId xmlns:a16="http://schemas.microsoft.com/office/drawing/2014/main" id="{E642ACCA-6758-D540-81E5-456DBAE77AD3}"/>
              </a:ext>
            </a:extLst>
          </p:cNvPr>
          <p:cNvSpPr>
            <a:spLocks noGrp="1"/>
          </p:cNvSpPr>
          <p:nvPr>
            <p:ph idx="1"/>
          </p:nvPr>
        </p:nvSpPr>
        <p:spPr/>
        <p:txBody>
          <a:bodyPr/>
          <a:lstStyle/>
          <a:p>
            <a:pPr>
              <a:buNone/>
            </a:pPr>
            <a:r>
              <a:rPr lang="en-GB" altLang="en-US" b="1" dirty="0"/>
              <a:t>How likely is the risk?</a:t>
            </a:r>
            <a:endParaRPr lang="en-GB" altLang="en-US" dirty="0"/>
          </a:p>
          <a:p>
            <a:r>
              <a:rPr lang="en-GB" altLang="en-US" dirty="0"/>
              <a:t>Low, Medium, High</a:t>
            </a:r>
          </a:p>
          <a:p>
            <a:r>
              <a:rPr lang="en-GB" altLang="en-US" dirty="0"/>
              <a:t>Extremely Unlikely, Unlikely, Medium, Likely. Extremely Likely (</a:t>
            </a:r>
          </a:p>
          <a:p>
            <a:r>
              <a:rPr lang="en-GB" altLang="en-US" dirty="0"/>
              <a:t>Or numerically rank from 0-10 or 0-100</a:t>
            </a:r>
          </a:p>
          <a:p>
            <a:pPr marL="0" indent="0">
              <a:buNone/>
            </a:pPr>
            <a:r>
              <a:rPr lang="en-GB" altLang="en-US" b="1" dirty="0"/>
              <a:t>Options</a:t>
            </a:r>
          </a:p>
          <a:p>
            <a:r>
              <a:rPr lang="en-GB" altLang="en-US" dirty="0"/>
              <a:t>Reduce chances of risk occurring</a:t>
            </a:r>
          </a:p>
          <a:p>
            <a:r>
              <a:rPr lang="en-GB" altLang="en-US" dirty="0"/>
              <a:t>Reduce the impact/effect if the ‘risk’ occurs</a:t>
            </a:r>
          </a:p>
          <a:p>
            <a:pPr lvl="1"/>
            <a:endParaRPr lang="en-GB" altLang="en-US" dirty="0"/>
          </a:p>
          <a:p>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9F85C76C-F875-2742-86F8-82FF9A06F2A0}"/>
              </a:ext>
            </a:extLst>
          </p:cNvPr>
          <p:cNvSpPr>
            <a:spLocks noGrp="1"/>
          </p:cNvSpPr>
          <p:nvPr>
            <p:ph type="sldNum" sz="quarter" idx="12"/>
          </p:nvPr>
        </p:nvSpPr>
        <p:spPr/>
        <p:txBody>
          <a:bodyPr/>
          <a:lstStyle/>
          <a:p>
            <a:fld id="{3D165440-4880-415F-9146-4793BDD623F8}" type="slidenum">
              <a:rPr lang="en-GB" smtClean="0"/>
              <a:t>20</a:t>
            </a:fld>
            <a:endParaRPr lang="en-GB"/>
          </a:p>
        </p:txBody>
      </p:sp>
      <p:pic>
        <p:nvPicPr>
          <p:cNvPr id="5" name="Picture 4" descr="Image result for managing project risk">
            <a:extLst>
              <a:ext uri="{FF2B5EF4-FFF2-40B4-BE49-F238E27FC236}">
                <a16:creationId xmlns:a16="http://schemas.microsoft.com/office/drawing/2014/main" id="{FE971A42-4ACF-D74C-A9BE-6939D2780C48}"/>
              </a:ext>
            </a:extLst>
          </p:cNvPr>
          <p:cNvPicPr>
            <a:picLocks noChangeAspect="1" noChangeArrowheads="1"/>
          </p:cNvPicPr>
          <p:nvPr/>
        </p:nvPicPr>
        <p:blipFill>
          <a:blip r:embed="rId3" cstate="print">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421355" y="3202468"/>
            <a:ext cx="3770645" cy="25137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79219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0786D-3609-4647-A662-8FEA59519DA5}"/>
              </a:ext>
            </a:extLst>
          </p:cNvPr>
          <p:cNvSpPr>
            <a:spLocks noGrp="1"/>
          </p:cNvSpPr>
          <p:nvPr>
            <p:ph type="title"/>
          </p:nvPr>
        </p:nvSpPr>
        <p:spPr/>
        <p:txBody>
          <a:bodyPr/>
          <a:lstStyle/>
          <a:p>
            <a:r>
              <a:rPr lang="en-US" dirty="0"/>
              <a:t>Boston Square (Risk)</a:t>
            </a:r>
          </a:p>
        </p:txBody>
      </p:sp>
      <p:sp>
        <p:nvSpPr>
          <p:cNvPr id="4" name="Slide Number Placeholder 3">
            <a:extLst>
              <a:ext uri="{FF2B5EF4-FFF2-40B4-BE49-F238E27FC236}">
                <a16:creationId xmlns:a16="http://schemas.microsoft.com/office/drawing/2014/main" id="{11677CC8-F3F1-854D-97E5-CE39F5B8E4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5" name="Rectangle 3">
            <a:extLst>
              <a:ext uri="{FF2B5EF4-FFF2-40B4-BE49-F238E27FC236}">
                <a16:creationId xmlns:a16="http://schemas.microsoft.com/office/drawing/2014/main" id="{55C51BBD-B11F-6945-A1E2-6A3BAD6F9775}"/>
              </a:ext>
            </a:extLst>
          </p:cNvPr>
          <p:cNvSpPr>
            <a:spLocks noChangeArrowheads="1"/>
          </p:cNvSpPr>
          <p:nvPr/>
        </p:nvSpPr>
        <p:spPr bwMode="auto">
          <a:xfrm>
            <a:off x="2849105" y="1174746"/>
            <a:ext cx="3276600" cy="2057400"/>
          </a:xfrm>
          <a:prstGeom prst="rect">
            <a:avLst/>
          </a:prstGeom>
          <a:solidFill>
            <a:srgbClr val="FF00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Low Return</a:t>
            </a:r>
          </a:p>
        </p:txBody>
      </p:sp>
      <p:sp>
        <p:nvSpPr>
          <p:cNvPr id="6" name="Rectangle 4">
            <a:extLst>
              <a:ext uri="{FF2B5EF4-FFF2-40B4-BE49-F238E27FC236}">
                <a16:creationId xmlns:a16="http://schemas.microsoft.com/office/drawing/2014/main" id="{23114885-654D-6943-BBF4-12B2749EF230}"/>
              </a:ext>
            </a:extLst>
          </p:cNvPr>
          <p:cNvSpPr>
            <a:spLocks noChangeArrowheads="1"/>
          </p:cNvSpPr>
          <p:nvPr/>
        </p:nvSpPr>
        <p:spPr bwMode="auto">
          <a:xfrm>
            <a:off x="6201905" y="1174746"/>
            <a:ext cx="3276600" cy="2057400"/>
          </a:xfrm>
          <a:prstGeom prst="rect">
            <a:avLst/>
          </a:prstGeom>
          <a:solidFill>
            <a:srgbClr val="FFCC00"/>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High Risk</a:t>
            </a:r>
          </a:p>
          <a:p>
            <a:pPr algn="ctr" fontAlgn="base">
              <a:spcBef>
                <a:spcPct val="0"/>
              </a:spcBef>
              <a:spcAft>
                <a:spcPct val="0"/>
              </a:spcAft>
            </a:pPr>
            <a:r>
              <a:rPr lang="en-GB" altLang="en-US">
                <a:solidFill>
                  <a:srgbClr val="000000"/>
                </a:solidFill>
              </a:rPr>
              <a:t>High Return</a:t>
            </a:r>
          </a:p>
        </p:txBody>
      </p:sp>
      <p:sp>
        <p:nvSpPr>
          <p:cNvPr id="7" name="Rectangle 5">
            <a:extLst>
              <a:ext uri="{FF2B5EF4-FFF2-40B4-BE49-F238E27FC236}">
                <a16:creationId xmlns:a16="http://schemas.microsoft.com/office/drawing/2014/main" id="{475A73C0-7EB4-1949-9D43-FA23C24609CF}"/>
              </a:ext>
            </a:extLst>
          </p:cNvPr>
          <p:cNvSpPr>
            <a:spLocks noChangeArrowheads="1"/>
          </p:cNvSpPr>
          <p:nvPr/>
        </p:nvSpPr>
        <p:spPr bwMode="auto">
          <a:xfrm>
            <a:off x="2849105" y="3308346"/>
            <a:ext cx="3276600" cy="2057400"/>
          </a:xfrm>
          <a:prstGeom prst="rect">
            <a:avLst/>
          </a:prstGeom>
          <a:solidFill>
            <a:schemeClr val="accent1"/>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High Return</a:t>
            </a:r>
          </a:p>
        </p:txBody>
      </p:sp>
      <p:sp>
        <p:nvSpPr>
          <p:cNvPr id="8" name="Rectangle 6">
            <a:extLst>
              <a:ext uri="{FF2B5EF4-FFF2-40B4-BE49-F238E27FC236}">
                <a16:creationId xmlns:a16="http://schemas.microsoft.com/office/drawing/2014/main" id="{7CA0B8EA-E9EB-3644-9DF3-08880A60AD56}"/>
              </a:ext>
            </a:extLst>
          </p:cNvPr>
          <p:cNvSpPr>
            <a:spLocks noChangeArrowheads="1"/>
          </p:cNvSpPr>
          <p:nvPr/>
        </p:nvSpPr>
        <p:spPr bwMode="auto">
          <a:xfrm>
            <a:off x="6201905" y="3308346"/>
            <a:ext cx="3276600" cy="2057400"/>
          </a:xfrm>
          <a:prstGeom prst="rect">
            <a:avLst/>
          </a:prstGeom>
          <a:solidFill>
            <a:srgbClr val="FFFFFF"/>
          </a:solidFill>
          <a:ln w="9525">
            <a:solidFill>
              <a:schemeClr val="tx1"/>
            </a:solidFill>
            <a:miter lim="800000"/>
            <a:headEnd/>
            <a:tailEnd/>
          </a:ln>
        </p:spPr>
        <p:txBody>
          <a:bodyPr wrap="none" anchor="ct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fontAlgn="base">
              <a:spcBef>
                <a:spcPct val="0"/>
              </a:spcBef>
              <a:spcAft>
                <a:spcPct val="0"/>
              </a:spcAft>
            </a:pPr>
            <a:r>
              <a:rPr lang="en-GB" altLang="en-US">
                <a:solidFill>
                  <a:srgbClr val="000000"/>
                </a:solidFill>
              </a:rPr>
              <a:t>Low Risk</a:t>
            </a:r>
          </a:p>
          <a:p>
            <a:pPr algn="ctr" fontAlgn="base">
              <a:spcBef>
                <a:spcPct val="0"/>
              </a:spcBef>
              <a:spcAft>
                <a:spcPct val="0"/>
              </a:spcAft>
            </a:pPr>
            <a:r>
              <a:rPr lang="en-GB" altLang="en-US">
                <a:solidFill>
                  <a:srgbClr val="000000"/>
                </a:solidFill>
              </a:rPr>
              <a:t>Low Return</a:t>
            </a:r>
          </a:p>
        </p:txBody>
      </p:sp>
    </p:spTree>
    <p:extLst>
      <p:ext uri="{BB962C8B-B14F-4D97-AF65-F5344CB8AC3E}">
        <p14:creationId xmlns:p14="http://schemas.microsoft.com/office/powerpoint/2010/main" val="9355359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E5589-3D19-ED40-AB49-A64849066076}"/>
              </a:ext>
            </a:extLst>
          </p:cNvPr>
          <p:cNvSpPr>
            <a:spLocks noGrp="1"/>
          </p:cNvSpPr>
          <p:nvPr>
            <p:ph type="title"/>
          </p:nvPr>
        </p:nvSpPr>
        <p:spPr/>
        <p:txBody>
          <a:bodyPr/>
          <a:lstStyle/>
          <a:p>
            <a:r>
              <a:rPr lang="en-GB" altLang="en-US" dirty="0"/>
              <a:t>The Project Familiarity Grid</a:t>
            </a:r>
            <a:endParaRPr lang="en-US" dirty="0"/>
          </a:p>
        </p:txBody>
      </p:sp>
      <p:sp>
        <p:nvSpPr>
          <p:cNvPr id="4" name="Slide Number Placeholder 3">
            <a:extLst>
              <a:ext uri="{FF2B5EF4-FFF2-40B4-BE49-F238E27FC236}">
                <a16:creationId xmlns:a16="http://schemas.microsoft.com/office/drawing/2014/main" id="{055946AE-D61F-4247-9595-49C4861086F8}"/>
              </a:ext>
            </a:extLst>
          </p:cNvPr>
          <p:cNvSpPr>
            <a:spLocks noGrp="1"/>
          </p:cNvSpPr>
          <p:nvPr>
            <p:ph type="sldNum" sz="quarter" idx="12"/>
          </p:nvPr>
        </p:nvSpPr>
        <p:spPr/>
        <p:txBody>
          <a:bodyPr/>
          <a:lstStyle/>
          <a:p>
            <a:fld id="{3D165440-4880-415F-9146-4793BDD623F8}" type="slidenum">
              <a:rPr lang="en-GB" smtClean="0"/>
              <a:t>22</a:t>
            </a:fld>
            <a:endParaRPr lang="en-GB"/>
          </a:p>
        </p:txBody>
      </p:sp>
      <p:graphicFrame>
        <p:nvGraphicFramePr>
          <p:cNvPr id="5" name="Group 27">
            <a:extLst>
              <a:ext uri="{FF2B5EF4-FFF2-40B4-BE49-F238E27FC236}">
                <a16:creationId xmlns:a16="http://schemas.microsoft.com/office/drawing/2014/main" id="{8DFC2FCA-B1FD-784A-95CA-C0C944519EC9}"/>
              </a:ext>
            </a:extLst>
          </p:cNvPr>
          <p:cNvGraphicFramePr>
            <a:graphicFrameLocks noGrp="1"/>
          </p:cNvGraphicFramePr>
          <p:nvPr>
            <p:extLst>
              <p:ext uri="{D42A27DB-BD31-4B8C-83A1-F6EECF244321}">
                <p14:modId xmlns:p14="http://schemas.microsoft.com/office/powerpoint/2010/main" val="4056995690"/>
              </p:ext>
            </p:extLst>
          </p:nvPr>
        </p:nvGraphicFramePr>
        <p:xfrm>
          <a:off x="3000375" y="1404104"/>
          <a:ext cx="6172200" cy="3597275"/>
        </p:xfrm>
        <a:graphic>
          <a:graphicData uri="http://schemas.openxmlformats.org/drawingml/2006/table">
            <a:tbl>
              <a:tblPr/>
              <a:tblGrid>
                <a:gridCol w="31242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1542560">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Both task and 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00FF00"/>
                          </a:solidFill>
                          <a:effectLst/>
                          <a:latin typeface="Arial" charset="0"/>
                        </a:rPr>
                        <a:t>SHOULD BE OK</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054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a:ln>
                          <a:noFill/>
                        </a:ln>
                        <a:solidFill>
                          <a:schemeClr val="tx1"/>
                        </a:solidFill>
                        <a:effectLst/>
                        <a:latin typeface="Arial" charset="0"/>
                      </a:endParaRP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chemeClr val="tx1"/>
                          </a:solidFill>
                          <a:effectLst/>
                          <a:latin typeface="Arial" charset="0"/>
                        </a:rPr>
                        <a:t>Setting 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a:ln>
                            <a:noFill/>
                          </a:ln>
                          <a:solidFill>
                            <a:srgbClr val="FFCC00"/>
                          </a:solidFill>
                          <a:effectLst/>
                          <a:latin typeface="Arial" charset="0"/>
                        </a:rPr>
                        <a:t>BE CAREFUL</a:t>
                      </a:r>
                    </a:p>
                  </a:txBody>
                  <a:tcPr marT="45728" marB="4572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Task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chemeClr val="tx1"/>
                          </a:solidFill>
                          <a:effectLst/>
                          <a:latin typeface="Arial" charset="0"/>
                        </a:rPr>
                        <a:t>Setting unfamiliar</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0" i="0" u="none" strike="noStrike" cap="none" normalizeH="0" baseline="0" dirty="0">
                          <a:ln>
                            <a:noFill/>
                          </a:ln>
                          <a:solidFill>
                            <a:srgbClr val="FF0000"/>
                          </a:solidFill>
                          <a:effectLst/>
                          <a:latin typeface="Arial" charset="0"/>
                        </a:rPr>
                        <a:t>BE VERY WARY!</a:t>
                      </a:r>
                    </a:p>
                    <a:p>
                      <a:pPr marL="0" marR="0" lvl="0" indent="0" algn="l" defTabSz="914400" rtl="0" eaLnBrk="1" fontAlgn="base" latinLnBrk="0" hangingPunct="1">
                        <a:lnSpc>
                          <a:spcPct val="100000"/>
                        </a:lnSpc>
                        <a:spcBef>
                          <a:spcPct val="20000"/>
                        </a:spcBef>
                        <a:spcAft>
                          <a:spcPct val="0"/>
                        </a:spcAft>
                        <a:buClrTx/>
                        <a:buSzTx/>
                        <a:buFontTx/>
                        <a:buNone/>
                        <a:tabLst/>
                      </a:pPr>
                      <a:endParaRPr kumimoji="0" lang="en-GB" sz="2800" b="0" i="0" u="none" strike="noStrike" cap="none" normalizeH="0" baseline="0" dirty="0">
                        <a:ln>
                          <a:noFill/>
                        </a:ln>
                        <a:solidFill>
                          <a:schemeClr val="tx1"/>
                        </a:solidFill>
                        <a:effectLst/>
                        <a:latin typeface="Arial" charset="0"/>
                      </a:endParaRPr>
                    </a:p>
                  </a:txBody>
                  <a:tcPr marT="45728" marB="4572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40400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7E79-5C6B-314A-835F-88FD7349C657}"/>
              </a:ext>
            </a:extLst>
          </p:cNvPr>
          <p:cNvSpPr>
            <a:spLocks noGrp="1"/>
          </p:cNvSpPr>
          <p:nvPr>
            <p:ph type="title"/>
          </p:nvPr>
        </p:nvSpPr>
        <p:spPr/>
        <p:txBody>
          <a:bodyPr/>
          <a:lstStyle/>
          <a:p>
            <a:r>
              <a:rPr lang="en-GB" altLang="en-US" dirty="0"/>
              <a:t>Do you need to Change the Project?</a:t>
            </a:r>
            <a:endParaRPr lang="en-US" dirty="0"/>
          </a:p>
        </p:txBody>
      </p:sp>
      <p:sp>
        <p:nvSpPr>
          <p:cNvPr id="3" name="Content Placeholder 2">
            <a:extLst>
              <a:ext uri="{FF2B5EF4-FFF2-40B4-BE49-F238E27FC236}">
                <a16:creationId xmlns:a16="http://schemas.microsoft.com/office/drawing/2014/main" id="{34536843-4CC7-3341-ACEF-9117B3A672DF}"/>
              </a:ext>
            </a:extLst>
          </p:cNvPr>
          <p:cNvSpPr>
            <a:spLocks noGrp="1"/>
          </p:cNvSpPr>
          <p:nvPr>
            <p:ph idx="1"/>
          </p:nvPr>
        </p:nvSpPr>
        <p:spPr/>
        <p:txBody>
          <a:bodyPr/>
          <a:lstStyle/>
          <a:p>
            <a:r>
              <a:rPr lang="en-GB" altLang="en-US" dirty="0"/>
              <a:t>Downsize it to reduce risk – two or three smaller successful projects are much better than one large project which fails.</a:t>
            </a:r>
          </a:p>
          <a:p>
            <a:endParaRPr lang="en-GB" altLang="en-US" dirty="0"/>
          </a:p>
          <a:p>
            <a:r>
              <a:rPr lang="en-GB" altLang="en-US" dirty="0"/>
              <a:t>Perhaps you can you change a particularly risky area and still achieve the project’s aims?</a:t>
            </a:r>
            <a:endParaRPr lang="en-US" altLang="en-US" dirty="0"/>
          </a:p>
          <a:p>
            <a:pPr marL="0" indent="0">
              <a:buNone/>
            </a:pPr>
            <a:endParaRPr lang="en-GB" altLang="en-US" dirty="0"/>
          </a:p>
        </p:txBody>
      </p:sp>
      <p:sp>
        <p:nvSpPr>
          <p:cNvPr id="4" name="Slide Number Placeholder 3">
            <a:extLst>
              <a:ext uri="{FF2B5EF4-FFF2-40B4-BE49-F238E27FC236}">
                <a16:creationId xmlns:a16="http://schemas.microsoft.com/office/drawing/2014/main" id="{88CCA776-46BF-3C4E-B9D5-61BA323D0A94}"/>
              </a:ext>
            </a:extLst>
          </p:cNvPr>
          <p:cNvSpPr>
            <a:spLocks noGrp="1"/>
          </p:cNvSpPr>
          <p:nvPr>
            <p:ph type="sldNum" sz="quarter" idx="12"/>
          </p:nvPr>
        </p:nvSpPr>
        <p:spPr/>
        <p:txBody>
          <a:bodyPr/>
          <a:lstStyle/>
          <a:p>
            <a:fld id="{3D165440-4880-415F-9146-4793BDD623F8}" type="slidenum">
              <a:rPr lang="en-GB" smtClean="0"/>
              <a:t>23</a:t>
            </a:fld>
            <a:endParaRPr lang="en-GB"/>
          </a:p>
        </p:txBody>
      </p:sp>
      <p:pic>
        <p:nvPicPr>
          <p:cNvPr id="5" name="Picture 2" descr="Image result for managing project risk">
            <a:extLst>
              <a:ext uri="{FF2B5EF4-FFF2-40B4-BE49-F238E27FC236}">
                <a16:creationId xmlns:a16="http://schemas.microsoft.com/office/drawing/2014/main" id="{A138D48B-51C2-AF4F-B343-2A4888CA5C42}"/>
              </a:ext>
            </a:extLst>
          </p:cNvPr>
          <p:cNvPicPr>
            <a:picLocks noChangeAspect="1" noChangeArrowheads="1"/>
          </p:cNvPicPr>
          <p:nvPr/>
        </p:nvPicPr>
        <p:blipFill>
          <a:blip r:embed="rId2">
            <a:duotone>
              <a:schemeClr val="accent5">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9533790" y="3960136"/>
            <a:ext cx="2619375" cy="1743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59532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D4739-C322-D043-BD94-7BF2ED236A0B}"/>
              </a:ext>
            </a:extLst>
          </p:cNvPr>
          <p:cNvSpPr>
            <a:spLocks noGrp="1"/>
          </p:cNvSpPr>
          <p:nvPr>
            <p:ph type="title"/>
          </p:nvPr>
        </p:nvSpPr>
        <p:spPr/>
        <p:txBody>
          <a:bodyPr/>
          <a:lstStyle/>
          <a:p>
            <a:r>
              <a:rPr lang="en-US" dirty="0"/>
              <a:t>Key Tips</a:t>
            </a:r>
          </a:p>
        </p:txBody>
      </p:sp>
      <p:sp>
        <p:nvSpPr>
          <p:cNvPr id="3" name="Content Placeholder 2">
            <a:extLst>
              <a:ext uri="{FF2B5EF4-FFF2-40B4-BE49-F238E27FC236}">
                <a16:creationId xmlns:a16="http://schemas.microsoft.com/office/drawing/2014/main" id="{17685460-8430-614B-9CDA-067878B5D1D2}"/>
              </a:ext>
            </a:extLst>
          </p:cNvPr>
          <p:cNvSpPr>
            <a:spLocks noGrp="1"/>
          </p:cNvSpPr>
          <p:nvPr>
            <p:ph idx="1"/>
          </p:nvPr>
        </p:nvSpPr>
        <p:spPr>
          <a:xfrm>
            <a:off x="609600" y="1600201"/>
            <a:ext cx="11391900" cy="3917032"/>
          </a:xfrm>
        </p:spPr>
        <p:txBody>
          <a:bodyPr>
            <a:normAutofit fontScale="85000" lnSpcReduction="20000"/>
          </a:bodyPr>
          <a:lstStyle/>
          <a:p>
            <a:r>
              <a:rPr lang="en-US" dirty="0"/>
              <a:t>Start by understanding </a:t>
            </a:r>
            <a:r>
              <a:rPr lang="en-US" b="1" i="1" dirty="0"/>
              <a:t>why</a:t>
            </a:r>
            <a:r>
              <a:rPr lang="en-US" dirty="0"/>
              <a:t> the project is being done</a:t>
            </a:r>
          </a:p>
          <a:p>
            <a:r>
              <a:rPr lang="en-US" dirty="0"/>
              <a:t>Define the </a:t>
            </a:r>
            <a:r>
              <a:rPr lang="en-US" b="1" i="1" dirty="0"/>
              <a:t>what</a:t>
            </a:r>
          </a:p>
          <a:p>
            <a:r>
              <a:rPr lang="en-US" dirty="0"/>
              <a:t>Know the </a:t>
            </a:r>
            <a:r>
              <a:rPr lang="en-US" b="1" dirty="0"/>
              <a:t>scope</a:t>
            </a:r>
            <a:endParaRPr lang="en-US" dirty="0"/>
          </a:p>
          <a:p>
            <a:r>
              <a:rPr lang="en-US" dirty="0"/>
              <a:t>Good projects start with the end result in mind</a:t>
            </a:r>
          </a:p>
          <a:p>
            <a:r>
              <a:rPr lang="en-US" dirty="0"/>
              <a:t>Project Definition is </a:t>
            </a:r>
            <a:r>
              <a:rPr lang="en-US" b="1" dirty="0"/>
              <a:t>specific, precise, complete, concise, unambiguous</a:t>
            </a:r>
          </a:p>
          <a:p>
            <a:r>
              <a:rPr lang="en-US" dirty="0"/>
              <a:t>Identify risks/issues – allocate resolving actions against members</a:t>
            </a:r>
          </a:p>
          <a:p>
            <a:r>
              <a:rPr lang="en-US" dirty="0"/>
              <a:t>Do not let uncontrolled changes happen</a:t>
            </a:r>
          </a:p>
          <a:p>
            <a:r>
              <a:rPr lang="en-US" dirty="0"/>
              <a:t>Ensure clients know how project progresses on regular basis</a:t>
            </a:r>
          </a:p>
          <a:p>
            <a:r>
              <a:rPr lang="en-US" dirty="0"/>
              <a:t>Communicate regularly/manage expectations</a:t>
            </a:r>
          </a:p>
          <a:p>
            <a:r>
              <a:rPr lang="en-US" dirty="0"/>
              <a:t>Maintain Iron Triangle equilibrium</a:t>
            </a:r>
          </a:p>
          <a:p>
            <a:endParaRPr lang="en-US" dirty="0"/>
          </a:p>
        </p:txBody>
      </p:sp>
      <p:sp>
        <p:nvSpPr>
          <p:cNvPr id="4" name="Slide Number Placeholder 3">
            <a:extLst>
              <a:ext uri="{FF2B5EF4-FFF2-40B4-BE49-F238E27FC236}">
                <a16:creationId xmlns:a16="http://schemas.microsoft.com/office/drawing/2014/main" id="{50202DCD-87D8-EA4B-8C9F-2DC910EED505}"/>
              </a:ext>
            </a:extLst>
          </p:cNvPr>
          <p:cNvSpPr>
            <a:spLocks noGrp="1"/>
          </p:cNvSpPr>
          <p:nvPr>
            <p:ph type="sldNum" sz="quarter" idx="12"/>
          </p:nvPr>
        </p:nvSpPr>
        <p:spPr/>
        <p:txBody>
          <a:bodyPr/>
          <a:lstStyle/>
          <a:p>
            <a:fld id="{3D165440-4880-415F-9146-4793BDD623F8}" type="slidenum">
              <a:rPr lang="en-GB" smtClean="0"/>
              <a:t>24</a:t>
            </a:fld>
            <a:endParaRPr lang="en-GB"/>
          </a:p>
        </p:txBody>
      </p:sp>
    </p:spTree>
    <p:extLst>
      <p:ext uri="{BB962C8B-B14F-4D97-AF65-F5344CB8AC3E}">
        <p14:creationId xmlns:p14="http://schemas.microsoft.com/office/powerpoint/2010/main" val="22885994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26</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26</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nSpc>
                <a:spcPct val="90000"/>
              </a:lnSpc>
              <a:buFont typeface="+mj-lt"/>
              <a:buAutoNum type="arabicPeriod"/>
            </a:pPr>
            <a:r>
              <a:rPr lang="en-GB" altLang="en-US" dirty="0"/>
              <a:t>Review your QUAD chart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Produce a Stakeholder Analysis grid broken using the more advanced stakeholder analysis grid. </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Consider audience as internal, external and driver, supporter, observer. </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Consider conflicts – need and want.</a:t>
            </a:r>
          </a:p>
          <a:p>
            <a:pPr marL="514350" indent="-514350">
              <a:lnSpc>
                <a:spcPct val="90000"/>
              </a:lnSpc>
              <a:buFont typeface="+mj-lt"/>
              <a:buAutoNum type="arabicPeriod"/>
            </a:pPr>
            <a:endParaRPr lang="en-GB" altLang="en-US" dirty="0"/>
          </a:p>
          <a:p>
            <a:pPr marL="514350" indent="-514350">
              <a:lnSpc>
                <a:spcPct val="90000"/>
              </a:lnSpc>
              <a:buFont typeface="+mj-lt"/>
              <a:buAutoNum type="arabicPeriod"/>
            </a:pPr>
            <a:r>
              <a:rPr lang="en-GB" altLang="en-US" dirty="0"/>
              <a:t>Produce a Risk Analysis grid </a:t>
            </a:r>
          </a:p>
        </p:txBody>
      </p:sp>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anim calcmode="lin" valueType="num">
                                      <p:cBhvr additive="base">
                                        <p:cTn id="31"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C217FA-8AD9-0A44-83BA-FE1C7C213353}"/>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D98D0F8-895D-B145-8A17-7F6745DEB293}"/>
              </a:ext>
            </a:extLst>
          </p:cNvPr>
          <p:cNvSpPr>
            <a:spLocks noGrp="1"/>
          </p:cNvSpPr>
          <p:nvPr>
            <p:ph idx="1"/>
          </p:nvPr>
        </p:nvSpPr>
        <p:spPr/>
        <p:txBody>
          <a:bodyPr>
            <a:normAutofit fontScale="92500"/>
          </a:bodyPr>
          <a:lstStyle/>
          <a:p>
            <a:pPr marL="0" indent="0">
              <a:buNone/>
            </a:pPr>
            <a:r>
              <a:rPr lang="en-GB" dirty="0" err="1"/>
              <a:t>Assets.publishing.service.gov.uk</a:t>
            </a:r>
            <a:r>
              <a:rPr lang="en-GB" dirty="0"/>
              <a:t>. 2010. </a:t>
            </a:r>
            <a:r>
              <a:rPr lang="en-GB" i="1" dirty="0"/>
              <a:t>How To Organise, Plan And Control Projects</a:t>
            </a:r>
            <a:r>
              <a:rPr lang="en-GB" dirty="0"/>
              <a:t>. [online] Available at: &lt;https://</a:t>
            </a:r>
            <a:r>
              <a:rPr lang="en-GB" dirty="0" err="1"/>
              <a:t>assets.publishing.service.gov.uk</a:t>
            </a:r>
            <a:r>
              <a:rPr lang="en-GB" dirty="0"/>
              <a:t>/government/uploads/system/uploads/</a:t>
            </a:r>
            <a:r>
              <a:rPr lang="en-GB" dirty="0" err="1"/>
              <a:t>attachment_data</a:t>
            </a:r>
            <a:r>
              <a:rPr lang="en-GB" dirty="0"/>
              <a:t>/file/31979/10-1257-guidelines-for-managing-projects.pdf&gt; [Accessed 16 July 2020].</a:t>
            </a:r>
          </a:p>
          <a:p>
            <a:pPr marL="0" indent="0">
              <a:buNone/>
            </a:pPr>
            <a:endParaRPr lang="en-US" dirty="0"/>
          </a:p>
          <a:p>
            <a:pPr marL="0" indent="0">
              <a:buNone/>
            </a:pPr>
            <a:r>
              <a:rPr lang="en-US" dirty="0"/>
              <a:t>Smith, L. W. (2000). Stakeholder analysis: a pivotal practice of successful projects. Paper presented at Project Management Institute Annual Seminars &amp; Symposium, Houston, TX. Newtown Square, PA: Project Management Institute.</a:t>
            </a:r>
          </a:p>
        </p:txBody>
      </p:sp>
      <p:sp>
        <p:nvSpPr>
          <p:cNvPr id="4" name="Slide Number Placeholder 3">
            <a:extLst>
              <a:ext uri="{FF2B5EF4-FFF2-40B4-BE49-F238E27FC236}">
                <a16:creationId xmlns:a16="http://schemas.microsoft.com/office/drawing/2014/main" id="{C9EFBFB2-C724-484F-A08C-B04ADA782033}"/>
              </a:ext>
            </a:extLst>
          </p:cNvPr>
          <p:cNvSpPr>
            <a:spLocks noGrp="1"/>
          </p:cNvSpPr>
          <p:nvPr>
            <p:ph type="sldNum" sz="quarter" idx="12"/>
          </p:nvPr>
        </p:nvSpPr>
        <p:spPr/>
        <p:txBody>
          <a:bodyPr/>
          <a:lstStyle/>
          <a:p>
            <a:fld id="{3D165440-4880-415F-9146-4793BDD623F8}" type="slidenum">
              <a:rPr lang="en-GB" smtClean="0"/>
              <a:t>27</a:t>
            </a:fld>
            <a:endParaRPr lang="en-GB"/>
          </a:p>
        </p:txBody>
      </p:sp>
    </p:spTree>
    <p:extLst>
      <p:ext uri="{BB962C8B-B14F-4D97-AF65-F5344CB8AC3E}">
        <p14:creationId xmlns:p14="http://schemas.microsoft.com/office/powerpoint/2010/main" val="134046630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18362</TotalTime>
  <Words>1170</Words>
  <Application>Microsoft Macintosh PowerPoint</Application>
  <PresentationFormat>Widescreen</PresentationFormat>
  <Paragraphs>280</Paragraphs>
  <Slides>27</Slides>
  <Notes>21</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27</vt:i4>
      </vt:variant>
    </vt:vector>
  </HeadingPairs>
  <TitlesOfParts>
    <vt:vector size="32" baseType="lpstr">
      <vt:lpstr>Arial</vt:lpstr>
      <vt:lpstr>Calibri</vt:lpstr>
      <vt:lpstr>Myriad Pro</vt:lpstr>
      <vt:lpstr>20140311PresentationUWTSDTemplate</vt:lpstr>
      <vt:lpstr>Document</vt:lpstr>
      <vt:lpstr>BA Management Skills for the Workplace BMSK5004</vt:lpstr>
      <vt:lpstr>Session 3</vt:lpstr>
      <vt:lpstr>Quad Chart</vt:lpstr>
      <vt:lpstr>Planning is Iterative</vt:lpstr>
      <vt:lpstr>Stakeholders</vt:lpstr>
      <vt:lpstr>Project Management Environment</vt:lpstr>
      <vt:lpstr>External Stakeholders</vt:lpstr>
      <vt:lpstr>Internal Stakeholders</vt:lpstr>
      <vt:lpstr>Stakeholder Analysis</vt:lpstr>
      <vt:lpstr>Prioritising Stakeholders</vt:lpstr>
      <vt:lpstr>Power and Interest</vt:lpstr>
      <vt:lpstr>Further Tools &amp; Techniques</vt:lpstr>
      <vt:lpstr>Stakeholder ‘Salience’ Model</vt:lpstr>
      <vt:lpstr>PowerPoint Presentation</vt:lpstr>
      <vt:lpstr>Project Risk</vt:lpstr>
      <vt:lpstr>Risk of poor risk evaluation</vt:lpstr>
      <vt:lpstr>Internal/External Risks</vt:lpstr>
      <vt:lpstr>Risk – Influence &amp; Control</vt:lpstr>
      <vt:lpstr>Types of Constraint Risks</vt:lpstr>
      <vt:lpstr>Addressing Risk</vt:lpstr>
      <vt:lpstr>Boston Square (Risk)</vt:lpstr>
      <vt:lpstr>The Project Familiarity Grid</vt:lpstr>
      <vt:lpstr>Do you need to Change the Project?</vt:lpstr>
      <vt:lpstr>Key Tips</vt:lpstr>
      <vt:lpstr>Managing Projects in the Organisation</vt:lpstr>
      <vt:lpstr>Homework</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112</cp:revision>
  <dcterms:created xsi:type="dcterms:W3CDTF">2020-06-08T16:11:31Z</dcterms:created>
  <dcterms:modified xsi:type="dcterms:W3CDTF">2020-10-23T14:15:58Z</dcterms:modified>
</cp:coreProperties>
</file>