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4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78" r:id="rId3"/>
    <p:sldMasterId id="2147483684" r:id="rId4"/>
    <p:sldMasterId id="2147483696" r:id="rId5"/>
  </p:sldMasterIdLst>
  <p:notesMasterIdLst>
    <p:notesMasterId r:id="rId41"/>
  </p:notesMasterIdLst>
  <p:sldIdLst>
    <p:sldId id="258" r:id="rId6"/>
    <p:sldId id="298" r:id="rId7"/>
    <p:sldId id="300" r:id="rId8"/>
    <p:sldId id="263" r:id="rId9"/>
    <p:sldId id="284" r:id="rId10"/>
    <p:sldId id="418" r:id="rId11"/>
    <p:sldId id="305" r:id="rId12"/>
    <p:sldId id="356" r:id="rId13"/>
    <p:sldId id="419" r:id="rId14"/>
    <p:sldId id="420" r:id="rId15"/>
    <p:sldId id="404" r:id="rId16"/>
    <p:sldId id="271" r:id="rId17"/>
    <p:sldId id="421" r:id="rId18"/>
    <p:sldId id="260" r:id="rId19"/>
    <p:sldId id="422" r:id="rId20"/>
    <p:sldId id="264" r:id="rId21"/>
    <p:sldId id="423" r:id="rId22"/>
    <p:sldId id="408" r:id="rId23"/>
    <p:sldId id="409" r:id="rId24"/>
    <p:sldId id="411" r:id="rId25"/>
    <p:sldId id="410" r:id="rId26"/>
    <p:sldId id="412" r:id="rId27"/>
    <p:sldId id="281" r:id="rId28"/>
    <p:sldId id="424" r:id="rId29"/>
    <p:sldId id="288" r:id="rId30"/>
    <p:sldId id="425" r:id="rId31"/>
    <p:sldId id="426" r:id="rId32"/>
    <p:sldId id="413" r:id="rId33"/>
    <p:sldId id="414" r:id="rId34"/>
    <p:sldId id="415" r:id="rId35"/>
    <p:sldId id="270" r:id="rId36"/>
    <p:sldId id="417" r:id="rId37"/>
    <p:sldId id="427" r:id="rId38"/>
    <p:sldId id="428" r:id="rId39"/>
    <p:sldId id="26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3C2"/>
    <a:srgbClr val="031C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Relationship Id="rId8" Type="http://schemas.openxmlformats.org/officeDocument/2006/relationships/slide" Target="slides/slide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1E62D2-72BB-4CCF-AF1E-33BCC80AB1FE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04347D-7E8E-4A41-89BE-EF3988787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503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A92EBE0-3634-4A2C-B2CD-4511E19588A3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5506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1ppt.com/xiazai/" TargetMode="External"/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026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10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88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152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495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344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102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484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672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927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6602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854308" y="2746736"/>
            <a:ext cx="8409245" cy="53655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487" b="1" i="1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97516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73188" y="364129"/>
            <a:ext cx="9445625" cy="536557"/>
          </a:xfrm>
        </p:spPr>
        <p:txBody>
          <a:bodyPr lIns="0" tIns="0" rIns="0" bIns="0"/>
          <a:lstStyle>
            <a:lvl1pPr>
              <a:defRPr sz="3487" b="1" i="1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33044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73188" y="364129"/>
            <a:ext cx="9445625" cy="536557"/>
          </a:xfrm>
        </p:spPr>
        <p:txBody>
          <a:bodyPr lIns="0" tIns="0" rIns="0" bIns="0"/>
          <a:lstStyle>
            <a:lvl1pPr>
              <a:defRPr sz="3487" b="1" i="1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945496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73188" y="364129"/>
            <a:ext cx="9445625" cy="536557"/>
          </a:xfrm>
        </p:spPr>
        <p:txBody>
          <a:bodyPr lIns="0" tIns="0" rIns="0" bIns="0"/>
          <a:lstStyle>
            <a:lvl1pPr>
              <a:defRPr sz="3487" b="1" i="1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130087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896214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7437" y="508"/>
            <a:ext cx="10775518" cy="425729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1625176" y="507"/>
            <a:ext cx="9729893" cy="3559729"/>
          </a:xfrm>
          <a:custGeom>
            <a:avLst/>
            <a:gdLst/>
            <a:ahLst/>
            <a:cxnLst/>
            <a:rect l="l" t="t" r="r" b="b"/>
            <a:pathLst>
              <a:path w="14594840" h="5342890">
                <a:moveTo>
                  <a:pt x="14594713" y="0"/>
                </a:moveTo>
                <a:lnTo>
                  <a:pt x="14459585" y="0"/>
                </a:lnTo>
                <a:lnTo>
                  <a:pt x="13183869" y="3164712"/>
                </a:lnTo>
                <a:lnTo>
                  <a:pt x="13184631" y="3168268"/>
                </a:lnTo>
                <a:lnTo>
                  <a:pt x="13164560" y="3215823"/>
                </a:lnTo>
                <a:lnTo>
                  <a:pt x="13143223" y="3262623"/>
                </a:lnTo>
                <a:lnTo>
                  <a:pt x="13120646" y="3308651"/>
                </a:lnTo>
                <a:lnTo>
                  <a:pt x="13096854" y="3353890"/>
                </a:lnTo>
                <a:lnTo>
                  <a:pt x="13071871" y="3398321"/>
                </a:lnTo>
                <a:lnTo>
                  <a:pt x="13045723" y="3441927"/>
                </a:lnTo>
                <a:lnTo>
                  <a:pt x="13018433" y="3484691"/>
                </a:lnTo>
                <a:lnTo>
                  <a:pt x="12990027" y="3526594"/>
                </a:lnTo>
                <a:lnTo>
                  <a:pt x="12960530" y="3567619"/>
                </a:lnTo>
                <a:lnTo>
                  <a:pt x="12929965" y="3607749"/>
                </a:lnTo>
                <a:lnTo>
                  <a:pt x="12898359" y="3646965"/>
                </a:lnTo>
                <a:lnTo>
                  <a:pt x="12865736" y="3685250"/>
                </a:lnTo>
                <a:lnTo>
                  <a:pt x="12832120" y="3722587"/>
                </a:lnTo>
                <a:lnTo>
                  <a:pt x="12797537" y="3758957"/>
                </a:lnTo>
                <a:lnTo>
                  <a:pt x="12762011" y="3794344"/>
                </a:lnTo>
                <a:lnTo>
                  <a:pt x="12725566" y="3828729"/>
                </a:lnTo>
                <a:lnTo>
                  <a:pt x="12688229" y="3862094"/>
                </a:lnTo>
                <a:lnTo>
                  <a:pt x="12650022" y="3894423"/>
                </a:lnTo>
                <a:lnTo>
                  <a:pt x="12610973" y="3925696"/>
                </a:lnTo>
                <a:lnTo>
                  <a:pt x="12570960" y="3956015"/>
                </a:lnTo>
                <a:lnTo>
                  <a:pt x="12530108" y="3985238"/>
                </a:lnTo>
                <a:lnTo>
                  <a:pt x="12488441" y="4013347"/>
                </a:lnTo>
                <a:lnTo>
                  <a:pt x="12445986" y="4040325"/>
                </a:lnTo>
                <a:lnTo>
                  <a:pt x="12402767" y="4066155"/>
                </a:lnTo>
                <a:lnTo>
                  <a:pt x="12358811" y="4090819"/>
                </a:lnTo>
                <a:lnTo>
                  <a:pt x="12314143" y="4114300"/>
                </a:lnTo>
                <a:lnTo>
                  <a:pt x="12268788" y="4136580"/>
                </a:lnTo>
                <a:lnTo>
                  <a:pt x="12222772" y="4157642"/>
                </a:lnTo>
                <a:lnTo>
                  <a:pt x="12176121" y="4177468"/>
                </a:lnTo>
                <a:lnTo>
                  <a:pt x="12128859" y="4196042"/>
                </a:lnTo>
                <a:lnTo>
                  <a:pt x="12081014" y="4213345"/>
                </a:lnTo>
                <a:lnTo>
                  <a:pt x="12032609" y="4229359"/>
                </a:lnTo>
                <a:lnTo>
                  <a:pt x="11983672" y="4244069"/>
                </a:lnTo>
                <a:lnTo>
                  <a:pt x="11934226" y="4257456"/>
                </a:lnTo>
                <a:lnTo>
                  <a:pt x="11884299" y="4269502"/>
                </a:lnTo>
                <a:lnTo>
                  <a:pt x="11833914" y="4280191"/>
                </a:lnTo>
                <a:lnTo>
                  <a:pt x="11783099" y="4289504"/>
                </a:lnTo>
                <a:lnTo>
                  <a:pt x="11731879" y="4297425"/>
                </a:lnTo>
                <a:lnTo>
                  <a:pt x="5391277" y="5192521"/>
                </a:lnTo>
                <a:lnTo>
                  <a:pt x="5339881" y="5199070"/>
                </a:lnTo>
                <a:lnTo>
                  <a:pt x="5288541" y="5204164"/>
                </a:lnTo>
                <a:lnTo>
                  <a:pt x="5237279" y="5207813"/>
                </a:lnTo>
                <a:lnTo>
                  <a:pt x="5186118" y="5210029"/>
                </a:lnTo>
                <a:lnTo>
                  <a:pt x="5135081" y="5210821"/>
                </a:lnTo>
                <a:lnTo>
                  <a:pt x="5084193" y="5210200"/>
                </a:lnTo>
                <a:lnTo>
                  <a:pt x="5033475" y="5208176"/>
                </a:lnTo>
                <a:lnTo>
                  <a:pt x="4982951" y="5204759"/>
                </a:lnTo>
                <a:lnTo>
                  <a:pt x="4932645" y="5199960"/>
                </a:lnTo>
                <a:lnTo>
                  <a:pt x="4882580" y="5193790"/>
                </a:lnTo>
                <a:lnTo>
                  <a:pt x="4832778" y="5186257"/>
                </a:lnTo>
                <a:lnTo>
                  <a:pt x="4783264" y="5177374"/>
                </a:lnTo>
                <a:lnTo>
                  <a:pt x="4734060" y="5167149"/>
                </a:lnTo>
                <a:lnTo>
                  <a:pt x="4685189" y="5155594"/>
                </a:lnTo>
                <a:lnTo>
                  <a:pt x="4636675" y="5142719"/>
                </a:lnTo>
                <a:lnTo>
                  <a:pt x="4588541" y="5128533"/>
                </a:lnTo>
                <a:lnTo>
                  <a:pt x="4540810" y="5113049"/>
                </a:lnTo>
                <a:lnTo>
                  <a:pt x="4493505" y="5096275"/>
                </a:lnTo>
                <a:lnTo>
                  <a:pt x="4446651" y="5078221"/>
                </a:lnTo>
                <a:lnTo>
                  <a:pt x="4400473" y="5058985"/>
                </a:lnTo>
                <a:lnTo>
                  <a:pt x="4354766" y="5038501"/>
                </a:lnTo>
                <a:lnTo>
                  <a:pt x="4309563" y="5016779"/>
                </a:lnTo>
                <a:lnTo>
                  <a:pt x="4264899" y="4993828"/>
                </a:lnTo>
                <a:lnTo>
                  <a:pt x="4220807" y="4969660"/>
                </a:lnTo>
                <a:lnTo>
                  <a:pt x="4177320" y="4944284"/>
                </a:lnTo>
                <a:lnTo>
                  <a:pt x="4134474" y="4917709"/>
                </a:lnTo>
                <a:lnTo>
                  <a:pt x="4092300" y="4889947"/>
                </a:lnTo>
                <a:lnTo>
                  <a:pt x="4050834" y="4861006"/>
                </a:lnTo>
                <a:lnTo>
                  <a:pt x="4010108" y="4830898"/>
                </a:lnTo>
                <a:lnTo>
                  <a:pt x="3970157" y="4799631"/>
                </a:lnTo>
                <a:lnTo>
                  <a:pt x="3931015" y="4767216"/>
                </a:lnTo>
                <a:lnTo>
                  <a:pt x="3892715" y="4733663"/>
                </a:lnTo>
                <a:lnTo>
                  <a:pt x="3855291" y="4698983"/>
                </a:lnTo>
                <a:lnTo>
                  <a:pt x="3818776" y="4663184"/>
                </a:lnTo>
                <a:lnTo>
                  <a:pt x="3783205" y="4626277"/>
                </a:lnTo>
                <a:lnTo>
                  <a:pt x="3748612" y="4588272"/>
                </a:lnTo>
                <a:lnTo>
                  <a:pt x="3715029" y="4549179"/>
                </a:lnTo>
                <a:lnTo>
                  <a:pt x="3682492" y="4509008"/>
                </a:lnTo>
                <a:lnTo>
                  <a:pt x="3681857" y="4505578"/>
                </a:lnTo>
                <a:lnTo>
                  <a:pt x="159512" y="0"/>
                </a:lnTo>
                <a:lnTo>
                  <a:pt x="0" y="0"/>
                </a:lnTo>
                <a:lnTo>
                  <a:pt x="3616325" y="4625847"/>
                </a:lnTo>
                <a:lnTo>
                  <a:pt x="3616960" y="4629403"/>
                </a:lnTo>
                <a:lnTo>
                  <a:pt x="3648369" y="4668213"/>
                </a:lnTo>
                <a:lnTo>
                  <a:pt x="3680742" y="4706034"/>
                </a:lnTo>
                <a:lnTo>
                  <a:pt x="3714048" y="4742859"/>
                </a:lnTo>
                <a:lnTo>
                  <a:pt x="3748259" y="4778678"/>
                </a:lnTo>
                <a:lnTo>
                  <a:pt x="3783345" y="4813484"/>
                </a:lnTo>
                <a:lnTo>
                  <a:pt x="3819277" y="4847267"/>
                </a:lnTo>
                <a:lnTo>
                  <a:pt x="3856026" y="4880019"/>
                </a:lnTo>
                <a:lnTo>
                  <a:pt x="3893561" y="4911732"/>
                </a:lnTo>
                <a:lnTo>
                  <a:pt x="3931855" y="4942395"/>
                </a:lnTo>
                <a:lnTo>
                  <a:pt x="3970877" y="4972002"/>
                </a:lnTo>
                <a:lnTo>
                  <a:pt x="4010598" y="5000543"/>
                </a:lnTo>
                <a:lnTo>
                  <a:pt x="4050989" y="5028009"/>
                </a:lnTo>
                <a:lnTo>
                  <a:pt x="4092020" y="5054392"/>
                </a:lnTo>
                <a:lnTo>
                  <a:pt x="4133662" y="5079683"/>
                </a:lnTo>
                <a:lnTo>
                  <a:pt x="4175887" y="5103874"/>
                </a:lnTo>
                <a:lnTo>
                  <a:pt x="4218663" y="5126955"/>
                </a:lnTo>
                <a:lnTo>
                  <a:pt x="4261963" y="5148919"/>
                </a:lnTo>
                <a:lnTo>
                  <a:pt x="4305756" y="5169756"/>
                </a:lnTo>
                <a:lnTo>
                  <a:pt x="4350014" y="5189457"/>
                </a:lnTo>
                <a:lnTo>
                  <a:pt x="4394708" y="5208015"/>
                </a:lnTo>
                <a:lnTo>
                  <a:pt x="4442310" y="5226378"/>
                </a:lnTo>
                <a:lnTo>
                  <a:pt x="4490371" y="5243438"/>
                </a:lnTo>
                <a:lnTo>
                  <a:pt x="4538869" y="5259186"/>
                </a:lnTo>
                <a:lnTo>
                  <a:pt x="4587779" y="5273612"/>
                </a:lnTo>
                <a:lnTo>
                  <a:pt x="4637078" y="5286704"/>
                </a:lnTo>
                <a:lnTo>
                  <a:pt x="4686742" y="5298454"/>
                </a:lnTo>
                <a:lnTo>
                  <a:pt x="4736748" y="5308851"/>
                </a:lnTo>
                <a:lnTo>
                  <a:pt x="4787071" y="5317885"/>
                </a:lnTo>
                <a:lnTo>
                  <a:pt x="4837688" y="5325544"/>
                </a:lnTo>
                <a:lnTo>
                  <a:pt x="4888575" y="5331820"/>
                </a:lnTo>
                <a:lnTo>
                  <a:pt x="4939710" y="5336702"/>
                </a:lnTo>
                <a:lnTo>
                  <a:pt x="4991067" y="5340180"/>
                </a:lnTo>
                <a:lnTo>
                  <a:pt x="5042624" y="5342244"/>
                </a:lnTo>
                <a:lnTo>
                  <a:pt x="5094357" y="5342882"/>
                </a:lnTo>
                <a:lnTo>
                  <a:pt x="5146241" y="5342086"/>
                </a:lnTo>
                <a:lnTo>
                  <a:pt x="5198254" y="5339845"/>
                </a:lnTo>
                <a:lnTo>
                  <a:pt x="5250372" y="5336148"/>
                </a:lnTo>
                <a:lnTo>
                  <a:pt x="5302571" y="5330986"/>
                </a:lnTo>
                <a:lnTo>
                  <a:pt x="5354828" y="5324347"/>
                </a:lnTo>
                <a:lnTo>
                  <a:pt x="11803506" y="4414265"/>
                </a:lnTo>
                <a:lnTo>
                  <a:pt x="11852994" y="4406612"/>
                </a:lnTo>
                <a:lnTo>
                  <a:pt x="11902113" y="4397682"/>
                </a:lnTo>
                <a:lnTo>
                  <a:pt x="11950842" y="4387491"/>
                </a:lnTo>
                <a:lnTo>
                  <a:pt x="11999159" y="4376054"/>
                </a:lnTo>
                <a:lnTo>
                  <a:pt x="12047039" y="4363386"/>
                </a:lnTo>
                <a:lnTo>
                  <a:pt x="12094461" y="4349503"/>
                </a:lnTo>
                <a:lnTo>
                  <a:pt x="12141401" y="4334420"/>
                </a:lnTo>
                <a:lnTo>
                  <a:pt x="12187837" y="4318152"/>
                </a:lnTo>
                <a:lnTo>
                  <a:pt x="12233746" y="4300714"/>
                </a:lnTo>
                <a:lnTo>
                  <a:pt x="12279106" y="4282122"/>
                </a:lnTo>
                <a:lnTo>
                  <a:pt x="12323893" y="4262391"/>
                </a:lnTo>
                <a:lnTo>
                  <a:pt x="12368084" y="4241535"/>
                </a:lnTo>
                <a:lnTo>
                  <a:pt x="12411658" y="4219571"/>
                </a:lnTo>
                <a:lnTo>
                  <a:pt x="12454591" y="4196514"/>
                </a:lnTo>
                <a:lnTo>
                  <a:pt x="12496861" y="4172378"/>
                </a:lnTo>
                <a:lnTo>
                  <a:pt x="12538444" y="4147179"/>
                </a:lnTo>
                <a:lnTo>
                  <a:pt x="12579319" y="4120933"/>
                </a:lnTo>
                <a:lnTo>
                  <a:pt x="12619461" y="4093654"/>
                </a:lnTo>
                <a:lnTo>
                  <a:pt x="12658849" y="4065358"/>
                </a:lnTo>
                <a:lnTo>
                  <a:pt x="12697460" y="4036059"/>
                </a:lnTo>
                <a:lnTo>
                  <a:pt x="12737146" y="4004256"/>
                </a:lnTo>
                <a:lnTo>
                  <a:pt x="12775977" y="3971380"/>
                </a:lnTo>
                <a:lnTo>
                  <a:pt x="12813927" y="3937451"/>
                </a:lnTo>
                <a:lnTo>
                  <a:pt x="12850972" y="3902484"/>
                </a:lnTo>
                <a:lnTo>
                  <a:pt x="12887084" y="3866498"/>
                </a:lnTo>
                <a:lnTo>
                  <a:pt x="12922239" y="3829510"/>
                </a:lnTo>
                <a:lnTo>
                  <a:pt x="12956412" y="3791537"/>
                </a:lnTo>
                <a:lnTo>
                  <a:pt x="12989576" y="3752598"/>
                </a:lnTo>
                <a:lnTo>
                  <a:pt x="13021706" y="3712709"/>
                </a:lnTo>
                <a:lnTo>
                  <a:pt x="13052776" y="3671887"/>
                </a:lnTo>
                <a:lnTo>
                  <a:pt x="13082762" y="3630151"/>
                </a:lnTo>
                <a:lnTo>
                  <a:pt x="13111636" y="3587518"/>
                </a:lnTo>
                <a:lnTo>
                  <a:pt x="13139375" y="3544004"/>
                </a:lnTo>
                <a:lnTo>
                  <a:pt x="13165952" y="3499628"/>
                </a:lnTo>
                <a:lnTo>
                  <a:pt x="13191342" y="3454408"/>
                </a:lnTo>
                <a:lnTo>
                  <a:pt x="13215518" y="3408359"/>
                </a:lnTo>
                <a:lnTo>
                  <a:pt x="13238457" y="3361501"/>
                </a:lnTo>
                <a:lnTo>
                  <a:pt x="13260131" y="3313850"/>
                </a:lnTo>
                <a:lnTo>
                  <a:pt x="13280517" y="3265423"/>
                </a:lnTo>
                <a:lnTo>
                  <a:pt x="13280517" y="3261994"/>
                </a:lnTo>
                <a:lnTo>
                  <a:pt x="14594713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1199"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854030" y="2744892"/>
            <a:ext cx="8410787" cy="46136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998" b="1" i="1">
                <a:solidFill>
                  <a:srgbClr val="3E3E3E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71771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664" b="1" i="1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97326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40758" y="596498"/>
            <a:ext cx="6465570" cy="461345"/>
          </a:xfrm>
        </p:spPr>
        <p:txBody>
          <a:bodyPr lIns="0" tIns="0" rIns="0" bIns="0"/>
          <a:lstStyle>
            <a:lvl1pPr>
              <a:defRPr sz="2998" b="1" i="1">
                <a:solidFill>
                  <a:srgbClr val="3E3E3E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978822" y="1459768"/>
            <a:ext cx="5088043" cy="717761"/>
          </a:xfrm>
        </p:spPr>
        <p:txBody>
          <a:bodyPr lIns="0" tIns="0" rIns="0" bIns="0"/>
          <a:lstStyle>
            <a:lvl1pPr>
              <a:defRPr sz="4664" b="1" i="1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215365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40758" y="596498"/>
            <a:ext cx="6465570" cy="461345"/>
          </a:xfrm>
        </p:spPr>
        <p:txBody>
          <a:bodyPr lIns="0" tIns="0" rIns="0" bIns="0"/>
          <a:lstStyle>
            <a:lvl1pPr>
              <a:defRPr sz="2998" b="1" i="1">
                <a:solidFill>
                  <a:srgbClr val="3E3E3E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107721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107721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827780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40758" y="596498"/>
            <a:ext cx="6465570" cy="461345"/>
          </a:xfrm>
        </p:spPr>
        <p:txBody>
          <a:bodyPr lIns="0" tIns="0" rIns="0" bIns="0"/>
          <a:lstStyle>
            <a:lvl1pPr>
              <a:defRPr sz="2998" b="1" i="1">
                <a:solidFill>
                  <a:srgbClr val="3E3E3E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56905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340721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2672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9727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2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46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6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9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11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33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56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78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2295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6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687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23" indent="0">
              <a:buNone/>
              <a:defRPr sz="2000" b="1"/>
            </a:lvl2pPr>
            <a:lvl3pPr marL="914446" indent="0">
              <a:buNone/>
              <a:defRPr sz="1800" b="1"/>
            </a:lvl3pPr>
            <a:lvl4pPr marL="1371669" indent="0">
              <a:buNone/>
              <a:defRPr sz="1600" b="1"/>
            </a:lvl4pPr>
            <a:lvl5pPr marL="1828891" indent="0">
              <a:buNone/>
              <a:defRPr sz="1600" b="1"/>
            </a:lvl5pPr>
            <a:lvl6pPr marL="2286114" indent="0">
              <a:buNone/>
              <a:defRPr sz="1600" b="1"/>
            </a:lvl6pPr>
            <a:lvl7pPr marL="2743337" indent="0">
              <a:buNone/>
              <a:defRPr sz="1600" b="1"/>
            </a:lvl7pPr>
            <a:lvl8pPr marL="3200560" indent="0">
              <a:buNone/>
              <a:defRPr sz="1600" b="1"/>
            </a:lvl8pPr>
            <a:lvl9pPr marL="365778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23" indent="0">
              <a:buNone/>
              <a:defRPr sz="2000" b="1"/>
            </a:lvl2pPr>
            <a:lvl3pPr marL="914446" indent="0">
              <a:buNone/>
              <a:defRPr sz="1800" b="1"/>
            </a:lvl3pPr>
            <a:lvl4pPr marL="1371669" indent="0">
              <a:buNone/>
              <a:defRPr sz="1600" b="1"/>
            </a:lvl4pPr>
            <a:lvl5pPr marL="1828891" indent="0">
              <a:buNone/>
              <a:defRPr sz="1600" b="1"/>
            </a:lvl5pPr>
            <a:lvl6pPr marL="2286114" indent="0">
              <a:buNone/>
              <a:defRPr sz="1600" b="1"/>
            </a:lvl6pPr>
            <a:lvl7pPr marL="2743337" indent="0">
              <a:buNone/>
              <a:defRPr sz="1600" b="1"/>
            </a:lvl7pPr>
            <a:lvl8pPr marL="3200560" indent="0">
              <a:buNone/>
              <a:defRPr sz="1600" b="1"/>
            </a:lvl8pPr>
            <a:lvl9pPr marL="365778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1670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89383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3715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090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23" indent="0">
              <a:buNone/>
              <a:defRPr sz="1400"/>
            </a:lvl2pPr>
            <a:lvl3pPr marL="914446" indent="0">
              <a:buNone/>
              <a:defRPr sz="1200"/>
            </a:lvl3pPr>
            <a:lvl4pPr marL="1371669" indent="0">
              <a:buNone/>
              <a:defRPr sz="1000"/>
            </a:lvl4pPr>
            <a:lvl5pPr marL="1828891" indent="0">
              <a:buNone/>
              <a:defRPr sz="1000"/>
            </a:lvl5pPr>
            <a:lvl6pPr marL="2286114" indent="0">
              <a:buNone/>
              <a:defRPr sz="1000"/>
            </a:lvl6pPr>
            <a:lvl7pPr marL="2743337" indent="0">
              <a:buNone/>
              <a:defRPr sz="1000"/>
            </a:lvl7pPr>
            <a:lvl8pPr marL="3200560" indent="0">
              <a:buNone/>
              <a:defRPr sz="1000"/>
            </a:lvl8pPr>
            <a:lvl9pPr marL="365778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2559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27824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6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6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4676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131488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605443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5215021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372055686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21669242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164304716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81941279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229700598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55765379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96742359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312725763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4" name="TextBox 3"/>
          <p:cNvSpPr txBox="1"/>
          <p:nvPr userDrawn="1"/>
        </p:nvSpPr>
        <p:spPr>
          <a:xfrm>
            <a:off x="364654" y="6436340"/>
            <a:ext cx="1224136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46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2"/>
              </a:rPr>
              <a:t>PPT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2"/>
              </a:rPr>
              <a:t>下载</a:t>
            </a:r>
            <a:r>
              <a:rPr kumimoji="0" lang="zh-CN" altLang="en-US" sz="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  <a:r>
              <a:rPr kumimoji="0" lang="en-US" altLang="zh-CN" sz="1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http://www.1ppt.com/xiazai/</a:t>
            </a:r>
          </a:p>
        </p:txBody>
      </p:sp>
    </p:spTree>
    <p:extLst>
      <p:ext uri="{BB962C8B-B14F-4D97-AF65-F5344CB8AC3E}">
        <p14:creationId xmlns:p14="http://schemas.microsoft.com/office/powerpoint/2010/main" val="38993326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92607035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336351782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  <p:extLst>
      <p:ext uri="{BB962C8B-B14F-4D97-AF65-F5344CB8AC3E}">
        <p14:creationId xmlns:p14="http://schemas.microsoft.com/office/powerpoint/2010/main" val="3349980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11" Type="http://schemas.openxmlformats.org/officeDocument/2006/relationships/slideLayout" Target="../slideLayouts/slideLayout32.xml"/><Relationship Id="rId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31.xml"/><Relationship Id="rId4" Type="http://schemas.openxmlformats.org/officeDocument/2006/relationships/slideLayout" Target="../slideLayouts/slideLayout25.xml"/><Relationship Id="rId9" Type="http://schemas.openxmlformats.org/officeDocument/2006/relationships/slideLayout" Target="../slideLayouts/slideLayout30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2" Type="http://schemas.openxmlformats.org/officeDocument/2006/relationships/slideLayout" Target="../slideLayouts/slideLayout34.xml"/><Relationship Id="rId16" Type="http://schemas.openxmlformats.org/officeDocument/2006/relationships/theme" Target="../theme/theme5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455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7615"/>
          </a:xfrm>
          <a:custGeom>
            <a:avLst/>
            <a:gdLst/>
            <a:ahLst/>
            <a:cxnLst/>
            <a:rect l="l" t="t" r="r" b="b"/>
            <a:pathLst>
              <a:path w="20104100" h="11308715">
                <a:moveTo>
                  <a:pt x="20104099" y="0"/>
                </a:moveTo>
                <a:lnTo>
                  <a:pt x="0" y="0"/>
                </a:lnTo>
                <a:lnTo>
                  <a:pt x="0" y="11308556"/>
                </a:lnTo>
                <a:lnTo>
                  <a:pt x="20104099" y="11308556"/>
                </a:lnTo>
                <a:lnTo>
                  <a:pt x="2010409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sz="1091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73188" y="364129"/>
            <a:ext cx="9445625" cy="88485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750" b="1" i="1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07964" y="1655202"/>
            <a:ext cx="11376376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1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1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1" y="6377941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0256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277260">
        <a:defRPr>
          <a:latin typeface="+mn-lt"/>
          <a:ea typeface="+mn-ea"/>
          <a:cs typeface="+mn-cs"/>
        </a:defRPr>
      </a:lvl2pPr>
      <a:lvl3pPr marL="554520">
        <a:defRPr>
          <a:latin typeface="+mn-lt"/>
          <a:ea typeface="+mn-ea"/>
          <a:cs typeface="+mn-cs"/>
        </a:defRPr>
      </a:lvl3pPr>
      <a:lvl4pPr marL="831780">
        <a:defRPr>
          <a:latin typeface="+mn-lt"/>
          <a:ea typeface="+mn-ea"/>
          <a:cs typeface="+mn-cs"/>
        </a:defRPr>
      </a:lvl4pPr>
      <a:lvl5pPr marL="1109039">
        <a:defRPr>
          <a:latin typeface="+mn-lt"/>
          <a:ea typeface="+mn-ea"/>
          <a:cs typeface="+mn-cs"/>
        </a:defRPr>
      </a:lvl5pPr>
      <a:lvl6pPr marL="1386300">
        <a:defRPr>
          <a:latin typeface="+mn-lt"/>
          <a:ea typeface="+mn-ea"/>
          <a:cs typeface="+mn-cs"/>
        </a:defRPr>
      </a:lvl6pPr>
      <a:lvl7pPr marL="1663560">
        <a:defRPr>
          <a:latin typeface="+mn-lt"/>
          <a:ea typeface="+mn-ea"/>
          <a:cs typeface="+mn-cs"/>
        </a:defRPr>
      </a:lvl7pPr>
      <a:lvl8pPr marL="1940820">
        <a:defRPr>
          <a:latin typeface="+mn-lt"/>
          <a:ea typeface="+mn-ea"/>
          <a:cs typeface="+mn-cs"/>
        </a:defRPr>
      </a:lvl8pPr>
      <a:lvl9pPr marL="221808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277260">
        <a:defRPr>
          <a:latin typeface="+mn-lt"/>
          <a:ea typeface="+mn-ea"/>
          <a:cs typeface="+mn-cs"/>
        </a:defRPr>
      </a:lvl2pPr>
      <a:lvl3pPr marL="554520">
        <a:defRPr>
          <a:latin typeface="+mn-lt"/>
          <a:ea typeface="+mn-ea"/>
          <a:cs typeface="+mn-cs"/>
        </a:defRPr>
      </a:lvl3pPr>
      <a:lvl4pPr marL="831780">
        <a:defRPr>
          <a:latin typeface="+mn-lt"/>
          <a:ea typeface="+mn-ea"/>
          <a:cs typeface="+mn-cs"/>
        </a:defRPr>
      </a:lvl4pPr>
      <a:lvl5pPr marL="1109039">
        <a:defRPr>
          <a:latin typeface="+mn-lt"/>
          <a:ea typeface="+mn-ea"/>
          <a:cs typeface="+mn-cs"/>
        </a:defRPr>
      </a:lvl5pPr>
      <a:lvl6pPr marL="1386300">
        <a:defRPr>
          <a:latin typeface="+mn-lt"/>
          <a:ea typeface="+mn-ea"/>
          <a:cs typeface="+mn-cs"/>
        </a:defRPr>
      </a:lvl6pPr>
      <a:lvl7pPr marL="1663560">
        <a:defRPr>
          <a:latin typeface="+mn-lt"/>
          <a:ea typeface="+mn-ea"/>
          <a:cs typeface="+mn-cs"/>
        </a:defRPr>
      </a:lvl7pPr>
      <a:lvl8pPr marL="1940820">
        <a:defRPr>
          <a:latin typeface="+mn-lt"/>
          <a:ea typeface="+mn-ea"/>
          <a:cs typeface="+mn-cs"/>
        </a:defRPr>
      </a:lvl8pPr>
      <a:lvl9pPr marL="2218080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40758" y="596498"/>
            <a:ext cx="6465570" cy="6924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500" b="1" i="1">
                <a:solidFill>
                  <a:srgbClr val="3E3E3E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978822" y="1459768"/>
            <a:ext cx="5088043" cy="107721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000" b="1" i="1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1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1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1" y="6377941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81721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304633">
        <a:defRPr>
          <a:latin typeface="+mn-lt"/>
          <a:ea typeface="+mn-ea"/>
          <a:cs typeface="+mn-cs"/>
        </a:defRPr>
      </a:lvl2pPr>
      <a:lvl3pPr marL="609264">
        <a:defRPr>
          <a:latin typeface="+mn-lt"/>
          <a:ea typeface="+mn-ea"/>
          <a:cs typeface="+mn-cs"/>
        </a:defRPr>
      </a:lvl3pPr>
      <a:lvl4pPr marL="913897">
        <a:defRPr>
          <a:latin typeface="+mn-lt"/>
          <a:ea typeface="+mn-ea"/>
          <a:cs typeface="+mn-cs"/>
        </a:defRPr>
      </a:lvl4pPr>
      <a:lvl5pPr marL="1218530">
        <a:defRPr>
          <a:latin typeface="+mn-lt"/>
          <a:ea typeface="+mn-ea"/>
          <a:cs typeface="+mn-cs"/>
        </a:defRPr>
      </a:lvl5pPr>
      <a:lvl6pPr marL="1523161">
        <a:defRPr>
          <a:latin typeface="+mn-lt"/>
          <a:ea typeface="+mn-ea"/>
          <a:cs typeface="+mn-cs"/>
        </a:defRPr>
      </a:lvl6pPr>
      <a:lvl7pPr marL="1827794">
        <a:defRPr>
          <a:latin typeface="+mn-lt"/>
          <a:ea typeface="+mn-ea"/>
          <a:cs typeface="+mn-cs"/>
        </a:defRPr>
      </a:lvl7pPr>
      <a:lvl8pPr marL="2132427">
        <a:defRPr>
          <a:latin typeface="+mn-lt"/>
          <a:ea typeface="+mn-ea"/>
          <a:cs typeface="+mn-cs"/>
        </a:defRPr>
      </a:lvl8pPr>
      <a:lvl9pPr marL="2437059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304633">
        <a:defRPr>
          <a:latin typeface="+mn-lt"/>
          <a:ea typeface="+mn-ea"/>
          <a:cs typeface="+mn-cs"/>
        </a:defRPr>
      </a:lvl2pPr>
      <a:lvl3pPr marL="609264">
        <a:defRPr>
          <a:latin typeface="+mn-lt"/>
          <a:ea typeface="+mn-ea"/>
          <a:cs typeface="+mn-cs"/>
        </a:defRPr>
      </a:lvl3pPr>
      <a:lvl4pPr marL="913897">
        <a:defRPr>
          <a:latin typeface="+mn-lt"/>
          <a:ea typeface="+mn-ea"/>
          <a:cs typeface="+mn-cs"/>
        </a:defRPr>
      </a:lvl4pPr>
      <a:lvl5pPr marL="1218530">
        <a:defRPr>
          <a:latin typeface="+mn-lt"/>
          <a:ea typeface="+mn-ea"/>
          <a:cs typeface="+mn-cs"/>
        </a:defRPr>
      </a:lvl5pPr>
      <a:lvl6pPr marL="1523161">
        <a:defRPr>
          <a:latin typeface="+mn-lt"/>
          <a:ea typeface="+mn-ea"/>
          <a:cs typeface="+mn-cs"/>
        </a:defRPr>
      </a:lvl6pPr>
      <a:lvl7pPr marL="1827794">
        <a:defRPr>
          <a:latin typeface="+mn-lt"/>
          <a:ea typeface="+mn-ea"/>
          <a:cs typeface="+mn-cs"/>
        </a:defRPr>
      </a:lvl7pPr>
      <a:lvl8pPr marL="2132427">
        <a:defRPr>
          <a:latin typeface="+mn-lt"/>
          <a:ea typeface="+mn-ea"/>
          <a:cs typeface="+mn-cs"/>
        </a:defRPr>
      </a:lvl8pPr>
      <a:lvl9pPr marL="2437059">
        <a:defRPr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6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B7FE5-B0D0-4DF7-8AFC-4EE4D70DA1AC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19354B-B5B6-4556-8D66-5C081A1E1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657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46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91444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34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57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80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503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726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949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171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394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2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46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69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91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114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337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56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78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98472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</p:sldLayoutIdLst>
  <p:txStyles>
    <p:titleStyle>
      <a:lvl1pPr algn="l" defTabSz="914446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91444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34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57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80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503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726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949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171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394" indent="-228611" algn="l" defTabSz="91444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2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46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69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91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114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337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560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783" algn="l" defTabSz="91444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3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3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0.png"/><Relationship Id="rId4" Type="http://schemas.openxmlformats.org/officeDocument/2006/relationships/image" Target="../media/image49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economictimes.indiatimes.com/industry/cons-products/fmcg/digitising-recruitment-process-saved-costs-at-unilever/articleshow/64893555.cms" TargetMode="External"/><Relationship Id="rId1" Type="http://schemas.openxmlformats.org/officeDocument/2006/relationships/slideLayout" Target="../slideLayouts/slideLayout3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7" Type="http://schemas.openxmlformats.org/officeDocument/2006/relationships/image" Target="../media/image56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pcmagmea.com/2025/09/08/unilever-to-review-leadership-as-ceo-pushes-performance-reset/" TargetMode="External"/><Relationship Id="rId2" Type="http://schemas.openxmlformats.org/officeDocument/2006/relationships/hyperlink" Target="https://www.unilever.com/files/92ui5egz/production/b78f94bc2a8ed779fe338b431e798681b65939d9.html" TargetMode="External"/><Relationship Id="rId1" Type="http://schemas.openxmlformats.org/officeDocument/2006/relationships/slideLayout" Target="../slideLayouts/slideLayout3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lever.com/news/press-and-media/press-releases/2025/unilever-board-update-25-02-25/" TargetMode="External"/><Relationship Id="rId2" Type="http://schemas.openxmlformats.org/officeDocument/2006/relationships/hyperlink" Target="https://www.mdpi.com/2254-9625/15/7/121" TargetMode="External"/><Relationship Id="rId1" Type="http://schemas.openxmlformats.org/officeDocument/2006/relationships/slideLayout" Target="../slideLayouts/slideLayout34.xml"/><Relationship Id="rId5" Type="http://schemas.openxmlformats.org/officeDocument/2006/relationships/hyperlink" Target="https://economictimes.indiatimes.com/industry/cons-products/fmcg/digitising-recruitment-process-saved-costs-at-unilever/articleshow/64893555.cms" TargetMode="External"/><Relationship Id="rId4" Type="http://schemas.openxmlformats.org/officeDocument/2006/relationships/hyperlink" Target="https://www.unilever.com/news/news-search/2025/how-talent-and-technology-are-boosting-factory-performance-and-productivity/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47889" y="685800"/>
            <a:ext cx="10158311" cy="639494"/>
            <a:chOff x="0" y="0"/>
            <a:chExt cx="4013160" cy="252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013160" cy="252640"/>
            </a:xfrm>
            <a:custGeom>
              <a:avLst/>
              <a:gdLst/>
              <a:ahLst/>
              <a:cxnLst/>
              <a:rect l="l" t="t" r="r" b="b"/>
              <a:pathLst>
                <a:path w="4013160" h="252640">
                  <a:moveTo>
                    <a:pt x="25912" y="0"/>
                  </a:moveTo>
                  <a:lnTo>
                    <a:pt x="3987247" y="0"/>
                  </a:lnTo>
                  <a:cubicBezTo>
                    <a:pt x="4001558" y="0"/>
                    <a:pt x="4013160" y="11601"/>
                    <a:pt x="4013160" y="25912"/>
                  </a:cubicBezTo>
                  <a:lnTo>
                    <a:pt x="4013160" y="226727"/>
                  </a:lnTo>
                  <a:cubicBezTo>
                    <a:pt x="4013160" y="233600"/>
                    <a:pt x="4010430" y="240191"/>
                    <a:pt x="4005570" y="245050"/>
                  </a:cubicBezTo>
                  <a:cubicBezTo>
                    <a:pt x="4000711" y="249910"/>
                    <a:pt x="3994120" y="252640"/>
                    <a:pt x="3987247" y="252640"/>
                  </a:cubicBezTo>
                  <a:lnTo>
                    <a:pt x="25912" y="252640"/>
                  </a:lnTo>
                  <a:cubicBezTo>
                    <a:pt x="11601" y="252640"/>
                    <a:pt x="0" y="241038"/>
                    <a:pt x="0" y="226727"/>
                  </a:cubicBezTo>
                  <a:lnTo>
                    <a:pt x="0" y="25912"/>
                  </a:lnTo>
                  <a:cubicBezTo>
                    <a:pt x="0" y="19040"/>
                    <a:pt x="2730" y="12449"/>
                    <a:pt x="7590" y="7590"/>
                  </a:cubicBezTo>
                  <a:cubicBezTo>
                    <a:pt x="12449" y="2730"/>
                    <a:pt x="19040" y="0"/>
                    <a:pt x="25912" y="0"/>
                  </a:cubicBezTo>
                  <a:close/>
                </a:path>
              </a:pathLst>
            </a:custGeom>
            <a:solidFill>
              <a:srgbClr val="F8FCFF"/>
            </a:solidFill>
            <a:ln w="38100" cap="rnd">
              <a:solidFill>
                <a:srgbClr val="0063C2"/>
              </a:solidFill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013160" cy="29074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  <a:spcBef>
                  <a:spcPct val="0"/>
                </a:spcBef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685800"/>
            <a:ext cx="2936864" cy="639494"/>
            <a:chOff x="0" y="0"/>
            <a:chExt cx="1160243" cy="25264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60243" cy="252640"/>
            </a:xfrm>
            <a:custGeom>
              <a:avLst/>
              <a:gdLst/>
              <a:ahLst/>
              <a:cxnLst/>
              <a:rect l="l" t="t" r="r" b="b"/>
              <a:pathLst>
                <a:path w="1160243" h="252640">
                  <a:moveTo>
                    <a:pt x="89628" y="0"/>
                  </a:moveTo>
                  <a:lnTo>
                    <a:pt x="1070614" y="0"/>
                  </a:lnTo>
                  <a:cubicBezTo>
                    <a:pt x="1120115" y="0"/>
                    <a:pt x="1160243" y="40128"/>
                    <a:pt x="1160243" y="89628"/>
                  </a:cubicBezTo>
                  <a:lnTo>
                    <a:pt x="1160243" y="163012"/>
                  </a:lnTo>
                  <a:cubicBezTo>
                    <a:pt x="1160243" y="186783"/>
                    <a:pt x="1150800" y="209580"/>
                    <a:pt x="1133991" y="226388"/>
                  </a:cubicBezTo>
                  <a:cubicBezTo>
                    <a:pt x="1117183" y="243197"/>
                    <a:pt x="1094385" y="252640"/>
                    <a:pt x="1070614" y="252640"/>
                  </a:cubicBezTo>
                  <a:lnTo>
                    <a:pt x="89628" y="252640"/>
                  </a:lnTo>
                  <a:cubicBezTo>
                    <a:pt x="65857" y="252640"/>
                    <a:pt x="43060" y="243197"/>
                    <a:pt x="26251" y="226388"/>
                  </a:cubicBezTo>
                  <a:cubicBezTo>
                    <a:pt x="9443" y="209580"/>
                    <a:pt x="0" y="186783"/>
                    <a:pt x="0" y="163012"/>
                  </a:cubicBezTo>
                  <a:lnTo>
                    <a:pt x="0" y="89628"/>
                  </a:lnTo>
                  <a:cubicBezTo>
                    <a:pt x="0" y="65857"/>
                    <a:pt x="9443" y="43060"/>
                    <a:pt x="26251" y="26251"/>
                  </a:cubicBezTo>
                  <a:cubicBezTo>
                    <a:pt x="43060" y="9443"/>
                    <a:pt x="65857" y="0"/>
                    <a:pt x="89628" y="0"/>
                  </a:cubicBezTo>
                  <a:close/>
                </a:path>
              </a:pathLst>
            </a:custGeom>
            <a:solidFill>
              <a:srgbClr val="0063C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160243" cy="29074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  <a:spcBef>
                  <a:spcPct val="0"/>
                </a:spcBef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0" y="6441969"/>
            <a:ext cx="12192000" cy="416031"/>
            <a:chOff x="0" y="0"/>
            <a:chExt cx="4816593" cy="16435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13" name="TextBox 13"/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60262448-17AD-43F5-877B-F6F9BC83EB91}"/>
              </a:ext>
            </a:extLst>
          </p:cNvPr>
          <p:cNvSpPr txBox="1"/>
          <p:nvPr/>
        </p:nvSpPr>
        <p:spPr>
          <a:xfrm>
            <a:off x="558800" y="2159001"/>
            <a:ext cx="842327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4400" b="1" dirty="0">
                <a:solidFill>
                  <a:srgbClr val="00172C"/>
                </a:solidFill>
                <a:latin typeface="+mj-lt"/>
              </a:rPr>
              <a:t>HRM Challenges and Solutions in a Global Context: </a:t>
            </a:r>
            <a:r>
              <a:rPr lang="en-US" sz="4400" b="1" dirty="0">
                <a:solidFill>
                  <a:srgbClr val="0063C2"/>
                </a:solidFill>
                <a:latin typeface="+mj-lt"/>
              </a:rPr>
              <a:t>The Case of Unilever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77F6C6D-7AB4-49C8-9EEA-C8E950E52E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2000" y="2209800"/>
            <a:ext cx="2167961" cy="216796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47889" y="685800"/>
            <a:ext cx="10158311" cy="639494"/>
            <a:chOff x="0" y="0"/>
            <a:chExt cx="4013160" cy="2526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013160" cy="252640"/>
            </a:xfrm>
            <a:custGeom>
              <a:avLst/>
              <a:gdLst/>
              <a:ahLst/>
              <a:cxnLst/>
              <a:rect l="l" t="t" r="r" b="b"/>
              <a:pathLst>
                <a:path w="4013160" h="252640">
                  <a:moveTo>
                    <a:pt x="25912" y="0"/>
                  </a:moveTo>
                  <a:lnTo>
                    <a:pt x="3987247" y="0"/>
                  </a:lnTo>
                  <a:cubicBezTo>
                    <a:pt x="4001558" y="0"/>
                    <a:pt x="4013160" y="11601"/>
                    <a:pt x="4013160" y="25912"/>
                  </a:cubicBezTo>
                  <a:lnTo>
                    <a:pt x="4013160" y="226727"/>
                  </a:lnTo>
                  <a:cubicBezTo>
                    <a:pt x="4013160" y="233600"/>
                    <a:pt x="4010430" y="240191"/>
                    <a:pt x="4005570" y="245050"/>
                  </a:cubicBezTo>
                  <a:cubicBezTo>
                    <a:pt x="4000711" y="249910"/>
                    <a:pt x="3994120" y="252640"/>
                    <a:pt x="3987247" y="252640"/>
                  </a:cubicBezTo>
                  <a:lnTo>
                    <a:pt x="25912" y="252640"/>
                  </a:lnTo>
                  <a:cubicBezTo>
                    <a:pt x="11601" y="252640"/>
                    <a:pt x="0" y="241038"/>
                    <a:pt x="0" y="226727"/>
                  </a:cubicBezTo>
                  <a:lnTo>
                    <a:pt x="0" y="25912"/>
                  </a:lnTo>
                  <a:cubicBezTo>
                    <a:pt x="0" y="19040"/>
                    <a:pt x="2730" y="12449"/>
                    <a:pt x="7590" y="7590"/>
                  </a:cubicBezTo>
                  <a:cubicBezTo>
                    <a:pt x="12449" y="2730"/>
                    <a:pt x="19040" y="0"/>
                    <a:pt x="25912" y="0"/>
                  </a:cubicBezTo>
                  <a:close/>
                </a:path>
              </a:pathLst>
            </a:custGeom>
            <a:solidFill>
              <a:srgbClr val="F8FCFF"/>
            </a:solidFill>
            <a:ln w="38100" cap="rnd">
              <a:solidFill>
                <a:srgbClr val="0063C2"/>
              </a:solidFill>
              <a:prstDash val="solid"/>
              <a:round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013160" cy="29074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  <a:spcBef>
                  <a:spcPct val="0"/>
                </a:spcBef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85800" y="685800"/>
            <a:ext cx="4597400" cy="639494"/>
            <a:chOff x="0" y="0"/>
            <a:chExt cx="1160243" cy="25264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60243" cy="252640"/>
            </a:xfrm>
            <a:custGeom>
              <a:avLst/>
              <a:gdLst/>
              <a:ahLst/>
              <a:cxnLst/>
              <a:rect l="l" t="t" r="r" b="b"/>
              <a:pathLst>
                <a:path w="1160243" h="252640">
                  <a:moveTo>
                    <a:pt x="89628" y="0"/>
                  </a:moveTo>
                  <a:lnTo>
                    <a:pt x="1070614" y="0"/>
                  </a:lnTo>
                  <a:cubicBezTo>
                    <a:pt x="1120115" y="0"/>
                    <a:pt x="1160243" y="40128"/>
                    <a:pt x="1160243" y="89628"/>
                  </a:cubicBezTo>
                  <a:lnTo>
                    <a:pt x="1160243" y="163012"/>
                  </a:lnTo>
                  <a:cubicBezTo>
                    <a:pt x="1160243" y="186783"/>
                    <a:pt x="1150800" y="209580"/>
                    <a:pt x="1133991" y="226388"/>
                  </a:cubicBezTo>
                  <a:cubicBezTo>
                    <a:pt x="1117183" y="243197"/>
                    <a:pt x="1094385" y="252640"/>
                    <a:pt x="1070614" y="252640"/>
                  </a:cubicBezTo>
                  <a:lnTo>
                    <a:pt x="89628" y="252640"/>
                  </a:lnTo>
                  <a:cubicBezTo>
                    <a:pt x="65857" y="252640"/>
                    <a:pt x="43060" y="243197"/>
                    <a:pt x="26251" y="226388"/>
                  </a:cubicBezTo>
                  <a:cubicBezTo>
                    <a:pt x="9443" y="209580"/>
                    <a:pt x="0" y="186783"/>
                    <a:pt x="0" y="163012"/>
                  </a:cubicBezTo>
                  <a:lnTo>
                    <a:pt x="0" y="89628"/>
                  </a:lnTo>
                  <a:cubicBezTo>
                    <a:pt x="0" y="65857"/>
                    <a:pt x="9443" y="43060"/>
                    <a:pt x="26251" y="26251"/>
                  </a:cubicBezTo>
                  <a:cubicBezTo>
                    <a:pt x="43060" y="9443"/>
                    <a:pt x="65857" y="0"/>
                    <a:pt x="89628" y="0"/>
                  </a:cubicBezTo>
                  <a:close/>
                </a:path>
              </a:pathLst>
            </a:custGeom>
            <a:solidFill>
              <a:srgbClr val="0063C2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160243" cy="29074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  <a:spcBef>
                  <a:spcPct val="0"/>
                </a:spcBef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0" y="6441969"/>
            <a:ext cx="12192000" cy="416031"/>
            <a:chOff x="0" y="0"/>
            <a:chExt cx="4816593" cy="16435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13" name="TextBox 13"/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5" name="Group 9">
            <a:extLst>
              <a:ext uri="{FF2B5EF4-FFF2-40B4-BE49-F238E27FC236}">
                <a16:creationId xmlns:a16="http://schemas.microsoft.com/office/drawing/2014/main" id="{DE4EA345-E9AD-4CD5-A151-627989F050D5}"/>
              </a:ext>
            </a:extLst>
          </p:cNvPr>
          <p:cNvGrpSpPr/>
          <p:nvPr/>
        </p:nvGrpSpPr>
        <p:grpSpPr>
          <a:xfrm>
            <a:off x="11173619" y="-522981"/>
            <a:ext cx="2980759" cy="6596054"/>
            <a:chOff x="76200" y="38100"/>
            <a:chExt cx="970498" cy="2147593"/>
          </a:xfrm>
        </p:grpSpPr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11C7F1A4-3BBC-4832-A6CD-CF5046A7C079}"/>
                </a:ext>
              </a:extLst>
            </p:cNvPr>
            <p:cNvSpPr/>
            <p:nvPr/>
          </p:nvSpPr>
          <p:spPr>
            <a:xfrm>
              <a:off x="238553" y="1372893"/>
              <a:ext cx="808145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0" cap="sq">
              <a:solidFill>
                <a:srgbClr val="0063C2">
                  <a:alpha val="19608"/>
                </a:srgbClr>
              </a:solidFill>
              <a:prstDash val="solid"/>
              <a:miter/>
            </a:ln>
          </p:spPr>
          <p:txBody>
            <a:bodyPr/>
            <a:lstStyle/>
            <a:p>
              <a:pPr defTabSz="609630"/>
              <a:endParaRPr lang="en-US" sz="1200" dirty="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7" name="TextBox 11">
              <a:extLst>
                <a:ext uri="{FF2B5EF4-FFF2-40B4-BE49-F238E27FC236}">
                  <a16:creationId xmlns:a16="http://schemas.microsoft.com/office/drawing/2014/main" id="{D01BF005-C2DE-408F-BD4D-56D31BA447E5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8" name="Group 12">
            <a:extLst>
              <a:ext uri="{FF2B5EF4-FFF2-40B4-BE49-F238E27FC236}">
                <a16:creationId xmlns:a16="http://schemas.microsoft.com/office/drawing/2014/main" id="{884765E5-CC74-4AE8-8CC1-95293F98E922}"/>
              </a:ext>
            </a:extLst>
          </p:cNvPr>
          <p:cNvGrpSpPr/>
          <p:nvPr/>
        </p:nvGrpSpPr>
        <p:grpSpPr>
          <a:xfrm>
            <a:off x="-1168400" y="1651000"/>
            <a:ext cx="1567236" cy="1567236"/>
            <a:chOff x="0" y="0"/>
            <a:chExt cx="812800" cy="812800"/>
          </a:xfrm>
        </p:grpSpPr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C58BFCEE-EDF0-4543-9718-4AFE5287A71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63C2">
                <a:alpha val="0"/>
              </a:srgbClr>
            </a:solidFill>
            <a:ln w="571500" cap="sq">
              <a:solidFill>
                <a:srgbClr val="0063C2">
                  <a:alpha val="19608"/>
                </a:srgbClr>
              </a:solidFill>
              <a:prstDash val="solid"/>
              <a:miter/>
            </a:ln>
          </p:spPr>
          <p:txBody>
            <a:bodyPr/>
            <a:lstStyle/>
            <a:p>
              <a:pPr defTabSz="609630"/>
              <a:endParaRPr lang="en-US" sz="1200" dirty="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20" name="TextBox 14">
              <a:extLst>
                <a:ext uri="{FF2B5EF4-FFF2-40B4-BE49-F238E27FC236}">
                  <a16:creationId xmlns:a16="http://schemas.microsoft.com/office/drawing/2014/main" id="{270AB01A-8210-4EB2-BDE5-578845B3FE9D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773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40407F86-5E2F-4F2C-A600-A2E3758E8B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5822204"/>
              </p:ext>
            </p:extLst>
          </p:nvPr>
        </p:nvGraphicFramePr>
        <p:xfrm>
          <a:off x="1422400" y="2107536"/>
          <a:ext cx="9539151" cy="3560102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79717">
                  <a:extLst>
                    <a:ext uri="{9D8B030D-6E8A-4147-A177-3AD203B41FA5}">
                      <a16:colId xmlns:a16="http://schemas.microsoft.com/office/drawing/2014/main" val="4236249758"/>
                    </a:ext>
                  </a:extLst>
                </a:gridCol>
                <a:gridCol w="3179717">
                  <a:extLst>
                    <a:ext uri="{9D8B030D-6E8A-4147-A177-3AD203B41FA5}">
                      <a16:colId xmlns:a16="http://schemas.microsoft.com/office/drawing/2014/main" val="2802482782"/>
                    </a:ext>
                  </a:extLst>
                </a:gridCol>
                <a:gridCol w="3179717">
                  <a:extLst>
                    <a:ext uri="{9D8B030D-6E8A-4147-A177-3AD203B41FA5}">
                      <a16:colId xmlns:a16="http://schemas.microsoft.com/office/drawing/2014/main" val="984755946"/>
                    </a:ext>
                  </a:extLst>
                </a:gridCol>
              </a:tblGrid>
              <a:tr h="42672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Presenter</a:t>
                      </a:r>
                    </a:p>
                  </a:txBody>
                  <a:tcPr marL="60960" marR="60960" marT="30480" marB="304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Topic </a:t>
                      </a:r>
                    </a:p>
                  </a:txBody>
                  <a:tcPr marL="60960" marR="60960" marT="30480" marB="304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Slide Numbers</a:t>
                      </a:r>
                    </a:p>
                  </a:txBody>
                  <a:tcPr marL="60960" marR="60960" marT="30480" marB="30480"/>
                </a:tc>
                <a:extLst>
                  <a:ext uri="{0D108BD9-81ED-4DB2-BD59-A6C34878D82A}">
                    <a16:rowId xmlns:a16="http://schemas.microsoft.com/office/drawing/2014/main" val="2623923473"/>
                  </a:ext>
                </a:extLst>
              </a:tr>
              <a:tr h="700557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Sharaf Uddin</a:t>
                      </a:r>
                    </a:p>
                    <a:p>
                      <a:pPr algn="ctr"/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ID:2438922</a:t>
                      </a:r>
                    </a:p>
                  </a:txBody>
                  <a:tcPr marL="60960" marR="60960" marT="30480" marB="304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>
                          <a:latin typeface="Arial" panose="020B0604020202020204" pitchFamily="34" charset="0"/>
                          <a:ea typeface="Open Sans" panose="020B0606030504020204" pitchFamily="34" charset="0"/>
                          <a:cs typeface="Arial" panose="020B0604020202020204" pitchFamily="34" charset="0"/>
                        </a:rPr>
                        <a:t>Training and Development</a:t>
                      </a:r>
                    </a:p>
                  </a:txBody>
                  <a:tcPr marL="60960" marR="60960" marT="30480" marB="304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03-09</a:t>
                      </a:r>
                    </a:p>
                  </a:txBody>
                  <a:tcPr marL="60960" marR="60960" marT="30480" marB="30480"/>
                </a:tc>
                <a:extLst>
                  <a:ext uri="{0D108BD9-81ED-4DB2-BD59-A6C34878D82A}">
                    <a16:rowId xmlns:a16="http://schemas.microsoft.com/office/drawing/2014/main" val="2237192759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Himadhri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Bardhan </a:t>
                      </a:r>
                      <a:r>
                        <a:rPr lang="en-US" sz="1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Dhrubo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ID:2505914</a:t>
                      </a:r>
                    </a:p>
                  </a:txBody>
                  <a:tcPr marL="60960" marR="60960" marT="30480" marB="304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>
                          <a:latin typeface="Arial" panose="020B0604020202020204" pitchFamily="34" charset="0"/>
                          <a:ea typeface="Open Sans" panose="020B0606030504020204" pitchFamily="34" charset="0"/>
                          <a:cs typeface="Arial" panose="020B0604020202020204" pitchFamily="34" charset="0"/>
                        </a:rPr>
                        <a:t>Performance Management</a:t>
                      </a:r>
                    </a:p>
                  </a:txBody>
                  <a:tcPr marL="60960" marR="60960" marT="30480" marB="304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10-16</a:t>
                      </a:r>
                    </a:p>
                  </a:txBody>
                  <a:tcPr marL="60960" marR="60960" marT="30480" marB="30480"/>
                </a:tc>
                <a:extLst>
                  <a:ext uri="{0D108BD9-81ED-4DB2-BD59-A6C34878D82A}">
                    <a16:rowId xmlns:a16="http://schemas.microsoft.com/office/drawing/2014/main" val="2283899575"/>
                  </a:ext>
                </a:extLst>
              </a:tr>
              <a:tr h="711200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Sadman Hossain </a:t>
                      </a:r>
                    </a:p>
                    <a:p>
                      <a:pPr algn="ctr"/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ID:2505391</a:t>
                      </a:r>
                    </a:p>
                  </a:txBody>
                  <a:tcPr marL="60960" marR="60960" marT="30480" marB="304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>
                          <a:latin typeface="Arial" panose="020B0604020202020204" pitchFamily="34" charset="0"/>
                          <a:ea typeface="Open Sans" panose="020B0606030504020204" pitchFamily="34" charset="0"/>
                          <a:cs typeface="Arial" panose="020B0604020202020204" pitchFamily="34" charset="0"/>
                        </a:rPr>
                        <a:t>Diversity, Equity, and Inclusion (DEI)</a:t>
                      </a:r>
                    </a:p>
                  </a:txBody>
                  <a:tcPr marL="60960" marR="60960" marT="30480" marB="304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17-23</a:t>
                      </a:r>
                    </a:p>
                  </a:txBody>
                  <a:tcPr marL="60960" marR="60960" marT="30480" marB="30480"/>
                </a:tc>
                <a:extLst>
                  <a:ext uri="{0D108BD9-81ED-4DB2-BD59-A6C34878D82A}">
                    <a16:rowId xmlns:a16="http://schemas.microsoft.com/office/drawing/2014/main" val="2956400701"/>
                  </a:ext>
                </a:extLst>
              </a:tr>
              <a:tr h="1009942">
                <a:tc>
                  <a:txBody>
                    <a:bodyPr/>
                    <a:lstStyle/>
                    <a:p>
                      <a:pPr algn="ctr"/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Asif Mahmud Emon</a:t>
                      </a:r>
                    </a:p>
                    <a:p>
                      <a:pPr algn="ctr"/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ID:2439438</a:t>
                      </a:r>
                    </a:p>
                  </a:txBody>
                  <a:tcPr marL="60960" marR="60960" marT="30480" marB="304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>
                          <a:latin typeface="Arial" panose="020B0604020202020204" pitchFamily="34" charset="0"/>
                          <a:ea typeface="Open Sans" panose="020B0606030504020204" pitchFamily="34" charset="0"/>
                          <a:cs typeface="Arial" panose="020B0604020202020204" pitchFamily="34" charset="0"/>
                        </a:rPr>
                        <a:t>HR Technology and Digital Transformation</a:t>
                      </a:r>
                    </a:p>
                  </a:txBody>
                  <a:tcPr marL="60960" marR="60960" marT="30480" marB="304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24-32</a:t>
                      </a:r>
                    </a:p>
                  </a:txBody>
                  <a:tcPr marL="60960" marR="60960" marT="30480" marB="30480"/>
                </a:tc>
                <a:extLst>
                  <a:ext uri="{0D108BD9-81ED-4DB2-BD59-A6C34878D82A}">
                    <a16:rowId xmlns:a16="http://schemas.microsoft.com/office/drawing/2014/main" val="1885754750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07E1E108-5DBD-437F-BBBE-B6E942B21313}"/>
              </a:ext>
            </a:extLst>
          </p:cNvPr>
          <p:cNvSpPr txBox="1"/>
          <p:nvPr/>
        </p:nvSpPr>
        <p:spPr>
          <a:xfrm>
            <a:off x="1135821" y="589360"/>
            <a:ext cx="3251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4400" b="1" dirty="0">
                <a:solidFill>
                  <a:prstClr val="white"/>
                </a:solidFill>
                <a:latin typeface="Calibri"/>
              </a:rPr>
              <a:t>Contents</a:t>
            </a:r>
          </a:p>
        </p:txBody>
      </p:sp>
    </p:spTree>
    <p:extLst>
      <p:ext uri="{BB962C8B-B14F-4D97-AF65-F5344CB8AC3E}">
        <p14:creationId xmlns:p14="http://schemas.microsoft.com/office/powerpoint/2010/main" val="365571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28" y="-10"/>
            <a:ext cx="9143358" cy="6857615"/>
            <a:chOff x="-1" y="-16"/>
            <a:chExt cx="15078075" cy="113087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-16"/>
              <a:ext cx="15078074" cy="1130855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-1" y="0"/>
              <a:ext cx="6351270" cy="11308715"/>
            </a:xfrm>
            <a:custGeom>
              <a:avLst/>
              <a:gdLst/>
              <a:ahLst/>
              <a:cxnLst/>
              <a:rect l="l" t="t" r="r" b="b"/>
              <a:pathLst>
                <a:path w="6351270" h="11308715">
                  <a:moveTo>
                    <a:pt x="6351010" y="0"/>
                  </a:moveTo>
                  <a:lnTo>
                    <a:pt x="0" y="0"/>
                  </a:lnTo>
                  <a:lnTo>
                    <a:pt x="0" y="11308556"/>
                  </a:lnTo>
                  <a:lnTo>
                    <a:pt x="6351010" y="11308556"/>
                  </a:lnTo>
                  <a:lnTo>
                    <a:pt x="6351010" y="0"/>
                  </a:lnTo>
                  <a:close/>
                </a:path>
              </a:pathLst>
            </a:custGeom>
            <a:solidFill>
              <a:srgbClr val="00172C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pPr defTabSz="609630"/>
              <a:endParaRPr sz="1091" dirty="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2588266" y="-122148"/>
            <a:ext cx="5306273" cy="7101794"/>
            <a:chOff x="9658763" y="3104826"/>
            <a:chExt cx="9435465" cy="6023610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58763" y="3104826"/>
              <a:ext cx="9435210" cy="602358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0052050" y="3402200"/>
              <a:ext cx="8418830" cy="5006975"/>
            </a:xfrm>
            <a:custGeom>
              <a:avLst/>
              <a:gdLst/>
              <a:ahLst/>
              <a:cxnLst/>
              <a:rect l="l" t="t" r="r" b="b"/>
              <a:pathLst>
                <a:path w="8418830" h="5006975">
                  <a:moveTo>
                    <a:pt x="7932742" y="0"/>
                  </a:moveTo>
                  <a:lnTo>
                    <a:pt x="485849" y="0"/>
                  </a:lnTo>
                  <a:lnTo>
                    <a:pt x="439052" y="2224"/>
                  </a:lnTo>
                  <a:lnTo>
                    <a:pt x="393514" y="8762"/>
                  </a:lnTo>
                  <a:lnTo>
                    <a:pt x="349441" y="19410"/>
                  </a:lnTo>
                  <a:lnTo>
                    <a:pt x="307034" y="33964"/>
                  </a:lnTo>
                  <a:lnTo>
                    <a:pt x="266497" y="52220"/>
                  </a:lnTo>
                  <a:lnTo>
                    <a:pt x="228035" y="73974"/>
                  </a:lnTo>
                  <a:lnTo>
                    <a:pt x="191849" y="99022"/>
                  </a:lnTo>
                  <a:lnTo>
                    <a:pt x="158144" y="127160"/>
                  </a:lnTo>
                  <a:lnTo>
                    <a:pt x="127124" y="158186"/>
                  </a:lnTo>
                  <a:lnTo>
                    <a:pt x="98990" y="191894"/>
                  </a:lnTo>
                  <a:lnTo>
                    <a:pt x="73948" y="228081"/>
                  </a:lnTo>
                  <a:lnTo>
                    <a:pt x="52200" y="266544"/>
                  </a:lnTo>
                  <a:lnTo>
                    <a:pt x="33951" y="307077"/>
                  </a:lnTo>
                  <a:lnTo>
                    <a:pt x="19402" y="349478"/>
                  </a:lnTo>
                  <a:lnTo>
                    <a:pt x="8759" y="393543"/>
                  </a:lnTo>
                  <a:lnTo>
                    <a:pt x="2223" y="439068"/>
                  </a:lnTo>
                  <a:lnTo>
                    <a:pt x="0" y="485849"/>
                  </a:lnTo>
                  <a:lnTo>
                    <a:pt x="0" y="4521014"/>
                  </a:lnTo>
                  <a:lnTo>
                    <a:pt x="2223" y="4567811"/>
                  </a:lnTo>
                  <a:lnTo>
                    <a:pt x="8759" y="4613348"/>
                  </a:lnTo>
                  <a:lnTo>
                    <a:pt x="19402" y="4657421"/>
                  </a:lnTo>
                  <a:lnTo>
                    <a:pt x="33951" y="4699828"/>
                  </a:lnTo>
                  <a:lnTo>
                    <a:pt x="52200" y="4740365"/>
                  </a:lnTo>
                  <a:lnTo>
                    <a:pt x="73948" y="4778828"/>
                  </a:lnTo>
                  <a:lnTo>
                    <a:pt x="98990" y="4815013"/>
                  </a:lnTo>
                  <a:lnTo>
                    <a:pt x="127124" y="4848718"/>
                  </a:lnTo>
                  <a:lnTo>
                    <a:pt x="158144" y="4879739"/>
                  </a:lnTo>
                  <a:lnTo>
                    <a:pt x="191849" y="4907872"/>
                  </a:lnTo>
                  <a:lnTo>
                    <a:pt x="228035" y="4932914"/>
                  </a:lnTo>
                  <a:lnTo>
                    <a:pt x="266497" y="4954662"/>
                  </a:lnTo>
                  <a:lnTo>
                    <a:pt x="307034" y="4972912"/>
                  </a:lnTo>
                  <a:lnTo>
                    <a:pt x="349441" y="4987460"/>
                  </a:lnTo>
                  <a:lnTo>
                    <a:pt x="393514" y="4998104"/>
                  </a:lnTo>
                  <a:lnTo>
                    <a:pt x="439052" y="5004639"/>
                  </a:lnTo>
                  <a:lnTo>
                    <a:pt x="485849" y="5006863"/>
                  </a:lnTo>
                  <a:lnTo>
                    <a:pt x="7932742" y="5006863"/>
                  </a:lnTo>
                  <a:lnTo>
                    <a:pt x="7979539" y="5004639"/>
                  </a:lnTo>
                  <a:lnTo>
                    <a:pt x="8025076" y="4998104"/>
                  </a:lnTo>
                  <a:lnTo>
                    <a:pt x="8069150" y="4987460"/>
                  </a:lnTo>
                  <a:lnTo>
                    <a:pt x="8111557" y="4972912"/>
                  </a:lnTo>
                  <a:lnTo>
                    <a:pt x="8152093" y="4954662"/>
                  </a:lnTo>
                  <a:lnTo>
                    <a:pt x="8190556" y="4932914"/>
                  </a:lnTo>
                  <a:lnTo>
                    <a:pt x="8226742" y="4907872"/>
                  </a:lnTo>
                  <a:lnTo>
                    <a:pt x="8260446" y="4879739"/>
                  </a:lnTo>
                  <a:lnTo>
                    <a:pt x="8291467" y="4848718"/>
                  </a:lnTo>
                  <a:lnTo>
                    <a:pt x="8319600" y="4815013"/>
                  </a:lnTo>
                  <a:lnTo>
                    <a:pt x="8344643" y="4778828"/>
                  </a:lnTo>
                  <a:lnTo>
                    <a:pt x="8366390" y="4740365"/>
                  </a:lnTo>
                  <a:lnTo>
                    <a:pt x="8384640" y="4699828"/>
                  </a:lnTo>
                  <a:lnTo>
                    <a:pt x="8399189" y="4657421"/>
                  </a:lnTo>
                  <a:lnTo>
                    <a:pt x="8409832" y="4613348"/>
                  </a:lnTo>
                  <a:lnTo>
                    <a:pt x="8416368" y="4567811"/>
                  </a:lnTo>
                  <a:lnTo>
                    <a:pt x="8418591" y="4521014"/>
                  </a:lnTo>
                  <a:lnTo>
                    <a:pt x="8418591" y="485849"/>
                  </a:lnTo>
                  <a:lnTo>
                    <a:pt x="8416368" y="439068"/>
                  </a:lnTo>
                  <a:lnTo>
                    <a:pt x="8409832" y="393543"/>
                  </a:lnTo>
                  <a:lnTo>
                    <a:pt x="8399189" y="349478"/>
                  </a:lnTo>
                  <a:lnTo>
                    <a:pt x="8384640" y="307077"/>
                  </a:lnTo>
                  <a:lnTo>
                    <a:pt x="8366390" y="266544"/>
                  </a:lnTo>
                  <a:lnTo>
                    <a:pt x="8344643" y="228081"/>
                  </a:lnTo>
                  <a:lnTo>
                    <a:pt x="8319600" y="191894"/>
                  </a:lnTo>
                  <a:lnTo>
                    <a:pt x="8291467" y="158186"/>
                  </a:lnTo>
                  <a:lnTo>
                    <a:pt x="8260446" y="127160"/>
                  </a:lnTo>
                  <a:lnTo>
                    <a:pt x="8226742" y="99022"/>
                  </a:lnTo>
                  <a:lnTo>
                    <a:pt x="8190556" y="73974"/>
                  </a:lnTo>
                  <a:lnTo>
                    <a:pt x="8152093" y="52220"/>
                  </a:lnTo>
                  <a:lnTo>
                    <a:pt x="8111557" y="33964"/>
                  </a:lnTo>
                  <a:lnTo>
                    <a:pt x="8069150" y="19410"/>
                  </a:lnTo>
                  <a:lnTo>
                    <a:pt x="8025076" y="8762"/>
                  </a:lnTo>
                  <a:lnTo>
                    <a:pt x="7979539" y="2224"/>
                  </a:lnTo>
                  <a:lnTo>
                    <a:pt x="7932742" y="0"/>
                  </a:lnTo>
                  <a:close/>
                </a:path>
              </a:pathLst>
            </a:custGeom>
            <a:solidFill>
              <a:srgbClr val="5E5E5E"/>
            </a:solidFill>
          </p:spPr>
          <p:txBody>
            <a:bodyPr wrap="square" lIns="0" tIns="0" rIns="0" bIns="0" rtlCol="0"/>
            <a:lstStyle/>
            <a:p>
              <a:pPr defTabSz="609630"/>
              <a:endParaRPr sz="1091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081331" y="698121"/>
            <a:ext cx="4190763" cy="4867500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 marR="3081" algn="just" defTabSz="609630">
              <a:lnSpc>
                <a:spcPct val="150600"/>
              </a:lnSpc>
              <a:spcBef>
                <a:spcPts val="57"/>
              </a:spcBef>
            </a:pPr>
            <a:r>
              <a:rPr lang="en-US" sz="1395" b="1" spc="61" dirty="0">
                <a:solidFill>
                  <a:srgbClr val="00172C"/>
                </a:solidFill>
                <a:latin typeface="Arial"/>
                <a:cs typeface="Arial"/>
              </a:rPr>
              <a:t>Scale and Scope: </a:t>
            </a:r>
            <a:r>
              <a:rPr lang="en-US" sz="1395" spc="61" dirty="0">
                <a:solidFill>
                  <a:srgbClr val="FFFFFF"/>
                </a:solidFill>
                <a:latin typeface="Arial"/>
                <a:cs typeface="Arial"/>
              </a:rPr>
              <a:t>Unilever operates in over 190 countries with approximately 127,000 employees as of 2024. </a:t>
            </a:r>
          </a:p>
          <a:p>
            <a:pPr marL="7702" marR="3081" algn="just" defTabSz="609630">
              <a:lnSpc>
                <a:spcPct val="150600"/>
              </a:lnSpc>
              <a:spcBef>
                <a:spcPts val="57"/>
              </a:spcBef>
            </a:pPr>
            <a:r>
              <a:rPr lang="en-US" sz="1395" spc="61" dirty="0">
                <a:solidFill>
                  <a:srgbClr val="FFFFFF"/>
                </a:solidFill>
                <a:latin typeface="Arial"/>
                <a:cs typeface="Arial"/>
              </a:rPr>
              <a:t>Its global footprint and diverse workforce make it an excellent case to study the balance between global standardization of HR practices and adaptation to local contexts.</a:t>
            </a:r>
          </a:p>
          <a:p>
            <a:pPr marL="7702" marR="3081" algn="just" defTabSz="609630">
              <a:lnSpc>
                <a:spcPct val="150600"/>
              </a:lnSpc>
              <a:spcBef>
                <a:spcPts val="57"/>
              </a:spcBef>
            </a:pPr>
            <a:r>
              <a:rPr lang="en-US" sz="1395" b="1" spc="61" dirty="0">
                <a:solidFill>
                  <a:srgbClr val="00172C"/>
                </a:solidFill>
                <a:latin typeface="Arial"/>
                <a:cs typeface="Arial"/>
              </a:rPr>
              <a:t>Strategic Alignment: </a:t>
            </a:r>
            <a:r>
              <a:rPr lang="en-US" sz="1395" spc="61" dirty="0">
                <a:solidFill>
                  <a:srgbClr val="FFFFFF"/>
                </a:solidFill>
                <a:latin typeface="Arial"/>
                <a:cs typeface="Arial"/>
              </a:rPr>
              <a:t>The company’s HR philosophy, “Winning with Purpose,” aligns closely with its vision of being a global leader in sustainable business. This demonstrates how HR strategies can directly support purpose-driven organizational growth and long-term sustainability.</a:t>
            </a:r>
            <a:r>
              <a:rPr lang="en-US" sz="1395" i="1" spc="61" dirty="0">
                <a:solidFill>
                  <a:srgbClr val="FFFFFF"/>
                </a:solidFill>
                <a:latin typeface="Arial"/>
                <a:cs typeface="Arial"/>
              </a:rPr>
              <a:t>)</a:t>
            </a:r>
          </a:p>
          <a:p>
            <a:pPr marL="7702" marR="3081" algn="just" defTabSz="609630">
              <a:lnSpc>
                <a:spcPct val="150600"/>
              </a:lnSpc>
              <a:spcBef>
                <a:spcPts val="57"/>
              </a:spcBef>
            </a:pPr>
            <a:endParaRPr sz="1395" i="1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711782" y="328927"/>
            <a:ext cx="145939" cy="162182"/>
          </a:xfrm>
          <a:prstGeom prst="rect">
            <a:avLst/>
          </a:prstGeom>
        </p:spPr>
        <p:txBody>
          <a:bodyPr vert="horz" wrap="square" lIns="0" tIns="8087" rIns="0" bIns="0" rtlCol="0">
            <a:spAutoFit/>
          </a:bodyPr>
          <a:lstStyle/>
          <a:p>
            <a:pPr marL="7702" defTabSz="609630">
              <a:spcBef>
                <a:spcPts val="64"/>
              </a:spcBef>
            </a:pPr>
            <a:r>
              <a:rPr sz="1001" b="1" spc="-15" dirty="0">
                <a:solidFill>
                  <a:srgbClr val="FFFFFF"/>
                </a:solidFill>
                <a:latin typeface="Calibri"/>
                <a:cs typeface="Calibri"/>
              </a:rPr>
              <a:t>16</a:t>
            </a:r>
            <a:endParaRPr sz="1001">
              <a:solidFill>
                <a:prstClr val="black"/>
              </a:solidFill>
              <a:latin typeface="Calibri"/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BD3AD85-19D9-4448-9279-30ED0D94CB6E}"/>
              </a:ext>
            </a:extLst>
          </p:cNvPr>
          <p:cNvSpPr txBox="1"/>
          <p:nvPr/>
        </p:nvSpPr>
        <p:spPr>
          <a:xfrm>
            <a:off x="252499" y="2698741"/>
            <a:ext cx="22476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3600" i="1" dirty="0">
                <a:solidFill>
                  <a:prstClr val="white"/>
                </a:solidFill>
                <a:latin typeface="Calibri"/>
              </a:rPr>
              <a:t>Why UNILEVER?</a:t>
            </a:r>
          </a:p>
        </p:txBody>
      </p:sp>
      <p:grpSp>
        <p:nvGrpSpPr>
          <p:cNvPr id="20" name="object 6">
            <a:extLst>
              <a:ext uri="{FF2B5EF4-FFF2-40B4-BE49-F238E27FC236}">
                <a16:creationId xmlns:a16="http://schemas.microsoft.com/office/drawing/2014/main" id="{1F3CC454-73D1-483E-9F09-976950383BC2}"/>
              </a:ext>
            </a:extLst>
          </p:cNvPr>
          <p:cNvGrpSpPr/>
          <p:nvPr/>
        </p:nvGrpSpPr>
        <p:grpSpPr>
          <a:xfrm>
            <a:off x="7543983" y="941227"/>
            <a:ext cx="4734415" cy="5854105"/>
            <a:chOff x="9658763" y="3104826"/>
            <a:chExt cx="9435210" cy="6023586"/>
          </a:xfrm>
        </p:grpSpPr>
        <p:pic>
          <p:nvPicPr>
            <p:cNvPr id="22" name="object 7">
              <a:extLst>
                <a:ext uri="{FF2B5EF4-FFF2-40B4-BE49-F238E27FC236}">
                  <a16:creationId xmlns:a16="http://schemas.microsoft.com/office/drawing/2014/main" id="{2384CDB1-EB4A-4A83-84B2-3FBEEA8F416F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58763" y="3104826"/>
              <a:ext cx="9435210" cy="6023586"/>
            </a:xfrm>
            <a:prstGeom prst="rect">
              <a:avLst/>
            </a:prstGeom>
          </p:spPr>
        </p:pic>
        <p:sp>
          <p:nvSpPr>
            <p:cNvPr id="23" name="object 8">
              <a:extLst>
                <a:ext uri="{FF2B5EF4-FFF2-40B4-BE49-F238E27FC236}">
                  <a16:creationId xmlns:a16="http://schemas.microsoft.com/office/drawing/2014/main" id="{0D84487D-89AB-499E-B42C-A30D32243C06}"/>
                </a:ext>
              </a:extLst>
            </p:cNvPr>
            <p:cNvSpPr/>
            <p:nvPr/>
          </p:nvSpPr>
          <p:spPr>
            <a:xfrm>
              <a:off x="10099542" y="3375041"/>
              <a:ext cx="8418830" cy="5006975"/>
            </a:xfrm>
            <a:custGeom>
              <a:avLst/>
              <a:gdLst/>
              <a:ahLst/>
              <a:cxnLst/>
              <a:rect l="l" t="t" r="r" b="b"/>
              <a:pathLst>
                <a:path w="8418830" h="5006975">
                  <a:moveTo>
                    <a:pt x="7932742" y="0"/>
                  </a:moveTo>
                  <a:lnTo>
                    <a:pt x="485849" y="0"/>
                  </a:lnTo>
                  <a:lnTo>
                    <a:pt x="439052" y="2224"/>
                  </a:lnTo>
                  <a:lnTo>
                    <a:pt x="393514" y="8762"/>
                  </a:lnTo>
                  <a:lnTo>
                    <a:pt x="349441" y="19410"/>
                  </a:lnTo>
                  <a:lnTo>
                    <a:pt x="307034" y="33964"/>
                  </a:lnTo>
                  <a:lnTo>
                    <a:pt x="266497" y="52220"/>
                  </a:lnTo>
                  <a:lnTo>
                    <a:pt x="228035" y="73974"/>
                  </a:lnTo>
                  <a:lnTo>
                    <a:pt x="191849" y="99022"/>
                  </a:lnTo>
                  <a:lnTo>
                    <a:pt x="158144" y="127160"/>
                  </a:lnTo>
                  <a:lnTo>
                    <a:pt x="127124" y="158186"/>
                  </a:lnTo>
                  <a:lnTo>
                    <a:pt x="98990" y="191894"/>
                  </a:lnTo>
                  <a:lnTo>
                    <a:pt x="73948" y="228081"/>
                  </a:lnTo>
                  <a:lnTo>
                    <a:pt x="52200" y="266544"/>
                  </a:lnTo>
                  <a:lnTo>
                    <a:pt x="33951" y="307077"/>
                  </a:lnTo>
                  <a:lnTo>
                    <a:pt x="19402" y="349478"/>
                  </a:lnTo>
                  <a:lnTo>
                    <a:pt x="8759" y="393543"/>
                  </a:lnTo>
                  <a:lnTo>
                    <a:pt x="2223" y="439068"/>
                  </a:lnTo>
                  <a:lnTo>
                    <a:pt x="0" y="485849"/>
                  </a:lnTo>
                  <a:lnTo>
                    <a:pt x="0" y="4521014"/>
                  </a:lnTo>
                  <a:lnTo>
                    <a:pt x="2223" y="4567811"/>
                  </a:lnTo>
                  <a:lnTo>
                    <a:pt x="8759" y="4613348"/>
                  </a:lnTo>
                  <a:lnTo>
                    <a:pt x="19402" y="4657421"/>
                  </a:lnTo>
                  <a:lnTo>
                    <a:pt x="33951" y="4699828"/>
                  </a:lnTo>
                  <a:lnTo>
                    <a:pt x="52200" y="4740365"/>
                  </a:lnTo>
                  <a:lnTo>
                    <a:pt x="73948" y="4778828"/>
                  </a:lnTo>
                  <a:lnTo>
                    <a:pt x="98990" y="4815013"/>
                  </a:lnTo>
                  <a:lnTo>
                    <a:pt x="127124" y="4848718"/>
                  </a:lnTo>
                  <a:lnTo>
                    <a:pt x="158144" y="4879739"/>
                  </a:lnTo>
                  <a:lnTo>
                    <a:pt x="191849" y="4907872"/>
                  </a:lnTo>
                  <a:lnTo>
                    <a:pt x="228035" y="4932914"/>
                  </a:lnTo>
                  <a:lnTo>
                    <a:pt x="266497" y="4954662"/>
                  </a:lnTo>
                  <a:lnTo>
                    <a:pt x="307034" y="4972912"/>
                  </a:lnTo>
                  <a:lnTo>
                    <a:pt x="349441" y="4987460"/>
                  </a:lnTo>
                  <a:lnTo>
                    <a:pt x="393514" y="4998104"/>
                  </a:lnTo>
                  <a:lnTo>
                    <a:pt x="439052" y="5004639"/>
                  </a:lnTo>
                  <a:lnTo>
                    <a:pt x="485849" y="5006863"/>
                  </a:lnTo>
                  <a:lnTo>
                    <a:pt x="7932742" y="5006863"/>
                  </a:lnTo>
                  <a:lnTo>
                    <a:pt x="7979539" y="5004639"/>
                  </a:lnTo>
                  <a:lnTo>
                    <a:pt x="8025076" y="4998104"/>
                  </a:lnTo>
                  <a:lnTo>
                    <a:pt x="8069150" y="4987460"/>
                  </a:lnTo>
                  <a:lnTo>
                    <a:pt x="8111557" y="4972912"/>
                  </a:lnTo>
                  <a:lnTo>
                    <a:pt x="8152093" y="4954662"/>
                  </a:lnTo>
                  <a:lnTo>
                    <a:pt x="8190556" y="4932914"/>
                  </a:lnTo>
                  <a:lnTo>
                    <a:pt x="8226742" y="4907872"/>
                  </a:lnTo>
                  <a:lnTo>
                    <a:pt x="8260446" y="4879739"/>
                  </a:lnTo>
                  <a:lnTo>
                    <a:pt x="8291467" y="4848718"/>
                  </a:lnTo>
                  <a:lnTo>
                    <a:pt x="8319600" y="4815013"/>
                  </a:lnTo>
                  <a:lnTo>
                    <a:pt x="8344643" y="4778828"/>
                  </a:lnTo>
                  <a:lnTo>
                    <a:pt x="8366390" y="4740365"/>
                  </a:lnTo>
                  <a:lnTo>
                    <a:pt x="8384640" y="4699828"/>
                  </a:lnTo>
                  <a:lnTo>
                    <a:pt x="8399189" y="4657421"/>
                  </a:lnTo>
                  <a:lnTo>
                    <a:pt x="8409832" y="4613348"/>
                  </a:lnTo>
                  <a:lnTo>
                    <a:pt x="8416368" y="4567811"/>
                  </a:lnTo>
                  <a:lnTo>
                    <a:pt x="8418591" y="4521014"/>
                  </a:lnTo>
                  <a:lnTo>
                    <a:pt x="8418591" y="485849"/>
                  </a:lnTo>
                  <a:lnTo>
                    <a:pt x="8416368" y="439068"/>
                  </a:lnTo>
                  <a:lnTo>
                    <a:pt x="8409832" y="393543"/>
                  </a:lnTo>
                  <a:lnTo>
                    <a:pt x="8399189" y="349478"/>
                  </a:lnTo>
                  <a:lnTo>
                    <a:pt x="8384640" y="307077"/>
                  </a:lnTo>
                  <a:lnTo>
                    <a:pt x="8366390" y="266544"/>
                  </a:lnTo>
                  <a:lnTo>
                    <a:pt x="8344643" y="228081"/>
                  </a:lnTo>
                  <a:lnTo>
                    <a:pt x="8319600" y="191894"/>
                  </a:lnTo>
                  <a:lnTo>
                    <a:pt x="8291467" y="158186"/>
                  </a:lnTo>
                  <a:lnTo>
                    <a:pt x="8260446" y="127160"/>
                  </a:lnTo>
                  <a:lnTo>
                    <a:pt x="8226742" y="99022"/>
                  </a:lnTo>
                  <a:lnTo>
                    <a:pt x="8190556" y="73974"/>
                  </a:lnTo>
                  <a:lnTo>
                    <a:pt x="8152093" y="52220"/>
                  </a:lnTo>
                  <a:lnTo>
                    <a:pt x="8111557" y="33964"/>
                  </a:lnTo>
                  <a:lnTo>
                    <a:pt x="8069150" y="19410"/>
                  </a:lnTo>
                  <a:lnTo>
                    <a:pt x="8025076" y="8762"/>
                  </a:lnTo>
                  <a:lnTo>
                    <a:pt x="7979539" y="2224"/>
                  </a:lnTo>
                  <a:lnTo>
                    <a:pt x="7932742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</p:spPr>
          <p:txBody>
            <a:bodyPr wrap="square" lIns="0" tIns="0" rIns="0" bIns="0" rtlCol="0"/>
            <a:lstStyle/>
            <a:p>
              <a:pPr defTabSz="609630"/>
              <a:endParaRPr sz="1091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F84DDB57-57F5-4342-9EA6-B3BEF0336580}"/>
              </a:ext>
            </a:extLst>
          </p:cNvPr>
          <p:cNvSpPr txBox="1"/>
          <p:nvPr/>
        </p:nvSpPr>
        <p:spPr>
          <a:xfrm>
            <a:off x="8332402" y="1854200"/>
            <a:ext cx="325413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1600" b="1" dirty="0">
                <a:solidFill>
                  <a:srgbClr val="FFC000"/>
                </a:solidFill>
                <a:latin typeface="Calibri"/>
              </a:rPr>
              <a:t>High Relevance: </a:t>
            </a:r>
            <a:r>
              <a:rPr lang="en-US" sz="1600" dirty="0">
                <a:solidFill>
                  <a:srgbClr val="FFC000"/>
                </a:solidFill>
                <a:latin typeface="Calibri"/>
              </a:rPr>
              <a:t>Unilever provides real-world data on HR challenges such as change fatigue, talent risk, and digital skill gaps (Unilever Annual Report 2024).</a:t>
            </a:r>
          </a:p>
          <a:p>
            <a:pPr defTabSz="609630"/>
            <a:r>
              <a:rPr lang="en-US" sz="1600" b="1" dirty="0">
                <a:solidFill>
                  <a:prstClr val="white"/>
                </a:solidFill>
                <a:latin typeface="Calibri"/>
              </a:rPr>
              <a:t>HRM Context</a:t>
            </a:r>
            <a:r>
              <a:rPr lang="en-US" sz="1600" dirty="0">
                <a:solidFill>
                  <a:prstClr val="white"/>
                </a:solidFill>
                <a:latin typeface="Calibri"/>
              </a:rPr>
              <a:t>: Founded in 1929 (UK), Unilever’s HR practices support its mission to make sustainable living commonplace, focusing on employee development and engagement.</a:t>
            </a:r>
          </a:p>
          <a:p>
            <a:pPr defTabSz="609630"/>
            <a:r>
              <a:rPr lang="en-US" sz="1600" b="1" dirty="0">
                <a:solidFill>
                  <a:srgbClr val="FFC000"/>
                </a:solidFill>
                <a:latin typeface="Calibri"/>
              </a:rPr>
              <a:t>Focus Areas: </a:t>
            </a:r>
            <a:r>
              <a:rPr lang="en-US" sz="1600" dirty="0">
                <a:solidFill>
                  <a:srgbClr val="FFC000"/>
                </a:solidFill>
                <a:latin typeface="Calibri"/>
              </a:rPr>
              <a:t>This presentation covers four HRM pillars: Training &amp; Development, Performance Management, DEI, and HR Technology &amp; Digital Transformation.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>
        <p:random/>
      </p:transition>
    </mc:Choice>
    <mc:Fallback xmlns="">
      <p:transition spd="slow" advClick="0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5550480" y="-849639"/>
            <a:ext cx="8557277" cy="8557277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8" name="TextBox 8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9" name="Freeform 9"/>
          <p:cNvSpPr/>
          <p:nvPr/>
        </p:nvSpPr>
        <p:spPr>
          <a:xfrm rot="10329335">
            <a:off x="7228667" y="1501334"/>
            <a:ext cx="7212983" cy="3874685"/>
          </a:xfrm>
          <a:custGeom>
            <a:avLst/>
            <a:gdLst/>
            <a:ahLst/>
            <a:cxnLst/>
            <a:rect l="l" t="t" r="r" b="b"/>
            <a:pathLst>
              <a:path w="10819474" h="5812027">
                <a:moveTo>
                  <a:pt x="0" y="0"/>
                </a:moveTo>
                <a:lnTo>
                  <a:pt x="10819474" y="0"/>
                </a:lnTo>
                <a:lnTo>
                  <a:pt x="10819474" y="5812027"/>
                </a:lnTo>
                <a:lnTo>
                  <a:pt x="0" y="58120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02019" y="408394"/>
            <a:ext cx="5079674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4821"/>
              </a:lnSpc>
            </a:pPr>
            <a:r>
              <a:rPr lang="en-US" sz="4266" b="1" spc="-157" dirty="0">
                <a:solidFill>
                  <a:srgbClr val="00172C"/>
                </a:solidFill>
                <a:latin typeface="+mj-lt"/>
                <a:ea typeface="Open Sauce Bold"/>
                <a:cs typeface="Open Sauce Bold"/>
                <a:sym typeface="Open Sauce Bold"/>
              </a:rPr>
              <a:t>Company </a:t>
            </a:r>
            <a:r>
              <a:rPr lang="en-US" sz="4266" b="1" spc="-157" dirty="0">
                <a:solidFill>
                  <a:srgbClr val="0063C2"/>
                </a:solidFill>
                <a:latin typeface="+mj-lt"/>
                <a:ea typeface="Open Sauce Bold"/>
                <a:cs typeface="Open Sauce Bold"/>
                <a:sym typeface="Open Sauce Bold"/>
              </a:rPr>
              <a:t>Overview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5341495" y="4292339"/>
            <a:ext cx="3339131" cy="2184728"/>
            <a:chOff x="0" y="0"/>
            <a:chExt cx="1319163" cy="86310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319163" cy="863102"/>
            </a:xfrm>
            <a:custGeom>
              <a:avLst/>
              <a:gdLst/>
              <a:ahLst/>
              <a:cxnLst/>
              <a:rect l="l" t="t" r="r" b="b"/>
              <a:pathLst>
                <a:path w="1319163" h="863102">
                  <a:moveTo>
                    <a:pt x="55645" y="0"/>
                  </a:moveTo>
                  <a:lnTo>
                    <a:pt x="1263518" y="0"/>
                  </a:lnTo>
                  <a:cubicBezTo>
                    <a:pt x="1278276" y="0"/>
                    <a:pt x="1292429" y="5863"/>
                    <a:pt x="1302865" y="16298"/>
                  </a:cubicBezTo>
                  <a:cubicBezTo>
                    <a:pt x="1313300" y="26734"/>
                    <a:pt x="1319163" y="40887"/>
                    <a:pt x="1319163" y="55645"/>
                  </a:cubicBezTo>
                  <a:lnTo>
                    <a:pt x="1319163" y="807457"/>
                  </a:lnTo>
                  <a:cubicBezTo>
                    <a:pt x="1319163" y="822215"/>
                    <a:pt x="1313300" y="836369"/>
                    <a:pt x="1302865" y="846804"/>
                  </a:cubicBezTo>
                  <a:cubicBezTo>
                    <a:pt x="1292429" y="857240"/>
                    <a:pt x="1278276" y="863102"/>
                    <a:pt x="1263518" y="863102"/>
                  </a:cubicBezTo>
                  <a:lnTo>
                    <a:pt x="55645" y="863102"/>
                  </a:lnTo>
                  <a:cubicBezTo>
                    <a:pt x="40887" y="863102"/>
                    <a:pt x="26734" y="857240"/>
                    <a:pt x="16298" y="846804"/>
                  </a:cubicBezTo>
                  <a:cubicBezTo>
                    <a:pt x="5863" y="836369"/>
                    <a:pt x="0" y="822215"/>
                    <a:pt x="0" y="807457"/>
                  </a:cubicBezTo>
                  <a:lnTo>
                    <a:pt x="0" y="55645"/>
                  </a:lnTo>
                  <a:cubicBezTo>
                    <a:pt x="0" y="40887"/>
                    <a:pt x="5863" y="26734"/>
                    <a:pt x="16298" y="16298"/>
                  </a:cubicBezTo>
                  <a:cubicBezTo>
                    <a:pt x="26734" y="5863"/>
                    <a:pt x="40887" y="0"/>
                    <a:pt x="55645" y="0"/>
                  </a:cubicBezTo>
                  <a:close/>
                </a:path>
              </a:pathLst>
            </a:custGeom>
            <a:solidFill>
              <a:srgbClr val="0063C2">
                <a:alpha val="80000"/>
              </a:srgbClr>
            </a:solidFill>
            <a:ln w="47625" cap="rnd">
              <a:solidFill>
                <a:srgbClr val="00172C">
                  <a:alpha val="80000"/>
                </a:srgbClr>
              </a:solidFill>
              <a:prstDash val="solid"/>
              <a:round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1319163" cy="853577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5946253" y="4474988"/>
            <a:ext cx="1728639" cy="9720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 defTabSz="609630">
              <a:lnSpc>
                <a:spcPts val="8330"/>
              </a:lnSpc>
            </a:pPr>
            <a:r>
              <a:rPr lang="en-US" sz="5950" dirty="0">
                <a:solidFill>
                  <a:srgbClr val="00172C"/>
                </a:solidFill>
                <a:latin typeface="Open Sauce"/>
                <a:ea typeface="Open Sauce"/>
                <a:cs typeface="Open Sauce"/>
                <a:sym typeface="Open Sauce"/>
              </a:rPr>
              <a:t>190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67877" y="5532731"/>
            <a:ext cx="2612749" cy="256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867" b="1" spc="22" dirty="0">
                <a:solidFill>
                  <a:srgbClr val="F8FCFF"/>
                </a:solidFill>
                <a:latin typeface="Open Sauce"/>
                <a:ea typeface="Open Sauce"/>
                <a:cs typeface="Open Sauce"/>
                <a:sym typeface="Open Sauce"/>
              </a:rPr>
              <a:t>Country Operation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1927" y="1387744"/>
            <a:ext cx="4513992" cy="25473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 defTabSz="609630">
              <a:lnSpc>
                <a:spcPts val="1960"/>
              </a:lnSpc>
            </a:pPr>
            <a:r>
              <a:rPr lang="en-US" sz="1600" b="1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Founded: </a:t>
            </a:r>
            <a:r>
              <a:rPr lang="en-US" sz="1600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1929 (merger of Lever Brothers &amp; Margarine Unie)</a:t>
            </a:r>
          </a:p>
          <a:p>
            <a:pPr algn="just" defTabSz="609630">
              <a:lnSpc>
                <a:spcPts val="1960"/>
              </a:lnSpc>
            </a:pPr>
            <a:r>
              <a:rPr lang="en-US" sz="1600" b="1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Headquarters</a:t>
            </a:r>
            <a:r>
              <a:rPr lang="en-US" sz="1600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: London, United Kingdom</a:t>
            </a:r>
          </a:p>
          <a:p>
            <a:pPr algn="just" defTabSz="609630">
              <a:lnSpc>
                <a:spcPts val="1960"/>
              </a:lnSpc>
            </a:pPr>
            <a:r>
              <a:rPr lang="en-US" sz="1600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Global Presence: Operates in 190+ countries, serving 3.4 billion people daily</a:t>
            </a:r>
          </a:p>
          <a:p>
            <a:pPr algn="just" defTabSz="609630">
              <a:lnSpc>
                <a:spcPts val="1960"/>
              </a:lnSpc>
            </a:pPr>
            <a:r>
              <a:rPr lang="en-US" sz="1600" b="1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Workforce: </a:t>
            </a:r>
            <a:r>
              <a:rPr lang="en-US" sz="1600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Around 127,000 employees worldwide (2024)</a:t>
            </a:r>
          </a:p>
          <a:p>
            <a:pPr algn="just" defTabSz="609630">
              <a:lnSpc>
                <a:spcPts val="1960"/>
              </a:lnSpc>
            </a:pPr>
            <a:r>
              <a:rPr lang="en-US" sz="1600" b="1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Core Business Areas</a:t>
            </a:r>
            <a:r>
              <a:rPr lang="en-US" sz="1600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: Beauty &amp; Wellbeing, Personal Care, Home Care, Nutrition, and Ice Cream</a:t>
            </a:r>
          </a:p>
        </p:txBody>
      </p:sp>
      <p:sp>
        <p:nvSpPr>
          <p:cNvPr id="18" name="Freeform 18"/>
          <p:cNvSpPr/>
          <p:nvPr/>
        </p:nvSpPr>
        <p:spPr>
          <a:xfrm rot="10329335">
            <a:off x="-4169442" y="4409206"/>
            <a:ext cx="7212983" cy="3874685"/>
          </a:xfrm>
          <a:custGeom>
            <a:avLst/>
            <a:gdLst/>
            <a:ahLst/>
            <a:cxnLst/>
            <a:rect l="l" t="t" r="r" b="b"/>
            <a:pathLst>
              <a:path w="10819474" h="5812027">
                <a:moveTo>
                  <a:pt x="0" y="0"/>
                </a:moveTo>
                <a:lnTo>
                  <a:pt x="10819474" y="0"/>
                </a:lnTo>
                <a:lnTo>
                  <a:pt x="10819474" y="5812027"/>
                </a:lnTo>
                <a:lnTo>
                  <a:pt x="0" y="581202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19" name="Group 19"/>
          <p:cNvGrpSpPr/>
          <p:nvPr/>
        </p:nvGrpSpPr>
        <p:grpSpPr>
          <a:xfrm>
            <a:off x="7781019" y="909478"/>
            <a:ext cx="3339131" cy="1470922"/>
            <a:chOff x="0" y="0"/>
            <a:chExt cx="1319163" cy="58110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319163" cy="581105"/>
            </a:xfrm>
            <a:custGeom>
              <a:avLst/>
              <a:gdLst/>
              <a:ahLst/>
              <a:cxnLst/>
              <a:rect l="l" t="t" r="r" b="b"/>
              <a:pathLst>
                <a:path w="1319163" h="581105">
                  <a:moveTo>
                    <a:pt x="55645" y="0"/>
                  </a:moveTo>
                  <a:lnTo>
                    <a:pt x="1263518" y="0"/>
                  </a:lnTo>
                  <a:cubicBezTo>
                    <a:pt x="1278276" y="0"/>
                    <a:pt x="1292429" y="5863"/>
                    <a:pt x="1302865" y="16298"/>
                  </a:cubicBezTo>
                  <a:cubicBezTo>
                    <a:pt x="1313300" y="26734"/>
                    <a:pt x="1319163" y="40887"/>
                    <a:pt x="1319163" y="55645"/>
                  </a:cubicBezTo>
                  <a:lnTo>
                    <a:pt x="1319163" y="525460"/>
                  </a:lnTo>
                  <a:cubicBezTo>
                    <a:pt x="1319163" y="556192"/>
                    <a:pt x="1294250" y="581105"/>
                    <a:pt x="1263518" y="581105"/>
                  </a:cubicBezTo>
                  <a:lnTo>
                    <a:pt x="55645" y="581105"/>
                  </a:lnTo>
                  <a:cubicBezTo>
                    <a:pt x="40887" y="581105"/>
                    <a:pt x="26734" y="575243"/>
                    <a:pt x="16298" y="564807"/>
                  </a:cubicBezTo>
                  <a:cubicBezTo>
                    <a:pt x="5863" y="554372"/>
                    <a:pt x="0" y="540218"/>
                    <a:pt x="0" y="525460"/>
                  </a:cubicBezTo>
                  <a:lnTo>
                    <a:pt x="0" y="55645"/>
                  </a:lnTo>
                  <a:cubicBezTo>
                    <a:pt x="0" y="40887"/>
                    <a:pt x="5863" y="26734"/>
                    <a:pt x="16298" y="16298"/>
                  </a:cubicBezTo>
                  <a:cubicBezTo>
                    <a:pt x="26734" y="5863"/>
                    <a:pt x="40887" y="0"/>
                    <a:pt x="55645" y="0"/>
                  </a:cubicBezTo>
                  <a:close/>
                </a:path>
              </a:pathLst>
            </a:custGeom>
            <a:solidFill>
              <a:srgbClr val="0063C2">
                <a:alpha val="54902"/>
              </a:srgbClr>
            </a:solidFill>
            <a:ln w="47625" cap="rnd">
              <a:solidFill>
                <a:srgbClr val="00172C">
                  <a:alpha val="54902"/>
                </a:srgbClr>
              </a:solidFill>
              <a:prstDash val="solid"/>
              <a:round/>
            </a:ln>
          </p:spPr>
        </p:sp>
        <p:sp>
          <p:nvSpPr>
            <p:cNvPr id="21" name="TextBox 21"/>
            <p:cNvSpPr txBox="1"/>
            <p:nvPr/>
          </p:nvSpPr>
          <p:spPr>
            <a:xfrm>
              <a:off x="0" y="9525"/>
              <a:ext cx="1319163" cy="571580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8598888" y="716171"/>
            <a:ext cx="2151972" cy="8762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 defTabSz="609630">
              <a:lnSpc>
                <a:spcPts val="8330"/>
              </a:lnSpc>
            </a:pPr>
            <a:r>
              <a:rPr lang="en-US" sz="2667" b="1" dirty="0">
                <a:solidFill>
                  <a:srgbClr val="00172C"/>
                </a:solidFill>
                <a:latin typeface="Open Sauce"/>
                <a:ea typeface="Open Sauce"/>
                <a:cs typeface="Open Sauce"/>
                <a:sym typeface="Open Sauce"/>
              </a:rPr>
              <a:t>127000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229600" y="1715429"/>
            <a:ext cx="2890550" cy="5129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867" b="1" spc="22" dirty="0">
                <a:solidFill>
                  <a:srgbClr val="F8FCFF"/>
                </a:solidFill>
                <a:latin typeface="Open Sauce"/>
                <a:ea typeface="Open Sauce"/>
                <a:cs typeface="Open Sauce"/>
                <a:sym typeface="Open Sauce"/>
              </a:rPr>
              <a:t>People employed globally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D4A4CD9-ABE3-43BE-B6CE-6AA91255918B}"/>
              </a:ext>
            </a:extLst>
          </p:cNvPr>
          <p:cNvSpPr txBox="1"/>
          <p:nvPr/>
        </p:nvSpPr>
        <p:spPr>
          <a:xfrm>
            <a:off x="247604" y="4168743"/>
            <a:ext cx="513408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2400" b="1" i="1" dirty="0">
                <a:solidFill>
                  <a:srgbClr val="0063C2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Vision</a:t>
            </a:r>
          </a:p>
          <a:p>
            <a:pPr defTabSz="609630"/>
            <a:r>
              <a:rPr lang="en-US" sz="2400" b="1" i="1" dirty="0">
                <a:solidFill>
                  <a:prstClr val="black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“</a:t>
            </a:r>
            <a:r>
              <a:rPr lang="en-US" sz="1600" b="1" dirty="0">
                <a:solidFill>
                  <a:prstClr val="black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To be the global leader in sustainable business</a:t>
            </a:r>
            <a:r>
              <a:rPr lang="en-US" sz="1600" dirty="0">
                <a:solidFill>
                  <a:prstClr val="black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.”</a:t>
            </a:r>
            <a:endParaRPr lang="en-US" sz="2400" dirty="0">
              <a:solidFill>
                <a:prstClr val="black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defTabSz="609630"/>
            <a:r>
              <a:rPr lang="en-US" sz="2400" b="1" i="1" dirty="0">
                <a:solidFill>
                  <a:srgbClr val="0063C2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Mission</a:t>
            </a:r>
          </a:p>
          <a:p>
            <a:pPr defTabSz="609630"/>
            <a:r>
              <a:rPr lang="en-US" sz="1600" b="1" dirty="0">
                <a:solidFill>
                  <a:prstClr val="black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“To make sustainable living commonplace.”</a:t>
            </a:r>
            <a:endParaRPr lang="en-US" sz="2400" b="1" i="1" dirty="0">
              <a:solidFill>
                <a:srgbClr val="0063C2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defTabSz="609630"/>
            <a:r>
              <a:rPr lang="en-US" sz="2400" b="1" i="1" dirty="0">
                <a:solidFill>
                  <a:srgbClr val="0063C2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HR Philosophy</a:t>
            </a:r>
          </a:p>
          <a:p>
            <a:pPr defTabSz="609630"/>
            <a:r>
              <a:rPr lang="en-US" sz="1600" b="1" dirty="0">
                <a:solidFill>
                  <a:prstClr val="black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“Winning with Purpose”</a:t>
            </a:r>
            <a:endParaRPr lang="en-US" sz="1867" b="1" dirty="0">
              <a:solidFill>
                <a:prstClr val="black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17C94D-1F00-4C73-ACCC-EDF41AB048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76399" y="3060436"/>
            <a:ext cx="2268224" cy="25120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85106" y="-10"/>
            <a:ext cx="11406768" cy="6857615"/>
            <a:chOff x="1293992" y="-16"/>
            <a:chExt cx="18810605" cy="113087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26025" y="-16"/>
              <a:ext cx="15078074" cy="1130855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026025" y="-1"/>
              <a:ext cx="8323580" cy="11308715"/>
            </a:xfrm>
            <a:custGeom>
              <a:avLst/>
              <a:gdLst/>
              <a:ahLst/>
              <a:cxnLst/>
              <a:rect l="l" t="t" r="r" b="b"/>
              <a:pathLst>
                <a:path w="8323580" h="11308715">
                  <a:moveTo>
                    <a:pt x="8323516" y="0"/>
                  </a:moveTo>
                  <a:lnTo>
                    <a:pt x="0" y="0"/>
                  </a:lnTo>
                  <a:lnTo>
                    <a:pt x="0" y="11308556"/>
                  </a:lnTo>
                  <a:lnTo>
                    <a:pt x="8323516" y="11308556"/>
                  </a:lnTo>
                  <a:lnTo>
                    <a:pt x="8323516" y="0"/>
                  </a:lnTo>
                  <a:close/>
                </a:path>
              </a:pathLst>
            </a:custGeom>
            <a:solidFill>
              <a:srgbClr val="00172C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 dirty="0">
                <a:solidFill>
                  <a:sysClr val="windowText" lastClr="000000"/>
                </a:solidFill>
                <a:latin typeface="Calibri"/>
              </a:endParaRPr>
            </a:p>
          </p:txBody>
        </p:sp>
        <p:sp>
          <p:nvSpPr>
            <p:cNvPr id="5" name="object 5"/>
            <p:cNvSpPr/>
            <p:nvPr/>
          </p:nvSpPr>
          <p:spPr>
            <a:xfrm>
              <a:off x="1293992" y="1047088"/>
              <a:ext cx="5654675" cy="9214485"/>
            </a:xfrm>
            <a:custGeom>
              <a:avLst/>
              <a:gdLst/>
              <a:ahLst/>
              <a:cxnLst/>
              <a:rect l="l" t="t" r="r" b="b"/>
              <a:pathLst>
                <a:path w="5654675" h="9214485">
                  <a:moveTo>
                    <a:pt x="5232615" y="0"/>
                  </a:moveTo>
                  <a:lnTo>
                    <a:pt x="421662" y="0"/>
                  </a:lnTo>
                  <a:lnTo>
                    <a:pt x="372488" y="2836"/>
                  </a:lnTo>
                  <a:lnTo>
                    <a:pt x="324980" y="11136"/>
                  </a:lnTo>
                  <a:lnTo>
                    <a:pt x="279455" y="24582"/>
                  </a:lnTo>
                  <a:lnTo>
                    <a:pt x="236228" y="42859"/>
                  </a:lnTo>
                  <a:lnTo>
                    <a:pt x="195616" y="65649"/>
                  </a:lnTo>
                  <a:lnTo>
                    <a:pt x="157936" y="92636"/>
                  </a:lnTo>
                  <a:lnTo>
                    <a:pt x="123504" y="123504"/>
                  </a:lnTo>
                  <a:lnTo>
                    <a:pt x="92636" y="157936"/>
                  </a:lnTo>
                  <a:lnTo>
                    <a:pt x="65649" y="195616"/>
                  </a:lnTo>
                  <a:lnTo>
                    <a:pt x="42859" y="236228"/>
                  </a:lnTo>
                  <a:lnTo>
                    <a:pt x="24582" y="279455"/>
                  </a:lnTo>
                  <a:lnTo>
                    <a:pt x="11136" y="324980"/>
                  </a:lnTo>
                  <a:lnTo>
                    <a:pt x="2836" y="372488"/>
                  </a:lnTo>
                  <a:lnTo>
                    <a:pt x="0" y="421662"/>
                  </a:lnTo>
                  <a:lnTo>
                    <a:pt x="0" y="8792716"/>
                  </a:lnTo>
                  <a:lnTo>
                    <a:pt x="2836" y="8841890"/>
                  </a:lnTo>
                  <a:lnTo>
                    <a:pt x="11136" y="8889398"/>
                  </a:lnTo>
                  <a:lnTo>
                    <a:pt x="24582" y="8934923"/>
                  </a:lnTo>
                  <a:lnTo>
                    <a:pt x="42859" y="8978150"/>
                  </a:lnTo>
                  <a:lnTo>
                    <a:pt x="65649" y="9018762"/>
                  </a:lnTo>
                  <a:lnTo>
                    <a:pt x="92636" y="9056442"/>
                  </a:lnTo>
                  <a:lnTo>
                    <a:pt x="123504" y="9090875"/>
                  </a:lnTo>
                  <a:lnTo>
                    <a:pt x="157936" y="9121742"/>
                  </a:lnTo>
                  <a:lnTo>
                    <a:pt x="195616" y="9148730"/>
                  </a:lnTo>
                  <a:lnTo>
                    <a:pt x="236228" y="9171519"/>
                  </a:lnTo>
                  <a:lnTo>
                    <a:pt x="279455" y="9189796"/>
                  </a:lnTo>
                  <a:lnTo>
                    <a:pt x="324980" y="9203242"/>
                  </a:lnTo>
                  <a:lnTo>
                    <a:pt x="372488" y="9211542"/>
                  </a:lnTo>
                  <a:lnTo>
                    <a:pt x="421662" y="9214379"/>
                  </a:lnTo>
                  <a:lnTo>
                    <a:pt x="5232615" y="9214379"/>
                  </a:lnTo>
                  <a:lnTo>
                    <a:pt x="5281789" y="9211542"/>
                  </a:lnTo>
                  <a:lnTo>
                    <a:pt x="5329297" y="9203242"/>
                  </a:lnTo>
                  <a:lnTo>
                    <a:pt x="5374822" y="9189796"/>
                  </a:lnTo>
                  <a:lnTo>
                    <a:pt x="5418049" y="9171519"/>
                  </a:lnTo>
                  <a:lnTo>
                    <a:pt x="5458661" y="9148730"/>
                  </a:lnTo>
                  <a:lnTo>
                    <a:pt x="5496341" y="9121742"/>
                  </a:lnTo>
                  <a:lnTo>
                    <a:pt x="5530774" y="9090875"/>
                  </a:lnTo>
                  <a:lnTo>
                    <a:pt x="5561641" y="9056442"/>
                  </a:lnTo>
                  <a:lnTo>
                    <a:pt x="5588629" y="9018762"/>
                  </a:lnTo>
                  <a:lnTo>
                    <a:pt x="5611418" y="8978150"/>
                  </a:lnTo>
                  <a:lnTo>
                    <a:pt x="5629695" y="8934923"/>
                  </a:lnTo>
                  <a:lnTo>
                    <a:pt x="5643141" y="8889398"/>
                  </a:lnTo>
                  <a:lnTo>
                    <a:pt x="5651441" y="8841890"/>
                  </a:lnTo>
                  <a:lnTo>
                    <a:pt x="5654278" y="8792716"/>
                  </a:lnTo>
                  <a:lnTo>
                    <a:pt x="5654278" y="421662"/>
                  </a:lnTo>
                  <a:lnTo>
                    <a:pt x="5651441" y="372488"/>
                  </a:lnTo>
                  <a:lnTo>
                    <a:pt x="5643141" y="324980"/>
                  </a:lnTo>
                  <a:lnTo>
                    <a:pt x="5629695" y="279455"/>
                  </a:lnTo>
                  <a:lnTo>
                    <a:pt x="5611418" y="236228"/>
                  </a:lnTo>
                  <a:lnTo>
                    <a:pt x="5588629" y="195616"/>
                  </a:lnTo>
                  <a:lnTo>
                    <a:pt x="5561641" y="157936"/>
                  </a:lnTo>
                  <a:lnTo>
                    <a:pt x="5530774" y="123504"/>
                  </a:lnTo>
                  <a:lnTo>
                    <a:pt x="5496341" y="92636"/>
                  </a:lnTo>
                  <a:lnTo>
                    <a:pt x="5458661" y="65649"/>
                  </a:lnTo>
                  <a:lnTo>
                    <a:pt x="5418049" y="42859"/>
                  </a:lnTo>
                  <a:lnTo>
                    <a:pt x="5374822" y="24582"/>
                  </a:lnTo>
                  <a:lnTo>
                    <a:pt x="5329297" y="11136"/>
                  </a:lnTo>
                  <a:lnTo>
                    <a:pt x="5281789" y="2836"/>
                  </a:lnTo>
                  <a:lnTo>
                    <a:pt x="523261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>
                <a:solidFill>
                  <a:sysClr val="windowText" lastClr="000000"/>
                </a:solidFill>
                <a:latin typeface="Calibri"/>
              </a:endParaRPr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95089" y="1256366"/>
            <a:ext cx="2838311" cy="469373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>
              <a:spcBef>
                <a:spcPts val="57"/>
              </a:spcBef>
            </a:pPr>
            <a:r>
              <a:rPr lang="en-US" sz="3002" spc="476" dirty="0"/>
              <a:t>Theoritical </a:t>
            </a:r>
            <a:endParaRPr sz="3002" dirty="0"/>
          </a:p>
        </p:txBody>
      </p:sp>
      <p:sp>
        <p:nvSpPr>
          <p:cNvPr id="7" name="object 7"/>
          <p:cNvSpPr txBox="1"/>
          <p:nvPr/>
        </p:nvSpPr>
        <p:spPr>
          <a:xfrm>
            <a:off x="819744" y="1804048"/>
            <a:ext cx="2612956" cy="469373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 defTabSz="554520">
              <a:spcBef>
                <a:spcPts val="57"/>
              </a:spcBef>
            </a:pPr>
            <a:r>
              <a:rPr lang="en-US" sz="3002" b="1" i="1" kern="0" spc="397" dirty="0">
                <a:solidFill>
                  <a:srgbClr val="FFFFFF"/>
                </a:solidFill>
                <a:latin typeface="Calibri"/>
                <a:cs typeface="Calibri"/>
              </a:rPr>
              <a:t>Background</a:t>
            </a:r>
            <a:endParaRPr sz="3002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2022" y="2351730"/>
            <a:ext cx="3708399" cy="4653990"/>
          </a:xfrm>
          <a:prstGeom prst="rect">
            <a:avLst/>
          </a:prstGeom>
        </p:spPr>
        <p:txBody>
          <a:bodyPr vert="horz" wrap="square" lIns="0" tIns="8087" rIns="0" bIns="0" rtlCol="0">
            <a:spAutoFit/>
          </a:bodyPr>
          <a:lstStyle/>
          <a:p>
            <a:pPr marL="7702" defTabSz="554520">
              <a:spcBef>
                <a:spcPts val="64"/>
              </a:spcBef>
            </a:pPr>
            <a:r>
              <a:rPr lang="en-US" sz="1867" kern="0" spc="37" dirty="0">
                <a:solidFill>
                  <a:srgbClr val="FFFFFF"/>
                </a:solidFill>
                <a:latin typeface="Arial"/>
                <a:cs typeface="Arial"/>
              </a:rPr>
              <a:t>T&amp;D involves planned efforts to improve employees’ skills, knowledge, and behaviour for better performance.</a:t>
            </a:r>
          </a:p>
          <a:p>
            <a:pPr marL="7702" defTabSz="554520">
              <a:spcBef>
                <a:spcPts val="64"/>
              </a:spcBef>
            </a:pPr>
            <a:r>
              <a:rPr lang="en-US" sz="1867" i="1" kern="0" spc="37" dirty="0">
                <a:solidFill>
                  <a:srgbClr val="FFFFFF"/>
                </a:solidFill>
                <a:latin typeface="Arial"/>
                <a:cs typeface="Arial"/>
              </a:rPr>
              <a:t>(Armstrong &amp; Taylor, 2020)</a:t>
            </a:r>
          </a:p>
          <a:p>
            <a:pPr marL="7702" defTabSz="554520">
              <a:spcBef>
                <a:spcPts val="64"/>
              </a:spcBef>
            </a:pPr>
            <a:endParaRPr lang="en-US" sz="1867" i="1" kern="0" spc="37" dirty="0">
              <a:solidFill>
                <a:srgbClr val="FFFFFF"/>
              </a:solidFill>
              <a:latin typeface="Arial"/>
              <a:cs typeface="Arial"/>
            </a:endParaRPr>
          </a:p>
          <a:p>
            <a:pPr marL="7702" defTabSz="554520">
              <a:spcBef>
                <a:spcPts val="64"/>
              </a:spcBef>
            </a:pPr>
            <a:r>
              <a:rPr lang="en-US" sz="1867" i="1" kern="0" spc="37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Social Learning Integration</a:t>
            </a:r>
          </a:p>
          <a:p>
            <a:pPr marL="7702" defTabSz="554520">
              <a:spcBef>
                <a:spcPts val="64"/>
              </a:spcBef>
            </a:pPr>
            <a:endParaRPr lang="en-US" sz="1867" i="1" kern="0" spc="37" dirty="0">
              <a:solidFill>
                <a:srgbClr val="FFFFFF"/>
              </a:solidFill>
              <a:latin typeface="Arial"/>
              <a:cs typeface="Arial"/>
            </a:endParaRPr>
          </a:p>
          <a:p>
            <a:pPr marL="7702" defTabSz="554520">
              <a:spcBef>
                <a:spcPts val="64"/>
              </a:spcBef>
            </a:pPr>
            <a:r>
              <a:rPr lang="en-US" sz="1867" i="1" kern="0" spc="37" dirty="0">
                <a:solidFill>
                  <a:srgbClr val="FFFFFF"/>
                </a:solidFill>
                <a:latin typeface="Arial"/>
                <a:cs typeface="Arial"/>
              </a:rPr>
              <a:t>    Leveraging social platforms and peer collaboration for knowledge sharing. Combines formal training with informal social learning</a:t>
            </a:r>
          </a:p>
          <a:p>
            <a:pPr marL="7702" defTabSz="554520">
              <a:spcBef>
                <a:spcPts val="64"/>
              </a:spcBef>
            </a:pPr>
            <a:r>
              <a:rPr lang="en-US" sz="1600" i="1" kern="0" spc="37" dirty="0">
                <a:solidFill>
                  <a:srgbClr val="FFFFFF"/>
                </a:solidFill>
                <a:latin typeface="Arial"/>
                <a:cs typeface="Arial"/>
              </a:rPr>
              <a:t>Reference: Bandura (2021); Harvard Business Review</a:t>
            </a:r>
          </a:p>
          <a:p>
            <a:pPr marL="7702" defTabSz="554520">
              <a:spcBef>
                <a:spcPts val="64"/>
              </a:spcBef>
            </a:pPr>
            <a:endParaRPr sz="1600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4556307" y="619933"/>
            <a:ext cx="3429000" cy="5587672"/>
          </a:xfrm>
          <a:custGeom>
            <a:avLst/>
            <a:gdLst/>
            <a:ahLst/>
            <a:cxnLst/>
            <a:rect l="l" t="t" r="r" b="b"/>
            <a:pathLst>
              <a:path w="5080000" h="9214485">
                <a:moveTo>
                  <a:pt x="4559128" y="0"/>
                </a:moveTo>
                <a:lnTo>
                  <a:pt x="520403" y="0"/>
                </a:lnTo>
                <a:lnTo>
                  <a:pt x="473033" y="2126"/>
                </a:lnTo>
                <a:lnTo>
                  <a:pt x="426855" y="8383"/>
                </a:lnTo>
                <a:lnTo>
                  <a:pt x="382054" y="18588"/>
                </a:lnTo>
                <a:lnTo>
                  <a:pt x="338811" y="32555"/>
                </a:lnTo>
                <a:lnTo>
                  <a:pt x="297311" y="50103"/>
                </a:lnTo>
                <a:lnTo>
                  <a:pt x="257738" y="71046"/>
                </a:lnTo>
                <a:lnTo>
                  <a:pt x="220276" y="95202"/>
                </a:lnTo>
                <a:lnTo>
                  <a:pt x="185107" y="122387"/>
                </a:lnTo>
                <a:lnTo>
                  <a:pt x="152416" y="152416"/>
                </a:lnTo>
                <a:lnTo>
                  <a:pt x="122387" y="185107"/>
                </a:lnTo>
                <a:lnTo>
                  <a:pt x="95202" y="220276"/>
                </a:lnTo>
                <a:lnTo>
                  <a:pt x="71046" y="257738"/>
                </a:lnTo>
                <a:lnTo>
                  <a:pt x="50103" y="297311"/>
                </a:lnTo>
                <a:lnTo>
                  <a:pt x="32555" y="338811"/>
                </a:lnTo>
                <a:lnTo>
                  <a:pt x="18588" y="382054"/>
                </a:lnTo>
                <a:lnTo>
                  <a:pt x="8383" y="426855"/>
                </a:lnTo>
                <a:lnTo>
                  <a:pt x="2126" y="473033"/>
                </a:lnTo>
                <a:lnTo>
                  <a:pt x="0" y="520403"/>
                </a:lnTo>
                <a:lnTo>
                  <a:pt x="0" y="8693871"/>
                </a:lnTo>
                <a:lnTo>
                  <a:pt x="2126" y="8741257"/>
                </a:lnTo>
                <a:lnTo>
                  <a:pt x="8383" y="8787449"/>
                </a:lnTo>
                <a:lnTo>
                  <a:pt x="18588" y="8832264"/>
                </a:lnTo>
                <a:lnTo>
                  <a:pt x="32555" y="8875518"/>
                </a:lnTo>
                <a:lnTo>
                  <a:pt x="50103" y="8917027"/>
                </a:lnTo>
                <a:lnTo>
                  <a:pt x="71046" y="8956609"/>
                </a:lnTo>
                <a:lnTo>
                  <a:pt x="95202" y="8994078"/>
                </a:lnTo>
                <a:lnTo>
                  <a:pt x="122387" y="9029253"/>
                </a:lnTo>
                <a:lnTo>
                  <a:pt x="152416" y="9061949"/>
                </a:lnTo>
                <a:lnTo>
                  <a:pt x="185107" y="9091982"/>
                </a:lnTo>
                <a:lnTo>
                  <a:pt x="220276" y="9119170"/>
                </a:lnTo>
                <a:lnTo>
                  <a:pt x="257738" y="9143328"/>
                </a:lnTo>
                <a:lnTo>
                  <a:pt x="297311" y="9164273"/>
                </a:lnTo>
                <a:lnTo>
                  <a:pt x="338811" y="9181821"/>
                </a:lnTo>
                <a:lnTo>
                  <a:pt x="382054" y="9195790"/>
                </a:lnTo>
                <a:lnTo>
                  <a:pt x="426855" y="9205995"/>
                </a:lnTo>
                <a:lnTo>
                  <a:pt x="473033" y="9212252"/>
                </a:lnTo>
                <a:lnTo>
                  <a:pt x="520403" y="9214379"/>
                </a:lnTo>
                <a:lnTo>
                  <a:pt x="4559128" y="9214379"/>
                </a:lnTo>
                <a:lnTo>
                  <a:pt x="4606498" y="9212252"/>
                </a:lnTo>
                <a:lnTo>
                  <a:pt x="4652678" y="9205995"/>
                </a:lnTo>
                <a:lnTo>
                  <a:pt x="4697484" y="9195790"/>
                </a:lnTo>
                <a:lnTo>
                  <a:pt x="4740732" y="9181821"/>
                </a:lnTo>
                <a:lnTo>
                  <a:pt x="4782239" y="9164273"/>
                </a:lnTo>
                <a:lnTo>
                  <a:pt x="4821819" y="9143328"/>
                </a:lnTo>
                <a:lnTo>
                  <a:pt x="4859290" y="9119170"/>
                </a:lnTo>
                <a:lnTo>
                  <a:pt x="4894467" y="9091982"/>
                </a:lnTo>
                <a:lnTo>
                  <a:pt x="4927166" y="9061949"/>
                </a:lnTo>
                <a:lnTo>
                  <a:pt x="4957204" y="9029253"/>
                </a:lnTo>
                <a:lnTo>
                  <a:pt x="4984397" y="8994078"/>
                </a:lnTo>
                <a:lnTo>
                  <a:pt x="5008561" y="8956609"/>
                </a:lnTo>
                <a:lnTo>
                  <a:pt x="5029512" y="8917027"/>
                </a:lnTo>
                <a:lnTo>
                  <a:pt x="5047066" y="8875518"/>
                </a:lnTo>
                <a:lnTo>
                  <a:pt x="5061039" y="8832264"/>
                </a:lnTo>
                <a:lnTo>
                  <a:pt x="5071248" y="8787449"/>
                </a:lnTo>
                <a:lnTo>
                  <a:pt x="5077508" y="8741257"/>
                </a:lnTo>
                <a:lnTo>
                  <a:pt x="5079635" y="8693871"/>
                </a:lnTo>
                <a:lnTo>
                  <a:pt x="5079635" y="520403"/>
                </a:lnTo>
                <a:lnTo>
                  <a:pt x="5077508" y="473033"/>
                </a:lnTo>
                <a:lnTo>
                  <a:pt x="5071248" y="426855"/>
                </a:lnTo>
                <a:lnTo>
                  <a:pt x="5061039" y="382054"/>
                </a:lnTo>
                <a:lnTo>
                  <a:pt x="5047066" y="338811"/>
                </a:lnTo>
                <a:lnTo>
                  <a:pt x="5029512" y="297311"/>
                </a:lnTo>
                <a:lnTo>
                  <a:pt x="5008561" y="257738"/>
                </a:lnTo>
                <a:lnTo>
                  <a:pt x="4984397" y="220276"/>
                </a:lnTo>
                <a:lnTo>
                  <a:pt x="4957204" y="185107"/>
                </a:lnTo>
                <a:lnTo>
                  <a:pt x="4927166" y="152416"/>
                </a:lnTo>
                <a:lnTo>
                  <a:pt x="4894467" y="122387"/>
                </a:lnTo>
                <a:lnTo>
                  <a:pt x="4859290" y="95202"/>
                </a:lnTo>
                <a:lnTo>
                  <a:pt x="4821819" y="71046"/>
                </a:lnTo>
                <a:lnTo>
                  <a:pt x="4782239" y="50103"/>
                </a:lnTo>
                <a:lnTo>
                  <a:pt x="4740732" y="32555"/>
                </a:lnTo>
                <a:lnTo>
                  <a:pt x="4697484" y="18588"/>
                </a:lnTo>
                <a:lnTo>
                  <a:pt x="4652678" y="8383"/>
                </a:lnTo>
                <a:lnTo>
                  <a:pt x="4606498" y="2126"/>
                </a:lnTo>
                <a:lnTo>
                  <a:pt x="4559128" y="0"/>
                </a:lnTo>
                <a:close/>
              </a:path>
            </a:pathLst>
          </a:custGeom>
          <a:solidFill>
            <a:srgbClr val="404040">
              <a:alpha val="50195"/>
            </a:srgbClr>
          </a:solidFill>
        </p:spPr>
        <p:txBody>
          <a:bodyPr wrap="square" lIns="0" tIns="0" rIns="0" bIns="0" rtlCol="0"/>
          <a:lstStyle/>
          <a:p>
            <a:pPr defTabSz="554520"/>
            <a:endParaRPr sz="1091" kern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293355" y="1374607"/>
            <a:ext cx="3723036" cy="2039162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235286" marR="3081" indent="-227969" defTabSz="554520">
              <a:lnSpc>
                <a:spcPct val="150600"/>
              </a:lnSpc>
              <a:spcBef>
                <a:spcPts val="57"/>
              </a:spcBef>
              <a:buFont typeface="Wingdings"/>
              <a:buChar char=""/>
              <a:tabLst>
                <a:tab pos="236056" algn="l"/>
              </a:tabLst>
            </a:pPr>
            <a:r>
              <a:rPr lang="en-US" sz="1333" b="1" kern="0" spc="43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Skills-Based Organization (SBO) Approach:  </a:t>
            </a:r>
            <a:r>
              <a:rPr lang="en-US" sz="1333" kern="0" spc="43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Shifting from job-based to skills-based workforce development. Helps in continuous skills mapping and gap analysis using AI</a:t>
            </a:r>
          </a:p>
          <a:p>
            <a:pPr marL="7317" marR="3081" defTabSz="554520">
              <a:lnSpc>
                <a:spcPct val="150600"/>
              </a:lnSpc>
              <a:spcBef>
                <a:spcPts val="57"/>
              </a:spcBef>
              <a:tabLst>
                <a:tab pos="236056" algn="l"/>
              </a:tabLst>
            </a:pPr>
            <a:r>
              <a:rPr lang="en-US" sz="1050" i="1" kern="0" spc="43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Reference: World Economic Forum (2024); Future of Jobs Report</a:t>
            </a:r>
            <a:endParaRPr sz="1050" i="1" kern="0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C06D9ED-81B4-4CAF-BCC7-764E66C59670}"/>
              </a:ext>
            </a:extLst>
          </p:cNvPr>
          <p:cNvSpPr txBox="1"/>
          <p:nvPr/>
        </p:nvSpPr>
        <p:spPr>
          <a:xfrm>
            <a:off x="607801" y="132828"/>
            <a:ext cx="1097459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4400" b="1" dirty="0">
                <a:solidFill>
                  <a:srgbClr val="0063C2"/>
                </a:solidFill>
                <a:latin typeface="Calibri"/>
              </a:rPr>
              <a:t>Trainning &amp; Development: </a:t>
            </a:r>
            <a:r>
              <a:rPr lang="en-US" sz="4400" b="1" dirty="0">
                <a:solidFill>
                  <a:prstClr val="black"/>
                </a:solidFill>
                <a:latin typeface="Calibri"/>
              </a:rPr>
              <a:t>Key Concept</a:t>
            </a:r>
          </a:p>
        </p:txBody>
      </p:sp>
      <p:sp>
        <p:nvSpPr>
          <p:cNvPr id="24" name="object 7">
            <a:extLst>
              <a:ext uri="{FF2B5EF4-FFF2-40B4-BE49-F238E27FC236}">
                <a16:creationId xmlns:a16="http://schemas.microsoft.com/office/drawing/2014/main" id="{34450B1E-0BF7-49DA-89B5-3F96DBD4BA01}"/>
              </a:ext>
            </a:extLst>
          </p:cNvPr>
          <p:cNvSpPr txBox="1"/>
          <p:nvPr/>
        </p:nvSpPr>
        <p:spPr>
          <a:xfrm>
            <a:off x="4684927" y="3889642"/>
            <a:ext cx="3544673" cy="469373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 defTabSz="554520">
              <a:spcBef>
                <a:spcPts val="57"/>
              </a:spcBef>
            </a:pPr>
            <a:r>
              <a:rPr lang="en-US" sz="3002" b="1" i="1" kern="0" spc="397" dirty="0">
                <a:solidFill>
                  <a:srgbClr val="FFFFFF"/>
                </a:solidFill>
                <a:latin typeface="Calibri"/>
                <a:cs typeface="Calibri"/>
              </a:rPr>
              <a:t>Theoritical Link</a:t>
            </a:r>
            <a:endParaRPr sz="3002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25" name="object 22">
            <a:extLst>
              <a:ext uri="{FF2B5EF4-FFF2-40B4-BE49-F238E27FC236}">
                <a16:creationId xmlns:a16="http://schemas.microsoft.com/office/drawing/2014/main" id="{4E5DF4E7-030F-4504-B39A-EA65D22EE988}"/>
              </a:ext>
            </a:extLst>
          </p:cNvPr>
          <p:cNvSpPr txBox="1"/>
          <p:nvPr/>
        </p:nvSpPr>
        <p:spPr>
          <a:xfrm>
            <a:off x="4225905" y="4359015"/>
            <a:ext cx="3751991" cy="1827116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235286" marR="3081" indent="-227969" defTabSz="554520">
              <a:lnSpc>
                <a:spcPct val="150600"/>
              </a:lnSpc>
              <a:spcBef>
                <a:spcPts val="57"/>
              </a:spcBef>
              <a:buFont typeface="Wingdings"/>
              <a:buChar char=""/>
              <a:tabLst>
                <a:tab pos="236056" algn="l"/>
              </a:tabLst>
            </a:pPr>
            <a:r>
              <a:rPr lang="en-US" sz="1333" kern="0" spc="43" dirty="0">
                <a:solidFill>
                  <a:srgbClr val="FFFFFF"/>
                </a:solidFill>
                <a:latin typeface="Arial"/>
                <a:cs typeface="Arial"/>
              </a:rPr>
              <a:t>E‑learning and a growth mindset significantly support workforce agility, enabling employees to continuously learn and adapt to changing environments. sanscientific.comRef for slide: Harumi, R. C. &amp; Suhartanti, I. (2024)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4137646" cy="6858000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200214" y="425836"/>
            <a:ext cx="7935565" cy="777559"/>
          </a:xfrm>
          <a:prstGeom prst="rect">
            <a:avLst/>
          </a:prstGeom>
        </p:spPr>
        <p:txBody>
          <a:bodyPr vert="horz" wrap="square" lIns="0" tIns="8039" rIns="0" bIns="0" rtlCol="0">
            <a:spAutoFit/>
          </a:bodyPr>
          <a:lstStyle/>
          <a:p>
            <a:pPr marL="2029190" marR="3385" indent="-2021151" algn="l">
              <a:spcBef>
                <a:spcPts val="63"/>
              </a:spcBef>
              <a:tabLst>
                <a:tab pos="3434730" algn="l"/>
                <a:tab pos="4087997" algn="l"/>
                <a:tab pos="4503058" algn="l"/>
              </a:tabLst>
            </a:pPr>
            <a:r>
              <a:rPr lang="en-US" sz="2500" spc="546" dirty="0">
                <a:solidFill>
                  <a:schemeClr val="tx1"/>
                </a:solidFill>
              </a:rPr>
              <a:t>Global Training &amp; Development Trends (2024 – 2025)</a:t>
            </a:r>
            <a:endParaRPr sz="2500" dirty="0">
              <a:solidFill>
                <a:srgbClr val="0063C2"/>
              </a:solidFill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6820954" y="1463970"/>
            <a:ext cx="5306594" cy="3129380"/>
            <a:chOff x="10160507" y="2182367"/>
            <a:chExt cx="7964805" cy="4696968"/>
          </a:xfrm>
        </p:grpSpPr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160507" y="2182367"/>
              <a:ext cx="7964805" cy="4696968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319255" y="3305936"/>
              <a:ext cx="6135497" cy="2868040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319255" y="3305936"/>
              <a:ext cx="6136005" cy="2868295"/>
            </a:xfrm>
            <a:custGeom>
              <a:avLst/>
              <a:gdLst/>
              <a:ahLst/>
              <a:cxnLst/>
              <a:rect l="l" t="t" r="r" b="b"/>
              <a:pathLst>
                <a:path w="6136005" h="2868295">
                  <a:moveTo>
                    <a:pt x="0" y="85725"/>
                  </a:moveTo>
                  <a:lnTo>
                    <a:pt x="6730" y="52345"/>
                  </a:lnTo>
                  <a:lnTo>
                    <a:pt x="25082" y="25098"/>
                  </a:lnTo>
                  <a:lnTo>
                    <a:pt x="52292" y="6732"/>
                  </a:lnTo>
                  <a:lnTo>
                    <a:pt x="85598" y="0"/>
                  </a:lnTo>
                  <a:lnTo>
                    <a:pt x="6049772" y="0"/>
                  </a:lnTo>
                  <a:lnTo>
                    <a:pt x="6083151" y="6732"/>
                  </a:lnTo>
                  <a:lnTo>
                    <a:pt x="6110398" y="25098"/>
                  </a:lnTo>
                  <a:lnTo>
                    <a:pt x="6128764" y="52345"/>
                  </a:lnTo>
                  <a:lnTo>
                    <a:pt x="6135497" y="85725"/>
                  </a:lnTo>
                  <a:lnTo>
                    <a:pt x="6135497" y="2782315"/>
                  </a:lnTo>
                  <a:lnTo>
                    <a:pt x="6128764" y="2815695"/>
                  </a:lnTo>
                  <a:lnTo>
                    <a:pt x="6110398" y="2842942"/>
                  </a:lnTo>
                  <a:lnTo>
                    <a:pt x="6083151" y="2861308"/>
                  </a:lnTo>
                  <a:lnTo>
                    <a:pt x="6049772" y="2868040"/>
                  </a:lnTo>
                  <a:lnTo>
                    <a:pt x="85598" y="2868040"/>
                  </a:lnTo>
                  <a:lnTo>
                    <a:pt x="52292" y="2861308"/>
                  </a:lnTo>
                  <a:lnTo>
                    <a:pt x="25082" y="2842942"/>
                  </a:lnTo>
                  <a:lnTo>
                    <a:pt x="6730" y="2815695"/>
                  </a:lnTo>
                  <a:lnTo>
                    <a:pt x="0" y="2782315"/>
                  </a:lnTo>
                  <a:lnTo>
                    <a:pt x="0" y="857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285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pPr marL="0" marR="0" lvl="0" indent="0" algn="l" defTabSz="60926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199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31" name="Group 11">
            <a:extLst>
              <a:ext uri="{FF2B5EF4-FFF2-40B4-BE49-F238E27FC236}">
                <a16:creationId xmlns:a16="http://schemas.microsoft.com/office/drawing/2014/main" id="{E3BD9391-559A-4034-9AEE-CD8D3992BFBD}"/>
              </a:ext>
            </a:extLst>
          </p:cNvPr>
          <p:cNvGrpSpPr/>
          <p:nvPr/>
        </p:nvGrpSpPr>
        <p:grpSpPr>
          <a:xfrm>
            <a:off x="0" y="6485844"/>
            <a:ext cx="12192000" cy="416031"/>
            <a:chOff x="0" y="0"/>
            <a:chExt cx="4816593" cy="164358"/>
          </a:xfrm>
        </p:grpSpPr>
        <p:sp>
          <p:nvSpPr>
            <p:cNvPr id="32" name="Freeform 12">
              <a:extLst>
                <a:ext uri="{FF2B5EF4-FFF2-40B4-BE49-F238E27FC236}">
                  <a16:creationId xmlns:a16="http://schemas.microsoft.com/office/drawing/2014/main" id="{1EBAD8F3-FF7A-47DE-B172-92B4363A4AC3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33" name="TextBox 13">
              <a:extLst>
                <a:ext uri="{FF2B5EF4-FFF2-40B4-BE49-F238E27FC236}">
                  <a16:creationId xmlns:a16="http://schemas.microsoft.com/office/drawing/2014/main" id="{5580F79B-AFF1-4D5D-938E-114967A4327B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49" name="object 12">
            <a:extLst>
              <a:ext uri="{FF2B5EF4-FFF2-40B4-BE49-F238E27FC236}">
                <a16:creationId xmlns:a16="http://schemas.microsoft.com/office/drawing/2014/main" id="{3DE5F0CF-9B97-45B6-A0DD-AB727B8BFB47}"/>
              </a:ext>
            </a:extLst>
          </p:cNvPr>
          <p:cNvGrpSpPr/>
          <p:nvPr/>
        </p:nvGrpSpPr>
        <p:grpSpPr>
          <a:xfrm>
            <a:off x="4731101" y="3576534"/>
            <a:ext cx="5306594" cy="3129380"/>
            <a:chOff x="10160507" y="2182367"/>
            <a:chExt cx="7964805" cy="4696968"/>
          </a:xfrm>
        </p:grpSpPr>
        <p:pic>
          <p:nvPicPr>
            <p:cNvPr id="50" name="object 13">
              <a:extLst>
                <a:ext uri="{FF2B5EF4-FFF2-40B4-BE49-F238E27FC236}">
                  <a16:creationId xmlns:a16="http://schemas.microsoft.com/office/drawing/2014/main" id="{008EAEF9-D997-4D60-9078-6CA381470080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160507" y="2182367"/>
              <a:ext cx="7964805" cy="4696968"/>
            </a:xfrm>
            <a:prstGeom prst="rect">
              <a:avLst/>
            </a:prstGeom>
          </p:spPr>
        </p:pic>
        <p:pic>
          <p:nvPicPr>
            <p:cNvPr id="51" name="object 14">
              <a:extLst>
                <a:ext uri="{FF2B5EF4-FFF2-40B4-BE49-F238E27FC236}">
                  <a16:creationId xmlns:a16="http://schemas.microsoft.com/office/drawing/2014/main" id="{E3C81EA5-8684-4ABD-8A5A-D93EC4ADCB0E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319255" y="3305936"/>
              <a:ext cx="6135497" cy="2868040"/>
            </a:xfrm>
            <a:prstGeom prst="rect">
              <a:avLst/>
            </a:prstGeom>
          </p:spPr>
        </p:pic>
        <p:sp>
          <p:nvSpPr>
            <p:cNvPr id="52" name="object 15">
              <a:extLst>
                <a:ext uri="{FF2B5EF4-FFF2-40B4-BE49-F238E27FC236}">
                  <a16:creationId xmlns:a16="http://schemas.microsoft.com/office/drawing/2014/main" id="{5D03201A-F30A-494E-8C49-0DAD5C65D02D}"/>
                </a:ext>
              </a:extLst>
            </p:cNvPr>
            <p:cNvSpPr/>
            <p:nvPr/>
          </p:nvSpPr>
          <p:spPr>
            <a:xfrm>
              <a:off x="11319255" y="3305936"/>
              <a:ext cx="6136005" cy="2868295"/>
            </a:xfrm>
            <a:custGeom>
              <a:avLst/>
              <a:gdLst/>
              <a:ahLst/>
              <a:cxnLst/>
              <a:rect l="l" t="t" r="r" b="b"/>
              <a:pathLst>
                <a:path w="6136005" h="2868295">
                  <a:moveTo>
                    <a:pt x="0" y="85725"/>
                  </a:moveTo>
                  <a:lnTo>
                    <a:pt x="6730" y="52345"/>
                  </a:lnTo>
                  <a:lnTo>
                    <a:pt x="25082" y="25098"/>
                  </a:lnTo>
                  <a:lnTo>
                    <a:pt x="52292" y="6732"/>
                  </a:lnTo>
                  <a:lnTo>
                    <a:pt x="85598" y="0"/>
                  </a:lnTo>
                  <a:lnTo>
                    <a:pt x="6049772" y="0"/>
                  </a:lnTo>
                  <a:lnTo>
                    <a:pt x="6083151" y="6732"/>
                  </a:lnTo>
                  <a:lnTo>
                    <a:pt x="6110398" y="25098"/>
                  </a:lnTo>
                  <a:lnTo>
                    <a:pt x="6128764" y="52345"/>
                  </a:lnTo>
                  <a:lnTo>
                    <a:pt x="6135497" y="85725"/>
                  </a:lnTo>
                  <a:lnTo>
                    <a:pt x="6135497" y="2782315"/>
                  </a:lnTo>
                  <a:lnTo>
                    <a:pt x="6128764" y="2815695"/>
                  </a:lnTo>
                  <a:lnTo>
                    <a:pt x="6110398" y="2842942"/>
                  </a:lnTo>
                  <a:lnTo>
                    <a:pt x="6083151" y="2861308"/>
                  </a:lnTo>
                  <a:lnTo>
                    <a:pt x="6049772" y="2868040"/>
                  </a:lnTo>
                  <a:lnTo>
                    <a:pt x="85598" y="2868040"/>
                  </a:lnTo>
                  <a:lnTo>
                    <a:pt x="52292" y="2861308"/>
                  </a:lnTo>
                  <a:lnTo>
                    <a:pt x="25082" y="2842942"/>
                  </a:lnTo>
                  <a:lnTo>
                    <a:pt x="6730" y="2815695"/>
                  </a:lnTo>
                  <a:lnTo>
                    <a:pt x="0" y="2782315"/>
                  </a:lnTo>
                  <a:lnTo>
                    <a:pt x="0" y="857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285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pPr marL="0" marR="0" lvl="0" indent="0" algn="l" defTabSz="60926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199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29" name="object 12">
            <a:extLst>
              <a:ext uri="{FF2B5EF4-FFF2-40B4-BE49-F238E27FC236}">
                <a16:creationId xmlns:a16="http://schemas.microsoft.com/office/drawing/2014/main" id="{034D4D0F-A565-4DFE-A16F-B9082E837AAC}"/>
              </a:ext>
            </a:extLst>
          </p:cNvPr>
          <p:cNvGrpSpPr/>
          <p:nvPr/>
        </p:nvGrpSpPr>
        <p:grpSpPr>
          <a:xfrm>
            <a:off x="2301355" y="1497936"/>
            <a:ext cx="5306594" cy="3129380"/>
            <a:chOff x="10160507" y="2182367"/>
            <a:chExt cx="7964805" cy="4696968"/>
          </a:xfrm>
        </p:grpSpPr>
        <p:pic>
          <p:nvPicPr>
            <p:cNvPr id="34" name="object 13">
              <a:extLst>
                <a:ext uri="{FF2B5EF4-FFF2-40B4-BE49-F238E27FC236}">
                  <a16:creationId xmlns:a16="http://schemas.microsoft.com/office/drawing/2014/main" id="{8E1EC55C-0C99-4A96-9AF6-032CB4782EDF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160507" y="2182367"/>
              <a:ext cx="7964805" cy="4696968"/>
            </a:xfrm>
            <a:prstGeom prst="rect">
              <a:avLst/>
            </a:prstGeom>
          </p:spPr>
        </p:pic>
        <p:pic>
          <p:nvPicPr>
            <p:cNvPr id="35" name="object 14">
              <a:extLst>
                <a:ext uri="{FF2B5EF4-FFF2-40B4-BE49-F238E27FC236}">
                  <a16:creationId xmlns:a16="http://schemas.microsoft.com/office/drawing/2014/main" id="{BE21F649-BFF7-4FAA-A718-3FD5EA14A016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319255" y="3305936"/>
              <a:ext cx="6135497" cy="2868040"/>
            </a:xfrm>
            <a:prstGeom prst="rect">
              <a:avLst/>
            </a:prstGeom>
          </p:spPr>
        </p:pic>
        <p:sp>
          <p:nvSpPr>
            <p:cNvPr id="36" name="object 15">
              <a:extLst>
                <a:ext uri="{FF2B5EF4-FFF2-40B4-BE49-F238E27FC236}">
                  <a16:creationId xmlns:a16="http://schemas.microsoft.com/office/drawing/2014/main" id="{468B18E7-C72D-4384-A44D-6DC60DD8F328}"/>
                </a:ext>
              </a:extLst>
            </p:cNvPr>
            <p:cNvSpPr/>
            <p:nvPr/>
          </p:nvSpPr>
          <p:spPr>
            <a:xfrm>
              <a:off x="11319255" y="3305936"/>
              <a:ext cx="6136005" cy="2868295"/>
            </a:xfrm>
            <a:custGeom>
              <a:avLst/>
              <a:gdLst/>
              <a:ahLst/>
              <a:cxnLst/>
              <a:rect l="l" t="t" r="r" b="b"/>
              <a:pathLst>
                <a:path w="6136005" h="2868295">
                  <a:moveTo>
                    <a:pt x="0" y="85725"/>
                  </a:moveTo>
                  <a:lnTo>
                    <a:pt x="6730" y="52345"/>
                  </a:lnTo>
                  <a:lnTo>
                    <a:pt x="25082" y="25098"/>
                  </a:lnTo>
                  <a:lnTo>
                    <a:pt x="52292" y="6732"/>
                  </a:lnTo>
                  <a:lnTo>
                    <a:pt x="85598" y="0"/>
                  </a:lnTo>
                  <a:lnTo>
                    <a:pt x="6049772" y="0"/>
                  </a:lnTo>
                  <a:lnTo>
                    <a:pt x="6083151" y="6732"/>
                  </a:lnTo>
                  <a:lnTo>
                    <a:pt x="6110398" y="25098"/>
                  </a:lnTo>
                  <a:lnTo>
                    <a:pt x="6128764" y="52345"/>
                  </a:lnTo>
                  <a:lnTo>
                    <a:pt x="6135497" y="85725"/>
                  </a:lnTo>
                  <a:lnTo>
                    <a:pt x="6135497" y="2782315"/>
                  </a:lnTo>
                  <a:lnTo>
                    <a:pt x="6128764" y="2815695"/>
                  </a:lnTo>
                  <a:lnTo>
                    <a:pt x="6110398" y="2842942"/>
                  </a:lnTo>
                  <a:lnTo>
                    <a:pt x="6083151" y="2861308"/>
                  </a:lnTo>
                  <a:lnTo>
                    <a:pt x="6049772" y="2868040"/>
                  </a:lnTo>
                  <a:lnTo>
                    <a:pt x="85598" y="2868040"/>
                  </a:lnTo>
                  <a:lnTo>
                    <a:pt x="52292" y="2861308"/>
                  </a:lnTo>
                  <a:lnTo>
                    <a:pt x="25082" y="2842942"/>
                  </a:lnTo>
                  <a:lnTo>
                    <a:pt x="6730" y="2815695"/>
                  </a:lnTo>
                  <a:lnTo>
                    <a:pt x="0" y="2782315"/>
                  </a:lnTo>
                  <a:lnTo>
                    <a:pt x="0" y="85725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285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pPr marL="0" marR="0" lvl="0" indent="0" algn="l" defTabSz="609264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199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3289346" y="2806944"/>
            <a:ext cx="3655870" cy="1295649"/>
          </a:xfrm>
          <a:prstGeom prst="rect">
            <a:avLst/>
          </a:prstGeom>
        </p:spPr>
        <p:txBody>
          <a:bodyPr vert="horz" wrap="square" lIns="0" tIns="8039" rIns="0" bIns="0" rtlCol="0">
            <a:spAutoFit/>
          </a:bodyPr>
          <a:lstStyle/>
          <a:p>
            <a:pPr marL="8462" marR="0" lvl="0" indent="0" algn="l" defTabSz="609264" rtl="0" eaLnBrk="1" fontAlgn="auto" latinLnBrk="0" hangingPunct="1">
              <a:lnSpc>
                <a:spcPct val="100000"/>
              </a:lnSpc>
              <a:spcBef>
                <a:spcPts val="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0" cap="none" spc="-80" normalizeH="0" baseline="0" noProof="0" dirty="0">
                <a:ln>
                  <a:noFill/>
                </a:ln>
                <a:solidFill>
                  <a:srgbClr val="031C35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Market Growth</a:t>
            </a:r>
            <a:endParaRPr kumimoji="0" lang="en-US" sz="1800" b="1" i="0" u="none" strike="noStrike" kern="0" cap="none" spc="43" normalizeH="0" baseline="0" noProof="0" dirty="0">
              <a:ln>
                <a:noFill/>
              </a:ln>
              <a:solidFill>
                <a:srgbClr val="031C35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8462" marR="0" lvl="0" indent="0" algn="l" defTabSz="609264" rtl="0" eaLnBrk="1" fontAlgn="auto" latinLnBrk="0" hangingPunct="1">
              <a:lnSpc>
                <a:spcPct val="100000"/>
              </a:lnSpc>
              <a:spcBef>
                <a:spcPts val="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43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By 2024 the global e-learning market reached USD 342.4 billion</a:t>
            </a:r>
          </a:p>
          <a:p>
            <a:pPr marL="8462" marR="0" lvl="0" indent="0" algn="l" defTabSz="609264" rtl="0" eaLnBrk="1" fontAlgn="auto" latinLnBrk="0" hangingPunct="1">
              <a:lnSpc>
                <a:spcPct val="100000"/>
              </a:lnSpc>
              <a:spcBef>
                <a:spcPts val="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1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IMARC Group, “Global E-Learning Market Statistics…”, Jan 2025.</a:t>
            </a:r>
            <a:endParaRPr kumimoji="0" sz="1400" b="0" i="1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7" name="object 17">
            <a:extLst>
              <a:ext uri="{FF2B5EF4-FFF2-40B4-BE49-F238E27FC236}">
                <a16:creationId xmlns:a16="http://schemas.microsoft.com/office/drawing/2014/main" id="{B4330DDE-B2DF-4A92-901E-11CB9D6DC0CE}"/>
              </a:ext>
            </a:extLst>
          </p:cNvPr>
          <p:cNvSpPr txBox="1"/>
          <p:nvPr/>
        </p:nvSpPr>
        <p:spPr>
          <a:xfrm>
            <a:off x="7844505" y="2551112"/>
            <a:ext cx="3706593" cy="1469415"/>
          </a:xfrm>
          <a:prstGeom prst="rect">
            <a:avLst/>
          </a:prstGeom>
        </p:spPr>
        <p:txBody>
          <a:bodyPr vert="horz" wrap="square" lIns="0" tIns="8039" rIns="0" bIns="0" rtlCol="0">
            <a:spAutoFit/>
          </a:bodyPr>
          <a:lstStyle/>
          <a:p>
            <a:pPr marL="8462" marR="0" lvl="0" indent="0" algn="l" defTabSz="609264" rtl="0" eaLnBrk="1" fontAlgn="auto" latinLnBrk="0" hangingPunct="1">
              <a:lnSpc>
                <a:spcPct val="100000"/>
              </a:lnSpc>
              <a:spcBef>
                <a:spcPts val="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66" b="1" i="0" u="none" strike="noStrike" kern="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Mobile Learning</a:t>
            </a:r>
          </a:p>
          <a:p>
            <a:pPr marL="8462" marR="0" lvl="0" indent="0" algn="l" defTabSz="609264" rtl="0" eaLnBrk="1" fontAlgn="auto" latinLnBrk="0" hangingPunct="1">
              <a:lnSpc>
                <a:spcPct val="100000"/>
              </a:lnSpc>
              <a:spcBef>
                <a:spcPts val="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66" b="0" i="0" u="none" strike="noStrike" kern="0" cap="none" spc="-8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mobile learning market was valued at USD 135.3 billion in 2024 (CAGR 42% 2024-31)</a:t>
            </a:r>
          </a:p>
          <a:p>
            <a:pPr marL="8462" marR="0" lvl="0" indent="0" algn="l" defTabSz="609264" rtl="0" eaLnBrk="1" fontAlgn="auto" latinLnBrk="0" hangingPunct="1">
              <a:lnSpc>
                <a:spcPct val="100000"/>
              </a:lnSpc>
              <a:spcBef>
                <a:spcPts val="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33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Signal Skills, “Online Learning Statistics for 2025”, Mar 2025.</a:t>
            </a:r>
            <a:endParaRPr kumimoji="0" sz="1333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8" name="object 17">
            <a:extLst>
              <a:ext uri="{FF2B5EF4-FFF2-40B4-BE49-F238E27FC236}">
                <a16:creationId xmlns:a16="http://schemas.microsoft.com/office/drawing/2014/main" id="{77698496-9DE1-485A-A2D2-7D37B66C21B1}"/>
              </a:ext>
            </a:extLst>
          </p:cNvPr>
          <p:cNvSpPr txBox="1"/>
          <p:nvPr/>
        </p:nvSpPr>
        <p:spPr>
          <a:xfrm>
            <a:off x="5879552" y="4723774"/>
            <a:ext cx="3456794" cy="1264295"/>
          </a:xfrm>
          <a:prstGeom prst="rect">
            <a:avLst/>
          </a:prstGeom>
        </p:spPr>
        <p:txBody>
          <a:bodyPr vert="horz" wrap="square" lIns="0" tIns="8039" rIns="0" bIns="0" rtlCol="0">
            <a:spAutoFit/>
          </a:bodyPr>
          <a:lstStyle/>
          <a:p>
            <a:pPr marL="8462" marR="0" lvl="0" indent="0" algn="l" defTabSz="609264" rtl="0" eaLnBrk="1" fontAlgn="auto" latinLnBrk="0" hangingPunct="1">
              <a:lnSpc>
                <a:spcPct val="100000"/>
              </a:lnSpc>
              <a:spcBef>
                <a:spcPts val="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66" b="1" i="0" u="none" strike="noStrike" kern="0" cap="none" spc="-8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AI Adoption</a:t>
            </a:r>
          </a:p>
          <a:p>
            <a:pPr marL="8462" marR="0" lvl="0" indent="0" algn="l" defTabSz="609264" rtl="0" eaLnBrk="1" fontAlgn="auto" latinLnBrk="0" hangingPunct="1">
              <a:lnSpc>
                <a:spcPct val="100000"/>
              </a:lnSpc>
              <a:spcBef>
                <a:spcPts val="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66" b="0" i="0" u="none" strike="noStrike" kern="0" cap="none" spc="-8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2025, 75% of organisations say AI in L&amp;D is critical — yet cultural readiness lags</a:t>
            </a:r>
          </a:p>
          <a:p>
            <a:pPr marL="8462" marR="0" lvl="0" indent="0" algn="l" defTabSz="609264" rtl="0" eaLnBrk="1" fontAlgn="auto" latinLnBrk="0" hangingPunct="1">
              <a:lnSpc>
                <a:spcPct val="100000"/>
              </a:lnSpc>
              <a:spcBef>
                <a:spcPts val="6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33" b="0" i="1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KNOLSKAPE L&amp;D Report 2025.</a:t>
            </a:r>
            <a:endParaRPr kumimoji="0" sz="1333" b="0" i="1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FE090D13-F2C0-41C2-A176-A537432DCBF1}"/>
              </a:ext>
            </a:extLst>
          </p:cNvPr>
          <p:cNvSpPr/>
          <p:nvPr/>
        </p:nvSpPr>
        <p:spPr>
          <a:xfrm>
            <a:off x="-137704" y="-350800"/>
            <a:ext cx="12548023" cy="2134447"/>
          </a:xfrm>
          <a:custGeom>
            <a:avLst/>
            <a:gdLst/>
            <a:ahLst/>
            <a:cxnLst/>
            <a:rect l="l" t="t" r="r" b="b"/>
            <a:pathLst>
              <a:path w="18822035" h="3201670">
                <a:moveTo>
                  <a:pt x="18821730" y="0"/>
                </a:moveTo>
                <a:lnTo>
                  <a:pt x="0" y="0"/>
                </a:lnTo>
                <a:lnTo>
                  <a:pt x="0" y="1028136"/>
                </a:lnTo>
                <a:lnTo>
                  <a:pt x="1008178" y="2110511"/>
                </a:lnTo>
                <a:lnTo>
                  <a:pt x="1039762" y="2143924"/>
                </a:lnTo>
                <a:lnTo>
                  <a:pt x="1071923" y="2176875"/>
                </a:lnTo>
                <a:lnTo>
                  <a:pt x="1104653" y="2209360"/>
                </a:lnTo>
                <a:lnTo>
                  <a:pt x="1137945" y="2241377"/>
                </a:lnTo>
                <a:lnTo>
                  <a:pt x="1171788" y="2272923"/>
                </a:lnTo>
                <a:lnTo>
                  <a:pt x="1206177" y="2303995"/>
                </a:lnTo>
                <a:lnTo>
                  <a:pt x="1241102" y="2334591"/>
                </a:lnTo>
                <a:lnTo>
                  <a:pt x="1276556" y="2364707"/>
                </a:lnTo>
                <a:lnTo>
                  <a:pt x="1312530" y="2394341"/>
                </a:lnTo>
                <a:lnTo>
                  <a:pt x="1349015" y="2423490"/>
                </a:lnTo>
                <a:lnTo>
                  <a:pt x="1386005" y="2452151"/>
                </a:lnTo>
                <a:lnTo>
                  <a:pt x="1423490" y="2480321"/>
                </a:lnTo>
                <a:lnTo>
                  <a:pt x="1461463" y="2507998"/>
                </a:lnTo>
                <a:lnTo>
                  <a:pt x="1499916" y="2535178"/>
                </a:lnTo>
                <a:lnTo>
                  <a:pt x="1538840" y="2561860"/>
                </a:lnTo>
                <a:lnTo>
                  <a:pt x="1578227" y="2588040"/>
                </a:lnTo>
                <a:lnTo>
                  <a:pt x="1618069" y="2613714"/>
                </a:lnTo>
                <a:lnTo>
                  <a:pt x="1658357" y="2638882"/>
                </a:lnTo>
                <a:lnTo>
                  <a:pt x="1699085" y="2663539"/>
                </a:lnTo>
                <a:lnTo>
                  <a:pt x="1740243" y="2687682"/>
                </a:lnTo>
                <a:lnTo>
                  <a:pt x="1781823" y="2711310"/>
                </a:lnTo>
                <a:lnTo>
                  <a:pt x="1823818" y="2734419"/>
                </a:lnTo>
                <a:lnTo>
                  <a:pt x="1866218" y="2757007"/>
                </a:lnTo>
                <a:lnTo>
                  <a:pt x="1909017" y="2779070"/>
                </a:lnTo>
                <a:lnTo>
                  <a:pt x="1952205" y="2800606"/>
                </a:lnTo>
                <a:lnTo>
                  <a:pt x="1995776" y="2821612"/>
                </a:lnTo>
                <a:lnTo>
                  <a:pt x="2039719" y="2842085"/>
                </a:lnTo>
                <a:lnTo>
                  <a:pt x="2084028" y="2862022"/>
                </a:lnTo>
                <a:lnTo>
                  <a:pt x="2128694" y="2881421"/>
                </a:lnTo>
                <a:lnTo>
                  <a:pt x="2173709" y="2900279"/>
                </a:lnTo>
                <a:lnTo>
                  <a:pt x="2219065" y="2918592"/>
                </a:lnTo>
                <a:lnTo>
                  <a:pt x="2264754" y="2936359"/>
                </a:lnTo>
                <a:lnTo>
                  <a:pt x="2310767" y="2953576"/>
                </a:lnTo>
                <a:lnTo>
                  <a:pt x="2357096" y="2970240"/>
                </a:lnTo>
                <a:lnTo>
                  <a:pt x="2403734" y="2986349"/>
                </a:lnTo>
                <a:lnTo>
                  <a:pt x="2450672" y="3001900"/>
                </a:lnTo>
                <a:lnTo>
                  <a:pt x="2497902" y="3016890"/>
                </a:lnTo>
                <a:lnTo>
                  <a:pt x="2545416" y="3031317"/>
                </a:lnTo>
                <a:lnTo>
                  <a:pt x="2593205" y="3045176"/>
                </a:lnTo>
                <a:lnTo>
                  <a:pt x="2641262" y="3058467"/>
                </a:lnTo>
                <a:lnTo>
                  <a:pt x="2689579" y="3071185"/>
                </a:lnTo>
                <a:lnTo>
                  <a:pt x="2738146" y="3083328"/>
                </a:lnTo>
                <a:lnTo>
                  <a:pt x="2786957" y="3094893"/>
                </a:lnTo>
                <a:lnTo>
                  <a:pt x="2836002" y="3105878"/>
                </a:lnTo>
                <a:lnTo>
                  <a:pt x="2885274" y="3116279"/>
                </a:lnTo>
                <a:lnTo>
                  <a:pt x="2934765" y="3126094"/>
                </a:lnTo>
                <a:lnTo>
                  <a:pt x="2984467" y="3135320"/>
                </a:lnTo>
                <a:lnTo>
                  <a:pt x="3034370" y="3143954"/>
                </a:lnTo>
                <a:lnTo>
                  <a:pt x="3084468" y="3151993"/>
                </a:lnTo>
                <a:lnTo>
                  <a:pt x="3134752" y="3159435"/>
                </a:lnTo>
                <a:lnTo>
                  <a:pt x="3185213" y="3166277"/>
                </a:lnTo>
                <a:lnTo>
                  <a:pt x="3235844" y="3172515"/>
                </a:lnTo>
                <a:lnTo>
                  <a:pt x="3286637" y="3178148"/>
                </a:lnTo>
                <a:lnTo>
                  <a:pt x="3337583" y="3183171"/>
                </a:lnTo>
                <a:lnTo>
                  <a:pt x="3388675" y="3187584"/>
                </a:lnTo>
                <a:lnTo>
                  <a:pt x="3439903" y="3191382"/>
                </a:lnTo>
                <a:lnTo>
                  <a:pt x="3491260" y="3194562"/>
                </a:lnTo>
                <a:lnTo>
                  <a:pt x="3542739" y="3197123"/>
                </a:lnTo>
                <a:lnTo>
                  <a:pt x="3594329" y="3199061"/>
                </a:lnTo>
                <a:lnTo>
                  <a:pt x="3646025" y="3200373"/>
                </a:lnTo>
                <a:lnTo>
                  <a:pt x="3697816" y="3201057"/>
                </a:lnTo>
                <a:lnTo>
                  <a:pt x="3749696" y="3201110"/>
                </a:lnTo>
                <a:lnTo>
                  <a:pt x="3801656" y="3200528"/>
                </a:lnTo>
                <a:lnTo>
                  <a:pt x="3853688" y="3199310"/>
                </a:lnTo>
                <a:lnTo>
                  <a:pt x="3905783" y="3197452"/>
                </a:lnTo>
                <a:lnTo>
                  <a:pt x="3957934" y="3194952"/>
                </a:lnTo>
                <a:lnTo>
                  <a:pt x="4010132" y="3191806"/>
                </a:lnTo>
                <a:lnTo>
                  <a:pt x="4062370" y="3188012"/>
                </a:lnTo>
                <a:lnTo>
                  <a:pt x="4114639" y="3183567"/>
                </a:lnTo>
                <a:lnTo>
                  <a:pt x="15824230" y="2113338"/>
                </a:lnTo>
                <a:lnTo>
                  <a:pt x="15877960" y="2108090"/>
                </a:lnTo>
                <a:lnTo>
                  <a:pt x="15931461" y="2102175"/>
                </a:lnTo>
                <a:lnTo>
                  <a:pt x="15984726" y="2095597"/>
                </a:lnTo>
                <a:lnTo>
                  <a:pt x="16037745" y="2088363"/>
                </a:lnTo>
                <a:lnTo>
                  <a:pt x="16090513" y="2080475"/>
                </a:lnTo>
                <a:lnTo>
                  <a:pt x="16143020" y="2071939"/>
                </a:lnTo>
                <a:lnTo>
                  <a:pt x="16195259" y="2062759"/>
                </a:lnTo>
                <a:lnTo>
                  <a:pt x="16247222" y="2052940"/>
                </a:lnTo>
                <a:lnTo>
                  <a:pt x="16298902" y="2042486"/>
                </a:lnTo>
                <a:lnTo>
                  <a:pt x="16350291" y="2031403"/>
                </a:lnTo>
                <a:lnTo>
                  <a:pt x="16401380" y="2019694"/>
                </a:lnTo>
                <a:lnTo>
                  <a:pt x="16452163" y="2007364"/>
                </a:lnTo>
                <a:lnTo>
                  <a:pt x="16502630" y="1994419"/>
                </a:lnTo>
                <a:lnTo>
                  <a:pt x="16552775" y="1980862"/>
                </a:lnTo>
                <a:lnTo>
                  <a:pt x="16602590" y="1966698"/>
                </a:lnTo>
                <a:lnTo>
                  <a:pt x="16652067" y="1951931"/>
                </a:lnTo>
                <a:lnTo>
                  <a:pt x="16701198" y="1936567"/>
                </a:lnTo>
                <a:lnTo>
                  <a:pt x="16749975" y="1920610"/>
                </a:lnTo>
                <a:lnTo>
                  <a:pt x="16798391" y="1904064"/>
                </a:lnTo>
                <a:lnTo>
                  <a:pt x="16846438" y="1886935"/>
                </a:lnTo>
                <a:lnTo>
                  <a:pt x="16894107" y="1869226"/>
                </a:lnTo>
                <a:lnTo>
                  <a:pt x="16941392" y="1850943"/>
                </a:lnTo>
                <a:lnTo>
                  <a:pt x="16988285" y="1832089"/>
                </a:lnTo>
                <a:lnTo>
                  <a:pt x="17034776" y="1812670"/>
                </a:lnTo>
                <a:lnTo>
                  <a:pt x="17080860" y="1792690"/>
                </a:lnTo>
                <a:lnTo>
                  <a:pt x="17126528" y="1772154"/>
                </a:lnTo>
                <a:lnTo>
                  <a:pt x="17171772" y="1751066"/>
                </a:lnTo>
                <a:lnTo>
                  <a:pt x="17216584" y="1729432"/>
                </a:lnTo>
                <a:lnTo>
                  <a:pt x="17260958" y="1707254"/>
                </a:lnTo>
                <a:lnTo>
                  <a:pt x="17304884" y="1684539"/>
                </a:lnTo>
                <a:lnTo>
                  <a:pt x="17348355" y="1661291"/>
                </a:lnTo>
                <a:lnTo>
                  <a:pt x="17391363" y="1637514"/>
                </a:lnTo>
                <a:lnTo>
                  <a:pt x="17433901" y="1613213"/>
                </a:lnTo>
                <a:lnTo>
                  <a:pt x="17475961" y="1588392"/>
                </a:lnTo>
                <a:lnTo>
                  <a:pt x="17517535" y="1563057"/>
                </a:lnTo>
                <a:lnTo>
                  <a:pt x="17558615" y="1537211"/>
                </a:lnTo>
                <a:lnTo>
                  <a:pt x="17599193" y="1510860"/>
                </a:lnTo>
                <a:lnTo>
                  <a:pt x="17639262" y="1484008"/>
                </a:lnTo>
                <a:lnTo>
                  <a:pt x="17678814" y="1456659"/>
                </a:lnTo>
                <a:lnTo>
                  <a:pt x="17717841" y="1428819"/>
                </a:lnTo>
                <a:lnTo>
                  <a:pt x="17756335" y="1400491"/>
                </a:lnTo>
                <a:lnTo>
                  <a:pt x="17794288" y="1371681"/>
                </a:lnTo>
                <a:lnTo>
                  <a:pt x="17831694" y="1342393"/>
                </a:lnTo>
                <a:lnTo>
                  <a:pt x="17868543" y="1312631"/>
                </a:lnTo>
                <a:lnTo>
                  <a:pt x="17904828" y="1282401"/>
                </a:lnTo>
                <a:lnTo>
                  <a:pt x="17940541" y="1251706"/>
                </a:lnTo>
                <a:lnTo>
                  <a:pt x="17975675" y="1220552"/>
                </a:lnTo>
                <a:lnTo>
                  <a:pt x="18010222" y="1188943"/>
                </a:lnTo>
                <a:lnTo>
                  <a:pt x="18044173" y="1156883"/>
                </a:lnTo>
                <a:lnTo>
                  <a:pt x="18077522" y="1124378"/>
                </a:lnTo>
                <a:lnTo>
                  <a:pt x="18110260" y="1091432"/>
                </a:lnTo>
                <a:lnTo>
                  <a:pt x="18142380" y="1058049"/>
                </a:lnTo>
                <a:lnTo>
                  <a:pt x="18173874" y="1024234"/>
                </a:lnTo>
                <a:lnTo>
                  <a:pt x="18204733" y="989991"/>
                </a:lnTo>
                <a:lnTo>
                  <a:pt x="18234951" y="955326"/>
                </a:lnTo>
                <a:lnTo>
                  <a:pt x="18264519" y="920243"/>
                </a:lnTo>
                <a:lnTo>
                  <a:pt x="18293430" y="884746"/>
                </a:lnTo>
                <a:lnTo>
                  <a:pt x="18321676" y="848841"/>
                </a:lnTo>
                <a:lnTo>
                  <a:pt x="18349248" y="812531"/>
                </a:lnTo>
                <a:lnTo>
                  <a:pt x="18376140" y="775821"/>
                </a:lnTo>
                <a:lnTo>
                  <a:pt x="18402344" y="738716"/>
                </a:lnTo>
                <a:lnTo>
                  <a:pt x="18427851" y="701221"/>
                </a:lnTo>
                <a:lnTo>
                  <a:pt x="18452654" y="663339"/>
                </a:lnTo>
                <a:lnTo>
                  <a:pt x="18476746" y="625077"/>
                </a:lnTo>
                <a:lnTo>
                  <a:pt x="18500117" y="586437"/>
                </a:lnTo>
                <a:lnTo>
                  <a:pt x="18522761" y="547426"/>
                </a:lnTo>
                <a:lnTo>
                  <a:pt x="18544670" y="508047"/>
                </a:lnTo>
                <a:lnTo>
                  <a:pt x="18821730" y="0"/>
                </a:lnTo>
                <a:close/>
              </a:path>
            </a:pathLst>
          </a:custGeom>
          <a:solidFill>
            <a:srgbClr val="00172C">
              <a:alpha val="50195"/>
            </a:srgbClr>
          </a:solidFill>
        </p:spPr>
        <p:txBody>
          <a:bodyPr wrap="square" lIns="0" tIns="0" rIns="0" bIns="0" rtlCol="0"/>
          <a:lstStyle/>
          <a:p>
            <a:pPr defTabSz="609630"/>
            <a:endParaRPr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51B7A4BF-FB67-4E1F-A703-6EC60427D666}"/>
              </a:ext>
            </a:extLst>
          </p:cNvPr>
          <p:cNvSpPr txBox="1"/>
          <p:nvPr/>
        </p:nvSpPr>
        <p:spPr>
          <a:xfrm>
            <a:off x="12709074" y="213140"/>
            <a:ext cx="189653" cy="178254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8467" defTabSz="609630">
              <a:spcBef>
                <a:spcPts val="70"/>
              </a:spcBef>
            </a:pPr>
            <a:r>
              <a:rPr sz="1100" b="1" spc="100" dirty="0">
                <a:solidFill>
                  <a:prstClr val="black"/>
                </a:solidFill>
                <a:latin typeface="Calibri"/>
                <a:cs typeface="Calibri"/>
              </a:rPr>
              <a:t>26</a:t>
            </a:r>
            <a:endParaRPr sz="1100">
              <a:solidFill>
                <a:prstClr val="black"/>
              </a:solidFill>
              <a:latin typeface="Calibri"/>
              <a:cs typeface="Calibri"/>
            </a:endParaRP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747E620F-C858-4636-B6F3-37EF1201E3B7}"/>
              </a:ext>
            </a:extLst>
          </p:cNvPr>
          <p:cNvSpPr txBox="1">
            <a:spLocks/>
          </p:cNvSpPr>
          <p:nvPr/>
        </p:nvSpPr>
        <p:spPr>
          <a:xfrm>
            <a:off x="1614125" y="444687"/>
            <a:ext cx="6119523" cy="1072088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>
            <a:lvl1pPr>
              <a:defRPr>
                <a:latin typeface="+mj-lt"/>
                <a:ea typeface="+mj-ea"/>
                <a:cs typeface="+mj-cs"/>
              </a:defRPr>
            </a:lvl1pPr>
          </a:lstStyle>
          <a:p>
            <a:pPr marL="8467" marR="3387" defTabSz="609630">
              <a:lnSpc>
                <a:spcPts val="3920"/>
              </a:lnSpc>
              <a:spcBef>
                <a:spcPts val="560"/>
              </a:spcBef>
            </a:pPr>
            <a:r>
              <a:rPr lang="en-US" sz="3634" kern="0" spc="553" dirty="0">
                <a:solidFill>
                  <a:prstClr val="black"/>
                </a:solidFill>
                <a:latin typeface="Calibri"/>
              </a:rPr>
              <a:t>Role of Line Managers: </a:t>
            </a:r>
            <a:r>
              <a:rPr lang="en-US" sz="3634" kern="0" spc="553" dirty="0">
                <a:solidFill>
                  <a:srgbClr val="0063C2"/>
                </a:solidFill>
                <a:latin typeface="Calibri"/>
              </a:rPr>
              <a:t>Unilever</a:t>
            </a:r>
            <a:endParaRPr lang="en-US" sz="3634" kern="0" dirty="0">
              <a:solidFill>
                <a:srgbClr val="0063C2"/>
              </a:solidFill>
              <a:latin typeface="Calibri"/>
            </a:endParaRPr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92C2D4C6-6FCC-4194-A1FD-A13A38B1E724}"/>
              </a:ext>
            </a:extLst>
          </p:cNvPr>
          <p:cNvSpPr/>
          <p:nvPr/>
        </p:nvSpPr>
        <p:spPr>
          <a:xfrm>
            <a:off x="479232" y="1790890"/>
            <a:ext cx="2763721" cy="530681"/>
          </a:xfrm>
          <a:custGeom>
            <a:avLst/>
            <a:gdLst/>
            <a:ahLst/>
            <a:cxnLst/>
            <a:rect l="l" t="t" r="r" b="b"/>
            <a:pathLst>
              <a:path w="3759834" h="607695">
                <a:moveTo>
                  <a:pt x="3552247" y="0"/>
                </a:moveTo>
                <a:lnTo>
                  <a:pt x="207532" y="0"/>
                </a:lnTo>
                <a:lnTo>
                  <a:pt x="197441" y="659"/>
                </a:lnTo>
                <a:lnTo>
                  <a:pt x="161357" y="15596"/>
                </a:lnTo>
                <a:lnTo>
                  <a:pt x="10052" y="265960"/>
                </a:lnTo>
                <a:lnTo>
                  <a:pt x="0" y="303655"/>
                </a:lnTo>
                <a:lnTo>
                  <a:pt x="628" y="313465"/>
                </a:lnTo>
                <a:lnTo>
                  <a:pt x="141671" y="569616"/>
                </a:lnTo>
                <a:lnTo>
                  <a:pt x="169523" y="597154"/>
                </a:lnTo>
                <a:lnTo>
                  <a:pt x="207532" y="607311"/>
                </a:lnTo>
                <a:lnTo>
                  <a:pt x="3552247" y="607311"/>
                </a:lnTo>
                <a:lnTo>
                  <a:pt x="3590152" y="597154"/>
                </a:lnTo>
                <a:lnTo>
                  <a:pt x="3617690" y="569616"/>
                </a:lnTo>
                <a:lnTo>
                  <a:pt x="3749624" y="341560"/>
                </a:lnTo>
                <a:lnTo>
                  <a:pt x="3759676" y="303655"/>
                </a:lnTo>
                <a:lnTo>
                  <a:pt x="3759062" y="293893"/>
                </a:lnTo>
                <a:lnTo>
                  <a:pt x="3617690" y="37904"/>
                </a:lnTo>
                <a:lnTo>
                  <a:pt x="3590152" y="10156"/>
                </a:lnTo>
                <a:lnTo>
                  <a:pt x="3552247" y="0"/>
                </a:lnTo>
                <a:close/>
              </a:path>
            </a:pathLst>
          </a:custGeom>
          <a:solidFill>
            <a:srgbClr val="00172C"/>
          </a:solidFill>
        </p:spPr>
        <p:txBody>
          <a:bodyPr wrap="square" lIns="0" tIns="0" rIns="0" bIns="0" rtlCol="0"/>
          <a:lstStyle/>
          <a:p>
            <a:pPr defTabSz="609630"/>
            <a:endParaRPr sz="12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6" name="object 6">
            <a:extLst>
              <a:ext uri="{FF2B5EF4-FFF2-40B4-BE49-F238E27FC236}">
                <a16:creationId xmlns:a16="http://schemas.microsoft.com/office/drawing/2014/main" id="{7A1A56E6-4ECF-4BCB-B504-A34D00498F3F}"/>
              </a:ext>
            </a:extLst>
          </p:cNvPr>
          <p:cNvSpPr txBox="1"/>
          <p:nvPr/>
        </p:nvSpPr>
        <p:spPr>
          <a:xfrm>
            <a:off x="500837" y="2482565"/>
            <a:ext cx="3512363" cy="1809127"/>
          </a:xfrm>
          <a:prstGeom prst="rect">
            <a:avLst/>
          </a:prstGeom>
        </p:spPr>
        <p:txBody>
          <a:bodyPr vert="horz" wrap="square" lIns="0" tIns="8043" rIns="0" bIns="0" rtlCol="0">
            <a:spAutoFit/>
          </a:bodyPr>
          <a:lstStyle/>
          <a:p>
            <a:pPr marL="8044" marR="3387" algn="just" defTabSz="609630">
              <a:lnSpc>
                <a:spcPct val="149900"/>
              </a:lnSpc>
              <a:spcBef>
                <a:spcPts val="63"/>
              </a:spcBef>
              <a:tabLst>
                <a:tab pos="196860" algn="l"/>
              </a:tabLst>
            </a:pPr>
            <a:r>
              <a:rPr lang="en-US" sz="1600" dirty="0">
                <a:solidFill>
                  <a:prstClr val="black"/>
                </a:solidFill>
                <a:latin typeface="Arial"/>
                <a:cs typeface="Arial"/>
              </a:rPr>
              <a:t>Line managers assess team capabilities and recommend training aligned with business needs.(Armstrong &amp; Taylor, 2020; Unilever Annual Report, 2023</a:t>
            </a:r>
            <a:r>
              <a:rPr lang="en-US" sz="1333" dirty="0">
                <a:solidFill>
                  <a:prstClr val="black"/>
                </a:solidFill>
                <a:latin typeface="Arial"/>
                <a:cs typeface="Arial"/>
              </a:rPr>
              <a:t>)</a:t>
            </a:r>
            <a:endParaRPr sz="1333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7" name="object 7">
            <a:extLst>
              <a:ext uri="{FF2B5EF4-FFF2-40B4-BE49-F238E27FC236}">
                <a16:creationId xmlns:a16="http://schemas.microsoft.com/office/drawing/2014/main" id="{5AD82D86-F20F-44B4-9CFA-80AD8CD88E5A}"/>
              </a:ext>
            </a:extLst>
          </p:cNvPr>
          <p:cNvSpPr txBox="1"/>
          <p:nvPr/>
        </p:nvSpPr>
        <p:spPr>
          <a:xfrm>
            <a:off x="866145" y="1942082"/>
            <a:ext cx="2187612" cy="244875"/>
          </a:xfrm>
          <a:prstGeom prst="rect">
            <a:avLst/>
          </a:prstGeom>
          <a:solidFill>
            <a:srgbClr val="00172C"/>
          </a:solidFill>
        </p:spPr>
        <p:txBody>
          <a:bodyPr vert="horz" wrap="square" lIns="0" tIns="8890" rIns="0" bIns="0" rtlCol="0">
            <a:spAutoFit/>
          </a:bodyPr>
          <a:lstStyle/>
          <a:p>
            <a:pPr marL="8467" defTabSz="609630">
              <a:spcBef>
                <a:spcPts val="70"/>
              </a:spcBef>
            </a:pPr>
            <a:r>
              <a:rPr lang="en-US" sz="1533" b="1" dirty="0">
                <a:solidFill>
                  <a:prstClr val="white"/>
                </a:solidFill>
                <a:latin typeface="Arial"/>
                <a:cs typeface="Arial"/>
              </a:rPr>
              <a:t>Identifying Skill Gaps</a:t>
            </a:r>
            <a:endParaRPr sz="1533" dirty="0">
              <a:solidFill>
                <a:prstClr val="white"/>
              </a:solidFill>
              <a:latin typeface="Arial"/>
              <a:cs typeface="Arial"/>
            </a:endParaRPr>
          </a:p>
        </p:txBody>
      </p:sp>
      <p:grpSp>
        <p:nvGrpSpPr>
          <p:cNvPr id="8" name="object 8">
            <a:extLst>
              <a:ext uri="{FF2B5EF4-FFF2-40B4-BE49-F238E27FC236}">
                <a16:creationId xmlns:a16="http://schemas.microsoft.com/office/drawing/2014/main" id="{19665618-0667-445E-8AFA-99A09904798E}"/>
              </a:ext>
            </a:extLst>
          </p:cNvPr>
          <p:cNvGrpSpPr/>
          <p:nvPr/>
        </p:nvGrpSpPr>
        <p:grpSpPr>
          <a:xfrm>
            <a:off x="196837" y="1672545"/>
            <a:ext cx="564787" cy="749165"/>
            <a:chOff x="2397832" y="4028647"/>
            <a:chExt cx="768350" cy="857885"/>
          </a:xfrm>
          <a:solidFill>
            <a:srgbClr val="00172C"/>
          </a:solidFill>
        </p:grpSpPr>
        <p:sp>
          <p:nvSpPr>
            <p:cNvPr id="9" name="object 9">
              <a:extLst>
                <a:ext uri="{FF2B5EF4-FFF2-40B4-BE49-F238E27FC236}">
                  <a16:creationId xmlns:a16="http://schemas.microsoft.com/office/drawing/2014/main" id="{3EAD6858-767D-44DA-9BFB-9499395EB00D}"/>
                </a:ext>
              </a:extLst>
            </p:cNvPr>
            <p:cNvSpPr/>
            <p:nvPr/>
          </p:nvSpPr>
          <p:spPr>
            <a:xfrm>
              <a:off x="2397832" y="4028647"/>
              <a:ext cx="768350" cy="857885"/>
            </a:xfrm>
            <a:custGeom>
              <a:avLst/>
              <a:gdLst/>
              <a:ahLst/>
              <a:cxnLst/>
              <a:rect l="l" t="t" r="r" b="b"/>
              <a:pathLst>
                <a:path w="768350" h="857885">
                  <a:moveTo>
                    <a:pt x="384124" y="0"/>
                  </a:moveTo>
                  <a:lnTo>
                    <a:pt x="336324" y="12800"/>
                  </a:lnTo>
                  <a:lnTo>
                    <a:pt x="47851" y="179392"/>
                  </a:lnTo>
                  <a:lnTo>
                    <a:pt x="12853" y="214365"/>
                  </a:lnTo>
                  <a:lnTo>
                    <a:pt x="0" y="262217"/>
                  </a:lnTo>
                  <a:lnTo>
                    <a:pt x="0" y="595191"/>
                  </a:lnTo>
                  <a:lnTo>
                    <a:pt x="12853" y="643095"/>
                  </a:lnTo>
                  <a:lnTo>
                    <a:pt x="47851" y="678120"/>
                  </a:lnTo>
                  <a:lnTo>
                    <a:pt x="336324" y="844607"/>
                  </a:lnTo>
                  <a:lnTo>
                    <a:pt x="384124" y="857408"/>
                  </a:lnTo>
                  <a:lnTo>
                    <a:pt x="408681" y="854208"/>
                  </a:lnTo>
                  <a:lnTo>
                    <a:pt x="720396" y="678120"/>
                  </a:lnTo>
                  <a:lnTo>
                    <a:pt x="755435" y="643095"/>
                  </a:lnTo>
                  <a:lnTo>
                    <a:pt x="768248" y="595191"/>
                  </a:lnTo>
                  <a:lnTo>
                    <a:pt x="768248" y="262217"/>
                  </a:lnTo>
                  <a:lnTo>
                    <a:pt x="755435" y="214365"/>
                  </a:lnTo>
                  <a:lnTo>
                    <a:pt x="720396" y="179392"/>
                  </a:lnTo>
                  <a:lnTo>
                    <a:pt x="431924" y="12800"/>
                  </a:lnTo>
                  <a:lnTo>
                    <a:pt x="384124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pPr defTabSz="609630"/>
              <a:endParaRPr sz="120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0" name="object 10">
              <a:extLst>
                <a:ext uri="{FF2B5EF4-FFF2-40B4-BE49-F238E27FC236}">
                  <a16:creationId xmlns:a16="http://schemas.microsoft.com/office/drawing/2014/main" id="{2EF83113-E45A-405C-BFEC-FA60A5642E5D}"/>
                </a:ext>
              </a:extLst>
            </p:cNvPr>
            <p:cNvSpPr/>
            <p:nvPr/>
          </p:nvSpPr>
          <p:spPr>
            <a:xfrm>
              <a:off x="2598036" y="4340705"/>
              <a:ext cx="368300" cy="282575"/>
            </a:xfrm>
            <a:custGeom>
              <a:avLst/>
              <a:gdLst/>
              <a:ahLst/>
              <a:cxnLst/>
              <a:rect l="l" t="t" r="r" b="b"/>
              <a:pathLst>
                <a:path w="368300" h="282575">
                  <a:moveTo>
                    <a:pt x="326482" y="0"/>
                  </a:moveTo>
                  <a:lnTo>
                    <a:pt x="325853" y="0"/>
                  </a:lnTo>
                  <a:lnTo>
                    <a:pt x="324806" y="209"/>
                  </a:lnTo>
                  <a:lnTo>
                    <a:pt x="127954" y="197062"/>
                  </a:lnTo>
                  <a:lnTo>
                    <a:pt x="126697" y="197062"/>
                  </a:lnTo>
                  <a:lnTo>
                    <a:pt x="42616" y="112980"/>
                  </a:lnTo>
                  <a:lnTo>
                    <a:pt x="41255" y="112980"/>
                  </a:lnTo>
                  <a:lnTo>
                    <a:pt x="0" y="154340"/>
                  </a:lnTo>
                  <a:lnTo>
                    <a:pt x="0" y="155597"/>
                  </a:lnTo>
                  <a:lnTo>
                    <a:pt x="126697" y="282295"/>
                  </a:lnTo>
                  <a:lnTo>
                    <a:pt x="127954" y="282295"/>
                  </a:lnTo>
                  <a:lnTo>
                    <a:pt x="367842" y="42407"/>
                  </a:lnTo>
                  <a:lnTo>
                    <a:pt x="367842" y="41150"/>
                  </a:lnTo>
                  <a:lnTo>
                    <a:pt x="327005" y="209"/>
                  </a:lnTo>
                  <a:lnTo>
                    <a:pt x="326482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pPr defTabSz="609630"/>
              <a:endParaRPr sz="1200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11" name="object 11">
            <a:extLst>
              <a:ext uri="{FF2B5EF4-FFF2-40B4-BE49-F238E27FC236}">
                <a16:creationId xmlns:a16="http://schemas.microsoft.com/office/drawing/2014/main" id="{D46FA0FF-D3F8-4F4B-8ADD-C08ECAB84C04}"/>
              </a:ext>
            </a:extLst>
          </p:cNvPr>
          <p:cNvSpPr/>
          <p:nvPr/>
        </p:nvSpPr>
        <p:spPr>
          <a:xfrm>
            <a:off x="4582536" y="1790890"/>
            <a:ext cx="2763721" cy="530681"/>
          </a:xfrm>
          <a:custGeom>
            <a:avLst/>
            <a:gdLst/>
            <a:ahLst/>
            <a:cxnLst/>
            <a:rect l="l" t="t" r="r" b="b"/>
            <a:pathLst>
              <a:path w="3759834" h="607695">
                <a:moveTo>
                  <a:pt x="3552247" y="0"/>
                </a:moveTo>
                <a:lnTo>
                  <a:pt x="207532" y="0"/>
                </a:lnTo>
                <a:lnTo>
                  <a:pt x="197441" y="659"/>
                </a:lnTo>
                <a:lnTo>
                  <a:pt x="161357" y="15596"/>
                </a:lnTo>
                <a:lnTo>
                  <a:pt x="10156" y="265960"/>
                </a:lnTo>
                <a:lnTo>
                  <a:pt x="0" y="303655"/>
                </a:lnTo>
                <a:lnTo>
                  <a:pt x="629" y="313465"/>
                </a:lnTo>
                <a:lnTo>
                  <a:pt x="141671" y="569616"/>
                </a:lnTo>
                <a:lnTo>
                  <a:pt x="169523" y="597154"/>
                </a:lnTo>
                <a:lnTo>
                  <a:pt x="207532" y="607311"/>
                </a:lnTo>
                <a:lnTo>
                  <a:pt x="3552247" y="607311"/>
                </a:lnTo>
                <a:lnTo>
                  <a:pt x="3590152" y="597154"/>
                </a:lnTo>
                <a:lnTo>
                  <a:pt x="3617690" y="569616"/>
                </a:lnTo>
                <a:lnTo>
                  <a:pt x="3749624" y="341560"/>
                </a:lnTo>
                <a:lnTo>
                  <a:pt x="3759780" y="303655"/>
                </a:lnTo>
                <a:lnTo>
                  <a:pt x="3759150" y="293893"/>
                </a:lnTo>
                <a:lnTo>
                  <a:pt x="3617690" y="37904"/>
                </a:lnTo>
                <a:lnTo>
                  <a:pt x="3590152" y="10156"/>
                </a:lnTo>
                <a:lnTo>
                  <a:pt x="3552247" y="0"/>
                </a:lnTo>
                <a:close/>
              </a:path>
            </a:pathLst>
          </a:custGeom>
          <a:solidFill>
            <a:srgbClr val="00172C"/>
          </a:solidFill>
        </p:spPr>
        <p:txBody>
          <a:bodyPr wrap="square" lIns="0" tIns="0" rIns="0" bIns="0" rtlCol="0"/>
          <a:lstStyle/>
          <a:p>
            <a:pPr defTabSz="609630"/>
            <a:endParaRPr sz="12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2" name="object 12">
            <a:extLst>
              <a:ext uri="{FF2B5EF4-FFF2-40B4-BE49-F238E27FC236}">
                <a16:creationId xmlns:a16="http://schemas.microsoft.com/office/drawing/2014/main" id="{61309319-65CE-469C-97C5-A7E0A0912A08}"/>
              </a:ext>
            </a:extLst>
          </p:cNvPr>
          <p:cNvSpPr txBox="1"/>
          <p:nvPr/>
        </p:nvSpPr>
        <p:spPr>
          <a:xfrm>
            <a:off x="4489055" y="2482565"/>
            <a:ext cx="3435745" cy="1439796"/>
          </a:xfrm>
          <a:prstGeom prst="rect">
            <a:avLst/>
          </a:prstGeom>
        </p:spPr>
        <p:txBody>
          <a:bodyPr vert="horz" wrap="square" lIns="0" tIns="8043" rIns="0" bIns="0" rtlCol="0">
            <a:spAutoFit/>
          </a:bodyPr>
          <a:lstStyle/>
          <a:p>
            <a:pPr marL="8044" marR="3387" algn="just" defTabSz="609630">
              <a:lnSpc>
                <a:spcPct val="149900"/>
              </a:lnSpc>
              <a:spcBef>
                <a:spcPts val="63"/>
              </a:spcBef>
              <a:tabLst>
                <a:tab pos="196860" algn="l"/>
              </a:tabLst>
            </a:pPr>
            <a:r>
              <a:rPr lang="en-US" sz="1600" spc="33" dirty="0">
                <a:solidFill>
                  <a:prstClr val="black"/>
                </a:solidFill>
                <a:latin typeface="Arial"/>
                <a:cs typeface="Arial"/>
              </a:rPr>
              <a:t>Provide on-the-job guidance and support employees in applying new skills.Reinforce learning through continuous feedback.(CIPD, 2023</a:t>
            </a:r>
            <a:r>
              <a:rPr lang="en-US" sz="1333" spc="33" dirty="0">
                <a:solidFill>
                  <a:prstClr val="black"/>
                </a:solidFill>
                <a:latin typeface="Arial"/>
                <a:cs typeface="Arial"/>
              </a:rPr>
              <a:t>)</a:t>
            </a:r>
            <a:endParaRPr sz="1333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3" name="object 13">
            <a:extLst>
              <a:ext uri="{FF2B5EF4-FFF2-40B4-BE49-F238E27FC236}">
                <a16:creationId xmlns:a16="http://schemas.microsoft.com/office/drawing/2014/main" id="{7E22F88C-F808-4E19-8286-7C5865119781}"/>
              </a:ext>
            </a:extLst>
          </p:cNvPr>
          <p:cNvSpPr txBox="1"/>
          <p:nvPr/>
        </p:nvSpPr>
        <p:spPr>
          <a:xfrm>
            <a:off x="4900631" y="1922589"/>
            <a:ext cx="2426443" cy="244875"/>
          </a:xfrm>
          <a:prstGeom prst="rect">
            <a:avLst/>
          </a:prstGeom>
          <a:solidFill>
            <a:srgbClr val="00172C"/>
          </a:solidFill>
        </p:spPr>
        <p:txBody>
          <a:bodyPr vert="horz" wrap="square" lIns="0" tIns="8890" rIns="0" bIns="0" rtlCol="0">
            <a:spAutoFit/>
          </a:bodyPr>
          <a:lstStyle/>
          <a:p>
            <a:pPr marL="8467" defTabSz="609630">
              <a:spcBef>
                <a:spcPts val="70"/>
              </a:spcBef>
            </a:pPr>
            <a:r>
              <a:rPr lang="en-US" sz="1533" b="1" spc="47" dirty="0">
                <a:solidFill>
                  <a:prstClr val="white"/>
                </a:solidFill>
                <a:latin typeface="Arial"/>
                <a:cs typeface="Arial"/>
              </a:rPr>
              <a:t>Coaching and Mentoring</a:t>
            </a:r>
            <a:endParaRPr sz="1533" dirty="0">
              <a:solidFill>
                <a:prstClr val="white"/>
              </a:solidFill>
              <a:latin typeface="Arial"/>
              <a:cs typeface="Arial"/>
            </a:endParaRPr>
          </a:p>
        </p:txBody>
      </p:sp>
      <p:grpSp>
        <p:nvGrpSpPr>
          <p:cNvPr id="14" name="object 14">
            <a:extLst>
              <a:ext uri="{FF2B5EF4-FFF2-40B4-BE49-F238E27FC236}">
                <a16:creationId xmlns:a16="http://schemas.microsoft.com/office/drawing/2014/main" id="{E43DD1F5-5228-41DB-9EA3-209BDFE1E046}"/>
              </a:ext>
            </a:extLst>
          </p:cNvPr>
          <p:cNvGrpSpPr/>
          <p:nvPr/>
        </p:nvGrpSpPr>
        <p:grpSpPr>
          <a:xfrm>
            <a:off x="4300142" y="1672545"/>
            <a:ext cx="564787" cy="749165"/>
            <a:chOff x="7980071" y="4028647"/>
            <a:chExt cx="768350" cy="857885"/>
          </a:xfrm>
          <a:solidFill>
            <a:srgbClr val="00172C"/>
          </a:solidFill>
        </p:grpSpPr>
        <p:sp>
          <p:nvSpPr>
            <p:cNvPr id="15" name="object 15">
              <a:extLst>
                <a:ext uri="{FF2B5EF4-FFF2-40B4-BE49-F238E27FC236}">
                  <a16:creationId xmlns:a16="http://schemas.microsoft.com/office/drawing/2014/main" id="{705A7BF8-D0C1-41EE-9DAA-5BF7A34D32AB}"/>
                </a:ext>
              </a:extLst>
            </p:cNvPr>
            <p:cNvSpPr/>
            <p:nvPr/>
          </p:nvSpPr>
          <p:spPr>
            <a:xfrm>
              <a:off x="7980071" y="4028647"/>
              <a:ext cx="768350" cy="857885"/>
            </a:xfrm>
            <a:custGeom>
              <a:avLst/>
              <a:gdLst/>
              <a:ahLst/>
              <a:cxnLst/>
              <a:rect l="l" t="t" r="r" b="b"/>
              <a:pathLst>
                <a:path w="768350" h="857885">
                  <a:moveTo>
                    <a:pt x="384137" y="0"/>
                  </a:moveTo>
                  <a:lnTo>
                    <a:pt x="336324" y="12800"/>
                  </a:lnTo>
                  <a:lnTo>
                    <a:pt x="47851" y="179392"/>
                  </a:lnTo>
                  <a:lnTo>
                    <a:pt x="12853" y="214365"/>
                  </a:lnTo>
                  <a:lnTo>
                    <a:pt x="0" y="262217"/>
                  </a:lnTo>
                  <a:lnTo>
                    <a:pt x="0" y="595191"/>
                  </a:lnTo>
                  <a:lnTo>
                    <a:pt x="12853" y="643095"/>
                  </a:lnTo>
                  <a:lnTo>
                    <a:pt x="47851" y="678120"/>
                  </a:lnTo>
                  <a:lnTo>
                    <a:pt x="336324" y="844607"/>
                  </a:lnTo>
                  <a:lnTo>
                    <a:pt x="384137" y="857408"/>
                  </a:lnTo>
                  <a:lnTo>
                    <a:pt x="408726" y="854208"/>
                  </a:lnTo>
                  <a:lnTo>
                    <a:pt x="720396" y="678120"/>
                  </a:lnTo>
                  <a:lnTo>
                    <a:pt x="755435" y="643095"/>
                  </a:lnTo>
                  <a:lnTo>
                    <a:pt x="768248" y="595191"/>
                  </a:lnTo>
                  <a:lnTo>
                    <a:pt x="768248" y="262217"/>
                  </a:lnTo>
                  <a:lnTo>
                    <a:pt x="755435" y="214365"/>
                  </a:lnTo>
                  <a:lnTo>
                    <a:pt x="720396" y="179392"/>
                  </a:lnTo>
                  <a:lnTo>
                    <a:pt x="432028" y="12800"/>
                  </a:lnTo>
                  <a:lnTo>
                    <a:pt x="384137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pPr defTabSz="609630"/>
              <a:endParaRPr sz="120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16" name="object 16">
              <a:extLst>
                <a:ext uri="{FF2B5EF4-FFF2-40B4-BE49-F238E27FC236}">
                  <a16:creationId xmlns:a16="http://schemas.microsoft.com/office/drawing/2014/main" id="{2D1790A7-BB5C-4A3B-962C-BAFA7057A324}"/>
                </a:ext>
              </a:extLst>
            </p:cNvPr>
            <p:cNvSpPr/>
            <p:nvPr/>
          </p:nvSpPr>
          <p:spPr>
            <a:xfrm>
              <a:off x="8180274" y="4340705"/>
              <a:ext cx="368300" cy="282575"/>
            </a:xfrm>
            <a:custGeom>
              <a:avLst/>
              <a:gdLst/>
              <a:ahLst/>
              <a:cxnLst/>
              <a:rect l="l" t="t" r="r" b="b"/>
              <a:pathLst>
                <a:path w="368300" h="282575">
                  <a:moveTo>
                    <a:pt x="325958" y="0"/>
                  </a:moveTo>
                  <a:lnTo>
                    <a:pt x="324911" y="209"/>
                  </a:lnTo>
                  <a:lnTo>
                    <a:pt x="127954" y="197062"/>
                  </a:lnTo>
                  <a:lnTo>
                    <a:pt x="126697" y="197062"/>
                  </a:lnTo>
                  <a:lnTo>
                    <a:pt x="42616" y="112980"/>
                  </a:lnTo>
                  <a:lnTo>
                    <a:pt x="41359" y="112980"/>
                  </a:lnTo>
                  <a:lnTo>
                    <a:pt x="0" y="154340"/>
                  </a:lnTo>
                  <a:lnTo>
                    <a:pt x="0" y="155597"/>
                  </a:lnTo>
                  <a:lnTo>
                    <a:pt x="126697" y="282295"/>
                  </a:lnTo>
                  <a:lnTo>
                    <a:pt x="127954" y="282295"/>
                  </a:lnTo>
                  <a:lnTo>
                    <a:pt x="367842" y="42407"/>
                  </a:lnTo>
                  <a:lnTo>
                    <a:pt x="367842" y="41150"/>
                  </a:lnTo>
                  <a:lnTo>
                    <a:pt x="327005" y="209"/>
                  </a:lnTo>
                  <a:lnTo>
                    <a:pt x="325958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pPr defTabSz="609630"/>
              <a:endParaRPr sz="1200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17" name="object 17">
            <a:extLst>
              <a:ext uri="{FF2B5EF4-FFF2-40B4-BE49-F238E27FC236}">
                <a16:creationId xmlns:a16="http://schemas.microsoft.com/office/drawing/2014/main" id="{F0A8C7CA-911C-472A-A5D6-CC037468718A}"/>
              </a:ext>
            </a:extLst>
          </p:cNvPr>
          <p:cNvSpPr/>
          <p:nvPr/>
        </p:nvSpPr>
        <p:spPr>
          <a:xfrm>
            <a:off x="8685840" y="1790890"/>
            <a:ext cx="3103993" cy="530681"/>
          </a:xfrm>
          <a:custGeom>
            <a:avLst/>
            <a:gdLst/>
            <a:ahLst/>
            <a:cxnLst/>
            <a:rect l="l" t="t" r="r" b="b"/>
            <a:pathLst>
              <a:path w="4222750" h="607695">
                <a:moveTo>
                  <a:pt x="3989616" y="0"/>
                </a:moveTo>
                <a:lnTo>
                  <a:pt x="233081" y="0"/>
                </a:lnTo>
                <a:lnTo>
                  <a:pt x="221755" y="659"/>
                </a:lnTo>
                <a:lnTo>
                  <a:pt x="181259" y="15596"/>
                </a:lnTo>
                <a:lnTo>
                  <a:pt x="11413" y="265960"/>
                </a:lnTo>
                <a:lnTo>
                  <a:pt x="0" y="303655"/>
                </a:lnTo>
                <a:lnTo>
                  <a:pt x="708" y="313465"/>
                </a:lnTo>
                <a:lnTo>
                  <a:pt x="159157" y="569616"/>
                </a:lnTo>
                <a:lnTo>
                  <a:pt x="190465" y="597154"/>
                </a:lnTo>
                <a:lnTo>
                  <a:pt x="233081" y="607311"/>
                </a:lnTo>
                <a:lnTo>
                  <a:pt x="3989616" y="607311"/>
                </a:lnTo>
                <a:lnTo>
                  <a:pt x="4032233" y="597154"/>
                </a:lnTo>
                <a:lnTo>
                  <a:pt x="4063122" y="569616"/>
                </a:lnTo>
                <a:lnTo>
                  <a:pt x="4211285" y="341560"/>
                </a:lnTo>
                <a:lnTo>
                  <a:pt x="4222593" y="303655"/>
                </a:lnTo>
                <a:lnTo>
                  <a:pt x="4221901" y="293893"/>
                </a:lnTo>
                <a:lnTo>
                  <a:pt x="4063122" y="37904"/>
                </a:lnTo>
                <a:lnTo>
                  <a:pt x="4032233" y="10156"/>
                </a:lnTo>
                <a:lnTo>
                  <a:pt x="3989616" y="0"/>
                </a:lnTo>
                <a:close/>
              </a:path>
            </a:pathLst>
          </a:custGeom>
          <a:solidFill>
            <a:srgbClr val="00172C"/>
          </a:solidFill>
        </p:spPr>
        <p:txBody>
          <a:bodyPr wrap="square" lIns="0" tIns="0" rIns="0" bIns="0" rtlCol="0"/>
          <a:lstStyle/>
          <a:p>
            <a:pPr defTabSz="609630"/>
            <a:endParaRPr sz="12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8" name="object 18">
            <a:extLst>
              <a:ext uri="{FF2B5EF4-FFF2-40B4-BE49-F238E27FC236}">
                <a16:creationId xmlns:a16="http://schemas.microsoft.com/office/drawing/2014/main" id="{6B6A1118-0421-4D9B-94CA-7DF1E7F1859B}"/>
              </a:ext>
            </a:extLst>
          </p:cNvPr>
          <p:cNvSpPr txBox="1"/>
          <p:nvPr/>
        </p:nvSpPr>
        <p:spPr>
          <a:xfrm>
            <a:off x="8550608" y="2482565"/>
            <a:ext cx="3387393" cy="1809127"/>
          </a:xfrm>
          <a:prstGeom prst="rect">
            <a:avLst/>
          </a:prstGeom>
        </p:spPr>
        <p:txBody>
          <a:bodyPr vert="horz" wrap="square" lIns="0" tIns="8043" rIns="0" bIns="0" rtlCol="0">
            <a:spAutoFit/>
          </a:bodyPr>
          <a:lstStyle/>
          <a:p>
            <a:pPr marL="8044" marR="3387" algn="just" defTabSz="609630">
              <a:lnSpc>
                <a:spcPct val="149900"/>
              </a:lnSpc>
              <a:spcBef>
                <a:spcPts val="63"/>
              </a:spcBef>
              <a:tabLst>
                <a:tab pos="196860" algn="l"/>
              </a:tabLst>
            </a:pPr>
            <a:r>
              <a:rPr lang="en-US" sz="1600" dirty="0">
                <a:solidFill>
                  <a:prstClr val="black"/>
                </a:solidFill>
                <a:latin typeface="Arial"/>
                <a:cs typeface="Arial"/>
              </a:rPr>
              <a:t>Monitor post-training outcomes to ensure learning effectiveness.Use performance data to adjust future development plans.(Unilever Global Learning Report, 2023</a:t>
            </a:r>
            <a:endParaRPr sz="160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19" name="object 19">
            <a:extLst>
              <a:ext uri="{FF2B5EF4-FFF2-40B4-BE49-F238E27FC236}">
                <a16:creationId xmlns:a16="http://schemas.microsoft.com/office/drawing/2014/main" id="{2BCCDCF3-FBB0-4587-A6B2-C7C4644FCF1B}"/>
              </a:ext>
            </a:extLst>
          </p:cNvPr>
          <p:cNvSpPr txBox="1"/>
          <p:nvPr/>
        </p:nvSpPr>
        <p:spPr>
          <a:xfrm>
            <a:off x="8968310" y="1815242"/>
            <a:ext cx="2672590" cy="480773"/>
          </a:xfrm>
          <a:prstGeom prst="rect">
            <a:avLst/>
          </a:prstGeom>
          <a:solidFill>
            <a:srgbClr val="00172C"/>
          </a:solidFill>
        </p:spPr>
        <p:txBody>
          <a:bodyPr vert="horz" wrap="square" lIns="0" tIns="8890" rIns="0" bIns="0" rtlCol="0">
            <a:spAutoFit/>
          </a:bodyPr>
          <a:lstStyle/>
          <a:p>
            <a:pPr marL="8467" defTabSz="609630">
              <a:spcBef>
                <a:spcPts val="70"/>
              </a:spcBef>
            </a:pPr>
            <a:r>
              <a:rPr lang="en-US" sz="1533" b="1" spc="67" dirty="0">
                <a:solidFill>
                  <a:prstClr val="white"/>
                </a:solidFill>
                <a:latin typeface="Arial"/>
                <a:cs typeface="Arial"/>
              </a:rPr>
              <a:t>Evaluating Performance Improvements</a:t>
            </a:r>
            <a:endParaRPr sz="1533" dirty="0">
              <a:solidFill>
                <a:prstClr val="white"/>
              </a:solidFill>
              <a:latin typeface="Arial"/>
              <a:cs typeface="Arial"/>
            </a:endParaRPr>
          </a:p>
        </p:txBody>
      </p:sp>
      <p:grpSp>
        <p:nvGrpSpPr>
          <p:cNvPr id="20" name="object 20">
            <a:extLst>
              <a:ext uri="{FF2B5EF4-FFF2-40B4-BE49-F238E27FC236}">
                <a16:creationId xmlns:a16="http://schemas.microsoft.com/office/drawing/2014/main" id="{B6DCCBA7-C59A-4B2E-8180-003C82571D50}"/>
              </a:ext>
            </a:extLst>
          </p:cNvPr>
          <p:cNvGrpSpPr/>
          <p:nvPr/>
        </p:nvGrpSpPr>
        <p:grpSpPr>
          <a:xfrm>
            <a:off x="8403523" y="1672545"/>
            <a:ext cx="564787" cy="749165"/>
            <a:chOff x="13562414" y="4028647"/>
            <a:chExt cx="768350" cy="857885"/>
          </a:xfrm>
          <a:solidFill>
            <a:srgbClr val="00172C"/>
          </a:solidFill>
        </p:grpSpPr>
        <p:sp>
          <p:nvSpPr>
            <p:cNvPr id="21" name="object 21">
              <a:extLst>
                <a:ext uri="{FF2B5EF4-FFF2-40B4-BE49-F238E27FC236}">
                  <a16:creationId xmlns:a16="http://schemas.microsoft.com/office/drawing/2014/main" id="{855C3285-2C7A-4AE2-82D1-E3CB7E17B49D}"/>
                </a:ext>
              </a:extLst>
            </p:cNvPr>
            <p:cNvSpPr/>
            <p:nvPr/>
          </p:nvSpPr>
          <p:spPr>
            <a:xfrm>
              <a:off x="13562414" y="4028647"/>
              <a:ext cx="768350" cy="857885"/>
            </a:xfrm>
            <a:custGeom>
              <a:avLst/>
              <a:gdLst/>
              <a:ahLst/>
              <a:cxnLst/>
              <a:rect l="l" t="t" r="r" b="b"/>
              <a:pathLst>
                <a:path w="768350" h="857885">
                  <a:moveTo>
                    <a:pt x="384072" y="0"/>
                  </a:moveTo>
                  <a:lnTo>
                    <a:pt x="336220" y="12800"/>
                  </a:lnTo>
                  <a:lnTo>
                    <a:pt x="47747" y="179392"/>
                  </a:lnTo>
                  <a:lnTo>
                    <a:pt x="12800" y="214365"/>
                  </a:lnTo>
                  <a:lnTo>
                    <a:pt x="0" y="262217"/>
                  </a:lnTo>
                  <a:lnTo>
                    <a:pt x="0" y="595191"/>
                  </a:lnTo>
                  <a:lnTo>
                    <a:pt x="12800" y="643095"/>
                  </a:lnTo>
                  <a:lnTo>
                    <a:pt x="47747" y="678120"/>
                  </a:lnTo>
                  <a:lnTo>
                    <a:pt x="336220" y="844607"/>
                  </a:lnTo>
                  <a:lnTo>
                    <a:pt x="384072" y="857408"/>
                  </a:lnTo>
                  <a:lnTo>
                    <a:pt x="408636" y="854208"/>
                  </a:lnTo>
                  <a:lnTo>
                    <a:pt x="720292" y="678120"/>
                  </a:lnTo>
                  <a:lnTo>
                    <a:pt x="755330" y="643095"/>
                  </a:lnTo>
                  <a:lnTo>
                    <a:pt x="768144" y="595191"/>
                  </a:lnTo>
                  <a:lnTo>
                    <a:pt x="768144" y="262217"/>
                  </a:lnTo>
                  <a:lnTo>
                    <a:pt x="755330" y="214365"/>
                  </a:lnTo>
                  <a:lnTo>
                    <a:pt x="720292" y="179392"/>
                  </a:lnTo>
                  <a:lnTo>
                    <a:pt x="431924" y="12800"/>
                  </a:lnTo>
                  <a:lnTo>
                    <a:pt x="384072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pPr defTabSz="609630"/>
              <a:endParaRPr sz="1200">
                <a:solidFill>
                  <a:prstClr val="white"/>
                </a:solidFill>
                <a:latin typeface="Calibri"/>
              </a:endParaRPr>
            </a:p>
          </p:txBody>
        </p:sp>
        <p:sp>
          <p:nvSpPr>
            <p:cNvPr id="22" name="object 22">
              <a:extLst>
                <a:ext uri="{FF2B5EF4-FFF2-40B4-BE49-F238E27FC236}">
                  <a16:creationId xmlns:a16="http://schemas.microsoft.com/office/drawing/2014/main" id="{91DA3AD3-20E5-4D4E-A9B0-10E14974D83F}"/>
                </a:ext>
              </a:extLst>
            </p:cNvPr>
            <p:cNvSpPr/>
            <p:nvPr/>
          </p:nvSpPr>
          <p:spPr>
            <a:xfrm>
              <a:off x="13762512" y="4340705"/>
              <a:ext cx="368300" cy="282575"/>
            </a:xfrm>
            <a:custGeom>
              <a:avLst/>
              <a:gdLst/>
              <a:ahLst/>
              <a:cxnLst/>
              <a:rect l="l" t="t" r="r" b="b"/>
              <a:pathLst>
                <a:path w="368300" h="282575">
                  <a:moveTo>
                    <a:pt x="325958" y="0"/>
                  </a:moveTo>
                  <a:lnTo>
                    <a:pt x="324911" y="209"/>
                  </a:lnTo>
                  <a:lnTo>
                    <a:pt x="127954" y="197062"/>
                  </a:lnTo>
                  <a:lnTo>
                    <a:pt x="126697" y="197062"/>
                  </a:lnTo>
                  <a:lnTo>
                    <a:pt x="42616" y="112980"/>
                  </a:lnTo>
                  <a:lnTo>
                    <a:pt x="41359" y="112980"/>
                  </a:lnTo>
                  <a:lnTo>
                    <a:pt x="0" y="154340"/>
                  </a:lnTo>
                  <a:lnTo>
                    <a:pt x="0" y="155597"/>
                  </a:lnTo>
                  <a:lnTo>
                    <a:pt x="126697" y="282295"/>
                  </a:lnTo>
                  <a:lnTo>
                    <a:pt x="127954" y="282295"/>
                  </a:lnTo>
                  <a:lnTo>
                    <a:pt x="367946" y="42407"/>
                  </a:lnTo>
                  <a:lnTo>
                    <a:pt x="367946" y="41150"/>
                  </a:lnTo>
                  <a:lnTo>
                    <a:pt x="327005" y="209"/>
                  </a:lnTo>
                  <a:lnTo>
                    <a:pt x="325958" y="0"/>
                  </a:lnTo>
                  <a:close/>
                </a:path>
              </a:pathLst>
            </a:custGeom>
            <a:grpFill/>
          </p:spPr>
          <p:txBody>
            <a:bodyPr wrap="square" lIns="0" tIns="0" rIns="0" bIns="0" rtlCol="0"/>
            <a:lstStyle/>
            <a:p>
              <a:pPr defTabSz="609630"/>
              <a:endParaRPr sz="1200">
                <a:solidFill>
                  <a:prstClr val="white"/>
                </a:solidFill>
                <a:latin typeface="Calibri"/>
              </a:endParaRPr>
            </a:p>
          </p:txBody>
        </p:sp>
      </p:grpSp>
      <p:sp>
        <p:nvSpPr>
          <p:cNvPr id="23" name="object 23">
            <a:extLst>
              <a:ext uri="{FF2B5EF4-FFF2-40B4-BE49-F238E27FC236}">
                <a16:creationId xmlns:a16="http://schemas.microsoft.com/office/drawing/2014/main" id="{0FAA12B1-CA83-4C47-BD72-7FA787C4B1EB}"/>
              </a:ext>
            </a:extLst>
          </p:cNvPr>
          <p:cNvSpPr/>
          <p:nvPr/>
        </p:nvSpPr>
        <p:spPr>
          <a:xfrm>
            <a:off x="1270000" y="4496461"/>
            <a:ext cx="10160000" cy="1916853"/>
          </a:xfrm>
          <a:custGeom>
            <a:avLst/>
            <a:gdLst/>
            <a:ahLst/>
            <a:cxnLst/>
            <a:rect l="l" t="t" r="r" b="b"/>
            <a:pathLst>
              <a:path w="18455640" h="2722879">
                <a:moveTo>
                  <a:pt x="18033901" y="0"/>
                </a:moveTo>
                <a:lnTo>
                  <a:pt x="421662" y="0"/>
                </a:lnTo>
                <a:lnTo>
                  <a:pt x="372488" y="2836"/>
                </a:lnTo>
                <a:lnTo>
                  <a:pt x="324980" y="11136"/>
                </a:lnTo>
                <a:lnTo>
                  <a:pt x="279455" y="24582"/>
                </a:lnTo>
                <a:lnTo>
                  <a:pt x="236228" y="42859"/>
                </a:lnTo>
                <a:lnTo>
                  <a:pt x="195616" y="65649"/>
                </a:lnTo>
                <a:lnTo>
                  <a:pt x="157936" y="92636"/>
                </a:lnTo>
                <a:lnTo>
                  <a:pt x="123504" y="123504"/>
                </a:lnTo>
                <a:lnTo>
                  <a:pt x="92636" y="157936"/>
                </a:lnTo>
                <a:lnTo>
                  <a:pt x="65649" y="195616"/>
                </a:lnTo>
                <a:lnTo>
                  <a:pt x="42859" y="236228"/>
                </a:lnTo>
                <a:lnTo>
                  <a:pt x="24582" y="279455"/>
                </a:lnTo>
                <a:lnTo>
                  <a:pt x="11136" y="324980"/>
                </a:lnTo>
                <a:lnTo>
                  <a:pt x="2836" y="372488"/>
                </a:lnTo>
                <a:lnTo>
                  <a:pt x="0" y="421662"/>
                </a:lnTo>
                <a:lnTo>
                  <a:pt x="0" y="2300778"/>
                </a:lnTo>
                <a:lnTo>
                  <a:pt x="2836" y="2349951"/>
                </a:lnTo>
                <a:lnTo>
                  <a:pt x="11136" y="2397459"/>
                </a:lnTo>
                <a:lnTo>
                  <a:pt x="24582" y="2442984"/>
                </a:lnTo>
                <a:lnTo>
                  <a:pt x="42859" y="2486210"/>
                </a:lnTo>
                <a:lnTo>
                  <a:pt x="65649" y="2526821"/>
                </a:lnTo>
                <a:lnTo>
                  <a:pt x="92636" y="2564500"/>
                </a:lnTo>
                <a:lnTo>
                  <a:pt x="123504" y="2598931"/>
                </a:lnTo>
                <a:lnTo>
                  <a:pt x="157936" y="2629798"/>
                </a:lnTo>
                <a:lnTo>
                  <a:pt x="195616" y="2656784"/>
                </a:lnTo>
                <a:lnTo>
                  <a:pt x="236228" y="2679573"/>
                </a:lnTo>
                <a:lnTo>
                  <a:pt x="279455" y="2697848"/>
                </a:lnTo>
                <a:lnTo>
                  <a:pt x="324980" y="2711294"/>
                </a:lnTo>
                <a:lnTo>
                  <a:pt x="372488" y="2719593"/>
                </a:lnTo>
                <a:lnTo>
                  <a:pt x="421662" y="2722430"/>
                </a:lnTo>
                <a:lnTo>
                  <a:pt x="18033901" y="2722430"/>
                </a:lnTo>
                <a:lnTo>
                  <a:pt x="18083074" y="2719593"/>
                </a:lnTo>
                <a:lnTo>
                  <a:pt x="18130582" y="2711294"/>
                </a:lnTo>
                <a:lnTo>
                  <a:pt x="18176108" y="2697848"/>
                </a:lnTo>
                <a:lnTo>
                  <a:pt x="18219335" y="2679573"/>
                </a:lnTo>
                <a:lnTo>
                  <a:pt x="18259947" y="2656784"/>
                </a:lnTo>
                <a:lnTo>
                  <a:pt x="18297627" y="2629798"/>
                </a:lnTo>
                <a:lnTo>
                  <a:pt x="18332059" y="2598931"/>
                </a:lnTo>
                <a:lnTo>
                  <a:pt x="18362927" y="2564500"/>
                </a:lnTo>
                <a:lnTo>
                  <a:pt x="18389914" y="2526821"/>
                </a:lnTo>
                <a:lnTo>
                  <a:pt x="18412704" y="2486210"/>
                </a:lnTo>
                <a:lnTo>
                  <a:pt x="18430980" y="2442984"/>
                </a:lnTo>
                <a:lnTo>
                  <a:pt x="18444427" y="2397459"/>
                </a:lnTo>
                <a:lnTo>
                  <a:pt x="18452726" y="2349951"/>
                </a:lnTo>
                <a:lnTo>
                  <a:pt x="18455563" y="2300778"/>
                </a:lnTo>
                <a:lnTo>
                  <a:pt x="18455563" y="421662"/>
                </a:lnTo>
                <a:lnTo>
                  <a:pt x="18452726" y="372488"/>
                </a:lnTo>
                <a:lnTo>
                  <a:pt x="18444427" y="324980"/>
                </a:lnTo>
                <a:lnTo>
                  <a:pt x="18430980" y="279455"/>
                </a:lnTo>
                <a:lnTo>
                  <a:pt x="18412704" y="236228"/>
                </a:lnTo>
                <a:lnTo>
                  <a:pt x="18389914" y="195616"/>
                </a:lnTo>
                <a:lnTo>
                  <a:pt x="18362927" y="157936"/>
                </a:lnTo>
                <a:lnTo>
                  <a:pt x="18332059" y="123504"/>
                </a:lnTo>
                <a:lnTo>
                  <a:pt x="18297627" y="92636"/>
                </a:lnTo>
                <a:lnTo>
                  <a:pt x="18259947" y="65649"/>
                </a:lnTo>
                <a:lnTo>
                  <a:pt x="18219335" y="42859"/>
                </a:lnTo>
                <a:lnTo>
                  <a:pt x="18176108" y="24582"/>
                </a:lnTo>
                <a:lnTo>
                  <a:pt x="18130582" y="11136"/>
                </a:lnTo>
                <a:lnTo>
                  <a:pt x="18083074" y="2836"/>
                </a:lnTo>
                <a:lnTo>
                  <a:pt x="18033901" y="0"/>
                </a:lnTo>
                <a:close/>
              </a:path>
            </a:pathLst>
          </a:custGeom>
          <a:solidFill>
            <a:srgbClr val="0063C2"/>
          </a:solidFill>
        </p:spPr>
        <p:txBody>
          <a:bodyPr wrap="square" lIns="0" tIns="0" rIns="0" bIns="0" rtlCol="0"/>
          <a:lstStyle/>
          <a:p>
            <a:pPr defTabSz="609630"/>
            <a:endParaRPr sz="1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object 24">
            <a:extLst>
              <a:ext uri="{FF2B5EF4-FFF2-40B4-BE49-F238E27FC236}">
                <a16:creationId xmlns:a16="http://schemas.microsoft.com/office/drawing/2014/main" id="{CC358A80-4BCD-44DA-B53D-A725EF7F8DA1}"/>
              </a:ext>
            </a:extLst>
          </p:cNvPr>
          <p:cNvSpPr txBox="1"/>
          <p:nvPr/>
        </p:nvSpPr>
        <p:spPr>
          <a:xfrm>
            <a:off x="1371600" y="4939427"/>
            <a:ext cx="1682156" cy="1291379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8467" marR="3387" defTabSz="609630">
              <a:lnSpc>
                <a:spcPts val="3207"/>
              </a:lnSpc>
              <a:spcBef>
                <a:spcPts val="470"/>
              </a:spcBef>
              <a:tabLst>
                <a:tab pos="1129510" algn="l"/>
              </a:tabLst>
            </a:pPr>
            <a:r>
              <a:rPr sz="2967" b="1" i="1" spc="513" dirty="0">
                <a:solidFill>
                  <a:prstClr val="black"/>
                </a:solidFill>
                <a:latin typeface="Calibri"/>
                <a:cs typeface="Calibri"/>
              </a:rPr>
              <a:t>WHY</a:t>
            </a:r>
            <a:r>
              <a:rPr sz="2967" b="1" i="1" dirty="0">
                <a:solidFill>
                  <a:prstClr val="black"/>
                </a:solidFill>
                <a:latin typeface="Calibri"/>
                <a:cs typeface="Calibri"/>
              </a:rPr>
              <a:t>	</a:t>
            </a:r>
            <a:r>
              <a:rPr sz="2967" b="1" i="1" spc="153" dirty="0">
                <a:solidFill>
                  <a:prstClr val="black"/>
                </a:solidFill>
                <a:latin typeface="Calibri"/>
                <a:cs typeface="Calibri"/>
              </a:rPr>
              <a:t>IT </a:t>
            </a:r>
            <a:r>
              <a:rPr sz="2967" b="1" i="1" spc="433" dirty="0">
                <a:solidFill>
                  <a:prstClr val="black"/>
                </a:solidFill>
                <a:latin typeface="Calibri"/>
                <a:cs typeface="Calibri"/>
              </a:rPr>
              <a:t>MATTERS?</a:t>
            </a:r>
            <a:endParaRPr sz="2967" dirty="0">
              <a:solidFill>
                <a:prstClr val="black"/>
              </a:solidFill>
              <a:latin typeface="Calibri"/>
              <a:cs typeface="Calibri"/>
            </a:endParaRPr>
          </a:p>
        </p:txBody>
      </p:sp>
      <p:sp>
        <p:nvSpPr>
          <p:cNvPr id="25" name="object 25">
            <a:extLst>
              <a:ext uri="{FF2B5EF4-FFF2-40B4-BE49-F238E27FC236}">
                <a16:creationId xmlns:a16="http://schemas.microsoft.com/office/drawing/2014/main" id="{CD3A29E0-D9B2-4546-8CE5-1450009D30C5}"/>
              </a:ext>
            </a:extLst>
          </p:cNvPr>
          <p:cNvSpPr txBox="1"/>
          <p:nvPr/>
        </p:nvSpPr>
        <p:spPr>
          <a:xfrm>
            <a:off x="3093965" y="4725756"/>
            <a:ext cx="7828035" cy="1471151"/>
          </a:xfrm>
          <a:prstGeom prst="rect">
            <a:avLst/>
          </a:prstGeom>
        </p:spPr>
        <p:txBody>
          <a:bodyPr vert="horz" wrap="square" lIns="0" tIns="8043" rIns="0" bIns="0" rtlCol="0">
            <a:spAutoFit/>
          </a:bodyPr>
          <a:lstStyle/>
          <a:p>
            <a:pPr marL="8044" marR="3387" algn="just" defTabSz="609630">
              <a:lnSpc>
                <a:spcPct val="152200"/>
              </a:lnSpc>
              <a:spcBef>
                <a:spcPts val="63"/>
              </a:spcBef>
              <a:tabLst>
                <a:tab pos="196860" algn="l"/>
              </a:tabLst>
            </a:pPr>
            <a:r>
              <a:rPr lang="en-US" sz="1600" spc="70" dirty="0">
                <a:solidFill>
                  <a:prstClr val="white"/>
                </a:solidFill>
                <a:latin typeface="Arial"/>
                <a:cs typeface="Arial"/>
              </a:rPr>
              <a:t>Line managers act as the bridge between HR strategy and daily operations.</a:t>
            </a:r>
          </a:p>
          <a:p>
            <a:pPr marL="8044" marR="3387" algn="just" defTabSz="609630">
              <a:lnSpc>
                <a:spcPct val="152200"/>
              </a:lnSpc>
              <a:spcBef>
                <a:spcPts val="63"/>
              </a:spcBef>
              <a:tabLst>
                <a:tab pos="196860" algn="l"/>
              </a:tabLst>
            </a:pPr>
            <a:r>
              <a:rPr lang="en-US" sz="1600" spc="70" dirty="0">
                <a:solidFill>
                  <a:prstClr val="white"/>
                </a:solidFill>
                <a:latin typeface="Arial"/>
                <a:cs typeface="Arial"/>
              </a:rPr>
              <a:t>Their involvement ensures that training investments translate into measurable performance gains. Builds a culture of learning accountability across all levels.</a:t>
            </a:r>
            <a:r>
              <a:rPr lang="en-US" sz="1600" i="1" spc="70" dirty="0">
                <a:solidFill>
                  <a:prstClr val="white"/>
                </a:solidFill>
                <a:latin typeface="Arial"/>
                <a:cs typeface="Arial"/>
              </a:rPr>
              <a:t>(Dessler, 2020)</a:t>
            </a:r>
            <a:endParaRPr sz="1600" i="1" dirty="0">
              <a:solidFill>
                <a:prstClr val="white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57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reeform 18">
            <a:extLst>
              <a:ext uri="{FF2B5EF4-FFF2-40B4-BE49-F238E27FC236}">
                <a16:creationId xmlns:a16="http://schemas.microsoft.com/office/drawing/2014/main" id="{C4EECABF-4686-4628-9BB1-F2923772B61B}"/>
              </a:ext>
            </a:extLst>
          </p:cNvPr>
          <p:cNvSpPr/>
          <p:nvPr/>
        </p:nvSpPr>
        <p:spPr>
          <a:xfrm>
            <a:off x="3962400" y="1635509"/>
            <a:ext cx="1959680" cy="1959684"/>
          </a:xfrm>
          <a:custGeom>
            <a:avLst/>
            <a:gdLst>
              <a:gd name="connsiteX0" fmla="*/ 1329783 w 1329783"/>
              <a:gd name="connsiteY0" fmla="*/ 771976 h 1329785"/>
              <a:gd name="connsiteX1" fmla="*/ 1329783 w 1329783"/>
              <a:gd name="connsiteY1" fmla="*/ 1258602 h 1329785"/>
              <a:gd name="connsiteX2" fmla="*/ 1258600 w 1329783"/>
              <a:gd name="connsiteY2" fmla="*/ 1329785 h 1329785"/>
              <a:gd name="connsiteX3" fmla="*/ 773703 w 1329783"/>
              <a:gd name="connsiteY3" fmla="*/ 1329785 h 1329785"/>
              <a:gd name="connsiteX4" fmla="*/ 775933 w 1329783"/>
              <a:gd name="connsiteY4" fmla="*/ 1307666 h 1329785"/>
              <a:gd name="connsiteX5" fmla="*/ 1309587 w 1329783"/>
              <a:gd name="connsiteY5" fmla="*/ 774012 h 1329785"/>
              <a:gd name="connsiteX6" fmla="*/ 71183 w 1329783"/>
              <a:gd name="connsiteY6" fmla="*/ 0 h 1329785"/>
              <a:gd name="connsiteX7" fmla="*/ 1258600 w 1329783"/>
              <a:gd name="connsiteY7" fmla="*/ 0 h 1329785"/>
              <a:gd name="connsiteX8" fmla="*/ 1329783 w 1329783"/>
              <a:gd name="connsiteY8" fmla="*/ 71183 h 1329785"/>
              <a:gd name="connsiteX9" fmla="*/ 1329783 w 1329783"/>
              <a:gd name="connsiteY9" fmla="*/ 771975 h 1329785"/>
              <a:gd name="connsiteX10" fmla="*/ 1309587 w 1329783"/>
              <a:gd name="connsiteY10" fmla="*/ 774011 h 1329785"/>
              <a:gd name="connsiteX11" fmla="*/ 775933 w 1329783"/>
              <a:gd name="connsiteY11" fmla="*/ 1307665 h 1329785"/>
              <a:gd name="connsiteX12" fmla="*/ 773703 w 1329783"/>
              <a:gd name="connsiteY12" fmla="*/ 1329784 h 1329785"/>
              <a:gd name="connsiteX13" fmla="*/ 71183 w 1329783"/>
              <a:gd name="connsiteY13" fmla="*/ 1329784 h 1329785"/>
              <a:gd name="connsiteX14" fmla="*/ 0 w 1329783"/>
              <a:gd name="connsiteY14" fmla="*/ 1258601 h 1329785"/>
              <a:gd name="connsiteX15" fmla="*/ 0 w 1329783"/>
              <a:gd name="connsiteY15" fmla="*/ 71183 h 1329785"/>
              <a:gd name="connsiteX16" fmla="*/ 71183 w 1329783"/>
              <a:gd name="connsiteY16" fmla="*/ 0 h 1329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783" h="1329785">
                <a:moveTo>
                  <a:pt x="1329783" y="771976"/>
                </a:moveTo>
                <a:lnTo>
                  <a:pt x="1329783" y="1258602"/>
                </a:lnTo>
                <a:cubicBezTo>
                  <a:pt x="1329783" y="1297915"/>
                  <a:pt x="1297913" y="1329785"/>
                  <a:pt x="1258600" y="1329785"/>
                </a:cubicBezTo>
                <a:lnTo>
                  <a:pt x="773703" y="1329785"/>
                </a:lnTo>
                <a:lnTo>
                  <a:pt x="775933" y="1307666"/>
                </a:lnTo>
                <a:cubicBezTo>
                  <a:pt x="830746" y="1039803"/>
                  <a:pt x="1041724" y="828825"/>
                  <a:pt x="1309587" y="774012"/>
                </a:cubicBezTo>
                <a:close/>
                <a:moveTo>
                  <a:pt x="71183" y="0"/>
                </a:moveTo>
                <a:lnTo>
                  <a:pt x="1258600" y="0"/>
                </a:lnTo>
                <a:cubicBezTo>
                  <a:pt x="1297913" y="0"/>
                  <a:pt x="1329783" y="31870"/>
                  <a:pt x="1329783" y="71183"/>
                </a:cubicBezTo>
                <a:lnTo>
                  <a:pt x="1329783" y="771975"/>
                </a:lnTo>
                <a:lnTo>
                  <a:pt x="1309587" y="774011"/>
                </a:lnTo>
                <a:cubicBezTo>
                  <a:pt x="1041724" y="828824"/>
                  <a:pt x="830746" y="1039802"/>
                  <a:pt x="775933" y="1307665"/>
                </a:cubicBezTo>
                <a:lnTo>
                  <a:pt x="773703" y="1329784"/>
                </a:lnTo>
                <a:lnTo>
                  <a:pt x="71183" y="1329784"/>
                </a:lnTo>
                <a:cubicBezTo>
                  <a:pt x="31870" y="1329784"/>
                  <a:pt x="0" y="1297914"/>
                  <a:pt x="0" y="1258601"/>
                </a:cubicBezTo>
                <a:lnTo>
                  <a:pt x="0" y="71183"/>
                </a:lnTo>
                <a:cubicBezTo>
                  <a:pt x="0" y="31870"/>
                  <a:pt x="31870" y="0"/>
                  <a:pt x="71183" y="0"/>
                </a:cubicBezTo>
                <a:close/>
              </a:path>
            </a:pathLst>
          </a:custGeom>
          <a:solidFill>
            <a:srgbClr val="00172C"/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/>
          <a:p>
            <a:pPr algn="ctr" defTabSz="1219230">
              <a:defRPr/>
            </a:pPr>
            <a:endParaRPr lang="en-US" sz="6400" ker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Freeform 24">
            <a:extLst>
              <a:ext uri="{FF2B5EF4-FFF2-40B4-BE49-F238E27FC236}">
                <a16:creationId xmlns:a16="http://schemas.microsoft.com/office/drawing/2014/main" id="{9E54AC0D-88FE-4C48-8A41-1DB904384679}"/>
              </a:ext>
            </a:extLst>
          </p:cNvPr>
          <p:cNvSpPr/>
          <p:nvPr/>
        </p:nvSpPr>
        <p:spPr>
          <a:xfrm>
            <a:off x="5102594" y="2773158"/>
            <a:ext cx="819487" cy="822035"/>
          </a:xfrm>
          <a:custGeom>
            <a:avLst/>
            <a:gdLst>
              <a:gd name="connsiteX0" fmla="*/ 556080 w 556080"/>
              <a:gd name="connsiteY0" fmla="*/ 0 h 557809"/>
              <a:gd name="connsiteX1" fmla="*/ 556080 w 556080"/>
              <a:gd name="connsiteY1" fmla="*/ 486626 h 557809"/>
              <a:gd name="connsiteX2" fmla="*/ 484897 w 556080"/>
              <a:gd name="connsiteY2" fmla="*/ 557809 h 557809"/>
              <a:gd name="connsiteX3" fmla="*/ 0 w 556080"/>
              <a:gd name="connsiteY3" fmla="*/ 557809 h 557809"/>
              <a:gd name="connsiteX4" fmla="*/ 2230 w 556080"/>
              <a:gd name="connsiteY4" fmla="*/ 535690 h 557809"/>
              <a:gd name="connsiteX5" fmla="*/ 535884 w 556080"/>
              <a:gd name="connsiteY5" fmla="*/ 2036 h 557809"/>
              <a:gd name="connsiteX6" fmla="*/ 556080 w 556080"/>
              <a:gd name="connsiteY6" fmla="*/ 0 h 557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6080" h="557809">
                <a:moveTo>
                  <a:pt x="556080" y="0"/>
                </a:moveTo>
                <a:lnTo>
                  <a:pt x="556080" y="486626"/>
                </a:lnTo>
                <a:cubicBezTo>
                  <a:pt x="556080" y="525939"/>
                  <a:pt x="524210" y="557809"/>
                  <a:pt x="484897" y="557809"/>
                </a:cubicBezTo>
                <a:lnTo>
                  <a:pt x="0" y="557809"/>
                </a:lnTo>
                <a:lnTo>
                  <a:pt x="2230" y="535690"/>
                </a:lnTo>
                <a:cubicBezTo>
                  <a:pt x="57043" y="267827"/>
                  <a:pt x="268021" y="56849"/>
                  <a:pt x="535884" y="2036"/>
                </a:cubicBezTo>
                <a:lnTo>
                  <a:pt x="556080" y="0"/>
                </a:lnTo>
                <a:close/>
              </a:path>
            </a:pathLst>
          </a:custGeom>
          <a:solidFill>
            <a:sysClr val="windowText" lastClr="000000">
              <a:alpha val="20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/>
          <a:p>
            <a:pPr algn="ctr" defTabSz="1219230">
              <a:defRPr/>
            </a:pPr>
            <a:endParaRPr lang="en-US" sz="6400" ker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Freeform 19">
            <a:extLst>
              <a:ext uri="{FF2B5EF4-FFF2-40B4-BE49-F238E27FC236}">
                <a16:creationId xmlns:a16="http://schemas.microsoft.com/office/drawing/2014/main" id="{831BDEDF-9A37-44DA-817E-68AD1276BACC}"/>
              </a:ext>
            </a:extLst>
          </p:cNvPr>
          <p:cNvSpPr/>
          <p:nvPr/>
        </p:nvSpPr>
        <p:spPr>
          <a:xfrm>
            <a:off x="6269920" y="1635509"/>
            <a:ext cx="1959680" cy="1959684"/>
          </a:xfrm>
          <a:custGeom>
            <a:avLst/>
            <a:gdLst>
              <a:gd name="connsiteX0" fmla="*/ 0 w 1329783"/>
              <a:gd name="connsiteY0" fmla="*/ 771976 h 1329785"/>
              <a:gd name="connsiteX1" fmla="*/ 20196 w 1329783"/>
              <a:gd name="connsiteY1" fmla="*/ 774012 h 1329785"/>
              <a:gd name="connsiteX2" fmla="*/ 553850 w 1329783"/>
              <a:gd name="connsiteY2" fmla="*/ 1307666 h 1329785"/>
              <a:gd name="connsiteX3" fmla="*/ 556080 w 1329783"/>
              <a:gd name="connsiteY3" fmla="*/ 1329785 h 1329785"/>
              <a:gd name="connsiteX4" fmla="*/ 71183 w 1329783"/>
              <a:gd name="connsiteY4" fmla="*/ 1329785 h 1329785"/>
              <a:gd name="connsiteX5" fmla="*/ 0 w 1329783"/>
              <a:gd name="connsiteY5" fmla="*/ 1258602 h 1329785"/>
              <a:gd name="connsiteX6" fmla="*/ 71183 w 1329783"/>
              <a:gd name="connsiteY6" fmla="*/ 0 h 1329785"/>
              <a:gd name="connsiteX7" fmla="*/ 1258600 w 1329783"/>
              <a:gd name="connsiteY7" fmla="*/ 0 h 1329785"/>
              <a:gd name="connsiteX8" fmla="*/ 1329783 w 1329783"/>
              <a:gd name="connsiteY8" fmla="*/ 71183 h 1329785"/>
              <a:gd name="connsiteX9" fmla="*/ 1329783 w 1329783"/>
              <a:gd name="connsiteY9" fmla="*/ 1258601 h 1329785"/>
              <a:gd name="connsiteX10" fmla="*/ 1258600 w 1329783"/>
              <a:gd name="connsiteY10" fmla="*/ 1329784 h 1329785"/>
              <a:gd name="connsiteX11" fmla="*/ 556080 w 1329783"/>
              <a:gd name="connsiteY11" fmla="*/ 1329784 h 1329785"/>
              <a:gd name="connsiteX12" fmla="*/ 553850 w 1329783"/>
              <a:gd name="connsiteY12" fmla="*/ 1307665 h 1329785"/>
              <a:gd name="connsiteX13" fmla="*/ 20196 w 1329783"/>
              <a:gd name="connsiteY13" fmla="*/ 774011 h 1329785"/>
              <a:gd name="connsiteX14" fmla="*/ 0 w 1329783"/>
              <a:gd name="connsiteY14" fmla="*/ 771975 h 1329785"/>
              <a:gd name="connsiteX15" fmla="*/ 0 w 1329783"/>
              <a:gd name="connsiteY15" fmla="*/ 71183 h 1329785"/>
              <a:gd name="connsiteX16" fmla="*/ 71183 w 1329783"/>
              <a:gd name="connsiteY16" fmla="*/ 0 h 1329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783" h="1329785">
                <a:moveTo>
                  <a:pt x="0" y="771976"/>
                </a:moveTo>
                <a:lnTo>
                  <a:pt x="20196" y="774012"/>
                </a:lnTo>
                <a:cubicBezTo>
                  <a:pt x="288060" y="828825"/>
                  <a:pt x="499037" y="1039803"/>
                  <a:pt x="553850" y="1307666"/>
                </a:cubicBezTo>
                <a:lnTo>
                  <a:pt x="556080" y="1329785"/>
                </a:lnTo>
                <a:lnTo>
                  <a:pt x="71183" y="1329785"/>
                </a:lnTo>
                <a:cubicBezTo>
                  <a:pt x="31870" y="1329785"/>
                  <a:pt x="0" y="1297915"/>
                  <a:pt x="0" y="1258602"/>
                </a:cubicBezTo>
                <a:close/>
                <a:moveTo>
                  <a:pt x="71183" y="0"/>
                </a:moveTo>
                <a:lnTo>
                  <a:pt x="1258600" y="0"/>
                </a:lnTo>
                <a:cubicBezTo>
                  <a:pt x="1297913" y="0"/>
                  <a:pt x="1329783" y="31870"/>
                  <a:pt x="1329783" y="71183"/>
                </a:cubicBezTo>
                <a:lnTo>
                  <a:pt x="1329783" y="1258601"/>
                </a:lnTo>
                <a:cubicBezTo>
                  <a:pt x="1329783" y="1297914"/>
                  <a:pt x="1297913" y="1329784"/>
                  <a:pt x="1258600" y="1329784"/>
                </a:cubicBezTo>
                <a:lnTo>
                  <a:pt x="556080" y="1329784"/>
                </a:lnTo>
                <a:lnTo>
                  <a:pt x="553850" y="1307665"/>
                </a:lnTo>
                <a:cubicBezTo>
                  <a:pt x="499037" y="1039802"/>
                  <a:pt x="288060" y="828824"/>
                  <a:pt x="20196" y="774011"/>
                </a:cubicBezTo>
                <a:lnTo>
                  <a:pt x="0" y="771975"/>
                </a:lnTo>
                <a:lnTo>
                  <a:pt x="0" y="71183"/>
                </a:lnTo>
                <a:cubicBezTo>
                  <a:pt x="0" y="31870"/>
                  <a:pt x="31870" y="0"/>
                  <a:pt x="71183" y="0"/>
                </a:cubicBezTo>
                <a:close/>
              </a:path>
            </a:pathLst>
          </a:custGeom>
          <a:solidFill>
            <a:srgbClr val="0063C2"/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/>
          <a:p>
            <a:pPr algn="ctr" defTabSz="1219230">
              <a:defRPr/>
            </a:pPr>
            <a:endParaRPr lang="en-US" sz="6400" ker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Freeform 25">
            <a:extLst>
              <a:ext uri="{FF2B5EF4-FFF2-40B4-BE49-F238E27FC236}">
                <a16:creationId xmlns:a16="http://schemas.microsoft.com/office/drawing/2014/main" id="{27530412-57E0-4C00-8D5D-2733871B8EA9}"/>
              </a:ext>
            </a:extLst>
          </p:cNvPr>
          <p:cNvSpPr/>
          <p:nvPr/>
        </p:nvSpPr>
        <p:spPr>
          <a:xfrm>
            <a:off x="6269921" y="2773158"/>
            <a:ext cx="819487" cy="822035"/>
          </a:xfrm>
          <a:custGeom>
            <a:avLst/>
            <a:gdLst>
              <a:gd name="connsiteX0" fmla="*/ 0 w 556080"/>
              <a:gd name="connsiteY0" fmla="*/ 0 h 557809"/>
              <a:gd name="connsiteX1" fmla="*/ 20196 w 556080"/>
              <a:gd name="connsiteY1" fmla="*/ 2036 h 557809"/>
              <a:gd name="connsiteX2" fmla="*/ 553850 w 556080"/>
              <a:gd name="connsiteY2" fmla="*/ 535690 h 557809"/>
              <a:gd name="connsiteX3" fmla="*/ 556080 w 556080"/>
              <a:gd name="connsiteY3" fmla="*/ 557809 h 557809"/>
              <a:gd name="connsiteX4" fmla="*/ 71183 w 556080"/>
              <a:gd name="connsiteY4" fmla="*/ 557809 h 557809"/>
              <a:gd name="connsiteX5" fmla="*/ 0 w 556080"/>
              <a:gd name="connsiteY5" fmla="*/ 486626 h 557809"/>
              <a:gd name="connsiteX6" fmla="*/ 0 w 556080"/>
              <a:gd name="connsiteY6" fmla="*/ 0 h 557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6080" h="557809">
                <a:moveTo>
                  <a:pt x="0" y="0"/>
                </a:moveTo>
                <a:lnTo>
                  <a:pt x="20196" y="2036"/>
                </a:lnTo>
                <a:cubicBezTo>
                  <a:pt x="288060" y="56849"/>
                  <a:pt x="499037" y="267827"/>
                  <a:pt x="553850" y="535690"/>
                </a:cubicBezTo>
                <a:lnTo>
                  <a:pt x="556080" y="557809"/>
                </a:lnTo>
                <a:lnTo>
                  <a:pt x="71183" y="557809"/>
                </a:lnTo>
                <a:cubicBezTo>
                  <a:pt x="31870" y="557809"/>
                  <a:pt x="0" y="525939"/>
                  <a:pt x="0" y="486626"/>
                </a:cubicBezTo>
                <a:lnTo>
                  <a:pt x="0" y="0"/>
                </a:lnTo>
                <a:close/>
              </a:path>
            </a:pathLst>
          </a:custGeom>
          <a:solidFill>
            <a:sysClr val="windowText" lastClr="000000">
              <a:alpha val="20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/>
          <a:p>
            <a:pPr algn="ctr" defTabSz="1219230">
              <a:defRPr/>
            </a:pPr>
            <a:endParaRPr lang="en-US" sz="6400" ker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Freeform 21">
            <a:extLst>
              <a:ext uri="{FF2B5EF4-FFF2-40B4-BE49-F238E27FC236}">
                <a16:creationId xmlns:a16="http://schemas.microsoft.com/office/drawing/2014/main" id="{8769021C-D859-469E-8F88-15A189BD4EB8}"/>
              </a:ext>
            </a:extLst>
          </p:cNvPr>
          <p:cNvSpPr/>
          <p:nvPr/>
        </p:nvSpPr>
        <p:spPr>
          <a:xfrm>
            <a:off x="3975345" y="3937362"/>
            <a:ext cx="1959680" cy="1959683"/>
          </a:xfrm>
          <a:custGeom>
            <a:avLst/>
            <a:gdLst>
              <a:gd name="connsiteX0" fmla="*/ 71183 w 1329783"/>
              <a:gd name="connsiteY0" fmla="*/ 0 h 1329784"/>
              <a:gd name="connsiteX1" fmla="*/ 764918 w 1329783"/>
              <a:gd name="connsiteY1" fmla="*/ 0 h 1329784"/>
              <a:gd name="connsiteX2" fmla="*/ 764918 w 1329783"/>
              <a:gd name="connsiteY2" fmla="*/ 1 h 1329784"/>
              <a:gd name="connsiteX3" fmla="*/ 1258600 w 1329783"/>
              <a:gd name="connsiteY3" fmla="*/ 1 h 1329784"/>
              <a:gd name="connsiteX4" fmla="*/ 1329783 w 1329783"/>
              <a:gd name="connsiteY4" fmla="*/ 71184 h 1329784"/>
              <a:gd name="connsiteX5" fmla="*/ 1329783 w 1329783"/>
              <a:gd name="connsiteY5" fmla="*/ 558695 h 1329784"/>
              <a:gd name="connsiteX6" fmla="*/ 1329783 w 1329783"/>
              <a:gd name="connsiteY6" fmla="*/ 558696 h 1329784"/>
              <a:gd name="connsiteX7" fmla="*/ 1329783 w 1329783"/>
              <a:gd name="connsiteY7" fmla="*/ 1258601 h 1329784"/>
              <a:gd name="connsiteX8" fmla="*/ 1258600 w 1329783"/>
              <a:gd name="connsiteY8" fmla="*/ 1329784 h 1329784"/>
              <a:gd name="connsiteX9" fmla="*/ 71183 w 1329783"/>
              <a:gd name="connsiteY9" fmla="*/ 1329784 h 1329784"/>
              <a:gd name="connsiteX10" fmla="*/ 0 w 1329783"/>
              <a:gd name="connsiteY10" fmla="*/ 1258601 h 1329784"/>
              <a:gd name="connsiteX11" fmla="*/ 0 w 1329783"/>
              <a:gd name="connsiteY11" fmla="*/ 71183 h 1329784"/>
              <a:gd name="connsiteX12" fmla="*/ 71183 w 1329783"/>
              <a:gd name="connsiteY12" fmla="*/ 0 h 1329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329783" h="1329784">
                <a:moveTo>
                  <a:pt x="71183" y="0"/>
                </a:moveTo>
                <a:lnTo>
                  <a:pt x="764918" y="0"/>
                </a:lnTo>
                <a:lnTo>
                  <a:pt x="764918" y="1"/>
                </a:lnTo>
                <a:lnTo>
                  <a:pt x="1258600" y="1"/>
                </a:lnTo>
                <a:cubicBezTo>
                  <a:pt x="1297913" y="1"/>
                  <a:pt x="1329783" y="31871"/>
                  <a:pt x="1329783" y="71184"/>
                </a:cubicBezTo>
                <a:lnTo>
                  <a:pt x="1329783" y="558695"/>
                </a:lnTo>
                <a:lnTo>
                  <a:pt x="1329783" y="558696"/>
                </a:lnTo>
                <a:lnTo>
                  <a:pt x="1329783" y="1258601"/>
                </a:lnTo>
                <a:cubicBezTo>
                  <a:pt x="1329783" y="1297914"/>
                  <a:pt x="1297913" y="1329784"/>
                  <a:pt x="1258600" y="1329784"/>
                </a:cubicBezTo>
                <a:lnTo>
                  <a:pt x="71183" y="1329784"/>
                </a:lnTo>
                <a:cubicBezTo>
                  <a:pt x="31870" y="1329784"/>
                  <a:pt x="0" y="1297914"/>
                  <a:pt x="0" y="1258601"/>
                </a:cubicBezTo>
                <a:lnTo>
                  <a:pt x="0" y="71183"/>
                </a:lnTo>
                <a:cubicBezTo>
                  <a:pt x="0" y="31870"/>
                  <a:pt x="31870" y="0"/>
                  <a:pt x="71183" y="0"/>
                </a:cubicBez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/>
          <a:p>
            <a:pPr algn="ctr" defTabSz="1219230">
              <a:defRPr/>
            </a:pPr>
            <a:endParaRPr lang="en-US" sz="6400" ker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Freeform 26">
            <a:extLst>
              <a:ext uri="{FF2B5EF4-FFF2-40B4-BE49-F238E27FC236}">
                <a16:creationId xmlns:a16="http://schemas.microsoft.com/office/drawing/2014/main" id="{67854C3F-60A1-409C-8C31-08B93138CF6E}"/>
              </a:ext>
            </a:extLst>
          </p:cNvPr>
          <p:cNvSpPr/>
          <p:nvPr/>
        </p:nvSpPr>
        <p:spPr>
          <a:xfrm>
            <a:off x="5102593" y="3937365"/>
            <a:ext cx="832432" cy="823340"/>
          </a:xfrm>
          <a:custGeom>
            <a:avLst/>
            <a:gdLst>
              <a:gd name="connsiteX0" fmla="*/ 0 w 564865"/>
              <a:gd name="connsiteY0" fmla="*/ 0 h 558695"/>
              <a:gd name="connsiteX1" fmla="*/ 493682 w 564865"/>
              <a:gd name="connsiteY1" fmla="*/ 0 h 558695"/>
              <a:gd name="connsiteX2" fmla="*/ 564865 w 564865"/>
              <a:gd name="connsiteY2" fmla="*/ 71183 h 558695"/>
              <a:gd name="connsiteX3" fmla="*/ 564865 w 564865"/>
              <a:gd name="connsiteY3" fmla="*/ 558695 h 558695"/>
              <a:gd name="connsiteX4" fmla="*/ 535884 w 564865"/>
              <a:gd name="connsiteY4" fmla="*/ 555773 h 558695"/>
              <a:gd name="connsiteX5" fmla="*/ 2230 w 564865"/>
              <a:gd name="connsiteY5" fmla="*/ 22119 h 558695"/>
              <a:gd name="connsiteX6" fmla="*/ 0 w 564865"/>
              <a:gd name="connsiteY6" fmla="*/ 0 h 558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4865" h="558695">
                <a:moveTo>
                  <a:pt x="0" y="0"/>
                </a:moveTo>
                <a:lnTo>
                  <a:pt x="493682" y="0"/>
                </a:lnTo>
                <a:cubicBezTo>
                  <a:pt x="532995" y="0"/>
                  <a:pt x="564865" y="31870"/>
                  <a:pt x="564865" y="71183"/>
                </a:cubicBezTo>
                <a:lnTo>
                  <a:pt x="564865" y="558695"/>
                </a:lnTo>
                <a:lnTo>
                  <a:pt x="535884" y="555773"/>
                </a:lnTo>
                <a:cubicBezTo>
                  <a:pt x="268021" y="500960"/>
                  <a:pt x="57043" y="289982"/>
                  <a:pt x="2230" y="22119"/>
                </a:cubicBezTo>
                <a:lnTo>
                  <a:pt x="0" y="0"/>
                </a:lnTo>
                <a:close/>
              </a:path>
            </a:pathLst>
          </a:custGeom>
          <a:solidFill>
            <a:sysClr val="windowText" lastClr="000000">
              <a:alpha val="20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/>
          <a:p>
            <a:pPr algn="ctr" defTabSz="1219230">
              <a:defRPr/>
            </a:pPr>
            <a:endParaRPr lang="en-US" sz="6400" ker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Freeform 23">
            <a:extLst>
              <a:ext uri="{FF2B5EF4-FFF2-40B4-BE49-F238E27FC236}">
                <a16:creationId xmlns:a16="http://schemas.microsoft.com/office/drawing/2014/main" id="{864D0F38-8E02-4711-9C48-472D481886AF}"/>
              </a:ext>
            </a:extLst>
          </p:cNvPr>
          <p:cNvSpPr/>
          <p:nvPr/>
        </p:nvSpPr>
        <p:spPr>
          <a:xfrm>
            <a:off x="6269920" y="3937362"/>
            <a:ext cx="1959680" cy="1959683"/>
          </a:xfrm>
          <a:custGeom>
            <a:avLst/>
            <a:gdLst>
              <a:gd name="connsiteX0" fmla="*/ 556080 w 1329783"/>
              <a:gd name="connsiteY0" fmla="*/ 0 h 1329784"/>
              <a:gd name="connsiteX1" fmla="*/ 1258600 w 1329783"/>
              <a:gd name="connsiteY1" fmla="*/ 0 h 1329784"/>
              <a:gd name="connsiteX2" fmla="*/ 1329783 w 1329783"/>
              <a:gd name="connsiteY2" fmla="*/ 71183 h 1329784"/>
              <a:gd name="connsiteX3" fmla="*/ 1329783 w 1329783"/>
              <a:gd name="connsiteY3" fmla="*/ 1258601 h 1329784"/>
              <a:gd name="connsiteX4" fmla="*/ 1258600 w 1329783"/>
              <a:gd name="connsiteY4" fmla="*/ 1329784 h 1329784"/>
              <a:gd name="connsiteX5" fmla="*/ 71183 w 1329783"/>
              <a:gd name="connsiteY5" fmla="*/ 1329784 h 1329784"/>
              <a:gd name="connsiteX6" fmla="*/ 0 w 1329783"/>
              <a:gd name="connsiteY6" fmla="*/ 1258601 h 1329784"/>
              <a:gd name="connsiteX7" fmla="*/ 0 w 1329783"/>
              <a:gd name="connsiteY7" fmla="*/ 557810 h 1329784"/>
              <a:gd name="connsiteX8" fmla="*/ 0 w 1329783"/>
              <a:gd name="connsiteY8" fmla="*/ 557809 h 1329784"/>
              <a:gd name="connsiteX9" fmla="*/ 0 w 1329783"/>
              <a:gd name="connsiteY9" fmla="*/ 71184 h 1329784"/>
              <a:gd name="connsiteX10" fmla="*/ 71183 w 1329783"/>
              <a:gd name="connsiteY10" fmla="*/ 1 h 1329784"/>
              <a:gd name="connsiteX11" fmla="*/ 556080 w 1329783"/>
              <a:gd name="connsiteY11" fmla="*/ 1 h 13297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329783" h="1329784">
                <a:moveTo>
                  <a:pt x="556080" y="0"/>
                </a:moveTo>
                <a:lnTo>
                  <a:pt x="1258600" y="0"/>
                </a:lnTo>
                <a:cubicBezTo>
                  <a:pt x="1297913" y="0"/>
                  <a:pt x="1329783" y="31870"/>
                  <a:pt x="1329783" y="71183"/>
                </a:cubicBezTo>
                <a:lnTo>
                  <a:pt x="1329783" y="1258601"/>
                </a:lnTo>
                <a:cubicBezTo>
                  <a:pt x="1329783" y="1297914"/>
                  <a:pt x="1297913" y="1329784"/>
                  <a:pt x="1258600" y="1329784"/>
                </a:cubicBezTo>
                <a:lnTo>
                  <a:pt x="71183" y="1329784"/>
                </a:lnTo>
                <a:cubicBezTo>
                  <a:pt x="31870" y="1329784"/>
                  <a:pt x="0" y="1297914"/>
                  <a:pt x="0" y="1258601"/>
                </a:cubicBezTo>
                <a:lnTo>
                  <a:pt x="0" y="557810"/>
                </a:lnTo>
                <a:lnTo>
                  <a:pt x="0" y="557809"/>
                </a:lnTo>
                <a:lnTo>
                  <a:pt x="0" y="71184"/>
                </a:lnTo>
                <a:cubicBezTo>
                  <a:pt x="0" y="31871"/>
                  <a:pt x="31870" y="1"/>
                  <a:pt x="71183" y="1"/>
                </a:cubicBezTo>
                <a:lnTo>
                  <a:pt x="556080" y="1"/>
                </a:lnTo>
                <a:close/>
              </a:path>
            </a:pathLst>
          </a:custGeom>
          <a:solidFill>
            <a:srgbClr val="485A60"/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/>
          <a:p>
            <a:pPr algn="ctr" defTabSz="1219230">
              <a:defRPr/>
            </a:pPr>
            <a:endParaRPr lang="en-US" sz="6400" ker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Freeform 27">
            <a:extLst>
              <a:ext uri="{FF2B5EF4-FFF2-40B4-BE49-F238E27FC236}">
                <a16:creationId xmlns:a16="http://schemas.microsoft.com/office/drawing/2014/main" id="{9A865D8A-984F-4BC8-A221-FEB1B174B9CA}"/>
              </a:ext>
            </a:extLst>
          </p:cNvPr>
          <p:cNvSpPr/>
          <p:nvPr/>
        </p:nvSpPr>
        <p:spPr>
          <a:xfrm>
            <a:off x="6269921" y="3937365"/>
            <a:ext cx="819487" cy="822035"/>
          </a:xfrm>
          <a:custGeom>
            <a:avLst/>
            <a:gdLst>
              <a:gd name="connsiteX0" fmla="*/ 71183 w 556080"/>
              <a:gd name="connsiteY0" fmla="*/ 0 h 557809"/>
              <a:gd name="connsiteX1" fmla="*/ 556080 w 556080"/>
              <a:gd name="connsiteY1" fmla="*/ 0 h 557809"/>
              <a:gd name="connsiteX2" fmla="*/ 553850 w 556080"/>
              <a:gd name="connsiteY2" fmla="*/ 22119 h 557809"/>
              <a:gd name="connsiteX3" fmla="*/ 20196 w 556080"/>
              <a:gd name="connsiteY3" fmla="*/ 555773 h 557809"/>
              <a:gd name="connsiteX4" fmla="*/ 0 w 556080"/>
              <a:gd name="connsiteY4" fmla="*/ 557809 h 557809"/>
              <a:gd name="connsiteX5" fmla="*/ 0 w 556080"/>
              <a:gd name="connsiteY5" fmla="*/ 71183 h 557809"/>
              <a:gd name="connsiteX6" fmla="*/ 71183 w 556080"/>
              <a:gd name="connsiteY6" fmla="*/ 0 h 5578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6080" h="557809">
                <a:moveTo>
                  <a:pt x="71183" y="0"/>
                </a:moveTo>
                <a:lnTo>
                  <a:pt x="556080" y="0"/>
                </a:lnTo>
                <a:lnTo>
                  <a:pt x="553850" y="22119"/>
                </a:lnTo>
                <a:cubicBezTo>
                  <a:pt x="499037" y="289982"/>
                  <a:pt x="288060" y="500960"/>
                  <a:pt x="20196" y="555773"/>
                </a:cubicBezTo>
                <a:lnTo>
                  <a:pt x="0" y="557809"/>
                </a:lnTo>
                <a:lnTo>
                  <a:pt x="0" y="71183"/>
                </a:lnTo>
                <a:cubicBezTo>
                  <a:pt x="0" y="31870"/>
                  <a:pt x="31870" y="0"/>
                  <a:pt x="71183" y="0"/>
                </a:cubicBezTo>
                <a:close/>
              </a:path>
            </a:pathLst>
          </a:custGeom>
          <a:solidFill>
            <a:sysClr val="windowText" lastClr="000000">
              <a:alpha val="20000"/>
            </a:sys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/>
          <a:p>
            <a:pPr algn="ctr" defTabSz="1219230">
              <a:defRPr/>
            </a:pPr>
            <a:endParaRPr lang="en-US" sz="6400" ker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A3CAA51-F131-4CB3-A2DC-74BE76DC3928}"/>
              </a:ext>
            </a:extLst>
          </p:cNvPr>
          <p:cNvSpPr/>
          <p:nvPr/>
        </p:nvSpPr>
        <p:spPr>
          <a:xfrm flipH="1">
            <a:off x="8375363" y="1652837"/>
            <a:ext cx="3535283" cy="21739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17">
              <a:lnSpc>
                <a:spcPct val="150000"/>
              </a:lnSpc>
            </a:pPr>
            <a:r>
              <a:rPr lang="en-US" sz="1600" b="1" dirty="0">
                <a:solidFill>
                  <a:srgbClr val="0063C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Driving Sustainability &amp; Innovation</a:t>
            </a:r>
          </a:p>
          <a:p>
            <a:pPr defTabSz="342917">
              <a:lnSpc>
                <a:spcPct val="150000"/>
              </a:lnSpc>
            </a:pPr>
            <a:r>
              <a:rPr lang="en-US" sz="1333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Equips employees with digital, environmental, and leadership competencies essential for sustainable business growth.Encourages innovation through cross-functional learning and global collaboration.(CIPD, 2023; Armstrong &amp; Taylor, 2020)</a:t>
            </a:r>
            <a:endParaRPr lang="en-US" sz="933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5D8FDFB-A888-4CFA-99C1-ABC938C70384}"/>
              </a:ext>
            </a:extLst>
          </p:cNvPr>
          <p:cNvSpPr/>
          <p:nvPr/>
        </p:nvSpPr>
        <p:spPr>
          <a:xfrm flipH="1">
            <a:off x="8438372" y="4107808"/>
            <a:ext cx="3535281" cy="186621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17">
              <a:lnSpc>
                <a:spcPct val="150000"/>
              </a:lnSpc>
            </a:pPr>
            <a:r>
              <a:rPr lang="en-US" sz="1600" b="1" dirty="0">
                <a:solidFill>
                  <a:srgbClr val="0063C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Impact</a:t>
            </a:r>
          </a:p>
          <a:p>
            <a:pPr defTabSz="342917">
              <a:lnSpc>
                <a:spcPct val="150000"/>
              </a:lnSpc>
            </a:pPr>
            <a:r>
              <a:rPr lang="en-US" sz="1333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organisational agility and competitiveness in a volatile global market.Embeds a learning culture that supports Unilever’s long-term transformation.(Armstrong &amp; Taylor, 2020)</a:t>
            </a:r>
            <a:endParaRPr lang="en-US" sz="933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649BAA61-3CFB-43D3-B132-E97DBD73D21D}"/>
              </a:ext>
            </a:extLst>
          </p:cNvPr>
          <p:cNvSpPr/>
          <p:nvPr/>
        </p:nvSpPr>
        <p:spPr>
          <a:xfrm flipH="1">
            <a:off x="316523" y="1790546"/>
            <a:ext cx="3418055" cy="186621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342917">
              <a:lnSpc>
                <a:spcPct val="150000"/>
              </a:lnSpc>
            </a:pPr>
            <a:r>
              <a:rPr lang="en-US" sz="1600" b="1" dirty="0">
                <a:solidFill>
                  <a:srgbClr val="0063C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Alignment with Corporate Strategy</a:t>
            </a:r>
          </a:p>
          <a:p>
            <a:pPr algn="r" defTabSz="342917">
              <a:lnSpc>
                <a:spcPct val="150000"/>
              </a:lnSpc>
            </a:pPr>
            <a:r>
              <a:rPr lang="en-US" sz="1333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T&amp;D directly supports the “Future-Fit Capabilities” pillar of the Unilever Compass Strategy, aimed at developing skilled, purpose-driven leaders.(Unilever Annual Report, 2023).</a:t>
            </a:r>
            <a:endParaRPr lang="en-US" sz="933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9E76499D-84F7-4011-BC8F-18603030CAE6}"/>
              </a:ext>
            </a:extLst>
          </p:cNvPr>
          <p:cNvSpPr/>
          <p:nvPr/>
        </p:nvSpPr>
        <p:spPr>
          <a:xfrm flipH="1">
            <a:off x="168789" y="4025264"/>
            <a:ext cx="3565789" cy="15585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lang="en-US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342917">
              <a:lnSpc>
                <a:spcPct val="150000"/>
              </a:lnSpc>
            </a:pPr>
            <a:r>
              <a:rPr lang="en-US" sz="1600" b="1" dirty="0">
                <a:solidFill>
                  <a:srgbClr val="0063C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a Leadership Pipeline</a:t>
            </a:r>
          </a:p>
          <a:p>
            <a:pPr algn="r" defTabSz="342917">
              <a:lnSpc>
                <a:spcPct val="150000"/>
              </a:lnSpc>
            </a:pPr>
            <a:r>
              <a:rPr lang="en-US" sz="1333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learning initiatives like UFLP and the Leadership Academy ensure a steady flow of capable leaders across global markets.(Unilever Careers, 2024</a:t>
            </a:r>
            <a:r>
              <a:rPr lang="en-US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9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BC95B115-E33F-410B-AA7C-2C69075D7A23}"/>
              </a:ext>
            </a:extLst>
          </p:cNvPr>
          <p:cNvSpPr/>
          <p:nvPr/>
        </p:nvSpPr>
        <p:spPr>
          <a:xfrm>
            <a:off x="5364480" y="3034757"/>
            <a:ext cx="1463040" cy="1463040"/>
          </a:xfrm>
          <a:prstGeom prst="ellipse">
            <a:avLst/>
          </a:prstGeom>
          <a:solidFill>
            <a:schemeClr val="bg1"/>
          </a:solidFill>
          <a:ln w="25400" cap="flat" cmpd="sng" algn="ctr">
            <a:noFill/>
            <a:prstDash val="solid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/>
          <a:p>
            <a:pPr algn="ctr" defTabSz="1219230">
              <a:defRPr/>
            </a:pPr>
            <a:endParaRPr lang="en-US" sz="6400" ker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2" name="Picture 4" descr="Graphic software Animated Icon | Free computer Animated Icon">
            <a:extLst>
              <a:ext uri="{FF2B5EF4-FFF2-40B4-BE49-F238E27FC236}">
                <a16:creationId xmlns:a16="http://schemas.microsoft.com/office/drawing/2014/main" id="{6C05CE8E-D45B-48E3-8ADB-3046102AD38C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184" y="3255956"/>
            <a:ext cx="987633" cy="987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Graphic 3" descr="Network with solid fill">
            <a:extLst>
              <a:ext uri="{FF2B5EF4-FFF2-40B4-BE49-F238E27FC236}">
                <a16:creationId xmlns:a16="http://schemas.microsoft.com/office/drawing/2014/main" id="{5C5048B3-A9A4-48F1-B9BE-E5BA1B1FCF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021160" y="1977682"/>
            <a:ext cx="822035" cy="822035"/>
          </a:xfrm>
          <a:prstGeom prst="rect">
            <a:avLst/>
          </a:prstGeom>
        </p:spPr>
      </p:pic>
      <p:pic>
        <p:nvPicPr>
          <p:cNvPr id="6" name="Graphic 5" descr="Open hand with plant with solid fill">
            <a:extLst>
              <a:ext uri="{FF2B5EF4-FFF2-40B4-BE49-F238E27FC236}">
                <a16:creationId xmlns:a16="http://schemas.microsoft.com/office/drawing/2014/main" id="{636906EE-5909-4013-B12C-5F2E88A8C5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363951" y="1977682"/>
            <a:ext cx="822035" cy="822035"/>
          </a:xfrm>
          <a:prstGeom prst="rect">
            <a:avLst/>
          </a:prstGeom>
        </p:spPr>
      </p:pic>
      <p:pic>
        <p:nvPicPr>
          <p:cNvPr id="8" name="Graphic 7" descr="Schoolhouse with solid fill">
            <a:extLst>
              <a:ext uri="{FF2B5EF4-FFF2-40B4-BE49-F238E27FC236}">
                <a16:creationId xmlns:a16="http://schemas.microsoft.com/office/drawing/2014/main" id="{3D0D91CD-36E5-4140-8DA2-E3B50237724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021160" y="4671241"/>
            <a:ext cx="822035" cy="822035"/>
          </a:xfrm>
          <a:prstGeom prst="rect">
            <a:avLst/>
          </a:prstGeom>
        </p:spPr>
      </p:pic>
      <p:pic>
        <p:nvPicPr>
          <p:cNvPr id="10" name="Graphic 9" descr="Target Audience with solid fill">
            <a:extLst>
              <a:ext uri="{FF2B5EF4-FFF2-40B4-BE49-F238E27FC236}">
                <a16:creationId xmlns:a16="http://schemas.microsoft.com/office/drawing/2014/main" id="{4B2D5071-D0CF-4F01-BF53-03BA52F15BE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363951" y="4671241"/>
            <a:ext cx="822035" cy="822035"/>
          </a:xfrm>
          <a:prstGeom prst="rect">
            <a:avLst/>
          </a:prstGeom>
        </p:spPr>
      </p:pic>
      <p:sp>
        <p:nvSpPr>
          <p:cNvPr id="21" name="object 5">
            <a:extLst>
              <a:ext uri="{FF2B5EF4-FFF2-40B4-BE49-F238E27FC236}">
                <a16:creationId xmlns:a16="http://schemas.microsoft.com/office/drawing/2014/main" id="{80760FEC-3CAB-4BFD-8866-618C8EC0D0C3}"/>
              </a:ext>
            </a:extLst>
          </p:cNvPr>
          <p:cNvSpPr txBox="1">
            <a:spLocks/>
          </p:cNvSpPr>
          <p:nvPr/>
        </p:nvSpPr>
        <p:spPr>
          <a:xfrm>
            <a:off x="1676400" y="476363"/>
            <a:ext cx="9601200" cy="459460"/>
          </a:xfrm>
          <a:prstGeom prst="rect">
            <a:avLst/>
          </a:prstGeom>
        </p:spPr>
        <p:txBody>
          <a:bodyPr vert="horz" wrap="square" lIns="0" tIns="8039" rIns="0" bIns="0" rtlCol="0">
            <a:spAutoFit/>
          </a:bodyPr>
          <a:lstStyle>
            <a:lvl1pPr>
              <a:defRPr sz="4497" b="1" i="1">
                <a:solidFill>
                  <a:srgbClr val="3E3E3E"/>
                </a:solidFill>
                <a:latin typeface="Calibri"/>
                <a:ea typeface="+mj-ea"/>
                <a:cs typeface="Calibri"/>
              </a:defRPr>
            </a:lvl1pPr>
          </a:lstStyle>
          <a:p>
            <a:pPr marL="2029190" marR="3385" indent="-2021151" defTabSz="609630">
              <a:spcBef>
                <a:spcPts val="63"/>
              </a:spcBef>
              <a:tabLst>
                <a:tab pos="3434730" algn="l"/>
                <a:tab pos="4087997" algn="l"/>
                <a:tab pos="4503058" algn="l"/>
              </a:tabLst>
            </a:pPr>
            <a:r>
              <a:rPr lang="fr-FR" sz="2933" kern="0" spc="546" dirty="0">
                <a:solidFill>
                  <a:sysClr val="windowText" lastClr="000000"/>
                </a:solidFill>
              </a:rPr>
              <a:t>Strategic Alignment of T&amp;D:</a:t>
            </a:r>
            <a:r>
              <a:rPr lang="fr-FR" sz="2933" kern="0" spc="546" dirty="0">
                <a:solidFill>
                  <a:srgbClr val="0063C2"/>
                </a:solidFill>
              </a:rPr>
              <a:t>Unilever</a:t>
            </a:r>
            <a:endParaRPr lang="fr-FR" sz="2933" kern="0" dirty="0">
              <a:solidFill>
                <a:srgbClr val="0063C2"/>
              </a:solidFill>
            </a:endParaRPr>
          </a:p>
        </p:txBody>
      </p:sp>
      <p:grpSp>
        <p:nvGrpSpPr>
          <p:cNvPr id="22" name="Group 11">
            <a:extLst>
              <a:ext uri="{FF2B5EF4-FFF2-40B4-BE49-F238E27FC236}">
                <a16:creationId xmlns:a16="http://schemas.microsoft.com/office/drawing/2014/main" id="{B637131A-D7B3-422C-A881-251268CE7DA8}"/>
              </a:ext>
            </a:extLst>
          </p:cNvPr>
          <p:cNvGrpSpPr/>
          <p:nvPr/>
        </p:nvGrpSpPr>
        <p:grpSpPr>
          <a:xfrm>
            <a:off x="0" y="6485844"/>
            <a:ext cx="12192000" cy="416031"/>
            <a:chOff x="0" y="0"/>
            <a:chExt cx="4816593" cy="164358"/>
          </a:xfrm>
        </p:grpSpPr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B0F8D578-A33E-447B-AEA7-7DD5497550D2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24" name="TextBox 13">
              <a:extLst>
                <a:ext uri="{FF2B5EF4-FFF2-40B4-BE49-F238E27FC236}">
                  <a16:creationId xmlns:a16="http://schemas.microsoft.com/office/drawing/2014/main" id="{0C2951C0-4105-4906-ACE7-E2257A0882CE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4811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2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2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25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2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2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25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25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2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25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2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2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25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2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/>
      <p:bldP spid="52" grpId="0"/>
      <p:bldP spid="53" grpId="0"/>
      <p:bldP spid="54" grpId="0"/>
      <p:bldP spid="7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545160" y="-1870890"/>
            <a:ext cx="10812576" cy="10733420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4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215435" y="1961645"/>
            <a:ext cx="1182161" cy="1182161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172C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754249" y="287324"/>
            <a:ext cx="1182161" cy="1182161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172C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311340" y="3371139"/>
            <a:ext cx="1182161" cy="1182161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172C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7766154" y="2538548"/>
            <a:ext cx="3941538" cy="746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22" normalizeH="0" baseline="0" noProof="0" dirty="0">
                <a:ln>
                  <a:noFill/>
                </a:ln>
                <a:solidFill>
                  <a:srgbClr val="00172C"/>
                </a:solidFill>
                <a:effectLst/>
                <a:uLnTx/>
                <a:uFillTx/>
                <a:latin typeface="Open Sauce"/>
                <a:ea typeface="Open Sauce"/>
                <a:cs typeface="Open Sauce"/>
                <a:sym typeface="Open Sauce"/>
              </a:rPr>
              <a:t>Balancing consistent global training frameworks with local cultural and operational needs is challenging.(Armstrong &amp; Taylor, 2020)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73330" y="2197886"/>
            <a:ext cx="4575131" cy="2332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Open Sauce Bold"/>
                <a:ea typeface="Open Sauce Bold"/>
                <a:cs typeface="Open Sauce Bold"/>
                <a:sym typeface="Open Sauce Bold"/>
              </a:rPr>
              <a:t>Global Standardisation vs. Local Adaptation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172C"/>
                </a:solidFill>
                <a:effectLst/>
                <a:uLnTx/>
                <a:uFillTx/>
                <a:latin typeface="Open Sauce Bold"/>
                <a:ea typeface="Open Sauce Bold"/>
                <a:cs typeface="Open Sauce Bold"/>
                <a:sym typeface="Open Sauce Bold"/>
              </a:rPr>
              <a:t>: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573330" y="3915759"/>
            <a:ext cx="4328643" cy="12656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22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en Sauce"/>
                <a:ea typeface="Open Sauce"/>
                <a:cs typeface="Open Sauce"/>
                <a:sym typeface="Open Sauce"/>
              </a:rPr>
              <a:t>In 2024, Unilever reports employee engagement at 79% overall, with office-based engagement at 75%—highlighting the challenge of sustaining motivation and participation in learning programmes in some segments. (Unilever Annual Report 2024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4329" y="3584375"/>
            <a:ext cx="3649230" cy="239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Open Sauce Bold"/>
                <a:ea typeface="Open Sauce Bold"/>
                <a:cs typeface="Open Sauce Bold"/>
                <a:sym typeface="Open Sauce Bold"/>
              </a:rPr>
              <a:t>Lack of Employee Motivation: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362887" y="784355"/>
            <a:ext cx="4718852" cy="7527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22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en Sauce"/>
                <a:ea typeface="Open Sauce"/>
                <a:cs typeface="Open Sauce"/>
                <a:sym typeface="Open Sauce"/>
              </a:rPr>
              <a:t>Employees in emerging markets often lack required digital competencies.Limits effectiveness of e-learning and global digital initiatives.(Unilever Global Learning Report, 2023)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362887" y="439720"/>
            <a:ext cx="3649230" cy="233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Open Sauce Bold"/>
                <a:ea typeface="Open Sauce Bold"/>
                <a:cs typeface="Open Sauce Bold"/>
                <a:sym typeface="Open Sauce Bold"/>
              </a:rPr>
              <a:t>Digital Skill Gaps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172C"/>
                </a:solidFill>
                <a:effectLst/>
                <a:uLnTx/>
                <a:uFillTx/>
                <a:latin typeface="Open Sauce Bold"/>
                <a:ea typeface="Open Sauce Bold"/>
                <a:cs typeface="Open Sauce Bold"/>
                <a:sym typeface="Open Sauce Bold"/>
              </a:rPr>
              <a:t>:</a:t>
            </a:r>
          </a:p>
        </p:txBody>
      </p:sp>
      <p:grpSp>
        <p:nvGrpSpPr>
          <p:cNvPr id="33" name="Group 15">
            <a:extLst>
              <a:ext uri="{FF2B5EF4-FFF2-40B4-BE49-F238E27FC236}">
                <a16:creationId xmlns:a16="http://schemas.microsoft.com/office/drawing/2014/main" id="{C0298F99-531E-4AD2-BEFE-DD1E89248398}"/>
              </a:ext>
            </a:extLst>
          </p:cNvPr>
          <p:cNvGrpSpPr/>
          <p:nvPr/>
        </p:nvGrpSpPr>
        <p:grpSpPr>
          <a:xfrm>
            <a:off x="5944826" y="4922066"/>
            <a:ext cx="1182161" cy="1182161"/>
            <a:chOff x="0" y="0"/>
            <a:chExt cx="812800" cy="812800"/>
          </a:xfrm>
        </p:grpSpPr>
        <p:sp>
          <p:nvSpPr>
            <p:cNvPr id="34" name="Freeform 16">
              <a:extLst>
                <a:ext uri="{FF2B5EF4-FFF2-40B4-BE49-F238E27FC236}">
                  <a16:creationId xmlns:a16="http://schemas.microsoft.com/office/drawing/2014/main" id="{8BEE68DF-09A5-430B-BDFD-63127DD45AA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172C"/>
            </a:solidFill>
          </p:spPr>
        </p:sp>
        <p:sp>
          <p:nvSpPr>
            <p:cNvPr id="35" name="TextBox 17">
              <a:extLst>
                <a:ext uri="{FF2B5EF4-FFF2-40B4-BE49-F238E27FC236}">
                  <a16:creationId xmlns:a16="http://schemas.microsoft.com/office/drawing/2014/main" id="{134F66AD-70EB-4D5B-9127-BBB878ACB556}"/>
                </a:ext>
              </a:extLst>
            </p:cNvPr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7" name="TextBox 26">
            <a:extLst>
              <a:ext uri="{FF2B5EF4-FFF2-40B4-BE49-F238E27FC236}">
                <a16:creationId xmlns:a16="http://schemas.microsoft.com/office/drawing/2014/main" id="{4EF8F400-C975-4406-9A63-C8468D512F6A}"/>
              </a:ext>
            </a:extLst>
          </p:cNvPr>
          <p:cNvSpPr txBox="1"/>
          <p:nvPr/>
        </p:nvSpPr>
        <p:spPr>
          <a:xfrm>
            <a:off x="7267416" y="5535207"/>
            <a:ext cx="4547786" cy="10091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22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en Sauce"/>
                <a:ea typeface="Open Sauce"/>
                <a:cs typeface="Open Sauce"/>
                <a:sym typeface="Open Sauce"/>
              </a:rPr>
              <a:t>With the rapidly changing nature of work and skills, there is a risk that their workforce is not equipped with the skills required for the new environment. (Unilever Annual Report, 2024)</a:t>
            </a:r>
          </a:p>
        </p:txBody>
      </p:sp>
      <p:sp>
        <p:nvSpPr>
          <p:cNvPr id="38" name="TextBox 27">
            <a:extLst>
              <a:ext uri="{FF2B5EF4-FFF2-40B4-BE49-F238E27FC236}">
                <a16:creationId xmlns:a16="http://schemas.microsoft.com/office/drawing/2014/main" id="{C4C67D4E-FB61-456A-95B8-065E009AA519}"/>
              </a:ext>
            </a:extLst>
          </p:cNvPr>
          <p:cNvSpPr txBox="1"/>
          <p:nvPr/>
        </p:nvSpPr>
        <p:spPr>
          <a:xfrm>
            <a:off x="7160824" y="5247487"/>
            <a:ext cx="3649230" cy="239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Open Sauce Bold"/>
                <a:ea typeface="Open Sauce Bold"/>
                <a:cs typeface="Open Sauce Bold"/>
                <a:sym typeface="Open Sauce Bold"/>
              </a:rPr>
              <a:t>Lack of Adaptation with new Environment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rgbClr val="00172C"/>
                </a:solidFill>
                <a:effectLst/>
                <a:uLnTx/>
                <a:uFillTx/>
                <a:latin typeface="Open Sauce Bold"/>
                <a:ea typeface="Open Sauce Bold"/>
                <a:cs typeface="Open Sauce Bold"/>
                <a:sym typeface="Open Sauce Bold"/>
              </a:rPr>
              <a:t>:</a:t>
            </a:r>
          </a:p>
        </p:txBody>
      </p:sp>
      <p:sp>
        <p:nvSpPr>
          <p:cNvPr id="39" name="object 8">
            <a:extLst>
              <a:ext uri="{FF2B5EF4-FFF2-40B4-BE49-F238E27FC236}">
                <a16:creationId xmlns:a16="http://schemas.microsoft.com/office/drawing/2014/main" id="{E9385374-B667-4C40-A94A-8CEEAEAE6EC9}"/>
              </a:ext>
            </a:extLst>
          </p:cNvPr>
          <p:cNvSpPr txBox="1">
            <a:spLocks/>
          </p:cNvSpPr>
          <p:nvPr/>
        </p:nvSpPr>
        <p:spPr>
          <a:xfrm>
            <a:off x="599753" y="553319"/>
            <a:ext cx="4565770" cy="1252673"/>
          </a:xfrm>
          <a:prstGeom prst="rect">
            <a:avLst/>
          </a:prstGeom>
        </p:spPr>
        <p:txBody>
          <a:bodyPr vert="horz" wrap="square" lIns="0" tIns="8467" rIns="0" bIns="0" rtlCol="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8467" marR="0" lvl="0" indent="0" algn="l" defTabSz="609630" rtl="0" eaLnBrk="1" fontAlgn="auto" latinLnBrk="0" hangingPunct="1">
              <a:lnSpc>
                <a:spcPct val="100000"/>
              </a:lnSpc>
              <a:spcBef>
                <a:spcPts val="67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67" b="0" i="0" u="none" strike="noStrike" kern="1200" cap="none" spc="679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Training &amp; Development:</a:t>
            </a:r>
          </a:p>
          <a:p>
            <a:pPr marL="8467" marR="0" lvl="0" indent="0" algn="l" defTabSz="609630" rtl="0" eaLnBrk="1" fontAlgn="auto" latinLnBrk="0" hangingPunct="1">
              <a:lnSpc>
                <a:spcPct val="100000"/>
              </a:lnSpc>
              <a:spcBef>
                <a:spcPts val="67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67" b="0" i="0" u="none" strike="noStrike" kern="1200" cap="none" spc="679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Key Challenges</a:t>
            </a:r>
            <a:endParaRPr kumimoji="0" lang="en-US" sz="2667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584F4918-444C-4234-9D55-CBE9562A2FA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3253" y="442040"/>
            <a:ext cx="764152" cy="764152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09868DA9-1363-40B5-853E-793C9F5DDCC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4988" y="3532695"/>
            <a:ext cx="888185" cy="888185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957F23D9-A31B-4717-8197-AE287DFB6EC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1996" y="2248206"/>
            <a:ext cx="634009" cy="634009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38D6E692-7188-4DEA-AA52-20E35484E6D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3450" y="5217646"/>
            <a:ext cx="591001" cy="591001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DFE2C235-52E2-4775-A6AB-0D8775E3318E}"/>
              </a:ext>
            </a:extLst>
          </p:cNvPr>
          <p:cNvSpPr txBox="1"/>
          <p:nvPr/>
        </p:nvSpPr>
        <p:spPr>
          <a:xfrm>
            <a:off x="402284" y="1873371"/>
            <a:ext cx="42194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Unilever faces challenges in T&amp;D including digital skill gaps, balancing global and local needs, high program costs, and tracking engagement.</a:t>
            </a:r>
          </a:p>
          <a:p>
            <a:pPr marL="0" marR="0" lvl="0" indent="0" algn="just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Global Learning &amp; Development team works to address these and align training with business goals.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28" y="-10"/>
            <a:ext cx="9143358" cy="6857615"/>
            <a:chOff x="-1" y="-16"/>
            <a:chExt cx="15078075" cy="113087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-16"/>
              <a:ext cx="15078074" cy="1130855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-1" y="0"/>
              <a:ext cx="6351270" cy="11308715"/>
            </a:xfrm>
            <a:custGeom>
              <a:avLst/>
              <a:gdLst/>
              <a:ahLst/>
              <a:cxnLst/>
              <a:rect l="l" t="t" r="r" b="b"/>
              <a:pathLst>
                <a:path w="6351270" h="11308715">
                  <a:moveTo>
                    <a:pt x="6351010" y="0"/>
                  </a:moveTo>
                  <a:lnTo>
                    <a:pt x="0" y="0"/>
                  </a:lnTo>
                  <a:lnTo>
                    <a:pt x="0" y="11308556"/>
                  </a:lnTo>
                  <a:lnTo>
                    <a:pt x="6351010" y="11308556"/>
                  </a:lnTo>
                  <a:lnTo>
                    <a:pt x="6351010" y="0"/>
                  </a:lnTo>
                  <a:close/>
                </a:path>
              </a:pathLst>
            </a:custGeom>
            <a:solidFill>
              <a:srgbClr val="00172C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pPr marL="0" marR="0" lvl="0" indent="0" algn="l" defTabSz="60963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091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6303819" y="212688"/>
            <a:ext cx="5721675" cy="3652723"/>
            <a:chOff x="9658763" y="3104826"/>
            <a:chExt cx="9435465" cy="6023610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58763" y="3104826"/>
              <a:ext cx="9435210" cy="602358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0052050" y="3402200"/>
              <a:ext cx="8418830" cy="5006975"/>
            </a:xfrm>
            <a:custGeom>
              <a:avLst/>
              <a:gdLst/>
              <a:ahLst/>
              <a:cxnLst/>
              <a:rect l="l" t="t" r="r" b="b"/>
              <a:pathLst>
                <a:path w="8418830" h="5006975">
                  <a:moveTo>
                    <a:pt x="7932742" y="0"/>
                  </a:moveTo>
                  <a:lnTo>
                    <a:pt x="485849" y="0"/>
                  </a:lnTo>
                  <a:lnTo>
                    <a:pt x="439052" y="2224"/>
                  </a:lnTo>
                  <a:lnTo>
                    <a:pt x="393514" y="8762"/>
                  </a:lnTo>
                  <a:lnTo>
                    <a:pt x="349441" y="19410"/>
                  </a:lnTo>
                  <a:lnTo>
                    <a:pt x="307034" y="33964"/>
                  </a:lnTo>
                  <a:lnTo>
                    <a:pt x="266497" y="52220"/>
                  </a:lnTo>
                  <a:lnTo>
                    <a:pt x="228035" y="73974"/>
                  </a:lnTo>
                  <a:lnTo>
                    <a:pt x="191849" y="99022"/>
                  </a:lnTo>
                  <a:lnTo>
                    <a:pt x="158144" y="127160"/>
                  </a:lnTo>
                  <a:lnTo>
                    <a:pt x="127124" y="158186"/>
                  </a:lnTo>
                  <a:lnTo>
                    <a:pt x="98990" y="191894"/>
                  </a:lnTo>
                  <a:lnTo>
                    <a:pt x="73948" y="228081"/>
                  </a:lnTo>
                  <a:lnTo>
                    <a:pt x="52200" y="266544"/>
                  </a:lnTo>
                  <a:lnTo>
                    <a:pt x="33951" y="307077"/>
                  </a:lnTo>
                  <a:lnTo>
                    <a:pt x="19402" y="349478"/>
                  </a:lnTo>
                  <a:lnTo>
                    <a:pt x="8759" y="393543"/>
                  </a:lnTo>
                  <a:lnTo>
                    <a:pt x="2223" y="439068"/>
                  </a:lnTo>
                  <a:lnTo>
                    <a:pt x="0" y="485849"/>
                  </a:lnTo>
                  <a:lnTo>
                    <a:pt x="0" y="4521014"/>
                  </a:lnTo>
                  <a:lnTo>
                    <a:pt x="2223" y="4567811"/>
                  </a:lnTo>
                  <a:lnTo>
                    <a:pt x="8759" y="4613348"/>
                  </a:lnTo>
                  <a:lnTo>
                    <a:pt x="19402" y="4657421"/>
                  </a:lnTo>
                  <a:lnTo>
                    <a:pt x="33951" y="4699828"/>
                  </a:lnTo>
                  <a:lnTo>
                    <a:pt x="52200" y="4740365"/>
                  </a:lnTo>
                  <a:lnTo>
                    <a:pt x="73948" y="4778828"/>
                  </a:lnTo>
                  <a:lnTo>
                    <a:pt x="98990" y="4815013"/>
                  </a:lnTo>
                  <a:lnTo>
                    <a:pt x="127124" y="4848718"/>
                  </a:lnTo>
                  <a:lnTo>
                    <a:pt x="158144" y="4879739"/>
                  </a:lnTo>
                  <a:lnTo>
                    <a:pt x="191849" y="4907872"/>
                  </a:lnTo>
                  <a:lnTo>
                    <a:pt x="228035" y="4932914"/>
                  </a:lnTo>
                  <a:lnTo>
                    <a:pt x="266497" y="4954662"/>
                  </a:lnTo>
                  <a:lnTo>
                    <a:pt x="307034" y="4972912"/>
                  </a:lnTo>
                  <a:lnTo>
                    <a:pt x="349441" y="4987460"/>
                  </a:lnTo>
                  <a:lnTo>
                    <a:pt x="393514" y="4998104"/>
                  </a:lnTo>
                  <a:lnTo>
                    <a:pt x="439052" y="5004639"/>
                  </a:lnTo>
                  <a:lnTo>
                    <a:pt x="485849" y="5006863"/>
                  </a:lnTo>
                  <a:lnTo>
                    <a:pt x="7932742" y="5006863"/>
                  </a:lnTo>
                  <a:lnTo>
                    <a:pt x="7979539" y="5004639"/>
                  </a:lnTo>
                  <a:lnTo>
                    <a:pt x="8025076" y="4998104"/>
                  </a:lnTo>
                  <a:lnTo>
                    <a:pt x="8069150" y="4987460"/>
                  </a:lnTo>
                  <a:lnTo>
                    <a:pt x="8111557" y="4972912"/>
                  </a:lnTo>
                  <a:lnTo>
                    <a:pt x="8152093" y="4954662"/>
                  </a:lnTo>
                  <a:lnTo>
                    <a:pt x="8190556" y="4932914"/>
                  </a:lnTo>
                  <a:lnTo>
                    <a:pt x="8226742" y="4907872"/>
                  </a:lnTo>
                  <a:lnTo>
                    <a:pt x="8260446" y="4879739"/>
                  </a:lnTo>
                  <a:lnTo>
                    <a:pt x="8291467" y="4848718"/>
                  </a:lnTo>
                  <a:lnTo>
                    <a:pt x="8319600" y="4815013"/>
                  </a:lnTo>
                  <a:lnTo>
                    <a:pt x="8344643" y="4778828"/>
                  </a:lnTo>
                  <a:lnTo>
                    <a:pt x="8366390" y="4740365"/>
                  </a:lnTo>
                  <a:lnTo>
                    <a:pt x="8384640" y="4699828"/>
                  </a:lnTo>
                  <a:lnTo>
                    <a:pt x="8399189" y="4657421"/>
                  </a:lnTo>
                  <a:lnTo>
                    <a:pt x="8409832" y="4613348"/>
                  </a:lnTo>
                  <a:lnTo>
                    <a:pt x="8416368" y="4567811"/>
                  </a:lnTo>
                  <a:lnTo>
                    <a:pt x="8418591" y="4521014"/>
                  </a:lnTo>
                  <a:lnTo>
                    <a:pt x="8418591" y="485849"/>
                  </a:lnTo>
                  <a:lnTo>
                    <a:pt x="8416368" y="439068"/>
                  </a:lnTo>
                  <a:lnTo>
                    <a:pt x="8409832" y="393543"/>
                  </a:lnTo>
                  <a:lnTo>
                    <a:pt x="8399189" y="349478"/>
                  </a:lnTo>
                  <a:lnTo>
                    <a:pt x="8384640" y="307077"/>
                  </a:lnTo>
                  <a:lnTo>
                    <a:pt x="8366390" y="266544"/>
                  </a:lnTo>
                  <a:lnTo>
                    <a:pt x="8344643" y="228081"/>
                  </a:lnTo>
                  <a:lnTo>
                    <a:pt x="8319600" y="191894"/>
                  </a:lnTo>
                  <a:lnTo>
                    <a:pt x="8291467" y="158186"/>
                  </a:lnTo>
                  <a:lnTo>
                    <a:pt x="8260446" y="127160"/>
                  </a:lnTo>
                  <a:lnTo>
                    <a:pt x="8226742" y="99022"/>
                  </a:lnTo>
                  <a:lnTo>
                    <a:pt x="8190556" y="73974"/>
                  </a:lnTo>
                  <a:lnTo>
                    <a:pt x="8152093" y="52220"/>
                  </a:lnTo>
                  <a:lnTo>
                    <a:pt x="8111557" y="33964"/>
                  </a:lnTo>
                  <a:lnTo>
                    <a:pt x="8069150" y="19410"/>
                  </a:lnTo>
                  <a:lnTo>
                    <a:pt x="8025076" y="8762"/>
                  </a:lnTo>
                  <a:lnTo>
                    <a:pt x="7979539" y="2224"/>
                  </a:lnTo>
                  <a:lnTo>
                    <a:pt x="7932742" y="0"/>
                  </a:lnTo>
                  <a:close/>
                </a:path>
              </a:pathLst>
            </a:custGeom>
            <a:solidFill>
              <a:srgbClr val="5E5E5E"/>
            </a:solidFill>
          </p:spPr>
          <p:txBody>
            <a:bodyPr wrap="square" lIns="0" tIns="0" rIns="0" bIns="0" rtlCol="0"/>
            <a:lstStyle/>
            <a:p>
              <a:pPr marL="0" marR="0" lvl="0" indent="0" algn="l" defTabSz="60963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091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6757604" y="400471"/>
            <a:ext cx="4889891" cy="2981600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 marR="3081" lvl="0" indent="0" algn="l" defTabSz="609630" rtl="0" eaLnBrk="1" fontAlgn="auto" latinLnBrk="0" hangingPunct="1">
              <a:lnSpc>
                <a:spcPct val="150600"/>
              </a:lnSpc>
              <a:spcBef>
                <a:spcPts val="57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1" u="none" strike="noStrike" kern="1200" cap="none" spc="61" normalizeH="0" baseline="0" noProof="0" dirty="0">
                <a:ln>
                  <a:noFill/>
                </a:ln>
                <a:solidFill>
                  <a:srgbClr val="00172C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Recommendations</a:t>
            </a:r>
          </a:p>
          <a:p>
            <a:pPr marL="179152" marR="3081" lvl="0" indent="-171450" algn="l" defTabSz="609630" rtl="0" eaLnBrk="1" fontAlgn="auto" latinLnBrk="0" hangingPunct="1">
              <a:lnSpc>
                <a:spcPct val="150600"/>
              </a:lnSpc>
              <a:spcBef>
                <a:spcPts val="5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61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Adopt bite‑sized mobile modules to improve engagement; 70% of learners in 2025 report higher engagement via mobile microlearning.(Wifitalents, 2025)</a:t>
            </a:r>
          </a:p>
          <a:p>
            <a:pPr marL="179152" marR="3081" lvl="0" indent="-171450" algn="l" defTabSz="609630" rtl="0" eaLnBrk="1" fontAlgn="auto" latinLnBrk="0" hangingPunct="1">
              <a:lnSpc>
                <a:spcPct val="150600"/>
              </a:lnSpc>
              <a:spcBef>
                <a:spcPts val="5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61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Use AI‑powered learning analytics to measure training effectiveness and ROI; 71% of L&amp;D professionals cite analytics as critical.(GlobeNewswire, 2024)</a:t>
            </a:r>
          </a:p>
          <a:p>
            <a:pPr marL="179152" marR="3081" lvl="0" indent="-171450" algn="l" defTabSz="609630" rtl="0" eaLnBrk="1" fontAlgn="auto" latinLnBrk="0" hangingPunct="1">
              <a:lnSpc>
                <a:spcPct val="150600"/>
              </a:lnSpc>
              <a:spcBef>
                <a:spcPts val="5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61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Implement AI-driven personalised learning paths for skill-gap prediction; 45% of enterprise platforms now offer adaptive learning.(Business Research Insights, </a:t>
            </a:r>
            <a:r>
              <a:rPr kumimoji="0" lang="en-US" sz="1395" b="0" i="0" u="none" strike="noStrike" kern="1200" cap="none" spc="61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2025)</a:t>
            </a:r>
            <a:endParaRPr kumimoji="0" sz="1395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711782" y="328927"/>
            <a:ext cx="145939" cy="162182"/>
          </a:xfrm>
          <a:prstGeom prst="rect">
            <a:avLst/>
          </a:prstGeom>
        </p:spPr>
        <p:txBody>
          <a:bodyPr vert="horz" wrap="square" lIns="0" tIns="8087" rIns="0" bIns="0" rtlCol="0">
            <a:spAutoFit/>
          </a:bodyPr>
          <a:lstStyle/>
          <a:p>
            <a:pPr marL="7702" marR="0" lvl="0" indent="0" algn="l" defTabSz="609630" rtl="0" eaLnBrk="1" fontAlgn="auto" latinLnBrk="0" hangingPunct="1">
              <a:lnSpc>
                <a:spcPct val="100000"/>
              </a:lnSpc>
              <a:spcBef>
                <a:spcPts val="64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001" b="1" i="0" u="none" strike="noStrike" kern="1200" cap="none" spc="-1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16</a:t>
            </a:r>
            <a:endParaRPr kumimoji="0" sz="1001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DC37643-4FB3-4285-B36B-A8A633180B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601" y="946410"/>
            <a:ext cx="1473427" cy="147342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BD3AD85-19D9-4448-9279-30ED0D94CB6E}"/>
              </a:ext>
            </a:extLst>
          </p:cNvPr>
          <p:cNvSpPr txBox="1"/>
          <p:nvPr/>
        </p:nvSpPr>
        <p:spPr>
          <a:xfrm>
            <a:off x="252499" y="2698741"/>
            <a:ext cx="37882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Recommendations &amp; Real-World Example</a:t>
            </a:r>
          </a:p>
        </p:txBody>
      </p:sp>
      <p:grpSp>
        <p:nvGrpSpPr>
          <p:cNvPr id="17" name="object 6">
            <a:extLst>
              <a:ext uri="{FF2B5EF4-FFF2-40B4-BE49-F238E27FC236}">
                <a16:creationId xmlns:a16="http://schemas.microsoft.com/office/drawing/2014/main" id="{854DC3B2-C92B-4E45-A6A2-9E3480739A15}"/>
              </a:ext>
            </a:extLst>
          </p:cNvPr>
          <p:cNvGrpSpPr/>
          <p:nvPr/>
        </p:nvGrpSpPr>
        <p:grpSpPr>
          <a:xfrm>
            <a:off x="3768218" y="3428750"/>
            <a:ext cx="5721675" cy="3652723"/>
            <a:chOff x="9658763" y="3104826"/>
            <a:chExt cx="9435465" cy="6023610"/>
          </a:xfrm>
        </p:grpSpPr>
        <p:pic>
          <p:nvPicPr>
            <p:cNvPr id="18" name="object 7">
              <a:extLst>
                <a:ext uri="{FF2B5EF4-FFF2-40B4-BE49-F238E27FC236}">
                  <a16:creationId xmlns:a16="http://schemas.microsoft.com/office/drawing/2014/main" id="{73F4A4A7-B74E-4254-A68E-F0D6D86E8E33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658763" y="3104826"/>
              <a:ext cx="9435210" cy="6023586"/>
            </a:xfrm>
            <a:prstGeom prst="rect">
              <a:avLst/>
            </a:prstGeom>
          </p:spPr>
        </p:pic>
        <p:sp>
          <p:nvSpPr>
            <p:cNvPr id="19" name="object 8">
              <a:extLst>
                <a:ext uri="{FF2B5EF4-FFF2-40B4-BE49-F238E27FC236}">
                  <a16:creationId xmlns:a16="http://schemas.microsoft.com/office/drawing/2014/main" id="{3A6848FE-9CDB-4B95-94B2-FF24B343C4A6}"/>
                </a:ext>
              </a:extLst>
            </p:cNvPr>
            <p:cNvSpPr/>
            <p:nvPr/>
          </p:nvSpPr>
          <p:spPr>
            <a:xfrm>
              <a:off x="10052050" y="3402200"/>
              <a:ext cx="8418830" cy="5006975"/>
            </a:xfrm>
            <a:custGeom>
              <a:avLst/>
              <a:gdLst/>
              <a:ahLst/>
              <a:cxnLst/>
              <a:rect l="l" t="t" r="r" b="b"/>
              <a:pathLst>
                <a:path w="8418830" h="5006975">
                  <a:moveTo>
                    <a:pt x="7932742" y="0"/>
                  </a:moveTo>
                  <a:lnTo>
                    <a:pt x="485849" y="0"/>
                  </a:lnTo>
                  <a:lnTo>
                    <a:pt x="439052" y="2224"/>
                  </a:lnTo>
                  <a:lnTo>
                    <a:pt x="393514" y="8762"/>
                  </a:lnTo>
                  <a:lnTo>
                    <a:pt x="349441" y="19410"/>
                  </a:lnTo>
                  <a:lnTo>
                    <a:pt x="307034" y="33964"/>
                  </a:lnTo>
                  <a:lnTo>
                    <a:pt x="266497" y="52220"/>
                  </a:lnTo>
                  <a:lnTo>
                    <a:pt x="228035" y="73974"/>
                  </a:lnTo>
                  <a:lnTo>
                    <a:pt x="191849" y="99022"/>
                  </a:lnTo>
                  <a:lnTo>
                    <a:pt x="158144" y="127160"/>
                  </a:lnTo>
                  <a:lnTo>
                    <a:pt x="127124" y="158186"/>
                  </a:lnTo>
                  <a:lnTo>
                    <a:pt x="98990" y="191894"/>
                  </a:lnTo>
                  <a:lnTo>
                    <a:pt x="73948" y="228081"/>
                  </a:lnTo>
                  <a:lnTo>
                    <a:pt x="52200" y="266544"/>
                  </a:lnTo>
                  <a:lnTo>
                    <a:pt x="33951" y="307077"/>
                  </a:lnTo>
                  <a:lnTo>
                    <a:pt x="19402" y="349478"/>
                  </a:lnTo>
                  <a:lnTo>
                    <a:pt x="8759" y="393543"/>
                  </a:lnTo>
                  <a:lnTo>
                    <a:pt x="2223" y="439068"/>
                  </a:lnTo>
                  <a:lnTo>
                    <a:pt x="0" y="485849"/>
                  </a:lnTo>
                  <a:lnTo>
                    <a:pt x="0" y="4521014"/>
                  </a:lnTo>
                  <a:lnTo>
                    <a:pt x="2223" y="4567811"/>
                  </a:lnTo>
                  <a:lnTo>
                    <a:pt x="8759" y="4613348"/>
                  </a:lnTo>
                  <a:lnTo>
                    <a:pt x="19402" y="4657421"/>
                  </a:lnTo>
                  <a:lnTo>
                    <a:pt x="33951" y="4699828"/>
                  </a:lnTo>
                  <a:lnTo>
                    <a:pt x="52200" y="4740365"/>
                  </a:lnTo>
                  <a:lnTo>
                    <a:pt x="73948" y="4778828"/>
                  </a:lnTo>
                  <a:lnTo>
                    <a:pt x="98990" y="4815013"/>
                  </a:lnTo>
                  <a:lnTo>
                    <a:pt x="127124" y="4848718"/>
                  </a:lnTo>
                  <a:lnTo>
                    <a:pt x="158144" y="4879739"/>
                  </a:lnTo>
                  <a:lnTo>
                    <a:pt x="191849" y="4907872"/>
                  </a:lnTo>
                  <a:lnTo>
                    <a:pt x="228035" y="4932914"/>
                  </a:lnTo>
                  <a:lnTo>
                    <a:pt x="266497" y="4954662"/>
                  </a:lnTo>
                  <a:lnTo>
                    <a:pt x="307034" y="4972912"/>
                  </a:lnTo>
                  <a:lnTo>
                    <a:pt x="349441" y="4987460"/>
                  </a:lnTo>
                  <a:lnTo>
                    <a:pt x="393514" y="4998104"/>
                  </a:lnTo>
                  <a:lnTo>
                    <a:pt x="439052" y="5004639"/>
                  </a:lnTo>
                  <a:lnTo>
                    <a:pt x="485849" y="5006863"/>
                  </a:lnTo>
                  <a:lnTo>
                    <a:pt x="7932742" y="5006863"/>
                  </a:lnTo>
                  <a:lnTo>
                    <a:pt x="7979539" y="5004639"/>
                  </a:lnTo>
                  <a:lnTo>
                    <a:pt x="8025076" y="4998104"/>
                  </a:lnTo>
                  <a:lnTo>
                    <a:pt x="8069150" y="4987460"/>
                  </a:lnTo>
                  <a:lnTo>
                    <a:pt x="8111557" y="4972912"/>
                  </a:lnTo>
                  <a:lnTo>
                    <a:pt x="8152093" y="4954662"/>
                  </a:lnTo>
                  <a:lnTo>
                    <a:pt x="8190556" y="4932914"/>
                  </a:lnTo>
                  <a:lnTo>
                    <a:pt x="8226742" y="4907872"/>
                  </a:lnTo>
                  <a:lnTo>
                    <a:pt x="8260446" y="4879739"/>
                  </a:lnTo>
                  <a:lnTo>
                    <a:pt x="8291467" y="4848718"/>
                  </a:lnTo>
                  <a:lnTo>
                    <a:pt x="8319600" y="4815013"/>
                  </a:lnTo>
                  <a:lnTo>
                    <a:pt x="8344643" y="4778828"/>
                  </a:lnTo>
                  <a:lnTo>
                    <a:pt x="8366390" y="4740365"/>
                  </a:lnTo>
                  <a:lnTo>
                    <a:pt x="8384640" y="4699828"/>
                  </a:lnTo>
                  <a:lnTo>
                    <a:pt x="8399189" y="4657421"/>
                  </a:lnTo>
                  <a:lnTo>
                    <a:pt x="8409832" y="4613348"/>
                  </a:lnTo>
                  <a:lnTo>
                    <a:pt x="8416368" y="4567811"/>
                  </a:lnTo>
                  <a:lnTo>
                    <a:pt x="8418591" y="4521014"/>
                  </a:lnTo>
                  <a:lnTo>
                    <a:pt x="8418591" y="485849"/>
                  </a:lnTo>
                  <a:lnTo>
                    <a:pt x="8416368" y="439068"/>
                  </a:lnTo>
                  <a:lnTo>
                    <a:pt x="8409832" y="393543"/>
                  </a:lnTo>
                  <a:lnTo>
                    <a:pt x="8399189" y="349478"/>
                  </a:lnTo>
                  <a:lnTo>
                    <a:pt x="8384640" y="307077"/>
                  </a:lnTo>
                  <a:lnTo>
                    <a:pt x="8366390" y="266544"/>
                  </a:lnTo>
                  <a:lnTo>
                    <a:pt x="8344643" y="228081"/>
                  </a:lnTo>
                  <a:lnTo>
                    <a:pt x="8319600" y="191894"/>
                  </a:lnTo>
                  <a:lnTo>
                    <a:pt x="8291467" y="158186"/>
                  </a:lnTo>
                  <a:lnTo>
                    <a:pt x="8260446" y="127160"/>
                  </a:lnTo>
                  <a:lnTo>
                    <a:pt x="8226742" y="99022"/>
                  </a:lnTo>
                  <a:lnTo>
                    <a:pt x="8190556" y="73974"/>
                  </a:lnTo>
                  <a:lnTo>
                    <a:pt x="8152093" y="52220"/>
                  </a:lnTo>
                  <a:lnTo>
                    <a:pt x="8111557" y="33964"/>
                  </a:lnTo>
                  <a:lnTo>
                    <a:pt x="8069150" y="19410"/>
                  </a:lnTo>
                  <a:lnTo>
                    <a:pt x="8025076" y="8762"/>
                  </a:lnTo>
                  <a:lnTo>
                    <a:pt x="7979539" y="2224"/>
                  </a:lnTo>
                  <a:lnTo>
                    <a:pt x="7932742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</p:spPr>
          <p:txBody>
            <a:bodyPr wrap="square" lIns="0" tIns="0" rIns="0" bIns="0" rtlCol="0"/>
            <a:lstStyle/>
            <a:p>
              <a:pPr marL="0" marR="0" lvl="0" indent="0" algn="l" defTabSz="60963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091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1" name="object 9">
            <a:extLst>
              <a:ext uri="{FF2B5EF4-FFF2-40B4-BE49-F238E27FC236}">
                <a16:creationId xmlns:a16="http://schemas.microsoft.com/office/drawing/2014/main" id="{8D49A3EF-141E-4A00-875E-6EB9605D7C0D}"/>
              </a:ext>
            </a:extLst>
          </p:cNvPr>
          <p:cNvSpPr txBox="1"/>
          <p:nvPr/>
        </p:nvSpPr>
        <p:spPr>
          <a:xfrm>
            <a:off x="4288282" y="3753720"/>
            <a:ext cx="4652519" cy="2806808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1" u="none" strike="noStrike" kern="1200" cap="none" spc="0" normalizeH="0" baseline="0" noProof="0" dirty="0">
                <a:ln>
                  <a:noFill/>
                </a:ln>
                <a:solidFill>
                  <a:srgbClr val="00172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</a:t>
            </a: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33" b="1" i="0" u="none" strike="noStrike" kern="1200" cap="none" spc="0" normalizeH="0" baseline="0" noProof="0" dirty="0">
                <a:ln>
                  <a:noFill/>
                </a:ln>
                <a:solidFill>
                  <a:srgbClr val="00172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Future Fit Learning (Unilever &amp; Degreed)</a:t>
            </a:r>
            <a:r>
              <a:rPr kumimoji="0" lang="en-US" sz="1733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  <a:endParaRPr kumimoji="0" lang="en-US" sz="1733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04815" marR="0" lvl="0" indent="-304815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33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Reskilled </a:t>
            </a:r>
            <a:r>
              <a:rPr kumimoji="0" lang="en-US" sz="1733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80,000+ employees</a:t>
            </a:r>
            <a:r>
              <a:rPr kumimoji="0" lang="en-US" sz="1733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globally.</a:t>
            </a:r>
          </a:p>
          <a:p>
            <a:pPr marL="304815" marR="0" lvl="0" indent="-304815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33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Focused on digital, leadership, and sustainability skills.</a:t>
            </a:r>
          </a:p>
          <a:p>
            <a:pPr marL="304815" marR="0" lvl="0" indent="-304815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33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Demonstrates impact of integrated T&amp;D programs in a global organisation.</a:t>
            </a:r>
            <a:br>
              <a:rPr kumimoji="0" lang="en-US" sz="1733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733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(Unilever Global Learning Report, 2023; Degreed Case Study, 2022)</a:t>
            </a:r>
            <a:endParaRPr kumimoji="0" lang="en-US" sz="1733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7702" marR="3081" lvl="0" indent="0" algn="l" defTabSz="609630" rtl="0" eaLnBrk="1" fontAlgn="auto" latinLnBrk="0" hangingPunct="1">
              <a:lnSpc>
                <a:spcPct val="150600"/>
              </a:lnSpc>
              <a:spcBef>
                <a:spcPts val="57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395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E0133265-6B18-4F09-BE02-10FF5C3B7D57}"/>
              </a:ext>
            </a:extLst>
          </p:cNvPr>
          <p:cNvSpPr/>
          <p:nvPr/>
        </p:nvSpPr>
        <p:spPr>
          <a:xfrm>
            <a:off x="8650375" y="1092200"/>
            <a:ext cx="3080517" cy="5449434"/>
          </a:xfrm>
          <a:custGeom>
            <a:avLst/>
            <a:gdLst/>
            <a:ahLst/>
            <a:cxnLst/>
            <a:rect l="l" t="t" r="r" b="b"/>
            <a:pathLst>
              <a:path w="5080000" h="8986520">
                <a:moveTo>
                  <a:pt x="4658182" y="0"/>
                </a:moveTo>
                <a:lnTo>
                  <a:pt x="421662" y="0"/>
                </a:lnTo>
                <a:lnTo>
                  <a:pt x="372488" y="2836"/>
                </a:lnTo>
                <a:lnTo>
                  <a:pt x="324980" y="11136"/>
                </a:lnTo>
                <a:lnTo>
                  <a:pt x="279455" y="24582"/>
                </a:lnTo>
                <a:lnTo>
                  <a:pt x="236228" y="42859"/>
                </a:lnTo>
                <a:lnTo>
                  <a:pt x="195616" y="65649"/>
                </a:lnTo>
                <a:lnTo>
                  <a:pt x="157936" y="92636"/>
                </a:lnTo>
                <a:lnTo>
                  <a:pt x="123504" y="123504"/>
                </a:lnTo>
                <a:lnTo>
                  <a:pt x="92636" y="157936"/>
                </a:lnTo>
                <a:lnTo>
                  <a:pt x="65649" y="195616"/>
                </a:lnTo>
                <a:lnTo>
                  <a:pt x="42859" y="236228"/>
                </a:lnTo>
                <a:lnTo>
                  <a:pt x="24582" y="279455"/>
                </a:lnTo>
                <a:lnTo>
                  <a:pt x="11136" y="324980"/>
                </a:lnTo>
                <a:lnTo>
                  <a:pt x="2836" y="372488"/>
                </a:lnTo>
                <a:lnTo>
                  <a:pt x="0" y="421662"/>
                </a:lnTo>
                <a:lnTo>
                  <a:pt x="0" y="8564838"/>
                </a:lnTo>
                <a:lnTo>
                  <a:pt x="2836" y="8614010"/>
                </a:lnTo>
                <a:lnTo>
                  <a:pt x="11136" y="8661515"/>
                </a:lnTo>
                <a:lnTo>
                  <a:pt x="24582" y="8707038"/>
                </a:lnTo>
                <a:lnTo>
                  <a:pt x="42859" y="8750262"/>
                </a:lnTo>
                <a:lnTo>
                  <a:pt x="65649" y="8790870"/>
                </a:lnTo>
                <a:lnTo>
                  <a:pt x="92636" y="8828548"/>
                </a:lnTo>
                <a:lnTo>
                  <a:pt x="123504" y="8862977"/>
                </a:lnTo>
                <a:lnTo>
                  <a:pt x="157936" y="8893842"/>
                </a:lnTo>
                <a:lnTo>
                  <a:pt x="195616" y="8920827"/>
                </a:lnTo>
                <a:lnTo>
                  <a:pt x="236228" y="8943615"/>
                </a:lnTo>
                <a:lnTo>
                  <a:pt x="279455" y="8961889"/>
                </a:lnTo>
                <a:lnTo>
                  <a:pt x="324980" y="8975334"/>
                </a:lnTo>
                <a:lnTo>
                  <a:pt x="372488" y="8983633"/>
                </a:lnTo>
                <a:lnTo>
                  <a:pt x="421662" y="8986469"/>
                </a:lnTo>
                <a:lnTo>
                  <a:pt x="4658182" y="8986469"/>
                </a:lnTo>
                <a:lnTo>
                  <a:pt x="4707356" y="8983633"/>
                </a:lnTo>
                <a:lnTo>
                  <a:pt x="4754864" y="8975334"/>
                </a:lnTo>
                <a:lnTo>
                  <a:pt x="4800390" y="8961889"/>
                </a:lnTo>
                <a:lnTo>
                  <a:pt x="4843616" y="8943615"/>
                </a:lnTo>
                <a:lnTo>
                  <a:pt x="4884228" y="8920827"/>
                </a:lnTo>
                <a:lnTo>
                  <a:pt x="4921908" y="8893842"/>
                </a:lnTo>
                <a:lnTo>
                  <a:pt x="4956341" y="8862977"/>
                </a:lnTo>
                <a:lnTo>
                  <a:pt x="4987209" y="8828548"/>
                </a:lnTo>
                <a:lnTo>
                  <a:pt x="5014196" y="8790870"/>
                </a:lnTo>
                <a:lnTo>
                  <a:pt x="5036986" y="8750262"/>
                </a:lnTo>
                <a:lnTo>
                  <a:pt x="5055262" y="8707038"/>
                </a:lnTo>
                <a:lnTo>
                  <a:pt x="5068708" y="8661515"/>
                </a:lnTo>
                <a:lnTo>
                  <a:pt x="5077008" y="8614010"/>
                </a:lnTo>
                <a:lnTo>
                  <a:pt x="5079845" y="8564838"/>
                </a:lnTo>
                <a:lnTo>
                  <a:pt x="5079845" y="421662"/>
                </a:lnTo>
                <a:lnTo>
                  <a:pt x="5077008" y="372488"/>
                </a:lnTo>
                <a:lnTo>
                  <a:pt x="5068708" y="324980"/>
                </a:lnTo>
                <a:lnTo>
                  <a:pt x="5055262" y="279455"/>
                </a:lnTo>
                <a:lnTo>
                  <a:pt x="5036986" y="236228"/>
                </a:lnTo>
                <a:lnTo>
                  <a:pt x="5014196" y="195616"/>
                </a:lnTo>
                <a:lnTo>
                  <a:pt x="4987209" y="157936"/>
                </a:lnTo>
                <a:lnTo>
                  <a:pt x="4956341" y="123504"/>
                </a:lnTo>
                <a:lnTo>
                  <a:pt x="4921908" y="92636"/>
                </a:lnTo>
                <a:lnTo>
                  <a:pt x="4884228" y="65649"/>
                </a:lnTo>
                <a:lnTo>
                  <a:pt x="4843616" y="42859"/>
                </a:lnTo>
                <a:lnTo>
                  <a:pt x="4800390" y="24582"/>
                </a:lnTo>
                <a:lnTo>
                  <a:pt x="4754864" y="11136"/>
                </a:lnTo>
                <a:lnTo>
                  <a:pt x="4707356" y="2836"/>
                </a:lnTo>
                <a:lnTo>
                  <a:pt x="4658182" y="0"/>
                </a:lnTo>
                <a:close/>
              </a:path>
            </a:pathLst>
          </a:custGeom>
          <a:solidFill>
            <a:srgbClr val="00172C">
              <a:alpha val="79998"/>
            </a:srgbClr>
          </a:solidFill>
        </p:spPr>
        <p:txBody>
          <a:bodyPr wrap="square" lIns="0" tIns="0" rIns="0" bIns="0" rtlCol="0"/>
          <a:lstStyle/>
          <a:p>
            <a:pPr defTabSz="554520"/>
            <a:endParaRPr sz="1091" kern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72AEDC10-7DF4-4B39-BEB7-B62450D52A93}"/>
              </a:ext>
            </a:extLst>
          </p:cNvPr>
          <p:cNvSpPr txBox="1"/>
          <p:nvPr/>
        </p:nvSpPr>
        <p:spPr>
          <a:xfrm>
            <a:off x="9077453" y="1214472"/>
            <a:ext cx="2278042" cy="705073"/>
          </a:xfrm>
          <a:prstGeom prst="rect">
            <a:avLst/>
          </a:prstGeom>
        </p:spPr>
        <p:txBody>
          <a:bodyPr vert="horz" wrap="square" lIns="0" tIns="48903" rIns="0" bIns="0" rtlCol="0">
            <a:spAutoFit/>
          </a:bodyPr>
          <a:lstStyle/>
          <a:p>
            <a:pPr marL="7702" marR="3081" indent="1631983" defTabSz="554520">
              <a:lnSpc>
                <a:spcPts val="2595"/>
              </a:lnSpc>
              <a:spcBef>
                <a:spcPts val="385"/>
              </a:spcBef>
            </a:pPr>
            <a:r>
              <a:rPr sz="2133" b="1" i="1" kern="0" spc="361" dirty="0">
                <a:solidFill>
                  <a:srgbClr val="FFFFFF"/>
                </a:solidFill>
                <a:latin typeface="Calibri"/>
                <a:cs typeface="Calibri"/>
              </a:rPr>
              <a:t>KEY </a:t>
            </a:r>
            <a:r>
              <a:rPr sz="2133" b="1" i="1" kern="0" spc="397" dirty="0">
                <a:solidFill>
                  <a:srgbClr val="FFFFFF"/>
                </a:solidFill>
                <a:latin typeface="Calibri"/>
                <a:cs typeface="Calibri"/>
              </a:rPr>
              <a:t>PROPONENTS</a:t>
            </a:r>
            <a:endParaRPr sz="2133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4" name="object 5">
            <a:extLst>
              <a:ext uri="{FF2B5EF4-FFF2-40B4-BE49-F238E27FC236}">
                <a16:creationId xmlns:a16="http://schemas.microsoft.com/office/drawing/2014/main" id="{2BAA6A2F-BC65-4901-B4A3-7FAFF522D1EF}"/>
              </a:ext>
            </a:extLst>
          </p:cNvPr>
          <p:cNvSpPr txBox="1">
            <a:spLocks/>
          </p:cNvSpPr>
          <p:nvPr/>
        </p:nvSpPr>
        <p:spPr>
          <a:xfrm>
            <a:off x="293931" y="568785"/>
            <a:ext cx="3820610" cy="1291374"/>
          </a:xfrm>
          <a:prstGeom prst="rect">
            <a:avLst/>
          </a:prstGeom>
        </p:spPr>
        <p:txBody>
          <a:bodyPr vert="horz" wrap="square" lIns="0" tIns="59685" rIns="0" bIns="0" rtlCol="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702" marR="367370" defTabSz="609630">
              <a:lnSpc>
                <a:spcPts val="3238"/>
              </a:lnSpc>
              <a:spcBef>
                <a:spcPts val="470"/>
              </a:spcBef>
            </a:pPr>
            <a:r>
              <a:rPr lang="en-US" sz="3002" i="1" spc="467" dirty="0">
                <a:solidFill>
                  <a:srgbClr val="00172C"/>
                </a:solidFill>
                <a:latin typeface="Calibri"/>
              </a:rPr>
              <a:t>CONCEPT </a:t>
            </a:r>
            <a:r>
              <a:rPr lang="en-US" sz="3002" i="1" spc="467" dirty="0">
                <a:solidFill>
                  <a:srgbClr val="0063C2"/>
                </a:solidFill>
                <a:latin typeface="Calibri"/>
              </a:rPr>
              <a:t>PERFORMANCE MANAGEMENT</a:t>
            </a:r>
            <a:endParaRPr lang="en-US" sz="3002" i="1" dirty="0">
              <a:solidFill>
                <a:srgbClr val="0063C2"/>
              </a:solidFill>
              <a:latin typeface="Calibri"/>
            </a:endParaRPr>
          </a:p>
        </p:txBody>
      </p:sp>
      <p:sp>
        <p:nvSpPr>
          <p:cNvPr id="5" name="object 6">
            <a:extLst>
              <a:ext uri="{FF2B5EF4-FFF2-40B4-BE49-F238E27FC236}">
                <a16:creationId xmlns:a16="http://schemas.microsoft.com/office/drawing/2014/main" id="{7A313ECA-3D85-4676-A199-983394C09741}"/>
              </a:ext>
            </a:extLst>
          </p:cNvPr>
          <p:cNvSpPr txBox="1"/>
          <p:nvPr/>
        </p:nvSpPr>
        <p:spPr>
          <a:xfrm>
            <a:off x="348532" y="2003194"/>
            <a:ext cx="3686679" cy="4487012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 marR="3081" defTabSz="554520">
              <a:lnSpc>
                <a:spcPct val="150600"/>
              </a:lnSpc>
              <a:spcBef>
                <a:spcPts val="57"/>
              </a:spcBef>
            </a:pPr>
            <a:r>
              <a:rPr lang="en-US" sz="1533" kern="0" dirty="0">
                <a:solidFill>
                  <a:srgbClr val="00172C"/>
                </a:solidFill>
                <a:latin typeface="Arial"/>
                <a:cs typeface="Arial"/>
              </a:rPr>
              <a:t>Performance Management (PM) is a structured process to align individual performance with organisational goals, improve productivity, and support employee development </a:t>
            </a:r>
          </a:p>
          <a:p>
            <a:pPr marL="7702" marR="3081" defTabSz="554520">
              <a:lnSpc>
                <a:spcPct val="150600"/>
              </a:lnSpc>
              <a:spcBef>
                <a:spcPts val="57"/>
              </a:spcBef>
            </a:pPr>
            <a:r>
              <a:rPr lang="en-US" sz="1533" kern="0" dirty="0">
                <a:solidFill>
                  <a:srgbClr val="00172C"/>
                </a:solidFill>
                <a:latin typeface="Arial"/>
                <a:cs typeface="Arial"/>
              </a:rPr>
              <a:t>(Armstrong &amp; Taylor, 2020)</a:t>
            </a:r>
          </a:p>
          <a:p>
            <a:pPr marL="7702" marR="3081" defTabSz="554520">
              <a:lnSpc>
                <a:spcPct val="150600"/>
              </a:lnSpc>
              <a:spcBef>
                <a:spcPts val="57"/>
              </a:spcBef>
            </a:pPr>
            <a:r>
              <a:rPr lang="en-US" sz="1533" kern="0" dirty="0">
                <a:solidFill>
                  <a:srgbClr val="00172C"/>
                </a:solidFill>
                <a:latin typeface="Arial"/>
                <a:cs typeface="Arial"/>
              </a:rPr>
              <a:t>AI‑driven HRM is reshaping performance management through analytics, predictive models, and strategic decision‑making — highlighting new performance frameworks in HR.</a:t>
            </a:r>
          </a:p>
          <a:p>
            <a:pPr marL="7702" marR="3081" defTabSz="554520">
              <a:lnSpc>
                <a:spcPct val="150600"/>
              </a:lnSpc>
              <a:spcBef>
                <a:spcPts val="57"/>
              </a:spcBef>
            </a:pPr>
            <a:r>
              <a:rPr lang="en-US" sz="1200" i="1" kern="0" dirty="0">
                <a:solidFill>
                  <a:srgbClr val="00172C"/>
                </a:solidFill>
                <a:latin typeface="Arial"/>
                <a:cs typeface="Arial"/>
              </a:rPr>
              <a:t>Maghsoudi, M., Kamrani Shahri, M., Agha Mohammad Ali Kermani, M. &amp; Khanizad, R. (2023).</a:t>
            </a:r>
            <a:endParaRPr sz="1200" i="1" kern="0" dirty="0">
              <a:solidFill>
                <a:srgbClr val="00172C"/>
              </a:solidFill>
              <a:latin typeface="Arial"/>
              <a:cs typeface="Arial"/>
            </a:endParaRPr>
          </a:p>
        </p:txBody>
      </p:sp>
      <p:sp>
        <p:nvSpPr>
          <p:cNvPr id="10" name="object 11">
            <a:extLst>
              <a:ext uri="{FF2B5EF4-FFF2-40B4-BE49-F238E27FC236}">
                <a16:creationId xmlns:a16="http://schemas.microsoft.com/office/drawing/2014/main" id="{8B699A2B-99A3-41A1-A870-E330FB0DC246}"/>
              </a:ext>
            </a:extLst>
          </p:cNvPr>
          <p:cNvSpPr txBox="1"/>
          <p:nvPr/>
        </p:nvSpPr>
        <p:spPr>
          <a:xfrm>
            <a:off x="9147561" y="3893890"/>
            <a:ext cx="2379551" cy="222840"/>
          </a:xfrm>
          <a:prstGeom prst="rect">
            <a:avLst/>
          </a:prstGeom>
        </p:spPr>
        <p:txBody>
          <a:bodyPr vert="horz" wrap="square" lIns="0" tIns="8087" rIns="0" bIns="0" rtlCol="0">
            <a:spAutoFit/>
          </a:bodyPr>
          <a:lstStyle/>
          <a:p>
            <a:pPr marL="7702" defTabSz="554520">
              <a:spcBef>
                <a:spcPts val="64"/>
              </a:spcBef>
            </a:pPr>
            <a:r>
              <a:rPr lang="en-US" sz="1395" b="1" i="1" kern="0" spc="212" dirty="0">
                <a:solidFill>
                  <a:srgbClr val="FFFFFF"/>
                </a:solidFill>
                <a:latin typeface="Calibri"/>
                <a:cs typeface="Calibri"/>
              </a:rPr>
              <a:t>MICHAEL ARMSTRONG</a:t>
            </a:r>
            <a:endParaRPr lang="en-US" sz="1395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15" name="object 16">
            <a:extLst>
              <a:ext uri="{FF2B5EF4-FFF2-40B4-BE49-F238E27FC236}">
                <a16:creationId xmlns:a16="http://schemas.microsoft.com/office/drawing/2014/main" id="{F608B920-1D63-41C4-AF53-83F88B0AA223}"/>
              </a:ext>
            </a:extLst>
          </p:cNvPr>
          <p:cNvSpPr txBox="1"/>
          <p:nvPr/>
        </p:nvSpPr>
        <p:spPr>
          <a:xfrm>
            <a:off x="9412578" y="5976207"/>
            <a:ext cx="1709301" cy="222840"/>
          </a:xfrm>
          <a:prstGeom prst="rect">
            <a:avLst/>
          </a:prstGeom>
        </p:spPr>
        <p:txBody>
          <a:bodyPr vert="horz" wrap="square" lIns="0" tIns="8087" rIns="0" bIns="0" rtlCol="0">
            <a:spAutoFit/>
          </a:bodyPr>
          <a:lstStyle/>
          <a:p>
            <a:pPr marL="7702" defTabSz="554520">
              <a:spcBef>
                <a:spcPts val="64"/>
              </a:spcBef>
            </a:pPr>
            <a:r>
              <a:rPr lang="en-US" sz="1395" b="1" i="1" kern="0" spc="209" dirty="0">
                <a:solidFill>
                  <a:srgbClr val="FFFFFF"/>
                </a:solidFill>
                <a:latin typeface="Calibri"/>
                <a:cs typeface="Calibri"/>
              </a:rPr>
              <a:t>EDWIN A. LOCKE</a:t>
            </a:r>
            <a:endParaRPr lang="en-US" sz="1395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16" name="object 17">
            <a:extLst>
              <a:ext uri="{FF2B5EF4-FFF2-40B4-BE49-F238E27FC236}">
                <a16:creationId xmlns:a16="http://schemas.microsoft.com/office/drawing/2014/main" id="{72FBF276-F9A2-4F8F-9D4B-22BDCD2759D6}"/>
              </a:ext>
            </a:extLst>
          </p:cNvPr>
          <p:cNvSpPr/>
          <p:nvPr/>
        </p:nvSpPr>
        <p:spPr>
          <a:xfrm>
            <a:off x="4256850" y="1092200"/>
            <a:ext cx="3820611" cy="5449434"/>
          </a:xfrm>
          <a:custGeom>
            <a:avLst/>
            <a:gdLst/>
            <a:ahLst/>
            <a:cxnLst/>
            <a:rect l="l" t="t" r="r" b="b"/>
            <a:pathLst>
              <a:path w="6300469" h="8986520">
                <a:moveTo>
                  <a:pt x="5830084" y="0"/>
                </a:moveTo>
                <a:lnTo>
                  <a:pt x="469723" y="0"/>
                </a:lnTo>
                <a:lnTo>
                  <a:pt x="421689" y="2425"/>
                </a:lnTo>
                <a:lnTo>
                  <a:pt x="375044" y="9545"/>
                </a:lnTo>
                <a:lnTo>
                  <a:pt x="330024" y="21123"/>
                </a:lnTo>
                <a:lnTo>
                  <a:pt x="286866" y="36922"/>
                </a:lnTo>
                <a:lnTo>
                  <a:pt x="245804" y="56707"/>
                </a:lnTo>
                <a:lnTo>
                  <a:pt x="207076" y="80242"/>
                </a:lnTo>
                <a:lnTo>
                  <a:pt x="170916" y="107289"/>
                </a:lnTo>
                <a:lnTo>
                  <a:pt x="137561" y="137613"/>
                </a:lnTo>
                <a:lnTo>
                  <a:pt x="107246" y="170978"/>
                </a:lnTo>
                <a:lnTo>
                  <a:pt x="80209" y="207147"/>
                </a:lnTo>
                <a:lnTo>
                  <a:pt x="56683" y="245885"/>
                </a:lnTo>
                <a:lnTo>
                  <a:pt x="36906" y="286954"/>
                </a:lnTo>
                <a:lnTo>
                  <a:pt x="21113" y="330119"/>
                </a:lnTo>
                <a:lnTo>
                  <a:pt x="9541" y="375144"/>
                </a:lnTo>
                <a:lnTo>
                  <a:pt x="2424" y="421793"/>
                </a:lnTo>
                <a:lnTo>
                  <a:pt x="0" y="469828"/>
                </a:lnTo>
                <a:lnTo>
                  <a:pt x="0" y="8516704"/>
                </a:lnTo>
                <a:lnTo>
                  <a:pt x="2424" y="8564733"/>
                </a:lnTo>
                <a:lnTo>
                  <a:pt x="9541" y="8611376"/>
                </a:lnTo>
                <a:lnTo>
                  <a:pt x="21113" y="8656395"/>
                </a:lnTo>
                <a:lnTo>
                  <a:pt x="36906" y="8699554"/>
                </a:lnTo>
                <a:lnTo>
                  <a:pt x="56683" y="8740619"/>
                </a:lnTo>
                <a:lnTo>
                  <a:pt x="80209" y="8779351"/>
                </a:lnTo>
                <a:lnTo>
                  <a:pt x="107246" y="8815515"/>
                </a:lnTo>
                <a:lnTo>
                  <a:pt x="137561" y="8848875"/>
                </a:lnTo>
                <a:lnTo>
                  <a:pt x="170916" y="8879195"/>
                </a:lnTo>
                <a:lnTo>
                  <a:pt x="207076" y="8906239"/>
                </a:lnTo>
                <a:lnTo>
                  <a:pt x="245804" y="8929770"/>
                </a:lnTo>
                <a:lnTo>
                  <a:pt x="286866" y="8949552"/>
                </a:lnTo>
                <a:lnTo>
                  <a:pt x="330024" y="8965349"/>
                </a:lnTo>
                <a:lnTo>
                  <a:pt x="375044" y="8976925"/>
                </a:lnTo>
                <a:lnTo>
                  <a:pt x="421689" y="8984044"/>
                </a:lnTo>
                <a:lnTo>
                  <a:pt x="469723" y="8986469"/>
                </a:lnTo>
                <a:lnTo>
                  <a:pt x="5830084" y="8986469"/>
                </a:lnTo>
                <a:lnTo>
                  <a:pt x="5878119" y="8984044"/>
                </a:lnTo>
                <a:lnTo>
                  <a:pt x="5924768" y="8976925"/>
                </a:lnTo>
                <a:lnTo>
                  <a:pt x="5969792" y="8965349"/>
                </a:lnTo>
                <a:lnTo>
                  <a:pt x="6012958" y="8949552"/>
                </a:lnTo>
                <a:lnTo>
                  <a:pt x="6054027" y="8929770"/>
                </a:lnTo>
                <a:lnTo>
                  <a:pt x="6092765" y="8906239"/>
                </a:lnTo>
                <a:lnTo>
                  <a:pt x="6128934" y="8879195"/>
                </a:lnTo>
                <a:lnTo>
                  <a:pt x="6162299" y="8848875"/>
                </a:lnTo>
                <a:lnTo>
                  <a:pt x="6192623" y="8815515"/>
                </a:lnTo>
                <a:lnTo>
                  <a:pt x="6219670" y="8779351"/>
                </a:lnTo>
                <a:lnTo>
                  <a:pt x="6243204" y="8740619"/>
                </a:lnTo>
                <a:lnTo>
                  <a:pt x="6262989" y="8699554"/>
                </a:lnTo>
                <a:lnTo>
                  <a:pt x="6278789" y="8656395"/>
                </a:lnTo>
                <a:lnTo>
                  <a:pt x="6290367" y="8611376"/>
                </a:lnTo>
                <a:lnTo>
                  <a:pt x="6297487" y="8564733"/>
                </a:lnTo>
                <a:lnTo>
                  <a:pt x="6299912" y="8516704"/>
                </a:lnTo>
                <a:lnTo>
                  <a:pt x="6299912" y="469828"/>
                </a:lnTo>
                <a:lnTo>
                  <a:pt x="6297487" y="421793"/>
                </a:lnTo>
                <a:lnTo>
                  <a:pt x="6290367" y="375144"/>
                </a:lnTo>
                <a:lnTo>
                  <a:pt x="6278789" y="330119"/>
                </a:lnTo>
                <a:lnTo>
                  <a:pt x="6262989" y="286954"/>
                </a:lnTo>
                <a:lnTo>
                  <a:pt x="6243204" y="245885"/>
                </a:lnTo>
                <a:lnTo>
                  <a:pt x="6219670" y="207147"/>
                </a:lnTo>
                <a:lnTo>
                  <a:pt x="6192623" y="170978"/>
                </a:lnTo>
                <a:lnTo>
                  <a:pt x="6162299" y="137613"/>
                </a:lnTo>
                <a:lnTo>
                  <a:pt x="6128934" y="107289"/>
                </a:lnTo>
                <a:lnTo>
                  <a:pt x="6092765" y="80242"/>
                </a:lnTo>
                <a:lnTo>
                  <a:pt x="6054027" y="56707"/>
                </a:lnTo>
                <a:lnTo>
                  <a:pt x="6012958" y="36922"/>
                </a:lnTo>
                <a:lnTo>
                  <a:pt x="5969792" y="21123"/>
                </a:lnTo>
                <a:lnTo>
                  <a:pt x="5924768" y="9545"/>
                </a:lnTo>
                <a:lnTo>
                  <a:pt x="5878119" y="2425"/>
                </a:lnTo>
                <a:lnTo>
                  <a:pt x="5830084" y="0"/>
                </a:lnTo>
                <a:close/>
              </a:path>
            </a:pathLst>
          </a:custGeom>
          <a:solidFill>
            <a:srgbClr val="00172C"/>
          </a:solidFill>
        </p:spPr>
        <p:txBody>
          <a:bodyPr wrap="square" lIns="0" tIns="0" rIns="0" bIns="0" rtlCol="0"/>
          <a:lstStyle/>
          <a:p>
            <a:pPr defTabSz="554520"/>
            <a:endParaRPr sz="1091" kern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17" name="object 18">
            <a:extLst>
              <a:ext uri="{FF2B5EF4-FFF2-40B4-BE49-F238E27FC236}">
                <a16:creationId xmlns:a16="http://schemas.microsoft.com/office/drawing/2014/main" id="{0B767C32-5197-45BA-8D07-80F909E58B80}"/>
              </a:ext>
            </a:extLst>
          </p:cNvPr>
          <p:cNvSpPr txBox="1"/>
          <p:nvPr/>
        </p:nvSpPr>
        <p:spPr>
          <a:xfrm>
            <a:off x="4355998" y="1367973"/>
            <a:ext cx="3787183" cy="376728"/>
          </a:xfrm>
          <a:prstGeom prst="rect">
            <a:avLst/>
          </a:prstGeom>
        </p:spPr>
        <p:txBody>
          <a:bodyPr vert="horz" wrap="square" lIns="0" tIns="8087" rIns="0" bIns="0" rtlCol="0">
            <a:spAutoFit/>
          </a:bodyPr>
          <a:lstStyle/>
          <a:p>
            <a:pPr marL="7702" defTabSz="554520">
              <a:spcBef>
                <a:spcPts val="64"/>
              </a:spcBef>
            </a:pPr>
            <a:r>
              <a:rPr lang="en-US" sz="2395" b="1" i="1" kern="0" spc="425" dirty="0">
                <a:solidFill>
                  <a:srgbClr val="FFFFFF"/>
                </a:solidFill>
                <a:latin typeface="Calibri"/>
                <a:cs typeface="Calibri"/>
              </a:rPr>
              <a:t>Theoritical Links</a:t>
            </a:r>
            <a:endParaRPr sz="2395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18" name="object 19">
            <a:extLst>
              <a:ext uri="{FF2B5EF4-FFF2-40B4-BE49-F238E27FC236}">
                <a16:creationId xmlns:a16="http://schemas.microsoft.com/office/drawing/2014/main" id="{65FBFD1E-7ACF-40B2-9914-D334622AE434}"/>
              </a:ext>
            </a:extLst>
          </p:cNvPr>
          <p:cNvSpPr txBox="1"/>
          <p:nvPr/>
        </p:nvSpPr>
        <p:spPr>
          <a:xfrm>
            <a:off x="4264890" y="1793760"/>
            <a:ext cx="3662216" cy="4046314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235286" marR="3081" indent="-227969" algn="just" defTabSz="554520">
              <a:lnSpc>
                <a:spcPct val="150600"/>
              </a:lnSpc>
              <a:spcBef>
                <a:spcPts val="57"/>
              </a:spcBef>
              <a:buClr>
                <a:srgbClr val="D24717"/>
              </a:buClr>
              <a:buFont typeface="Wingdings"/>
              <a:buChar char=""/>
              <a:tabLst>
                <a:tab pos="236056" algn="l"/>
              </a:tabLst>
            </a:pPr>
            <a:r>
              <a:rPr lang="en-US" sz="1333" b="1" kern="0" dirty="0">
                <a:solidFill>
                  <a:srgbClr val="FFFFFF"/>
                </a:solidFill>
                <a:latin typeface="Arial"/>
                <a:cs typeface="Arial"/>
              </a:rPr>
              <a:t>Agile Performance Management: </a:t>
            </a:r>
            <a:r>
              <a:rPr lang="en-US" sz="1333" kern="0" dirty="0">
                <a:solidFill>
                  <a:srgbClr val="FFFFFF"/>
                </a:solidFill>
                <a:latin typeface="Arial"/>
                <a:cs typeface="Arial"/>
              </a:rPr>
              <a:t>Applies Agile methodology (sprints, stand-ups) to people management. Emphasizes adaptability, team collaboration, and dynamic goal adjustment</a:t>
            </a:r>
          </a:p>
          <a:p>
            <a:pPr marL="7317" marR="3081" algn="just" defTabSz="554520">
              <a:lnSpc>
                <a:spcPct val="150600"/>
              </a:lnSpc>
              <a:spcBef>
                <a:spcPts val="57"/>
              </a:spcBef>
              <a:buClr>
                <a:srgbClr val="D24717"/>
              </a:buClr>
              <a:tabLst>
                <a:tab pos="236056" algn="l"/>
              </a:tabLst>
            </a:pPr>
            <a:r>
              <a:rPr lang="en-US" sz="1333" i="1" kern="0" dirty="0">
                <a:solidFill>
                  <a:srgbClr val="FFFFFF"/>
                </a:solidFill>
                <a:latin typeface="Arial"/>
                <a:cs typeface="Arial"/>
              </a:rPr>
              <a:t> Reference: Pulakos et al. (2015); </a:t>
            </a:r>
          </a:p>
          <a:p>
            <a:pPr marL="235286" marR="3081" indent="-227969" algn="just" defTabSz="554520">
              <a:lnSpc>
                <a:spcPct val="150600"/>
              </a:lnSpc>
              <a:spcBef>
                <a:spcPts val="57"/>
              </a:spcBef>
              <a:buClr>
                <a:srgbClr val="D24717"/>
              </a:buClr>
              <a:buFont typeface="Wingdings"/>
              <a:buChar char=""/>
              <a:tabLst>
                <a:tab pos="236056" algn="l"/>
              </a:tabLst>
            </a:pPr>
            <a:r>
              <a:rPr lang="en-US" sz="1333" b="1" kern="0" dirty="0">
                <a:solidFill>
                  <a:srgbClr val="F79646">
                    <a:lumMod val="75000"/>
                  </a:srgbClr>
                </a:solidFill>
                <a:latin typeface="Arial"/>
                <a:cs typeface="Arial"/>
              </a:rPr>
              <a:t>Human-Centric Performance Management</a:t>
            </a:r>
            <a:r>
              <a:rPr lang="en-US" sz="1333" kern="0" dirty="0">
                <a:solidFill>
                  <a:srgbClr val="F79646">
                    <a:lumMod val="75000"/>
                  </a:srgbClr>
                </a:solidFill>
                <a:latin typeface="Arial"/>
                <a:cs typeface="Arial"/>
              </a:rPr>
              <a:t>: Focuses on employee well-being, strengths, and psychological safety</a:t>
            </a:r>
          </a:p>
          <a:p>
            <a:pPr marL="235286" marR="3081" indent="-227969" algn="just" defTabSz="554520">
              <a:lnSpc>
                <a:spcPct val="150600"/>
              </a:lnSpc>
              <a:spcBef>
                <a:spcPts val="57"/>
              </a:spcBef>
              <a:buClr>
                <a:srgbClr val="D24717"/>
              </a:buClr>
              <a:buFont typeface="Wingdings"/>
              <a:buChar char=""/>
              <a:tabLst>
                <a:tab pos="236056" algn="l"/>
              </a:tabLst>
            </a:pPr>
            <a:r>
              <a:rPr lang="en-US" sz="1333" kern="0" dirty="0">
                <a:solidFill>
                  <a:srgbClr val="F79646">
                    <a:lumMod val="75000"/>
                  </a:srgbClr>
                </a:solidFill>
                <a:latin typeface="Arial"/>
                <a:cs typeface="Arial"/>
              </a:rPr>
              <a:t>ntegrates coaching, mentorship, and career development</a:t>
            </a:r>
          </a:p>
          <a:p>
            <a:pPr marL="7317" marR="3081" algn="just" defTabSz="554520">
              <a:lnSpc>
                <a:spcPct val="150600"/>
              </a:lnSpc>
              <a:spcBef>
                <a:spcPts val="57"/>
              </a:spcBef>
              <a:buClr>
                <a:srgbClr val="D24717"/>
              </a:buClr>
              <a:tabLst>
                <a:tab pos="236056" algn="l"/>
              </a:tabLst>
            </a:pPr>
            <a:r>
              <a:rPr lang="en-US" sz="1333" i="1" kern="0" dirty="0">
                <a:solidFill>
                  <a:srgbClr val="F79646">
                    <a:lumMod val="75000"/>
                  </a:srgbClr>
                </a:solidFill>
                <a:latin typeface="Arial"/>
                <a:cs typeface="Arial"/>
              </a:rPr>
              <a:t> Reference: Gallup (2023); Deloitte Human Capital Trends</a:t>
            </a:r>
            <a:endParaRPr sz="1333" i="1" kern="0" dirty="0">
              <a:solidFill>
                <a:prstClr val="white"/>
              </a:solidFill>
              <a:latin typeface="Arial"/>
              <a:cs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685CF44-5173-4C52-A8AC-379DB916E184}"/>
              </a:ext>
            </a:extLst>
          </p:cNvPr>
          <p:cNvSpPr/>
          <p:nvPr/>
        </p:nvSpPr>
        <p:spPr>
          <a:xfrm>
            <a:off x="9327692" y="2048695"/>
            <a:ext cx="1828800" cy="1727200"/>
          </a:xfrm>
          <a:prstGeom prst="round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630"/>
            <a:endParaRPr lang="en-US" sz="120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643B9A1E-12E8-4EEF-8761-53DBF202FAE7}"/>
              </a:ext>
            </a:extLst>
          </p:cNvPr>
          <p:cNvSpPr/>
          <p:nvPr/>
        </p:nvSpPr>
        <p:spPr>
          <a:xfrm>
            <a:off x="9325273" y="4182847"/>
            <a:ext cx="1828800" cy="1727200"/>
          </a:xfrm>
          <a:prstGeom prst="round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09630"/>
            <a:endParaRPr lang="en-US" sz="1200">
              <a:solidFill>
                <a:prstClr val="white"/>
              </a:solidFill>
              <a:latin typeface="Calibri"/>
            </a:endParaRPr>
          </a:p>
        </p:txBody>
      </p:sp>
      <p:grpSp>
        <p:nvGrpSpPr>
          <p:cNvPr id="27" name="Group 11">
            <a:extLst>
              <a:ext uri="{FF2B5EF4-FFF2-40B4-BE49-F238E27FC236}">
                <a16:creationId xmlns:a16="http://schemas.microsoft.com/office/drawing/2014/main" id="{2EEFB798-01CB-40D0-B81D-A02B37C9B30F}"/>
              </a:ext>
            </a:extLst>
          </p:cNvPr>
          <p:cNvGrpSpPr/>
          <p:nvPr/>
        </p:nvGrpSpPr>
        <p:grpSpPr>
          <a:xfrm>
            <a:off x="0" y="-26975"/>
            <a:ext cx="12192000" cy="416031"/>
            <a:chOff x="0" y="0"/>
            <a:chExt cx="4816593" cy="164358"/>
          </a:xfrm>
        </p:grpSpPr>
        <p:sp>
          <p:nvSpPr>
            <p:cNvPr id="28" name="Freeform 12">
              <a:extLst>
                <a:ext uri="{FF2B5EF4-FFF2-40B4-BE49-F238E27FC236}">
                  <a16:creationId xmlns:a16="http://schemas.microsoft.com/office/drawing/2014/main" id="{3629CED2-B642-45BA-9EA3-3AC4697A2061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29" name="TextBox 13">
              <a:extLst>
                <a:ext uri="{FF2B5EF4-FFF2-40B4-BE49-F238E27FC236}">
                  <a16:creationId xmlns:a16="http://schemas.microsoft.com/office/drawing/2014/main" id="{E7681D8B-414D-4E06-A41D-F44C2F6484E2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94975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04EC30CF-2D02-4CC5-AD27-ABCDF59640B1}"/>
              </a:ext>
            </a:extLst>
          </p:cNvPr>
          <p:cNvSpPr txBox="1">
            <a:spLocks/>
          </p:cNvSpPr>
          <p:nvPr/>
        </p:nvSpPr>
        <p:spPr>
          <a:xfrm>
            <a:off x="1282190" y="358409"/>
            <a:ext cx="10078720" cy="993435"/>
          </a:xfrm>
          <a:prstGeom prst="rect">
            <a:avLst/>
          </a:prstGeom>
        </p:spPr>
        <p:txBody>
          <a:bodyPr vert="horz" wrap="square" lIns="0" tIns="8467" rIns="0" bIns="0" rtlCol="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8467" defTabSz="609630">
              <a:spcBef>
                <a:spcPts val="67"/>
              </a:spcBef>
            </a:pPr>
            <a:r>
              <a:rPr lang="en-US" sz="3200" spc="700" dirty="0">
                <a:solidFill>
                  <a:prstClr val="black"/>
                </a:solidFill>
                <a:latin typeface="Calibri"/>
              </a:rPr>
              <a:t>Current Practice:Performance Management at</a:t>
            </a:r>
            <a:r>
              <a:rPr lang="en-US" sz="3200" spc="700" dirty="0">
                <a:solidFill>
                  <a:srgbClr val="0063C2"/>
                </a:solidFill>
                <a:latin typeface="Calibri"/>
              </a:rPr>
              <a:t> Unilever</a:t>
            </a:r>
            <a:endParaRPr lang="en-US" sz="3200" dirty="0">
              <a:solidFill>
                <a:srgbClr val="0063C2"/>
              </a:solidFill>
              <a:latin typeface="Calibri"/>
            </a:endParaRP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B9091109-D223-4974-A702-83CE632A4118}"/>
              </a:ext>
            </a:extLst>
          </p:cNvPr>
          <p:cNvSpPr/>
          <p:nvPr/>
        </p:nvSpPr>
        <p:spPr>
          <a:xfrm>
            <a:off x="24150" y="1800766"/>
            <a:ext cx="2743623" cy="4548293"/>
          </a:xfrm>
          <a:custGeom>
            <a:avLst/>
            <a:gdLst/>
            <a:ahLst/>
            <a:cxnLst/>
            <a:rect l="l" t="t" r="r" b="b"/>
            <a:pathLst>
              <a:path w="4115435" h="6822440">
                <a:moveTo>
                  <a:pt x="3693395" y="0"/>
                </a:moveTo>
                <a:lnTo>
                  <a:pt x="421662" y="0"/>
                </a:lnTo>
                <a:lnTo>
                  <a:pt x="372488" y="2835"/>
                </a:lnTo>
                <a:lnTo>
                  <a:pt x="324980" y="11130"/>
                </a:lnTo>
                <a:lnTo>
                  <a:pt x="279455" y="24570"/>
                </a:lnTo>
                <a:lnTo>
                  <a:pt x="236228" y="42838"/>
                </a:lnTo>
                <a:lnTo>
                  <a:pt x="195616" y="65618"/>
                </a:lnTo>
                <a:lnTo>
                  <a:pt x="157936" y="92594"/>
                </a:lnTo>
                <a:lnTo>
                  <a:pt x="123504" y="123451"/>
                </a:lnTo>
                <a:lnTo>
                  <a:pt x="92636" y="157872"/>
                </a:lnTo>
                <a:lnTo>
                  <a:pt x="65649" y="195542"/>
                </a:lnTo>
                <a:lnTo>
                  <a:pt x="42859" y="236144"/>
                </a:lnTo>
                <a:lnTo>
                  <a:pt x="24582" y="279362"/>
                </a:lnTo>
                <a:lnTo>
                  <a:pt x="11136" y="324881"/>
                </a:lnTo>
                <a:lnTo>
                  <a:pt x="2836" y="372385"/>
                </a:lnTo>
                <a:lnTo>
                  <a:pt x="0" y="421557"/>
                </a:lnTo>
                <a:lnTo>
                  <a:pt x="0" y="6400538"/>
                </a:lnTo>
                <a:lnTo>
                  <a:pt x="2836" y="6449710"/>
                </a:lnTo>
                <a:lnTo>
                  <a:pt x="11136" y="6497213"/>
                </a:lnTo>
                <a:lnTo>
                  <a:pt x="24582" y="6542733"/>
                </a:lnTo>
                <a:lnTo>
                  <a:pt x="42859" y="6585951"/>
                </a:lnTo>
                <a:lnTo>
                  <a:pt x="65649" y="6626553"/>
                </a:lnTo>
                <a:lnTo>
                  <a:pt x="92636" y="6664223"/>
                </a:lnTo>
                <a:lnTo>
                  <a:pt x="123504" y="6698644"/>
                </a:lnTo>
                <a:lnTo>
                  <a:pt x="157936" y="6729500"/>
                </a:lnTo>
                <a:lnTo>
                  <a:pt x="195616" y="6756477"/>
                </a:lnTo>
                <a:lnTo>
                  <a:pt x="236228" y="6779257"/>
                </a:lnTo>
                <a:lnTo>
                  <a:pt x="279455" y="6797525"/>
                </a:lnTo>
                <a:lnTo>
                  <a:pt x="324980" y="6810965"/>
                </a:lnTo>
                <a:lnTo>
                  <a:pt x="372488" y="6819260"/>
                </a:lnTo>
                <a:lnTo>
                  <a:pt x="421662" y="6822095"/>
                </a:lnTo>
                <a:lnTo>
                  <a:pt x="3693395" y="6822095"/>
                </a:lnTo>
                <a:lnTo>
                  <a:pt x="3742569" y="6819260"/>
                </a:lnTo>
                <a:lnTo>
                  <a:pt x="3790077" y="6810965"/>
                </a:lnTo>
                <a:lnTo>
                  <a:pt x="3835602" y="6797525"/>
                </a:lnTo>
                <a:lnTo>
                  <a:pt x="3878829" y="6779257"/>
                </a:lnTo>
                <a:lnTo>
                  <a:pt x="3919441" y="6756477"/>
                </a:lnTo>
                <a:lnTo>
                  <a:pt x="3957121" y="6729500"/>
                </a:lnTo>
                <a:lnTo>
                  <a:pt x="3991553" y="6698644"/>
                </a:lnTo>
                <a:lnTo>
                  <a:pt x="4022421" y="6664223"/>
                </a:lnTo>
                <a:lnTo>
                  <a:pt x="4049408" y="6626553"/>
                </a:lnTo>
                <a:lnTo>
                  <a:pt x="4072198" y="6585951"/>
                </a:lnTo>
                <a:lnTo>
                  <a:pt x="4090475" y="6542733"/>
                </a:lnTo>
                <a:lnTo>
                  <a:pt x="4103921" y="6497213"/>
                </a:lnTo>
                <a:lnTo>
                  <a:pt x="4112221" y="6449710"/>
                </a:lnTo>
                <a:lnTo>
                  <a:pt x="4115057" y="6400538"/>
                </a:lnTo>
                <a:lnTo>
                  <a:pt x="4115057" y="421557"/>
                </a:lnTo>
                <a:lnTo>
                  <a:pt x="4112221" y="372385"/>
                </a:lnTo>
                <a:lnTo>
                  <a:pt x="4103921" y="324881"/>
                </a:lnTo>
                <a:lnTo>
                  <a:pt x="4090475" y="279362"/>
                </a:lnTo>
                <a:lnTo>
                  <a:pt x="4072198" y="236144"/>
                </a:lnTo>
                <a:lnTo>
                  <a:pt x="4049408" y="195542"/>
                </a:lnTo>
                <a:lnTo>
                  <a:pt x="4022421" y="157872"/>
                </a:lnTo>
                <a:lnTo>
                  <a:pt x="3991553" y="123451"/>
                </a:lnTo>
                <a:lnTo>
                  <a:pt x="3957121" y="92594"/>
                </a:lnTo>
                <a:lnTo>
                  <a:pt x="3919441" y="65618"/>
                </a:lnTo>
                <a:lnTo>
                  <a:pt x="3878829" y="42838"/>
                </a:lnTo>
                <a:lnTo>
                  <a:pt x="3835602" y="24570"/>
                </a:lnTo>
                <a:lnTo>
                  <a:pt x="3790077" y="11130"/>
                </a:lnTo>
                <a:lnTo>
                  <a:pt x="3742569" y="2835"/>
                </a:lnTo>
                <a:lnTo>
                  <a:pt x="3693395" y="0"/>
                </a:lnTo>
                <a:close/>
              </a:path>
            </a:pathLst>
          </a:custGeom>
          <a:solidFill>
            <a:srgbClr val="5E5E5E"/>
          </a:solidFill>
        </p:spPr>
        <p:txBody>
          <a:bodyPr wrap="square" lIns="0" tIns="0" rIns="0" bIns="0" rtlCol="0"/>
          <a:lstStyle/>
          <a:p>
            <a:pPr defTabSz="609630"/>
            <a:endParaRPr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7" name="object 7">
            <a:extLst>
              <a:ext uri="{FF2B5EF4-FFF2-40B4-BE49-F238E27FC236}">
                <a16:creationId xmlns:a16="http://schemas.microsoft.com/office/drawing/2014/main" id="{6407A828-FA8C-4471-B58E-E014C0DD4893}"/>
              </a:ext>
            </a:extLst>
          </p:cNvPr>
          <p:cNvSpPr txBox="1"/>
          <p:nvPr/>
        </p:nvSpPr>
        <p:spPr>
          <a:xfrm>
            <a:off x="475360" y="2065213"/>
            <a:ext cx="1827953" cy="1440737"/>
          </a:xfrm>
          <a:prstGeom prst="rect">
            <a:avLst/>
          </a:prstGeom>
        </p:spPr>
        <p:txBody>
          <a:bodyPr vert="horz" wrap="square" lIns="0" tIns="126577" rIns="0" bIns="0" rtlCol="0">
            <a:spAutoFit/>
          </a:bodyPr>
          <a:lstStyle/>
          <a:p>
            <a:pPr marL="2540" algn="ctr" defTabSz="609630">
              <a:spcBef>
                <a:spcPts val="997"/>
              </a:spcBef>
            </a:pPr>
            <a:r>
              <a:rPr lang="en-US" sz="2133" b="1" i="1" spc="233" dirty="0">
                <a:solidFill>
                  <a:srgbClr val="00172C"/>
                </a:solidFill>
                <a:latin typeface="Calibri"/>
                <a:cs typeface="Calibri"/>
              </a:rPr>
              <a:t>Continuous Performance Conversations (CPC)</a:t>
            </a:r>
            <a:endParaRPr sz="2133" dirty="0">
              <a:solidFill>
                <a:srgbClr val="00172C"/>
              </a:solidFill>
              <a:latin typeface="Calibri"/>
              <a:cs typeface="Calibri"/>
            </a:endParaRPr>
          </a:p>
        </p:txBody>
      </p:sp>
      <p:sp>
        <p:nvSpPr>
          <p:cNvPr id="8" name="object 8">
            <a:extLst>
              <a:ext uri="{FF2B5EF4-FFF2-40B4-BE49-F238E27FC236}">
                <a16:creationId xmlns:a16="http://schemas.microsoft.com/office/drawing/2014/main" id="{D25DB629-6E3B-4215-A89D-634AB2FA8066}"/>
              </a:ext>
            </a:extLst>
          </p:cNvPr>
          <p:cNvSpPr txBox="1"/>
          <p:nvPr/>
        </p:nvSpPr>
        <p:spPr>
          <a:xfrm>
            <a:off x="190324" y="3495011"/>
            <a:ext cx="2420197" cy="2457190"/>
          </a:xfrm>
          <a:prstGeom prst="rect">
            <a:avLst/>
          </a:prstGeom>
        </p:spPr>
        <p:txBody>
          <a:bodyPr vert="horz" wrap="square" lIns="0" tIns="8043" rIns="0" bIns="0" rtlCol="0">
            <a:spAutoFit/>
          </a:bodyPr>
          <a:lstStyle/>
          <a:p>
            <a:pPr marL="8467" marR="3387" algn="ctr" defTabSz="609630">
              <a:lnSpc>
                <a:spcPct val="150600"/>
              </a:lnSpc>
              <a:spcBef>
                <a:spcPts val="63"/>
              </a:spcBef>
            </a:pPr>
            <a:r>
              <a:rPr lang="en-US" sz="1533" spc="50" dirty="0">
                <a:solidFill>
                  <a:prstClr val="white"/>
                </a:solidFill>
                <a:latin typeface="Arial"/>
                <a:cs typeface="Arial"/>
              </a:rPr>
              <a:t>Replaced traditional annual reviews with ongoing, two-way discussions between managers and employees for real-time feedback and agility.</a:t>
            </a:r>
            <a:endParaRPr sz="1533" dirty="0">
              <a:solidFill>
                <a:prstClr val="white"/>
              </a:solidFill>
              <a:latin typeface="Arial"/>
              <a:cs typeface="Arial"/>
            </a:endParaRPr>
          </a:p>
        </p:txBody>
      </p:sp>
      <p:sp>
        <p:nvSpPr>
          <p:cNvPr id="10" name="object 10">
            <a:extLst>
              <a:ext uri="{FF2B5EF4-FFF2-40B4-BE49-F238E27FC236}">
                <a16:creationId xmlns:a16="http://schemas.microsoft.com/office/drawing/2014/main" id="{6B492DB5-E4F0-43C7-93BC-4908270F0293}"/>
              </a:ext>
            </a:extLst>
          </p:cNvPr>
          <p:cNvSpPr/>
          <p:nvPr/>
        </p:nvSpPr>
        <p:spPr>
          <a:xfrm>
            <a:off x="3111875" y="1800766"/>
            <a:ext cx="2743623" cy="4548293"/>
          </a:xfrm>
          <a:custGeom>
            <a:avLst/>
            <a:gdLst/>
            <a:ahLst/>
            <a:cxnLst/>
            <a:rect l="l" t="t" r="r" b="b"/>
            <a:pathLst>
              <a:path w="4115434" h="6822440">
                <a:moveTo>
                  <a:pt x="3693500" y="0"/>
                </a:moveTo>
                <a:lnTo>
                  <a:pt x="421662" y="0"/>
                </a:lnTo>
                <a:lnTo>
                  <a:pt x="372488" y="2835"/>
                </a:lnTo>
                <a:lnTo>
                  <a:pt x="324980" y="11130"/>
                </a:lnTo>
                <a:lnTo>
                  <a:pt x="279455" y="24570"/>
                </a:lnTo>
                <a:lnTo>
                  <a:pt x="236228" y="42838"/>
                </a:lnTo>
                <a:lnTo>
                  <a:pt x="195616" y="65618"/>
                </a:lnTo>
                <a:lnTo>
                  <a:pt x="157936" y="92594"/>
                </a:lnTo>
                <a:lnTo>
                  <a:pt x="123504" y="123451"/>
                </a:lnTo>
                <a:lnTo>
                  <a:pt x="92636" y="157872"/>
                </a:lnTo>
                <a:lnTo>
                  <a:pt x="65649" y="195542"/>
                </a:lnTo>
                <a:lnTo>
                  <a:pt x="42859" y="236144"/>
                </a:lnTo>
                <a:lnTo>
                  <a:pt x="24582" y="279362"/>
                </a:lnTo>
                <a:lnTo>
                  <a:pt x="11136" y="324881"/>
                </a:lnTo>
                <a:lnTo>
                  <a:pt x="2836" y="372385"/>
                </a:lnTo>
                <a:lnTo>
                  <a:pt x="0" y="421557"/>
                </a:lnTo>
                <a:lnTo>
                  <a:pt x="0" y="6400538"/>
                </a:lnTo>
                <a:lnTo>
                  <a:pt x="2836" y="6449710"/>
                </a:lnTo>
                <a:lnTo>
                  <a:pt x="11136" y="6497213"/>
                </a:lnTo>
                <a:lnTo>
                  <a:pt x="24582" y="6542733"/>
                </a:lnTo>
                <a:lnTo>
                  <a:pt x="42859" y="6585951"/>
                </a:lnTo>
                <a:lnTo>
                  <a:pt x="65649" y="6626553"/>
                </a:lnTo>
                <a:lnTo>
                  <a:pt x="92636" y="6664223"/>
                </a:lnTo>
                <a:lnTo>
                  <a:pt x="123504" y="6698644"/>
                </a:lnTo>
                <a:lnTo>
                  <a:pt x="157936" y="6729500"/>
                </a:lnTo>
                <a:lnTo>
                  <a:pt x="195616" y="6756477"/>
                </a:lnTo>
                <a:lnTo>
                  <a:pt x="236228" y="6779257"/>
                </a:lnTo>
                <a:lnTo>
                  <a:pt x="279455" y="6797525"/>
                </a:lnTo>
                <a:lnTo>
                  <a:pt x="324980" y="6810965"/>
                </a:lnTo>
                <a:lnTo>
                  <a:pt x="372488" y="6819260"/>
                </a:lnTo>
                <a:lnTo>
                  <a:pt x="421662" y="6822095"/>
                </a:lnTo>
                <a:lnTo>
                  <a:pt x="3693500" y="6822095"/>
                </a:lnTo>
                <a:lnTo>
                  <a:pt x="3742653" y="6819260"/>
                </a:lnTo>
                <a:lnTo>
                  <a:pt x="3790143" y="6810965"/>
                </a:lnTo>
                <a:lnTo>
                  <a:pt x="3835653" y="6797525"/>
                </a:lnTo>
                <a:lnTo>
                  <a:pt x="3878867" y="6779257"/>
                </a:lnTo>
                <a:lnTo>
                  <a:pt x="3919469" y="6756477"/>
                </a:lnTo>
                <a:lnTo>
                  <a:pt x="3957141" y="6729500"/>
                </a:lnTo>
                <a:lnTo>
                  <a:pt x="3991566" y="6698644"/>
                </a:lnTo>
                <a:lnTo>
                  <a:pt x="4022429" y="6664223"/>
                </a:lnTo>
                <a:lnTo>
                  <a:pt x="4049413" y="6626553"/>
                </a:lnTo>
                <a:lnTo>
                  <a:pt x="4072201" y="6585951"/>
                </a:lnTo>
                <a:lnTo>
                  <a:pt x="4090476" y="6542733"/>
                </a:lnTo>
                <a:lnTo>
                  <a:pt x="4103921" y="6497213"/>
                </a:lnTo>
                <a:lnTo>
                  <a:pt x="4112221" y="6449710"/>
                </a:lnTo>
                <a:lnTo>
                  <a:pt x="4115057" y="6400538"/>
                </a:lnTo>
                <a:lnTo>
                  <a:pt x="4115057" y="421557"/>
                </a:lnTo>
                <a:lnTo>
                  <a:pt x="4112221" y="372385"/>
                </a:lnTo>
                <a:lnTo>
                  <a:pt x="4103921" y="324881"/>
                </a:lnTo>
                <a:lnTo>
                  <a:pt x="4090476" y="279362"/>
                </a:lnTo>
                <a:lnTo>
                  <a:pt x="4072201" y="236144"/>
                </a:lnTo>
                <a:lnTo>
                  <a:pt x="4049413" y="195542"/>
                </a:lnTo>
                <a:lnTo>
                  <a:pt x="4022429" y="157872"/>
                </a:lnTo>
                <a:lnTo>
                  <a:pt x="3991566" y="123451"/>
                </a:lnTo>
                <a:lnTo>
                  <a:pt x="3957141" y="92594"/>
                </a:lnTo>
                <a:lnTo>
                  <a:pt x="3919469" y="65618"/>
                </a:lnTo>
                <a:lnTo>
                  <a:pt x="3878867" y="42838"/>
                </a:lnTo>
                <a:lnTo>
                  <a:pt x="3835653" y="24570"/>
                </a:lnTo>
                <a:lnTo>
                  <a:pt x="3790143" y="11130"/>
                </a:lnTo>
                <a:lnTo>
                  <a:pt x="3742653" y="2835"/>
                </a:lnTo>
                <a:lnTo>
                  <a:pt x="3693500" y="0"/>
                </a:lnTo>
                <a:close/>
              </a:path>
            </a:pathLst>
          </a:custGeom>
          <a:solidFill>
            <a:srgbClr val="5E5E5E"/>
          </a:solidFill>
        </p:spPr>
        <p:txBody>
          <a:bodyPr wrap="square" lIns="0" tIns="0" rIns="0" bIns="0" rtlCol="0"/>
          <a:lstStyle/>
          <a:p>
            <a:pPr defTabSz="609630"/>
            <a:endParaRPr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object 13">
            <a:extLst>
              <a:ext uri="{FF2B5EF4-FFF2-40B4-BE49-F238E27FC236}">
                <a16:creationId xmlns:a16="http://schemas.microsoft.com/office/drawing/2014/main" id="{556735B9-40AE-41F4-A75A-ECFB873C7937}"/>
              </a:ext>
            </a:extLst>
          </p:cNvPr>
          <p:cNvSpPr txBox="1"/>
          <p:nvPr/>
        </p:nvSpPr>
        <p:spPr>
          <a:xfrm>
            <a:off x="3548409" y="2507328"/>
            <a:ext cx="1839383" cy="830591"/>
          </a:xfrm>
          <a:prstGeom prst="rect">
            <a:avLst/>
          </a:prstGeom>
        </p:spPr>
        <p:txBody>
          <a:bodyPr vert="horz" wrap="square" lIns="0" tIns="8043" rIns="0" bIns="0" rtlCol="0">
            <a:spAutoFit/>
          </a:bodyPr>
          <a:lstStyle/>
          <a:p>
            <a:pPr marL="184159" marR="3387" indent="-176115" algn="ctr" defTabSz="609630">
              <a:lnSpc>
                <a:spcPct val="150600"/>
              </a:lnSpc>
              <a:spcBef>
                <a:spcPts val="63"/>
              </a:spcBef>
            </a:pPr>
            <a:r>
              <a:rPr lang="en-US" sz="1867" b="1" i="1" spc="240" dirty="0">
                <a:solidFill>
                  <a:srgbClr val="00172C"/>
                </a:solidFill>
                <a:latin typeface="Calibri"/>
                <a:cs typeface="Calibri"/>
              </a:rPr>
              <a:t>360° Feedback Model</a:t>
            </a:r>
            <a:endParaRPr sz="1867" dirty="0">
              <a:solidFill>
                <a:srgbClr val="00172C"/>
              </a:solidFill>
              <a:latin typeface="Calibri"/>
              <a:cs typeface="Calibri"/>
            </a:endParaRPr>
          </a:p>
        </p:txBody>
      </p:sp>
      <p:sp>
        <p:nvSpPr>
          <p:cNvPr id="14" name="object 14">
            <a:extLst>
              <a:ext uri="{FF2B5EF4-FFF2-40B4-BE49-F238E27FC236}">
                <a16:creationId xmlns:a16="http://schemas.microsoft.com/office/drawing/2014/main" id="{99B68FAC-88C1-4DFE-96C7-FF5258141D8D}"/>
              </a:ext>
            </a:extLst>
          </p:cNvPr>
          <p:cNvSpPr txBox="1"/>
          <p:nvPr/>
        </p:nvSpPr>
        <p:spPr>
          <a:xfrm>
            <a:off x="3338939" y="3493893"/>
            <a:ext cx="2359236" cy="1744815"/>
          </a:xfrm>
          <a:prstGeom prst="rect">
            <a:avLst/>
          </a:prstGeom>
        </p:spPr>
        <p:txBody>
          <a:bodyPr vert="horz" wrap="square" lIns="0" tIns="8043" rIns="0" bIns="0" rtlCol="0">
            <a:spAutoFit/>
          </a:bodyPr>
          <a:lstStyle/>
          <a:p>
            <a:pPr marL="8467" marR="3387" indent="-5080" algn="ctr" defTabSz="609630">
              <a:lnSpc>
                <a:spcPct val="150600"/>
              </a:lnSpc>
              <a:spcBef>
                <a:spcPts val="63"/>
              </a:spcBef>
            </a:pPr>
            <a:r>
              <a:rPr lang="en-US" sz="1533" spc="37" dirty="0">
                <a:solidFill>
                  <a:prstClr val="white"/>
                </a:solidFill>
                <a:latin typeface="Arial"/>
                <a:cs typeface="Arial"/>
              </a:rPr>
              <a:t>Gathers input from peers, subordinates, and supervisors to ensure a well-rounded evaluation and leadership growth.</a:t>
            </a:r>
            <a:endParaRPr sz="1533" dirty="0">
              <a:solidFill>
                <a:prstClr val="white"/>
              </a:solidFill>
              <a:latin typeface="Arial"/>
              <a:cs typeface="Arial"/>
            </a:endParaRPr>
          </a:p>
        </p:txBody>
      </p:sp>
      <p:sp>
        <p:nvSpPr>
          <p:cNvPr id="16" name="object 16">
            <a:extLst>
              <a:ext uri="{FF2B5EF4-FFF2-40B4-BE49-F238E27FC236}">
                <a16:creationId xmlns:a16="http://schemas.microsoft.com/office/drawing/2014/main" id="{264A0407-F8F8-4119-A0AC-C61F407AA47C}"/>
              </a:ext>
            </a:extLst>
          </p:cNvPr>
          <p:cNvSpPr/>
          <p:nvPr/>
        </p:nvSpPr>
        <p:spPr>
          <a:xfrm>
            <a:off x="6199541" y="1800766"/>
            <a:ext cx="2743623" cy="4548293"/>
          </a:xfrm>
          <a:custGeom>
            <a:avLst/>
            <a:gdLst/>
            <a:ahLst/>
            <a:cxnLst/>
            <a:rect l="l" t="t" r="r" b="b"/>
            <a:pathLst>
              <a:path w="4115434" h="6822440">
                <a:moveTo>
                  <a:pt x="3693395" y="0"/>
                </a:moveTo>
                <a:lnTo>
                  <a:pt x="421557" y="0"/>
                </a:lnTo>
                <a:lnTo>
                  <a:pt x="372385" y="2835"/>
                </a:lnTo>
                <a:lnTo>
                  <a:pt x="324881" y="11130"/>
                </a:lnTo>
                <a:lnTo>
                  <a:pt x="279362" y="24570"/>
                </a:lnTo>
                <a:lnTo>
                  <a:pt x="236144" y="42838"/>
                </a:lnTo>
                <a:lnTo>
                  <a:pt x="195542" y="65618"/>
                </a:lnTo>
                <a:lnTo>
                  <a:pt x="157872" y="92594"/>
                </a:lnTo>
                <a:lnTo>
                  <a:pt x="123451" y="123451"/>
                </a:lnTo>
                <a:lnTo>
                  <a:pt x="92594" y="157872"/>
                </a:lnTo>
                <a:lnTo>
                  <a:pt x="65618" y="195542"/>
                </a:lnTo>
                <a:lnTo>
                  <a:pt x="42838" y="236144"/>
                </a:lnTo>
                <a:lnTo>
                  <a:pt x="24570" y="279362"/>
                </a:lnTo>
                <a:lnTo>
                  <a:pt x="11130" y="324881"/>
                </a:lnTo>
                <a:lnTo>
                  <a:pt x="2835" y="372385"/>
                </a:lnTo>
                <a:lnTo>
                  <a:pt x="0" y="421557"/>
                </a:lnTo>
                <a:lnTo>
                  <a:pt x="0" y="6400538"/>
                </a:lnTo>
                <a:lnTo>
                  <a:pt x="2835" y="6449710"/>
                </a:lnTo>
                <a:lnTo>
                  <a:pt x="11130" y="6497213"/>
                </a:lnTo>
                <a:lnTo>
                  <a:pt x="24570" y="6542733"/>
                </a:lnTo>
                <a:lnTo>
                  <a:pt x="42838" y="6585951"/>
                </a:lnTo>
                <a:lnTo>
                  <a:pt x="65618" y="6626553"/>
                </a:lnTo>
                <a:lnTo>
                  <a:pt x="92594" y="6664223"/>
                </a:lnTo>
                <a:lnTo>
                  <a:pt x="123451" y="6698644"/>
                </a:lnTo>
                <a:lnTo>
                  <a:pt x="157872" y="6729500"/>
                </a:lnTo>
                <a:lnTo>
                  <a:pt x="195542" y="6756477"/>
                </a:lnTo>
                <a:lnTo>
                  <a:pt x="236144" y="6779257"/>
                </a:lnTo>
                <a:lnTo>
                  <a:pt x="279362" y="6797525"/>
                </a:lnTo>
                <a:lnTo>
                  <a:pt x="324881" y="6810965"/>
                </a:lnTo>
                <a:lnTo>
                  <a:pt x="372385" y="6819260"/>
                </a:lnTo>
                <a:lnTo>
                  <a:pt x="421557" y="6822095"/>
                </a:lnTo>
                <a:lnTo>
                  <a:pt x="3693395" y="6822095"/>
                </a:lnTo>
                <a:lnTo>
                  <a:pt x="3742569" y="6819260"/>
                </a:lnTo>
                <a:lnTo>
                  <a:pt x="3790077" y="6810965"/>
                </a:lnTo>
                <a:lnTo>
                  <a:pt x="3835602" y="6797525"/>
                </a:lnTo>
                <a:lnTo>
                  <a:pt x="3878829" y="6779257"/>
                </a:lnTo>
                <a:lnTo>
                  <a:pt x="3919441" y="6756477"/>
                </a:lnTo>
                <a:lnTo>
                  <a:pt x="3957121" y="6729500"/>
                </a:lnTo>
                <a:lnTo>
                  <a:pt x="3991553" y="6698644"/>
                </a:lnTo>
                <a:lnTo>
                  <a:pt x="4022421" y="6664223"/>
                </a:lnTo>
                <a:lnTo>
                  <a:pt x="4049408" y="6626553"/>
                </a:lnTo>
                <a:lnTo>
                  <a:pt x="4072198" y="6585951"/>
                </a:lnTo>
                <a:lnTo>
                  <a:pt x="4090475" y="6542733"/>
                </a:lnTo>
                <a:lnTo>
                  <a:pt x="4103921" y="6497213"/>
                </a:lnTo>
                <a:lnTo>
                  <a:pt x="4112221" y="6449710"/>
                </a:lnTo>
                <a:lnTo>
                  <a:pt x="4115057" y="6400538"/>
                </a:lnTo>
                <a:lnTo>
                  <a:pt x="4115057" y="421557"/>
                </a:lnTo>
                <a:lnTo>
                  <a:pt x="4112221" y="372385"/>
                </a:lnTo>
                <a:lnTo>
                  <a:pt x="4103921" y="324881"/>
                </a:lnTo>
                <a:lnTo>
                  <a:pt x="4090475" y="279362"/>
                </a:lnTo>
                <a:lnTo>
                  <a:pt x="4072198" y="236144"/>
                </a:lnTo>
                <a:lnTo>
                  <a:pt x="4049408" y="195542"/>
                </a:lnTo>
                <a:lnTo>
                  <a:pt x="4022421" y="157872"/>
                </a:lnTo>
                <a:lnTo>
                  <a:pt x="3991553" y="123451"/>
                </a:lnTo>
                <a:lnTo>
                  <a:pt x="3957121" y="92594"/>
                </a:lnTo>
                <a:lnTo>
                  <a:pt x="3919441" y="65618"/>
                </a:lnTo>
                <a:lnTo>
                  <a:pt x="3878829" y="42838"/>
                </a:lnTo>
                <a:lnTo>
                  <a:pt x="3835602" y="24570"/>
                </a:lnTo>
                <a:lnTo>
                  <a:pt x="3790077" y="11130"/>
                </a:lnTo>
                <a:lnTo>
                  <a:pt x="3742569" y="2835"/>
                </a:lnTo>
                <a:lnTo>
                  <a:pt x="3693395" y="0"/>
                </a:lnTo>
                <a:close/>
              </a:path>
            </a:pathLst>
          </a:custGeom>
          <a:solidFill>
            <a:srgbClr val="00172C"/>
          </a:solidFill>
        </p:spPr>
        <p:txBody>
          <a:bodyPr wrap="square" lIns="0" tIns="0" rIns="0" bIns="0" rtlCol="0"/>
          <a:lstStyle/>
          <a:p>
            <a:pPr defTabSz="609630"/>
            <a:endParaRPr sz="1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9" name="object 19">
            <a:extLst>
              <a:ext uri="{FF2B5EF4-FFF2-40B4-BE49-F238E27FC236}">
                <a16:creationId xmlns:a16="http://schemas.microsoft.com/office/drawing/2014/main" id="{652B7B80-CEE1-494E-BFC4-2D8E8FC51076}"/>
              </a:ext>
            </a:extLst>
          </p:cNvPr>
          <p:cNvSpPr txBox="1"/>
          <p:nvPr/>
        </p:nvSpPr>
        <p:spPr>
          <a:xfrm>
            <a:off x="6292032" y="2104828"/>
            <a:ext cx="2454809" cy="830591"/>
          </a:xfrm>
          <a:prstGeom prst="rect">
            <a:avLst/>
          </a:prstGeom>
        </p:spPr>
        <p:txBody>
          <a:bodyPr vert="horz" wrap="square" lIns="0" tIns="8043" rIns="0" bIns="0" rtlCol="0">
            <a:spAutoFit/>
          </a:bodyPr>
          <a:lstStyle/>
          <a:p>
            <a:pPr marL="629951" marR="3387" indent="-621908" defTabSz="609630">
              <a:lnSpc>
                <a:spcPct val="150600"/>
              </a:lnSpc>
              <a:spcBef>
                <a:spcPts val="63"/>
              </a:spcBef>
            </a:pPr>
            <a:r>
              <a:rPr lang="en-US" sz="1867" b="1" i="1" spc="257" dirty="0">
                <a:solidFill>
                  <a:srgbClr val="0063C2"/>
                </a:solidFill>
                <a:latin typeface="Calibri"/>
                <a:cs typeface="Calibri"/>
              </a:rPr>
              <a:t>“My Performance Energy” Tool</a:t>
            </a:r>
            <a:endParaRPr sz="1867" dirty="0">
              <a:solidFill>
                <a:prstClr val="black"/>
              </a:solidFill>
              <a:latin typeface="Calibri"/>
              <a:cs typeface="Calibri"/>
            </a:endParaRPr>
          </a:p>
        </p:txBody>
      </p:sp>
      <p:sp>
        <p:nvSpPr>
          <p:cNvPr id="20" name="object 20">
            <a:extLst>
              <a:ext uri="{FF2B5EF4-FFF2-40B4-BE49-F238E27FC236}">
                <a16:creationId xmlns:a16="http://schemas.microsoft.com/office/drawing/2014/main" id="{5AE078AA-CABF-49C2-85A7-521F72F90B26}"/>
              </a:ext>
            </a:extLst>
          </p:cNvPr>
          <p:cNvSpPr txBox="1"/>
          <p:nvPr/>
        </p:nvSpPr>
        <p:spPr>
          <a:xfrm>
            <a:off x="6321551" y="3288661"/>
            <a:ext cx="2545771" cy="3195212"/>
          </a:xfrm>
          <a:prstGeom prst="rect">
            <a:avLst/>
          </a:prstGeom>
        </p:spPr>
        <p:txBody>
          <a:bodyPr vert="horz" wrap="square" lIns="0" tIns="8043" rIns="0" bIns="0" rtlCol="0">
            <a:spAutoFit/>
          </a:bodyPr>
          <a:lstStyle/>
          <a:p>
            <a:pPr marL="8467" marR="3387" indent="-2963" algn="ctr" defTabSz="609630">
              <a:lnSpc>
                <a:spcPct val="150600"/>
              </a:lnSpc>
              <a:spcBef>
                <a:spcPts val="63"/>
              </a:spcBef>
            </a:pPr>
            <a:r>
              <a:rPr lang="en-US" sz="1533" spc="53" dirty="0">
                <a:solidFill>
                  <a:srgbClr val="FFFFFF"/>
                </a:solidFill>
                <a:latin typeface="Arial"/>
                <a:cs typeface="Arial"/>
              </a:rPr>
              <a:t>A digital system that helps employees track goals, energy, and productivity, linking individual well-being with performance outcomes.</a:t>
            </a:r>
            <a:endParaRPr lang="en-US" sz="1533" spc="-13" dirty="0">
              <a:solidFill>
                <a:srgbClr val="FFFFFF"/>
              </a:solidFill>
              <a:latin typeface="Arial"/>
              <a:cs typeface="Arial"/>
            </a:endParaRPr>
          </a:p>
          <a:p>
            <a:pPr marL="8467" marR="3387" indent="-2963" algn="ctr" defTabSz="609630">
              <a:lnSpc>
                <a:spcPct val="150600"/>
              </a:lnSpc>
              <a:spcBef>
                <a:spcPts val="63"/>
              </a:spcBef>
            </a:pPr>
            <a:r>
              <a:rPr lang="en-US" sz="1533" i="1" spc="-13" dirty="0">
                <a:solidFill>
                  <a:srgbClr val="FFFFFF"/>
                </a:solidFill>
                <a:latin typeface="Arial"/>
                <a:cs typeface="Arial"/>
              </a:rPr>
              <a:t>(Unilever Annual Report, 2023; Armstrong, 2020)</a:t>
            </a:r>
          </a:p>
          <a:p>
            <a:pPr marL="8467" marR="3387" indent="-2963" algn="ctr" defTabSz="609630">
              <a:lnSpc>
                <a:spcPct val="150600"/>
              </a:lnSpc>
              <a:spcBef>
                <a:spcPts val="63"/>
              </a:spcBef>
            </a:pPr>
            <a:endParaRPr sz="1533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grpSp>
        <p:nvGrpSpPr>
          <p:cNvPr id="21" name="object 21">
            <a:extLst>
              <a:ext uri="{FF2B5EF4-FFF2-40B4-BE49-F238E27FC236}">
                <a16:creationId xmlns:a16="http://schemas.microsoft.com/office/drawing/2014/main" id="{827CE461-668D-410A-AA34-8D7B413015D1}"/>
              </a:ext>
            </a:extLst>
          </p:cNvPr>
          <p:cNvGrpSpPr/>
          <p:nvPr/>
        </p:nvGrpSpPr>
        <p:grpSpPr>
          <a:xfrm>
            <a:off x="9024643" y="1603005"/>
            <a:ext cx="3421380" cy="4745989"/>
            <a:chOff x="14547829" y="3010588"/>
            <a:chExt cx="5132070" cy="7118984"/>
          </a:xfrm>
        </p:grpSpPr>
        <p:sp>
          <p:nvSpPr>
            <p:cNvPr id="22" name="object 22">
              <a:extLst>
                <a:ext uri="{FF2B5EF4-FFF2-40B4-BE49-F238E27FC236}">
                  <a16:creationId xmlns:a16="http://schemas.microsoft.com/office/drawing/2014/main" id="{7995B32E-92FA-441E-B945-19574140364C}"/>
                </a:ext>
              </a:extLst>
            </p:cNvPr>
            <p:cNvSpPr/>
            <p:nvPr/>
          </p:nvSpPr>
          <p:spPr>
            <a:xfrm>
              <a:off x="14941953" y="3307229"/>
              <a:ext cx="4115435" cy="6822440"/>
            </a:xfrm>
            <a:custGeom>
              <a:avLst/>
              <a:gdLst/>
              <a:ahLst/>
              <a:cxnLst/>
              <a:rect l="l" t="t" r="r" b="b"/>
              <a:pathLst>
                <a:path w="4115434" h="6822440">
                  <a:moveTo>
                    <a:pt x="3693395" y="0"/>
                  </a:moveTo>
                  <a:lnTo>
                    <a:pt x="421662" y="0"/>
                  </a:lnTo>
                  <a:lnTo>
                    <a:pt x="372488" y="2835"/>
                  </a:lnTo>
                  <a:lnTo>
                    <a:pt x="324980" y="11130"/>
                  </a:lnTo>
                  <a:lnTo>
                    <a:pt x="279455" y="24570"/>
                  </a:lnTo>
                  <a:lnTo>
                    <a:pt x="236228" y="42838"/>
                  </a:lnTo>
                  <a:lnTo>
                    <a:pt x="195616" y="65618"/>
                  </a:lnTo>
                  <a:lnTo>
                    <a:pt x="157936" y="92594"/>
                  </a:lnTo>
                  <a:lnTo>
                    <a:pt x="123504" y="123451"/>
                  </a:lnTo>
                  <a:lnTo>
                    <a:pt x="92636" y="157872"/>
                  </a:lnTo>
                  <a:lnTo>
                    <a:pt x="65649" y="195542"/>
                  </a:lnTo>
                  <a:lnTo>
                    <a:pt x="42859" y="236144"/>
                  </a:lnTo>
                  <a:lnTo>
                    <a:pt x="24582" y="279362"/>
                  </a:lnTo>
                  <a:lnTo>
                    <a:pt x="11136" y="324881"/>
                  </a:lnTo>
                  <a:lnTo>
                    <a:pt x="2836" y="372385"/>
                  </a:lnTo>
                  <a:lnTo>
                    <a:pt x="0" y="421557"/>
                  </a:lnTo>
                  <a:lnTo>
                    <a:pt x="0" y="6400538"/>
                  </a:lnTo>
                  <a:lnTo>
                    <a:pt x="2836" y="6449710"/>
                  </a:lnTo>
                  <a:lnTo>
                    <a:pt x="11136" y="6497213"/>
                  </a:lnTo>
                  <a:lnTo>
                    <a:pt x="24582" y="6542733"/>
                  </a:lnTo>
                  <a:lnTo>
                    <a:pt x="42859" y="6585951"/>
                  </a:lnTo>
                  <a:lnTo>
                    <a:pt x="65649" y="6626553"/>
                  </a:lnTo>
                  <a:lnTo>
                    <a:pt x="92636" y="6664223"/>
                  </a:lnTo>
                  <a:lnTo>
                    <a:pt x="123504" y="6698644"/>
                  </a:lnTo>
                  <a:lnTo>
                    <a:pt x="157936" y="6729500"/>
                  </a:lnTo>
                  <a:lnTo>
                    <a:pt x="195616" y="6756477"/>
                  </a:lnTo>
                  <a:lnTo>
                    <a:pt x="236228" y="6779257"/>
                  </a:lnTo>
                  <a:lnTo>
                    <a:pt x="279455" y="6797525"/>
                  </a:lnTo>
                  <a:lnTo>
                    <a:pt x="324980" y="6810965"/>
                  </a:lnTo>
                  <a:lnTo>
                    <a:pt x="372488" y="6819260"/>
                  </a:lnTo>
                  <a:lnTo>
                    <a:pt x="421662" y="6822095"/>
                  </a:lnTo>
                  <a:lnTo>
                    <a:pt x="3693395" y="6822095"/>
                  </a:lnTo>
                  <a:lnTo>
                    <a:pt x="3742569" y="6819260"/>
                  </a:lnTo>
                  <a:lnTo>
                    <a:pt x="3790077" y="6810965"/>
                  </a:lnTo>
                  <a:lnTo>
                    <a:pt x="3835602" y="6797525"/>
                  </a:lnTo>
                  <a:lnTo>
                    <a:pt x="3878829" y="6779257"/>
                  </a:lnTo>
                  <a:lnTo>
                    <a:pt x="3919441" y="6756477"/>
                  </a:lnTo>
                  <a:lnTo>
                    <a:pt x="3957121" y="6729500"/>
                  </a:lnTo>
                  <a:lnTo>
                    <a:pt x="3991553" y="6698644"/>
                  </a:lnTo>
                  <a:lnTo>
                    <a:pt x="4022421" y="6664223"/>
                  </a:lnTo>
                  <a:lnTo>
                    <a:pt x="4049408" y="6626553"/>
                  </a:lnTo>
                  <a:lnTo>
                    <a:pt x="4072198" y="6585951"/>
                  </a:lnTo>
                  <a:lnTo>
                    <a:pt x="4090475" y="6542733"/>
                  </a:lnTo>
                  <a:lnTo>
                    <a:pt x="4103921" y="6497213"/>
                  </a:lnTo>
                  <a:lnTo>
                    <a:pt x="4112221" y="6449710"/>
                  </a:lnTo>
                  <a:lnTo>
                    <a:pt x="4115057" y="6400538"/>
                  </a:lnTo>
                  <a:lnTo>
                    <a:pt x="4115057" y="421557"/>
                  </a:lnTo>
                  <a:lnTo>
                    <a:pt x="4112221" y="372385"/>
                  </a:lnTo>
                  <a:lnTo>
                    <a:pt x="4103921" y="324881"/>
                  </a:lnTo>
                  <a:lnTo>
                    <a:pt x="4090475" y="279362"/>
                  </a:lnTo>
                  <a:lnTo>
                    <a:pt x="4072198" y="236144"/>
                  </a:lnTo>
                  <a:lnTo>
                    <a:pt x="4049408" y="195542"/>
                  </a:lnTo>
                  <a:lnTo>
                    <a:pt x="4022421" y="157872"/>
                  </a:lnTo>
                  <a:lnTo>
                    <a:pt x="3991553" y="123451"/>
                  </a:lnTo>
                  <a:lnTo>
                    <a:pt x="3957121" y="92594"/>
                  </a:lnTo>
                  <a:lnTo>
                    <a:pt x="3919441" y="65618"/>
                  </a:lnTo>
                  <a:lnTo>
                    <a:pt x="3878829" y="42838"/>
                  </a:lnTo>
                  <a:lnTo>
                    <a:pt x="3835602" y="24570"/>
                  </a:lnTo>
                  <a:lnTo>
                    <a:pt x="3790077" y="11130"/>
                  </a:lnTo>
                  <a:lnTo>
                    <a:pt x="3742569" y="2835"/>
                  </a:lnTo>
                  <a:lnTo>
                    <a:pt x="3693395" y="0"/>
                  </a:lnTo>
                  <a:close/>
                </a:path>
              </a:pathLst>
            </a:custGeom>
            <a:solidFill>
              <a:srgbClr val="5E5E5E"/>
            </a:solidFill>
          </p:spPr>
          <p:txBody>
            <a:bodyPr wrap="square" lIns="0" tIns="0" rIns="0" bIns="0" rtlCol="0"/>
            <a:lstStyle/>
            <a:p>
              <a:pPr defTabSz="609630"/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  <p:pic>
          <p:nvPicPr>
            <p:cNvPr id="23" name="object 23">
              <a:extLst>
                <a:ext uri="{FF2B5EF4-FFF2-40B4-BE49-F238E27FC236}">
                  <a16:creationId xmlns:a16="http://schemas.microsoft.com/office/drawing/2014/main" id="{E6D75B74-01BB-4EEC-90F2-21BF80D121FB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547829" y="3010588"/>
              <a:ext cx="5131466" cy="3738315"/>
            </a:xfrm>
            <a:prstGeom prst="rect">
              <a:avLst/>
            </a:prstGeom>
          </p:spPr>
        </p:pic>
        <p:pic>
          <p:nvPicPr>
            <p:cNvPr id="24" name="object 24">
              <a:extLst>
                <a:ext uri="{FF2B5EF4-FFF2-40B4-BE49-F238E27FC236}">
                  <a16:creationId xmlns:a16="http://schemas.microsoft.com/office/drawing/2014/main" id="{FD9F5AF2-6029-444E-9827-B99BB2C13EE2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942024" y="3307295"/>
              <a:ext cx="4114916" cy="2722293"/>
            </a:xfrm>
            <a:prstGeom prst="rect">
              <a:avLst/>
            </a:prstGeom>
          </p:spPr>
        </p:pic>
      </p:grpSp>
      <p:sp>
        <p:nvSpPr>
          <p:cNvPr id="26" name="object 26">
            <a:extLst>
              <a:ext uri="{FF2B5EF4-FFF2-40B4-BE49-F238E27FC236}">
                <a16:creationId xmlns:a16="http://schemas.microsoft.com/office/drawing/2014/main" id="{8EA8B882-41B5-40AE-8CBA-EF157B380C3E}"/>
              </a:ext>
            </a:extLst>
          </p:cNvPr>
          <p:cNvSpPr txBox="1"/>
          <p:nvPr/>
        </p:nvSpPr>
        <p:spPr>
          <a:xfrm>
            <a:off x="9293190" y="3736622"/>
            <a:ext cx="2743277" cy="2101002"/>
          </a:xfrm>
          <a:prstGeom prst="rect">
            <a:avLst/>
          </a:prstGeom>
        </p:spPr>
        <p:txBody>
          <a:bodyPr vert="horz" wrap="square" lIns="0" tIns="8043" rIns="0" bIns="0" rtlCol="0">
            <a:spAutoFit/>
          </a:bodyPr>
          <a:lstStyle/>
          <a:p>
            <a:pPr marL="8467" marR="3387" indent="2117" algn="ctr" defTabSz="609630">
              <a:lnSpc>
                <a:spcPct val="150600"/>
              </a:lnSpc>
              <a:spcBef>
                <a:spcPts val="63"/>
              </a:spcBef>
            </a:pPr>
            <a:r>
              <a:rPr lang="en-US" sz="1533" i="1" spc="43" dirty="0">
                <a:solidFill>
                  <a:prstClr val="white"/>
                </a:solidFill>
                <a:latin typeface="Arial"/>
                <a:cs typeface="Arial"/>
              </a:rPr>
              <a:t>Unilever’s performance management approach emphasises </a:t>
            </a:r>
            <a:r>
              <a:rPr lang="en-US" sz="1533" i="1" spc="43" dirty="0">
                <a:solidFill>
                  <a:srgbClr val="00172C"/>
                </a:solidFill>
                <a:latin typeface="Arial"/>
                <a:cs typeface="Arial"/>
              </a:rPr>
              <a:t>continuous improvement, empowerment, </a:t>
            </a:r>
            <a:r>
              <a:rPr lang="en-US" sz="1533" i="1" spc="43" dirty="0">
                <a:solidFill>
                  <a:prstClr val="white"/>
                </a:solidFill>
                <a:latin typeface="Arial"/>
                <a:cs typeface="Arial"/>
              </a:rPr>
              <a:t>and </a:t>
            </a:r>
            <a:r>
              <a:rPr lang="en-US" sz="1533" i="1" spc="43" dirty="0">
                <a:solidFill>
                  <a:srgbClr val="00172C"/>
                </a:solidFill>
                <a:latin typeface="Arial"/>
                <a:cs typeface="Arial"/>
              </a:rPr>
              <a:t>alignment with sustainable growth goals.</a:t>
            </a:r>
            <a:endParaRPr sz="1533" i="1" dirty="0">
              <a:solidFill>
                <a:srgbClr val="00172C"/>
              </a:solidFill>
              <a:latin typeface="Arial"/>
              <a:cs typeface="Arial"/>
            </a:endParaRPr>
          </a:p>
        </p:txBody>
      </p:sp>
      <p:sp>
        <p:nvSpPr>
          <p:cNvPr id="27" name="object 27">
            <a:extLst>
              <a:ext uri="{FF2B5EF4-FFF2-40B4-BE49-F238E27FC236}">
                <a16:creationId xmlns:a16="http://schemas.microsoft.com/office/drawing/2014/main" id="{DC336632-B0FB-4F67-B2DA-39ADF22702A6}"/>
              </a:ext>
            </a:extLst>
          </p:cNvPr>
          <p:cNvSpPr txBox="1"/>
          <p:nvPr/>
        </p:nvSpPr>
        <p:spPr>
          <a:xfrm>
            <a:off x="12876935" y="361616"/>
            <a:ext cx="157903" cy="178254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8467" defTabSz="609630">
              <a:spcBef>
                <a:spcPts val="70"/>
              </a:spcBef>
            </a:pPr>
            <a:r>
              <a:rPr sz="1100" b="1" spc="-17" dirty="0">
                <a:solidFill>
                  <a:srgbClr val="FFFFFF"/>
                </a:solidFill>
                <a:latin typeface="Calibri"/>
                <a:cs typeface="Calibri"/>
              </a:rPr>
              <a:t>17</a:t>
            </a:r>
            <a:endParaRPr sz="1100">
              <a:solidFill>
                <a:prstClr val="black"/>
              </a:solidFill>
              <a:latin typeface="Calibri"/>
              <a:cs typeface="Calibri"/>
            </a:endParaRPr>
          </a:p>
        </p:txBody>
      </p:sp>
      <p:grpSp>
        <p:nvGrpSpPr>
          <p:cNvPr id="28" name="Group 11">
            <a:extLst>
              <a:ext uri="{FF2B5EF4-FFF2-40B4-BE49-F238E27FC236}">
                <a16:creationId xmlns:a16="http://schemas.microsoft.com/office/drawing/2014/main" id="{49769FF5-3DF3-44BD-978D-C8DFE4F45B6C}"/>
              </a:ext>
            </a:extLst>
          </p:cNvPr>
          <p:cNvGrpSpPr/>
          <p:nvPr/>
        </p:nvGrpSpPr>
        <p:grpSpPr>
          <a:xfrm>
            <a:off x="1" y="6441969"/>
            <a:ext cx="12192000" cy="416031"/>
            <a:chOff x="0" y="0"/>
            <a:chExt cx="4816593" cy="164358"/>
          </a:xfrm>
        </p:grpSpPr>
        <p:sp>
          <p:nvSpPr>
            <p:cNvPr id="29" name="Freeform 12">
              <a:extLst>
                <a:ext uri="{FF2B5EF4-FFF2-40B4-BE49-F238E27FC236}">
                  <a16:creationId xmlns:a16="http://schemas.microsoft.com/office/drawing/2014/main" id="{BCE310A9-C587-4576-9BBD-6A377CC351BF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30" name="TextBox 13">
              <a:extLst>
                <a:ext uri="{FF2B5EF4-FFF2-40B4-BE49-F238E27FC236}">
                  <a16:creationId xmlns:a16="http://schemas.microsoft.com/office/drawing/2014/main" id="{B25E8FA6-E6FD-4A1A-A5A7-CA50311ECE1E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14820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extLst>
              <a:ext uri="{FF2B5EF4-FFF2-40B4-BE49-F238E27FC236}">
                <a16:creationId xmlns:a16="http://schemas.microsoft.com/office/drawing/2014/main" id="{17292C69-CA9A-4893-821B-785584A5C39E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458436" y="2082599"/>
            <a:ext cx="2834480" cy="3967907"/>
          </a:xfrm>
          <a:prstGeom prst="rect">
            <a:avLst/>
          </a:prstGeom>
        </p:spPr>
      </p:pic>
      <p:pic>
        <p:nvPicPr>
          <p:cNvPr id="3" name="object 3">
            <a:extLst>
              <a:ext uri="{FF2B5EF4-FFF2-40B4-BE49-F238E27FC236}">
                <a16:creationId xmlns:a16="http://schemas.microsoft.com/office/drawing/2014/main" id="{B637C13B-FBC2-43AD-8D78-C9492BEB66C3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273681" y="2417368"/>
            <a:ext cx="1376083" cy="1535869"/>
          </a:xfrm>
          <a:prstGeom prst="rect">
            <a:avLst/>
          </a:prstGeom>
        </p:spPr>
      </p:pic>
      <p:sp>
        <p:nvSpPr>
          <p:cNvPr id="6" name="object 6">
            <a:extLst>
              <a:ext uri="{FF2B5EF4-FFF2-40B4-BE49-F238E27FC236}">
                <a16:creationId xmlns:a16="http://schemas.microsoft.com/office/drawing/2014/main" id="{4F1E4FD2-EDC6-4774-AD7B-D4B4604AF314}"/>
              </a:ext>
            </a:extLst>
          </p:cNvPr>
          <p:cNvSpPr/>
          <p:nvPr/>
        </p:nvSpPr>
        <p:spPr>
          <a:xfrm>
            <a:off x="1290869" y="2286078"/>
            <a:ext cx="1376257" cy="1536277"/>
          </a:xfrm>
          <a:custGeom>
            <a:avLst/>
            <a:gdLst/>
            <a:ahLst/>
            <a:cxnLst/>
            <a:rect l="l" t="t" r="r" b="b"/>
            <a:pathLst>
              <a:path w="2064385" h="2304415">
                <a:moveTo>
                  <a:pt x="1032010" y="0"/>
                </a:moveTo>
                <a:lnTo>
                  <a:pt x="965952" y="8573"/>
                </a:lnTo>
                <a:lnTo>
                  <a:pt x="903427" y="34344"/>
                </a:lnTo>
                <a:lnTo>
                  <a:pt x="128582" y="481974"/>
                </a:lnTo>
                <a:lnTo>
                  <a:pt x="91426" y="508004"/>
                </a:lnTo>
                <a:lnTo>
                  <a:pt x="59877" y="539638"/>
                </a:lnTo>
                <a:lnTo>
                  <a:pt x="34449" y="575990"/>
                </a:lnTo>
                <a:lnTo>
                  <a:pt x="15652" y="616172"/>
                </a:lnTo>
                <a:lnTo>
                  <a:pt x="3998" y="659298"/>
                </a:lnTo>
                <a:lnTo>
                  <a:pt x="0" y="704481"/>
                </a:lnTo>
                <a:lnTo>
                  <a:pt x="0" y="1599323"/>
                </a:lnTo>
                <a:lnTo>
                  <a:pt x="3998" y="1644505"/>
                </a:lnTo>
                <a:lnTo>
                  <a:pt x="15652" y="1687631"/>
                </a:lnTo>
                <a:lnTo>
                  <a:pt x="34449" y="1727813"/>
                </a:lnTo>
                <a:lnTo>
                  <a:pt x="59877" y="1764165"/>
                </a:lnTo>
                <a:lnTo>
                  <a:pt x="91426" y="1795799"/>
                </a:lnTo>
                <a:lnTo>
                  <a:pt x="128582" y="1821829"/>
                </a:lnTo>
                <a:lnTo>
                  <a:pt x="903427" y="2269459"/>
                </a:lnTo>
                <a:lnTo>
                  <a:pt x="965952" y="2295231"/>
                </a:lnTo>
                <a:lnTo>
                  <a:pt x="1032010" y="2303804"/>
                </a:lnTo>
                <a:lnTo>
                  <a:pt x="1065296" y="2301662"/>
                </a:lnTo>
                <a:lnTo>
                  <a:pt x="1130062" y="2284500"/>
                </a:lnTo>
                <a:lnTo>
                  <a:pt x="1935438" y="1821829"/>
                </a:lnTo>
                <a:lnTo>
                  <a:pt x="1972594" y="1795799"/>
                </a:lnTo>
                <a:lnTo>
                  <a:pt x="2004142" y="1764165"/>
                </a:lnTo>
                <a:lnTo>
                  <a:pt x="2029571" y="1727813"/>
                </a:lnTo>
                <a:lnTo>
                  <a:pt x="2048368" y="1687631"/>
                </a:lnTo>
                <a:lnTo>
                  <a:pt x="2060022" y="1644505"/>
                </a:lnTo>
                <a:lnTo>
                  <a:pt x="2064020" y="1599323"/>
                </a:lnTo>
                <a:lnTo>
                  <a:pt x="2064020" y="704481"/>
                </a:lnTo>
                <a:lnTo>
                  <a:pt x="2060022" y="659298"/>
                </a:lnTo>
                <a:lnTo>
                  <a:pt x="2048368" y="616172"/>
                </a:lnTo>
                <a:lnTo>
                  <a:pt x="2029571" y="575990"/>
                </a:lnTo>
                <a:lnTo>
                  <a:pt x="2004142" y="539638"/>
                </a:lnTo>
                <a:lnTo>
                  <a:pt x="1972594" y="508004"/>
                </a:lnTo>
                <a:lnTo>
                  <a:pt x="1935438" y="481974"/>
                </a:lnTo>
                <a:lnTo>
                  <a:pt x="1160697" y="34344"/>
                </a:lnTo>
                <a:lnTo>
                  <a:pt x="1098121" y="8573"/>
                </a:lnTo>
                <a:lnTo>
                  <a:pt x="1032010" y="0"/>
                </a:lnTo>
                <a:close/>
              </a:path>
            </a:pathLst>
          </a:custGeom>
          <a:ln w="62825"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object 7">
            <a:extLst>
              <a:ext uri="{FF2B5EF4-FFF2-40B4-BE49-F238E27FC236}">
                <a16:creationId xmlns:a16="http://schemas.microsoft.com/office/drawing/2014/main" id="{FF1660C5-28A0-4884-9C9F-F7BBE26B4CF0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148698" y="2213578"/>
            <a:ext cx="1376013" cy="1524351"/>
          </a:xfrm>
          <a:prstGeom prst="rect">
            <a:avLst/>
          </a:prstGeom>
        </p:spPr>
      </p:pic>
      <p:pic>
        <p:nvPicPr>
          <p:cNvPr id="8" name="object 8">
            <a:extLst>
              <a:ext uri="{FF2B5EF4-FFF2-40B4-BE49-F238E27FC236}">
                <a16:creationId xmlns:a16="http://schemas.microsoft.com/office/drawing/2014/main" id="{7B5070BE-197F-4F4B-BD15-35425E4F2E0D}"/>
              </a:ext>
            </a:extLst>
          </p:cNvPr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847789" y="2330566"/>
            <a:ext cx="1376013" cy="1535974"/>
          </a:xfrm>
          <a:prstGeom prst="rect">
            <a:avLst/>
          </a:prstGeom>
        </p:spPr>
      </p:pic>
      <p:sp>
        <p:nvSpPr>
          <p:cNvPr id="9" name="object 9">
            <a:extLst>
              <a:ext uri="{FF2B5EF4-FFF2-40B4-BE49-F238E27FC236}">
                <a16:creationId xmlns:a16="http://schemas.microsoft.com/office/drawing/2014/main" id="{A0464B25-8715-42C1-A081-04B5C0217844}"/>
              </a:ext>
            </a:extLst>
          </p:cNvPr>
          <p:cNvSpPr txBox="1"/>
          <p:nvPr/>
        </p:nvSpPr>
        <p:spPr>
          <a:xfrm>
            <a:off x="479430" y="3953237"/>
            <a:ext cx="2515256" cy="1773627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3387" marR="0" lvl="0" indent="0" algn="ctr" defTabSz="609630" rtl="0" eaLnBrk="1" fontAlgn="auto" latinLnBrk="0" hangingPunct="1">
              <a:lnSpc>
                <a:spcPct val="100000"/>
              </a:lnSpc>
              <a:spcBef>
                <a:spcPts val="7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Setting SMART Goals:</a:t>
            </a:r>
            <a:br>
              <a:rPr kumimoji="0" lang="en-US" sz="1867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Managers collaboratively set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Specific, Measurable, Achievable, Relevant, and Time-bound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goals aligned with Unilever’s business priorities.</a:t>
            </a:r>
            <a:endParaRPr kumimoji="0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0" name="object 10">
            <a:extLst>
              <a:ext uri="{FF2B5EF4-FFF2-40B4-BE49-F238E27FC236}">
                <a16:creationId xmlns:a16="http://schemas.microsoft.com/office/drawing/2014/main" id="{0F35837A-0590-4C0B-85D1-62506050A280}"/>
              </a:ext>
            </a:extLst>
          </p:cNvPr>
          <p:cNvSpPr txBox="1"/>
          <p:nvPr/>
        </p:nvSpPr>
        <p:spPr>
          <a:xfrm>
            <a:off x="3484630" y="3653959"/>
            <a:ext cx="2782092" cy="2060949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693" marR="0" lvl="0" indent="0" algn="ctr" defTabSz="609630" rtl="0" eaLnBrk="1" fontAlgn="auto" latinLnBrk="0" hangingPunct="1">
              <a:lnSpc>
                <a:spcPct val="100000"/>
              </a:lnSpc>
              <a:spcBef>
                <a:spcPts val="7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67" b="1" i="1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Conducting Frequent Feedback Sessions:</a:t>
            </a:r>
            <a:b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Encourage open dialogue through </a:t>
            </a: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Continuous Performance Conversations (CPC)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to address challenges, track progress, and reinforce accountability.</a:t>
            </a: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1" name="object 11">
            <a:extLst>
              <a:ext uri="{FF2B5EF4-FFF2-40B4-BE49-F238E27FC236}">
                <a16:creationId xmlns:a16="http://schemas.microsoft.com/office/drawing/2014/main" id="{D375AB87-7204-4AB1-B28F-02BF694CC661}"/>
              </a:ext>
            </a:extLst>
          </p:cNvPr>
          <p:cNvSpPr txBox="1"/>
          <p:nvPr/>
        </p:nvSpPr>
        <p:spPr>
          <a:xfrm>
            <a:off x="6933033" y="3821953"/>
            <a:ext cx="2085340" cy="2317301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2540" marR="0" lvl="0" indent="0" algn="ctr" defTabSz="609630" rtl="0" eaLnBrk="1" fontAlgn="auto" latinLnBrk="0" hangingPunct="1">
              <a:lnSpc>
                <a:spcPct val="100000"/>
              </a:lnSpc>
              <a:spcBef>
                <a:spcPts val="7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Recognising and Rewarding Efforts:</a:t>
            </a:r>
            <a:b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Managers ensure timely recognition of achievements through performance bonuses, learning opportunities, and public appreciation, boosting motivation and retention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endParaRPr kumimoji="0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2" name="object 12">
            <a:extLst>
              <a:ext uri="{FF2B5EF4-FFF2-40B4-BE49-F238E27FC236}">
                <a16:creationId xmlns:a16="http://schemas.microsoft.com/office/drawing/2014/main" id="{C460CB29-D4F4-4DF7-91F0-4AF01616CBEF}"/>
              </a:ext>
            </a:extLst>
          </p:cNvPr>
          <p:cNvSpPr txBox="1"/>
          <p:nvPr/>
        </p:nvSpPr>
        <p:spPr>
          <a:xfrm>
            <a:off x="9359022" y="3777071"/>
            <a:ext cx="2353548" cy="1917192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1693" marR="0" lvl="0" indent="0" algn="ctr" defTabSz="609630" rtl="0" eaLnBrk="1" fontAlgn="auto" latinLnBrk="0" hangingPunct="1">
              <a:lnSpc>
                <a:spcPct val="100000"/>
              </a:lnSpc>
              <a:spcBef>
                <a:spcPts val="7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Supporting Employee Development:</a:t>
            </a:r>
            <a:b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Identify skill gaps and recommend relevant training or mentoring to build future-ready talent and leadership potential</a:t>
            </a:r>
            <a:endParaRPr kumimoji="0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13" name="object 13">
            <a:extLst>
              <a:ext uri="{FF2B5EF4-FFF2-40B4-BE49-F238E27FC236}">
                <a16:creationId xmlns:a16="http://schemas.microsoft.com/office/drawing/2014/main" id="{2278F178-1B07-4B74-9879-DDBE561F1F66}"/>
              </a:ext>
            </a:extLst>
          </p:cNvPr>
          <p:cNvGrpSpPr/>
          <p:nvPr/>
        </p:nvGrpSpPr>
        <p:grpSpPr>
          <a:xfrm>
            <a:off x="3367949" y="2330566"/>
            <a:ext cx="482177" cy="538057"/>
            <a:chOff x="6360958" y="3594471"/>
            <a:chExt cx="723265" cy="807085"/>
          </a:xfrm>
        </p:grpSpPr>
        <p:sp>
          <p:nvSpPr>
            <p:cNvPr id="14" name="object 14">
              <a:extLst>
                <a:ext uri="{FF2B5EF4-FFF2-40B4-BE49-F238E27FC236}">
                  <a16:creationId xmlns:a16="http://schemas.microsoft.com/office/drawing/2014/main" id="{A6EE43B4-7F6A-4748-B073-68AFA056FA8C}"/>
                </a:ext>
              </a:extLst>
            </p:cNvPr>
            <p:cNvSpPr/>
            <p:nvPr/>
          </p:nvSpPr>
          <p:spPr>
            <a:xfrm>
              <a:off x="6360958" y="3594471"/>
              <a:ext cx="723265" cy="807085"/>
            </a:xfrm>
            <a:custGeom>
              <a:avLst/>
              <a:gdLst/>
              <a:ahLst/>
              <a:cxnLst/>
              <a:rect l="l" t="t" r="r" b="b"/>
              <a:pathLst>
                <a:path w="723265" h="807085">
                  <a:moveTo>
                    <a:pt x="361559" y="0"/>
                  </a:moveTo>
                  <a:lnTo>
                    <a:pt x="316534" y="12015"/>
                  </a:lnTo>
                  <a:lnTo>
                    <a:pt x="45024" y="168764"/>
                  </a:lnTo>
                  <a:lnTo>
                    <a:pt x="12067" y="201760"/>
                  </a:lnTo>
                  <a:lnTo>
                    <a:pt x="0" y="246772"/>
                  </a:lnTo>
                  <a:lnTo>
                    <a:pt x="0" y="560166"/>
                  </a:lnTo>
                  <a:lnTo>
                    <a:pt x="12067" y="605256"/>
                  </a:lnTo>
                  <a:lnTo>
                    <a:pt x="45024" y="638174"/>
                  </a:lnTo>
                  <a:lnTo>
                    <a:pt x="316534" y="794923"/>
                  </a:lnTo>
                  <a:lnTo>
                    <a:pt x="361559" y="807017"/>
                  </a:lnTo>
                  <a:lnTo>
                    <a:pt x="384680" y="803993"/>
                  </a:lnTo>
                  <a:lnTo>
                    <a:pt x="677989" y="638174"/>
                  </a:lnTo>
                  <a:lnTo>
                    <a:pt x="710946" y="605256"/>
                  </a:lnTo>
                  <a:lnTo>
                    <a:pt x="723014" y="560166"/>
                  </a:lnTo>
                  <a:lnTo>
                    <a:pt x="723014" y="246772"/>
                  </a:lnTo>
                  <a:lnTo>
                    <a:pt x="710946" y="201760"/>
                  </a:lnTo>
                  <a:lnTo>
                    <a:pt x="677989" y="168764"/>
                  </a:lnTo>
                  <a:lnTo>
                    <a:pt x="406584" y="12015"/>
                  </a:lnTo>
                  <a:lnTo>
                    <a:pt x="361559" y="0"/>
                  </a:lnTo>
                  <a:close/>
                </a:path>
              </a:pathLst>
            </a:custGeom>
            <a:solidFill>
              <a:srgbClr val="D24717"/>
            </a:solidFill>
          </p:spPr>
          <p:txBody>
            <a:bodyPr wrap="square" lIns="0" tIns="0" rIns="0" bIns="0" rtlCol="0"/>
            <a:lstStyle/>
            <a:p>
              <a:pPr marL="0" marR="0" lvl="0" indent="0" algn="l" defTabSz="60963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object 15">
              <a:extLst>
                <a:ext uri="{FF2B5EF4-FFF2-40B4-BE49-F238E27FC236}">
                  <a16:creationId xmlns:a16="http://schemas.microsoft.com/office/drawing/2014/main" id="{7BCD2028-1A2D-4150-8C77-E22D5B863882}"/>
                </a:ext>
              </a:extLst>
            </p:cNvPr>
            <p:cNvSpPr/>
            <p:nvPr/>
          </p:nvSpPr>
          <p:spPr>
            <a:xfrm>
              <a:off x="6538544" y="3881243"/>
              <a:ext cx="368300" cy="282575"/>
            </a:xfrm>
            <a:custGeom>
              <a:avLst/>
              <a:gdLst/>
              <a:ahLst/>
              <a:cxnLst/>
              <a:rect l="l" t="t" r="r" b="b"/>
              <a:pathLst>
                <a:path w="368300" h="282575">
                  <a:moveTo>
                    <a:pt x="326482" y="0"/>
                  </a:moveTo>
                  <a:lnTo>
                    <a:pt x="325853" y="0"/>
                  </a:lnTo>
                  <a:lnTo>
                    <a:pt x="324806" y="209"/>
                  </a:lnTo>
                  <a:lnTo>
                    <a:pt x="127954" y="197166"/>
                  </a:lnTo>
                  <a:lnTo>
                    <a:pt x="126697" y="197166"/>
                  </a:lnTo>
                  <a:lnTo>
                    <a:pt x="42616" y="113085"/>
                  </a:lnTo>
                  <a:lnTo>
                    <a:pt x="41255" y="113085"/>
                  </a:lnTo>
                  <a:lnTo>
                    <a:pt x="0" y="154340"/>
                  </a:lnTo>
                  <a:lnTo>
                    <a:pt x="0" y="155702"/>
                  </a:lnTo>
                  <a:lnTo>
                    <a:pt x="126697" y="282295"/>
                  </a:lnTo>
                  <a:lnTo>
                    <a:pt x="127954" y="282295"/>
                  </a:lnTo>
                  <a:lnTo>
                    <a:pt x="367842" y="42407"/>
                  </a:lnTo>
                  <a:lnTo>
                    <a:pt x="367842" y="41150"/>
                  </a:lnTo>
                  <a:lnTo>
                    <a:pt x="327005" y="209"/>
                  </a:lnTo>
                  <a:lnTo>
                    <a:pt x="326482" y="0"/>
                  </a:lnTo>
                  <a:close/>
                </a:path>
              </a:pathLst>
            </a:custGeom>
            <a:solidFill>
              <a:srgbClr val="F3F6F6"/>
            </a:solidFill>
          </p:spPr>
          <p:txBody>
            <a:bodyPr wrap="square" lIns="0" tIns="0" rIns="0" bIns="0" rtlCol="0"/>
            <a:lstStyle/>
            <a:p>
              <a:pPr marL="0" marR="0" lvl="0" indent="0" algn="l" defTabSz="60963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6" name="object 16">
            <a:extLst>
              <a:ext uri="{FF2B5EF4-FFF2-40B4-BE49-F238E27FC236}">
                <a16:creationId xmlns:a16="http://schemas.microsoft.com/office/drawing/2014/main" id="{3EBA5CCE-CE8C-44F1-B3DF-879812188E5C}"/>
              </a:ext>
            </a:extLst>
          </p:cNvPr>
          <p:cNvSpPr txBox="1">
            <a:spLocks/>
          </p:cNvSpPr>
          <p:nvPr/>
        </p:nvSpPr>
        <p:spPr>
          <a:xfrm>
            <a:off x="1371601" y="482600"/>
            <a:ext cx="8306223" cy="912942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8467" marR="0" lvl="0" indent="0" algn="ctr" defTabSz="609630" rtl="0" eaLnBrk="1" fontAlgn="auto" latinLnBrk="0" hangingPunct="1">
              <a:lnSpc>
                <a:spcPct val="100000"/>
              </a:lnSpc>
              <a:spcBef>
                <a:spcPts val="8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933" b="1" i="0" u="none" strike="noStrike" kern="1200" cap="none" spc="617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Role of Line Managers: </a:t>
            </a:r>
            <a:r>
              <a:rPr kumimoji="0" lang="en-US" sz="2933" b="0" i="0" u="none" strike="noStrike" kern="1200" cap="none" spc="61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Performance Managemet</a:t>
            </a:r>
            <a:endParaRPr kumimoji="0" lang="en-US" sz="2933" b="0" i="0" u="none" strike="noStrike" kern="1200" cap="none" spc="603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17" name="object 17">
            <a:extLst>
              <a:ext uri="{FF2B5EF4-FFF2-40B4-BE49-F238E27FC236}">
                <a16:creationId xmlns:a16="http://schemas.microsoft.com/office/drawing/2014/main" id="{440AD59A-8FD5-4D57-9302-CCB23BC0427F}"/>
              </a:ext>
            </a:extLst>
          </p:cNvPr>
          <p:cNvSpPr/>
          <p:nvPr/>
        </p:nvSpPr>
        <p:spPr>
          <a:xfrm>
            <a:off x="9144000" y="2084297"/>
            <a:ext cx="2834899" cy="3966209"/>
          </a:xfrm>
          <a:custGeom>
            <a:avLst/>
            <a:gdLst/>
            <a:ahLst/>
            <a:cxnLst/>
            <a:rect l="l" t="t" r="r" b="b"/>
            <a:pathLst>
              <a:path w="3128009" h="5949315">
                <a:moveTo>
                  <a:pt x="1562256" y="0"/>
                </a:moveTo>
                <a:lnTo>
                  <a:pt x="1511979" y="3180"/>
                </a:lnTo>
                <a:lnTo>
                  <a:pt x="1462390" y="12800"/>
                </a:lnTo>
                <a:lnTo>
                  <a:pt x="1414096" y="28978"/>
                </a:lnTo>
                <a:lnTo>
                  <a:pt x="1367707" y="51830"/>
                </a:lnTo>
                <a:lnTo>
                  <a:pt x="194339" y="729297"/>
                </a:lnTo>
                <a:lnTo>
                  <a:pt x="151431" y="758090"/>
                </a:lnTo>
                <a:lnTo>
                  <a:pt x="113216" y="791899"/>
                </a:lnTo>
                <a:lnTo>
                  <a:pt x="79987" y="830087"/>
                </a:lnTo>
                <a:lnTo>
                  <a:pt x="52040" y="872015"/>
                </a:lnTo>
                <a:lnTo>
                  <a:pt x="29773" y="917287"/>
                </a:lnTo>
                <a:lnTo>
                  <a:pt x="13455" y="965219"/>
                </a:lnTo>
                <a:lnTo>
                  <a:pt x="3419" y="1015212"/>
                </a:lnTo>
                <a:lnTo>
                  <a:pt x="0" y="1066669"/>
                </a:lnTo>
                <a:lnTo>
                  <a:pt x="2595" y="4849590"/>
                </a:lnTo>
                <a:lnTo>
                  <a:pt x="6019" y="4934313"/>
                </a:lnTo>
                <a:lnTo>
                  <a:pt x="16007" y="4984377"/>
                </a:lnTo>
                <a:lnTo>
                  <a:pt x="32258" y="5032281"/>
                </a:lnTo>
                <a:lnTo>
                  <a:pt x="54448" y="5077437"/>
                </a:lnTo>
                <a:lnTo>
                  <a:pt x="82335" y="5119451"/>
                </a:lnTo>
                <a:lnTo>
                  <a:pt x="115533" y="5157617"/>
                </a:lnTo>
                <a:lnTo>
                  <a:pt x="153737" y="5191347"/>
                </a:lnTo>
                <a:lnTo>
                  <a:pt x="196643" y="5220050"/>
                </a:lnTo>
                <a:lnTo>
                  <a:pt x="1370115" y="5897097"/>
                </a:lnTo>
                <a:lnTo>
                  <a:pt x="1416478" y="5919850"/>
                </a:lnTo>
                <a:lnTo>
                  <a:pt x="1464824" y="5936115"/>
                </a:lnTo>
                <a:lnTo>
                  <a:pt x="1514505" y="5945880"/>
                </a:lnTo>
                <a:lnTo>
                  <a:pt x="1564873" y="5949138"/>
                </a:lnTo>
                <a:lnTo>
                  <a:pt x="1615186" y="5945880"/>
                </a:lnTo>
                <a:lnTo>
                  <a:pt x="1664949" y="5936115"/>
                </a:lnTo>
                <a:lnTo>
                  <a:pt x="1713416" y="5919850"/>
                </a:lnTo>
                <a:lnTo>
                  <a:pt x="1759841" y="5897097"/>
                </a:lnTo>
                <a:lnTo>
                  <a:pt x="1817185" y="5864009"/>
                </a:lnTo>
                <a:lnTo>
                  <a:pt x="1564873" y="5864009"/>
                </a:lnTo>
                <a:lnTo>
                  <a:pt x="1516936" y="5860909"/>
                </a:lnTo>
                <a:lnTo>
                  <a:pt x="1469667" y="5851615"/>
                </a:lnTo>
                <a:lnTo>
                  <a:pt x="1423693" y="5836136"/>
                </a:lnTo>
                <a:lnTo>
                  <a:pt x="1379643" y="5814482"/>
                </a:lnTo>
                <a:lnTo>
                  <a:pt x="264180" y="5170209"/>
                </a:lnTo>
                <a:lnTo>
                  <a:pt x="223276" y="5142868"/>
                </a:lnTo>
                <a:lnTo>
                  <a:pt x="186839" y="5110826"/>
                </a:lnTo>
                <a:lnTo>
                  <a:pt x="155173" y="5074601"/>
                </a:lnTo>
                <a:lnTo>
                  <a:pt x="128582" y="5034715"/>
                </a:lnTo>
                <a:lnTo>
                  <a:pt x="107354" y="4991727"/>
                </a:lnTo>
                <a:lnTo>
                  <a:pt x="91790" y="4946197"/>
                </a:lnTo>
                <a:lnTo>
                  <a:pt x="82214" y="4898645"/>
                </a:lnTo>
                <a:lnTo>
                  <a:pt x="78950" y="4849590"/>
                </a:lnTo>
                <a:lnTo>
                  <a:pt x="76332" y="1099757"/>
                </a:lnTo>
                <a:lnTo>
                  <a:pt x="79598" y="1050748"/>
                </a:lnTo>
                <a:lnTo>
                  <a:pt x="89185" y="1003202"/>
                </a:lnTo>
                <a:lnTo>
                  <a:pt x="104780" y="957678"/>
                </a:lnTo>
                <a:lnTo>
                  <a:pt x="126069" y="914736"/>
                </a:lnTo>
                <a:lnTo>
                  <a:pt x="152644" y="874834"/>
                </a:lnTo>
                <a:lnTo>
                  <a:pt x="184274" y="838573"/>
                </a:lnTo>
                <a:lnTo>
                  <a:pt x="220675" y="806495"/>
                </a:lnTo>
                <a:lnTo>
                  <a:pt x="261562" y="779138"/>
                </a:lnTo>
                <a:lnTo>
                  <a:pt x="1377340" y="135283"/>
                </a:lnTo>
                <a:lnTo>
                  <a:pt x="1421340" y="113537"/>
                </a:lnTo>
                <a:lnTo>
                  <a:pt x="1467206" y="97955"/>
                </a:lnTo>
                <a:lnTo>
                  <a:pt x="1514368" y="88577"/>
                </a:lnTo>
                <a:lnTo>
                  <a:pt x="1562256" y="85442"/>
                </a:lnTo>
                <a:lnTo>
                  <a:pt x="1815444" y="85442"/>
                </a:lnTo>
                <a:lnTo>
                  <a:pt x="1757223" y="51830"/>
                </a:lnTo>
                <a:lnTo>
                  <a:pt x="1710798" y="28978"/>
                </a:lnTo>
                <a:lnTo>
                  <a:pt x="1662331" y="12800"/>
                </a:lnTo>
                <a:lnTo>
                  <a:pt x="1612568" y="3180"/>
                </a:lnTo>
                <a:lnTo>
                  <a:pt x="1562256" y="0"/>
                </a:lnTo>
                <a:close/>
              </a:path>
              <a:path w="3128009" h="5949315">
                <a:moveTo>
                  <a:pt x="1815444" y="85442"/>
                </a:moveTo>
                <a:lnTo>
                  <a:pt x="1562256" y="85442"/>
                </a:lnTo>
                <a:lnTo>
                  <a:pt x="1610063" y="88577"/>
                </a:lnTo>
                <a:lnTo>
                  <a:pt x="1657371" y="97955"/>
                </a:lnTo>
                <a:lnTo>
                  <a:pt x="1703480" y="113537"/>
                </a:lnTo>
                <a:lnTo>
                  <a:pt x="1747695" y="135283"/>
                </a:lnTo>
                <a:lnTo>
                  <a:pt x="2863158" y="779138"/>
                </a:lnTo>
                <a:lnTo>
                  <a:pt x="2904095" y="806495"/>
                </a:lnTo>
                <a:lnTo>
                  <a:pt x="2940604" y="838573"/>
                </a:lnTo>
                <a:lnTo>
                  <a:pt x="2972342" y="874834"/>
                </a:lnTo>
                <a:lnTo>
                  <a:pt x="2998966" y="914736"/>
                </a:lnTo>
                <a:lnTo>
                  <a:pt x="3020205" y="957678"/>
                </a:lnTo>
                <a:lnTo>
                  <a:pt x="3035692" y="1003202"/>
                </a:lnTo>
                <a:lnTo>
                  <a:pt x="3045172" y="1050748"/>
                </a:lnTo>
                <a:lnTo>
                  <a:pt x="3048388" y="1099757"/>
                </a:lnTo>
                <a:lnTo>
                  <a:pt x="3051006" y="4849590"/>
                </a:lnTo>
                <a:lnTo>
                  <a:pt x="3047740" y="4898645"/>
                </a:lnTo>
                <a:lnTo>
                  <a:pt x="3038153" y="4946197"/>
                </a:lnTo>
                <a:lnTo>
                  <a:pt x="3022558" y="4991727"/>
                </a:lnTo>
                <a:lnTo>
                  <a:pt x="3001269" y="5034715"/>
                </a:lnTo>
                <a:lnTo>
                  <a:pt x="2974695" y="5074601"/>
                </a:lnTo>
                <a:lnTo>
                  <a:pt x="2943064" y="5110826"/>
                </a:lnTo>
                <a:lnTo>
                  <a:pt x="2906663" y="5142868"/>
                </a:lnTo>
                <a:lnTo>
                  <a:pt x="2865776" y="5170209"/>
                </a:lnTo>
                <a:lnTo>
                  <a:pt x="1749999" y="5814482"/>
                </a:lnTo>
                <a:lnTo>
                  <a:pt x="1705906" y="5836136"/>
                </a:lnTo>
                <a:lnTo>
                  <a:pt x="1659949" y="5851615"/>
                </a:lnTo>
                <a:lnTo>
                  <a:pt x="1612735" y="5860909"/>
                </a:lnTo>
                <a:lnTo>
                  <a:pt x="1564873" y="5864009"/>
                </a:lnTo>
                <a:lnTo>
                  <a:pt x="1817185" y="5864009"/>
                </a:lnTo>
                <a:lnTo>
                  <a:pt x="2933209" y="5220050"/>
                </a:lnTo>
                <a:lnTo>
                  <a:pt x="2976177" y="5191347"/>
                </a:lnTo>
                <a:lnTo>
                  <a:pt x="3014423" y="5157617"/>
                </a:lnTo>
                <a:lnTo>
                  <a:pt x="3047664" y="5119451"/>
                </a:lnTo>
                <a:lnTo>
                  <a:pt x="3075613" y="5077437"/>
                </a:lnTo>
                <a:lnTo>
                  <a:pt x="3097819" y="5032281"/>
                </a:lnTo>
                <a:lnTo>
                  <a:pt x="3114106" y="4984377"/>
                </a:lnTo>
                <a:lnTo>
                  <a:pt x="3124130" y="4934313"/>
                </a:lnTo>
                <a:lnTo>
                  <a:pt x="3127548" y="4882678"/>
                </a:lnTo>
                <a:lnTo>
                  <a:pt x="3125265" y="1099757"/>
                </a:lnTo>
                <a:lnTo>
                  <a:pt x="3125245" y="1066669"/>
                </a:lnTo>
                <a:lnTo>
                  <a:pt x="3121807" y="1015212"/>
                </a:lnTo>
                <a:lnTo>
                  <a:pt x="3111724" y="965219"/>
                </a:lnTo>
                <a:lnTo>
                  <a:pt x="3095339" y="917287"/>
                </a:lnTo>
                <a:lnTo>
                  <a:pt x="3072995" y="872015"/>
                </a:lnTo>
                <a:lnTo>
                  <a:pt x="3044974" y="830087"/>
                </a:lnTo>
                <a:lnTo>
                  <a:pt x="3011701" y="791899"/>
                </a:lnTo>
                <a:lnTo>
                  <a:pt x="2973500" y="758090"/>
                </a:lnTo>
                <a:lnTo>
                  <a:pt x="2930696" y="729297"/>
                </a:lnTo>
                <a:lnTo>
                  <a:pt x="1815444" y="85442"/>
                </a:lnTo>
                <a:close/>
              </a:path>
            </a:pathLst>
          </a:custGeom>
          <a:solidFill>
            <a:srgbClr val="00172C"/>
          </a:solidFill>
        </p:spPr>
        <p:txBody>
          <a:bodyPr wrap="square" lIns="0" tIns="0" rIns="0" bIns="0" rtlCol="0"/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F8B00B0-1B32-4B6F-B50F-A60810808B88}"/>
              </a:ext>
            </a:extLst>
          </p:cNvPr>
          <p:cNvSpPr txBox="1"/>
          <p:nvPr/>
        </p:nvSpPr>
        <p:spPr>
          <a:xfrm>
            <a:off x="9211033" y="6375216"/>
            <a:ext cx="2980967" cy="256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67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(Unilever Annual Report, 2024; CIPD, 2023)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D9F751E-2590-43F6-99FA-FAC7F96CC82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8906" y="2450800"/>
            <a:ext cx="1128188" cy="112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477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460434" y="1949415"/>
            <a:ext cx="3141542" cy="24166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4821"/>
              </a:lnSpc>
            </a:pPr>
            <a:r>
              <a:rPr lang="en-US" sz="3200" spc="-157" dirty="0">
                <a:solidFill>
                  <a:srgbClr val="00172C"/>
                </a:solidFill>
                <a:latin typeface="Calibri"/>
                <a:ea typeface="Open Sauce Bold"/>
                <a:cs typeface="Open Sauce Bold"/>
                <a:sym typeface="Open Sauce Bold"/>
              </a:rPr>
              <a:t>Strategic Alignment: </a:t>
            </a:r>
            <a:r>
              <a:rPr lang="en-US" sz="3200" spc="-157" dirty="0">
                <a:solidFill>
                  <a:srgbClr val="0063C2"/>
                </a:solidFill>
                <a:latin typeface="Calibri"/>
                <a:ea typeface="Open Sauce Bold"/>
                <a:cs typeface="Open Sauce Bold"/>
                <a:sym typeface="Open Sauce Bold"/>
              </a:rPr>
              <a:t>Performance Management at Unilever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10823" y="1339954"/>
            <a:ext cx="7716003" cy="12591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 defTabSz="609630">
              <a:lnSpc>
                <a:spcPts val="1960"/>
              </a:lnSpc>
            </a:pPr>
            <a:r>
              <a:rPr lang="en-US" sz="1400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Unilever’s system reflects Goal-Setting Theory, where clear, purposeful goals drive motivation and results (Locke &amp; Latham, 2002). By connecting employee objectives with sustainability targets, Unilever applies Self-Determination Theory (Deci &amp; Ryan, 2000) to foster intrinsic motivation and a deeper sense of meaning at work.</a:t>
            </a:r>
          </a:p>
          <a:p>
            <a:pPr algn="just" defTabSz="609630">
              <a:lnSpc>
                <a:spcPts val="1960"/>
              </a:lnSpc>
            </a:pPr>
            <a:r>
              <a:rPr lang="en-US" sz="1400" i="1" spc="22" dirty="0">
                <a:solidFill>
                  <a:srgbClr val="0063C2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(Locke &amp; Latham, 2002; Deci &amp; Ryan, 2000)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3454996" y="2855268"/>
            <a:ext cx="2582065" cy="3316933"/>
            <a:chOff x="0" y="0"/>
            <a:chExt cx="1020075" cy="131039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20075" cy="1310393"/>
            </a:xfrm>
            <a:custGeom>
              <a:avLst/>
              <a:gdLst/>
              <a:ahLst/>
              <a:cxnLst/>
              <a:rect l="l" t="t" r="r" b="b"/>
              <a:pathLst>
                <a:path w="1020075" h="1310393">
                  <a:moveTo>
                    <a:pt x="71960" y="0"/>
                  </a:moveTo>
                  <a:lnTo>
                    <a:pt x="948115" y="0"/>
                  </a:lnTo>
                  <a:cubicBezTo>
                    <a:pt x="967200" y="0"/>
                    <a:pt x="985503" y="7582"/>
                    <a:pt x="998998" y="21077"/>
                  </a:cubicBezTo>
                  <a:cubicBezTo>
                    <a:pt x="1012493" y="34572"/>
                    <a:pt x="1020075" y="52875"/>
                    <a:pt x="1020075" y="71960"/>
                  </a:cubicBezTo>
                  <a:lnTo>
                    <a:pt x="1020075" y="1238433"/>
                  </a:lnTo>
                  <a:cubicBezTo>
                    <a:pt x="1020075" y="1278176"/>
                    <a:pt x="987857" y="1310393"/>
                    <a:pt x="948115" y="1310393"/>
                  </a:cubicBezTo>
                  <a:lnTo>
                    <a:pt x="71960" y="1310393"/>
                  </a:lnTo>
                  <a:cubicBezTo>
                    <a:pt x="52875" y="1310393"/>
                    <a:pt x="34572" y="1302812"/>
                    <a:pt x="21077" y="1289317"/>
                  </a:cubicBezTo>
                  <a:cubicBezTo>
                    <a:pt x="7582" y="1275821"/>
                    <a:pt x="0" y="1257518"/>
                    <a:pt x="0" y="1238433"/>
                  </a:cubicBezTo>
                  <a:lnTo>
                    <a:pt x="0" y="71960"/>
                  </a:lnTo>
                  <a:cubicBezTo>
                    <a:pt x="0" y="52875"/>
                    <a:pt x="7582" y="34572"/>
                    <a:pt x="21077" y="21077"/>
                  </a:cubicBezTo>
                  <a:cubicBezTo>
                    <a:pt x="34572" y="7582"/>
                    <a:pt x="52875" y="0"/>
                    <a:pt x="71960" y="0"/>
                  </a:cubicBezTo>
                  <a:close/>
                </a:path>
              </a:pathLst>
            </a:custGeom>
            <a:solidFill>
              <a:srgbClr val="0063C2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9525"/>
              <a:ext cx="1020075" cy="130086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191046" y="2855268"/>
            <a:ext cx="2582065" cy="3316933"/>
            <a:chOff x="0" y="0"/>
            <a:chExt cx="1020075" cy="131039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020075" cy="1310393"/>
            </a:xfrm>
            <a:custGeom>
              <a:avLst/>
              <a:gdLst/>
              <a:ahLst/>
              <a:cxnLst/>
              <a:rect l="l" t="t" r="r" b="b"/>
              <a:pathLst>
                <a:path w="1020075" h="1310393">
                  <a:moveTo>
                    <a:pt x="71960" y="0"/>
                  </a:moveTo>
                  <a:lnTo>
                    <a:pt x="948115" y="0"/>
                  </a:lnTo>
                  <a:cubicBezTo>
                    <a:pt x="967200" y="0"/>
                    <a:pt x="985503" y="7582"/>
                    <a:pt x="998998" y="21077"/>
                  </a:cubicBezTo>
                  <a:cubicBezTo>
                    <a:pt x="1012493" y="34572"/>
                    <a:pt x="1020075" y="52875"/>
                    <a:pt x="1020075" y="71960"/>
                  </a:cubicBezTo>
                  <a:lnTo>
                    <a:pt x="1020075" y="1238433"/>
                  </a:lnTo>
                  <a:cubicBezTo>
                    <a:pt x="1020075" y="1278176"/>
                    <a:pt x="987857" y="1310393"/>
                    <a:pt x="948115" y="1310393"/>
                  </a:cubicBezTo>
                  <a:lnTo>
                    <a:pt x="71960" y="1310393"/>
                  </a:lnTo>
                  <a:cubicBezTo>
                    <a:pt x="52875" y="1310393"/>
                    <a:pt x="34572" y="1302812"/>
                    <a:pt x="21077" y="1289317"/>
                  </a:cubicBezTo>
                  <a:cubicBezTo>
                    <a:pt x="7582" y="1275821"/>
                    <a:pt x="0" y="1257518"/>
                    <a:pt x="0" y="1238433"/>
                  </a:cubicBezTo>
                  <a:lnTo>
                    <a:pt x="0" y="71960"/>
                  </a:lnTo>
                  <a:cubicBezTo>
                    <a:pt x="0" y="52875"/>
                    <a:pt x="7582" y="34572"/>
                    <a:pt x="21077" y="21077"/>
                  </a:cubicBezTo>
                  <a:cubicBezTo>
                    <a:pt x="34572" y="7582"/>
                    <a:pt x="52875" y="0"/>
                    <a:pt x="71960" y="0"/>
                  </a:cubicBezTo>
                  <a:close/>
                </a:path>
              </a:pathLst>
            </a:custGeom>
            <a:solidFill>
              <a:srgbClr val="F8FCFF"/>
            </a:solidFill>
            <a:ln w="38100" cap="rnd">
              <a:solidFill>
                <a:srgbClr val="00172C"/>
              </a:solidFill>
              <a:prstDash val="solid"/>
              <a:round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1020075" cy="130086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924136" y="2855268"/>
            <a:ext cx="2582065" cy="3316933"/>
            <a:chOff x="0" y="0"/>
            <a:chExt cx="1020075" cy="1310393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020075" cy="1310393"/>
            </a:xfrm>
            <a:custGeom>
              <a:avLst/>
              <a:gdLst/>
              <a:ahLst/>
              <a:cxnLst/>
              <a:rect l="l" t="t" r="r" b="b"/>
              <a:pathLst>
                <a:path w="1020075" h="1310393">
                  <a:moveTo>
                    <a:pt x="71960" y="0"/>
                  </a:moveTo>
                  <a:lnTo>
                    <a:pt x="948115" y="0"/>
                  </a:lnTo>
                  <a:cubicBezTo>
                    <a:pt x="967200" y="0"/>
                    <a:pt x="985503" y="7582"/>
                    <a:pt x="998998" y="21077"/>
                  </a:cubicBezTo>
                  <a:cubicBezTo>
                    <a:pt x="1012493" y="34572"/>
                    <a:pt x="1020075" y="52875"/>
                    <a:pt x="1020075" y="71960"/>
                  </a:cubicBezTo>
                  <a:lnTo>
                    <a:pt x="1020075" y="1238433"/>
                  </a:lnTo>
                  <a:cubicBezTo>
                    <a:pt x="1020075" y="1278176"/>
                    <a:pt x="987857" y="1310393"/>
                    <a:pt x="948115" y="1310393"/>
                  </a:cubicBezTo>
                  <a:lnTo>
                    <a:pt x="71960" y="1310393"/>
                  </a:lnTo>
                  <a:cubicBezTo>
                    <a:pt x="52875" y="1310393"/>
                    <a:pt x="34572" y="1302812"/>
                    <a:pt x="21077" y="1289317"/>
                  </a:cubicBezTo>
                  <a:cubicBezTo>
                    <a:pt x="7582" y="1275821"/>
                    <a:pt x="0" y="1257518"/>
                    <a:pt x="0" y="1238433"/>
                  </a:cubicBezTo>
                  <a:lnTo>
                    <a:pt x="0" y="71960"/>
                  </a:lnTo>
                  <a:cubicBezTo>
                    <a:pt x="0" y="52875"/>
                    <a:pt x="7582" y="34572"/>
                    <a:pt x="21077" y="21077"/>
                  </a:cubicBezTo>
                  <a:cubicBezTo>
                    <a:pt x="34572" y="7582"/>
                    <a:pt x="52875" y="0"/>
                    <a:pt x="71960" y="0"/>
                  </a:cubicBezTo>
                  <a:close/>
                </a:path>
              </a:pathLst>
            </a:custGeom>
            <a:solidFill>
              <a:srgbClr val="00172C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9525"/>
              <a:ext cx="1020075" cy="1300868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3848981" y="3312160"/>
            <a:ext cx="2188079" cy="495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b="1" i="1" dirty="0">
                <a:solidFill>
                  <a:srgbClr val="F8FCFF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Links to Compass Goals</a:t>
            </a:r>
          </a:p>
        </p:txBody>
      </p:sp>
      <p:sp>
        <p:nvSpPr>
          <p:cNvPr id="19" name="Freeform 19"/>
          <p:cNvSpPr/>
          <p:nvPr/>
        </p:nvSpPr>
        <p:spPr>
          <a:xfrm>
            <a:off x="5578066" y="2603930"/>
            <a:ext cx="612981" cy="612981"/>
          </a:xfrm>
          <a:custGeom>
            <a:avLst/>
            <a:gdLst/>
            <a:ahLst/>
            <a:cxnLst/>
            <a:rect l="l" t="t" r="r" b="b"/>
            <a:pathLst>
              <a:path w="919471" h="919471">
                <a:moveTo>
                  <a:pt x="0" y="0"/>
                </a:moveTo>
                <a:lnTo>
                  <a:pt x="919470" y="0"/>
                </a:lnTo>
                <a:lnTo>
                  <a:pt x="919470" y="919471"/>
                </a:lnTo>
                <a:lnTo>
                  <a:pt x="0" y="9194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8227647" y="2603930"/>
            <a:ext cx="612981" cy="612981"/>
          </a:xfrm>
          <a:custGeom>
            <a:avLst/>
            <a:gdLst/>
            <a:ahLst/>
            <a:cxnLst/>
            <a:rect l="l" t="t" r="r" b="b"/>
            <a:pathLst>
              <a:path w="919471" h="919471">
                <a:moveTo>
                  <a:pt x="0" y="0"/>
                </a:moveTo>
                <a:lnTo>
                  <a:pt x="919470" y="0"/>
                </a:lnTo>
                <a:lnTo>
                  <a:pt x="919470" y="919471"/>
                </a:lnTo>
                <a:lnTo>
                  <a:pt x="0" y="9194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1031377" y="2548777"/>
            <a:ext cx="612981" cy="612981"/>
          </a:xfrm>
          <a:custGeom>
            <a:avLst/>
            <a:gdLst/>
            <a:ahLst/>
            <a:cxnLst/>
            <a:rect l="l" t="t" r="r" b="b"/>
            <a:pathLst>
              <a:path w="919471" h="919471">
                <a:moveTo>
                  <a:pt x="0" y="0"/>
                </a:moveTo>
                <a:lnTo>
                  <a:pt x="919471" y="0"/>
                </a:lnTo>
                <a:lnTo>
                  <a:pt x="919471" y="919471"/>
                </a:lnTo>
                <a:lnTo>
                  <a:pt x="0" y="9194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3848981" y="3904427"/>
            <a:ext cx="2095861" cy="12591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400" spc="22" dirty="0">
                <a:solidFill>
                  <a:srgbClr val="F8FC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Encourages employees to integrate sustainability, inclusivity, and innovation into daily performance objectives..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12537" y="3262853"/>
            <a:ext cx="2134071" cy="495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b="1" i="1" dirty="0">
                <a:solidFill>
                  <a:srgbClr val="0063C2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Supports Sustainable Growth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212537" y="3874675"/>
            <a:ext cx="2377171" cy="15156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400" spc="22" dirty="0">
                <a:solidFill>
                  <a:srgbClr val="F8FC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Aligns individual performance with Unilever’s global ambitions—improving health, reducing environmental footprint, and enhancing livelihoods..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44897" y="3312160"/>
            <a:ext cx="2091103" cy="495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b="1" i="1" dirty="0">
                <a:solidFill>
                  <a:srgbClr val="00172C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Drives Innovation and Accountability</a:t>
            </a:r>
            <a:endParaRPr lang="en-US" sz="1400" b="1" dirty="0">
              <a:solidFill>
                <a:srgbClr val="00172C"/>
              </a:solidFill>
              <a:latin typeface="Arial" panose="020B0604020202020204" pitchFamily="34" charset="0"/>
              <a:ea typeface="Open Sauce Bold"/>
              <a:cs typeface="Arial" panose="020B0604020202020204" pitchFamily="34" charset="0"/>
              <a:sym typeface="Open Sauce Bold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6436375" y="4057061"/>
            <a:ext cx="2210905" cy="15156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400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Continuous feedback and SMART goal-setting empower employees to take ownership of results and contribute to long-term business impact.</a:t>
            </a:r>
          </a:p>
        </p:txBody>
      </p:sp>
      <p:grpSp>
        <p:nvGrpSpPr>
          <p:cNvPr id="27" name="Group 11">
            <a:extLst>
              <a:ext uri="{FF2B5EF4-FFF2-40B4-BE49-F238E27FC236}">
                <a16:creationId xmlns:a16="http://schemas.microsoft.com/office/drawing/2014/main" id="{AA5E59C6-D657-4287-BC46-8AFFDFE18315}"/>
              </a:ext>
            </a:extLst>
          </p:cNvPr>
          <p:cNvGrpSpPr/>
          <p:nvPr/>
        </p:nvGrpSpPr>
        <p:grpSpPr>
          <a:xfrm>
            <a:off x="0" y="6441969"/>
            <a:ext cx="12192000" cy="416031"/>
            <a:chOff x="0" y="0"/>
            <a:chExt cx="4816593" cy="164358"/>
          </a:xfrm>
        </p:grpSpPr>
        <p:sp>
          <p:nvSpPr>
            <p:cNvPr id="28" name="Freeform 12">
              <a:extLst>
                <a:ext uri="{FF2B5EF4-FFF2-40B4-BE49-F238E27FC236}">
                  <a16:creationId xmlns:a16="http://schemas.microsoft.com/office/drawing/2014/main" id="{69F1746C-3B8B-486C-9502-54586F33A58A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29" name="TextBox 13">
              <a:extLst>
                <a:ext uri="{FF2B5EF4-FFF2-40B4-BE49-F238E27FC236}">
                  <a16:creationId xmlns:a16="http://schemas.microsoft.com/office/drawing/2014/main" id="{12FE08C6-E2B1-43AD-BE02-299D396FFF23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9E1D039-A7B2-4072-BFC7-7D1603902EBE}"/>
              </a:ext>
            </a:extLst>
          </p:cNvPr>
          <p:cNvSpPr txBox="1"/>
          <p:nvPr/>
        </p:nvSpPr>
        <p:spPr>
          <a:xfrm>
            <a:off x="78777" y="6175703"/>
            <a:ext cx="4673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1200" i="1" dirty="0">
                <a:solidFill>
                  <a:prstClr val="black"/>
                </a:solidFill>
                <a:latin typeface="Calibri"/>
              </a:rPr>
              <a:t>(Unilever Compass Strategy Report, 2023; Armstrong &amp; Taylor, 2020)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EC5C65-CFF0-4084-BFDD-EA82122DFD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6000" y="442426"/>
            <a:ext cx="1542662" cy="1542662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8068575" y="1249389"/>
            <a:ext cx="3437625" cy="2416019"/>
            <a:chOff x="0" y="0"/>
            <a:chExt cx="1358074" cy="95447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358074" cy="954477"/>
            </a:xfrm>
            <a:custGeom>
              <a:avLst/>
              <a:gdLst/>
              <a:ahLst/>
              <a:cxnLst/>
              <a:rect l="l" t="t" r="r" b="b"/>
              <a:pathLst>
                <a:path w="1358074" h="954477">
                  <a:moveTo>
                    <a:pt x="54051" y="0"/>
                  </a:moveTo>
                  <a:lnTo>
                    <a:pt x="1304024" y="0"/>
                  </a:lnTo>
                  <a:cubicBezTo>
                    <a:pt x="1318359" y="0"/>
                    <a:pt x="1332107" y="5695"/>
                    <a:pt x="1342243" y="15831"/>
                  </a:cubicBezTo>
                  <a:cubicBezTo>
                    <a:pt x="1352380" y="25968"/>
                    <a:pt x="1358074" y="39716"/>
                    <a:pt x="1358074" y="54051"/>
                  </a:cubicBezTo>
                  <a:lnTo>
                    <a:pt x="1358074" y="900426"/>
                  </a:lnTo>
                  <a:cubicBezTo>
                    <a:pt x="1358074" y="914761"/>
                    <a:pt x="1352380" y="928509"/>
                    <a:pt x="1342243" y="938646"/>
                  </a:cubicBezTo>
                  <a:cubicBezTo>
                    <a:pt x="1332107" y="948782"/>
                    <a:pt x="1318359" y="954477"/>
                    <a:pt x="1304024" y="954477"/>
                  </a:cubicBezTo>
                  <a:lnTo>
                    <a:pt x="54051" y="954477"/>
                  </a:lnTo>
                  <a:cubicBezTo>
                    <a:pt x="39716" y="954477"/>
                    <a:pt x="25968" y="948782"/>
                    <a:pt x="15831" y="938646"/>
                  </a:cubicBezTo>
                  <a:cubicBezTo>
                    <a:pt x="5695" y="928509"/>
                    <a:pt x="0" y="914761"/>
                    <a:pt x="0" y="900426"/>
                  </a:cubicBezTo>
                  <a:lnTo>
                    <a:pt x="0" y="54051"/>
                  </a:lnTo>
                  <a:cubicBezTo>
                    <a:pt x="0" y="39716"/>
                    <a:pt x="5695" y="25968"/>
                    <a:pt x="15831" y="15831"/>
                  </a:cubicBezTo>
                  <a:cubicBezTo>
                    <a:pt x="25968" y="5695"/>
                    <a:pt x="39716" y="0"/>
                    <a:pt x="54051" y="0"/>
                  </a:cubicBezTo>
                  <a:close/>
                </a:path>
              </a:pathLst>
            </a:custGeom>
            <a:solidFill>
              <a:srgbClr val="F8FCFF"/>
            </a:solidFill>
            <a:ln w="38100" cap="rnd">
              <a:solidFill>
                <a:srgbClr val="00172C"/>
              </a:solidFill>
              <a:prstDash val="solid"/>
              <a:round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9525"/>
              <a:ext cx="1358074" cy="94495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524282" y="1249389"/>
            <a:ext cx="3437625" cy="2416019"/>
            <a:chOff x="0" y="0"/>
            <a:chExt cx="1358074" cy="95447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358074" cy="954477"/>
            </a:xfrm>
            <a:custGeom>
              <a:avLst/>
              <a:gdLst/>
              <a:ahLst/>
              <a:cxnLst/>
              <a:rect l="l" t="t" r="r" b="b"/>
              <a:pathLst>
                <a:path w="1358074" h="954477">
                  <a:moveTo>
                    <a:pt x="54051" y="0"/>
                  </a:moveTo>
                  <a:lnTo>
                    <a:pt x="1304024" y="0"/>
                  </a:lnTo>
                  <a:cubicBezTo>
                    <a:pt x="1318359" y="0"/>
                    <a:pt x="1332107" y="5695"/>
                    <a:pt x="1342243" y="15831"/>
                  </a:cubicBezTo>
                  <a:cubicBezTo>
                    <a:pt x="1352380" y="25968"/>
                    <a:pt x="1358074" y="39716"/>
                    <a:pt x="1358074" y="54051"/>
                  </a:cubicBezTo>
                  <a:lnTo>
                    <a:pt x="1358074" y="900426"/>
                  </a:lnTo>
                  <a:cubicBezTo>
                    <a:pt x="1358074" y="914761"/>
                    <a:pt x="1352380" y="928509"/>
                    <a:pt x="1342243" y="938646"/>
                  </a:cubicBezTo>
                  <a:cubicBezTo>
                    <a:pt x="1332107" y="948782"/>
                    <a:pt x="1318359" y="954477"/>
                    <a:pt x="1304024" y="954477"/>
                  </a:cubicBezTo>
                  <a:lnTo>
                    <a:pt x="54051" y="954477"/>
                  </a:lnTo>
                  <a:cubicBezTo>
                    <a:pt x="39716" y="954477"/>
                    <a:pt x="25968" y="948782"/>
                    <a:pt x="15831" y="938646"/>
                  </a:cubicBezTo>
                  <a:cubicBezTo>
                    <a:pt x="5695" y="928509"/>
                    <a:pt x="0" y="914761"/>
                    <a:pt x="0" y="900426"/>
                  </a:cubicBezTo>
                  <a:lnTo>
                    <a:pt x="0" y="54051"/>
                  </a:lnTo>
                  <a:cubicBezTo>
                    <a:pt x="0" y="39716"/>
                    <a:pt x="5695" y="25968"/>
                    <a:pt x="15831" y="15831"/>
                  </a:cubicBezTo>
                  <a:cubicBezTo>
                    <a:pt x="25968" y="5695"/>
                    <a:pt x="39716" y="0"/>
                    <a:pt x="54051" y="0"/>
                  </a:cubicBezTo>
                  <a:close/>
                </a:path>
              </a:pathLst>
            </a:custGeom>
            <a:solidFill>
              <a:srgbClr val="F8FCFF"/>
            </a:solidFill>
            <a:ln w="38100" cap="rnd">
              <a:solidFill>
                <a:srgbClr val="00172C"/>
              </a:solidFill>
              <a:prstDash val="solid"/>
              <a:round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9525"/>
              <a:ext cx="1358074" cy="94495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8068575" y="3756181"/>
            <a:ext cx="3437625" cy="2416019"/>
            <a:chOff x="0" y="0"/>
            <a:chExt cx="1358074" cy="954477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358074" cy="954477"/>
            </a:xfrm>
            <a:custGeom>
              <a:avLst/>
              <a:gdLst/>
              <a:ahLst/>
              <a:cxnLst/>
              <a:rect l="l" t="t" r="r" b="b"/>
              <a:pathLst>
                <a:path w="1358074" h="954477">
                  <a:moveTo>
                    <a:pt x="54051" y="0"/>
                  </a:moveTo>
                  <a:lnTo>
                    <a:pt x="1304024" y="0"/>
                  </a:lnTo>
                  <a:cubicBezTo>
                    <a:pt x="1318359" y="0"/>
                    <a:pt x="1332107" y="5695"/>
                    <a:pt x="1342243" y="15831"/>
                  </a:cubicBezTo>
                  <a:cubicBezTo>
                    <a:pt x="1352380" y="25968"/>
                    <a:pt x="1358074" y="39716"/>
                    <a:pt x="1358074" y="54051"/>
                  </a:cubicBezTo>
                  <a:lnTo>
                    <a:pt x="1358074" y="900426"/>
                  </a:lnTo>
                  <a:cubicBezTo>
                    <a:pt x="1358074" y="914761"/>
                    <a:pt x="1352380" y="928509"/>
                    <a:pt x="1342243" y="938646"/>
                  </a:cubicBezTo>
                  <a:cubicBezTo>
                    <a:pt x="1332107" y="948782"/>
                    <a:pt x="1318359" y="954477"/>
                    <a:pt x="1304024" y="954477"/>
                  </a:cubicBezTo>
                  <a:lnTo>
                    <a:pt x="54051" y="954477"/>
                  </a:lnTo>
                  <a:cubicBezTo>
                    <a:pt x="39716" y="954477"/>
                    <a:pt x="25968" y="948782"/>
                    <a:pt x="15831" y="938646"/>
                  </a:cubicBezTo>
                  <a:cubicBezTo>
                    <a:pt x="5695" y="928509"/>
                    <a:pt x="0" y="914761"/>
                    <a:pt x="0" y="900426"/>
                  </a:cubicBezTo>
                  <a:lnTo>
                    <a:pt x="0" y="54051"/>
                  </a:lnTo>
                  <a:cubicBezTo>
                    <a:pt x="0" y="39716"/>
                    <a:pt x="5695" y="25968"/>
                    <a:pt x="15831" y="15831"/>
                  </a:cubicBezTo>
                  <a:cubicBezTo>
                    <a:pt x="25968" y="5695"/>
                    <a:pt x="39716" y="0"/>
                    <a:pt x="54051" y="0"/>
                  </a:cubicBezTo>
                  <a:close/>
                </a:path>
              </a:pathLst>
            </a:custGeom>
            <a:solidFill>
              <a:srgbClr val="F8FCFF"/>
            </a:solidFill>
            <a:ln w="38100" cap="rnd">
              <a:solidFill>
                <a:srgbClr val="00172C"/>
              </a:solidFill>
              <a:prstDash val="solid"/>
              <a:round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1358074" cy="94495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24282" y="3756181"/>
            <a:ext cx="3437625" cy="2416019"/>
            <a:chOff x="0" y="0"/>
            <a:chExt cx="1358074" cy="95447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358074" cy="954477"/>
            </a:xfrm>
            <a:custGeom>
              <a:avLst/>
              <a:gdLst/>
              <a:ahLst/>
              <a:cxnLst/>
              <a:rect l="l" t="t" r="r" b="b"/>
              <a:pathLst>
                <a:path w="1358074" h="954477">
                  <a:moveTo>
                    <a:pt x="54051" y="0"/>
                  </a:moveTo>
                  <a:lnTo>
                    <a:pt x="1304024" y="0"/>
                  </a:lnTo>
                  <a:cubicBezTo>
                    <a:pt x="1318359" y="0"/>
                    <a:pt x="1332107" y="5695"/>
                    <a:pt x="1342243" y="15831"/>
                  </a:cubicBezTo>
                  <a:cubicBezTo>
                    <a:pt x="1352380" y="25968"/>
                    <a:pt x="1358074" y="39716"/>
                    <a:pt x="1358074" y="54051"/>
                  </a:cubicBezTo>
                  <a:lnTo>
                    <a:pt x="1358074" y="900426"/>
                  </a:lnTo>
                  <a:cubicBezTo>
                    <a:pt x="1358074" y="914761"/>
                    <a:pt x="1352380" y="928509"/>
                    <a:pt x="1342243" y="938646"/>
                  </a:cubicBezTo>
                  <a:cubicBezTo>
                    <a:pt x="1332107" y="948782"/>
                    <a:pt x="1318359" y="954477"/>
                    <a:pt x="1304024" y="954477"/>
                  </a:cubicBezTo>
                  <a:lnTo>
                    <a:pt x="54051" y="954477"/>
                  </a:lnTo>
                  <a:cubicBezTo>
                    <a:pt x="39716" y="954477"/>
                    <a:pt x="25968" y="948782"/>
                    <a:pt x="15831" y="938646"/>
                  </a:cubicBezTo>
                  <a:cubicBezTo>
                    <a:pt x="5695" y="928509"/>
                    <a:pt x="0" y="914761"/>
                    <a:pt x="0" y="900426"/>
                  </a:cubicBezTo>
                  <a:lnTo>
                    <a:pt x="0" y="54051"/>
                  </a:lnTo>
                  <a:cubicBezTo>
                    <a:pt x="0" y="39716"/>
                    <a:pt x="5695" y="25968"/>
                    <a:pt x="15831" y="15831"/>
                  </a:cubicBezTo>
                  <a:cubicBezTo>
                    <a:pt x="25968" y="5695"/>
                    <a:pt x="39716" y="0"/>
                    <a:pt x="54051" y="0"/>
                  </a:cubicBezTo>
                  <a:close/>
                </a:path>
              </a:pathLst>
            </a:custGeom>
            <a:solidFill>
              <a:srgbClr val="F8FCFF"/>
            </a:solidFill>
            <a:ln w="38100" cap="rnd">
              <a:solidFill>
                <a:srgbClr val="00172C"/>
              </a:solidFill>
              <a:prstDash val="solid"/>
              <a:round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0" y="9525"/>
              <a:ext cx="1358074" cy="944952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85801" y="2778855"/>
            <a:ext cx="3730531" cy="3393345"/>
            <a:chOff x="0" y="0"/>
            <a:chExt cx="1421662" cy="1293164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421662" cy="1293164"/>
            </a:xfrm>
            <a:custGeom>
              <a:avLst/>
              <a:gdLst/>
              <a:ahLst/>
              <a:cxnLst/>
              <a:rect l="l" t="t" r="r" b="b"/>
              <a:pathLst>
                <a:path w="1421662" h="1293164">
                  <a:moveTo>
                    <a:pt x="52574" y="0"/>
                  </a:moveTo>
                  <a:lnTo>
                    <a:pt x="1369088" y="0"/>
                  </a:lnTo>
                  <a:cubicBezTo>
                    <a:pt x="1398124" y="0"/>
                    <a:pt x="1421662" y="23538"/>
                    <a:pt x="1421662" y="52574"/>
                  </a:cubicBezTo>
                  <a:lnTo>
                    <a:pt x="1421662" y="1240590"/>
                  </a:lnTo>
                  <a:cubicBezTo>
                    <a:pt x="1421662" y="1254534"/>
                    <a:pt x="1416123" y="1267906"/>
                    <a:pt x="1406263" y="1277766"/>
                  </a:cubicBezTo>
                  <a:cubicBezTo>
                    <a:pt x="1396404" y="1287625"/>
                    <a:pt x="1383031" y="1293164"/>
                    <a:pt x="1369088" y="1293164"/>
                  </a:cubicBezTo>
                  <a:lnTo>
                    <a:pt x="52574" y="1293164"/>
                  </a:lnTo>
                  <a:cubicBezTo>
                    <a:pt x="38630" y="1293164"/>
                    <a:pt x="25258" y="1287625"/>
                    <a:pt x="15399" y="1277766"/>
                  </a:cubicBezTo>
                  <a:cubicBezTo>
                    <a:pt x="5539" y="1267906"/>
                    <a:pt x="0" y="1254534"/>
                    <a:pt x="0" y="1240590"/>
                  </a:cubicBezTo>
                  <a:lnTo>
                    <a:pt x="0" y="52574"/>
                  </a:lnTo>
                  <a:cubicBezTo>
                    <a:pt x="0" y="23538"/>
                    <a:pt x="23538" y="0"/>
                    <a:pt x="52574" y="0"/>
                  </a:cubicBezTo>
                  <a:close/>
                </a:path>
              </a:pathLst>
            </a:custGeom>
            <a:blipFill>
              <a:blip r:embed="rId2"/>
              <a:stretch>
                <a:fillRect l="-18263" r="-18263"/>
              </a:stretch>
            </a:blipFill>
          </p:spPr>
        </p:sp>
      </p:grpSp>
      <p:sp>
        <p:nvSpPr>
          <p:cNvPr id="37" name="TextBox 37"/>
          <p:cNvSpPr txBox="1"/>
          <p:nvPr/>
        </p:nvSpPr>
        <p:spPr>
          <a:xfrm>
            <a:off x="359796" y="364067"/>
            <a:ext cx="9349812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482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-157" normalizeH="0" baseline="0" noProof="0" dirty="0">
                <a:ln>
                  <a:noFill/>
                </a:ln>
                <a:solidFill>
                  <a:srgbClr val="00172C"/>
                </a:solidFill>
                <a:effectLst/>
                <a:uLnTx/>
                <a:uFillTx/>
                <a:latin typeface="Calibri"/>
                <a:ea typeface="Open Sauce Bold"/>
                <a:cs typeface="Open Sauce Bold"/>
                <a:sym typeface="Open Sauce Bold"/>
              </a:rPr>
              <a:t>Key Challenges: </a:t>
            </a:r>
            <a:r>
              <a:rPr kumimoji="0" lang="en-US" sz="4400" b="0" i="0" u="none" strike="noStrike" kern="1200" cap="none" spc="-157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Calibri"/>
                <a:ea typeface="Open Sauce Bold"/>
                <a:cs typeface="Open Sauce Bold"/>
                <a:sym typeface="Open Sauce Bold"/>
              </a:rPr>
              <a:t>Performance Management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928898" y="1658884"/>
            <a:ext cx="2846772" cy="17701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33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Talent risk: </a:t>
            </a:r>
            <a:r>
              <a:rPr kumimoji="0" lang="en-US" sz="1333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A skilled workforce and agile ways of working are essential. With the rapidly changing nature of work and skills, there is a risk that the workforce is not equipped with the skills required for the new environment.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Open Sauce Bold"/>
              <a:cs typeface="Arial" panose="020B0604020202020204" pitchFamily="34" charset="0"/>
              <a:sym typeface="Open Sauce Bold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8366523" y="1728094"/>
            <a:ext cx="3033935" cy="10026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Change fatigue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: As the organisation transforms under its Growth Action Plan (GAP 2030), “the real challenge for us now is to accelerate delivery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Open Sauce Bold"/>
              <a:cs typeface="Arial" panose="020B0604020202020204" pitchFamily="34" charset="0"/>
              <a:sym typeface="Open Sauce Bold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4736115" y="4059882"/>
            <a:ext cx="3012677" cy="15156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Execution risk: 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Unilever notes that “we are in the process of delivering a stronger, more productive organisational mode. Indicating that performance systems still need scaling globally 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Open Sauce Bold"/>
              <a:cs typeface="Arial" panose="020B0604020202020204" pitchFamily="34" charset="0"/>
              <a:sym typeface="Open Sauce Bold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8114749" y="4041215"/>
            <a:ext cx="3285710" cy="15156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ts val="196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Global consistency: 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With operations in emerging markets and 190+ countries, aligning performance reviews, feedback standards and cultural norms remains difficult across geographies. (Implicit in the “talent” and “skilled workforce” risk).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Open Sauce Bold"/>
              <a:cs typeface="Arial" panose="020B0604020202020204" pitchFamily="34" charset="0"/>
              <a:sym typeface="Open Sauce Bold"/>
            </a:endParaRPr>
          </a:p>
        </p:txBody>
      </p:sp>
      <p:grpSp>
        <p:nvGrpSpPr>
          <p:cNvPr id="46" name="Group 11">
            <a:extLst>
              <a:ext uri="{FF2B5EF4-FFF2-40B4-BE49-F238E27FC236}">
                <a16:creationId xmlns:a16="http://schemas.microsoft.com/office/drawing/2014/main" id="{6CE0C4BB-0D6A-4BAB-8264-6CEDF1D4F3F3}"/>
              </a:ext>
            </a:extLst>
          </p:cNvPr>
          <p:cNvGrpSpPr/>
          <p:nvPr/>
        </p:nvGrpSpPr>
        <p:grpSpPr>
          <a:xfrm>
            <a:off x="0" y="6441969"/>
            <a:ext cx="12192000" cy="416031"/>
            <a:chOff x="0" y="0"/>
            <a:chExt cx="4816593" cy="164358"/>
          </a:xfrm>
        </p:grpSpPr>
        <p:sp>
          <p:nvSpPr>
            <p:cNvPr id="47" name="Freeform 12">
              <a:extLst>
                <a:ext uri="{FF2B5EF4-FFF2-40B4-BE49-F238E27FC236}">
                  <a16:creationId xmlns:a16="http://schemas.microsoft.com/office/drawing/2014/main" id="{E2E72D1B-D2E3-4F65-8CD6-923F695061A5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8" name="TextBox 13">
              <a:extLst>
                <a:ext uri="{FF2B5EF4-FFF2-40B4-BE49-F238E27FC236}">
                  <a16:creationId xmlns:a16="http://schemas.microsoft.com/office/drawing/2014/main" id="{739E0A54-8883-45D7-9287-58B88F4C9320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9DB3ECD-3E40-4C3B-9AE1-626D4408933E}"/>
              </a:ext>
            </a:extLst>
          </p:cNvPr>
          <p:cNvSpPr txBox="1"/>
          <p:nvPr/>
        </p:nvSpPr>
        <p:spPr>
          <a:xfrm>
            <a:off x="8991600" y="6187285"/>
            <a:ext cx="3962400" cy="297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33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Unilever Annual Report, 2024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>
            <a:off x="684221" y="3933021"/>
            <a:ext cx="2582065" cy="2239179"/>
            <a:chOff x="0" y="0"/>
            <a:chExt cx="1020075" cy="88461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20075" cy="884614"/>
            </a:xfrm>
            <a:custGeom>
              <a:avLst/>
              <a:gdLst/>
              <a:ahLst/>
              <a:cxnLst/>
              <a:rect l="l" t="t" r="r" b="b"/>
              <a:pathLst>
                <a:path w="1020075" h="884614">
                  <a:moveTo>
                    <a:pt x="71960" y="0"/>
                  </a:moveTo>
                  <a:lnTo>
                    <a:pt x="948115" y="0"/>
                  </a:lnTo>
                  <a:cubicBezTo>
                    <a:pt x="967200" y="0"/>
                    <a:pt x="985503" y="7582"/>
                    <a:pt x="998998" y="21077"/>
                  </a:cubicBezTo>
                  <a:cubicBezTo>
                    <a:pt x="1012493" y="34572"/>
                    <a:pt x="1020075" y="52875"/>
                    <a:pt x="1020075" y="71960"/>
                  </a:cubicBezTo>
                  <a:lnTo>
                    <a:pt x="1020075" y="812654"/>
                  </a:lnTo>
                  <a:cubicBezTo>
                    <a:pt x="1020075" y="831739"/>
                    <a:pt x="1012493" y="850042"/>
                    <a:pt x="998998" y="863537"/>
                  </a:cubicBezTo>
                  <a:cubicBezTo>
                    <a:pt x="985503" y="877033"/>
                    <a:pt x="967200" y="884614"/>
                    <a:pt x="948115" y="884614"/>
                  </a:cubicBezTo>
                  <a:lnTo>
                    <a:pt x="71960" y="884614"/>
                  </a:lnTo>
                  <a:cubicBezTo>
                    <a:pt x="32218" y="884614"/>
                    <a:pt x="0" y="852396"/>
                    <a:pt x="0" y="812654"/>
                  </a:cubicBezTo>
                  <a:lnTo>
                    <a:pt x="0" y="71960"/>
                  </a:lnTo>
                  <a:cubicBezTo>
                    <a:pt x="0" y="52875"/>
                    <a:pt x="7582" y="34572"/>
                    <a:pt x="21077" y="21077"/>
                  </a:cubicBezTo>
                  <a:cubicBezTo>
                    <a:pt x="34572" y="7582"/>
                    <a:pt x="52875" y="0"/>
                    <a:pt x="71960" y="0"/>
                  </a:cubicBezTo>
                  <a:close/>
                </a:path>
              </a:pathLst>
            </a:custGeom>
            <a:solidFill>
              <a:srgbClr val="00172C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9525"/>
              <a:ext cx="1020075" cy="875089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76269" y="1859328"/>
            <a:ext cx="5292731" cy="1941571"/>
            <a:chOff x="0" y="0"/>
            <a:chExt cx="2016998" cy="73991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016998" cy="739910"/>
            </a:xfrm>
            <a:custGeom>
              <a:avLst/>
              <a:gdLst/>
              <a:ahLst/>
              <a:cxnLst/>
              <a:rect l="l" t="t" r="r" b="b"/>
              <a:pathLst>
                <a:path w="2016998" h="739910">
                  <a:moveTo>
                    <a:pt x="37056" y="0"/>
                  </a:moveTo>
                  <a:lnTo>
                    <a:pt x="1979942" y="0"/>
                  </a:lnTo>
                  <a:cubicBezTo>
                    <a:pt x="1989769" y="0"/>
                    <a:pt x="1999195" y="3904"/>
                    <a:pt x="2006144" y="10854"/>
                  </a:cubicBezTo>
                  <a:cubicBezTo>
                    <a:pt x="2013094" y="17803"/>
                    <a:pt x="2016998" y="27228"/>
                    <a:pt x="2016998" y="37056"/>
                  </a:cubicBezTo>
                  <a:lnTo>
                    <a:pt x="2016998" y="702854"/>
                  </a:lnTo>
                  <a:cubicBezTo>
                    <a:pt x="2016998" y="712682"/>
                    <a:pt x="2013094" y="722107"/>
                    <a:pt x="2006144" y="729056"/>
                  </a:cubicBezTo>
                  <a:cubicBezTo>
                    <a:pt x="1999195" y="736006"/>
                    <a:pt x="1989769" y="739910"/>
                    <a:pt x="1979942" y="739910"/>
                  </a:cubicBezTo>
                  <a:lnTo>
                    <a:pt x="37056" y="739910"/>
                  </a:lnTo>
                  <a:cubicBezTo>
                    <a:pt x="27228" y="739910"/>
                    <a:pt x="17803" y="736006"/>
                    <a:pt x="10854" y="729056"/>
                  </a:cubicBezTo>
                  <a:cubicBezTo>
                    <a:pt x="3904" y="722107"/>
                    <a:pt x="0" y="712682"/>
                    <a:pt x="0" y="702854"/>
                  </a:cubicBezTo>
                  <a:lnTo>
                    <a:pt x="0" y="37056"/>
                  </a:lnTo>
                  <a:cubicBezTo>
                    <a:pt x="0" y="27228"/>
                    <a:pt x="3904" y="17803"/>
                    <a:pt x="10854" y="10854"/>
                  </a:cubicBezTo>
                  <a:cubicBezTo>
                    <a:pt x="17803" y="3904"/>
                    <a:pt x="27228" y="0"/>
                    <a:pt x="37056" y="0"/>
                  </a:cubicBezTo>
                  <a:close/>
                </a:path>
              </a:pathLst>
            </a:custGeom>
            <a:blipFill>
              <a:blip r:embed="rId2"/>
              <a:stretch>
                <a:fillRect t="-26725" b="-26725"/>
              </a:stretch>
            </a:blipFill>
          </p:spPr>
        </p:sp>
      </p:grpSp>
      <p:sp>
        <p:nvSpPr>
          <p:cNvPr id="11" name="TextBox 11"/>
          <p:cNvSpPr txBox="1"/>
          <p:nvPr/>
        </p:nvSpPr>
        <p:spPr>
          <a:xfrm>
            <a:off x="775490" y="4120630"/>
            <a:ext cx="2235550" cy="495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b="1" i="1" dirty="0">
                <a:solidFill>
                  <a:srgbClr val="0063C2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Implement Calibration Panels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386936" y="3933021"/>
            <a:ext cx="2582065" cy="2239179"/>
            <a:chOff x="0" y="0"/>
            <a:chExt cx="1020075" cy="88461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020075" cy="884614"/>
            </a:xfrm>
            <a:custGeom>
              <a:avLst/>
              <a:gdLst/>
              <a:ahLst/>
              <a:cxnLst/>
              <a:rect l="l" t="t" r="r" b="b"/>
              <a:pathLst>
                <a:path w="1020075" h="884614">
                  <a:moveTo>
                    <a:pt x="71960" y="0"/>
                  </a:moveTo>
                  <a:lnTo>
                    <a:pt x="948115" y="0"/>
                  </a:lnTo>
                  <a:cubicBezTo>
                    <a:pt x="967200" y="0"/>
                    <a:pt x="985503" y="7582"/>
                    <a:pt x="998998" y="21077"/>
                  </a:cubicBezTo>
                  <a:cubicBezTo>
                    <a:pt x="1012493" y="34572"/>
                    <a:pt x="1020075" y="52875"/>
                    <a:pt x="1020075" y="71960"/>
                  </a:cubicBezTo>
                  <a:lnTo>
                    <a:pt x="1020075" y="812654"/>
                  </a:lnTo>
                  <a:cubicBezTo>
                    <a:pt x="1020075" y="831739"/>
                    <a:pt x="1012493" y="850042"/>
                    <a:pt x="998998" y="863537"/>
                  </a:cubicBezTo>
                  <a:cubicBezTo>
                    <a:pt x="985503" y="877033"/>
                    <a:pt x="967200" y="884614"/>
                    <a:pt x="948115" y="884614"/>
                  </a:cubicBezTo>
                  <a:lnTo>
                    <a:pt x="71960" y="884614"/>
                  </a:lnTo>
                  <a:cubicBezTo>
                    <a:pt x="32218" y="884614"/>
                    <a:pt x="0" y="852396"/>
                    <a:pt x="0" y="812654"/>
                  </a:cubicBezTo>
                  <a:lnTo>
                    <a:pt x="0" y="71960"/>
                  </a:lnTo>
                  <a:cubicBezTo>
                    <a:pt x="0" y="52875"/>
                    <a:pt x="7582" y="34572"/>
                    <a:pt x="21077" y="21077"/>
                  </a:cubicBezTo>
                  <a:cubicBezTo>
                    <a:pt x="34572" y="7582"/>
                    <a:pt x="52875" y="0"/>
                    <a:pt x="71960" y="0"/>
                  </a:cubicBezTo>
                  <a:close/>
                </a:path>
              </a:pathLst>
            </a:custGeom>
            <a:solidFill>
              <a:srgbClr val="0063C2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9525"/>
              <a:ext cx="1020075" cy="875089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089650" y="3933021"/>
            <a:ext cx="2582065" cy="2239179"/>
            <a:chOff x="0" y="0"/>
            <a:chExt cx="1020075" cy="88461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020075" cy="884614"/>
            </a:xfrm>
            <a:custGeom>
              <a:avLst/>
              <a:gdLst/>
              <a:ahLst/>
              <a:cxnLst/>
              <a:rect l="l" t="t" r="r" b="b"/>
              <a:pathLst>
                <a:path w="1020075" h="884614">
                  <a:moveTo>
                    <a:pt x="71960" y="0"/>
                  </a:moveTo>
                  <a:lnTo>
                    <a:pt x="948115" y="0"/>
                  </a:lnTo>
                  <a:cubicBezTo>
                    <a:pt x="967200" y="0"/>
                    <a:pt x="985503" y="7582"/>
                    <a:pt x="998998" y="21077"/>
                  </a:cubicBezTo>
                  <a:cubicBezTo>
                    <a:pt x="1012493" y="34572"/>
                    <a:pt x="1020075" y="52875"/>
                    <a:pt x="1020075" y="71960"/>
                  </a:cubicBezTo>
                  <a:lnTo>
                    <a:pt x="1020075" y="812654"/>
                  </a:lnTo>
                  <a:cubicBezTo>
                    <a:pt x="1020075" y="831739"/>
                    <a:pt x="1012493" y="850042"/>
                    <a:pt x="998998" y="863537"/>
                  </a:cubicBezTo>
                  <a:cubicBezTo>
                    <a:pt x="985503" y="877033"/>
                    <a:pt x="967200" y="884614"/>
                    <a:pt x="948115" y="884614"/>
                  </a:cubicBezTo>
                  <a:lnTo>
                    <a:pt x="71960" y="884614"/>
                  </a:lnTo>
                  <a:cubicBezTo>
                    <a:pt x="32218" y="884614"/>
                    <a:pt x="0" y="852396"/>
                    <a:pt x="0" y="812654"/>
                  </a:cubicBezTo>
                  <a:lnTo>
                    <a:pt x="0" y="71960"/>
                  </a:lnTo>
                  <a:cubicBezTo>
                    <a:pt x="0" y="52875"/>
                    <a:pt x="7582" y="34572"/>
                    <a:pt x="21077" y="21077"/>
                  </a:cubicBezTo>
                  <a:cubicBezTo>
                    <a:pt x="34572" y="7582"/>
                    <a:pt x="52875" y="0"/>
                    <a:pt x="71960" y="0"/>
                  </a:cubicBezTo>
                  <a:close/>
                </a:path>
              </a:pathLst>
            </a:custGeom>
            <a:solidFill>
              <a:srgbClr val="00172C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9525"/>
              <a:ext cx="1020075" cy="875089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790786" y="3933021"/>
            <a:ext cx="2582065" cy="2239179"/>
            <a:chOff x="0" y="0"/>
            <a:chExt cx="1020075" cy="884614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020075" cy="884614"/>
            </a:xfrm>
            <a:custGeom>
              <a:avLst/>
              <a:gdLst/>
              <a:ahLst/>
              <a:cxnLst/>
              <a:rect l="l" t="t" r="r" b="b"/>
              <a:pathLst>
                <a:path w="1020075" h="884614">
                  <a:moveTo>
                    <a:pt x="71960" y="0"/>
                  </a:moveTo>
                  <a:lnTo>
                    <a:pt x="948115" y="0"/>
                  </a:lnTo>
                  <a:cubicBezTo>
                    <a:pt x="967200" y="0"/>
                    <a:pt x="985503" y="7582"/>
                    <a:pt x="998998" y="21077"/>
                  </a:cubicBezTo>
                  <a:cubicBezTo>
                    <a:pt x="1012493" y="34572"/>
                    <a:pt x="1020075" y="52875"/>
                    <a:pt x="1020075" y="71960"/>
                  </a:cubicBezTo>
                  <a:lnTo>
                    <a:pt x="1020075" y="812654"/>
                  </a:lnTo>
                  <a:cubicBezTo>
                    <a:pt x="1020075" y="831739"/>
                    <a:pt x="1012493" y="850042"/>
                    <a:pt x="998998" y="863537"/>
                  </a:cubicBezTo>
                  <a:cubicBezTo>
                    <a:pt x="985503" y="877033"/>
                    <a:pt x="967200" y="884614"/>
                    <a:pt x="948115" y="884614"/>
                  </a:cubicBezTo>
                  <a:lnTo>
                    <a:pt x="71960" y="884614"/>
                  </a:lnTo>
                  <a:cubicBezTo>
                    <a:pt x="32218" y="884614"/>
                    <a:pt x="0" y="852396"/>
                    <a:pt x="0" y="812654"/>
                  </a:cubicBezTo>
                  <a:lnTo>
                    <a:pt x="0" y="71960"/>
                  </a:lnTo>
                  <a:cubicBezTo>
                    <a:pt x="0" y="52875"/>
                    <a:pt x="7582" y="34572"/>
                    <a:pt x="21077" y="21077"/>
                  </a:cubicBezTo>
                  <a:cubicBezTo>
                    <a:pt x="34572" y="7582"/>
                    <a:pt x="52875" y="0"/>
                    <a:pt x="71960" y="0"/>
                  </a:cubicBezTo>
                  <a:close/>
                </a:path>
              </a:pathLst>
            </a:custGeom>
            <a:solidFill>
              <a:srgbClr val="0063C2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9525"/>
              <a:ext cx="1020075" cy="875089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6096001" y="1878592"/>
            <a:ext cx="5292731" cy="1941571"/>
            <a:chOff x="0" y="0"/>
            <a:chExt cx="2016998" cy="73991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016998" cy="739910"/>
            </a:xfrm>
            <a:custGeom>
              <a:avLst/>
              <a:gdLst/>
              <a:ahLst/>
              <a:cxnLst/>
              <a:rect l="l" t="t" r="r" b="b"/>
              <a:pathLst>
                <a:path w="2016998" h="739910">
                  <a:moveTo>
                    <a:pt x="37056" y="0"/>
                  </a:moveTo>
                  <a:lnTo>
                    <a:pt x="1979942" y="0"/>
                  </a:lnTo>
                  <a:cubicBezTo>
                    <a:pt x="1989769" y="0"/>
                    <a:pt x="1999195" y="3904"/>
                    <a:pt x="2006144" y="10854"/>
                  </a:cubicBezTo>
                  <a:cubicBezTo>
                    <a:pt x="2013094" y="17803"/>
                    <a:pt x="2016998" y="27228"/>
                    <a:pt x="2016998" y="37056"/>
                  </a:cubicBezTo>
                  <a:lnTo>
                    <a:pt x="2016998" y="702854"/>
                  </a:lnTo>
                  <a:cubicBezTo>
                    <a:pt x="2016998" y="712682"/>
                    <a:pt x="2013094" y="722107"/>
                    <a:pt x="2006144" y="729056"/>
                  </a:cubicBezTo>
                  <a:cubicBezTo>
                    <a:pt x="1999195" y="736006"/>
                    <a:pt x="1989769" y="739910"/>
                    <a:pt x="1979942" y="739910"/>
                  </a:cubicBezTo>
                  <a:lnTo>
                    <a:pt x="37056" y="739910"/>
                  </a:lnTo>
                  <a:cubicBezTo>
                    <a:pt x="27228" y="739910"/>
                    <a:pt x="17803" y="736006"/>
                    <a:pt x="10854" y="729056"/>
                  </a:cubicBezTo>
                  <a:cubicBezTo>
                    <a:pt x="3904" y="722107"/>
                    <a:pt x="0" y="712682"/>
                    <a:pt x="0" y="702854"/>
                  </a:cubicBezTo>
                  <a:lnTo>
                    <a:pt x="0" y="37056"/>
                  </a:lnTo>
                  <a:cubicBezTo>
                    <a:pt x="0" y="27228"/>
                    <a:pt x="3904" y="17803"/>
                    <a:pt x="10854" y="10854"/>
                  </a:cubicBezTo>
                  <a:cubicBezTo>
                    <a:pt x="17803" y="3904"/>
                    <a:pt x="27228" y="0"/>
                    <a:pt x="37056" y="0"/>
                  </a:cubicBezTo>
                  <a:close/>
                </a:path>
              </a:pathLst>
            </a:custGeom>
            <a:blipFill>
              <a:blip r:embed="rId3"/>
              <a:stretch>
                <a:fillRect t="-40949" b="-40949"/>
              </a:stretch>
            </a:blipFill>
          </p:spPr>
        </p:sp>
      </p:grpSp>
      <p:sp>
        <p:nvSpPr>
          <p:cNvPr id="23" name="TextBox 23"/>
          <p:cNvSpPr txBox="1"/>
          <p:nvPr/>
        </p:nvSpPr>
        <p:spPr>
          <a:xfrm>
            <a:off x="1473200" y="572491"/>
            <a:ext cx="9523754" cy="5700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4821"/>
              </a:lnSpc>
            </a:pPr>
            <a:r>
              <a:rPr lang="en-US" sz="3200" b="1" spc="-157" dirty="0">
                <a:solidFill>
                  <a:srgbClr val="00172C"/>
                </a:solidFill>
                <a:latin typeface="Calibri"/>
                <a:ea typeface="Open Sauce Bold"/>
                <a:cs typeface="Open Sauce Bold"/>
                <a:sym typeface="Open Sauce Bold"/>
              </a:rPr>
              <a:t>Recommendations – </a:t>
            </a:r>
            <a:r>
              <a:rPr lang="en-US" sz="3200" b="1" spc="-157" dirty="0">
                <a:solidFill>
                  <a:srgbClr val="0063C2"/>
                </a:solidFill>
                <a:latin typeface="Calibri"/>
                <a:ea typeface="Open Sauce Bold"/>
                <a:cs typeface="Open Sauce Bold"/>
                <a:sym typeface="Open Sauce Bold"/>
              </a:rPr>
              <a:t>Performance Management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41375" y="4762638"/>
            <a:ext cx="2582065" cy="12591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400" spc="22" dirty="0">
                <a:solidFill>
                  <a:srgbClr val="F8FC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Regular cross-team reviews to ensure fairness and consistency in performance ratings.(Armstrong &amp; Taylor, 2020)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324" y="4070668"/>
            <a:ext cx="2438184" cy="495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b="1" i="1" dirty="0">
                <a:solidFill>
                  <a:srgbClr val="00172C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Use Data-Driven Performance Analytics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325" y="4629529"/>
            <a:ext cx="2540339" cy="12591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400" spc="22" dirty="0">
                <a:solidFill>
                  <a:srgbClr val="F8FC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Leverage AI and dashboards to track objectives, engagement, and outcomes across hybrid teams.(CIPD, 2023).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51600" y="4146751"/>
            <a:ext cx="2310257" cy="495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b="1" i="1" dirty="0">
                <a:solidFill>
                  <a:srgbClr val="0063C2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Cultural Sensitivity Training for Managers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390251" y="4811116"/>
            <a:ext cx="2526283" cy="10026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400" spc="22" dirty="0">
                <a:solidFill>
                  <a:srgbClr val="F8FC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Equip leaders with skills to give feedback effectively across diverse cultural contexts.(Hofstede, 2011)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025322" y="4120630"/>
            <a:ext cx="2150678" cy="495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b="1" i="1" dirty="0">
                <a:solidFill>
                  <a:srgbClr val="00172C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Link Rewards to Sustainability Metrics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042282" y="4638865"/>
            <a:ext cx="2214001" cy="15156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400" spc="22" dirty="0">
                <a:solidFill>
                  <a:srgbClr val="F8FCFF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Incorporate sustainability and ethical KPIs into recognition and promotion systems to reinforce business goals.(Unilever Annual Report, 2023)</a:t>
            </a:r>
          </a:p>
        </p:txBody>
      </p:sp>
      <p:grpSp>
        <p:nvGrpSpPr>
          <p:cNvPr id="32" name="Group 11">
            <a:extLst>
              <a:ext uri="{FF2B5EF4-FFF2-40B4-BE49-F238E27FC236}">
                <a16:creationId xmlns:a16="http://schemas.microsoft.com/office/drawing/2014/main" id="{286F9870-FAB2-4423-B2B2-7768D44470C8}"/>
              </a:ext>
            </a:extLst>
          </p:cNvPr>
          <p:cNvGrpSpPr/>
          <p:nvPr/>
        </p:nvGrpSpPr>
        <p:grpSpPr>
          <a:xfrm>
            <a:off x="0" y="6441969"/>
            <a:ext cx="12192000" cy="416031"/>
            <a:chOff x="0" y="0"/>
            <a:chExt cx="4816593" cy="164358"/>
          </a:xfrm>
        </p:grpSpPr>
        <p:sp>
          <p:nvSpPr>
            <p:cNvPr id="33" name="Freeform 12">
              <a:extLst>
                <a:ext uri="{FF2B5EF4-FFF2-40B4-BE49-F238E27FC236}">
                  <a16:creationId xmlns:a16="http://schemas.microsoft.com/office/drawing/2014/main" id="{F3EDCA4F-3836-481D-92E3-E2841CC8DF8A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34" name="TextBox 13">
              <a:extLst>
                <a:ext uri="{FF2B5EF4-FFF2-40B4-BE49-F238E27FC236}">
                  <a16:creationId xmlns:a16="http://schemas.microsoft.com/office/drawing/2014/main" id="{43BCFDC5-6110-4E14-AC48-A8AF884F3C37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3">
            <a:extLst>
              <a:ext uri="{FF2B5EF4-FFF2-40B4-BE49-F238E27FC236}">
                <a16:creationId xmlns:a16="http://schemas.microsoft.com/office/drawing/2014/main" id="{8B8A5BA0-545C-4BC5-9947-FDC1E722A9BD}"/>
              </a:ext>
            </a:extLst>
          </p:cNvPr>
          <p:cNvSpPr txBox="1"/>
          <p:nvPr/>
        </p:nvSpPr>
        <p:spPr>
          <a:xfrm>
            <a:off x="12881123" y="361616"/>
            <a:ext cx="154940" cy="178254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8467" marR="0" lvl="0" indent="0" algn="l" defTabSz="609630" rtl="0" eaLnBrk="1" fontAlgn="auto" latinLnBrk="0" hangingPunct="1">
              <a:lnSpc>
                <a:spcPct val="100000"/>
              </a:lnSpc>
              <a:spcBef>
                <a:spcPts val="7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00" b="1" i="0" u="none" strike="noStrike" kern="1200" cap="none" spc="-17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31</a:t>
            </a:r>
            <a:endParaRPr kumimoji="0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</p:txBody>
      </p:sp>
      <p:sp>
        <p:nvSpPr>
          <p:cNvPr id="3" name="object 4">
            <a:extLst>
              <a:ext uri="{FF2B5EF4-FFF2-40B4-BE49-F238E27FC236}">
                <a16:creationId xmlns:a16="http://schemas.microsoft.com/office/drawing/2014/main" id="{963CB7D6-5F91-40FF-8D7F-085ECF12AFF5}"/>
              </a:ext>
            </a:extLst>
          </p:cNvPr>
          <p:cNvSpPr txBox="1"/>
          <p:nvPr/>
        </p:nvSpPr>
        <p:spPr>
          <a:xfrm>
            <a:off x="553511" y="1678442"/>
            <a:ext cx="5523440" cy="2283103"/>
          </a:xfrm>
          <a:prstGeom prst="rect">
            <a:avLst/>
          </a:prstGeom>
        </p:spPr>
        <p:txBody>
          <a:bodyPr vert="horz" wrap="square" lIns="0" tIns="76623" rIns="0" bIns="0" rtlCol="0">
            <a:spAutoFit/>
          </a:bodyPr>
          <a:lstStyle/>
          <a:p>
            <a:pPr marL="8467" marR="180772" lvl="0" indent="0" algn="l" defTabSz="609630" rtl="0" eaLnBrk="1" fontAlgn="auto" latinLnBrk="0" hangingPunct="1">
              <a:lnSpc>
                <a:spcPts val="4273"/>
              </a:lnSpc>
              <a:spcBef>
                <a:spcPts val="603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34" b="1" i="1" u="none" strike="noStrike" kern="1200" cap="none" spc="543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Real-World Example: Performance Management</a:t>
            </a:r>
          </a:p>
        </p:txBody>
      </p:sp>
      <p:sp>
        <p:nvSpPr>
          <p:cNvPr id="4" name="object 5">
            <a:extLst>
              <a:ext uri="{FF2B5EF4-FFF2-40B4-BE49-F238E27FC236}">
                <a16:creationId xmlns:a16="http://schemas.microsoft.com/office/drawing/2014/main" id="{B41B5981-C3B3-405B-9D7B-6C1668C6FAEF}"/>
              </a:ext>
            </a:extLst>
          </p:cNvPr>
          <p:cNvSpPr/>
          <p:nvPr/>
        </p:nvSpPr>
        <p:spPr>
          <a:xfrm>
            <a:off x="6115050" y="625899"/>
            <a:ext cx="5856817" cy="5606203"/>
          </a:xfrm>
          <a:custGeom>
            <a:avLst/>
            <a:gdLst/>
            <a:ahLst/>
            <a:cxnLst/>
            <a:rect l="l" t="t" r="r" b="b"/>
            <a:pathLst>
              <a:path w="8785225" h="8409305">
                <a:moveTo>
                  <a:pt x="4392219" y="4177665"/>
                </a:moveTo>
                <a:lnTo>
                  <a:pt x="731393" y="4177665"/>
                </a:lnTo>
                <a:lnTo>
                  <a:pt x="696137" y="4179976"/>
                </a:lnTo>
                <a:lnTo>
                  <a:pt x="629069" y="4197858"/>
                </a:lnTo>
                <a:lnTo>
                  <a:pt x="583247" y="4222229"/>
                </a:lnTo>
                <a:lnTo>
                  <a:pt x="542912" y="4255465"/>
                </a:lnTo>
                <a:lnTo>
                  <a:pt x="509181" y="4295508"/>
                </a:lnTo>
                <a:lnTo>
                  <a:pt x="499770" y="4310443"/>
                </a:lnTo>
                <a:lnTo>
                  <a:pt x="499770" y="4310646"/>
                </a:lnTo>
                <a:lnTo>
                  <a:pt x="35814" y="5115128"/>
                </a:lnTo>
                <a:lnTo>
                  <a:pt x="27457" y="5130787"/>
                </a:lnTo>
                <a:lnTo>
                  <a:pt x="20154" y="5146916"/>
                </a:lnTo>
                <a:lnTo>
                  <a:pt x="13957" y="5163375"/>
                </a:lnTo>
                <a:lnTo>
                  <a:pt x="8902" y="5180050"/>
                </a:lnTo>
                <a:lnTo>
                  <a:pt x="8686" y="5180254"/>
                </a:lnTo>
                <a:lnTo>
                  <a:pt x="8902" y="5180469"/>
                </a:lnTo>
                <a:lnTo>
                  <a:pt x="8902" y="5180673"/>
                </a:lnTo>
                <a:lnTo>
                  <a:pt x="5067" y="5197462"/>
                </a:lnTo>
                <a:lnTo>
                  <a:pt x="2362" y="5214366"/>
                </a:lnTo>
                <a:lnTo>
                  <a:pt x="749" y="5231384"/>
                </a:lnTo>
                <a:lnTo>
                  <a:pt x="215" y="5248529"/>
                </a:lnTo>
                <a:lnTo>
                  <a:pt x="723" y="5264836"/>
                </a:lnTo>
                <a:lnTo>
                  <a:pt x="749" y="5265661"/>
                </a:lnTo>
                <a:lnTo>
                  <a:pt x="2362" y="5282768"/>
                </a:lnTo>
                <a:lnTo>
                  <a:pt x="5067" y="5299799"/>
                </a:lnTo>
                <a:lnTo>
                  <a:pt x="8902" y="5316690"/>
                </a:lnTo>
                <a:lnTo>
                  <a:pt x="8686" y="5317007"/>
                </a:lnTo>
                <a:lnTo>
                  <a:pt x="8902" y="5317210"/>
                </a:lnTo>
                <a:lnTo>
                  <a:pt x="8902" y="5317528"/>
                </a:lnTo>
                <a:lnTo>
                  <a:pt x="13957" y="5334190"/>
                </a:lnTo>
                <a:lnTo>
                  <a:pt x="20154" y="5350662"/>
                </a:lnTo>
                <a:lnTo>
                  <a:pt x="27457" y="5366778"/>
                </a:lnTo>
                <a:lnTo>
                  <a:pt x="35814" y="5382450"/>
                </a:lnTo>
                <a:lnTo>
                  <a:pt x="499770" y="6186195"/>
                </a:lnTo>
                <a:lnTo>
                  <a:pt x="499770" y="6186398"/>
                </a:lnTo>
                <a:lnTo>
                  <a:pt x="499567" y="6186398"/>
                </a:lnTo>
                <a:lnTo>
                  <a:pt x="499770" y="6186614"/>
                </a:lnTo>
                <a:lnTo>
                  <a:pt x="499770" y="6187237"/>
                </a:lnTo>
                <a:lnTo>
                  <a:pt x="542912" y="6242596"/>
                </a:lnTo>
                <a:lnTo>
                  <a:pt x="597992" y="6284201"/>
                </a:lnTo>
                <a:lnTo>
                  <a:pt x="661898" y="6310693"/>
                </a:lnTo>
                <a:lnTo>
                  <a:pt x="731393" y="6319914"/>
                </a:lnTo>
                <a:lnTo>
                  <a:pt x="4392219" y="6319914"/>
                </a:lnTo>
                <a:lnTo>
                  <a:pt x="4392219" y="6267551"/>
                </a:lnTo>
                <a:lnTo>
                  <a:pt x="1195565" y="6267551"/>
                </a:lnTo>
                <a:lnTo>
                  <a:pt x="1195565" y="6267234"/>
                </a:lnTo>
                <a:lnTo>
                  <a:pt x="753910" y="6267234"/>
                </a:lnTo>
                <a:lnTo>
                  <a:pt x="720280" y="6264999"/>
                </a:lnTo>
                <a:lnTo>
                  <a:pt x="656488" y="6247714"/>
                </a:lnTo>
                <a:lnTo>
                  <a:pt x="613117" y="6224435"/>
                </a:lnTo>
                <a:lnTo>
                  <a:pt x="575271" y="6193002"/>
                </a:lnTo>
                <a:lnTo>
                  <a:pt x="543445" y="6154331"/>
                </a:lnTo>
                <a:lnTo>
                  <a:pt x="93091" y="5376062"/>
                </a:lnTo>
                <a:lnTo>
                  <a:pt x="92773" y="5376062"/>
                </a:lnTo>
                <a:lnTo>
                  <a:pt x="93091" y="5375745"/>
                </a:lnTo>
                <a:lnTo>
                  <a:pt x="93091" y="5375326"/>
                </a:lnTo>
                <a:lnTo>
                  <a:pt x="85128" y="5360454"/>
                </a:lnTo>
                <a:lnTo>
                  <a:pt x="78130" y="5345036"/>
                </a:lnTo>
                <a:lnTo>
                  <a:pt x="63639" y="5297386"/>
                </a:lnTo>
                <a:lnTo>
                  <a:pt x="58737" y="5248529"/>
                </a:lnTo>
                <a:lnTo>
                  <a:pt x="59309" y="5232298"/>
                </a:lnTo>
                <a:lnTo>
                  <a:pt x="67322" y="5184241"/>
                </a:lnTo>
                <a:lnTo>
                  <a:pt x="85128" y="5137162"/>
                </a:lnTo>
                <a:lnTo>
                  <a:pt x="93091" y="5122253"/>
                </a:lnTo>
                <a:lnTo>
                  <a:pt x="93091" y="5121516"/>
                </a:lnTo>
                <a:lnTo>
                  <a:pt x="534543" y="4357344"/>
                </a:lnTo>
                <a:lnTo>
                  <a:pt x="534327" y="4357040"/>
                </a:lnTo>
                <a:lnTo>
                  <a:pt x="534543" y="4357040"/>
                </a:lnTo>
                <a:lnTo>
                  <a:pt x="563943" y="4316577"/>
                </a:lnTo>
                <a:lnTo>
                  <a:pt x="599846" y="4282770"/>
                </a:lnTo>
                <a:lnTo>
                  <a:pt x="656488" y="4249864"/>
                </a:lnTo>
                <a:lnTo>
                  <a:pt x="720280" y="4232580"/>
                </a:lnTo>
                <a:lnTo>
                  <a:pt x="753910" y="4230332"/>
                </a:lnTo>
                <a:lnTo>
                  <a:pt x="1195565" y="4230332"/>
                </a:lnTo>
                <a:lnTo>
                  <a:pt x="1195565" y="4229811"/>
                </a:lnTo>
                <a:lnTo>
                  <a:pt x="4392219" y="4229811"/>
                </a:lnTo>
                <a:lnTo>
                  <a:pt x="4392219" y="4177665"/>
                </a:lnTo>
                <a:close/>
              </a:path>
              <a:path w="8785225" h="8409305">
                <a:moveTo>
                  <a:pt x="8784653" y="7337679"/>
                </a:moveTo>
                <a:lnTo>
                  <a:pt x="8779751" y="7286091"/>
                </a:lnTo>
                <a:lnTo>
                  <a:pt x="8767864" y="7243978"/>
                </a:lnTo>
                <a:lnTo>
                  <a:pt x="8748636" y="7203961"/>
                </a:lnTo>
                <a:lnTo>
                  <a:pt x="8284769" y="6399797"/>
                </a:lnTo>
                <a:lnTo>
                  <a:pt x="8284769" y="6399276"/>
                </a:lnTo>
                <a:lnTo>
                  <a:pt x="8241614" y="6343878"/>
                </a:lnTo>
                <a:lnTo>
                  <a:pt x="8186344" y="6302210"/>
                </a:lnTo>
                <a:lnTo>
                  <a:pt x="8122704" y="6275756"/>
                </a:lnTo>
                <a:lnTo>
                  <a:pt x="8053159" y="6266510"/>
                </a:lnTo>
                <a:lnTo>
                  <a:pt x="4392333" y="6266510"/>
                </a:lnTo>
                <a:lnTo>
                  <a:pt x="4392333" y="6318859"/>
                </a:lnTo>
                <a:lnTo>
                  <a:pt x="8030642" y="6318859"/>
                </a:lnTo>
                <a:lnTo>
                  <a:pt x="8064309" y="6321095"/>
                </a:lnTo>
                <a:lnTo>
                  <a:pt x="8128368" y="6338341"/>
                </a:lnTo>
                <a:lnTo>
                  <a:pt x="8171777" y="6361570"/>
                </a:lnTo>
                <a:lnTo>
                  <a:pt x="8209597" y="6392786"/>
                </a:lnTo>
                <a:lnTo>
                  <a:pt x="8241119" y="6431470"/>
                </a:lnTo>
                <a:lnTo>
                  <a:pt x="8691461" y="7210349"/>
                </a:lnTo>
                <a:lnTo>
                  <a:pt x="8717166" y="7272325"/>
                </a:lnTo>
                <a:lnTo>
                  <a:pt x="8725916" y="7337679"/>
                </a:lnTo>
                <a:lnTo>
                  <a:pt x="8725344" y="7353922"/>
                </a:lnTo>
                <a:lnTo>
                  <a:pt x="8717115" y="7402182"/>
                </a:lnTo>
                <a:lnTo>
                  <a:pt x="8699398" y="7449299"/>
                </a:lnTo>
                <a:lnTo>
                  <a:pt x="8691461" y="7464171"/>
                </a:lnTo>
                <a:lnTo>
                  <a:pt x="8691461" y="7464590"/>
                </a:lnTo>
                <a:lnTo>
                  <a:pt x="8250009" y="8229168"/>
                </a:lnTo>
                <a:lnTo>
                  <a:pt x="8220824" y="8269808"/>
                </a:lnTo>
                <a:lnTo>
                  <a:pt x="8184959" y="8303654"/>
                </a:lnTo>
                <a:lnTo>
                  <a:pt x="8143392" y="8329701"/>
                </a:lnTo>
                <a:lnTo>
                  <a:pt x="8097139" y="8347075"/>
                </a:lnTo>
                <a:lnTo>
                  <a:pt x="8047533" y="8355482"/>
                </a:lnTo>
                <a:lnTo>
                  <a:pt x="8030642" y="8356079"/>
                </a:lnTo>
                <a:lnTo>
                  <a:pt x="7588986" y="8356079"/>
                </a:lnTo>
                <a:lnTo>
                  <a:pt x="7588986" y="8408746"/>
                </a:lnTo>
                <a:lnTo>
                  <a:pt x="8053159" y="8408746"/>
                </a:lnTo>
                <a:lnTo>
                  <a:pt x="8070926" y="8408136"/>
                </a:lnTo>
                <a:lnTo>
                  <a:pt x="8122577" y="8399424"/>
                </a:lnTo>
                <a:lnTo>
                  <a:pt x="8186560" y="8372919"/>
                </a:lnTo>
                <a:lnTo>
                  <a:pt x="8241741" y="8330946"/>
                </a:lnTo>
                <a:lnTo>
                  <a:pt x="8275409" y="8290839"/>
                </a:lnTo>
                <a:lnTo>
                  <a:pt x="8284769" y="8275764"/>
                </a:lnTo>
                <a:lnTo>
                  <a:pt x="8284769" y="8275028"/>
                </a:lnTo>
                <a:lnTo>
                  <a:pt x="8748636" y="7470661"/>
                </a:lnTo>
                <a:lnTo>
                  <a:pt x="8757145" y="7455078"/>
                </a:lnTo>
                <a:lnTo>
                  <a:pt x="8764562" y="7439215"/>
                </a:lnTo>
                <a:lnTo>
                  <a:pt x="8770823" y="7423010"/>
                </a:lnTo>
                <a:lnTo>
                  <a:pt x="8775865" y="7406360"/>
                </a:lnTo>
                <a:lnTo>
                  <a:pt x="8776068" y="7406157"/>
                </a:lnTo>
                <a:lnTo>
                  <a:pt x="8775865" y="7405738"/>
                </a:lnTo>
                <a:lnTo>
                  <a:pt x="8779751" y="7388911"/>
                </a:lnTo>
                <a:lnTo>
                  <a:pt x="8782494" y="7371905"/>
                </a:lnTo>
                <a:lnTo>
                  <a:pt x="8784120" y="7354811"/>
                </a:lnTo>
                <a:lnTo>
                  <a:pt x="8784653" y="7337679"/>
                </a:lnTo>
                <a:close/>
              </a:path>
              <a:path w="8785225" h="8409305">
                <a:moveTo>
                  <a:pt x="8784653" y="3159899"/>
                </a:moveTo>
                <a:lnTo>
                  <a:pt x="8784145" y="3143631"/>
                </a:lnTo>
                <a:lnTo>
                  <a:pt x="8784120" y="3142767"/>
                </a:lnTo>
                <a:lnTo>
                  <a:pt x="8782494" y="3125673"/>
                </a:lnTo>
                <a:lnTo>
                  <a:pt x="8779751" y="3108668"/>
                </a:lnTo>
                <a:lnTo>
                  <a:pt x="8775865" y="3091840"/>
                </a:lnTo>
                <a:lnTo>
                  <a:pt x="8775865" y="3091205"/>
                </a:lnTo>
                <a:lnTo>
                  <a:pt x="8757056" y="3041954"/>
                </a:lnTo>
                <a:lnTo>
                  <a:pt x="8284769" y="2222550"/>
                </a:lnTo>
                <a:lnTo>
                  <a:pt x="8284769" y="2221598"/>
                </a:lnTo>
                <a:lnTo>
                  <a:pt x="8253717" y="2179116"/>
                </a:lnTo>
                <a:lnTo>
                  <a:pt x="8210639" y="2142439"/>
                </a:lnTo>
                <a:lnTo>
                  <a:pt x="8204670" y="2137892"/>
                </a:lnTo>
                <a:lnTo>
                  <a:pt x="8198866" y="2133142"/>
                </a:lnTo>
                <a:lnTo>
                  <a:pt x="8192973" y="2128558"/>
                </a:lnTo>
                <a:lnTo>
                  <a:pt x="8186763" y="2124532"/>
                </a:lnTo>
                <a:lnTo>
                  <a:pt x="8186344" y="2124532"/>
                </a:lnTo>
                <a:lnTo>
                  <a:pt x="8178686" y="2120671"/>
                </a:lnTo>
                <a:lnTo>
                  <a:pt x="8170723" y="2117433"/>
                </a:lnTo>
                <a:lnTo>
                  <a:pt x="8162645" y="2114448"/>
                </a:lnTo>
                <a:lnTo>
                  <a:pt x="8154619" y="2111349"/>
                </a:lnTo>
                <a:lnTo>
                  <a:pt x="8146796" y="2107844"/>
                </a:lnTo>
                <a:lnTo>
                  <a:pt x="8138947" y="2104199"/>
                </a:lnTo>
                <a:lnTo>
                  <a:pt x="8130972" y="2100834"/>
                </a:lnTo>
                <a:lnTo>
                  <a:pt x="8122793" y="2098154"/>
                </a:lnTo>
                <a:lnTo>
                  <a:pt x="8122577" y="2098154"/>
                </a:lnTo>
                <a:lnTo>
                  <a:pt x="8105635" y="2094128"/>
                </a:lnTo>
                <a:lnTo>
                  <a:pt x="8088414" y="2091220"/>
                </a:lnTo>
                <a:lnTo>
                  <a:pt x="8070926" y="2089429"/>
                </a:lnTo>
                <a:lnTo>
                  <a:pt x="8053159" y="2088832"/>
                </a:lnTo>
                <a:lnTo>
                  <a:pt x="4392333" y="2088832"/>
                </a:lnTo>
                <a:lnTo>
                  <a:pt x="4392333" y="2090089"/>
                </a:lnTo>
                <a:lnTo>
                  <a:pt x="753795" y="2090089"/>
                </a:lnTo>
                <a:lnTo>
                  <a:pt x="687539" y="2081263"/>
                </a:lnTo>
                <a:lnTo>
                  <a:pt x="626783" y="2055952"/>
                </a:lnTo>
                <a:lnTo>
                  <a:pt x="587108" y="2027250"/>
                </a:lnTo>
                <a:lnTo>
                  <a:pt x="553173" y="1991093"/>
                </a:lnTo>
                <a:lnTo>
                  <a:pt x="92976" y="1198600"/>
                </a:lnTo>
                <a:lnTo>
                  <a:pt x="92976" y="1198283"/>
                </a:lnTo>
                <a:lnTo>
                  <a:pt x="78079" y="1168044"/>
                </a:lnTo>
                <a:lnTo>
                  <a:pt x="67322" y="1136523"/>
                </a:lnTo>
                <a:lnTo>
                  <a:pt x="60820" y="1104150"/>
                </a:lnTo>
                <a:lnTo>
                  <a:pt x="58635" y="1071372"/>
                </a:lnTo>
                <a:lnTo>
                  <a:pt x="59194" y="1055014"/>
                </a:lnTo>
                <a:lnTo>
                  <a:pt x="67322" y="1006462"/>
                </a:lnTo>
                <a:lnTo>
                  <a:pt x="85026" y="959523"/>
                </a:lnTo>
                <a:lnTo>
                  <a:pt x="534428" y="179781"/>
                </a:lnTo>
                <a:lnTo>
                  <a:pt x="563829" y="138976"/>
                </a:lnTo>
                <a:lnTo>
                  <a:pt x="599706" y="105232"/>
                </a:lnTo>
                <a:lnTo>
                  <a:pt x="656297" y="72351"/>
                </a:lnTo>
                <a:lnTo>
                  <a:pt x="720166" y="55105"/>
                </a:lnTo>
                <a:lnTo>
                  <a:pt x="753795" y="52870"/>
                </a:lnTo>
                <a:lnTo>
                  <a:pt x="1195666" y="52870"/>
                </a:lnTo>
                <a:lnTo>
                  <a:pt x="1195666" y="0"/>
                </a:lnTo>
                <a:lnTo>
                  <a:pt x="731494" y="0"/>
                </a:lnTo>
                <a:lnTo>
                  <a:pt x="713689" y="635"/>
                </a:lnTo>
                <a:lnTo>
                  <a:pt x="662178" y="9525"/>
                </a:lnTo>
                <a:lnTo>
                  <a:pt x="598043" y="36029"/>
                </a:lnTo>
                <a:lnTo>
                  <a:pt x="543026" y="78003"/>
                </a:lnTo>
                <a:lnTo>
                  <a:pt x="509282" y="118160"/>
                </a:lnTo>
                <a:lnTo>
                  <a:pt x="499884" y="133184"/>
                </a:lnTo>
                <a:lnTo>
                  <a:pt x="499884" y="133807"/>
                </a:lnTo>
                <a:lnTo>
                  <a:pt x="35814" y="938085"/>
                </a:lnTo>
                <a:lnTo>
                  <a:pt x="27470" y="953706"/>
                </a:lnTo>
                <a:lnTo>
                  <a:pt x="20104" y="969683"/>
                </a:lnTo>
                <a:lnTo>
                  <a:pt x="13843" y="985989"/>
                </a:lnTo>
                <a:lnTo>
                  <a:pt x="8801" y="1002690"/>
                </a:lnTo>
                <a:lnTo>
                  <a:pt x="8585" y="1002792"/>
                </a:lnTo>
                <a:lnTo>
                  <a:pt x="8801" y="1003211"/>
                </a:lnTo>
                <a:lnTo>
                  <a:pt x="4953" y="1020051"/>
                </a:lnTo>
                <a:lnTo>
                  <a:pt x="2197" y="1037056"/>
                </a:lnTo>
                <a:lnTo>
                  <a:pt x="546" y="1054188"/>
                </a:lnTo>
                <a:lnTo>
                  <a:pt x="0" y="1071372"/>
                </a:lnTo>
                <a:lnTo>
                  <a:pt x="546" y="1088631"/>
                </a:lnTo>
                <a:lnTo>
                  <a:pt x="8801" y="1139964"/>
                </a:lnTo>
                <a:lnTo>
                  <a:pt x="27470" y="1189228"/>
                </a:lnTo>
                <a:lnTo>
                  <a:pt x="499884" y="2009152"/>
                </a:lnTo>
                <a:lnTo>
                  <a:pt x="499884" y="2009775"/>
                </a:lnTo>
                <a:lnTo>
                  <a:pt x="542937" y="2065096"/>
                </a:lnTo>
                <a:lnTo>
                  <a:pt x="598093" y="2106841"/>
                </a:lnTo>
                <a:lnTo>
                  <a:pt x="661847" y="2133193"/>
                </a:lnTo>
                <a:lnTo>
                  <a:pt x="731494" y="2142337"/>
                </a:lnTo>
                <a:lnTo>
                  <a:pt x="4392333" y="2142337"/>
                </a:lnTo>
                <a:lnTo>
                  <a:pt x="4392333" y="2141182"/>
                </a:lnTo>
                <a:lnTo>
                  <a:pt x="7588986" y="2141182"/>
                </a:lnTo>
                <a:lnTo>
                  <a:pt x="7588986" y="2141499"/>
                </a:lnTo>
                <a:lnTo>
                  <a:pt x="8030642" y="2141499"/>
                </a:lnTo>
                <a:lnTo>
                  <a:pt x="8047533" y="2142096"/>
                </a:lnTo>
                <a:lnTo>
                  <a:pt x="8097139" y="2150503"/>
                </a:lnTo>
                <a:lnTo>
                  <a:pt x="8143392" y="2167877"/>
                </a:lnTo>
                <a:lnTo>
                  <a:pt x="8184959" y="2193925"/>
                </a:lnTo>
                <a:lnTo>
                  <a:pt x="8220824" y="2227694"/>
                </a:lnTo>
                <a:lnTo>
                  <a:pt x="8250009" y="2268093"/>
                </a:lnTo>
                <a:lnTo>
                  <a:pt x="8250009" y="2268309"/>
                </a:lnTo>
                <a:lnTo>
                  <a:pt x="8691461" y="3032683"/>
                </a:lnTo>
                <a:lnTo>
                  <a:pt x="8691461" y="3033407"/>
                </a:lnTo>
                <a:lnTo>
                  <a:pt x="8699398" y="3048279"/>
                </a:lnTo>
                <a:lnTo>
                  <a:pt x="8706371" y="3063697"/>
                </a:lnTo>
                <a:lnTo>
                  <a:pt x="8720925" y="3111309"/>
                </a:lnTo>
                <a:lnTo>
                  <a:pt x="8725256" y="3142767"/>
                </a:lnTo>
                <a:lnTo>
                  <a:pt x="8725344" y="3143631"/>
                </a:lnTo>
                <a:lnTo>
                  <a:pt x="8725916" y="3159899"/>
                </a:lnTo>
                <a:lnTo>
                  <a:pt x="8725344" y="3176206"/>
                </a:lnTo>
                <a:lnTo>
                  <a:pt x="8723681" y="3192437"/>
                </a:lnTo>
                <a:lnTo>
                  <a:pt x="8712302" y="3240417"/>
                </a:lnTo>
                <a:lnTo>
                  <a:pt x="8691461" y="3286493"/>
                </a:lnTo>
                <a:lnTo>
                  <a:pt x="8691461" y="3287115"/>
                </a:lnTo>
                <a:lnTo>
                  <a:pt x="8250009" y="4051389"/>
                </a:lnTo>
                <a:lnTo>
                  <a:pt x="8250009" y="4051706"/>
                </a:lnTo>
                <a:lnTo>
                  <a:pt x="8241131" y="4065930"/>
                </a:lnTo>
                <a:lnTo>
                  <a:pt x="8209597" y="4104055"/>
                </a:lnTo>
                <a:lnTo>
                  <a:pt x="8171777" y="4135602"/>
                </a:lnTo>
                <a:lnTo>
                  <a:pt x="8128381" y="4158792"/>
                </a:lnTo>
                <a:lnTo>
                  <a:pt x="8080896" y="4173194"/>
                </a:lnTo>
                <a:lnTo>
                  <a:pt x="8030642" y="4178401"/>
                </a:lnTo>
                <a:lnTo>
                  <a:pt x="7588986" y="4178401"/>
                </a:lnTo>
                <a:lnTo>
                  <a:pt x="7588986" y="4178719"/>
                </a:lnTo>
                <a:lnTo>
                  <a:pt x="4392333" y="4178719"/>
                </a:lnTo>
                <a:lnTo>
                  <a:pt x="4392333" y="4231068"/>
                </a:lnTo>
                <a:lnTo>
                  <a:pt x="8053159" y="4231068"/>
                </a:lnTo>
                <a:lnTo>
                  <a:pt x="8070926" y="4230459"/>
                </a:lnTo>
                <a:lnTo>
                  <a:pt x="8122577" y="4221746"/>
                </a:lnTo>
                <a:lnTo>
                  <a:pt x="8146669" y="4212044"/>
                </a:lnTo>
                <a:lnTo>
                  <a:pt x="8154619" y="4208564"/>
                </a:lnTo>
                <a:lnTo>
                  <a:pt x="8162645" y="4205452"/>
                </a:lnTo>
                <a:lnTo>
                  <a:pt x="8170723" y="4202468"/>
                </a:lnTo>
                <a:lnTo>
                  <a:pt x="8178686" y="4199242"/>
                </a:lnTo>
                <a:lnTo>
                  <a:pt x="8186344" y="4195368"/>
                </a:lnTo>
                <a:lnTo>
                  <a:pt x="8192706" y="4191266"/>
                </a:lnTo>
                <a:lnTo>
                  <a:pt x="8198726" y="4186707"/>
                </a:lnTo>
                <a:lnTo>
                  <a:pt x="8204632" y="4181983"/>
                </a:lnTo>
                <a:lnTo>
                  <a:pt x="8210639" y="4177360"/>
                </a:lnTo>
                <a:lnTo>
                  <a:pt x="8241741" y="4153268"/>
                </a:lnTo>
                <a:lnTo>
                  <a:pt x="8275409" y="4113314"/>
                </a:lnTo>
                <a:lnTo>
                  <a:pt x="8284769" y="4098302"/>
                </a:lnTo>
                <a:lnTo>
                  <a:pt x="8284769" y="4097363"/>
                </a:lnTo>
                <a:lnTo>
                  <a:pt x="8748636" y="3293618"/>
                </a:lnTo>
                <a:lnTo>
                  <a:pt x="8757056" y="3277946"/>
                </a:lnTo>
                <a:lnTo>
                  <a:pt x="8764486" y="3261817"/>
                </a:lnTo>
                <a:lnTo>
                  <a:pt x="8770798" y="3245358"/>
                </a:lnTo>
                <a:lnTo>
                  <a:pt x="8775865" y="3228695"/>
                </a:lnTo>
                <a:lnTo>
                  <a:pt x="8775865" y="3228175"/>
                </a:lnTo>
                <a:lnTo>
                  <a:pt x="8779751" y="3211233"/>
                </a:lnTo>
                <a:lnTo>
                  <a:pt x="8782494" y="3194215"/>
                </a:lnTo>
                <a:lnTo>
                  <a:pt x="8784120" y="3177082"/>
                </a:lnTo>
                <a:lnTo>
                  <a:pt x="8784653" y="3159899"/>
                </a:lnTo>
                <a:close/>
              </a:path>
            </a:pathLst>
          </a:custGeom>
          <a:solidFill>
            <a:srgbClr val="00172C"/>
          </a:solidFill>
        </p:spPr>
        <p:txBody>
          <a:bodyPr wrap="square" lIns="0" tIns="0" rIns="0" bIns="0" rtlCol="0"/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object 6">
            <a:extLst>
              <a:ext uri="{FF2B5EF4-FFF2-40B4-BE49-F238E27FC236}">
                <a16:creationId xmlns:a16="http://schemas.microsoft.com/office/drawing/2014/main" id="{088924E4-D251-41D9-A496-1937FFDEF6AE}"/>
              </a:ext>
            </a:extLst>
          </p:cNvPr>
          <p:cNvSpPr txBox="1"/>
          <p:nvPr/>
        </p:nvSpPr>
        <p:spPr>
          <a:xfrm>
            <a:off x="6721242" y="1327101"/>
            <a:ext cx="518583" cy="600293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8467" marR="0" lvl="0" indent="0" algn="l" defTabSz="609630" rtl="0" eaLnBrk="1" fontAlgn="auto" latinLnBrk="0" hangingPunct="1">
              <a:lnSpc>
                <a:spcPct val="100000"/>
              </a:lnSpc>
              <a:spcBef>
                <a:spcPts val="8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834" b="1" i="1" u="none" strike="noStrike" kern="1200" cap="none" spc="-17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01</a:t>
            </a:r>
            <a:endParaRPr kumimoji="0" sz="3834" b="0" i="0" u="none" strike="noStrike" kern="1200" cap="none" spc="0" normalizeH="0" baseline="0" noProof="0" dirty="0">
              <a:ln>
                <a:noFill/>
              </a:ln>
              <a:solidFill>
                <a:srgbClr val="0063C2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</p:txBody>
      </p:sp>
      <p:sp>
        <p:nvSpPr>
          <p:cNvPr id="6" name="object 7">
            <a:extLst>
              <a:ext uri="{FF2B5EF4-FFF2-40B4-BE49-F238E27FC236}">
                <a16:creationId xmlns:a16="http://schemas.microsoft.com/office/drawing/2014/main" id="{9CD25E78-AB51-464B-A1FC-E1999C8538DC}"/>
              </a:ext>
            </a:extLst>
          </p:cNvPr>
          <p:cNvSpPr txBox="1"/>
          <p:nvPr/>
        </p:nvSpPr>
        <p:spPr>
          <a:xfrm>
            <a:off x="6721242" y="4112567"/>
            <a:ext cx="619337" cy="600293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8467" marR="0" lvl="0" indent="0" algn="l" defTabSz="609630" rtl="0" eaLnBrk="1" fontAlgn="auto" latinLnBrk="0" hangingPunct="1">
              <a:lnSpc>
                <a:spcPct val="100000"/>
              </a:lnSpc>
              <a:spcBef>
                <a:spcPts val="8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834" b="1" i="1" u="none" strike="noStrike" kern="1200" cap="none" spc="403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03</a:t>
            </a:r>
            <a:endParaRPr kumimoji="0" sz="3834" b="0" i="0" u="none" strike="noStrike" kern="1200" cap="none" spc="0" normalizeH="0" baseline="0" noProof="0" dirty="0">
              <a:ln>
                <a:noFill/>
              </a:ln>
              <a:solidFill>
                <a:srgbClr val="0063C2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4AAF4D0B-167A-4F9E-947F-902495D235DB}"/>
              </a:ext>
            </a:extLst>
          </p:cNvPr>
          <p:cNvSpPr txBox="1"/>
          <p:nvPr/>
        </p:nvSpPr>
        <p:spPr>
          <a:xfrm>
            <a:off x="10828342" y="2719967"/>
            <a:ext cx="622723" cy="599864"/>
          </a:xfrm>
          <a:prstGeom prst="rect">
            <a:avLst/>
          </a:prstGeom>
        </p:spPr>
        <p:txBody>
          <a:bodyPr vert="horz" wrap="square" lIns="0" tIns="9736" rIns="0" bIns="0" rtlCol="0">
            <a:spAutoFit/>
          </a:bodyPr>
          <a:lstStyle/>
          <a:p>
            <a:pPr marL="8467" marR="0" lvl="0" indent="0" algn="l" defTabSz="609630" rtl="0" eaLnBrk="1" fontAlgn="auto" latinLnBrk="0" hangingPunct="1">
              <a:lnSpc>
                <a:spcPct val="100000"/>
              </a:lnSpc>
              <a:spcBef>
                <a:spcPts val="76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834" b="1" i="1" u="none" strike="noStrike" kern="1200" cap="none" spc="413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02</a:t>
            </a:r>
            <a:endParaRPr kumimoji="0" sz="3834" b="0" i="0" u="none" strike="noStrike" kern="1200" cap="none" spc="0" normalizeH="0" baseline="0" noProof="0" dirty="0">
              <a:ln>
                <a:noFill/>
              </a:ln>
              <a:solidFill>
                <a:srgbClr val="0063C2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</p:txBody>
      </p:sp>
      <p:sp>
        <p:nvSpPr>
          <p:cNvPr id="8" name="object 9">
            <a:extLst>
              <a:ext uri="{FF2B5EF4-FFF2-40B4-BE49-F238E27FC236}">
                <a16:creationId xmlns:a16="http://schemas.microsoft.com/office/drawing/2014/main" id="{49578DE6-B4C0-4750-B067-93B798993C55}"/>
              </a:ext>
            </a:extLst>
          </p:cNvPr>
          <p:cNvSpPr txBox="1"/>
          <p:nvPr/>
        </p:nvSpPr>
        <p:spPr>
          <a:xfrm>
            <a:off x="10779756" y="5505263"/>
            <a:ext cx="666327" cy="600293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8467" marR="0" lvl="0" indent="0" algn="l" defTabSz="609630" rtl="0" eaLnBrk="1" fontAlgn="auto" latinLnBrk="0" hangingPunct="1">
              <a:lnSpc>
                <a:spcPct val="100000"/>
              </a:lnSpc>
              <a:spcBef>
                <a:spcPts val="8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834" b="1" i="1" u="none" strike="noStrike" kern="1200" cap="none" spc="587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Calibri"/>
                <a:ea typeface="+mn-ea"/>
                <a:cs typeface="Calibri"/>
              </a:rPr>
              <a:t>04</a:t>
            </a:r>
            <a:endParaRPr kumimoji="0" sz="3834" b="0" i="0" u="none" strike="noStrike" kern="1200" cap="none" spc="0" normalizeH="0" baseline="0" noProof="0" dirty="0">
              <a:ln>
                <a:noFill/>
              </a:ln>
              <a:solidFill>
                <a:srgbClr val="0063C2"/>
              </a:solidFill>
              <a:effectLst/>
              <a:uLnTx/>
              <a:uFillTx/>
              <a:latin typeface="Calibri"/>
              <a:ea typeface="+mn-ea"/>
              <a:cs typeface="Calibri"/>
            </a:endParaRPr>
          </a:p>
        </p:txBody>
      </p:sp>
      <p:sp>
        <p:nvSpPr>
          <p:cNvPr id="9" name="object 10">
            <a:extLst>
              <a:ext uri="{FF2B5EF4-FFF2-40B4-BE49-F238E27FC236}">
                <a16:creationId xmlns:a16="http://schemas.microsoft.com/office/drawing/2014/main" id="{F61FA1F9-96E8-4C1D-BA3F-91B58E86486A}"/>
              </a:ext>
            </a:extLst>
          </p:cNvPr>
          <p:cNvSpPr txBox="1"/>
          <p:nvPr/>
        </p:nvSpPr>
        <p:spPr>
          <a:xfrm>
            <a:off x="7473520" y="1022688"/>
            <a:ext cx="4221953" cy="920338"/>
          </a:xfrm>
          <a:prstGeom prst="rect">
            <a:avLst/>
          </a:prstGeom>
        </p:spPr>
        <p:txBody>
          <a:bodyPr vert="horz" wrap="square" lIns="0" tIns="118957" rIns="0" bIns="0" rtlCol="0">
            <a:spAutoFit/>
          </a:bodyPr>
          <a:lstStyle/>
          <a:p>
            <a:pPr marL="8467" marR="0" lvl="0" indent="0" algn="l" defTabSz="609630" rtl="0" eaLnBrk="1" fontAlgn="auto" latinLnBrk="0" hangingPunct="1">
              <a:lnSpc>
                <a:spcPct val="100000"/>
              </a:lnSpc>
              <a:spcBef>
                <a:spcPts val="937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The company is implementing a “Motivate for performance” and “Coach for performance” framework in 2025 focused on clarity of goals, rewards, coaching and feedback. </a:t>
            </a:r>
            <a:endParaRPr kumimoji="0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10" name="object 11">
            <a:extLst>
              <a:ext uri="{FF2B5EF4-FFF2-40B4-BE49-F238E27FC236}">
                <a16:creationId xmlns:a16="http://schemas.microsoft.com/office/drawing/2014/main" id="{45FC83FD-97E1-4A86-8BC5-DF0B531AD6E1}"/>
              </a:ext>
            </a:extLst>
          </p:cNvPr>
          <p:cNvSpPr txBox="1"/>
          <p:nvPr/>
        </p:nvSpPr>
        <p:spPr>
          <a:xfrm>
            <a:off x="5824220" y="2259798"/>
            <a:ext cx="4064000" cy="1120393"/>
          </a:xfrm>
          <a:prstGeom prst="rect">
            <a:avLst/>
          </a:prstGeom>
        </p:spPr>
        <p:txBody>
          <a:bodyPr vert="horz" wrap="square" lIns="0" tIns="118957" rIns="0" bIns="0" rtlCol="0">
            <a:spAutoFit/>
          </a:bodyPr>
          <a:lstStyle/>
          <a:p>
            <a:pPr marL="8467" marR="0" lvl="0" indent="0" algn="r" defTabSz="609630" rtl="0" eaLnBrk="1" fontAlgn="auto" latinLnBrk="0" hangingPunct="1">
              <a:lnSpc>
                <a:spcPct val="100000"/>
              </a:lnSpc>
              <a:spcBef>
                <a:spcPts val="937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Unilever pilot sites in a talent‑and‑technology programme from 2020–2024 achieved a 27% improvement in productivity metrics and a 41% reduction in waste, linking talent investment and performance.</a:t>
            </a:r>
            <a:endParaRPr kumimoji="0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11" name="object 12">
            <a:extLst>
              <a:ext uri="{FF2B5EF4-FFF2-40B4-BE49-F238E27FC236}">
                <a16:creationId xmlns:a16="http://schemas.microsoft.com/office/drawing/2014/main" id="{9D6B507D-3CB4-4913-89A4-1A2A90430A96}"/>
              </a:ext>
            </a:extLst>
          </p:cNvPr>
          <p:cNvSpPr txBox="1"/>
          <p:nvPr/>
        </p:nvSpPr>
        <p:spPr>
          <a:xfrm>
            <a:off x="7674145" y="3552370"/>
            <a:ext cx="4018153" cy="1120393"/>
          </a:xfrm>
          <a:prstGeom prst="rect">
            <a:avLst/>
          </a:prstGeom>
        </p:spPr>
        <p:txBody>
          <a:bodyPr vert="horz" wrap="square" lIns="0" tIns="118957" rIns="0" bIns="0" rtlCol="0">
            <a:spAutoFit/>
          </a:bodyPr>
          <a:lstStyle/>
          <a:p>
            <a:pPr marL="8467" marR="0" lvl="0" indent="0" algn="l" defTabSz="609630" rtl="0" eaLnBrk="1" fontAlgn="auto" latinLnBrk="0" hangingPunct="1">
              <a:lnSpc>
                <a:spcPct val="100000"/>
              </a:lnSpc>
              <a:spcBef>
                <a:spcPts val="937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The 2024 Annual Report emphasises that Unilever is in early stages of a performance focus renewal, stating “We have increased investment… and are driving a sharper performance focus with clear and stretching targets across the whole organisation.”</a:t>
            </a:r>
            <a:endParaRPr kumimoji="0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sp>
        <p:nvSpPr>
          <p:cNvPr id="12" name="object 13">
            <a:extLst>
              <a:ext uri="{FF2B5EF4-FFF2-40B4-BE49-F238E27FC236}">
                <a16:creationId xmlns:a16="http://schemas.microsoft.com/office/drawing/2014/main" id="{D88069DA-B09E-4877-A3BC-829561F2AF18}"/>
              </a:ext>
            </a:extLst>
          </p:cNvPr>
          <p:cNvSpPr txBox="1"/>
          <p:nvPr/>
        </p:nvSpPr>
        <p:spPr>
          <a:xfrm>
            <a:off x="6570482" y="5009981"/>
            <a:ext cx="3580349" cy="1120393"/>
          </a:xfrm>
          <a:prstGeom prst="rect">
            <a:avLst/>
          </a:prstGeom>
        </p:spPr>
        <p:txBody>
          <a:bodyPr vert="horz" wrap="square" lIns="0" tIns="118957" rIns="0" bIns="0" rtlCol="0">
            <a:spAutoFit/>
          </a:bodyPr>
          <a:lstStyle/>
          <a:p>
            <a:pPr marL="8467" marR="0" lvl="0" indent="0" algn="r" defTabSz="609630" rtl="0" eaLnBrk="1" fontAlgn="auto" latinLnBrk="0" hangingPunct="1">
              <a:lnSpc>
                <a:spcPct val="100000"/>
              </a:lnSpc>
              <a:spcBef>
                <a:spcPts val="937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00" b="0" i="0" u="none" strike="noStrike" kern="1200" cap="none" spc="4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As part of the leadership and performance reset, Unilever’s Board announced in February 2025 a new CEO, underlining the strategic link between leadership performance and organisational results.</a:t>
            </a:r>
            <a:endParaRPr kumimoji="0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</p:txBody>
      </p:sp>
      <p:grpSp>
        <p:nvGrpSpPr>
          <p:cNvPr id="13" name="Group 11">
            <a:extLst>
              <a:ext uri="{FF2B5EF4-FFF2-40B4-BE49-F238E27FC236}">
                <a16:creationId xmlns:a16="http://schemas.microsoft.com/office/drawing/2014/main" id="{853BEE3F-7BA5-4C6D-8E22-772C6A47AC6D}"/>
              </a:ext>
            </a:extLst>
          </p:cNvPr>
          <p:cNvGrpSpPr/>
          <p:nvPr/>
        </p:nvGrpSpPr>
        <p:grpSpPr>
          <a:xfrm>
            <a:off x="1" y="6499119"/>
            <a:ext cx="12192000" cy="416031"/>
            <a:chOff x="0" y="0"/>
            <a:chExt cx="4816593" cy="164358"/>
          </a:xfrm>
        </p:grpSpPr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B5953165-C8F2-4D6C-A022-1BDAD83153C5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15" name="TextBox 13">
              <a:extLst>
                <a:ext uri="{FF2B5EF4-FFF2-40B4-BE49-F238E27FC236}">
                  <a16:creationId xmlns:a16="http://schemas.microsoft.com/office/drawing/2014/main" id="{332DDF65-C0C5-4FFF-BDEE-296F109467EE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6C2495A8-BA09-43BA-A647-087CD298687D}"/>
              </a:ext>
            </a:extLst>
          </p:cNvPr>
          <p:cNvSpPr txBox="1"/>
          <p:nvPr/>
        </p:nvSpPr>
        <p:spPr>
          <a:xfrm>
            <a:off x="152400" y="6098731"/>
            <a:ext cx="4064000" cy="2974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33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(Forbes, 2022; Unilever Annual Report, 2024)</a:t>
            </a:r>
          </a:p>
        </p:txBody>
      </p:sp>
    </p:spTree>
    <p:extLst>
      <p:ext uri="{BB962C8B-B14F-4D97-AF65-F5344CB8AC3E}">
        <p14:creationId xmlns:p14="http://schemas.microsoft.com/office/powerpoint/2010/main" val="24986732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>
            <a:extLst>
              <a:ext uri="{FF2B5EF4-FFF2-40B4-BE49-F238E27FC236}">
                <a16:creationId xmlns:a16="http://schemas.microsoft.com/office/drawing/2014/main" id="{A6B9BD75-CFC6-4A47-8393-3E979F0FC58E}"/>
              </a:ext>
            </a:extLst>
          </p:cNvPr>
          <p:cNvGrpSpPr/>
          <p:nvPr/>
        </p:nvGrpSpPr>
        <p:grpSpPr>
          <a:xfrm>
            <a:off x="4090448" y="1"/>
            <a:ext cx="8101490" cy="6857615"/>
            <a:chOff x="7376764" y="0"/>
            <a:chExt cx="12727940" cy="11308715"/>
          </a:xfrm>
        </p:grpSpPr>
        <p:sp>
          <p:nvSpPr>
            <p:cNvPr id="3" name="object 3">
              <a:extLst>
                <a:ext uri="{FF2B5EF4-FFF2-40B4-BE49-F238E27FC236}">
                  <a16:creationId xmlns:a16="http://schemas.microsoft.com/office/drawing/2014/main" id="{0C21F317-3489-4422-A563-ED59AF2E8DC9}"/>
                </a:ext>
              </a:extLst>
            </p:cNvPr>
            <p:cNvSpPr/>
            <p:nvPr/>
          </p:nvSpPr>
          <p:spPr>
            <a:xfrm>
              <a:off x="7376764" y="0"/>
              <a:ext cx="12727940" cy="11308715"/>
            </a:xfrm>
            <a:custGeom>
              <a:avLst/>
              <a:gdLst/>
              <a:ahLst/>
              <a:cxnLst/>
              <a:rect l="l" t="t" r="r" b="b"/>
              <a:pathLst>
                <a:path w="12727940" h="11308715">
                  <a:moveTo>
                    <a:pt x="12727335" y="0"/>
                  </a:moveTo>
                  <a:lnTo>
                    <a:pt x="2035619" y="0"/>
                  </a:lnTo>
                  <a:lnTo>
                    <a:pt x="808536" y="883219"/>
                  </a:lnTo>
                  <a:lnTo>
                    <a:pt x="769235" y="912251"/>
                  </a:lnTo>
                  <a:lnTo>
                    <a:pt x="730796" y="942192"/>
                  </a:lnTo>
                  <a:lnTo>
                    <a:pt x="693229" y="973021"/>
                  </a:lnTo>
                  <a:lnTo>
                    <a:pt x="656544" y="1004719"/>
                  </a:lnTo>
                  <a:lnTo>
                    <a:pt x="620749" y="1037264"/>
                  </a:lnTo>
                  <a:lnTo>
                    <a:pt x="585854" y="1070637"/>
                  </a:lnTo>
                  <a:lnTo>
                    <a:pt x="551868" y="1104816"/>
                  </a:lnTo>
                  <a:lnTo>
                    <a:pt x="518800" y="1139781"/>
                  </a:lnTo>
                  <a:lnTo>
                    <a:pt x="486661" y="1175513"/>
                  </a:lnTo>
                  <a:lnTo>
                    <a:pt x="455458" y="1211989"/>
                  </a:lnTo>
                  <a:lnTo>
                    <a:pt x="425202" y="1249190"/>
                  </a:lnTo>
                  <a:lnTo>
                    <a:pt x="395901" y="1287096"/>
                  </a:lnTo>
                  <a:lnTo>
                    <a:pt x="367566" y="1325685"/>
                  </a:lnTo>
                  <a:lnTo>
                    <a:pt x="340204" y="1364938"/>
                  </a:lnTo>
                  <a:lnTo>
                    <a:pt x="313826" y="1404833"/>
                  </a:lnTo>
                  <a:lnTo>
                    <a:pt x="288441" y="1445351"/>
                  </a:lnTo>
                  <a:lnTo>
                    <a:pt x="264059" y="1486471"/>
                  </a:lnTo>
                  <a:lnTo>
                    <a:pt x="240688" y="1528172"/>
                  </a:lnTo>
                  <a:lnTo>
                    <a:pt x="218337" y="1570434"/>
                  </a:lnTo>
                  <a:lnTo>
                    <a:pt x="197017" y="1613236"/>
                  </a:lnTo>
                  <a:lnTo>
                    <a:pt x="176736" y="1656559"/>
                  </a:lnTo>
                  <a:lnTo>
                    <a:pt x="157503" y="1700381"/>
                  </a:lnTo>
                  <a:lnTo>
                    <a:pt x="139329" y="1744682"/>
                  </a:lnTo>
                  <a:lnTo>
                    <a:pt x="122222" y="1789442"/>
                  </a:lnTo>
                  <a:lnTo>
                    <a:pt x="106192" y="1834639"/>
                  </a:lnTo>
                  <a:lnTo>
                    <a:pt x="91247" y="1880255"/>
                  </a:lnTo>
                  <a:lnTo>
                    <a:pt x="77398" y="1926267"/>
                  </a:lnTo>
                  <a:lnTo>
                    <a:pt x="64653" y="1972656"/>
                  </a:lnTo>
                  <a:lnTo>
                    <a:pt x="53022" y="2019401"/>
                  </a:lnTo>
                  <a:lnTo>
                    <a:pt x="42514" y="2066482"/>
                  </a:lnTo>
                  <a:lnTo>
                    <a:pt x="33139" y="2113878"/>
                  </a:lnTo>
                  <a:lnTo>
                    <a:pt x="24905" y="2161569"/>
                  </a:lnTo>
                  <a:lnTo>
                    <a:pt x="17822" y="2209534"/>
                  </a:lnTo>
                  <a:lnTo>
                    <a:pt x="11900" y="2257753"/>
                  </a:lnTo>
                  <a:lnTo>
                    <a:pt x="7147" y="2306205"/>
                  </a:lnTo>
                  <a:lnTo>
                    <a:pt x="3573" y="2354870"/>
                  </a:lnTo>
                  <a:lnTo>
                    <a:pt x="1188" y="2403727"/>
                  </a:lnTo>
                  <a:lnTo>
                    <a:pt x="0" y="2452756"/>
                  </a:lnTo>
                  <a:lnTo>
                    <a:pt x="18" y="2501936"/>
                  </a:lnTo>
                  <a:lnTo>
                    <a:pt x="1253" y="2551247"/>
                  </a:lnTo>
                  <a:lnTo>
                    <a:pt x="3713" y="2600669"/>
                  </a:lnTo>
                  <a:lnTo>
                    <a:pt x="7408" y="2650181"/>
                  </a:lnTo>
                  <a:lnTo>
                    <a:pt x="592521" y="9405472"/>
                  </a:lnTo>
                  <a:lnTo>
                    <a:pt x="597397" y="9454837"/>
                  </a:lnTo>
                  <a:lnTo>
                    <a:pt x="603473" y="9503895"/>
                  </a:lnTo>
                  <a:lnTo>
                    <a:pt x="610736" y="9552627"/>
                  </a:lnTo>
                  <a:lnTo>
                    <a:pt x="619175" y="9601015"/>
                  </a:lnTo>
                  <a:lnTo>
                    <a:pt x="628777" y="9649039"/>
                  </a:lnTo>
                  <a:lnTo>
                    <a:pt x="639528" y="9696682"/>
                  </a:lnTo>
                  <a:lnTo>
                    <a:pt x="651416" y="9743924"/>
                  </a:lnTo>
                  <a:lnTo>
                    <a:pt x="664428" y="9790747"/>
                  </a:lnTo>
                  <a:lnTo>
                    <a:pt x="678552" y="9837133"/>
                  </a:lnTo>
                  <a:lnTo>
                    <a:pt x="693774" y="9883062"/>
                  </a:lnTo>
                  <a:lnTo>
                    <a:pt x="710082" y="9928516"/>
                  </a:lnTo>
                  <a:lnTo>
                    <a:pt x="727464" y="9973477"/>
                  </a:lnTo>
                  <a:lnTo>
                    <a:pt x="745906" y="10017925"/>
                  </a:lnTo>
                  <a:lnTo>
                    <a:pt x="765396" y="10061842"/>
                  </a:lnTo>
                  <a:lnTo>
                    <a:pt x="785921" y="10105209"/>
                  </a:lnTo>
                  <a:lnTo>
                    <a:pt x="807467" y="10148008"/>
                  </a:lnTo>
                  <a:lnTo>
                    <a:pt x="830024" y="10190220"/>
                  </a:lnTo>
                  <a:lnTo>
                    <a:pt x="853577" y="10231827"/>
                  </a:lnTo>
                  <a:lnTo>
                    <a:pt x="878114" y="10272809"/>
                  </a:lnTo>
                  <a:lnTo>
                    <a:pt x="903623" y="10313148"/>
                  </a:lnTo>
                  <a:lnTo>
                    <a:pt x="930090" y="10352826"/>
                  </a:lnTo>
                  <a:lnTo>
                    <a:pt x="957502" y="10391823"/>
                  </a:lnTo>
                  <a:lnTo>
                    <a:pt x="985848" y="10430121"/>
                  </a:lnTo>
                  <a:lnTo>
                    <a:pt x="1015114" y="10467702"/>
                  </a:lnTo>
                  <a:lnTo>
                    <a:pt x="1045288" y="10504547"/>
                  </a:lnTo>
                  <a:lnTo>
                    <a:pt x="1076356" y="10540637"/>
                  </a:lnTo>
                  <a:lnTo>
                    <a:pt x="1108306" y="10575953"/>
                  </a:lnTo>
                  <a:lnTo>
                    <a:pt x="1141126" y="10610477"/>
                  </a:lnTo>
                  <a:lnTo>
                    <a:pt x="1174802" y="10644191"/>
                  </a:lnTo>
                  <a:lnTo>
                    <a:pt x="1209322" y="10677074"/>
                  </a:lnTo>
                  <a:lnTo>
                    <a:pt x="1244673" y="10709110"/>
                  </a:lnTo>
                  <a:lnTo>
                    <a:pt x="1280843" y="10740279"/>
                  </a:lnTo>
                  <a:lnTo>
                    <a:pt x="1317818" y="10770562"/>
                  </a:lnTo>
                  <a:lnTo>
                    <a:pt x="1355585" y="10799941"/>
                  </a:lnTo>
                  <a:lnTo>
                    <a:pt x="1394133" y="10828398"/>
                  </a:lnTo>
                  <a:lnTo>
                    <a:pt x="1433448" y="10855913"/>
                  </a:lnTo>
                  <a:lnTo>
                    <a:pt x="1473518" y="10882468"/>
                  </a:lnTo>
                  <a:lnTo>
                    <a:pt x="1514330" y="10908044"/>
                  </a:lnTo>
                  <a:lnTo>
                    <a:pt x="1555870" y="10932623"/>
                  </a:lnTo>
                  <a:lnTo>
                    <a:pt x="1598127" y="10956185"/>
                  </a:lnTo>
                  <a:lnTo>
                    <a:pt x="1641088" y="10978713"/>
                  </a:lnTo>
                  <a:lnTo>
                    <a:pt x="1684740" y="11000188"/>
                  </a:lnTo>
                  <a:lnTo>
                    <a:pt x="2332050" y="11308554"/>
                  </a:lnTo>
                  <a:lnTo>
                    <a:pt x="12727335" y="11308554"/>
                  </a:lnTo>
                  <a:lnTo>
                    <a:pt x="12727335" y="0"/>
                  </a:lnTo>
                  <a:close/>
                </a:path>
              </a:pathLst>
            </a:custGeom>
            <a:solidFill>
              <a:srgbClr val="00172C">
                <a:alpha val="50195"/>
              </a:srgbClr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 dirty="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4" name="object 4">
              <a:extLst>
                <a:ext uri="{FF2B5EF4-FFF2-40B4-BE49-F238E27FC236}">
                  <a16:creationId xmlns:a16="http://schemas.microsoft.com/office/drawing/2014/main" id="{5483547C-1068-4665-AE16-1221A3712D89}"/>
                </a:ext>
              </a:extLst>
            </p:cNvPr>
            <p:cNvSpPr/>
            <p:nvPr/>
          </p:nvSpPr>
          <p:spPr>
            <a:xfrm>
              <a:off x="13708134" y="0"/>
              <a:ext cx="6396355" cy="11308715"/>
            </a:xfrm>
            <a:custGeom>
              <a:avLst/>
              <a:gdLst/>
              <a:ahLst/>
              <a:cxnLst/>
              <a:rect l="l" t="t" r="r" b="b"/>
              <a:pathLst>
                <a:path w="6396355" h="11308715">
                  <a:moveTo>
                    <a:pt x="6395965" y="0"/>
                  </a:moveTo>
                  <a:lnTo>
                    <a:pt x="2197140" y="0"/>
                  </a:lnTo>
                  <a:lnTo>
                    <a:pt x="1587525" y="308367"/>
                  </a:lnTo>
                  <a:lnTo>
                    <a:pt x="1542120" y="332166"/>
                  </a:lnTo>
                  <a:lnTo>
                    <a:pt x="1497510" y="357253"/>
                  </a:lnTo>
                  <a:lnTo>
                    <a:pt x="1453710" y="383603"/>
                  </a:lnTo>
                  <a:lnTo>
                    <a:pt x="1410738" y="411190"/>
                  </a:lnTo>
                  <a:lnTo>
                    <a:pt x="1368609" y="439988"/>
                  </a:lnTo>
                  <a:lnTo>
                    <a:pt x="1327340" y="469972"/>
                  </a:lnTo>
                  <a:lnTo>
                    <a:pt x="1286947" y="501116"/>
                  </a:lnTo>
                  <a:lnTo>
                    <a:pt x="1247447" y="533394"/>
                  </a:lnTo>
                  <a:lnTo>
                    <a:pt x="1208856" y="566781"/>
                  </a:lnTo>
                  <a:lnTo>
                    <a:pt x="1171190" y="601251"/>
                  </a:lnTo>
                  <a:lnTo>
                    <a:pt x="1134466" y="636779"/>
                  </a:lnTo>
                  <a:lnTo>
                    <a:pt x="1098701" y="673338"/>
                  </a:lnTo>
                  <a:lnTo>
                    <a:pt x="1063910" y="710904"/>
                  </a:lnTo>
                  <a:lnTo>
                    <a:pt x="1030110" y="749450"/>
                  </a:lnTo>
                  <a:lnTo>
                    <a:pt x="997318" y="788951"/>
                  </a:lnTo>
                  <a:lnTo>
                    <a:pt x="965550" y="829381"/>
                  </a:lnTo>
                  <a:lnTo>
                    <a:pt x="934822" y="870715"/>
                  </a:lnTo>
                  <a:lnTo>
                    <a:pt x="905150" y="912927"/>
                  </a:lnTo>
                  <a:lnTo>
                    <a:pt x="876552" y="955991"/>
                  </a:lnTo>
                  <a:lnTo>
                    <a:pt x="850391" y="997668"/>
                  </a:lnTo>
                  <a:lnTo>
                    <a:pt x="825226" y="1040070"/>
                  </a:lnTo>
                  <a:lnTo>
                    <a:pt x="801071" y="1083176"/>
                  </a:lnTo>
                  <a:lnTo>
                    <a:pt x="777939" y="1126964"/>
                  </a:lnTo>
                  <a:lnTo>
                    <a:pt x="755844" y="1171413"/>
                  </a:lnTo>
                  <a:lnTo>
                    <a:pt x="734800" y="1216503"/>
                  </a:lnTo>
                  <a:lnTo>
                    <a:pt x="714821" y="1262211"/>
                  </a:lnTo>
                  <a:lnTo>
                    <a:pt x="695921" y="1308517"/>
                  </a:lnTo>
                  <a:lnTo>
                    <a:pt x="678115" y="1355399"/>
                  </a:lnTo>
                  <a:lnTo>
                    <a:pt x="661414" y="1402836"/>
                  </a:lnTo>
                  <a:lnTo>
                    <a:pt x="645835" y="1450808"/>
                  </a:lnTo>
                  <a:lnTo>
                    <a:pt x="631390" y="1499292"/>
                  </a:lnTo>
                  <a:lnTo>
                    <a:pt x="618093" y="1548268"/>
                  </a:lnTo>
                  <a:lnTo>
                    <a:pt x="605959" y="1597714"/>
                  </a:lnTo>
                  <a:lnTo>
                    <a:pt x="595001" y="1647610"/>
                  </a:lnTo>
                  <a:lnTo>
                    <a:pt x="585233" y="1697933"/>
                  </a:lnTo>
                  <a:lnTo>
                    <a:pt x="576670" y="1748663"/>
                  </a:lnTo>
                  <a:lnTo>
                    <a:pt x="569324" y="1799779"/>
                  </a:lnTo>
                  <a:lnTo>
                    <a:pt x="563210" y="1851259"/>
                  </a:lnTo>
                  <a:lnTo>
                    <a:pt x="558342" y="1903083"/>
                  </a:lnTo>
                  <a:lnTo>
                    <a:pt x="6945" y="8658375"/>
                  </a:lnTo>
                  <a:lnTo>
                    <a:pt x="3349" y="8710323"/>
                  </a:lnTo>
                  <a:lnTo>
                    <a:pt x="1038" y="8762177"/>
                  </a:lnTo>
                  <a:lnTo>
                    <a:pt x="0" y="8813913"/>
                  </a:lnTo>
                  <a:lnTo>
                    <a:pt x="224" y="8865505"/>
                  </a:lnTo>
                  <a:lnTo>
                    <a:pt x="1701" y="8916932"/>
                  </a:lnTo>
                  <a:lnTo>
                    <a:pt x="4420" y="8968168"/>
                  </a:lnTo>
                  <a:lnTo>
                    <a:pt x="8371" y="9019189"/>
                  </a:lnTo>
                  <a:lnTo>
                    <a:pt x="13542" y="9069973"/>
                  </a:lnTo>
                  <a:lnTo>
                    <a:pt x="19924" y="9120493"/>
                  </a:lnTo>
                  <a:lnTo>
                    <a:pt x="27507" y="9170728"/>
                  </a:lnTo>
                  <a:lnTo>
                    <a:pt x="36279" y="9220653"/>
                  </a:lnTo>
                  <a:lnTo>
                    <a:pt x="46231" y="9270243"/>
                  </a:lnTo>
                  <a:lnTo>
                    <a:pt x="57351" y="9319475"/>
                  </a:lnTo>
                  <a:lnTo>
                    <a:pt x="69630" y="9368325"/>
                  </a:lnTo>
                  <a:lnTo>
                    <a:pt x="83057" y="9416769"/>
                  </a:lnTo>
                  <a:lnTo>
                    <a:pt x="97621" y="9464784"/>
                  </a:lnTo>
                  <a:lnTo>
                    <a:pt x="113312" y="9512344"/>
                  </a:lnTo>
                  <a:lnTo>
                    <a:pt x="130120" y="9559426"/>
                  </a:lnTo>
                  <a:lnTo>
                    <a:pt x="148035" y="9606007"/>
                  </a:lnTo>
                  <a:lnTo>
                    <a:pt x="167045" y="9652062"/>
                  </a:lnTo>
                  <a:lnTo>
                    <a:pt x="187154" y="9697492"/>
                  </a:lnTo>
                  <a:lnTo>
                    <a:pt x="208336" y="9742356"/>
                  </a:lnTo>
                  <a:lnTo>
                    <a:pt x="230581" y="9786630"/>
                  </a:lnTo>
                  <a:lnTo>
                    <a:pt x="253878" y="9830289"/>
                  </a:lnTo>
                  <a:lnTo>
                    <a:pt x="278219" y="9873308"/>
                  </a:lnTo>
                  <a:lnTo>
                    <a:pt x="303593" y="9915664"/>
                  </a:lnTo>
                  <a:lnTo>
                    <a:pt x="329992" y="9957332"/>
                  </a:lnTo>
                  <a:lnTo>
                    <a:pt x="357404" y="9998288"/>
                  </a:lnTo>
                  <a:lnTo>
                    <a:pt x="385820" y="10038507"/>
                  </a:lnTo>
                  <a:lnTo>
                    <a:pt x="415231" y="10077965"/>
                  </a:lnTo>
                  <a:lnTo>
                    <a:pt x="445626" y="10116638"/>
                  </a:lnTo>
                  <a:lnTo>
                    <a:pt x="476997" y="10154501"/>
                  </a:lnTo>
                  <a:lnTo>
                    <a:pt x="509333" y="10191530"/>
                  </a:lnTo>
                  <a:lnTo>
                    <a:pt x="542625" y="10227701"/>
                  </a:lnTo>
                  <a:lnTo>
                    <a:pt x="576862" y="10262989"/>
                  </a:lnTo>
                  <a:lnTo>
                    <a:pt x="612035" y="10297370"/>
                  </a:lnTo>
                  <a:lnTo>
                    <a:pt x="648135" y="10330819"/>
                  </a:lnTo>
                  <a:lnTo>
                    <a:pt x="685152" y="10363313"/>
                  </a:lnTo>
                  <a:lnTo>
                    <a:pt x="723075" y="10394827"/>
                  </a:lnTo>
                  <a:lnTo>
                    <a:pt x="761896" y="10425337"/>
                  </a:lnTo>
                  <a:lnTo>
                    <a:pt x="1918195" y="11308554"/>
                  </a:lnTo>
                  <a:lnTo>
                    <a:pt x="6395965" y="11308554"/>
                  </a:lnTo>
                  <a:lnTo>
                    <a:pt x="6395965" y="0"/>
                  </a:lnTo>
                  <a:close/>
                </a:path>
              </a:pathLst>
            </a:custGeom>
            <a:solidFill>
              <a:srgbClr val="00172C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 dirty="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5" name="object 6">
            <a:extLst>
              <a:ext uri="{FF2B5EF4-FFF2-40B4-BE49-F238E27FC236}">
                <a16:creationId xmlns:a16="http://schemas.microsoft.com/office/drawing/2014/main" id="{FAAEA558-3D65-4B42-98CF-94E698A2FB78}"/>
              </a:ext>
            </a:extLst>
          </p:cNvPr>
          <p:cNvSpPr txBox="1"/>
          <p:nvPr/>
        </p:nvSpPr>
        <p:spPr>
          <a:xfrm>
            <a:off x="374347" y="2174463"/>
            <a:ext cx="3669280" cy="3625139"/>
          </a:xfrm>
          <a:prstGeom prst="rect">
            <a:avLst/>
          </a:prstGeom>
        </p:spPr>
        <p:txBody>
          <a:bodyPr vert="horz" wrap="square" lIns="0" tIns="64306" rIns="0" bIns="0" rtlCol="0">
            <a:spAutoFit/>
          </a:bodyPr>
          <a:lstStyle/>
          <a:p>
            <a:pPr marL="7702" marR="3081" defTabSz="554520">
              <a:lnSpc>
                <a:spcPts val="3566"/>
              </a:lnSpc>
              <a:spcBef>
                <a:spcPts val="507"/>
              </a:spcBef>
            </a:pPr>
            <a:r>
              <a:rPr lang="en-US" sz="3305" b="1" i="1" kern="0" spc="555" dirty="0">
                <a:solidFill>
                  <a:prstClr val="black"/>
                </a:solidFill>
                <a:latin typeface="Calibri"/>
                <a:cs typeface="Calibri"/>
              </a:rPr>
              <a:t>RecentTheories</a:t>
            </a:r>
            <a:endParaRPr sz="3305" kern="0" dirty="0">
              <a:solidFill>
                <a:prstClr val="black"/>
              </a:solidFill>
              <a:latin typeface="Calibri"/>
              <a:cs typeface="Calibri"/>
            </a:endParaRPr>
          </a:p>
          <a:p>
            <a:pPr marL="5391" marR="611127" defTabSz="554520">
              <a:lnSpc>
                <a:spcPct val="149300"/>
              </a:lnSpc>
              <a:spcBef>
                <a:spcPts val="2185"/>
              </a:spcBef>
              <a:buClr>
                <a:srgbClr val="C00000"/>
              </a:buClr>
              <a:buSzPct val="96226"/>
              <a:tabLst>
                <a:tab pos="179064" algn="l"/>
                <a:tab pos="188305" algn="l"/>
              </a:tabLst>
            </a:pPr>
            <a:r>
              <a:rPr lang="en-US" sz="1607" kern="0" spc="33" dirty="0">
                <a:solidFill>
                  <a:prstClr val="black"/>
                </a:solidFill>
                <a:latin typeface="Arial"/>
                <a:cs typeface="Arial"/>
              </a:rPr>
              <a:t>Inclusive HR strategies (diverse staffing, inclusive appraisal &amp; training) enhance resilience and strengthen organisational culture, beyond mere compliance.</a:t>
            </a:r>
          </a:p>
          <a:p>
            <a:pPr marL="5391" marR="611127" defTabSz="554520">
              <a:lnSpc>
                <a:spcPct val="149300"/>
              </a:lnSpc>
              <a:spcBef>
                <a:spcPts val="2185"/>
              </a:spcBef>
              <a:buClr>
                <a:srgbClr val="C00000"/>
              </a:buClr>
              <a:buSzPct val="96226"/>
              <a:tabLst>
                <a:tab pos="179064" algn="l"/>
                <a:tab pos="188305" algn="l"/>
              </a:tabLst>
            </a:pPr>
            <a:r>
              <a:rPr lang="en-US" sz="1607" i="1" kern="0" dirty="0">
                <a:solidFill>
                  <a:prstClr val="black"/>
                </a:solidFill>
                <a:latin typeface="Arial"/>
                <a:cs typeface="Arial"/>
              </a:rPr>
              <a:t>Thilagaraj, A. &amp; Janani, V. (2024)</a:t>
            </a:r>
            <a:endParaRPr sz="1607" i="1" kern="0" dirty="0">
              <a:solidFill>
                <a:prstClr val="black"/>
              </a:solidFill>
              <a:latin typeface="Arial"/>
              <a:cs typeface="Arial"/>
            </a:endParaRPr>
          </a:p>
        </p:txBody>
      </p:sp>
      <p:sp>
        <p:nvSpPr>
          <p:cNvPr id="6" name="object 7">
            <a:extLst>
              <a:ext uri="{FF2B5EF4-FFF2-40B4-BE49-F238E27FC236}">
                <a16:creationId xmlns:a16="http://schemas.microsoft.com/office/drawing/2014/main" id="{37EF97A6-17C1-48EF-B12C-E54A91D62B54}"/>
              </a:ext>
            </a:extLst>
          </p:cNvPr>
          <p:cNvSpPr/>
          <p:nvPr/>
        </p:nvSpPr>
        <p:spPr>
          <a:xfrm>
            <a:off x="8672648" y="1032946"/>
            <a:ext cx="3080517" cy="5449434"/>
          </a:xfrm>
          <a:custGeom>
            <a:avLst/>
            <a:gdLst/>
            <a:ahLst/>
            <a:cxnLst/>
            <a:rect l="l" t="t" r="r" b="b"/>
            <a:pathLst>
              <a:path w="5080000" h="8986520">
                <a:moveTo>
                  <a:pt x="4658182" y="0"/>
                </a:moveTo>
                <a:lnTo>
                  <a:pt x="421662" y="0"/>
                </a:lnTo>
                <a:lnTo>
                  <a:pt x="372488" y="2836"/>
                </a:lnTo>
                <a:lnTo>
                  <a:pt x="324980" y="11136"/>
                </a:lnTo>
                <a:lnTo>
                  <a:pt x="279455" y="24582"/>
                </a:lnTo>
                <a:lnTo>
                  <a:pt x="236228" y="42859"/>
                </a:lnTo>
                <a:lnTo>
                  <a:pt x="195616" y="65649"/>
                </a:lnTo>
                <a:lnTo>
                  <a:pt x="157936" y="92636"/>
                </a:lnTo>
                <a:lnTo>
                  <a:pt x="123504" y="123504"/>
                </a:lnTo>
                <a:lnTo>
                  <a:pt x="92636" y="157936"/>
                </a:lnTo>
                <a:lnTo>
                  <a:pt x="65649" y="195616"/>
                </a:lnTo>
                <a:lnTo>
                  <a:pt x="42859" y="236228"/>
                </a:lnTo>
                <a:lnTo>
                  <a:pt x="24582" y="279455"/>
                </a:lnTo>
                <a:lnTo>
                  <a:pt x="11136" y="324980"/>
                </a:lnTo>
                <a:lnTo>
                  <a:pt x="2836" y="372488"/>
                </a:lnTo>
                <a:lnTo>
                  <a:pt x="0" y="421662"/>
                </a:lnTo>
                <a:lnTo>
                  <a:pt x="0" y="8564838"/>
                </a:lnTo>
                <a:lnTo>
                  <a:pt x="2836" y="8614010"/>
                </a:lnTo>
                <a:lnTo>
                  <a:pt x="11136" y="8661515"/>
                </a:lnTo>
                <a:lnTo>
                  <a:pt x="24582" y="8707038"/>
                </a:lnTo>
                <a:lnTo>
                  <a:pt x="42859" y="8750262"/>
                </a:lnTo>
                <a:lnTo>
                  <a:pt x="65649" y="8790870"/>
                </a:lnTo>
                <a:lnTo>
                  <a:pt x="92636" y="8828548"/>
                </a:lnTo>
                <a:lnTo>
                  <a:pt x="123504" y="8862977"/>
                </a:lnTo>
                <a:lnTo>
                  <a:pt x="157936" y="8893842"/>
                </a:lnTo>
                <a:lnTo>
                  <a:pt x="195616" y="8920827"/>
                </a:lnTo>
                <a:lnTo>
                  <a:pt x="236228" y="8943615"/>
                </a:lnTo>
                <a:lnTo>
                  <a:pt x="279455" y="8961889"/>
                </a:lnTo>
                <a:lnTo>
                  <a:pt x="324980" y="8975334"/>
                </a:lnTo>
                <a:lnTo>
                  <a:pt x="372488" y="8983633"/>
                </a:lnTo>
                <a:lnTo>
                  <a:pt x="421662" y="8986469"/>
                </a:lnTo>
                <a:lnTo>
                  <a:pt x="4658182" y="8986469"/>
                </a:lnTo>
                <a:lnTo>
                  <a:pt x="4707356" y="8983633"/>
                </a:lnTo>
                <a:lnTo>
                  <a:pt x="4754864" y="8975334"/>
                </a:lnTo>
                <a:lnTo>
                  <a:pt x="4800390" y="8961889"/>
                </a:lnTo>
                <a:lnTo>
                  <a:pt x="4843616" y="8943615"/>
                </a:lnTo>
                <a:lnTo>
                  <a:pt x="4884228" y="8920827"/>
                </a:lnTo>
                <a:lnTo>
                  <a:pt x="4921908" y="8893842"/>
                </a:lnTo>
                <a:lnTo>
                  <a:pt x="4956341" y="8862977"/>
                </a:lnTo>
                <a:lnTo>
                  <a:pt x="4987209" y="8828548"/>
                </a:lnTo>
                <a:lnTo>
                  <a:pt x="5014196" y="8790870"/>
                </a:lnTo>
                <a:lnTo>
                  <a:pt x="5036986" y="8750262"/>
                </a:lnTo>
                <a:lnTo>
                  <a:pt x="5055262" y="8707038"/>
                </a:lnTo>
                <a:lnTo>
                  <a:pt x="5068708" y="8661515"/>
                </a:lnTo>
                <a:lnTo>
                  <a:pt x="5077008" y="8614010"/>
                </a:lnTo>
                <a:lnTo>
                  <a:pt x="5079845" y="8564838"/>
                </a:lnTo>
                <a:lnTo>
                  <a:pt x="5079845" y="421662"/>
                </a:lnTo>
                <a:lnTo>
                  <a:pt x="5077008" y="372488"/>
                </a:lnTo>
                <a:lnTo>
                  <a:pt x="5068708" y="324980"/>
                </a:lnTo>
                <a:lnTo>
                  <a:pt x="5055262" y="279455"/>
                </a:lnTo>
                <a:lnTo>
                  <a:pt x="5036986" y="236228"/>
                </a:lnTo>
                <a:lnTo>
                  <a:pt x="5014196" y="195616"/>
                </a:lnTo>
                <a:lnTo>
                  <a:pt x="4987209" y="157936"/>
                </a:lnTo>
                <a:lnTo>
                  <a:pt x="4956341" y="123504"/>
                </a:lnTo>
                <a:lnTo>
                  <a:pt x="4921908" y="92636"/>
                </a:lnTo>
                <a:lnTo>
                  <a:pt x="4884228" y="65649"/>
                </a:lnTo>
                <a:lnTo>
                  <a:pt x="4843616" y="42859"/>
                </a:lnTo>
                <a:lnTo>
                  <a:pt x="4800390" y="24582"/>
                </a:lnTo>
                <a:lnTo>
                  <a:pt x="4754864" y="11136"/>
                </a:lnTo>
                <a:lnTo>
                  <a:pt x="4707356" y="2836"/>
                </a:lnTo>
                <a:lnTo>
                  <a:pt x="4658182" y="0"/>
                </a:lnTo>
                <a:close/>
              </a:path>
            </a:pathLst>
          </a:custGeom>
          <a:solidFill>
            <a:schemeClr val="tx1">
              <a:lumMod val="75000"/>
              <a:lumOff val="25000"/>
              <a:alpha val="79998"/>
            </a:schemeClr>
          </a:solidFill>
        </p:spPr>
        <p:txBody>
          <a:bodyPr wrap="square" lIns="0" tIns="0" rIns="0" bIns="0" rtlCol="0"/>
          <a:lstStyle/>
          <a:p>
            <a:pPr defTabSz="554520"/>
            <a:endParaRPr sz="1091" kern="0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2" name="object 13">
            <a:extLst>
              <a:ext uri="{FF2B5EF4-FFF2-40B4-BE49-F238E27FC236}">
                <a16:creationId xmlns:a16="http://schemas.microsoft.com/office/drawing/2014/main" id="{6313AEFF-8570-4196-A82C-280978B2B6E0}"/>
              </a:ext>
            </a:extLst>
          </p:cNvPr>
          <p:cNvSpPr txBox="1"/>
          <p:nvPr/>
        </p:nvSpPr>
        <p:spPr>
          <a:xfrm>
            <a:off x="8933327" y="2593004"/>
            <a:ext cx="2712256" cy="1754478"/>
          </a:xfrm>
          <a:prstGeom prst="rect">
            <a:avLst/>
          </a:prstGeom>
        </p:spPr>
        <p:txBody>
          <a:bodyPr vert="horz" wrap="square" lIns="0" tIns="8087" rIns="0" bIns="0" rtlCol="0">
            <a:spAutoFit/>
          </a:bodyPr>
          <a:lstStyle/>
          <a:p>
            <a:pPr marL="7702" defTabSz="554520">
              <a:spcBef>
                <a:spcPts val="64"/>
              </a:spcBef>
            </a:pPr>
            <a:endParaRPr lang="en-US" sz="1867" b="1" i="1" kern="0" spc="133" dirty="0">
              <a:solidFill>
                <a:srgbClr val="4BACC6">
                  <a:lumMod val="60000"/>
                  <a:lumOff val="40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702" defTabSz="554520">
              <a:spcBef>
                <a:spcPts val="64"/>
              </a:spcBef>
            </a:pPr>
            <a:r>
              <a:rPr lang="en-US" sz="1867" b="1" i="1" kern="0" spc="133" dirty="0">
                <a:solidFill>
                  <a:srgbClr val="4BACC6">
                    <a:lumMod val="60000"/>
                    <a:lumOff val="4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Culture Theory</a:t>
            </a:r>
          </a:p>
          <a:p>
            <a:pPr marL="7702" defTabSz="554520">
              <a:spcBef>
                <a:spcPts val="64"/>
              </a:spcBef>
            </a:pPr>
            <a:r>
              <a:rPr lang="en-US" sz="1395" i="1" kern="0" spc="133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strong, inclusive culture shapes behaviour, norms, and commitment (Schein, 2010).</a:t>
            </a:r>
            <a:endParaRPr sz="1395" kern="0" dirty="0">
              <a:solidFill>
                <a:prstClr val="whit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object 19">
            <a:extLst>
              <a:ext uri="{FF2B5EF4-FFF2-40B4-BE49-F238E27FC236}">
                <a16:creationId xmlns:a16="http://schemas.microsoft.com/office/drawing/2014/main" id="{120851E4-A3EF-432C-B0FB-07F5C3731328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08400" y="626556"/>
            <a:ext cx="5357234" cy="5010967"/>
          </a:xfrm>
          <a:prstGeom prst="rect">
            <a:avLst/>
          </a:prstGeom>
        </p:spPr>
      </p:pic>
      <p:sp>
        <p:nvSpPr>
          <p:cNvPr id="19" name="object 20">
            <a:extLst>
              <a:ext uri="{FF2B5EF4-FFF2-40B4-BE49-F238E27FC236}">
                <a16:creationId xmlns:a16="http://schemas.microsoft.com/office/drawing/2014/main" id="{9B69A381-D75E-414C-9EE6-DCFB26EDA5E7}"/>
              </a:ext>
            </a:extLst>
          </p:cNvPr>
          <p:cNvSpPr txBox="1"/>
          <p:nvPr/>
        </p:nvSpPr>
        <p:spPr>
          <a:xfrm>
            <a:off x="4527724" y="1906564"/>
            <a:ext cx="2755907" cy="222840"/>
          </a:xfrm>
          <a:prstGeom prst="rect">
            <a:avLst/>
          </a:prstGeom>
        </p:spPr>
        <p:txBody>
          <a:bodyPr vert="horz" wrap="square" lIns="0" tIns="8087" rIns="0" bIns="0" rtlCol="0">
            <a:spAutoFit/>
          </a:bodyPr>
          <a:lstStyle/>
          <a:p>
            <a:pPr marL="7702" defTabSz="554520">
              <a:spcBef>
                <a:spcPts val="64"/>
              </a:spcBef>
              <a:tabLst>
                <a:tab pos="1302736" algn="l"/>
                <a:tab pos="2221930" algn="l"/>
              </a:tabLst>
            </a:pPr>
            <a:r>
              <a:rPr sz="1395" b="1" i="1" kern="0" spc="-151" dirty="0">
                <a:solidFill>
                  <a:prstClr val="black"/>
                </a:solidFill>
                <a:latin typeface="Calibri"/>
                <a:cs typeface="Calibri"/>
              </a:rPr>
              <a:t>"</a:t>
            </a:r>
            <a:r>
              <a:rPr sz="1395" b="1" i="1" kern="0" spc="-103" dirty="0">
                <a:solidFill>
                  <a:prstClr val="black"/>
                </a:solidFill>
                <a:latin typeface="Calibri"/>
                <a:cs typeface="Calibri"/>
              </a:rPr>
              <a:t> </a:t>
            </a:r>
            <a:r>
              <a:rPr sz="1395" b="1" i="1" kern="0" spc="167" dirty="0">
                <a:solidFill>
                  <a:prstClr val="black"/>
                </a:solidFill>
                <a:latin typeface="Calibri"/>
                <a:cs typeface="Calibri"/>
              </a:rPr>
              <a:t>Don’</a:t>
            </a:r>
            <a:r>
              <a:rPr sz="1395" b="1" i="1" kern="0" spc="-143" dirty="0">
                <a:solidFill>
                  <a:prstClr val="black"/>
                </a:solidFill>
                <a:latin typeface="Calibri"/>
                <a:cs typeface="Calibri"/>
              </a:rPr>
              <a:t> </a:t>
            </a:r>
            <a:r>
              <a:rPr sz="1395" b="1" i="1" kern="0" spc="51" dirty="0">
                <a:solidFill>
                  <a:prstClr val="black"/>
                </a:solidFill>
                <a:latin typeface="Calibri"/>
                <a:cs typeface="Calibri"/>
              </a:rPr>
              <a:t>t</a:t>
            </a:r>
            <a:r>
              <a:rPr sz="1395" b="1" i="1" kern="0" spc="243" dirty="0">
                <a:solidFill>
                  <a:prstClr val="black"/>
                </a:solidFill>
                <a:latin typeface="Calibri"/>
                <a:cs typeface="Calibri"/>
              </a:rPr>
              <a:t> </a:t>
            </a:r>
            <a:r>
              <a:rPr sz="1395" b="1" i="1" kern="0" spc="154" dirty="0">
                <a:solidFill>
                  <a:prstClr val="black"/>
                </a:solidFill>
                <a:latin typeface="Calibri"/>
                <a:cs typeface="Calibri"/>
              </a:rPr>
              <a:t>pitch.</a:t>
            </a:r>
            <a:r>
              <a:rPr sz="1395" b="1" i="1" kern="0" dirty="0">
                <a:solidFill>
                  <a:prstClr val="black"/>
                </a:solidFill>
                <a:latin typeface="Calibri"/>
                <a:cs typeface="Calibri"/>
              </a:rPr>
              <a:t>	</a:t>
            </a:r>
            <a:r>
              <a:rPr sz="1395" b="1" i="1" kern="0" spc="164" dirty="0">
                <a:solidFill>
                  <a:prstClr val="black"/>
                </a:solidFill>
                <a:latin typeface="Calibri"/>
                <a:cs typeface="Calibri"/>
              </a:rPr>
              <a:t>Position.</a:t>
            </a:r>
            <a:r>
              <a:rPr sz="1395" b="1" i="1" kern="0" dirty="0">
                <a:solidFill>
                  <a:prstClr val="black"/>
                </a:solidFill>
                <a:latin typeface="Calibri"/>
                <a:cs typeface="Calibri"/>
              </a:rPr>
              <a:t>	</a:t>
            </a:r>
            <a:r>
              <a:rPr sz="1395" b="1" i="1" kern="0" spc="179" dirty="0">
                <a:solidFill>
                  <a:prstClr val="black"/>
                </a:solidFill>
                <a:latin typeface="Calibri"/>
                <a:cs typeface="Calibri"/>
              </a:rPr>
              <a:t>Every</a:t>
            </a:r>
            <a:endParaRPr sz="1395" kern="0" dirty="0">
              <a:solidFill>
                <a:prstClr val="black"/>
              </a:solidFill>
              <a:latin typeface="Calibri"/>
              <a:cs typeface="Calibri"/>
            </a:endParaRPr>
          </a:p>
        </p:txBody>
      </p:sp>
      <p:sp>
        <p:nvSpPr>
          <p:cNvPr id="20" name="object 21">
            <a:extLst>
              <a:ext uri="{FF2B5EF4-FFF2-40B4-BE49-F238E27FC236}">
                <a16:creationId xmlns:a16="http://schemas.microsoft.com/office/drawing/2014/main" id="{548BCE99-C9E8-4A60-8E7C-BA69E512B570}"/>
              </a:ext>
            </a:extLst>
          </p:cNvPr>
          <p:cNvSpPr txBox="1"/>
          <p:nvPr/>
        </p:nvSpPr>
        <p:spPr>
          <a:xfrm>
            <a:off x="4443656" y="2132922"/>
            <a:ext cx="3792673" cy="1645913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 marR="3081" algn="just" defTabSz="554520">
              <a:lnSpc>
                <a:spcPct val="150600"/>
              </a:lnSpc>
              <a:spcBef>
                <a:spcPts val="57"/>
              </a:spcBef>
              <a:tabLst>
                <a:tab pos="2056729" algn="l"/>
              </a:tabLst>
            </a:pPr>
            <a:r>
              <a:rPr lang="en-US" sz="1200" b="1" i="1" kern="0" spc="188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Diversity, Equity &amp; Inclusion (DEI) refers to practices that ensure fair treatment, equal access, and respect for all employees, regardless of background, identity, or perspective (CIPD, 2023).</a:t>
            </a:r>
            <a:endParaRPr sz="1200" kern="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B2E674A-F41C-4D2D-88C7-C131C5DCEB2C}"/>
              </a:ext>
            </a:extLst>
          </p:cNvPr>
          <p:cNvSpPr txBox="1"/>
          <p:nvPr/>
        </p:nvSpPr>
        <p:spPr>
          <a:xfrm>
            <a:off x="9112455" y="1697224"/>
            <a:ext cx="2536718" cy="913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2667" i="1" dirty="0">
                <a:solidFill>
                  <a:srgbClr val="4F81BD">
                    <a:lumMod val="40000"/>
                    <a:lumOff val="6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Links</a:t>
            </a:r>
          </a:p>
        </p:txBody>
      </p:sp>
      <p:sp>
        <p:nvSpPr>
          <p:cNvPr id="23" name="TextBox 10">
            <a:extLst>
              <a:ext uri="{FF2B5EF4-FFF2-40B4-BE49-F238E27FC236}">
                <a16:creationId xmlns:a16="http://schemas.microsoft.com/office/drawing/2014/main" id="{173C7C00-D92F-4E38-96DF-BC859E382D69}"/>
              </a:ext>
            </a:extLst>
          </p:cNvPr>
          <p:cNvSpPr txBox="1"/>
          <p:nvPr/>
        </p:nvSpPr>
        <p:spPr>
          <a:xfrm>
            <a:off x="201346" y="272263"/>
            <a:ext cx="7872277" cy="41036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406440">
              <a:lnSpc>
                <a:spcPts val="3214"/>
              </a:lnSpc>
            </a:pPr>
            <a:r>
              <a:rPr lang="en-US" sz="2844" spc="-105" dirty="0">
                <a:solidFill>
                  <a:srgbClr val="0063C2"/>
                </a:solidFill>
                <a:latin typeface="Calibri"/>
                <a:ea typeface="Open Sauce Bold"/>
                <a:cs typeface="Open Sauce Bold"/>
                <a:sym typeface="Open Sauce Bold"/>
              </a:rPr>
              <a:t>Concept: </a:t>
            </a:r>
            <a:r>
              <a:rPr lang="en-US" sz="2844" spc="-105" dirty="0">
                <a:solidFill>
                  <a:srgbClr val="00172C"/>
                </a:solidFill>
                <a:latin typeface="Calibri"/>
                <a:ea typeface="Open Sauce Bold"/>
                <a:cs typeface="Open Sauce Bold"/>
                <a:sym typeface="Open Sauce Bold"/>
              </a:rPr>
              <a:t>Diversity, Equity &amp; Inclusion (DEI)</a:t>
            </a:r>
            <a:endParaRPr lang="en-US" sz="2844" spc="-105" dirty="0">
              <a:solidFill>
                <a:srgbClr val="0063C2"/>
              </a:solidFill>
              <a:latin typeface="Calibri"/>
              <a:ea typeface="Open Sauce Bold"/>
              <a:cs typeface="Open Sauce Bold"/>
              <a:sym typeface="Open Sauce Bold"/>
            </a:endParaRPr>
          </a:p>
        </p:txBody>
      </p:sp>
    </p:spTree>
    <p:extLst>
      <p:ext uri="{BB962C8B-B14F-4D97-AF65-F5344CB8AC3E}">
        <p14:creationId xmlns:p14="http://schemas.microsoft.com/office/powerpoint/2010/main" val="37251532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334852E1-49CD-4AE3-ADB7-396E7A57AAD3}"/>
              </a:ext>
            </a:extLst>
          </p:cNvPr>
          <p:cNvSpPr txBox="1">
            <a:spLocks/>
          </p:cNvSpPr>
          <p:nvPr/>
        </p:nvSpPr>
        <p:spPr>
          <a:xfrm>
            <a:off x="0" y="837407"/>
            <a:ext cx="11762484" cy="560859"/>
          </a:xfrm>
          <a:prstGeom prst="rect">
            <a:avLst/>
          </a:prstGeom>
        </p:spPr>
        <p:txBody>
          <a:bodyPr vert="horz" wrap="square" lIns="0" tIns="74930" rIns="0" bIns="0" rtlCol="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371558" marR="3387" indent="-3636192" defTabSz="609630">
              <a:lnSpc>
                <a:spcPts val="4154"/>
              </a:lnSpc>
              <a:spcBef>
                <a:spcPts val="590"/>
              </a:spcBef>
            </a:pPr>
            <a:r>
              <a:rPr lang="en-US" sz="2400" spc="890" dirty="0">
                <a:solidFill>
                  <a:prstClr val="black"/>
                </a:solidFill>
                <a:latin typeface="Calibri"/>
              </a:rPr>
              <a:t>Current Policies &amp; Practices:</a:t>
            </a:r>
            <a:r>
              <a:rPr lang="en-US" sz="2400" spc="890" dirty="0">
                <a:solidFill>
                  <a:srgbClr val="0063C2"/>
                </a:solidFill>
                <a:latin typeface="Calibri"/>
              </a:rPr>
              <a:t>DEI at Unilever</a:t>
            </a:r>
            <a:endParaRPr lang="en-US" sz="2400" spc="510" dirty="0">
              <a:solidFill>
                <a:srgbClr val="0063C2"/>
              </a:solidFill>
              <a:latin typeface="Calibri"/>
            </a:endParaRPr>
          </a:p>
        </p:txBody>
      </p:sp>
      <p:grpSp>
        <p:nvGrpSpPr>
          <p:cNvPr id="3" name="object 4">
            <a:extLst>
              <a:ext uri="{FF2B5EF4-FFF2-40B4-BE49-F238E27FC236}">
                <a16:creationId xmlns:a16="http://schemas.microsoft.com/office/drawing/2014/main" id="{D622D36A-DE79-4DD5-A491-2506D2FFD2F2}"/>
              </a:ext>
            </a:extLst>
          </p:cNvPr>
          <p:cNvGrpSpPr/>
          <p:nvPr/>
        </p:nvGrpSpPr>
        <p:grpSpPr>
          <a:xfrm>
            <a:off x="6180167" y="2057401"/>
            <a:ext cx="5713307" cy="4453043"/>
            <a:chOff x="9999695" y="3268905"/>
            <a:chExt cx="8569960" cy="6679565"/>
          </a:xfrm>
        </p:grpSpPr>
        <p:pic>
          <p:nvPicPr>
            <p:cNvPr id="4" name="object 5">
              <a:extLst>
                <a:ext uri="{FF2B5EF4-FFF2-40B4-BE49-F238E27FC236}">
                  <a16:creationId xmlns:a16="http://schemas.microsoft.com/office/drawing/2014/main" id="{C6F58A28-677E-47E6-8F4E-0F7C4B03AE00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232132" y="3268905"/>
              <a:ext cx="4337145" cy="6679482"/>
            </a:xfrm>
            <a:prstGeom prst="rect">
              <a:avLst/>
            </a:prstGeom>
          </p:spPr>
        </p:pic>
        <p:sp>
          <p:nvSpPr>
            <p:cNvPr id="5" name="object 6">
              <a:extLst>
                <a:ext uri="{FF2B5EF4-FFF2-40B4-BE49-F238E27FC236}">
                  <a16:creationId xmlns:a16="http://schemas.microsoft.com/office/drawing/2014/main" id="{FDB49923-AD0C-488A-8D1B-E760B2407E52}"/>
                </a:ext>
              </a:extLst>
            </p:cNvPr>
            <p:cNvSpPr/>
            <p:nvPr/>
          </p:nvSpPr>
          <p:spPr>
            <a:xfrm>
              <a:off x="9999695" y="3268905"/>
              <a:ext cx="4337685" cy="6679565"/>
            </a:xfrm>
            <a:custGeom>
              <a:avLst/>
              <a:gdLst/>
              <a:ahLst/>
              <a:cxnLst/>
              <a:rect l="l" t="t" r="r" b="b"/>
              <a:pathLst>
                <a:path w="4337684" h="6679565">
                  <a:moveTo>
                    <a:pt x="2166321" y="0"/>
                  </a:moveTo>
                  <a:lnTo>
                    <a:pt x="2119830" y="1968"/>
                  </a:lnTo>
                  <a:lnTo>
                    <a:pt x="2073615" y="7891"/>
                  </a:lnTo>
                  <a:lnTo>
                    <a:pt x="2027935" y="17800"/>
                  </a:lnTo>
                  <a:lnTo>
                    <a:pt x="1983049" y="31722"/>
                  </a:lnTo>
                  <a:lnTo>
                    <a:pt x="1939217" y="49688"/>
                  </a:lnTo>
                  <a:lnTo>
                    <a:pt x="1896696" y="71725"/>
                  </a:lnTo>
                  <a:lnTo>
                    <a:pt x="269415" y="1011487"/>
                  </a:lnTo>
                  <a:lnTo>
                    <a:pt x="229054" y="1037286"/>
                  </a:lnTo>
                  <a:lnTo>
                    <a:pt x="191508" y="1066261"/>
                  </a:lnTo>
                  <a:lnTo>
                    <a:pt x="156906" y="1098186"/>
                  </a:lnTo>
                  <a:lnTo>
                    <a:pt x="125375" y="1132833"/>
                  </a:lnTo>
                  <a:lnTo>
                    <a:pt x="97043" y="1169976"/>
                  </a:lnTo>
                  <a:lnTo>
                    <a:pt x="72039" y="1209387"/>
                  </a:lnTo>
                  <a:lnTo>
                    <a:pt x="50597" y="1250717"/>
                  </a:lnTo>
                  <a:lnTo>
                    <a:pt x="32746" y="1293825"/>
                  </a:lnTo>
                  <a:lnTo>
                    <a:pt x="18625" y="1338480"/>
                  </a:lnTo>
                  <a:lnTo>
                    <a:pt x="8368" y="1384452"/>
                  </a:lnTo>
                  <a:lnTo>
                    <a:pt x="2115" y="1431513"/>
                  </a:lnTo>
                  <a:lnTo>
                    <a:pt x="0" y="1479431"/>
                  </a:lnTo>
                  <a:lnTo>
                    <a:pt x="3619" y="5154607"/>
                  </a:lnTo>
                  <a:lnTo>
                    <a:pt x="3664" y="5200679"/>
                  </a:lnTo>
                  <a:lnTo>
                    <a:pt x="5764" y="5248553"/>
                  </a:lnTo>
                  <a:lnTo>
                    <a:pt x="11979" y="5295584"/>
                  </a:lnTo>
                  <a:lnTo>
                    <a:pt x="22185" y="5341538"/>
                  </a:lnTo>
                  <a:lnTo>
                    <a:pt x="36256" y="5386184"/>
                  </a:lnTo>
                  <a:lnTo>
                    <a:pt x="54068" y="5429288"/>
                  </a:lnTo>
                  <a:lnTo>
                    <a:pt x="75495" y="5470618"/>
                  </a:lnTo>
                  <a:lnTo>
                    <a:pt x="100403" y="5509964"/>
                  </a:lnTo>
                  <a:lnTo>
                    <a:pt x="128660" y="5547102"/>
                  </a:lnTo>
                  <a:lnTo>
                    <a:pt x="160139" y="5581780"/>
                  </a:lnTo>
                  <a:lnTo>
                    <a:pt x="194715" y="5613744"/>
                  </a:lnTo>
                  <a:lnTo>
                    <a:pt x="232265" y="5642741"/>
                  </a:lnTo>
                  <a:lnTo>
                    <a:pt x="272661" y="5668518"/>
                  </a:lnTo>
                  <a:lnTo>
                    <a:pt x="1899942" y="6607338"/>
                  </a:lnTo>
                  <a:lnTo>
                    <a:pt x="1942472" y="6629442"/>
                  </a:lnTo>
                  <a:lnTo>
                    <a:pt x="1986334" y="6647495"/>
                  </a:lnTo>
                  <a:lnTo>
                    <a:pt x="2031273" y="6661511"/>
                  </a:lnTo>
                  <a:lnTo>
                    <a:pt x="2077031" y="6671505"/>
                  </a:lnTo>
                  <a:lnTo>
                    <a:pt x="2123354" y="6677490"/>
                  </a:lnTo>
                  <a:lnTo>
                    <a:pt x="2169986" y="6679482"/>
                  </a:lnTo>
                  <a:lnTo>
                    <a:pt x="2216575" y="6677490"/>
                  </a:lnTo>
                  <a:lnTo>
                    <a:pt x="2262956" y="6671505"/>
                  </a:lnTo>
                  <a:lnTo>
                    <a:pt x="2308830" y="6661511"/>
                  </a:lnTo>
                  <a:lnTo>
                    <a:pt x="2353901" y="6647495"/>
                  </a:lnTo>
                  <a:lnTo>
                    <a:pt x="2397873" y="6629442"/>
                  </a:lnTo>
                  <a:lnTo>
                    <a:pt x="2440449" y="6607338"/>
                  </a:lnTo>
                  <a:lnTo>
                    <a:pt x="2520306" y="6561266"/>
                  </a:lnTo>
                  <a:lnTo>
                    <a:pt x="2169986" y="6561266"/>
                  </a:lnTo>
                  <a:lnTo>
                    <a:pt x="2116796" y="6558523"/>
                  </a:lnTo>
                  <a:lnTo>
                    <a:pt x="2064074" y="6550282"/>
                  </a:lnTo>
                  <a:lnTo>
                    <a:pt x="2012262" y="6536523"/>
                  </a:lnTo>
                  <a:lnTo>
                    <a:pt x="1961801" y="6517224"/>
                  </a:lnTo>
                  <a:lnTo>
                    <a:pt x="1913135" y="6492367"/>
                  </a:lnTo>
                  <a:lnTo>
                    <a:pt x="366271" y="5599620"/>
                  </a:lnTo>
                  <a:lnTo>
                    <a:pt x="320408" y="5569738"/>
                  </a:lnTo>
                  <a:lnTo>
                    <a:pt x="278460" y="5535625"/>
                  </a:lnTo>
                  <a:lnTo>
                    <a:pt x="240648" y="5497647"/>
                  </a:lnTo>
                  <a:lnTo>
                    <a:pt x="207194" y="5456170"/>
                  </a:lnTo>
                  <a:lnTo>
                    <a:pt x="178319" y="5411562"/>
                  </a:lnTo>
                  <a:lnTo>
                    <a:pt x="154105" y="5364102"/>
                  </a:lnTo>
                  <a:lnTo>
                    <a:pt x="134887" y="5314314"/>
                  </a:lnTo>
                  <a:lnTo>
                    <a:pt x="120886" y="5262561"/>
                  </a:lnTo>
                  <a:lnTo>
                    <a:pt x="112324" y="5209205"/>
                  </a:lnTo>
                  <a:lnTo>
                    <a:pt x="109420" y="5154607"/>
                  </a:lnTo>
                  <a:lnTo>
                    <a:pt x="105860" y="1525189"/>
                  </a:lnTo>
                  <a:lnTo>
                    <a:pt x="108763" y="1470590"/>
                  </a:lnTo>
                  <a:lnTo>
                    <a:pt x="117319" y="1417228"/>
                  </a:lnTo>
                  <a:lnTo>
                    <a:pt x="131304" y="1365459"/>
                  </a:lnTo>
                  <a:lnTo>
                    <a:pt x="150491" y="1315640"/>
                  </a:lnTo>
                  <a:lnTo>
                    <a:pt x="174654" y="1268128"/>
                  </a:lnTo>
                  <a:lnTo>
                    <a:pt x="203620" y="1223574"/>
                  </a:lnTo>
                  <a:lnTo>
                    <a:pt x="237104" y="1182147"/>
                  </a:lnTo>
                  <a:lnTo>
                    <a:pt x="274900" y="1144232"/>
                  </a:lnTo>
                  <a:lnTo>
                    <a:pt x="316803" y="1110217"/>
                  </a:lnTo>
                  <a:lnTo>
                    <a:pt x="362606" y="1080490"/>
                  </a:lnTo>
                  <a:lnTo>
                    <a:pt x="1909994" y="187428"/>
                  </a:lnTo>
                  <a:lnTo>
                    <a:pt x="1958575" y="162681"/>
                  </a:lnTo>
                  <a:lnTo>
                    <a:pt x="2008921" y="143372"/>
                  </a:lnTo>
                  <a:lnTo>
                    <a:pt x="2060609" y="129536"/>
                  </a:lnTo>
                  <a:lnTo>
                    <a:pt x="2113216" y="121209"/>
                  </a:lnTo>
                  <a:lnTo>
                    <a:pt x="2166321" y="118425"/>
                  </a:lnTo>
                  <a:lnTo>
                    <a:pt x="2517749" y="118425"/>
                  </a:lnTo>
                  <a:lnTo>
                    <a:pt x="2436889" y="71725"/>
                  </a:lnTo>
                  <a:lnTo>
                    <a:pt x="2394305" y="49688"/>
                  </a:lnTo>
                  <a:lnTo>
                    <a:pt x="2350314" y="31722"/>
                  </a:lnTo>
                  <a:lnTo>
                    <a:pt x="2305217" y="17800"/>
                  </a:lnTo>
                  <a:lnTo>
                    <a:pt x="2259318" y="7891"/>
                  </a:lnTo>
                  <a:lnTo>
                    <a:pt x="2212918" y="1968"/>
                  </a:lnTo>
                  <a:lnTo>
                    <a:pt x="2166321" y="0"/>
                  </a:lnTo>
                  <a:close/>
                </a:path>
                <a:path w="4337684" h="6679565">
                  <a:moveTo>
                    <a:pt x="2517749" y="118425"/>
                  </a:moveTo>
                  <a:lnTo>
                    <a:pt x="2166321" y="118425"/>
                  </a:lnTo>
                  <a:lnTo>
                    <a:pt x="2219464" y="121209"/>
                  </a:lnTo>
                  <a:lnTo>
                    <a:pt x="2272260" y="129536"/>
                  </a:lnTo>
                  <a:lnTo>
                    <a:pt x="2324211" y="143372"/>
                  </a:lnTo>
                  <a:lnTo>
                    <a:pt x="2374821" y="162681"/>
                  </a:lnTo>
                  <a:lnTo>
                    <a:pt x="2423591" y="187428"/>
                  </a:lnTo>
                  <a:lnTo>
                    <a:pt x="3970559" y="1080490"/>
                  </a:lnTo>
                  <a:lnTo>
                    <a:pt x="4016395" y="1110217"/>
                  </a:lnTo>
                  <a:lnTo>
                    <a:pt x="4058376" y="1144232"/>
                  </a:lnTo>
                  <a:lnTo>
                    <a:pt x="4096265" y="1182147"/>
                  </a:lnTo>
                  <a:lnTo>
                    <a:pt x="4129827" y="1223574"/>
                  </a:lnTo>
                  <a:lnTo>
                    <a:pt x="4158826" y="1268128"/>
                  </a:lnTo>
                  <a:lnTo>
                    <a:pt x="4182996" y="1315640"/>
                  </a:lnTo>
                  <a:lnTo>
                    <a:pt x="4202110" y="1365459"/>
                  </a:lnTo>
                  <a:lnTo>
                    <a:pt x="4215987" y="1417228"/>
                  </a:lnTo>
                  <a:lnTo>
                    <a:pt x="4224446" y="1470590"/>
                  </a:lnTo>
                  <a:lnTo>
                    <a:pt x="4227305" y="1525189"/>
                  </a:lnTo>
                  <a:lnTo>
                    <a:pt x="4230970" y="5154607"/>
                  </a:lnTo>
                  <a:lnTo>
                    <a:pt x="4228067" y="5209205"/>
                  </a:lnTo>
                  <a:lnTo>
                    <a:pt x="4219504" y="5262561"/>
                  </a:lnTo>
                  <a:lnTo>
                    <a:pt x="4205503" y="5314314"/>
                  </a:lnTo>
                  <a:lnTo>
                    <a:pt x="4186285" y="5364102"/>
                  </a:lnTo>
                  <a:lnTo>
                    <a:pt x="4162072" y="5411562"/>
                  </a:lnTo>
                  <a:lnTo>
                    <a:pt x="4133106" y="5456170"/>
                  </a:lnTo>
                  <a:lnTo>
                    <a:pt x="4099622" y="5497647"/>
                  </a:lnTo>
                  <a:lnTo>
                    <a:pt x="4061825" y="5535625"/>
                  </a:lnTo>
                  <a:lnTo>
                    <a:pt x="4019922" y="5569738"/>
                  </a:lnTo>
                  <a:lnTo>
                    <a:pt x="3974119" y="5599620"/>
                  </a:lnTo>
                  <a:lnTo>
                    <a:pt x="2426837" y="6492367"/>
                  </a:lnTo>
                  <a:lnTo>
                    <a:pt x="2378090" y="6517224"/>
                  </a:lnTo>
                  <a:lnTo>
                    <a:pt x="2327620" y="6536523"/>
                  </a:lnTo>
                  <a:lnTo>
                    <a:pt x="2275837" y="6550282"/>
                  </a:lnTo>
                  <a:lnTo>
                    <a:pt x="2223155" y="6558523"/>
                  </a:lnTo>
                  <a:lnTo>
                    <a:pt x="2169986" y="6561266"/>
                  </a:lnTo>
                  <a:lnTo>
                    <a:pt x="2520306" y="6561266"/>
                  </a:lnTo>
                  <a:lnTo>
                    <a:pt x="4067729" y="5668518"/>
                  </a:lnTo>
                  <a:lnTo>
                    <a:pt x="4108090" y="5642741"/>
                  </a:lnTo>
                  <a:lnTo>
                    <a:pt x="4145636" y="5613744"/>
                  </a:lnTo>
                  <a:lnTo>
                    <a:pt x="4180239" y="5581780"/>
                  </a:lnTo>
                  <a:lnTo>
                    <a:pt x="4211770" y="5547102"/>
                  </a:lnTo>
                  <a:lnTo>
                    <a:pt x="4240101" y="5509964"/>
                  </a:lnTo>
                  <a:lnTo>
                    <a:pt x="4265105" y="5470618"/>
                  </a:lnTo>
                  <a:lnTo>
                    <a:pt x="4286548" y="5429288"/>
                  </a:lnTo>
                  <a:lnTo>
                    <a:pt x="4304398" y="5386184"/>
                  </a:lnTo>
                  <a:lnTo>
                    <a:pt x="4318520" y="5341538"/>
                  </a:lnTo>
                  <a:lnTo>
                    <a:pt x="4328776" y="5295584"/>
                  </a:lnTo>
                  <a:lnTo>
                    <a:pt x="4335030" y="5248553"/>
                  </a:lnTo>
                  <a:lnTo>
                    <a:pt x="4337145" y="5200679"/>
                  </a:lnTo>
                  <a:lnTo>
                    <a:pt x="4333939" y="1525189"/>
                  </a:lnTo>
                  <a:lnTo>
                    <a:pt x="4333899" y="1479431"/>
                  </a:lnTo>
                  <a:lnTo>
                    <a:pt x="4331767" y="1431513"/>
                  </a:lnTo>
                  <a:lnTo>
                    <a:pt x="4325468" y="1384452"/>
                  </a:lnTo>
                  <a:lnTo>
                    <a:pt x="4315143" y="1338480"/>
                  </a:lnTo>
                  <a:lnTo>
                    <a:pt x="4300935" y="1293825"/>
                  </a:lnTo>
                  <a:lnTo>
                    <a:pt x="4282987" y="1250717"/>
                  </a:lnTo>
                  <a:lnTo>
                    <a:pt x="4261440" y="1209387"/>
                  </a:lnTo>
                  <a:lnTo>
                    <a:pt x="4236356" y="1169976"/>
                  </a:lnTo>
                  <a:lnTo>
                    <a:pt x="4207988" y="1132833"/>
                  </a:lnTo>
                  <a:lnTo>
                    <a:pt x="4176456" y="1098186"/>
                  </a:lnTo>
                  <a:lnTo>
                    <a:pt x="4141878" y="1066261"/>
                  </a:lnTo>
                  <a:lnTo>
                    <a:pt x="4104375" y="1037286"/>
                  </a:lnTo>
                  <a:lnTo>
                    <a:pt x="4064064" y="1011487"/>
                  </a:lnTo>
                  <a:lnTo>
                    <a:pt x="2517749" y="118425"/>
                  </a:lnTo>
                  <a:close/>
                </a:path>
              </a:pathLst>
            </a:custGeom>
            <a:solidFill>
              <a:srgbClr val="0063C2"/>
            </a:solidFill>
          </p:spPr>
          <p:txBody>
            <a:bodyPr wrap="square" lIns="0" tIns="0" rIns="0" bIns="0" rtlCol="0"/>
            <a:lstStyle/>
            <a:p>
              <a:pPr defTabSz="609630"/>
              <a:endParaRPr sz="1200" dirty="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6" name="object 7">
            <a:extLst>
              <a:ext uri="{FF2B5EF4-FFF2-40B4-BE49-F238E27FC236}">
                <a16:creationId xmlns:a16="http://schemas.microsoft.com/office/drawing/2014/main" id="{1E8F1429-EEC2-40DF-948B-D4A8B1EE4865}"/>
              </a:ext>
            </a:extLst>
          </p:cNvPr>
          <p:cNvSpPr txBox="1"/>
          <p:nvPr/>
        </p:nvSpPr>
        <p:spPr>
          <a:xfrm>
            <a:off x="6786413" y="2560122"/>
            <a:ext cx="1679363" cy="564257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R="19051" algn="ctr" defTabSz="609630">
              <a:spcBef>
                <a:spcPts val="80"/>
              </a:spcBef>
            </a:pPr>
            <a:r>
              <a:rPr lang="en-US" b="1" i="1" spc="207" dirty="0">
                <a:solidFill>
                  <a:prstClr val="black"/>
                </a:solidFill>
                <a:latin typeface="Calibri"/>
                <a:cs typeface="Calibri"/>
              </a:rPr>
              <a:t>Unstereotype Initiative</a:t>
            </a:r>
            <a:endParaRPr dirty="0">
              <a:solidFill>
                <a:prstClr val="black"/>
              </a:solidFill>
              <a:latin typeface="Calibri"/>
              <a:cs typeface="Calibri"/>
            </a:endParaRPr>
          </a:p>
        </p:txBody>
      </p:sp>
      <p:sp>
        <p:nvSpPr>
          <p:cNvPr id="7" name="object 8">
            <a:extLst>
              <a:ext uri="{FF2B5EF4-FFF2-40B4-BE49-F238E27FC236}">
                <a16:creationId xmlns:a16="http://schemas.microsoft.com/office/drawing/2014/main" id="{6CB4CDCE-5174-41F3-9489-7485FB7F20E2}"/>
              </a:ext>
            </a:extLst>
          </p:cNvPr>
          <p:cNvSpPr txBox="1"/>
          <p:nvPr/>
        </p:nvSpPr>
        <p:spPr>
          <a:xfrm>
            <a:off x="9459977" y="2560122"/>
            <a:ext cx="1991223" cy="841256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R="2117" algn="ctr" defTabSz="609630">
              <a:spcBef>
                <a:spcPts val="80"/>
              </a:spcBef>
            </a:pPr>
            <a:r>
              <a:rPr lang="en-US" b="1" i="1" spc="273" dirty="0">
                <a:solidFill>
                  <a:srgbClr val="00172C"/>
                </a:solidFill>
                <a:latin typeface="Calibri"/>
                <a:cs typeface="Calibri"/>
              </a:rPr>
              <a:t>Inclusive Leadership Training</a:t>
            </a:r>
            <a:endParaRPr dirty="0">
              <a:solidFill>
                <a:srgbClr val="00172C"/>
              </a:solidFill>
              <a:latin typeface="Calibri"/>
              <a:cs typeface="Calibri"/>
            </a:endParaRPr>
          </a:p>
        </p:txBody>
      </p:sp>
      <p:grpSp>
        <p:nvGrpSpPr>
          <p:cNvPr id="8" name="object 9">
            <a:extLst>
              <a:ext uri="{FF2B5EF4-FFF2-40B4-BE49-F238E27FC236}">
                <a16:creationId xmlns:a16="http://schemas.microsoft.com/office/drawing/2014/main" id="{3CC97194-64E8-42DA-94EE-6D5B11669147}"/>
              </a:ext>
            </a:extLst>
          </p:cNvPr>
          <p:cNvGrpSpPr/>
          <p:nvPr/>
        </p:nvGrpSpPr>
        <p:grpSpPr>
          <a:xfrm>
            <a:off x="457200" y="2057401"/>
            <a:ext cx="5713307" cy="4453043"/>
            <a:chOff x="1415244" y="3268905"/>
            <a:chExt cx="8569960" cy="6679565"/>
          </a:xfrm>
        </p:grpSpPr>
        <p:pic>
          <p:nvPicPr>
            <p:cNvPr id="9" name="object 10">
              <a:extLst>
                <a:ext uri="{FF2B5EF4-FFF2-40B4-BE49-F238E27FC236}">
                  <a16:creationId xmlns:a16="http://schemas.microsoft.com/office/drawing/2014/main" id="{4CC17916-6E26-4296-A3FF-EB3C3DFEF082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647681" y="3268905"/>
              <a:ext cx="4337145" cy="6679482"/>
            </a:xfrm>
            <a:prstGeom prst="rect">
              <a:avLst/>
            </a:prstGeom>
          </p:spPr>
        </p:pic>
        <p:sp>
          <p:nvSpPr>
            <p:cNvPr id="10" name="object 11">
              <a:extLst>
                <a:ext uri="{FF2B5EF4-FFF2-40B4-BE49-F238E27FC236}">
                  <a16:creationId xmlns:a16="http://schemas.microsoft.com/office/drawing/2014/main" id="{D7C54566-DF50-4566-AEDB-191BC25F8614}"/>
                </a:ext>
              </a:extLst>
            </p:cNvPr>
            <p:cNvSpPr/>
            <p:nvPr/>
          </p:nvSpPr>
          <p:spPr>
            <a:xfrm>
              <a:off x="1415244" y="3268905"/>
              <a:ext cx="4337685" cy="6679565"/>
            </a:xfrm>
            <a:custGeom>
              <a:avLst/>
              <a:gdLst/>
              <a:ahLst/>
              <a:cxnLst/>
              <a:rect l="l" t="t" r="r" b="b"/>
              <a:pathLst>
                <a:path w="4337685" h="6679565">
                  <a:moveTo>
                    <a:pt x="2166321" y="0"/>
                  </a:moveTo>
                  <a:lnTo>
                    <a:pt x="2119793" y="1968"/>
                  </a:lnTo>
                  <a:lnTo>
                    <a:pt x="2073568" y="7891"/>
                  </a:lnTo>
                  <a:lnTo>
                    <a:pt x="2027896" y="17800"/>
                  </a:lnTo>
                  <a:lnTo>
                    <a:pt x="1983026" y="31722"/>
                  </a:lnTo>
                  <a:lnTo>
                    <a:pt x="1939209" y="49688"/>
                  </a:lnTo>
                  <a:lnTo>
                    <a:pt x="1896696" y="71725"/>
                  </a:lnTo>
                  <a:lnTo>
                    <a:pt x="269415" y="1011487"/>
                  </a:lnTo>
                  <a:lnTo>
                    <a:pt x="229018" y="1037286"/>
                  </a:lnTo>
                  <a:lnTo>
                    <a:pt x="191462" y="1066261"/>
                  </a:lnTo>
                  <a:lnTo>
                    <a:pt x="156866" y="1098186"/>
                  </a:lnTo>
                  <a:lnTo>
                    <a:pt x="125352" y="1132833"/>
                  </a:lnTo>
                  <a:lnTo>
                    <a:pt x="97036" y="1169976"/>
                  </a:lnTo>
                  <a:lnTo>
                    <a:pt x="72039" y="1209387"/>
                  </a:lnTo>
                  <a:lnTo>
                    <a:pt x="50597" y="1250717"/>
                  </a:lnTo>
                  <a:lnTo>
                    <a:pt x="32746" y="1293825"/>
                  </a:lnTo>
                  <a:lnTo>
                    <a:pt x="18625" y="1338480"/>
                  </a:lnTo>
                  <a:lnTo>
                    <a:pt x="8368" y="1384452"/>
                  </a:lnTo>
                  <a:lnTo>
                    <a:pt x="2115" y="1431513"/>
                  </a:lnTo>
                  <a:lnTo>
                    <a:pt x="0" y="1479431"/>
                  </a:lnTo>
                  <a:lnTo>
                    <a:pt x="3516" y="5154607"/>
                  </a:lnTo>
                  <a:lnTo>
                    <a:pt x="3560" y="5200679"/>
                  </a:lnTo>
                  <a:lnTo>
                    <a:pt x="5667" y="5248553"/>
                  </a:lnTo>
                  <a:lnTo>
                    <a:pt x="11901" y="5295584"/>
                  </a:lnTo>
                  <a:lnTo>
                    <a:pt x="22132" y="5341538"/>
                  </a:lnTo>
                  <a:lnTo>
                    <a:pt x="36229" y="5386184"/>
                  </a:lnTo>
                  <a:lnTo>
                    <a:pt x="54060" y="5429288"/>
                  </a:lnTo>
                  <a:lnTo>
                    <a:pt x="75495" y="5470618"/>
                  </a:lnTo>
                  <a:lnTo>
                    <a:pt x="100403" y="5509964"/>
                  </a:lnTo>
                  <a:lnTo>
                    <a:pt x="128660" y="5547102"/>
                  </a:lnTo>
                  <a:lnTo>
                    <a:pt x="160139" y="5581780"/>
                  </a:lnTo>
                  <a:lnTo>
                    <a:pt x="194715" y="5613744"/>
                  </a:lnTo>
                  <a:lnTo>
                    <a:pt x="232265" y="5642741"/>
                  </a:lnTo>
                  <a:lnTo>
                    <a:pt x="272661" y="5668518"/>
                  </a:lnTo>
                  <a:lnTo>
                    <a:pt x="1899942" y="6607338"/>
                  </a:lnTo>
                  <a:lnTo>
                    <a:pt x="1942436" y="6629442"/>
                  </a:lnTo>
                  <a:lnTo>
                    <a:pt x="1986288" y="6647495"/>
                  </a:lnTo>
                  <a:lnTo>
                    <a:pt x="2031233" y="6661511"/>
                  </a:lnTo>
                  <a:lnTo>
                    <a:pt x="2077008" y="6671505"/>
                  </a:lnTo>
                  <a:lnTo>
                    <a:pt x="2123347" y="6677490"/>
                  </a:lnTo>
                  <a:lnTo>
                    <a:pt x="2169986" y="6679482"/>
                  </a:lnTo>
                  <a:lnTo>
                    <a:pt x="2216575" y="6677490"/>
                  </a:lnTo>
                  <a:lnTo>
                    <a:pt x="2262956" y="6671505"/>
                  </a:lnTo>
                  <a:lnTo>
                    <a:pt x="2308830" y="6661511"/>
                  </a:lnTo>
                  <a:lnTo>
                    <a:pt x="2353901" y="6647495"/>
                  </a:lnTo>
                  <a:lnTo>
                    <a:pt x="2397873" y="6629442"/>
                  </a:lnTo>
                  <a:lnTo>
                    <a:pt x="2440449" y="6607338"/>
                  </a:lnTo>
                  <a:lnTo>
                    <a:pt x="2520301" y="6561266"/>
                  </a:lnTo>
                  <a:lnTo>
                    <a:pt x="2169986" y="6561266"/>
                  </a:lnTo>
                  <a:lnTo>
                    <a:pt x="2116796" y="6558523"/>
                  </a:lnTo>
                  <a:lnTo>
                    <a:pt x="2064074" y="6550282"/>
                  </a:lnTo>
                  <a:lnTo>
                    <a:pt x="2012262" y="6536523"/>
                  </a:lnTo>
                  <a:lnTo>
                    <a:pt x="1961801" y="6517224"/>
                  </a:lnTo>
                  <a:lnTo>
                    <a:pt x="1913135" y="6492367"/>
                  </a:lnTo>
                  <a:lnTo>
                    <a:pt x="366271" y="5599620"/>
                  </a:lnTo>
                  <a:lnTo>
                    <a:pt x="320408" y="5569738"/>
                  </a:lnTo>
                  <a:lnTo>
                    <a:pt x="278460" y="5535625"/>
                  </a:lnTo>
                  <a:lnTo>
                    <a:pt x="240648" y="5497647"/>
                  </a:lnTo>
                  <a:lnTo>
                    <a:pt x="207194" y="5456170"/>
                  </a:lnTo>
                  <a:lnTo>
                    <a:pt x="178319" y="5411562"/>
                  </a:lnTo>
                  <a:lnTo>
                    <a:pt x="154105" y="5364102"/>
                  </a:lnTo>
                  <a:lnTo>
                    <a:pt x="134887" y="5314314"/>
                  </a:lnTo>
                  <a:lnTo>
                    <a:pt x="120886" y="5262561"/>
                  </a:lnTo>
                  <a:lnTo>
                    <a:pt x="112324" y="5209205"/>
                  </a:lnTo>
                  <a:lnTo>
                    <a:pt x="109420" y="5154607"/>
                  </a:lnTo>
                  <a:lnTo>
                    <a:pt x="105755" y="1525189"/>
                  </a:lnTo>
                  <a:lnTo>
                    <a:pt x="108659" y="1470590"/>
                  </a:lnTo>
                  <a:lnTo>
                    <a:pt x="117221" y="1417228"/>
                  </a:lnTo>
                  <a:lnTo>
                    <a:pt x="131222" y="1365459"/>
                  </a:lnTo>
                  <a:lnTo>
                    <a:pt x="150440" y="1315640"/>
                  </a:lnTo>
                  <a:lnTo>
                    <a:pt x="174654" y="1268128"/>
                  </a:lnTo>
                  <a:lnTo>
                    <a:pt x="203620" y="1223574"/>
                  </a:lnTo>
                  <a:lnTo>
                    <a:pt x="237104" y="1182147"/>
                  </a:lnTo>
                  <a:lnTo>
                    <a:pt x="274900" y="1144232"/>
                  </a:lnTo>
                  <a:lnTo>
                    <a:pt x="316803" y="1110217"/>
                  </a:lnTo>
                  <a:lnTo>
                    <a:pt x="362606" y="1080490"/>
                  </a:lnTo>
                  <a:lnTo>
                    <a:pt x="1909889" y="187428"/>
                  </a:lnTo>
                  <a:lnTo>
                    <a:pt x="1958522" y="162681"/>
                  </a:lnTo>
                  <a:lnTo>
                    <a:pt x="2008898" y="143372"/>
                  </a:lnTo>
                  <a:lnTo>
                    <a:pt x="2060602" y="129536"/>
                  </a:lnTo>
                  <a:lnTo>
                    <a:pt x="2113215" y="121209"/>
                  </a:lnTo>
                  <a:lnTo>
                    <a:pt x="2166321" y="118425"/>
                  </a:lnTo>
                  <a:lnTo>
                    <a:pt x="2517649" y="118425"/>
                  </a:lnTo>
                  <a:lnTo>
                    <a:pt x="2436784" y="71725"/>
                  </a:lnTo>
                  <a:lnTo>
                    <a:pt x="2394245" y="49688"/>
                  </a:lnTo>
                  <a:lnTo>
                    <a:pt x="2350283" y="31722"/>
                  </a:lnTo>
                  <a:lnTo>
                    <a:pt x="2305204" y="17800"/>
                  </a:lnTo>
                  <a:lnTo>
                    <a:pt x="2259314" y="7891"/>
                  </a:lnTo>
                  <a:lnTo>
                    <a:pt x="2212918" y="1968"/>
                  </a:lnTo>
                  <a:lnTo>
                    <a:pt x="2166321" y="0"/>
                  </a:lnTo>
                  <a:close/>
                </a:path>
                <a:path w="4337685" h="6679565">
                  <a:moveTo>
                    <a:pt x="2517649" y="118425"/>
                  </a:moveTo>
                  <a:lnTo>
                    <a:pt x="2166321" y="118425"/>
                  </a:lnTo>
                  <a:lnTo>
                    <a:pt x="2219454" y="121209"/>
                  </a:lnTo>
                  <a:lnTo>
                    <a:pt x="2272229" y="129536"/>
                  </a:lnTo>
                  <a:lnTo>
                    <a:pt x="2324166" y="143372"/>
                  </a:lnTo>
                  <a:lnTo>
                    <a:pt x="2374780" y="162681"/>
                  </a:lnTo>
                  <a:lnTo>
                    <a:pt x="2423591" y="187428"/>
                  </a:lnTo>
                  <a:lnTo>
                    <a:pt x="3970455" y="1080490"/>
                  </a:lnTo>
                  <a:lnTo>
                    <a:pt x="4016341" y="1110217"/>
                  </a:lnTo>
                  <a:lnTo>
                    <a:pt x="4058353" y="1144232"/>
                  </a:lnTo>
                  <a:lnTo>
                    <a:pt x="4096258" y="1182147"/>
                  </a:lnTo>
                  <a:lnTo>
                    <a:pt x="4129826" y="1223574"/>
                  </a:lnTo>
                  <a:lnTo>
                    <a:pt x="4158826" y="1268128"/>
                  </a:lnTo>
                  <a:lnTo>
                    <a:pt x="4182996" y="1315640"/>
                  </a:lnTo>
                  <a:lnTo>
                    <a:pt x="4202110" y="1365459"/>
                  </a:lnTo>
                  <a:lnTo>
                    <a:pt x="4215987" y="1417228"/>
                  </a:lnTo>
                  <a:lnTo>
                    <a:pt x="4224446" y="1470590"/>
                  </a:lnTo>
                  <a:lnTo>
                    <a:pt x="4227305" y="1525189"/>
                  </a:lnTo>
                  <a:lnTo>
                    <a:pt x="4230865" y="5154607"/>
                  </a:lnTo>
                  <a:lnTo>
                    <a:pt x="4227973" y="5209205"/>
                  </a:lnTo>
                  <a:lnTo>
                    <a:pt x="4219436" y="5262561"/>
                  </a:lnTo>
                  <a:lnTo>
                    <a:pt x="4205466" y="5314314"/>
                  </a:lnTo>
                  <a:lnTo>
                    <a:pt x="4186275" y="5364102"/>
                  </a:lnTo>
                  <a:lnTo>
                    <a:pt x="4162072" y="5411562"/>
                  </a:lnTo>
                  <a:lnTo>
                    <a:pt x="4133106" y="5456170"/>
                  </a:lnTo>
                  <a:lnTo>
                    <a:pt x="4099622" y="5497647"/>
                  </a:lnTo>
                  <a:lnTo>
                    <a:pt x="4061825" y="5535625"/>
                  </a:lnTo>
                  <a:lnTo>
                    <a:pt x="4019922" y="5569738"/>
                  </a:lnTo>
                  <a:lnTo>
                    <a:pt x="3974119" y="5599620"/>
                  </a:lnTo>
                  <a:lnTo>
                    <a:pt x="2426732" y="6492367"/>
                  </a:lnTo>
                  <a:lnTo>
                    <a:pt x="2378026" y="6517224"/>
                  </a:lnTo>
                  <a:lnTo>
                    <a:pt x="2327567" y="6536523"/>
                  </a:lnTo>
                  <a:lnTo>
                    <a:pt x="2275785" y="6550282"/>
                  </a:lnTo>
                  <a:lnTo>
                    <a:pt x="2223114" y="6558523"/>
                  </a:lnTo>
                  <a:lnTo>
                    <a:pt x="2169986" y="6561266"/>
                  </a:lnTo>
                  <a:lnTo>
                    <a:pt x="2520301" y="6561266"/>
                  </a:lnTo>
                  <a:lnTo>
                    <a:pt x="4067624" y="5668518"/>
                  </a:lnTo>
                  <a:lnTo>
                    <a:pt x="4108029" y="5642741"/>
                  </a:lnTo>
                  <a:lnTo>
                    <a:pt x="4145601" y="5613744"/>
                  </a:lnTo>
                  <a:lnTo>
                    <a:pt x="4180213" y="5581780"/>
                  </a:lnTo>
                  <a:lnTo>
                    <a:pt x="4211735" y="5547102"/>
                  </a:lnTo>
                  <a:lnTo>
                    <a:pt x="4240040" y="5509964"/>
                  </a:lnTo>
                  <a:lnTo>
                    <a:pt x="4265001" y="5470618"/>
                  </a:lnTo>
                  <a:lnTo>
                    <a:pt x="4286451" y="5429288"/>
                  </a:lnTo>
                  <a:lnTo>
                    <a:pt x="4304321" y="5386184"/>
                  </a:lnTo>
                  <a:lnTo>
                    <a:pt x="4318467" y="5341538"/>
                  </a:lnTo>
                  <a:lnTo>
                    <a:pt x="4328749" y="5295584"/>
                  </a:lnTo>
                  <a:lnTo>
                    <a:pt x="4335022" y="5248553"/>
                  </a:lnTo>
                  <a:lnTo>
                    <a:pt x="4337145" y="5200679"/>
                  </a:lnTo>
                  <a:lnTo>
                    <a:pt x="4333939" y="1525189"/>
                  </a:lnTo>
                  <a:lnTo>
                    <a:pt x="4333899" y="1479431"/>
                  </a:lnTo>
                  <a:lnTo>
                    <a:pt x="4331767" y="1431513"/>
                  </a:lnTo>
                  <a:lnTo>
                    <a:pt x="4325468" y="1384452"/>
                  </a:lnTo>
                  <a:lnTo>
                    <a:pt x="4315143" y="1338480"/>
                  </a:lnTo>
                  <a:lnTo>
                    <a:pt x="4300935" y="1293825"/>
                  </a:lnTo>
                  <a:lnTo>
                    <a:pt x="4282987" y="1250717"/>
                  </a:lnTo>
                  <a:lnTo>
                    <a:pt x="4261440" y="1209387"/>
                  </a:lnTo>
                  <a:lnTo>
                    <a:pt x="4236356" y="1169976"/>
                  </a:lnTo>
                  <a:lnTo>
                    <a:pt x="4207988" y="1132833"/>
                  </a:lnTo>
                  <a:lnTo>
                    <a:pt x="4176456" y="1098186"/>
                  </a:lnTo>
                  <a:lnTo>
                    <a:pt x="4141878" y="1066261"/>
                  </a:lnTo>
                  <a:lnTo>
                    <a:pt x="4104375" y="1037286"/>
                  </a:lnTo>
                  <a:lnTo>
                    <a:pt x="4064064" y="1011487"/>
                  </a:lnTo>
                  <a:lnTo>
                    <a:pt x="2517649" y="118425"/>
                  </a:lnTo>
                  <a:close/>
                </a:path>
              </a:pathLst>
            </a:custGeom>
            <a:solidFill>
              <a:srgbClr val="0063C2"/>
            </a:solidFill>
          </p:spPr>
          <p:txBody>
            <a:bodyPr wrap="square" lIns="0" tIns="0" rIns="0" bIns="0" rtlCol="0"/>
            <a:lstStyle/>
            <a:p>
              <a:pPr defTabSz="609630"/>
              <a:endParaRPr sz="1200" dirty="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1" name="object 12">
            <a:extLst>
              <a:ext uri="{FF2B5EF4-FFF2-40B4-BE49-F238E27FC236}">
                <a16:creationId xmlns:a16="http://schemas.microsoft.com/office/drawing/2014/main" id="{ED792760-0F4F-4417-8445-7AC11F82EA07}"/>
              </a:ext>
            </a:extLst>
          </p:cNvPr>
          <p:cNvSpPr txBox="1"/>
          <p:nvPr/>
        </p:nvSpPr>
        <p:spPr>
          <a:xfrm>
            <a:off x="812800" y="3648842"/>
            <a:ext cx="2128097" cy="1261692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8467" marR="3387" algn="ctr" defTabSz="609630">
              <a:lnSpc>
                <a:spcPct val="149900"/>
              </a:lnSpc>
              <a:spcBef>
                <a:spcPts val="70"/>
              </a:spcBef>
            </a:pPr>
            <a:r>
              <a:rPr lang="en-US" sz="1400" spc="37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Oversees DEI strategy and ensures accountability across all business units.</a:t>
            </a:r>
            <a:endParaRPr sz="1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object 14">
            <a:extLst>
              <a:ext uri="{FF2B5EF4-FFF2-40B4-BE49-F238E27FC236}">
                <a16:creationId xmlns:a16="http://schemas.microsoft.com/office/drawing/2014/main" id="{7840F946-66D3-4EAD-A0BD-7901AC0C9A4F}"/>
              </a:ext>
            </a:extLst>
          </p:cNvPr>
          <p:cNvSpPr/>
          <p:nvPr/>
        </p:nvSpPr>
        <p:spPr>
          <a:xfrm>
            <a:off x="803117" y="3713332"/>
            <a:ext cx="25400" cy="25400"/>
          </a:xfrm>
          <a:custGeom>
            <a:avLst/>
            <a:gdLst/>
            <a:ahLst/>
            <a:cxnLst/>
            <a:rect l="l" t="t" r="r" b="b"/>
            <a:pathLst>
              <a:path w="38100" h="38100">
                <a:moveTo>
                  <a:pt x="4397" y="15182"/>
                </a:moveTo>
                <a:lnTo>
                  <a:pt x="4108" y="15182"/>
                </a:lnTo>
                <a:lnTo>
                  <a:pt x="104" y="20418"/>
                </a:lnTo>
                <a:lnTo>
                  <a:pt x="0" y="20732"/>
                </a:lnTo>
                <a:lnTo>
                  <a:pt x="8690" y="32040"/>
                </a:lnTo>
                <a:lnTo>
                  <a:pt x="12958" y="37695"/>
                </a:lnTo>
                <a:lnTo>
                  <a:pt x="13088" y="37695"/>
                </a:lnTo>
                <a:lnTo>
                  <a:pt x="21882" y="26281"/>
                </a:lnTo>
                <a:lnTo>
                  <a:pt x="12983" y="26281"/>
                </a:lnTo>
                <a:lnTo>
                  <a:pt x="4397" y="15182"/>
                </a:lnTo>
                <a:close/>
              </a:path>
              <a:path w="38100" h="38100">
                <a:moveTo>
                  <a:pt x="33611" y="0"/>
                </a:moveTo>
                <a:lnTo>
                  <a:pt x="33402" y="0"/>
                </a:lnTo>
                <a:lnTo>
                  <a:pt x="13112" y="26281"/>
                </a:lnTo>
                <a:lnTo>
                  <a:pt x="21882" y="26281"/>
                </a:lnTo>
                <a:lnTo>
                  <a:pt x="37695" y="5758"/>
                </a:lnTo>
                <a:lnTo>
                  <a:pt x="37695" y="5444"/>
                </a:lnTo>
                <a:lnTo>
                  <a:pt x="3361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algn="ctr" defTabSz="609630"/>
            <a:endParaRPr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object 15">
            <a:extLst>
              <a:ext uri="{FF2B5EF4-FFF2-40B4-BE49-F238E27FC236}">
                <a16:creationId xmlns:a16="http://schemas.microsoft.com/office/drawing/2014/main" id="{2662A7ED-FDE9-4881-867B-CC514477E9CE}"/>
              </a:ext>
            </a:extLst>
          </p:cNvPr>
          <p:cNvSpPr txBox="1"/>
          <p:nvPr/>
        </p:nvSpPr>
        <p:spPr>
          <a:xfrm>
            <a:off x="3529855" y="3697591"/>
            <a:ext cx="2570480" cy="1261265"/>
          </a:xfrm>
          <a:prstGeom prst="rect">
            <a:avLst/>
          </a:prstGeom>
        </p:spPr>
        <p:txBody>
          <a:bodyPr vert="horz" wrap="square" lIns="0" tIns="8467" rIns="0" bIns="0" rtlCol="0">
            <a:spAutoFit/>
          </a:bodyPr>
          <a:lstStyle/>
          <a:p>
            <a:pPr marL="8467" marR="3387" algn="ctr" defTabSz="609630">
              <a:lnSpc>
                <a:spcPct val="149900"/>
              </a:lnSpc>
              <a:spcBef>
                <a:spcPts val="67"/>
              </a:spcBef>
            </a:pPr>
            <a:r>
              <a:rPr lang="en-US" sz="1400" spc="33" dirty="0">
                <a:solidFill>
                  <a:srgbClr val="0017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Achieved gender balance in managerial roles globally, promoting equal leadership opportunities.</a:t>
            </a:r>
            <a:endParaRPr sz="1400" dirty="0">
              <a:solidFill>
                <a:srgbClr val="0017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object 17">
            <a:extLst>
              <a:ext uri="{FF2B5EF4-FFF2-40B4-BE49-F238E27FC236}">
                <a16:creationId xmlns:a16="http://schemas.microsoft.com/office/drawing/2014/main" id="{35356526-C192-4254-A437-E3FF14B1C834}"/>
              </a:ext>
            </a:extLst>
          </p:cNvPr>
          <p:cNvSpPr/>
          <p:nvPr/>
        </p:nvSpPr>
        <p:spPr>
          <a:xfrm>
            <a:off x="3721004" y="3761637"/>
            <a:ext cx="57573" cy="33020"/>
          </a:xfrm>
          <a:custGeom>
            <a:avLst/>
            <a:gdLst/>
            <a:ahLst/>
            <a:cxnLst/>
            <a:rect l="l" t="t" r="r" b="b"/>
            <a:pathLst>
              <a:path w="86360" h="49529">
                <a:moveTo>
                  <a:pt x="76018" y="0"/>
                </a:moveTo>
                <a:lnTo>
                  <a:pt x="75599" y="104"/>
                </a:lnTo>
                <a:lnTo>
                  <a:pt x="29842" y="34239"/>
                </a:lnTo>
                <a:lnTo>
                  <a:pt x="29318" y="34135"/>
                </a:lnTo>
                <a:lnTo>
                  <a:pt x="9947" y="19685"/>
                </a:lnTo>
                <a:lnTo>
                  <a:pt x="9423" y="19789"/>
                </a:lnTo>
                <a:lnTo>
                  <a:pt x="0" y="26805"/>
                </a:lnTo>
                <a:lnTo>
                  <a:pt x="104" y="27224"/>
                </a:lnTo>
                <a:lnTo>
                  <a:pt x="29527" y="49003"/>
                </a:lnTo>
                <a:lnTo>
                  <a:pt x="30051" y="48899"/>
                </a:lnTo>
                <a:lnTo>
                  <a:pt x="85756" y="7434"/>
                </a:lnTo>
                <a:lnTo>
                  <a:pt x="85756" y="7224"/>
                </a:lnTo>
                <a:lnTo>
                  <a:pt x="76018" y="0"/>
                </a:lnTo>
                <a:close/>
              </a:path>
            </a:pathLst>
          </a:custGeom>
          <a:solidFill>
            <a:srgbClr val="8F8F8F"/>
          </a:solidFill>
        </p:spPr>
        <p:txBody>
          <a:bodyPr wrap="square" lIns="0" tIns="0" rIns="0" bIns="0" rtlCol="0"/>
          <a:lstStyle/>
          <a:p>
            <a:pPr algn="ctr" defTabSz="609630"/>
            <a:endParaRPr>
              <a:solidFill>
                <a:srgbClr val="0017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object 18">
            <a:extLst>
              <a:ext uri="{FF2B5EF4-FFF2-40B4-BE49-F238E27FC236}">
                <a16:creationId xmlns:a16="http://schemas.microsoft.com/office/drawing/2014/main" id="{913B901E-D7D0-44BF-9B46-DA0765525921}"/>
              </a:ext>
            </a:extLst>
          </p:cNvPr>
          <p:cNvSpPr txBox="1"/>
          <p:nvPr/>
        </p:nvSpPr>
        <p:spPr>
          <a:xfrm>
            <a:off x="979189" y="2685773"/>
            <a:ext cx="1848697" cy="841256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8467" algn="ctr" defTabSz="609630">
              <a:spcBef>
                <a:spcPts val="80"/>
              </a:spcBef>
            </a:pPr>
            <a:r>
              <a:rPr lang="en-US" b="1" i="1" spc="227" dirty="0">
                <a:solidFill>
                  <a:prstClr val="black"/>
                </a:solidFill>
                <a:latin typeface="Calibri"/>
                <a:cs typeface="Calibri"/>
              </a:rPr>
              <a:t>Global Diversity Board</a:t>
            </a:r>
            <a:endParaRPr dirty="0">
              <a:solidFill>
                <a:prstClr val="black"/>
              </a:solidFill>
              <a:latin typeface="Calibri"/>
              <a:cs typeface="Calibri"/>
            </a:endParaRPr>
          </a:p>
        </p:txBody>
      </p:sp>
      <p:sp>
        <p:nvSpPr>
          <p:cNvPr id="18" name="object 19">
            <a:extLst>
              <a:ext uri="{FF2B5EF4-FFF2-40B4-BE49-F238E27FC236}">
                <a16:creationId xmlns:a16="http://schemas.microsoft.com/office/drawing/2014/main" id="{83ED5A70-E019-4CB2-9445-AC0AC2FCF804}"/>
              </a:ext>
            </a:extLst>
          </p:cNvPr>
          <p:cNvSpPr txBox="1"/>
          <p:nvPr/>
        </p:nvSpPr>
        <p:spPr>
          <a:xfrm>
            <a:off x="3814565" y="2685773"/>
            <a:ext cx="1801283" cy="564257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8467" defTabSz="609630">
              <a:spcBef>
                <a:spcPts val="80"/>
              </a:spcBef>
              <a:tabLst>
                <a:tab pos="1089291" algn="l"/>
              </a:tabLst>
            </a:pPr>
            <a:r>
              <a:rPr lang="en-US" b="1" i="1" spc="253" dirty="0">
                <a:solidFill>
                  <a:srgbClr val="00172C"/>
                </a:solidFill>
                <a:latin typeface="Calibri"/>
                <a:cs typeface="Calibri"/>
              </a:rPr>
              <a:t>50–50 Gender Balance Goal</a:t>
            </a:r>
            <a:endParaRPr dirty="0">
              <a:solidFill>
                <a:srgbClr val="00172C"/>
              </a:solidFill>
              <a:latin typeface="Calibri"/>
              <a:cs typeface="Calibri"/>
            </a:endParaRPr>
          </a:p>
        </p:txBody>
      </p:sp>
      <p:sp>
        <p:nvSpPr>
          <p:cNvPr id="19" name="object 20">
            <a:extLst>
              <a:ext uri="{FF2B5EF4-FFF2-40B4-BE49-F238E27FC236}">
                <a16:creationId xmlns:a16="http://schemas.microsoft.com/office/drawing/2014/main" id="{E803CE89-C260-4A45-9A5E-A77AB88053FD}"/>
              </a:ext>
            </a:extLst>
          </p:cNvPr>
          <p:cNvSpPr txBox="1"/>
          <p:nvPr/>
        </p:nvSpPr>
        <p:spPr>
          <a:xfrm>
            <a:off x="6404532" y="3697591"/>
            <a:ext cx="2431627" cy="1584430"/>
          </a:xfrm>
          <a:prstGeom prst="rect">
            <a:avLst/>
          </a:prstGeom>
        </p:spPr>
        <p:txBody>
          <a:bodyPr vert="horz" wrap="square" lIns="0" tIns="8467" rIns="0" bIns="0" rtlCol="0">
            <a:spAutoFit/>
          </a:bodyPr>
          <a:lstStyle/>
          <a:p>
            <a:pPr marL="8467" marR="3387" algn="ctr" defTabSz="609630">
              <a:lnSpc>
                <a:spcPct val="149900"/>
              </a:lnSpc>
              <a:spcBef>
                <a:spcPts val="67"/>
              </a:spcBef>
            </a:pPr>
            <a:r>
              <a:rPr lang="en-US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harmful social and cultural stereotypes in marketing and workplace behaviour, encouraging authentic representation.</a:t>
            </a:r>
            <a:endParaRPr sz="1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object 22">
            <a:extLst>
              <a:ext uri="{FF2B5EF4-FFF2-40B4-BE49-F238E27FC236}">
                <a16:creationId xmlns:a16="http://schemas.microsoft.com/office/drawing/2014/main" id="{520AE60A-B3A8-4A55-A20A-9CF7411AE96F}"/>
              </a:ext>
            </a:extLst>
          </p:cNvPr>
          <p:cNvSpPr/>
          <p:nvPr/>
        </p:nvSpPr>
        <p:spPr>
          <a:xfrm>
            <a:off x="6569713" y="3761707"/>
            <a:ext cx="25400" cy="25400"/>
          </a:xfrm>
          <a:custGeom>
            <a:avLst/>
            <a:gdLst/>
            <a:ahLst/>
            <a:cxnLst/>
            <a:rect l="l" t="t" r="r" b="b"/>
            <a:pathLst>
              <a:path w="38100" h="38100">
                <a:moveTo>
                  <a:pt x="4397" y="15182"/>
                </a:moveTo>
                <a:lnTo>
                  <a:pt x="4106" y="15182"/>
                </a:lnTo>
                <a:lnTo>
                  <a:pt x="0" y="20418"/>
                </a:lnTo>
                <a:lnTo>
                  <a:pt x="0" y="20732"/>
                </a:lnTo>
                <a:lnTo>
                  <a:pt x="8690" y="32040"/>
                </a:lnTo>
                <a:lnTo>
                  <a:pt x="12958" y="37695"/>
                </a:lnTo>
                <a:lnTo>
                  <a:pt x="13088" y="37695"/>
                </a:lnTo>
                <a:lnTo>
                  <a:pt x="21845" y="26281"/>
                </a:lnTo>
                <a:lnTo>
                  <a:pt x="12983" y="26281"/>
                </a:lnTo>
                <a:lnTo>
                  <a:pt x="4397" y="15182"/>
                </a:lnTo>
                <a:close/>
              </a:path>
              <a:path w="38100" h="38100">
                <a:moveTo>
                  <a:pt x="33506" y="0"/>
                </a:moveTo>
                <a:lnTo>
                  <a:pt x="33192" y="0"/>
                </a:lnTo>
                <a:lnTo>
                  <a:pt x="13113" y="26281"/>
                </a:lnTo>
                <a:lnTo>
                  <a:pt x="21845" y="26281"/>
                </a:lnTo>
                <a:lnTo>
                  <a:pt x="37590" y="5758"/>
                </a:lnTo>
                <a:lnTo>
                  <a:pt x="37695" y="5444"/>
                </a:lnTo>
                <a:lnTo>
                  <a:pt x="33506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pPr algn="ctr" defTabSz="609630"/>
            <a:endParaRPr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object 23">
            <a:extLst>
              <a:ext uri="{FF2B5EF4-FFF2-40B4-BE49-F238E27FC236}">
                <a16:creationId xmlns:a16="http://schemas.microsoft.com/office/drawing/2014/main" id="{36E74C18-8F18-4F65-84E4-C0160BC11B48}"/>
              </a:ext>
            </a:extLst>
          </p:cNvPr>
          <p:cNvSpPr txBox="1"/>
          <p:nvPr/>
        </p:nvSpPr>
        <p:spPr>
          <a:xfrm>
            <a:off x="9296172" y="3743987"/>
            <a:ext cx="2494703" cy="1261692"/>
          </a:xfrm>
          <a:prstGeom prst="rect">
            <a:avLst/>
          </a:prstGeom>
        </p:spPr>
        <p:txBody>
          <a:bodyPr vert="horz" wrap="square" lIns="0" tIns="8890" rIns="0" bIns="0" rtlCol="0">
            <a:spAutoFit/>
          </a:bodyPr>
          <a:lstStyle/>
          <a:p>
            <a:pPr marL="8467" marR="3387" algn="ctr" defTabSz="609630">
              <a:lnSpc>
                <a:spcPct val="149900"/>
              </a:lnSpc>
              <a:spcBef>
                <a:spcPts val="70"/>
              </a:spcBef>
            </a:pPr>
            <a:r>
              <a:rPr lang="en-US" sz="1400" spc="47" dirty="0">
                <a:solidFill>
                  <a:srgbClr val="0017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Equips managers with skills to lead diverse teams with empathy, fairness, and cultural sensitivity.</a:t>
            </a:r>
            <a:endParaRPr sz="1400" dirty="0">
              <a:solidFill>
                <a:srgbClr val="0017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object 25">
            <a:extLst>
              <a:ext uri="{FF2B5EF4-FFF2-40B4-BE49-F238E27FC236}">
                <a16:creationId xmlns:a16="http://schemas.microsoft.com/office/drawing/2014/main" id="{7AD9BD14-8216-4E72-AE21-D4549C3985FC}"/>
              </a:ext>
            </a:extLst>
          </p:cNvPr>
          <p:cNvSpPr/>
          <p:nvPr/>
        </p:nvSpPr>
        <p:spPr>
          <a:xfrm>
            <a:off x="9486972" y="3808477"/>
            <a:ext cx="57573" cy="33020"/>
          </a:xfrm>
          <a:custGeom>
            <a:avLst/>
            <a:gdLst/>
            <a:ahLst/>
            <a:cxnLst/>
            <a:rect l="l" t="t" r="r" b="b"/>
            <a:pathLst>
              <a:path w="86359" h="49529">
                <a:moveTo>
                  <a:pt x="76228" y="0"/>
                </a:moveTo>
                <a:lnTo>
                  <a:pt x="76018" y="0"/>
                </a:lnTo>
                <a:lnTo>
                  <a:pt x="75704" y="104"/>
                </a:lnTo>
                <a:lnTo>
                  <a:pt x="29842" y="34135"/>
                </a:lnTo>
                <a:lnTo>
                  <a:pt x="29423" y="34030"/>
                </a:lnTo>
                <a:lnTo>
                  <a:pt x="9947" y="19580"/>
                </a:lnTo>
                <a:lnTo>
                  <a:pt x="9528" y="19685"/>
                </a:lnTo>
                <a:lnTo>
                  <a:pt x="0" y="26700"/>
                </a:lnTo>
                <a:lnTo>
                  <a:pt x="0" y="27014"/>
                </a:lnTo>
                <a:lnTo>
                  <a:pt x="29632" y="49003"/>
                </a:lnTo>
                <a:lnTo>
                  <a:pt x="29842" y="49003"/>
                </a:lnTo>
                <a:lnTo>
                  <a:pt x="85861" y="7329"/>
                </a:lnTo>
                <a:lnTo>
                  <a:pt x="85861" y="7120"/>
                </a:lnTo>
                <a:lnTo>
                  <a:pt x="76228" y="0"/>
                </a:lnTo>
                <a:close/>
              </a:path>
            </a:pathLst>
          </a:custGeom>
          <a:solidFill>
            <a:srgbClr val="8F8F8F"/>
          </a:solidFill>
        </p:spPr>
        <p:txBody>
          <a:bodyPr wrap="square" lIns="0" tIns="0" rIns="0" bIns="0" rtlCol="0"/>
          <a:lstStyle/>
          <a:p>
            <a:pPr algn="ctr" defTabSz="609630"/>
            <a:endParaRPr>
              <a:solidFill>
                <a:srgbClr val="00172C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DCF49CA-2C58-46C1-894E-06A45C149DF6}"/>
              </a:ext>
            </a:extLst>
          </p:cNvPr>
          <p:cNvSpPr txBox="1"/>
          <p:nvPr/>
        </p:nvSpPr>
        <p:spPr>
          <a:xfrm>
            <a:off x="44436" y="6510388"/>
            <a:ext cx="55714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1200" i="1" dirty="0">
                <a:solidFill>
                  <a:prstClr val="black"/>
                </a:solidFill>
                <a:latin typeface="Calibri"/>
              </a:rPr>
              <a:t>(Unilever Diversity &amp; Inclusion Report, 2023; Unilever Annual Report, 2024)</a:t>
            </a:r>
          </a:p>
        </p:txBody>
      </p:sp>
      <p:grpSp>
        <p:nvGrpSpPr>
          <p:cNvPr id="26" name="Group 11">
            <a:extLst>
              <a:ext uri="{FF2B5EF4-FFF2-40B4-BE49-F238E27FC236}">
                <a16:creationId xmlns:a16="http://schemas.microsoft.com/office/drawing/2014/main" id="{38CA05CA-E00E-43FF-99B1-12A4FAFFCDD4}"/>
              </a:ext>
            </a:extLst>
          </p:cNvPr>
          <p:cNvGrpSpPr/>
          <p:nvPr/>
        </p:nvGrpSpPr>
        <p:grpSpPr>
          <a:xfrm>
            <a:off x="-3175" y="-25558"/>
            <a:ext cx="12192000" cy="416031"/>
            <a:chOff x="0" y="0"/>
            <a:chExt cx="4816593" cy="164358"/>
          </a:xfrm>
        </p:grpSpPr>
        <p:sp>
          <p:nvSpPr>
            <p:cNvPr id="27" name="Freeform 12">
              <a:extLst>
                <a:ext uri="{FF2B5EF4-FFF2-40B4-BE49-F238E27FC236}">
                  <a16:creationId xmlns:a16="http://schemas.microsoft.com/office/drawing/2014/main" id="{C257155B-44A5-4389-9F9F-AD27DDFCA122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28" name="TextBox 13">
              <a:extLst>
                <a:ext uri="{FF2B5EF4-FFF2-40B4-BE49-F238E27FC236}">
                  <a16:creationId xmlns:a16="http://schemas.microsoft.com/office/drawing/2014/main" id="{2139D787-FFC6-468E-90FB-E85E66107262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512778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矩形 6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72C">
              <a:alpha val="9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46"/>
            <a:endParaRPr lang="zh-CN" altLang="en-US" dirty="0">
              <a:solidFill>
                <a:prstClr val="white"/>
              </a:solidFill>
              <a:latin typeface="微软雅黑" panose="020F0502020204030204"/>
              <a:ea typeface="微软雅黑"/>
              <a:cs typeface="+mn-ea"/>
              <a:sym typeface="+mn-lt"/>
            </a:endParaRPr>
          </a:p>
        </p:txBody>
      </p:sp>
      <p:sp>
        <p:nvSpPr>
          <p:cNvPr id="70" name="椭圆 69"/>
          <p:cNvSpPr/>
          <p:nvPr/>
        </p:nvSpPr>
        <p:spPr>
          <a:xfrm>
            <a:off x="2398097" y="-268904"/>
            <a:ext cx="7395809" cy="7395809"/>
          </a:xfrm>
          <a:prstGeom prst="ellipse">
            <a:avLst/>
          </a:prstGeom>
          <a:noFill/>
          <a:ln w="28575">
            <a:gradFill>
              <a:gsLst>
                <a:gs pos="9000">
                  <a:srgbClr val="E7BB81">
                    <a:alpha val="0"/>
                  </a:srgbClr>
                </a:gs>
                <a:gs pos="100000">
                  <a:srgbClr val="E7BB81"/>
                </a:gs>
              </a:gsLst>
              <a:lin ang="5400000" scaled="1"/>
            </a:gradFill>
          </a:ln>
          <a:scene3d>
            <a:camera prst="orthographicFront">
              <a:rot lat="17399978" lon="0" rev="21299994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46"/>
            <a:endParaRPr lang="zh-CN" altLang="en-US">
              <a:solidFill>
                <a:srgbClr val="E7BB81"/>
              </a:solidFill>
              <a:latin typeface="微软雅黑" panose="020F0502020204030204"/>
              <a:ea typeface="微软雅黑"/>
              <a:cs typeface="+mn-ea"/>
              <a:sym typeface="+mn-lt"/>
            </a:endParaRPr>
          </a:p>
        </p:txBody>
      </p:sp>
      <p:sp>
        <p:nvSpPr>
          <p:cNvPr id="75" name="椭圆 74"/>
          <p:cNvSpPr/>
          <p:nvPr/>
        </p:nvSpPr>
        <p:spPr>
          <a:xfrm>
            <a:off x="2956559" y="733207"/>
            <a:ext cx="6278880" cy="5577840"/>
          </a:xfrm>
          <a:prstGeom prst="ellipse">
            <a:avLst/>
          </a:prstGeom>
          <a:noFill/>
          <a:ln w="28575">
            <a:gradFill>
              <a:gsLst>
                <a:gs pos="28000">
                  <a:srgbClr val="E7BB81">
                    <a:alpha val="0"/>
                  </a:srgbClr>
                </a:gs>
                <a:gs pos="100000">
                  <a:srgbClr val="E7BB81">
                    <a:alpha val="33000"/>
                  </a:srgbClr>
                </a:gs>
              </a:gsLst>
              <a:lin ang="5400000" scaled="1"/>
            </a:gradFill>
          </a:ln>
          <a:scene3d>
            <a:camera prst="orthographicFront">
              <a:rot lat="17399977" lon="0" rev="21299991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46"/>
            <a:endParaRPr lang="zh-CN" altLang="en-US">
              <a:solidFill>
                <a:srgbClr val="E7BB81"/>
              </a:solidFill>
              <a:latin typeface="微软雅黑" panose="020F0502020204030204"/>
              <a:ea typeface="微软雅黑"/>
              <a:cs typeface="+mn-ea"/>
              <a:sym typeface="+mn-lt"/>
            </a:endParaRPr>
          </a:p>
        </p:txBody>
      </p:sp>
      <p:sp>
        <p:nvSpPr>
          <p:cNvPr id="76" name="文本框 75"/>
          <p:cNvSpPr txBox="1"/>
          <p:nvPr/>
        </p:nvSpPr>
        <p:spPr>
          <a:xfrm>
            <a:off x="3782163" y="2647488"/>
            <a:ext cx="4862154" cy="707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46">
              <a:lnSpc>
                <a:spcPct val="140000"/>
              </a:lnSpc>
            </a:pPr>
            <a:r>
              <a:rPr lang="en-US" altLang="zh-CN" sz="3200" dirty="0">
                <a:solidFill>
                  <a:prstClr val="white"/>
                </a:solidFill>
                <a:effectLst>
                  <a:outerShdw blurRad="50800" dist="38100" dir="5400000" algn="t" rotWithShape="0">
                    <a:prstClr val="black">
                      <a:alpha val="5000"/>
                    </a:prstClr>
                  </a:outerShdw>
                </a:effectLst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Role of Line Managers</a:t>
            </a:r>
          </a:p>
        </p:txBody>
      </p:sp>
      <p:sp>
        <p:nvSpPr>
          <p:cNvPr id="78" name="椭圆 77"/>
          <p:cNvSpPr/>
          <p:nvPr/>
        </p:nvSpPr>
        <p:spPr>
          <a:xfrm>
            <a:off x="3292461" y="2262129"/>
            <a:ext cx="170688" cy="170688"/>
          </a:xfrm>
          <a:prstGeom prst="ellipse">
            <a:avLst/>
          </a:prstGeom>
          <a:solidFill>
            <a:srgbClr val="E7B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46"/>
            <a:endParaRPr lang="zh-CN" altLang="en-US">
              <a:solidFill>
                <a:prstClr val="white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79" name="椭圆 78"/>
          <p:cNvSpPr/>
          <p:nvPr/>
        </p:nvSpPr>
        <p:spPr>
          <a:xfrm>
            <a:off x="6010656" y="4619190"/>
            <a:ext cx="170688" cy="170688"/>
          </a:xfrm>
          <a:prstGeom prst="ellipse">
            <a:avLst/>
          </a:prstGeom>
          <a:solidFill>
            <a:srgbClr val="E7B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46"/>
            <a:endParaRPr lang="zh-CN" altLang="en-US">
              <a:solidFill>
                <a:prstClr val="white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80" name="椭圆 79"/>
          <p:cNvSpPr/>
          <p:nvPr/>
        </p:nvSpPr>
        <p:spPr>
          <a:xfrm>
            <a:off x="3121773" y="3900546"/>
            <a:ext cx="170688" cy="170688"/>
          </a:xfrm>
          <a:prstGeom prst="ellipse">
            <a:avLst/>
          </a:prstGeom>
          <a:solidFill>
            <a:srgbClr val="E7B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46"/>
            <a:endParaRPr lang="zh-CN" altLang="en-US">
              <a:solidFill>
                <a:prstClr val="white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81" name="椭圆 80"/>
          <p:cNvSpPr/>
          <p:nvPr/>
        </p:nvSpPr>
        <p:spPr>
          <a:xfrm>
            <a:off x="9235439" y="4200992"/>
            <a:ext cx="170688" cy="170688"/>
          </a:xfrm>
          <a:prstGeom prst="ellipse">
            <a:avLst/>
          </a:prstGeom>
          <a:solidFill>
            <a:srgbClr val="E7B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46"/>
            <a:endParaRPr lang="zh-CN" altLang="en-US">
              <a:solidFill>
                <a:prstClr val="white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82" name="椭圆 81"/>
          <p:cNvSpPr/>
          <p:nvPr/>
        </p:nvSpPr>
        <p:spPr>
          <a:xfrm>
            <a:off x="8923548" y="2807951"/>
            <a:ext cx="170688" cy="170688"/>
          </a:xfrm>
          <a:prstGeom prst="ellipse">
            <a:avLst/>
          </a:prstGeom>
          <a:solidFill>
            <a:srgbClr val="E7B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46"/>
            <a:endParaRPr lang="zh-CN" altLang="en-US">
              <a:solidFill>
                <a:prstClr val="white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83" name="文本框 82">
            <a:extLst>
              <a:ext uri="{FF2B5EF4-FFF2-40B4-BE49-F238E27FC236}">
                <a16:creationId xmlns:a16="http://schemas.microsoft.com/office/drawing/2014/main" id="{3E2EFC1E-79F8-4A4D-8AB4-83D676B1BA12}"/>
              </a:ext>
            </a:extLst>
          </p:cNvPr>
          <p:cNvSpPr txBox="1"/>
          <p:nvPr/>
        </p:nvSpPr>
        <p:spPr>
          <a:xfrm flipH="1">
            <a:off x="746836" y="1535722"/>
            <a:ext cx="4518011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 defTabSz="914446"/>
            <a:r>
              <a:rPr lang="en-US" altLang="zh-CN" sz="2400" i="1" dirty="0">
                <a:gradFill>
                  <a:gsLst>
                    <a:gs pos="48000">
                      <a:srgbClr val="EFD2AB"/>
                    </a:gs>
                    <a:gs pos="100000">
                      <a:srgbClr val="E7BB81"/>
                    </a:gs>
                  </a:gsLst>
                  <a:lin ang="5400000" scaled="1"/>
                </a:gra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Ensuring Unbiased Recruitment and Promotion</a:t>
            </a:r>
            <a:endParaRPr lang="zh-CN" altLang="en-US" sz="2400" i="1" dirty="0">
              <a:gradFill>
                <a:gsLst>
                  <a:gs pos="48000">
                    <a:srgbClr val="EFD2AB"/>
                  </a:gs>
                  <a:gs pos="100000">
                    <a:srgbClr val="E7BB81"/>
                  </a:gs>
                </a:gsLst>
                <a:lin ang="5400000" scaled="1"/>
              </a:gra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85" name="文本框 84">
            <a:extLst>
              <a:ext uri="{FF2B5EF4-FFF2-40B4-BE49-F238E27FC236}">
                <a16:creationId xmlns:a16="http://schemas.microsoft.com/office/drawing/2014/main" id="{3E2EFC1E-79F8-4A4D-8AB4-83D676B1BA12}"/>
              </a:ext>
            </a:extLst>
          </p:cNvPr>
          <p:cNvSpPr txBox="1"/>
          <p:nvPr/>
        </p:nvSpPr>
        <p:spPr>
          <a:xfrm flipH="1">
            <a:off x="659178" y="4063514"/>
            <a:ext cx="2913513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 defTabSz="914446"/>
            <a:r>
              <a:rPr lang="en-US" altLang="zh-CN" sz="2400" i="1" dirty="0">
                <a:gradFill>
                  <a:gsLst>
                    <a:gs pos="48000">
                      <a:srgbClr val="EFD2AB"/>
                    </a:gs>
                    <a:gs pos="100000">
                      <a:srgbClr val="E7BB81"/>
                    </a:gs>
                  </a:gsLst>
                  <a:lin ang="5400000" scaled="1"/>
                </a:gra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Encouraging Open Communication and Belonging</a:t>
            </a:r>
            <a:endParaRPr lang="zh-CN" altLang="en-US" sz="2400" i="1" dirty="0">
              <a:gradFill>
                <a:gsLst>
                  <a:gs pos="48000">
                    <a:srgbClr val="EFD2AB"/>
                  </a:gs>
                  <a:gs pos="100000">
                    <a:srgbClr val="E7BB81"/>
                  </a:gs>
                </a:gsLst>
                <a:lin ang="5400000" scaled="1"/>
              </a:gra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87" name="文本框 86">
            <a:extLst>
              <a:ext uri="{FF2B5EF4-FFF2-40B4-BE49-F238E27FC236}">
                <a16:creationId xmlns:a16="http://schemas.microsoft.com/office/drawing/2014/main" id="{3E2EFC1E-79F8-4A4D-8AB4-83D676B1BA12}"/>
              </a:ext>
            </a:extLst>
          </p:cNvPr>
          <p:cNvSpPr txBox="1"/>
          <p:nvPr/>
        </p:nvSpPr>
        <p:spPr>
          <a:xfrm flipH="1">
            <a:off x="4222108" y="4926754"/>
            <a:ext cx="3752465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 defTabSz="914446"/>
            <a:r>
              <a:rPr lang="en-US" altLang="zh-CN" sz="2400" i="1" dirty="0">
                <a:gradFill>
                  <a:gsLst>
                    <a:gs pos="48000">
                      <a:srgbClr val="EFD2AB"/>
                    </a:gs>
                    <a:gs pos="100000">
                      <a:srgbClr val="E7BB81"/>
                    </a:gs>
                  </a:gsLst>
                  <a:lin ang="5400000" scaled="1"/>
                </a:gra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Implementing Inclusive Practices Daily</a:t>
            </a:r>
            <a:endParaRPr lang="zh-CN" altLang="en-US" sz="2400" i="1" dirty="0">
              <a:gradFill>
                <a:gsLst>
                  <a:gs pos="48000">
                    <a:srgbClr val="EFD2AB"/>
                  </a:gs>
                  <a:gs pos="100000">
                    <a:srgbClr val="E7BB81"/>
                  </a:gs>
                </a:gsLst>
                <a:lin ang="5400000" scaled="1"/>
              </a:gra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89" name="文本框 88">
            <a:extLst>
              <a:ext uri="{FF2B5EF4-FFF2-40B4-BE49-F238E27FC236}">
                <a16:creationId xmlns:a16="http://schemas.microsoft.com/office/drawing/2014/main" id="{3E2EFC1E-79F8-4A4D-8AB4-83D676B1BA12}"/>
              </a:ext>
            </a:extLst>
          </p:cNvPr>
          <p:cNvSpPr txBox="1"/>
          <p:nvPr/>
        </p:nvSpPr>
        <p:spPr>
          <a:xfrm flipH="1">
            <a:off x="8618201" y="4524482"/>
            <a:ext cx="3116599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 defTabSz="914446"/>
            <a:r>
              <a:rPr lang="en-US" altLang="zh-CN" sz="2400" i="1" dirty="0">
                <a:gradFill>
                  <a:gsLst>
                    <a:gs pos="48000">
                      <a:srgbClr val="EFD2AB"/>
                    </a:gs>
                    <a:gs pos="100000">
                      <a:srgbClr val="E7BB81"/>
                    </a:gs>
                  </a:gsLst>
                  <a:lin ang="5400000" scaled="1"/>
                </a:gra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Supporting Employee Resource Groups (ERGs)</a:t>
            </a:r>
            <a:endParaRPr lang="zh-CN" altLang="en-US" sz="2400" i="1" dirty="0">
              <a:gradFill>
                <a:gsLst>
                  <a:gs pos="48000">
                    <a:srgbClr val="EFD2AB"/>
                  </a:gs>
                  <a:gs pos="100000">
                    <a:srgbClr val="E7BB81"/>
                  </a:gs>
                </a:gsLst>
                <a:lin ang="5400000" scaled="1"/>
              </a:gra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91" name="文本框 90">
            <a:extLst>
              <a:ext uri="{FF2B5EF4-FFF2-40B4-BE49-F238E27FC236}">
                <a16:creationId xmlns:a16="http://schemas.microsoft.com/office/drawing/2014/main" id="{3E2EFC1E-79F8-4A4D-8AB4-83D676B1BA12}"/>
              </a:ext>
            </a:extLst>
          </p:cNvPr>
          <p:cNvSpPr txBox="1"/>
          <p:nvPr/>
        </p:nvSpPr>
        <p:spPr>
          <a:xfrm flipH="1">
            <a:off x="8252693" y="1817640"/>
            <a:ext cx="3192471" cy="83099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 defTabSz="914446"/>
            <a:r>
              <a:rPr lang="en-US" altLang="zh-CN" sz="2400" i="1" dirty="0">
                <a:gradFill>
                  <a:gsLst>
                    <a:gs pos="48000">
                      <a:srgbClr val="EFD2AB"/>
                    </a:gs>
                    <a:gs pos="100000">
                      <a:srgbClr val="E7BB81"/>
                    </a:gs>
                  </a:gsLst>
                  <a:lin ang="5400000" scaled="1"/>
                </a:gra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Monitoring DEI Progress</a:t>
            </a:r>
            <a:endParaRPr lang="zh-CN" altLang="en-US" sz="2400" i="1" dirty="0">
              <a:gradFill>
                <a:gsLst>
                  <a:gs pos="48000">
                    <a:srgbClr val="EFD2AB"/>
                  </a:gs>
                  <a:gs pos="100000">
                    <a:srgbClr val="E7BB81"/>
                  </a:gs>
                </a:gsLst>
                <a:lin ang="5400000" scaled="1"/>
              </a:gra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4F47C5-E72E-4360-9050-272131E3ECFB}"/>
              </a:ext>
            </a:extLst>
          </p:cNvPr>
          <p:cNvSpPr txBox="1"/>
          <p:nvPr/>
        </p:nvSpPr>
        <p:spPr>
          <a:xfrm>
            <a:off x="9008892" y="6346430"/>
            <a:ext cx="29741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1200" i="1">
                <a:solidFill>
                  <a:prstClr val="white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(Unilever DEI Report, 2023; CIPD, 2023)</a:t>
            </a:r>
            <a:endParaRPr lang="en-US" sz="1200" i="1" dirty="0">
              <a:solidFill>
                <a:prstClr val="white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098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/>
      <p:bldP spid="85" grpId="0"/>
      <p:bldP spid="87" grpId="0"/>
      <p:bldP spid="89" grpId="0"/>
      <p:bldP spid="9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24 Elipse">
            <a:extLst>
              <a:ext uri="{FF2B5EF4-FFF2-40B4-BE49-F238E27FC236}">
                <a16:creationId xmlns:a16="http://schemas.microsoft.com/office/drawing/2014/main" id="{A1BF4B35-B578-45C1-8A04-A0493989391A}"/>
              </a:ext>
            </a:extLst>
          </p:cNvPr>
          <p:cNvSpPr/>
          <p:nvPr/>
        </p:nvSpPr>
        <p:spPr>
          <a:xfrm>
            <a:off x="4412223" y="5896470"/>
            <a:ext cx="3485028" cy="1033696"/>
          </a:xfrm>
          <a:prstGeom prst="ellipse">
            <a:avLst/>
          </a:prstGeom>
          <a:gradFill flip="none" rotWithShape="1">
            <a:gsLst>
              <a:gs pos="0">
                <a:srgbClr val="262626">
                  <a:lumMod val="75000"/>
                  <a:lumOff val="25000"/>
                  <a:alpha val="65000"/>
                </a:srgbClr>
              </a:gs>
              <a:gs pos="100000">
                <a:srgbClr val="262626">
                  <a:lumMod val="75000"/>
                  <a:lumOff val="25000"/>
                  <a:alpha val="65000"/>
                </a:srgbClr>
              </a:gs>
            </a:gsLst>
            <a:lin ang="5400000" scaled="0"/>
            <a:tileRect/>
          </a:gradFill>
          <a:ln w="25400" cap="flat" cmpd="sng" algn="ctr">
            <a:noFill/>
            <a:prstDash val="solid"/>
          </a:ln>
          <a:effectLst>
            <a:softEdge rad="444500"/>
          </a:effectLst>
        </p:spPr>
        <p:txBody>
          <a:bodyPr lIns="120782" tIns="60391" rIns="120782" bIns="60391" rtlCol="0" anchor="ctr"/>
          <a:lstStyle/>
          <a:p>
            <a:pPr algn="ctr" defTabSz="914446">
              <a:defRPr/>
            </a:pPr>
            <a:endParaRPr lang="es-MX" sz="900" kern="0" dirty="0">
              <a:solidFill>
                <a:srgbClr val="262626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grpSp>
        <p:nvGrpSpPr>
          <p:cNvPr id="102" name="组合 29">
            <a:extLst>
              <a:ext uri="{FF2B5EF4-FFF2-40B4-BE49-F238E27FC236}">
                <a16:creationId xmlns:a16="http://schemas.microsoft.com/office/drawing/2014/main" id="{8152048C-B5BD-4B74-9602-F2A43FA3260E}"/>
              </a:ext>
            </a:extLst>
          </p:cNvPr>
          <p:cNvGrpSpPr/>
          <p:nvPr/>
        </p:nvGrpSpPr>
        <p:grpSpPr>
          <a:xfrm>
            <a:off x="4769292" y="1340763"/>
            <a:ext cx="2653416" cy="4876800"/>
            <a:chOff x="968727" y="1378863"/>
            <a:chExt cx="2653416" cy="4876800"/>
          </a:xfrm>
        </p:grpSpPr>
        <p:grpSp>
          <p:nvGrpSpPr>
            <p:cNvPr id="103" name="Group 2">
              <a:extLst>
                <a:ext uri="{FF2B5EF4-FFF2-40B4-BE49-F238E27FC236}">
                  <a16:creationId xmlns:a16="http://schemas.microsoft.com/office/drawing/2014/main" id="{AFEDB97E-C350-4920-9088-D455C4BB3A65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968727" y="1378863"/>
              <a:ext cx="2653416" cy="4876800"/>
              <a:chOff x="7866063" y="3917504"/>
              <a:chExt cx="2609850" cy="4796729"/>
            </a:xfrm>
          </p:grpSpPr>
          <p:sp>
            <p:nvSpPr>
              <p:cNvPr id="105" name="Freeform: Shape 8">
                <a:extLst>
                  <a:ext uri="{FF2B5EF4-FFF2-40B4-BE49-F238E27FC236}">
                    <a16:creationId xmlns:a16="http://schemas.microsoft.com/office/drawing/2014/main" id="{9D4A92E6-4493-4773-A1FB-405D6E45FC87}"/>
                  </a:ext>
                </a:extLst>
              </p:cNvPr>
              <p:cNvSpPr/>
              <p:nvPr userDrawn="1"/>
            </p:nvSpPr>
            <p:spPr>
              <a:xfrm flipV="1">
                <a:off x="8139906" y="7542212"/>
                <a:ext cx="1926095" cy="1172021"/>
              </a:xfrm>
              <a:custGeom>
                <a:avLst/>
                <a:gdLst>
                  <a:gd name="connsiteX0" fmla="*/ 963047 w 1926095"/>
                  <a:gd name="connsiteY0" fmla="*/ 0 h 813246"/>
                  <a:gd name="connsiteX1" fmla="*/ 1583261 w 1926095"/>
                  <a:gd name="connsiteY1" fmla="*/ 76790 h 813246"/>
                  <a:gd name="connsiteX2" fmla="*/ 1590399 w 1926095"/>
                  <a:gd name="connsiteY2" fmla="*/ 81086 h 813246"/>
                  <a:gd name="connsiteX3" fmla="*/ 1602190 w 1926095"/>
                  <a:gd name="connsiteY3" fmla="*/ 84252 h 813246"/>
                  <a:gd name="connsiteX4" fmla="*/ 1667333 w 1926095"/>
                  <a:gd name="connsiteY4" fmla="*/ 133002 h 813246"/>
                  <a:gd name="connsiteX5" fmla="*/ 1926095 w 1926095"/>
                  <a:gd name="connsiteY5" fmla="*/ 810865 h 813246"/>
                  <a:gd name="connsiteX6" fmla="*/ 985043 w 1926095"/>
                  <a:gd name="connsiteY6" fmla="*/ 813140 h 813246"/>
                  <a:gd name="connsiteX7" fmla="*/ 985043 w 1926095"/>
                  <a:gd name="connsiteY7" fmla="*/ 813246 h 813246"/>
                  <a:gd name="connsiteX8" fmla="*/ 963048 w 1926095"/>
                  <a:gd name="connsiteY8" fmla="*/ 813193 h 813246"/>
                  <a:gd name="connsiteX9" fmla="*/ 941052 w 1926095"/>
                  <a:gd name="connsiteY9" fmla="*/ 813246 h 813246"/>
                  <a:gd name="connsiteX10" fmla="*/ 941052 w 1926095"/>
                  <a:gd name="connsiteY10" fmla="*/ 813140 h 813246"/>
                  <a:gd name="connsiteX11" fmla="*/ 0 w 1926095"/>
                  <a:gd name="connsiteY11" fmla="*/ 810865 h 813246"/>
                  <a:gd name="connsiteX12" fmla="*/ 258762 w 1926095"/>
                  <a:gd name="connsiteY12" fmla="*/ 133002 h 813246"/>
                  <a:gd name="connsiteX13" fmla="*/ 323905 w 1926095"/>
                  <a:gd name="connsiteY13" fmla="*/ 84252 h 813246"/>
                  <a:gd name="connsiteX14" fmla="*/ 335694 w 1926095"/>
                  <a:gd name="connsiteY14" fmla="*/ 81086 h 813246"/>
                  <a:gd name="connsiteX15" fmla="*/ 342833 w 1926095"/>
                  <a:gd name="connsiteY15" fmla="*/ 76790 h 813246"/>
                  <a:gd name="connsiteX16" fmla="*/ 963047 w 1926095"/>
                  <a:gd name="connsiteY16" fmla="*/ 0 h 8132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26095" h="813246">
                    <a:moveTo>
                      <a:pt x="963047" y="0"/>
                    </a:moveTo>
                    <a:cubicBezTo>
                      <a:pt x="1241858" y="0"/>
                      <a:pt x="1481077" y="31664"/>
                      <a:pt x="1583261" y="76790"/>
                    </a:cubicBezTo>
                    <a:lnTo>
                      <a:pt x="1590399" y="81086"/>
                    </a:lnTo>
                    <a:lnTo>
                      <a:pt x="1602190" y="84252"/>
                    </a:lnTo>
                    <a:cubicBezTo>
                      <a:pt x="1634107" y="97572"/>
                      <a:pt x="1656915" y="113655"/>
                      <a:pt x="1667333" y="133002"/>
                    </a:cubicBezTo>
                    <a:cubicBezTo>
                      <a:pt x="1747238" y="268469"/>
                      <a:pt x="1674740" y="665873"/>
                      <a:pt x="1926095" y="810865"/>
                    </a:cubicBezTo>
                    <a:lnTo>
                      <a:pt x="985043" y="813140"/>
                    </a:lnTo>
                    <a:lnTo>
                      <a:pt x="985043" y="813246"/>
                    </a:lnTo>
                    <a:lnTo>
                      <a:pt x="963048" y="813193"/>
                    </a:lnTo>
                    <a:lnTo>
                      <a:pt x="941052" y="813246"/>
                    </a:lnTo>
                    <a:lnTo>
                      <a:pt x="941052" y="813140"/>
                    </a:lnTo>
                    <a:lnTo>
                      <a:pt x="0" y="810865"/>
                    </a:lnTo>
                    <a:cubicBezTo>
                      <a:pt x="251355" y="665873"/>
                      <a:pt x="178857" y="268469"/>
                      <a:pt x="258762" y="133002"/>
                    </a:cubicBezTo>
                    <a:cubicBezTo>
                      <a:pt x="269180" y="113655"/>
                      <a:pt x="291988" y="97572"/>
                      <a:pt x="323905" y="84252"/>
                    </a:cubicBezTo>
                    <a:lnTo>
                      <a:pt x="335694" y="81086"/>
                    </a:lnTo>
                    <a:lnTo>
                      <a:pt x="342833" y="76790"/>
                    </a:lnTo>
                    <a:cubicBezTo>
                      <a:pt x="445017" y="31664"/>
                      <a:pt x="684236" y="0"/>
                      <a:pt x="963047" y="0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 w="25400" cap="rnd" cmpd="sng" algn="ctr">
                <a:solidFill>
                  <a:sysClr val="window" lastClr="FFFFFF">
                    <a:lumMod val="75000"/>
                  </a:sysClr>
                </a:solidFill>
                <a:prstDash val="solid"/>
                <a:round/>
              </a:ln>
              <a:effectLst/>
            </p:spPr>
            <p:txBody>
              <a:bodyPr rtlCol="0" anchor="ctr"/>
              <a:lstStyle/>
              <a:p>
                <a:pPr algn="ctr" defTabSz="914446"/>
                <a:endParaRPr lang="ko-KR" altLang="en-US" sz="1200" kern="0" dirty="0">
                  <a:solidFill>
                    <a:prstClr val="black"/>
                  </a:solidFill>
                  <a:latin typeface="Arial" panose="020B0604020202020204" pitchFamily="34" charset="0"/>
                  <a:ea typeface="맑은 고딕" panose="020B0503020000020004" pitchFamily="34" charset="-127"/>
                  <a:cs typeface="Arial" panose="020B0604020202020204" pitchFamily="34" charset="0"/>
                  <a:sym typeface="+mn-lt"/>
                </a:endParaRPr>
              </a:p>
            </p:txBody>
          </p:sp>
          <p:sp>
            <p:nvSpPr>
              <p:cNvPr id="106" name="Freeform: Shape 9">
                <a:extLst>
                  <a:ext uri="{FF2B5EF4-FFF2-40B4-BE49-F238E27FC236}">
                    <a16:creationId xmlns:a16="http://schemas.microsoft.com/office/drawing/2014/main" id="{F5F730A2-6466-47B2-86F6-4CBCE9D4B96A}"/>
                  </a:ext>
                </a:extLst>
              </p:cNvPr>
              <p:cNvSpPr/>
              <p:nvPr userDrawn="1"/>
            </p:nvSpPr>
            <p:spPr>
              <a:xfrm>
                <a:off x="8139906" y="3917504"/>
                <a:ext cx="1926095" cy="813246"/>
              </a:xfrm>
              <a:custGeom>
                <a:avLst/>
                <a:gdLst>
                  <a:gd name="connsiteX0" fmla="*/ 963047 w 1926095"/>
                  <a:gd name="connsiteY0" fmla="*/ 0 h 813246"/>
                  <a:gd name="connsiteX1" fmla="*/ 1583261 w 1926095"/>
                  <a:gd name="connsiteY1" fmla="*/ 76790 h 813246"/>
                  <a:gd name="connsiteX2" fmla="*/ 1590399 w 1926095"/>
                  <a:gd name="connsiteY2" fmla="*/ 81086 h 813246"/>
                  <a:gd name="connsiteX3" fmla="*/ 1602190 w 1926095"/>
                  <a:gd name="connsiteY3" fmla="*/ 84252 h 813246"/>
                  <a:gd name="connsiteX4" fmla="*/ 1667333 w 1926095"/>
                  <a:gd name="connsiteY4" fmla="*/ 133002 h 813246"/>
                  <a:gd name="connsiteX5" fmla="*/ 1926095 w 1926095"/>
                  <a:gd name="connsiteY5" fmla="*/ 810865 h 813246"/>
                  <a:gd name="connsiteX6" fmla="*/ 985043 w 1926095"/>
                  <a:gd name="connsiteY6" fmla="*/ 813140 h 813246"/>
                  <a:gd name="connsiteX7" fmla="*/ 985043 w 1926095"/>
                  <a:gd name="connsiteY7" fmla="*/ 813246 h 813246"/>
                  <a:gd name="connsiteX8" fmla="*/ 963048 w 1926095"/>
                  <a:gd name="connsiteY8" fmla="*/ 813193 h 813246"/>
                  <a:gd name="connsiteX9" fmla="*/ 941052 w 1926095"/>
                  <a:gd name="connsiteY9" fmla="*/ 813246 h 813246"/>
                  <a:gd name="connsiteX10" fmla="*/ 941052 w 1926095"/>
                  <a:gd name="connsiteY10" fmla="*/ 813140 h 813246"/>
                  <a:gd name="connsiteX11" fmla="*/ 0 w 1926095"/>
                  <a:gd name="connsiteY11" fmla="*/ 810865 h 813246"/>
                  <a:gd name="connsiteX12" fmla="*/ 258762 w 1926095"/>
                  <a:gd name="connsiteY12" fmla="*/ 133002 h 813246"/>
                  <a:gd name="connsiteX13" fmla="*/ 323905 w 1926095"/>
                  <a:gd name="connsiteY13" fmla="*/ 84252 h 813246"/>
                  <a:gd name="connsiteX14" fmla="*/ 335694 w 1926095"/>
                  <a:gd name="connsiteY14" fmla="*/ 81086 h 813246"/>
                  <a:gd name="connsiteX15" fmla="*/ 342833 w 1926095"/>
                  <a:gd name="connsiteY15" fmla="*/ 76790 h 813246"/>
                  <a:gd name="connsiteX16" fmla="*/ 963047 w 1926095"/>
                  <a:gd name="connsiteY16" fmla="*/ 0 h 81324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926095" h="813246">
                    <a:moveTo>
                      <a:pt x="963047" y="0"/>
                    </a:moveTo>
                    <a:cubicBezTo>
                      <a:pt x="1241858" y="0"/>
                      <a:pt x="1481077" y="31664"/>
                      <a:pt x="1583261" y="76790"/>
                    </a:cubicBezTo>
                    <a:lnTo>
                      <a:pt x="1590399" y="81086"/>
                    </a:lnTo>
                    <a:lnTo>
                      <a:pt x="1602190" y="84252"/>
                    </a:lnTo>
                    <a:cubicBezTo>
                      <a:pt x="1634107" y="97572"/>
                      <a:pt x="1656915" y="113655"/>
                      <a:pt x="1667333" y="133002"/>
                    </a:cubicBezTo>
                    <a:cubicBezTo>
                      <a:pt x="1747238" y="268469"/>
                      <a:pt x="1674740" y="665873"/>
                      <a:pt x="1926095" y="810865"/>
                    </a:cubicBezTo>
                    <a:lnTo>
                      <a:pt x="985043" y="813140"/>
                    </a:lnTo>
                    <a:lnTo>
                      <a:pt x="985043" y="813246"/>
                    </a:lnTo>
                    <a:lnTo>
                      <a:pt x="963048" y="813193"/>
                    </a:lnTo>
                    <a:lnTo>
                      <a:pt x="941052" y="813246"/>
                    </a:lnTo>
                    <a:lnTo>
                      <a:pt x="941052" y="813140"/>
                    </a:lnTo>
                    <a:lnTo>
                      <a:pt x="0" y="810865"/>
                    </a:lnTo>
                    <a:cubicBezTo>
                      <a:pt x="251355" y="665873"/>
                      <a:pt x="178857" y="268469"/>
                      <a:pt x="258762" y="133002"/>
                    </a:cubicBezTo>
                    <a:cubicBezTo>
                      <a:pt x="269180" y="113655"/>
                      <a:pt x="291988" y="97572"/>
                      <a:pt x="323905" y="84252"/>
                    </a:cubicBezTo>
                    <a:lnTo>
                      <a:pt x="335694" y="81086"/>
                    </a:lnTo>
                    <a:lnTo>
                      <a:pt x="342833" y="76790"/>
                    </a:lnTo>
                    <a:cubicBezTo>
                      <a:pt x="445017" y="31664"/>
                      <a:pt x="684236" y="0"/>
                      <a:pt x="963047" y="0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 w="25400" cap="rnd" cmpd="sng" algn="ctr">
                <a:solidFill>
                  <a:sysClr val="window" lastClr="FFFFFF">
                    <a:lumMod val="75000"/>
                  </a:sysClr>
                </a:solidFill>
                <a:prstDash val="solid"/>
                <a:round/>
              </a:ln>
              <a:effectLst/>
            </p:spPr>
            <p:txBody>
              <a:bodyPr rtlCol="0" anchor="ctr"/>
              <a:lstStyle/>
              <a:p>
                <a:pPr algn="ctr" defTabSz="914446"/>
                <a:endParaRPr lang="ko-KR" altLang="en-US" sz="1200" kern="0" dirty="0">
                  <a:solidFill>
                    <a:prstClr val="black"/>
                  </a:solidFill>
                  <a:latin typeface="Arial" panose="020B0604020202020204" pitchFamily="34" charset="0"/>
                  <a:ea typeface="맑은 고딕" panose="020B0503020000020004" pitchFamily="34" charset="-127"/>
                  <a:cs typeface="Arial" panose="020B0604020202020204" pitchFamily="34" charset="0"/>
                  <a:sym typeface="+mn-lt"/>
                </a:endParaRPr>
              </a:p>
            </p:txBody>
          </p:sp>
          <p:sp>
            <p:nvSpPr>
              <p:cNvPr id="107" name="Rectangle: Rounded Corners 10">
                <a:extLst>
                  <a:ext uri="{FF2B5EF4-FFF2-40B4-BE49-F238E27FC236}">
                    <a16:creationId xmlns:a16="http://schemas.microsoft.com/office/drawing/2014/main" id="{37274BEF-4E97-46A1-BB90-09354C3E1761}"/>
                  </a:ext>
                </a:extLst>
              </p:cNvPr>
              <p:cNvSpPr/>
              <p:nvPr userDrawn="1"/>
            </p:nvSpPr>
            <p:spPr>
              <a:xfrm>
                <a:off x="7866063" y="4694238"/>
                <a:ext cx="2476499" cy="2890837"/>
              </a:xfrm>
              <a:prstGeom prst="roundRect">
                <a:avLst>
                  <a:gd name="adj" fmla="val 18013"/>
                </a:avLst>
              </a:prstGeom>
              <a:solidFill>
                <a:sysClr val="window" lastClr="FFFFFF"/>
              </a:solidFill>
              <a:ln w="25400" cap="rnd" cmpd="sng" algn="ctr">
                <a:solidFill>
                  <a:sysClr val="window" lastClr="FFFFFF">
                    <a:lumMod val="75000"/>
                  </a:sysClr>
                </a:solidFill>
                <a:prstDash val="solid"/>
                <a:round/>
              </a:ln>
              <a:effectLst/>
            </p:spPr>
            <p:txBody>
              <a:bodyPr rtlCol="0" anchor="ctr"/>
              <a:lstStyle/>
              <a:p>
                <a:pPr algn="ctr" defTabSz="914446"/>
                <a:endParaRPr lang="ko-KR" altLang="en-US" sz="1200" kern="0" dirty="0">
                  <a:solidFill>
                    <a:prstClr val="black"/>
                  </a:solidFill>
                  <a:latin typeface="Arial" panose="020B0604020202020204" pitchFamily="34" charset="0"/>
                  <a:ea typeface="맑은 고딕" panose="020B0503020000020004" pitchFamily="34" charset="-127"/>
                  <a:cs typeface="Arial" panose="020B0604020202020204" pitchFamily="34" charset="0"/>
                  <a:sym typeface="+mn-lt"/>
                </a:endParaRPr>
              </a:p>
            </p:txBody>
          </p:sp>
          <p:sp>
            <p:nvSpPr>
              <p:cNvPr id="108" name="Rectangle: Rounded Corners 13">
                <a:extLst>
                  <a:ext uri="{FF2B5EF4-FFF2-40B4-BE49-F238E27FC236}">
                    <a16:creationId xmlns:a16="http://schemas.microsoft.com/office/drawing/2014/main" id="{4523FFE3-F2EE-4267-8673-335337D76CCB}"/>
                  </a:ext>
                </a:extLst>
              </p:cNvPr>
              <p:cNvSpPr/>
              <p:nvPr userDrawn="1"/>
            </p:nvSpPr>
            <p:spPr>
              <a:xfrm>
                <a:off x="7947026" y="4756150"/>
                <a:ext cx="2314574" cy="2724150"/>
              </a:xfrm>
              <a:prstGeom prst="roundRect">
                <a:avLst>
                  <a:gd name="adj" fmla="val 16255"/>
                </a:avLst>
              </a:prstGeom>
              <a:solidFill>
                <a:sysClr val="window" lastClr="FFFFFF"/>
              </a:solidFill>
              <a:ln w="25400" cap="rnd" cmpd="sng" algn="ctr">
                <a:solidFill>
                  <a:sysClr val="window" lastClr="FFFFFF">
                    <a:lumMod val="75000"/>
                  </a:sysClr>
                </a:solidFill>
                <a:prstDash val="solid"/>
                <a:round/>
              </a:ln>
              <a:effectLst/>
            </p:spPr>
            <p:txBody>
              <a:bodyPr rtlCol="0" anchor="ctr"/>
              <a:lstStyle/>
              <a:p>
                <a:pPr algn="ctr" defTabSz="914446"/>
                <a:endParaRPr lang="ko-KR" altLang="en-US" sz="1200" kern="0" dirty="0">
                  <a:solidFill>
                    <a:prstClr val="black"/>
                  </a:solidFill>
                  <a:latin typeface="Arial" panose="020B0604020202020204" pitchFamily="34" charset="0"/>
                  <a:ea typeface="맑은 고딕" panose="020B0503020000020004" pitchFamily="34" charset="-127"/>
                  <a:cs typeface="Arial" panose="020B0604020202020204" pitchFamily="34" charset="0"/>
                  <a:sym typeface="+mn-lt"/>
                </a:endParaRPr>
              </a:p>
            </p:txBody>
          </p:sp>
          <p:sp>
            <p:nvSpPr>
              <p:cNvPr id="109" name="Freeform: Shape 15">
                <a:extLst>
                  <a:ext uri="{FF2B5EF4-FFF2-40B4-BE49-F238E27FC236}">
                    <a16:creationId xmlns:a16="http://schemas.microsoft.com/office/drawing/2014/main" id="{3C7958A6-1897-4AFC-9515-28CD8B5C7DDD}"/>
                  </a:ext>
                </a:extLst>
              </p:cNvPr>
              <p:cNvSpPr/>
              <p:nvPr userDrawn="1"/>
            </p:nvSpPr>
            <p:spPr>
              <a:xfrm>
                <a:off x="10291366" y="5360988"/>
                <a:ext cx="184547" cy="495300"/>
              </a:xfrm>
              <a:custGeom>
                <a:avLst/>
                <a:gdLst>
                  <a:gd name="connsiteX0" fmla="*/ 51197 w 184547"/>
                  <a:gd name="connsiteY0" fmla="*/ 0 h 495300"/>
                  <a:gd name="connsiteX1" fmla="*/ 117872 w 184547"/>
                  <a:gd name="connsiteY1" fmla="*/ 0 h 495300"/>
                  <a:gd name="connsiteX2" fmla="*/ 134540 w 184547"/>
                  <a:gd name="connsiteY2" fmla="*/ 0 h 495300"/>
                  <a:gd name="connsiteX3" fmla="*/ 134540 w 184547"/>
                  <a:gd name="connsiteY3" fmla="*/ 6904 h 495300"/>
                  <a:gd name="connsiteX4" fmla="*/ 165019 w 184547"/>
                  <a:gd name="connsiteY4" fmla="*/ 19529 h 495300"/>
                  <a:gd name="connsiteX5" fmla="*/ 184547 w 184547"/>
                  <a:gd name="connsiteY5" fmla="*/ 66675 h 495300"/>
                  <a:gd name="connsiteX6" fmla="*/ 184547 w 184547"/>
                  <a:gd name="connsiteY6" fmla="*/ 428625 h 495300"/>
                  <a:gd name="connsiteX7" fmla="*/ 165019 w 184547"/>
                  <a:gd name="connsiteY7" fmla="*/ 475772 h 495300"/>
                  <a:gd name="connsiteX8" fmla="*/ 134540 w 184547"/>
                  <a:gd name="connsiteY8" fmla="*/ 488396 h 495300"/>
                  <a:gd name="connsiteX9" fmla="*/ 134540 w 184547"/>
                  <a:gd name="connsiteY9" fmla="*/ 495300 h 495300"/>
                  <a:gd name="connsiteX10" fmla="*/ 117872 w 184547"/>
                  <a:gd name="connsiteY10" fmla="*/ 495300 h 495300"/>
                  <a:gd name="connsiteX11" fmla="*/ 51197 w 184547"/>
                  <a:gd name="connsiteY11" fmla="*/ 495300 h 495300"/>
                  <a:gd name="connsiteX12" fmla="*/ 0 w 184547"/>
                  <a:gd name="connsiteY12" fmla="*/ 247650 h 495300"/>
                  <a:gd name="connsiteX13" fmla="*/ 51197 w 184547"/>
                  <a:gd name="connsiteY13" fmla="*/ 0 h 495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84547" h="495300">
                    <a:moveTo>
                      <a:pt x="51197" y="0"/>
                    </a:moveTo>
                    <a:lnTo>
                      <a:pt x="117872" y="0"/>
                    </a:lnTo>
                    <a:lnTo>
                      <a:pt x="134540" y="0"/>
                    </a:lnTo>
                    <a:lnTo>
                      <a:pt x="134540" y="6904"/>
                    </a:lnTo>
                    <a:lnTo>
                      <a:pt x="165019" y="19529"/>
                    </a:lnTo>
                    <a:cubicBezTo>
                      <a:pt x="177084" y="31595"/>
                      <a:pt x="184547" y="48263"/>
                      <a:pt x="184547" y="66675"/>
                    </a:cubicBezTo>
                    <a:lnTo>
                      <a:pt x="184547" y="428625"/>
                    </a:lnTo>
                    <a:cubicBezTo>
                      <a:pt x="184547" y="447037"/>
                      <a:pt x="177084" y="463706"/>
                      <a:pt x="165019" y="475772"/>
                    </a:cubicBezTo>
                    <a:lnTo>
                      <a:pt x="134540" y="488396"/>
                    </a:lnTo>
                    <a:lnTo>
                      <a:pt x="134540" y="495300"/>
                    </a:lnTo>
                    <a:lnTo>
                      <a:pt x="117872" y="495300"/>
                    </a:lnTo>
                    <a:lnTo>
                      <a:pt x="51197" y="495300"/>
                    </a:lnTo>
                    <a:cubicBezTo>
                      <a:pt x="22922" y="495300"/>
                      <a:pt x="0" y="384423"/>
                      <a:pt x="0" y="247650"/>
                    </a:cubicBezTo>
                    <a:cubicBezTo>
                      <a:pt x="0" y="110877"/>
                      <a:pt x="22922" y="0"/>
                      <a:pt x="51197" y="0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 w="25400" cap="rnd" cmpd="sng" algn="ctr">
                <a:solidFill>
                  <a:sysClr val="window" lastClr="FFFFFF">
                    <a:lumMod val="75000"/>
                  </a:sysClr>
                </a:solidFill>
                <a:prstDash val="solid"/>
                <a:round/>
              </a:ln>
              <a:effectLst/>
            </p:spPr>
            <p:txBody>
              <a:bodyPr rtlCol="0" anchor="ctr"/>
              <a:lstStyle/>
              <a:p>
                <a:pPr algn="ctr" defTabSz="914446"/>
                <a:endParaRPr lang="ko-KR" altLang="en-US" sz="1200" kern="0" dirty="0">
                  <a:solidFill>
                    <a:prstClr val="black"/>
                  </a:solidFill>
                  <a:latin typeface="Arial" panose="020B0604020202020204" pitchFamily="34" charset="0"/>
                  <a:ea typeface="맑은 고딕" panose="020B0503020000020004" pitchFamily="34" charset="-127"/>
                  <a:cs typeface="Arial" panose="020B0604020202020204" pitchFamily="34" charset="0"/>
                  <a:sym typeface="+mn-lt"/>
                </a:endParaRPr>
              </a:p>
            </p:txBody>
          </p:sp>
          <p:sp>
            <p:nvSpPr>
              <p:cNvPr id="110" name="Rectangle: Rounded Corners 16">
                <a:extLst>
                  <a:ext uri="{FF2B5EF4-FFF2-40B4-BE49-F238E27FC236}">
                    <a16:creationId xmlns:a16="http://schemas.microsoft.com/office/drawing/2014/main" id="{46F8ACC3-0FDA-45E0-BA76-6AEC7A20B9F2}"/>
                  </a:ext>
                </a:extLst>
              </p:cNvPr>
              <p:cNvSpPr/>
              <p:nvPr userDrawn="1"/>
            </p:nvSpPr>
            <p:spPr>
              <a:xfrm>
                <a:off x="10318750" y="6227763"/>
                <a:ext cx="73819" cy="690562"/>
              </a:xfrm>
              <a:prstGeom prst="roundRect">
                <a:avLst>
                  <a:gd name="adj" fmla="val 50000"/>
                </a:avLst>
              </a:prstGeom>
              <a:solidFill>
                <a:sysClr val="window" lastClr="FFFFFF"/>
              </a:solidFill>
              <a:ln w="25400" cap="rnd" cmpd="sng" algn="ctr">
                <a:solidFill>
                  <a:sysClr val="window" lastClr="FFFFFF">
                    <a:lumMod val="75000"/>
                  </a:sysClr>
                </a:solidFill>
                <a:prstDash val="solid"/>
                <a:round/>
              </a:ln>
              <a:effectLst/>
            </p:spPr>
            <p:txBody>
              <a:bodyPr rtlCol="0" anchor="ctr"/>
              <a:lstStyle/>
              <a:p>
                <a:pPr algn="ctr" defTabSz="914446"/>
                <a:endParaRPr lang="ko-KR" altLang="en-US" sz="1200" kern="0" dirty="0">
                  <a:solidFill>
                    <a:prstClr val="black"/>
                  </a:solidFill>
                  <a:latin typeface="Arial" panose="020B0604020202020204" pitchFamily="34" charset="0"/>
                  <a:ea typeface="맑은 고딕" panose="020B0503020000020004" pitchFamily="34" charset="-127"/>
                  <a:cs typeface="Arial" panose="020B0604020202020204" pitchFamily="34" charset="0"/>
                  <a:sym typeface="+mn-lt"/>
                </a:endParaRPr>
              </a:p>
            </p:txBody>
          </p:sp>
        </p:grpSp>
        <p:pic>
          <p:nvPicPr>
            <p:cNvPr id="104" name="图片占位符 3">
              <a:extLst>
                <a:ext uri="{FF2B5EF4-FFF2-40B4-BE49-F238E27FC236}">
                  <a16:creationId xmlns:a16="http://schemas.microsoft.com/office/drawing/2014/main" id="{F9C63B85-3DBF-4E9B-BE79-0D7E8423CC0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1181236" y="2397120"/>
              <a:ext cx="2090057" cy="2438400"/>
            </a:xfrm>
            <a:prstGeom prst="roundRect">
              <a:avLst>
                <a:gd name="adj" fmla="val 11006"/>
              </a:avLst>
            </a:prstGeom>
          </p:spPr>
        </p:pic>
      </p:grpSp>
      <p:sp>
        <p:nvSpPr>
          <p:cNvPr id="111" name="Oval 9">
            <a:extLst>
              <a:ext uri="{FF2B5EF4-FFF2-40B4-BE49-F238E27FC236}">
                <a16:creationId xmlns:a16="http://schemas.microsoft.com/office/drawing/2014/main" id="{346EF69F-345D-4E38-AE09-3C34F4158C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46433" y="2096716"/>
            <a:ext cx="723900" cy="723900"/>
          </a:xfrm>
          <a:prstGeom prst="ellipse">
            <a:avLst/>
          </a:prstGeom>
          <a:solidFill>
            <a:srgbClr val="0063C2"/>
          </a:solidFill>
          <a:ln w="19050" cap="flat" cmpd="sng" algn="ctr">
            <a:noFill/>
            <a:prstDash val="solid"/>
            <a:miter lim="800000"/>
          </a:ln>
          <a:effectLst>
            <a:outerShdw blurRad="419100" dist="406400" dir="2700000" sx="90000" sy="90000" algn="tl" rotWithShape="0">
              <a:sysClr val="windowText" lastClr="000000">
                <a:alpha val="20000"/>
              </a:sys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 defTabSz="914446"/>
            <a:endParaRPr lang="zh-CN" altLang="en-US" kern="0" dirty="0">
              <a:solidFill>
                <a:prstClr val="white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12" name="Oval 11">
            <a:extLst>
              <a:ext uri="{FF2B5EF4-FFF2-40B4-BE49-F238E27FC236}">
                <a16:creationId xmlns:a16="http://schemas.microsoft.com/office/drawing/2014/main" id="{C4E95D4C-CC11-46E8-A424-CBD62F134A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46433" y="4645982"/>
            <a:ext cx="723900" cy="723900"/>
          </a:xfrm>
          <a:prstGeom prst="ellipse">
            <a:avLst/>
          </a:prstGeom>
          <a:solidFill>
            <a:srgbClr val="00172C"/>
          </a:solidFill>
          <a:ln w="19050" cap="flat" cmpd="sng" algn="ctr">
            <a:noFill/>
            <a:prstDash val="solid"/>
            <a:miter lim="800000"/>
          </a:ln>
          <a:effectLst>
            <a:outerShdw blurRad="419100" dist="406400" dir="2700000" sx="90000" sy="90000" algn="tl" rotWithShape="0">
              <a:sysClr val="windowText" lastClr="000000">
                <a:alpha val="20000"/>
              </a:sys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 defTabSz="914446"/>
            <a:endParaRPr lang="zh-CN" altLang="en-US" kern="0" dirty="0">
              <a:solidFill>
                <a:prstClr val="white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13" name="TextBox 39">
            <a:extLst>
              <a:ext uri="{FF2B5EF4-FFF2-40B4-BE49-F238E27FC236}">
                <a16:creationId xmlns:a16="http://schemas.microsoft.com/office/drawing/2014/main" id="{24018521-0956-4755-A8F8-1D55AA2C7607}"/>
              </a:ext>
            </a:extLst>
          </p:cNvPr>
          <p:cNvSpPr txBox="1"/>
          <p:nvPr/>
        </p:nvSpPr>
        <p:spPr>
          <a:xfrm>
            <a:off x="9090925" y="1737881"/>
            <a:ext cx="2694675" cy="606384"/>
          </a:xfrm>
          <a:prstGeom prst="rect">
            <a:avLst/>
          </a:prstGeom>
          <a:noFill/>
        </p:spPr>
        <p:txBody>
          <a:bodyPr wrap="square" tIns="0" bIns="0" rtlCol="0" anchor="t">
            <a:spAutoFit/>
          </a:bodyPr>
          <a:lstStyle/>
          <a:p>
            <a:pPr defTabSz="914446">
              <a:lnSpc>
                <a:spcPct val="150000"/>
              </a:lnSpc>
            </a:pPr>
            <a:r>
              <a:rPr lang="en-US" altLang="zh-CN" sz="1400" b="1" dirty="0">
                <a:solidFill>
                  <a:srgbClr val="0063C2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Enhancing Employer Brand &amp; Talent Attraction</a:t>
            </a:r>
            <a:endParaRPr lang="zh-CN" altLang="en-US" sz="1400" b="1" dirty="0">
              <a:solidFill>
                <a:srgbClr val="0063C2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14" name="TextBox 40">
            <a:extLst>
              <a:ext uri="{FF2B5EF4-FFF2-40B4-BE49-F238E27FC236}">
                <a16:creationId xmlns:a16="http://schemas.microsoft.com/office/drawing/2014/main" id="{CFDE9C9A-D32C-4945-B6B1-D6FFE1BE4BFA}"/>
              </a:ext>
            </a:extLst>
          </p:cNvPr>
          <p:cNvSpPr txBox="1"/>
          <p:nvPr/>
        </p:nvSpPr>
        <p:spPr>
          <a:xfrm>
            <a:off x="9090926" y="2392147"/>
            <a:ext cx="2504727" cy="1027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46">
              <a:lnSpc>
                <a:spcPct val="130000"/>
              </a:lnSpc>
            </a:pPr>
            <a:r>
              <a:rPr lang="en-US" altLang="zh-CN" sz="12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Inclusive practices strengthen Unilever’s reputation as a top employer for diverse talent, improving global competitiveness.</a:t>
            </a:r>
            <a:endParaRPr lang="zh-CN" altLang="en-US" sz="1200" dirty="0">
              <a:solidFill>
                <a:prstClr val="black">
                  <a:lumMod val="85000"/>
                  <a:lumOff val="15000"/>
                </a:prstClr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15" name="TextBox 41">
            <a:extLst>
              <a:ext uri="{FF2B5EF4-FFF2-40B4-BE49-F238E27FC236}">
                <a16:creationId xmlns:a16="http://schemas.microsoft.com/office/drawing/2014/main" id="{DE4A6953-D636-46B8-B1D4-149FC2EF05E4}"/>
              </a:ext>
            </a:extLst>
          </p:cNvPr>
          <p:cNvSpPr txBox="1"/>
          <p:nvPr/>
        </p:nvSpPr>
        <p:spPr>
          <a:xfrm>
            <a:off x="9119914" y="4284916"/>
            <a:ext cx="2596331" cy="606384"/>
          </a:xfrm>
          <a:prstGeom prst="rect">
            <a:avLst/>
          </a:prstGeom>
          <a:noFill/>
        </p:spPr>
        <p:txBody>
          <a:bodyPr wrap="square" tIns="0" bIns="0" rtlCol="0" anchor="t">
            <a:spAutoFit/>
          </a:bodyPr>
          <a:lstStyle/>
          <a:p>
            <a:pPr defTabSz="914446">
              <a:lnSpc>
                <a:spcPct val="150000"/>
              </a:lnSpc>
            </a:pPr>
            <a:r>
              <a:rPr lang="en-US" altLang="zh-CN" sz="1400" b="1" dirty="0">
                <a:solidFill>
                  <a:srgbClr val="00172C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Embedding Equity in Leadership Pipelines</a:t>
            </a:r>
            <a:endParaRPr lang="zh-CN" altLang="en-US" sz="1400" b="1" dirty="0">
              <a:solidFill>
                <a:srgbClr val="00172C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16" name="TextBox 42">
            <a:extLst>
              <a:ext uri="{FF2B5EF4-FFF2-40B4-BE49-F238E27FC236}">
                <a16:creationId xmlns:a16="http://schemas.microsoft.com/office/drawing/2014/main" id="{BFBD2179-A18E-4268-81DC-4E4E4B54EBDE}"/>
              </a:ext>
            </a:extLst>
          </p:cNvPr>
          <p:cNvSpPr txBox="1"/>
          <p:nvPr/>
        </p:nvSpPr>
        <p:spPr>
          <a:xfrm>
            <a:off x="9090926" y="4934429"/>
            <a:ext cx="2504727" cy="1027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46">
              <a:lnSpc>
                <a:spcPct val="130000"/>
              </a:lnSpc>
            </a:pPr>
            <a:r>
              <a:rPr lang="en-US" altLang="zh-CN" sz="12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DEI principles are tied to leadership development programs, ensuring diverse successors for key roles.</a:t>
            </a:r>
            <a:endParaRPr lang="zh-CN" altLang="en-US" sz="1200" dirty="0">
              <a:solidFill>
                <a:prstClr val="black">
                  <a:lumMod val="85000"/>
                  <a:lumOff val="15000"/>
                </a:prstClr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17" name="Freeform 7">
            <a:extLst>
              <a:ext uri="{FF2B5EF4-FFF2-40B4-BE49-F238E27FC236}">
                <a16:creationId xmlns:a16="http://schemas.microsoft.com/office/drawing/2014/main" id="{6B018643-E904-4A70-9211-773E5DF16CBE}"/>
              </a:ext>
            </a:extLst>
          </p:cNvPr>
          <p:cNvSpPr>
            <a:spLocks noEditPoints="1"/>
          </p:cNvSpPr>
          <p:nvPr/>
        </p:nvSpPr>
        <p:spPr bwMode="auto">
          <a:xfrm>
            <a:off x="8425382" y="4851468"/>
            <a:ext cx="366006" cy="312930"/>
          </a:xfrm>
          <a:custGeom>
            <a:avLst/>
            <a:gdLst>
              <a:gd name="T0" fmla="*/ 0 w 140"/>
              <a:gd name="T1" fmla="*/ 113 h 120"/>
              <a:gd name="T2" fmla="*/ 15 w 140"/>
              <a:gd name="T3" fmla="*/ 99 h 120"/>
              <a:gd name="T4" fmla="*/ 27 w 140"/>
              <a:gd name="T5" fmla="*/ 0 h 120"/>
              <a:gd name="T6" fmla="*/ 42 w 140"/>
              <a:gd name="T7" fmla="*/ 0 h 120"/>
              <a:gd name="T8" fmla="*/ 42 w 140"/>
              <a:gd name="T9" fmla="*/ 0 h 120"/>
              <a:gd name="T10" fmla="*/ 67 w 140"/>
              <a:gd name="T11" fmla="*/ 99 h 120"/>
              <a:gd name="T12" fmla="*/ 73 w 140"/>
              <a:gd name="T13" fmla="*/ 99 h 120"/>
              <a:gd name="T14" fmla="*/ 97 w 140"/>
              <a:gd name="T15" fmla="*/ 99 h 120"/>
              <a:gd name="T16" fmla="*/ 107 w 140"/>
              <a:gd name="T17" fmla="*/ 0 h 120"/>
              <a:gd name="T18" fmla="*/ 107 w 140"/>
              <a:gd name="T19" fmla="*/ 0 h 120"/>
              <a:gd name="T20" fmla="*/ 119 w 140"/>
              <a:gd name="T21" fmla="*/ 99 h 120"/>
              <a:gd name="T22" fmla="*/ 128 w 140"/>
              <a:gd name="T23" fmla="*/ 0 h 120"/>
              <a:gd name="T24" fmla="*/ 135 w 140"/>
              <a:gd name="T25" fmla="*/ 113 h 120"/>
              <a:gd name="T26" fmla="*/ 51 w 140"/>
              <a:gd name="T27" fmla="*/ 0 h 120"/>
              <a:gd name="T28" fmla="*/ 51 w 140"/>
              <a:gd name="T29" fmla="*/ 0 h 120"/>
              <a:gd name="T30" fmla="*/ 28 w 140"/>
              <a:gd name="T31" fmla="*/ 118 h 120"/>
              <a:gd name="T32" fmla="*/ 14 w 140"/>
              <a:gd name="T33" fmla="*/ 120 h 120"/>
              <a:gd name="T34" fmla="*/ 27 w 140"/>
              <a:gd name="T35" fmla="*/ 105 h 120"/>
              <a:gd name="T36" fmla="*/ 28 w 140"/>
              <a:gd name="T37" fmla="*/ 113 h 120"/>
              <a:gd name="T38" fmla="*/ 23 w 140"/>
              <a:gd name="T39" fmla="*/ 109 h 120"/>
              <a:gd name="T40" fmla="*/ 19 w 140"/>
              <a:gd name="T41" fmla="*/ 110 h 120"/>
              <a:gd name="T42" fmla="*/ 19 w 140"/>
              <a:gd name="T43" fmla="*/ 113 h 120"/>
              <a:gd name="T44" fmla="*/ 24 w 140"/>
              <a:gd name="T45" fmla="*/ 115 h 120"/>
              <a:gd name="T46" fmla="*/ 40 w 140"/>
              <a:gd name="T47" fmla="*/ 118 h 120"/>
              <a:gd name="T48" fmla="*/ 34 w 140"/>
              <a:gd name="T49" fmla="*/ 120 h 120"/>
              <a:gd name="T50" fmla="*/ 40 w 140"/>
              <a:gd name="T51" fmla="*/ 104 h 120"/>
              <a:gd name="T52" fmla="*/ 36 w 140"/>
              <a:gd name="T53" fmla="*/ 114 h 120"/>
              <a:gd name="T54" fmla="*/ 57 w 140"/>
              <a:gd name="T55" fmla="*/ 120 h 120"/>
              <a:gd name="T56" fmla="*/ 53 w 140"/>
              <a:gd name="T57" fmla="*/ 113 h 120"/>
              <a:gd name="T58" fmla="*/ 47 w 140"/>
              <a:gd name="T59" fmla="*/ 120 h 120"/>
              <a:gd name="T60" fmla="*/ 59 w 140"/>
              <a:gd name="T61" fmla="*/ 105 h 120"/>
              <a:gd name="T62" fmla="*/ 59 w 140"/>
              <a:gd name="T63" fmla="*/ 112 h 120"/>
              <a:gd name="T64" fmla="*/ 60 w 140"/>
              <a:gd name="T65" fmla="*/ 115 h 120"/>
              <a:gd name="T66" fmla="*/ 54 w 140"/>
              <a:gd name="T67" fmla="*/ 107 h 120"/>
              <a:gd name="T68" fmla="*/ 55 w 140"/>
              <a:gd name="T69" fmla="*/ 110 h 120"/>
              <a:gd name="T70" fmla="*/ 71 w 140"/>
              <a:gd name="T71" fmla="*/ 116 h 120"/>
              <a:gd name="T72" fmla="*/ 71 w 140"/>
              <a:gd name="T73" fmla="*/ 108 h 120"/>
              <a:gd name="T74" fmla="*/ 78 w 140"/>
              <a:gd name="T75" fmla="*/ 109 h 120"/>
              <a:gd name="T76" fmla="*/ 63 w 140"/>
              <a:gd name="T77" fmla="*/ 112 h 120"/>
              <a:gd name="T78" fmla="*/ 71 w 140"/>
              <a:gd name="T79" fmla="*/ 120 h 120"/>
              <a:gd name="T80" fmla="*/ 78 w 140"/>
              <a:gd name="T81" fmla="*/ 115 h 120"/>
              <a:gd name="T82" fmla="*/ 96 w 140"/>
              <a:gd name="T83" fmla="*/ 112 h 120"/>
              <a:gd name="T84" fmla="*/ 88 w 140"/>
              <a:gd name="T85" fmla="*/ 120 h 120"/>
              <a:gd name="T86" fmla="*/ 80 w 140"/>
              <a:gd name="T87" fmla="*/ 112 h 120"/>
              <a:gd name="T88" fmla="*/ 91 w 140"/>
              <a:gd name="T89" fmla="*/ 112 h 120"/>
              <a:gd name="T90" fmla="*/ 84 w 140"/>
              <a:gd name="T91" fmla="*/ 112 h 120"/>
              <a:gd name="T92" fmla="*/ 91 w 140"/>
              <a:gd name="T93" fmla="*/ 112 h 120"/>
              <a:gd name="T94" fmla="*/ 110 w 140"/>
              <a:gd name="T95" fmla="*/ 118 h 120"/>
              <a:gd name="T96" fmla="*/ 98 w 140"/>
              <a:gd name="T97" fmla="*/ 120 h 120"/>
              <a:gd name="T98" fmla="*/ 109 w 140"/>
              <a:gd name="T99" fmla="*/ 105 h 120"/>
              <a:gd name="T100" fmla="*/ 107 w 140"/>
              <a:gd name="T101" fmla="*/ 109 h 120"/>
              <a:gd name="T102" fmla="*/ 104 w 140"/>
              <a:gd name="T103" fmla="*/ 116 h 120"/>
              <a:gd name="T104" fmla="*/ 120 w 140"/>
              <a:gd name="T105" fmla="*/ 113 h 120"/>
              <a:gd name="T106" fmla="*/ 120 w 140"/>
              <a:gd name="T107" fmla="*/ 108 h 120"/>
              <a:gd name="T108" fmla="*/ 115 w 140"/>
              <a:gd name="T109" fmla="*/ 118 h 120"/>
              <a:gd name="T110" fmla="*/ 128 w 140"/>
              <a:gd name="T111" fmla="*/ 116 h 12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40" h="120">
                <a:moveTo>
                  <a:pt x="0" y="0"/>
                </a:moveTo>
                <a:cubicBezTo>
                  <a:pt x="7" y="0"/>
                  <a:pt x="7" y="0"/>
                  <a:pt x="7" y="0"/>
                </a:cubicBezTo>
                <a:cubicBezTo>
                  <a:pt x="7" y="113"/>
                  <a:pt x="7" y="113"/>
                  <a:pt x="7" y="113"/>
                </a:cubicBezTo>
                <a:cubicBezTo>
                  <a:pt x="0" y="113"/>
                  <a:pt x="0" y="113"/>
                  <a:pt x="0" y="113"/>
                </a:cubicBezTo>
                <a:lnTo>
                  <a:pt x="0" y="0"/>
                </a:lnTo>
                <a:close/>
                <a:moveTo>
                  <a:pt x="21" y="0"/>
                </a:moveTo>
                <a:cubicBezTo>
                  <a:pt x="15" y="0"/>
                  <a:pt x="15" y="0"/>
                  <a:pt x="15" y="0"/>
                </a:cubicBezTo>
                <a:cubicBezTo>
                  <a:pt x="15" y="99"/>
                  <a:pt x="15" y="99"/>
                  <a:pt x="15" y="99"/>
                </a:cubicBezTo>
                <a:cubicBezTo>
                  <a:pt x="21" y="99"/>
                  <a:pt x="21" y="99"/>
                  <a:pt x="21" y="99"/>
                </a:cubicBezTo>
                <a:lnTo>
                  <a:pt x="21" y="0"/>
                </a:lnTo>
                <a:close/>
                <a:moveTo>
                  <a:pt x="31" y="0"/>
                </a:moveTo>
                <a:cubicBezTo>
                  <a:pt x="27" y="0"/>
                  <a:pt x="27" y="0"/>
                  <a:pt x="27" y="0"/>
                </a:cubicBezTo>
                <a:cubicBezTo>
                  <a:pt x="27" y="99"/>
                  <a:pt x="27" y="99"/>
                  <a:pt x="27" y="99"/>
                </a:cubicBezTo>
                <a:cubicBezTo>
                  <a:pt x="31" y="99"/>
                  <a:pt x="31" y="99"/>
                  <a:pt x="31" y="99"/>
                </a:cubicBezTo>
                <a:lnTo>
                  <a:pt x="31" y="0"/>
                </a:lnTo>
                <a:close/>
                <a:moveTo>
                  <a:pt x="42" y="0"/>
                </a:moveTo>
                <a:cubicBezTo>
                  <a:pt x="37" y="0"/>
                  <a:pt x="37" y="0"/>
                  <a:pt x="37" y="0"/>
                </a:cubicBezTo>
                <a:cubicBezTo>
                  <a:pt x="37" y="99"/>
                  <a:pt x="37" y="99"/>
                  <a:pt x="37" y="99"/>
                </a:cubicBezTo>
                <a:cubicBezTo>
                  <a:pt x="42" y="99"/>
                  <a:pt x="42" y="99"/>
                  <a:pt x="42" y="99"/>
                </a:cubicBezTo>
                <a:lnTo>
                  <a:pt x="42" y="0"/>
                </a:lnTo>
                <a:close/>
                <a:moveTo>
                  <a:pt x="67" y="0"/>
                </a:moveTo>
                <a:cubicBezTo>
                  <a:pt x="61" y="0"/>
                  <a:pt x="61" y="0"/>
                  <a:pt x="61" y="0"/>
                </a:cubicBezTo>
                <a:cubicBezTo>
                  <a:pt x="61" y="99"/>
                  <a:pt x="61" y="99"/>
                  <a:pt x="61" y="99"/>
                </a:cubicBezTo>
                <a:cubicBezTo>
                  <a:pt x="67" y="99"/>
                  <a:pt x="67" y="99"/>
                  <a:pt x="67" y="99"/>
                </a:cubicBezTo>
                <a:lnTo>
                  <a:pt x="67" y="0"/>
                </a:lnTo>
                <a:close/>
                <a:moveTo>
                  <a:pt x="77" y="0"/>
                </a:moveTo>
                <a:cubicBezTo>
                  <a:pt x="73" y="0"/>
                  <a:pt x="73" y="0"/>
                  <a:pt x="73" y="0"/>
                </a:cubicBezTo>
                <a:cubicBezTo>
                  <a:pt x="73" y="99"/>
                  <a:pt x="73" y="99"/>
                  <a:pt x="73" y="99"/>
                </a:cubicBezTo>
                <a:cubicBezTo>
                  <a:pt x="77" y="99"/>
                  <a:pt x="77" y="99"/>
                  <a:pt x="77" y="99"/>
                </a:cubicBezTo>
                <a:lnTo>
                  <a:pt x="77" y="0"/>
                </a:lnTo>
                <a:close/>
                <a:moveTo>
                  <a:pt x="88" y="99"/>
                </a:moveTo>
                <a:cubicBezTo>
                  <a:pt x="97" y="99"/>
                  <a:pt x="97" y="99"/>
                  <a:pt x="97" y="99"/>
                </a:cubicBezTo>
                <a:cubicBezTo>
                  <a:pt x="97" y="0"/>
                  <a:pt x="97" y="0"/>
                  <a:pt x="97" y="0"/>
                </a:cubicBezTo>
                <a:cubicBezTo>
                  <a:pt x="88" y="0"/>
                  <a:pt x="88" y="0"/>
                  <a:pt x="88" y="0"/>
                </a:cubicBezTo>
                <a:lnTo>
                  <a:pt x="88" y="99"/>
                </a:lnTo>
                <a:close/>
                <a:moveTo>
                  <a:pt x="107" y="0"/>
                </a:moveTo>
                <a:cubicBezTo>
                  <a:pt x="105" y="0"/>
                  <a:pt x="105" y="0"/>
                  <a:pt x="105" y="0"/>
                </a:cubicBezTo>
                <a:cubicBezTo>
                  <a:pt x="105" y="99"/>
                  <a:pt x="105" y="99"/>
                  <a:pt x="105" y="99"/>
                </a:cubicBezTo>
                <a:cubicBezTo>
                  <a:pt x="107" y="99"/>
                  <a:pt x="107" y="99"/>
                  <a:pt x="107" y="99"/>
                </a:cubicBezTo>
                <a:lnTo>
                  <a:pt x="107" y="0"/>
                </a:lnTo>
                <a:close/>
                <a:moveTo>
                  <a:pt x="119" y="0"/>
                </a:moveTo>
                <a:cubicBezTo>
                  <a:pt x="112" y="0"/>
                  <a:pt x="112" y="0"/>
                  <a:pt x="112" y="0"/>
                </a:cubicBezTo>
                <a:cubicBezTo>
                  <a:pt x="112" y="99"/>
                  <a:pt x="112" y="99"/>
                  <a:pt x="112" y="99"/>
                </a:cubicBezTo>
                <a:cubicBezTo>
                  <a:pt x="119" y="99"/>
                  <a:pt x="119" y="99"/>
                  <a:pt x="119" y="99"/>
                </a:cubicBezTo>
                <a:lnTo>
                  <a:pt x="119" y="0"/>
                </a:lnTo>
                <a:close/>
                <a:moveTo>
                  <a:pt x="124" y="99"/>
                </a:moveTo>
                <a:cubicBezTo>
                  <a:pt x="128" y="99"/>
                  <a:pt x="128" y="99"/>
                  <a:pt x="128" y="99"/>
                </a:cubicBezTo>
                <a:cubicBezTo>
                  <a:pt x="128" y="0"/>
                  <a:pt x="128" y="0"/>
                  <a:pt x="128" y="0"/>
                </a:cubicBezTo>
                <a:cubicBezTo>
                  <a:pt x="124" y="0"/>
                  <a:pt x="124" y="0"/>
                  <a:pt x="124" y="0"/>
                </a:cubicBezTo>
                <a:lnTo>
                  <a:pt x="124" y="99"/>
                </a:lnTo>
                <a:close/>
                <a:moveTo>
                  <a:pt x="135" y="0"/>
                </a:moveTo>
                <a:cubicBezTo>
                  <a:pt x="135" y="113"/>
                  <a:pt x="135" y="113"/>
                  <a:pt x="135" y="113"/>
                </a:cubicBezTo>
                <a:cubicBezTo>
                  <a:pt x="140" y="113"/>
                  <a:pt x="140" y="113"/>
                  <a:pt x="140" y="113"/>
                </a:cubicBezTo>
                <a:cubicBezTo>
                  <a:pt x="140" y="0"/>
                  <a:pt x="140" y="0"/>
                  <a:pt x="140" y="0"/>
                </a:cubicBezTo>
                <a:lnTo>
                  <a:pt x="135" y="0"/>
                </a:lnTo>
                <a:close/>
                <a:moveTo>
                  <a:pt x="51" y="0"/>
                </a:moveTo>
                <a:cubicBezTo>
                  <a:pt x="49" y="0"/>
                  <a:pt x="49" y="0"/>
                  <a:pt x="49" y="0"/>
                </a:cubicBezTo>
                <a:cubicBezTo>
                  <a:pt x="49" y="99"/>
                  <a:pt x="49" y="99"/>
                  <a:pt x="49" y="99"/>
                </a:cubicBezTo>
                <a:cubicBezTo>
                  <a:pt x="51" y="99"/>
                  <a:pt x="51" y="99"/>
                  <a:pt x="51" y="99"/>
                </a:cubicBezTo>
                <a:lnTo>
                  <a:pt x="51" y="0"/>
                </a:lnTo>
                <a:close/>
                <a:moveTo>
                  <a:pt x="28" y="113"/>
                </a:moveTo>
                <a:cubicBezTo>
                  <a:pt x="28" y="113"/>
                  <a:pt x="28" y="114"/>
                  <a:pt x="28" y="115"/>
                </a:cubicBezTo>
                <a:cubicBezTo>
                  <a:pt x="28" y="116"/>
                  <a:pt x="28" y="117"/>
                  <a:pt x="28" y="117"/>
                </a:cubicBezTo>
                <a:cubicBezTo>
                  <a:pt x="28" y="118"/>
                  <a:pt x="28" y="118"/>
                  <a:pt x="28" y="118"/>
                </a:cubicBezTo>
                <a:cubicBezTo>
                  <a:pt x="27" y="118"/>
                  <a:pt x="27" y="119"/>
                  <a:pt x="26" y="119"/>
                </a:cubicBezTo>
                <a:cubicBezTo>
                  <a:pt x="26" y="119"/>
                  <a:pt x="25" y="119"/>
                  <a:pt x="25" y="119"/>
                </a:cubicBezTo>
                <a:cubicBezTo>
                  <a:pt x="24" y="120"/>
                  <a:pt x="23" y="120"/>
                  <a:pt x="22" y="120"/>
                </a:cubicBezTo>
                <a:cubicBezTo>
                  <a:pt x="14" y="120"/>
                  <a:pt x="14" y="120"/>
                  <a:pt x="14" y="120"/>
                </a:cubicBezTo>
                <a:cubicBezTo>
                  <a:pt x="14" y="118"/>
                  <a:pt x="14" y="118"/>
                  <a:pt x="14" y="118"/>
                </a:cubicBezTo>
                <a:cubicBezTo>
                  <a:pt x="14" y="104"/>
                  <a:pt x="14" y="104"/>
                  <a:pt x="14" y="104"/>
                </a:cubicBezTo>
                <a:cubicBezTo>
                  <a:pt x="23" y="104"/>
                  <a:pt x="23" y="104"/>
                  <a:pt x="23" y="104"/>
                </a:cubicBezTo>
                <a:cubicBezTo>
                  <a:pt x="25" y="104"/>
                  <a:pt x="26" y="105"/>
                  <a:pt x="27" y="105"/>
                </a:cubicBezTo>
                <a:cubicBezTo>
                  <a:pt x="27" y="106"/>
                  <a:pt x="28" y="107"/>
                  <a:pt x="28" y="108"/>
                </a:cubicBezTo>
                <a:cubicBezTo>
                  <a:pt x="28" y="109"/>
                  <a:pt x="27" y="110"/>
                  <a:pt x="27" y="110"/>
                </a:cubicBezTo>
                <a:cubicBezTo>
                  <a:pt x="27" y="111"/>
                  <a:pt x="26" y="111"/>
                  <a:pt x="25" y="111"/>
                </a:cubicBezTo>
                <a:cubicBezTo>
                  <a:pt x="26" y="112"/>
                  <a:pt x="27" y="112"/>
                  <a:pt x="28" y="113"/>
                </a:cubicBezTo>
                <a:close/>
                <a:moveTo>
                  <a:pt x="19" y="110"/>
                </a:moveTo>
                <a:cubicBezTo>
                  <a:pt x="21" y="110"/>
                  <a:pt x="21" y="110"/>
                  <a:pt x="21" y="110"/>
                </a:cubicBezTo>
                <a:cubicBezTo>
                  <a:pt x="22" y="110"/>
                  <a:pt x="22" y="110"/>
                  <a:pt x="23" y="110"/>
                </a:cubicBezTo>
                <a:cubicBezTo>
                  <a:pt x="23" y="110"/>
                  <a:pt x="23" y="109"/>
                  <a:pt x="23" y="109"/>
                </a:cubicBezTo>
                <a:cubicBezTo>
                  <a:pt x="23" y="108"/>
                  <a:pt x="23" y="108"/>
                  <a:pt x="23" y="108"/>
                </a:cubicBezTo>
                <a:cubicBezTo>
                  <a:pt x="22" y="107"/>
                  <a:pt x="22" y="107"/>
                  <a:pt x="21" y="107"/>
                </a:cubicBezTo>
                <a:cubicBezTo>
                  <a:pt x="19" y="107"/>
                  <a:pt x="19" y="107"/>
                  <a:pt x="19" y="107"/>
                </a:cubicBezTo>
                <a:lnTo>
                  <a:pt x="19" y="110"/>
                </a:lnTo>
                <a:close/>
                <a:moveTo>
                  <a:pt x="24" y="115"/>
                </a:moveTo>
                <a:cubicBezTo>
                  <a:pt x="24" y="114"/>
                  <a:pt x="24" y="114"/>
                  <a:pt x="23" y="114"/>
                </a:cubicBezTo>
                <a:cubicBezTo>
                  <a:pt x="23" y="113"/>
                  <a:pt x="22" y="113"/>
                  <a:pt x="21" y="113"/>
                </a:cubicBezTo>
                <a:cubicBezTo>
                  <a:pt x="19" y="113"/>
                  <a:pt x="19" y="113"/>
                  <a:pt x="19" y="113"/>
                </a:cubicBezTo>
                <a:cubicBezTo>
                  <a:pt x="19" y="116"/>
                  <a:pt x="19" y="116"/>
                  <a:pt x="19" y="116"/>
                </a:cubicBezTo>
                <a:cubicBezTo>
                  <a:pt x="21" y="116"/>
                  <a:pt x="21" y="116"/>
                  <a:pt x="21" y="116"/>
                </a:cubicBezTo>
                <a:cubicBezTo>
                  <a:pt x="22" y="116"/>
                  <a:pt x="23" y="116"/>
                  <a:pt x="23" y="116"/>
                </a:cubicBezTo>
                <a:cubicBezTo>
                  <a:pt x="24" y="116"/>
                  <a:pt x="24" y="115"/>
                  <a:pt x="24" y="115"/>
                </a:cubicBezTo>
                <a:close/>
                <a:moveTo>
                  <a:pt x="45" y="118"/>
                </a:moveTo>
                <a:cubicBezTo>
                  <a:pt x="46" y="120"/>
                  <a:pt x="46" y="120"/>
                  <a:pt x="46" y="120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0" y="117"/>
                  <a:pt x="40" y="117"/>
                  <a:pt x="40" y="117"/>
                </a:cubicBezTo>
                <a:cubicBezTo>
                  <a:pt x="35" y="117"/>
                  <a:pt x="35" y="117"/>
                  <a:pt x="35" y="117"/>
                </a:cubicBezTo>
                <a:cubicBezTo>
                  <a:pt x="34" y="118"/>
                  <a:pt x="34" y="118"/>
                  <a:pt x="34" y="118"/>
                </a:cubicBezTo>
                <a:cubicBezTo>
                  <a:pt x="34" y="120"/>
                  <a:pt x="34" y="120"/>
                  <a:pt x="34" y="120"/>
                </a:cubicBezTo>
                <a:cubicBezTo>
                  <a:pt x="29" y="120"/>
                  <a:pt x="29" y="120"/>
                  <a:pt x="29" y="120"/>
                </a:cubicBezTo>
                <a:cubicBezTo>
                  <a:pt x="30" y="118"/>
                  <a:pt x="30" y="118"/>
                  <a:pt x="30" y="118"/>
                </a:cubicBezTo>
                <a:cubicBezTo>
                  <a:pt x="35" y="104"/>
                  <a:pt x="35" y="104"/>
                  <a:pt x="35" y="104"/>
                </a:cubicBezTo>
                <a:cubicBezTo>
                  <a:pt x="40" y="104"/>
                  <a:pt x="40" y="104"/>
                  <a:pt x="40" y="104"/>
                </a:cubicBezTo>
                <a:lnTo>
                  <a:pt x="45" y="118"/>
                </a:lnTo>
                <a:close/>
                <a:moveTo>
                  <a:pt x="39" y="114"/>
                </a:moveTo>
                <a:cubicBezTo>
                  <a:pt x="37" y="108"/>
                  <a:pt x="37" y="108"/>
                  <a:pt x="37" y="108"/>
                </a:cubicBezTo>
                <a:cubicBezTo>
                  <a:pt x="36" y="114"/>
                  <a:pt x="36" y="114"/>
                  <a:pt x="36" y="114"/>
                </a:cubicBezTo>
                <a:lnTo>
                  <a:pt x="39" y="114"/>
                </a:lnTo>
                <a:close/>
                <a:moveTo>
                  <a:pt x="62" y="118"/>
                </a:moveTo>
                <a:cubicBezTo>
                  <a:pt x="62" y="120"/>
                  <a:pt x="62" y="120"/>
                  <a:pt x="62" y="120"/>
                </a:cubicBezTo>
                <a:cubicBezTo>
                  <a:pt x="57" y="120"/>
                  <a:pt x="57" y="120"/>
                  <a:pt x="57" y="120"/>
                </a:cubicBezTo>
                <a:cubicBezTo>
                  <a:pt x="56" y="118"/>
                  <a:pt x="56" y="118"/>
                  <a:pt x="56" y="118"/>
                </a:cubicBezTo>
                <a:cubicBezTo>
                  <a:pt x="55" y="115"/>
                  <a:pt x="55" y="115"/>
                  <a:pt x="55" y="115"/>
                </a:cubicBezTo>
                <a:cubicBezTo>
                  <a:pt x="54" y="114"/>
                  <a:pt x="54" y="114"/>
                  <a:pt x="54" y="114"/>
                </a:cubicBezTo>
                <a:cubicBezTo>
                  <a:pt x="53" y="114"/>
                  <a:pt x="53" y="113"/>
                  <a:pt x="53" y="113"/>
                </a:cubicBezTo>
                <a:cubicBezTo>
                  <a:pt x="52" y="113"/>
                  <a:pt x="52" y="113"/>
                  <a:pt x="52" y="113"/>
                </a:cubicBezTo>
                <a:cubicBezTo>
                  <a:pt x="52" y="118"/>
                  <a:pt x="52" y="118"/>
                  <a:pt x="52" y="118"/>
                </a:cubicBezTo>
                <a:cubicBezTo>
                  <a:pt x="52" y="120"/>
                  <a:pt x="52" y="120"/>
                  <a:pt x="52" y="120"/>
                </a:cubicBezTo>
                <a:cubicBezTo>
                  <a:pt x="47" y="120"/>
                  <a:pt x="47" y="120"/>
                  <a:pt x="47" y="120"/>
                </a:cubicBezTo>
                <a:cubicBezTo>
                  <a:pt x="47" y="118"/>
                  <a:pt x="47" y="118"/>
                  <a:pt x="47" y="118"/>
                </a:cubicBezTo>
                <a:cubicBezTo>
                  <a:pt x="47" y="104"/>
                  <a:pt x="47" y="104"/>
                  <a:pt x="47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7" y="104"/>
                  <a:pt x="58" y="104"/>
                  <a:pt x="59" y="105"/>
                </a:cubicBezTo>
                <a:cubicBezTo>
                  <a:pt x="59" y="105"/>
                  <a:pt x="60" y="105"/>
                  <a:pt x="61" y="106"/>
                </a:cubicBezTo>
                <a:cubicBezTo>
                  <a:pt x="61" y="107"/>
                  <a:pt x="61" y="108"/>
                  <a:pt x="61" y="109"/>
                </a:cubicBezTo>
                <a:cubicBezTo>
                  <a:pt x="61" y="109"/>
                  <a:pt x="61" y="110"/>
                  <a:pt x="61" y="111"/>
                </a:cubicBezTo>
                <a:cubicBezTo>
                  <a:pt x="60" y="111"/>
                  <a:pt x="60" y="112"/>
                  <a:pt x="59" y="112"/>
                </a:cubicBezTo>
                <a:cubicBezTo>
                  <a:pt x="59" y="112"/>
                  <a:pt x="58" y="113"/>
                  <a:pt x="57" y="113"/>
                </a:cubicBezTo>
                <a:cubicBezTo>
                  <a:pt x="58" y="113"/>
                  <a:pt x="58" y="113"/>
                  <a:pt x="59" y="113"/>
                </a:cubicBezTo>
                <a:cubicBezTo>
                  <a:pt x="59" y="114"/>
                  <a:pt x="59" y="114"/>
                  <a:pt x="59" y="114"/>
                </a:cubicBezTo>
                <a:cubicBezTo>
                  <a:pt x="60" y="115"/>
                  <a:pt x="60" y="115"/>
                  <a:pt x="60" y="115"/>
                </a:cubicBezTo>
                <a:lnTo>
                  <a:pt x="62" y="118"/>
                </a:lnTo>
                <a:close/>
                <a:moveTo>
                  <a:pt x="56" y="109"/>
                </a:moveTo>
                <a:cubicBezTo>
                  <a:pt x="56" y="108"/>
                  <a:pt x="56" y="108"/>
                  <a:pt x="56" y="108"/>
                </a:cubicBezTo>
                <a:cubicBezTo>
                  <a:pt x="56" y="108"/>
                  <a:pt x="55" y="107"/>
                  <a:pt x="54" y="107"/>
                </a:cubicBezTo>
                <a:cubicBezTo>
                  <a:pt x="52" y="107"/>
                  <a:pt x="52" y="107"/>
                  <a:pt x="52" y="107"/>
                </a:cubicBezTo>
                <a:cubicBezTo>
                  <a:pt x="52" y="110"/>
                  <a:pt x="52" y="110"/>
                  <a:pt x="52" y="110"/>
                </a:cubicBezTo>
                <a:cubicBezTo>
                  <a:pt x="54" y="110"/>
                  <a:pt x="54" y="110"/>
                  <a:pt x="54" y="110"/>
                </a:cubicBezTo>
                <a:cubicBezTo>
                  <a:pt x="54" y="110"/>
                  <a:pt x="55" y="110"/>
                  <a:pt x="55" y="110"/>
                </a:cubicBezTo>
                <a:cubicBezTo>
                  <a:pt x="56" y="110"/>
                  <a:pt x="56" y="110"/>
                  <a:pt x="56" y="110"/>
                </a:cubicBezTo>
                <a:cubicBezTo>
                  <a:pt x="56" y="110"/>
                  <a:pt x="56" y="109"/>
                  <a:pt x="56" y="109"/>
                </a:cubicBezTo>
                <a:close/>
                <a:moveTo>
                  <a:pt x="73" y="116"/>
                </a:moveTo>
                <a:cubicBezTo>
                  <a:pt x="72" y="116"/>
                  <a:pt x="72" y="116"/>
                  <a:pt x="71" y="116"/>
                </a:cubicBezTo>
                <a:cubicBezTo>
                  <a:pt x="70" y="116"/>
                  <a:pt x="69" y="116"/>
                  <a:pt x="69" y="115"/>
                </a:cubicBezTo>
                <a:cubicBezTo>
                  <a:pt x="68" y="115"/>
                  <a:pt x="68" y="114"/>
                  <a:pt x="68" y="112"/>
                </a:cubicBezTo>
                <a:cubicBezTo>
                  <a:pt x="68" y="111"/>
                  <a:pt x="68" y="109"/>
                  <a:pt x="68" y="109"/>
                </a:cubicBezTo>
                <a:cubicBezTo>
                  <a:pt x="69" y="108"/>
                  <a:pt x="70" y="108"/>
                  <a:pt x="71" y="108"/>
                </a:cubicBezTo>
                <a:cubicBezTo>
                  <a:pt x="71" y="108"/>
                  <a:pt x="72" y="108"/>
                  <a:pt x="72" y="108"/>
                </a:cubicBezTo>
                <a:cubicBezTo>
                  <a:pt x="73" y="108"/>
                  <a:pt x="73" y="108"/>
                  <a:pt x="73" y="109"/>
                </a:cubicBezTo>
                <a:cubicBezTo>
                  <a:pt x="73" y="109"/>
                  <a:pt x="74" y="109"/>
                  <a:pt x="74" y="110"/>
                </a:cubicBezTo>
                <a:cubicBezTo>
                  <a:pt x="78" y="109"/>
                  <a:pt x="78" y="109"/>
                  <a:pt x="78" y="109"/>
                </a:cubicBezTo>
                <a:cubicBezTo>
                  <a:pt x="77" y="107"/>
                  <a:pt x="77" y="106"/>
                  <a:pt x="75" y="105"/>
                </a:cubicBezTo>
                <a:cubicBezTo>
                  <a:pt x="74" y="104"/>
                  <a:pt x="73" y="104"/>
                  <a:pt x="71" y="104"/>
                </a:cubicBezTo>
                <a:cubicBezTo>
                  <a:pt x="68" y="104"/>
                  <a:pt x="66" y="105"/>
                  <a:pt x="65" y="106"/>
                </a:cubicBezTo>
                <a:cubicBezTo>
                  <a:pt x="64" y="107"/>
                  <a:pt x="63" y="109"/>
                  <a:pt x="63" y="112"/>
                </a:cubicBezTo>
                <a:cubicBezTo>
                  <a:pt x="63" y="114"/>
                  <a:pt x="63" y="115"/>
                  <a:pt x="64" y="117"/>
                </a:cubicBezTo>
                <a:cubicBezTo>
                  <a:pt x="64" y="117"/>
                  <a:pt x="65" y="117"/>
                  <a:pt x="65" y="118"/>
                </a:cubicBezTo>
                <a:cubicBezTo>
                  <a:pt x="66" y="118"/>
                  <a:pt x="66" y="119"/>
                  <a:pt x="67" y="119"/>
                </a:cubicBezTo>
                <a:cubicBezTo>
                  <a:pt x="68" y="120"/>
                  <a:pt x="69" y="120"/>
                  <a:pt x="71" y="120"/>
                </a:cubicBezTo>
                <a:cubicBezTo>
                  <a:pt x="72" y="120"/>
                  <a:pt x="74" y="120"/>
                  <a:pt x="74" y="119"/>
                </a:cubicBezTo>
                <a:cubicBezTo>
                  <a:pt x="75" y="119"/>
                  <a:pt x="76" y="118"/>
                  <a:pt x="76" y="118"/>
                </a:cubicBezTo>
                <a:cubicBezTo>
                  <a:pt x="77" y="118"/>
                  <a:pt x="77" y="118"/>
                  <a:pt x="77" y="118"/>
                </a:cubicBezTo>
                <a:cubicBezTo>
                  <a:pt x="77" y="117"/>
                  <a:pt x="78" y="116"/>
                  <a:pt x="78" y="115"/>
                </a:cubicBezTo>
                <a:cubicBezTo>
                  <a:pt x="74" y="113"/>
                  <a:pt x="74" y="113"/>
                  <a:pt x="74" y="113"/>
                </a:cubicBezTo>
                <a:cubicBezTo>
                  <a:pt x="74" y="114"/>
                  <a:pt x="73" y="115"/>
                  <a:pt x="73" y="116"/>
                </a:cubicBezTo>
                <a:close/>
                <a:moveTo>
                  <a:pt x="94" y="106"/>
                </a:moveTo>
                <a:cubicBezTo>
                  <a:pt x="95" y="107"/>
                  <a:pt x="96" y="109"/>
                  <a:pt x="96" y="112"/>
                </a:cubicBezTo>
                <a:cubicBezTo>
                  <a:pt x="96" y="114"/>
                  <a:pt x="95" y="115"/>
                  <a:pt x="95" y="116"/>
                </a:cubicBezTo>
                <a:cubicBezTo>
                  <a:pt x="94" y="117"/>
                  <a:pt x="94" y="117"/>
                  <a:pt x="94" y="118"/>
                </a:cubicBezTo>
                <a:cubicBezTo>
                  <a:pt x="93" y="118"/>
                  <a:pt x="93" y="119"/>
                  <a:pt x="92" y="119"/>
                </a:cubicBezTo>
                <a:cubicBezTo>
                  <a:pt x="91" y="120"/>
                  <a:pt x="90" y="120"/>
                  <a:pt x="88" y="120"/>
                </a:cubicBezTo>
                <a:cubicBezTo>
                  <a:pt x="86" y="120"/>
                  <a:pt x="85" y="120"/>
                  <a:pt x="84" y="119"/>
                </a:cubicBezTo>
                <a:cubicBezTo>
                  <a:pt x="83" y="119"/>
                  <a:pt x="82" y="118"/>
                  <a:pt x="82" y="118"/>
                </a:cubicBezTo>
                <a:cubicBezTo>
                  <a:pt x="81" y="117"/>
                  <a:pt x="81" y="117"/>
                  <a:pt x="81" y="116"/>
                </a:cubicBezTo>
                <a:cubicBezTo>
                  <a:pt x="80" y="115"/>
                  <a:pt x="80" y="114"/>
                  <a:pt x="80" y="112"/>
                </a:cubicBezTo>
                <a:cubicBezTo>
                  <a:pt x="80" y="109"/>
                  <a:pt x="80" y="107"/>
                  <a:pt x="82" y="106"/>
                </a:cubicBezTo>
                <a:cubicBezTo>
                  <a:pt x="83" y="105"/>
                  <a:pt x="85" y="104"/>
                  <a:pt x="88" y="104"/>
                </a:cubicBezTo>
                <a:cubicBezTo>
                  <a:pt x="90" y="104"/>
                  <a:pt x="92" y="105"/>
                  <a:pt x="94" y="106"/>
                </a:cubicBezTo>
                <a:close/>
                <a:moveTo>
                  <a:pt x="91" y="112"/>
                </a:moveTo>
                <a:cubicBezTo>
                  <a:pt x="91" y="110"/>
                  <a:pt x="91" y="109"/>
                  <a:pt x="90" y="109"/>
                </a:cubicBezTo>
                <a:cubicBezTo>
                  <a:pt x="89" y="108"/>
                  <a:pt x="89" y="108"/>
                  <a:pt x="88" y="108"/>
                </a:cubicBezTo>
                <a:cubicBezTo>
                  <a:pt x="87" y="108"/>
                  <a:pt x="86" y="108"/>
                  <a:pt x="85" y="109"/>
                </a:cubicBezTo>
                <a:cubicBezTo>
                  <a:pt x="85" y="109"/>
                  <a:pt x="84" y="110"/>
                  <a:pt x="84" y="112"/>
                </a:cubicBezTo>
                <a:cubicBezTo>
                  <a:pt x="84" y="114"/>
                  <a:pt x="85" y="115"/>
                  <a:pt x="85" y="115"/>
                </a:cubicBezTo>
                <a:cubicBezTo>
                  <a:pt x="86" y="116"/>
                  <a:pt x="87" y="116"/>
                  <a:pt x="88" y="116"/>
                </a:cubicBezTo>
                <a:cubicBezTo>
                  <a:pt x="89" y="116"/>
                  <a:pt x="89" y="116"/>
                  <a:pt x="90" y="115"/>
                </a:cubicBezTo>
                <a:cubicBezTo>
                  <a:pt x="91" y="115"/>
                  <a:pt x="91" y="113"/>
                  <a:pt x="91" y="112"/>
                </a:cubicBezTo>
                <a:close/>
                <a:moveTo>
                  <a:pt x="112" y="109"/>
                </a:moveTo>
                <a:cubicBezTo>
                  <a:pt x="112" y="110"/>
                  <a:pt x="112" y="111"/>
                  <a:pt x="112" y="112"/>
                </a:cubicBezTo>
                <a:cubicBezTo>
                  <a:pt x="112" y="114"/>
                  <a:pt x="112" y="115"/>
                  <a:pt x="112" y="116"/>
                </a:cubicBezTo>
                <a:cubicBezTo>
                  <a:pt x="112" y="117"/>
                  <a:pt x="111" y="117"/>
                  <a:pt x="110" y="118"/>
                </a:cubicBezTo>
                <a:cubicBezTo>
                  <a:pt x="110" y="118"/>
                  <a:pt x="110" y="118"/>
                  <a:pt x="110" y="118"/>
                </a:cubicBezTo>
                <a:cubicBezTo>
                  <a:pt x="110" y="119"/>
                  <a:pt x="109" y="119"/>
                  <a:pt x="108" y="119"/>
                </a:cubicBezTo>
                <a:cubicBezTo>
                  <a:pt x="107" y="119"/>
                  <a:pt x="106" y="120"/>
                  <a:pt x="105" y="120"/>
                </a:cubicBezTo>
                <a:cubicBezTo>
                  <a:pt x="98" y="120"/>
                  <a:pt x="98" y="120"/>
                  <a:pt x="98" y="120"/>
                </a:cubicBezTo>
                <a:cubicBezTo>
                  <a:pt x="98" y="118"/>
                  <a:pt x="98" y="118"/>
                  <a:pt x="98" y="118"/>
                </a:cubicBezTo>
                <a:cubicBezTo>
                  <a:pt x="98" y="104"/>
                  <a:pt x="98" y="104"/>
                  <a:pt x="98" y="104"/>
                </a:cubicBezTo>
                <a:cubicBezTo>
                  <a:pt x="105" y="104"/>
                  <a:pt x="105" y="104"/>
                  <a:pt x="105" y="104"/>
                </a:cubicBezTo>
                <a:cubicBezTo>
                  <a:pt x="107" y="104"/>
                  <a:pt x="108" y="104"/>
                  <a:pt x="109" y="105"/>
                </a:cubicBezTo>
                <a:cubicBezTo>
                  <a:pt x="110" y="105"/>
                  <a:pt x="110" y="106"/>
                  <a:pt x="111" y="106"/>
                </a:cubicBezTo>
                <a:cubicBezTo>
                  <a:pt x="111" y="107"/>
                  <a:pt x="112" y="108"/>
                  <a:pt x="112" y="109"/>
                </a:cubicBezTo>
                <a:close/>
                <a:moveTo>
                  <a:pt x="108" y="112"/>
                </a:moveTo>
                <a:cubicBezTo>
                  <a:pt x="108" y="110"/>
                  <a:pt x="107" y="109"/>
                  <a:pt x="107" y="109"/>
                </a:cubicBezTo>
                <a:cubicBezTo>
                  <a:pt x="106" y="108"/>
                  <a:pt x="105" y="108"/>
                  <a:pt x="104" y="108"/>
                </a:cubicBezTo>
                <a:cubicBezTo>
                  <a:pt x="103" y="108"/>
                  <a:pt x="103" y="108"/>
                  <a:pt x="103" y="108"/>
                </a:cubicBezTo>
                <a:cubicBezTo>
                  <a:pt x="103" y="116"/>
                  <a:pt x="103" y="116"/>
                  <a:pt x="103" y="116"/>
                </a:cubicBezTo>
                <a:cubicBezTo>
                  <a:pt x="104" y="116"/>
                  <a:pt x="104" y="116"/>
                  <a:pt x="104" y="116"/>
                </a:cubicBezTo>
                <a:cubicBezTo>
                  <a:pt x="105" y="116"/>
                  <a:pt x="106" y="116"/>
                  <a:pt x="106" y="116"/>
                </a:cubicBezTo>
                <a:cubicBezTo>
                  <a:pt x="107" y="116"/>
                  <a:pt x="107" y="115"/>
                  <a:pt x="107" y="115"/>
                </a:cubicBezTo>
                <a:cubicBezTo>
                  <a:pt x="108" y="114"/>
                  <a:pt x="108" y="113"/>
                  <a:pt x="108" y="112"/>
                </a:cubicBezTo>
                <a:close/>
                <a:moveTo>
                  <a:pt x="120" y="113"/>
                </a:moveTo>
                <a:cubicBezTo>
                  <a:pt x="127" y="113"/>
                  <a:pt x="127" y="113"/>
                  <a:pt x="127" y="113"/>
                </a:cubicBezTo>
                <a:cubicBezTo>
                  <a:pt x="127" y="110"/>
                  <a:pt x="127" y="110"/>
                  <a:pt x="127" y="110"/>
                </a:cubicBezTo>
                <a:cubicBezTo>
                  <a:pt x="120" y="110"/>
                  <a:pt x="120" y="110"/>
                  <a:pt x="120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8" y="108"/>
                  <a:pt x="128" y="108"/>
                  <a:pt x="128" y="108"/>
                </a:cubicBezTo>
                <a:cubicBezTo>
                  <a:pt x="128" y="104"/>
                  <a:pt x="128" y="104"/>
                  <a:pt x="128" y="104"/>
                </a:cubicBezTo>
                <a:cubicBezTo>
                  <a:pt x="115" y="104"/>
                  <a:pt x="115" y="104"/>
                  <a:pt x="115" y="104"/>
                </a:cubicBezTo>
                <a:cubicBezTo>
                  <a:pt x="115" y="118"/>
                  <a:pt x="115" y="118"/>
                  <a:pt x="115" y="118"/>
                </a:cubicBezTo>
                <a:cubicBezTo>
                  <a:pt x="115" y="120"/>
                  <a:pt x="115" y="120"/>
                  <a:pt x="115" y="120"/>
                </a:cubicBezTo>
                <a:cubicBezTo>
                  <a:pt x="128" y="120"/>
                  <a:pt x="128" y="120"/>
                  <a:pt x="128" y="120"/>
                </a:cubicBezTo>
                <a:cubicBezTo>
                  <a:pt x="128" y="118"/>
                  <a:pt x="128" y="118"/>
                  <a:pt x="128" y="118"/>
                </a:cubicBezTo>
                <a:cubicBezTo>
                  <a:pt x="128" y="116"/>
                  <a:pt x="128" y="116"/>
                  <a:pt x="128" y="116"/>
                </a:cubicBezTo>
                <a:cubicBezTo>
                  <a:pt x="120" y="116"/>
                  <a:pt x="120" y="116"/>
                  <a:pt x="120" y="116"/>
                </a:cubicBezTo>
                <a:lnTo>
                  <a:pt x="120" y="113"/>
                </a:ln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defTabSz="914446"/>
            <a:endParaRPr lang="zh-CN" altLang="en-US" kern="0" dirty="0">
              <a:solidFill>
                <a:prstClr val="black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18" name="Freeform 11">
            <a:extLst>
              <a:ext uri="{FF2B5EF4-FFF2-40B4-BE49-F238E27FC236}">
                <a16:creationId xmlns:a16="http://schemas.microsoft.com/office/drawing/2014/main" id="{47B05B5E-EED9-433E-ADDA-581611511B97}"/>
              </a:ext>
            </a:extLst>
          </p:cNvPr>
          <p:cNvSpPr>
            <a:spLocks noEditPoints="1"/>
          </p:cNvSpPr>
          <p:nvPr/>
        </p:nvSpPr>
        <p:spPr bwMode="auto">
          <a:xfrm>
            <a:off x="8459660" y="2264053"/>
            <a:ext cx="297450" cy="389228"/>
          </a:xfrm>
          <a:custGeom>
            <a:avLst/>
            <a:gdLst>
              <a:gd name="T0" fmla="*/ 95 w 114"/>
              <a:gd name="T1" fmla="*/ 99 h 149"/>
              <a:gd name="T2" fmla="*/ 93 w 114"/>
              <a:gd name="T3" fmla="*/ 98 h 149"/>
              <a:gd name="T4" fmla="*/ 89 w 114"/>
              <a:gd name="T5" fmla="*/ 96 h 149"/>
              <a:gd name="T6" fmla="*/ 74 w 114"/>
              <a:gd name="T7" fmla="*/ 85 h 149"/>
              <a:gd name="T8" fmla="*/ 90 w 114"/>
              <a:gd name="T9" fmla="*/ 58 h 149"/>
              <a:gd name="T10" fmla="*/ 57 w 114"/>
              <a:gd name="T11" fmla="*/ 1 h 149"/>
              <a:gd name="T12" fmla="*/ 19 w 114"/>
              <a:gd name="T13" fmla="*/ 41 h 149"/>
              <a:gd name="T14" fmla="*/ 42 w 114"/>
              <a:gd name="T15" fmla="*/ 87 h 149"/>
              <a:gd name="T16" fmla="*/ 25 w 114"/>
              <a:gd name="T17" fmla="*/ 96 h 149"/>
              <a:gd name="T18" fmla="*/ 21 w 114"/>
              <a:gd name="T19" fmla="*/ 98 h 149"/>
              <a:gd name="T20" fmla="*/ 19 w 114"/>
              <a:gd name="T21" fmla="*/ 99 h 149"/>
              <a:gd name="T22" fmla="*/ 0 w 114"/>
              <a:gd name="T23" fmla="*/ 123 h 149"/>
              <a:gd name="T24" fmla="*/ 1 w 114"/>
              <a:gd name="T25" fmla="*/ 149 h 149"/>
              <a:gd name="T26" fmla="*/ 113 w 114"/>
              <a:gd name="T27" fmla="*/ 149 h 149"/>
              <a:gd name="T28" fmla="*/ 114 w 114"/>
              <a:gd name="T29" fmla="*/ 147 h 149"/>
              <a:gd name="T30" fmla="*/ 95 w 114"/>
              <a:gd name="T31" fmla="*/ 99 h 149"/>
              <a:gd name="T32" fmla="*/ 82 w 114"/>
              <a:gd name="T33" fmla="*/ 28 h 149"/>
              <a:gd name="T34" fmla="*/ 30 w 114"/>
              <a:gd name="T35" fmla="*/ 26 h 149"/>
              <a:gd name="T36" fmla="*/ 40 w 114"/>
              <a:gd name="T37" fmla="*/ 74 h 149"/>
              <a:gd name="T38" fmla="*/ 33 w 114"/>
              <a:gd name="T39" fmla="*/ 61 h 149"/>
              <a:gd name="T40" fmla="*/ 43 w 114"/>
              <a:gd name="T41" fmla="*/ 25 h 149"/>
              <a:gd name="T42" fmla="*/ 62 w 114"/>
              <a:gd name="T43" fmla="*/ 42 h 149"/>
              <a:gd name="T44" fmla="*/ 50 w 114"/>
              <a:gd name="T45" fmla="*/ 29 h 149"/>
              <a:gd name="T46" fmla="*/ 77 w 114"/>
              <a:gd name="T47" fmla="*/ 43 h 149"/>
              <a:gd name="T48" fmla="*/ 80 w 114"/>
              <a:gd name="T49" fmla="*/ 47 h 149"/>
              <a:gd name="T50" fmla="*/ 67 w 114"/>
              <a:gd name="T51" fmla="*/ 68 h 149"/>
              <a:gd name="T52" fmla="*/ 56 w 114"/>
              <a:gd name="T53" fmla="*/ 70 h 149"/>
              <a:gd name="T54" fmla="*/ 67 w 114"/>
              <a:gd name="T55" fmla="*/ 70 h 149"/>
              <a:gd name="T56" fmla="*/ 81 w 114"/>
              <a:gd name="T57" fmla="*/ 50 h 149"/>
              <a:gd name="T58" fmla="*/ 82 w 114"/>
              <a:gd name="T59" fmla="*/ 57 h 149"/>
              <a:gd name="T60" fmla="*/ 73 w 114"/>
              <a:gd name="T61" fmla="*/ 74 h 149"/>
              <a:gd name="T62" fmla="*/ 73 w 114"/>
              <a:gd name="T63" fmla="*/ 74 h 149"/>
              <a:gd name="T64" fmla="*/ 57 w 114"/>
              <a:gd name="T65" fmla="*/ 85 h 149"/>
              <a:gd name="T66" fmla="*/ 42 w 114"/>
              <a:gd name="T67" fmla="*/ 76 h 149"/>
              <a:gd name="T68" fmla="*/ 79 w 114"/>
              <a:gd name="T69" fmla="*/ 99 h 149"/>
              <a:gd name="T70" fmla="*/ 57 w 114"/>
              <a:gd name="T71" fmla="*/ 113 h 149"/>
              <a:gd name="T72" fmla="*/ 36 w 114"/>
              <a:gd name="T73" fmla="*/ 100 h 149"/>
              <a:gd name="T74" fmla="*/ 41 w 114"/>
              <a:gd name="T75" fmla="*/ 93 h 149"/>
              <a:gd name="T76" fmla="*/ 42 w 114"/>
              <a:gd name="T77" fmla="*/ 92 h 149"/>
              <a:gd name="T78" fmla="*/ 42 w 114"/>
              <a:gd name="T79" fmla="*/ 91 h 149"/>
              <a:gd name="T80" fmla="*/ 43 w 114"/>
              <a:gd name="T81" fmla="*/ 86 h 149"/>
              <a:gd name="T82" fmla="*/ 53 w 114"/>
              <a:gd name="T83" fmla="*/ 86 h 149"/>
              <a:gd name="T84" fmla="*/ 57 w 114"/>
              <a:gd name="T85" fmla="*/ 87 h 149"/>
              <a:gd name="T86" fmla="*/ 73 w 114"/>
              <a:gd name="T87" fmla="*/ 76 h 149"/>
              <a:gd name="T88" fmla="*/ 74 w 114"/>
              <a:gd name="T89" fmla="*/ 92 h 149"/>
              <a:gd name="T90" fmla="*/ 74 w 114"/>
              <a:gd name="T91" fmla="*/ 92 h 149"/>
              <a:gd name="T92" fmla="*/ 75 w 114"/>
              <a:gd name="T93" fmla="*/ 93 h 149"/>
              <a:gd name="T94" fmla="*/ 82 w 114"/>
              <a:gd name="T95" fmla="*/ 95 h 1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114" h="149">
                <a:moveTo>
                  <a:pt x="95" y="99"/>
                </a:moveTo>
                <a:cubicBezTo>
                  <a:pt x="95" y="99"/>
                  <a:pt x="95" y="99"/>
                  <a:pt x="95" y="99"/>
                </a:cubicBezTo>
                <a:cubicBezTo>
                  <a:pt x="95" y="99"/>
                  <a:pt x="94" y="98"/>
                  <a:pt x="94" y="98"/>
                </a:cubicBezTo>
                <a:cubicBezTo>
                  <a:pt x="93" y="98"/>
                  <a:pt x="93" y="98"/>
                  <a:pt x="93" y="98"/>
                </a:cubicBezTo>
                <a:cubicBezTo>
                  <a:pt x="92" y="97"/>
                  <a:pt x="90" y="97"/>
                  <a:pt x="89" y="96"/>
                </a:cubicBezTo>
                <a:cubicBezTo>
                  <a:pt x="89" y="96"/>
                  <a:pt x="89" y="96"/>
                  <a:pt x="89" y="96"/>
                </a:cubicBezTo>
                <a:cubicBezTo>
                  <a:pt x="84" y="94"/>
                  <a:pt x="80" y="93"/>
                  <a:pt x="75" y="92"/>
                </a:cubicBezTo>
                <a:cubicBezTo>
                  <a:pt x="75" y="90"/>
                  <a:pt x="74" y="88"/>
                  <a:pt x="74" y="85"/>
                </a:cubicBezTo>
                <a:cubicBezTo>
                  <a:pt x="79" y="85"/>
                  <a:pt x="93" y="81"/>
                  <a:pt x="92" y="79"/>
                </a:cubicBezTo>
                <a:cubicBezTo>
                  <a:pt x="87" y="74"/>
                  <a:pt x="89" y="64"/>
                  <a:pt x="90" y="58"/>
                </a:cubicBezTo>
                <a:cubicBezTo>
                  <a:pt x="92" y="44"/>
                  <a:pt x="94" y="38"/>
                  <a:pt x="89" y="22"/>
                </a:cubicBezTo>
                <a:cubicBezTo>
                  <a:pt x="85" y="11"/>
                  <a:pt x="72" y="0"/>
                  <a:pt x="57" y="1"/>
                </a:cubicBezTo>
                <a:cubicBezTo>
                  <a:pt x="51" y="1"/>
                  <a:pt x="46" y="3"/>
                  <a:pt x="40" y="7"/>
                </a:cubicBezTo>
                <a:cubicBezTo>
                  <a:pt x="27" y="9"/>
                  <a:pt x="18" y="20"/>
                  <a:pt x="19" y="41"/>
                </a:cubicBezTo>
                <a:cubicBezTo>
                  <a:pt x="20" y="52"/>
                  <a:pt x="29" y="65"/>
                  <a:pt x="21" y="79"/>
                </a:cubicBezTo>
                <a:cubicBezTo>
                  <a:pt x="19" y="81"/>
                  <a:pt x="34" y="88"/>
                  <a:pt x="42" y="87"/>
                </a:cubicBezTo>
                <a:cubicBezTo>
                  <a:pt x="42" y="89"/>
                  <a:pt x="41" y="90"/>
                  <a:pt x="41" y="91"/>
                </a:cubicBezTo>
                <a:cubicBezTo>
                  <a:pt x="35" y="92"/>
                  <a:pt x="30" y="94"/>
                  <a:pt x="25" y="96"/>
                </a:cubicBezTo>
                <a:cubicBezTo>
                  <a:pt x="25" y="96"/>
                  <a:pt x="25" y="96"/>
                  <a:pt x="25" y="96"/>
                </a:cubicBezTo>
                <a:cubicBezTo>
                  <a:pt x="24" y="97"/>
                  <a:pt x="22" y="97"/>
                  <a:pt x="21" y="98"/>
                </a:cubicBezTo>
                <a:cubicBezTo>
                  <a:pt x="21" y="98"/>
                  <a:pt x="21" y="98"/>
                  <a:pt x="20" y="98"/>
                </a:cubicBezTo>
                <a:cubicBezTo>
                  <a:pt x="20" y="98"/>
                  <a:pt x="19" y="99"/>
                  <a:pt x="19" y="99"/>
                </a:cubicBezTo>
                <a:cubicBezTo>
                  <a:pt x="19" y="99"/>
                  <a:pt x="19" y="99"/>
                  <a:pt x="19" y="99"/>
                </a:cubicBezTo>
                <a:cubicBezTo>
                  <a:pt x="7" y="105"/>
                  <a:pt x="0" y="114"/>
                  <a:pt x="0" y="123"/>
                </a:cubicBezTo>
                <a:cubicBezTo>
                  <a:pt x="0" y="149"/>
                  <a:pt x="0" y="149"/>
                  <a:pt x="0" y="149"/>
                </a:cubicBezTo>
                <a:cubicBezTo>
                  <a:pt x="0" y="149"/>
                  <a:pt x="1" y="149"/>
                  <a:pt x="1" y="149"/>
                </a:cubicBezTo>
                <a:cubicBezTo>
                  <a:pt x="1" y="149"/>
                  <a:pt x="1" y="149"/>
                  <a:pt x="1" y="149"/>
                </a:cubicBezTo>
                <a:cubicBezTo>
                  <a:pt x="113" y="149"/>
                  <a:pt x="113" y="149"/>
                  <a:pt x="113" y="149"/>
                </a:cubicBezTo>
                <a:cubicBezTo>
                  <a:pt x="113" y="149"/>
                  <a:pt x="113" y="148"/>
                  <a:pt x="113" y="148"/>
                </a:cubicBezTo>
                <a:cubicBezTo>
                  <a:pt x="113" y="147"/>
                  <a:pt x="114" y="147"/>
                  <a:pt x="114" y="147"/>
                </a:cubicBezTo>
                <a:cubicBezTo>
                  <a:pt x="114" y="123"/>
                  <a:pt x="114" y="123"/>
                  <a:pt x="114" y="123"/>
                </a:cubicBezTo>
                <a:cubicBezTo>
                  <a:pt x="114" y="114"/>
                  <a:pt x="107" y="105"/>
                  <a:pt x="95" y="99"/>
                </a:cubicBezTo>
                <a:close/>
                <a:moveTo>
                  <a:pt x="59" y="7"/>
                </a:moveTo>
                <a:cubicBezTo>
                  <a:pt x="70" y="8"/>
                  <a:pt x="78" y="17"/>
                  <a:pt x="82" y="28"/>
                </a:cubicBezTo>
                <a:cubicBezTo>
                  <a:pt x="77" y="20"/>
                  <a:pt x="69" y="14"/>
                  <a:pt x="59" y="12"/>
                </a:cubicBezTo>
                <a:cubicBezTo>
                  <a:pt x="47" y="11"/>
                  <a:pt x="36" y="17"/>
                  <a:pt x="30" y="26"/>
                </a:cubicBezTo>
                <a:cubicBezTo>
                  <a:pt x="34" y="13"/>
                  <a:pt x="46" y="5"/>
                  <a:pt x="59" y="7"/>
                </a:cubicBezTo>
                <a:close/>
                <a:moveTo>
                  <a:pt x="40" y="74"/>
                </a:moveTo>
                <a:cubicBezTo>
                  <a:pt x="40" y="73"/>
                  <a:pt x="40" y="73"/>
                  <a:pt x="40" y="73"/>
                </a:cubicBezTo>
                <a:cubicBezTo>
                  <a:pt x="37" y="69"/>
                  <a:pt x="34" y="65"/>
                  <a:pt x="33" y="61"/>
                </a:cubicBezTo>
                <a:cubicBezTo>
                  <a:pt x="32" y="56"/>
                  <a:pt x="32" y="52"/>
                  <a:pt x="33" y="47"/>
                </a:cubicBezTo>
                <a:cubicBezTo>
                  <a:pt x="34" y="39"/>
                  <a:pt x="37" y="32"/>
                  <a:pt x="43" y="25"/>
                </a:cubicBezTo>
                <a:cubicBezTo>
                  <a:pt x="44" y="28"/>
                  <a:pt x="46" y="30"/>
                  <a:pt x="48" y="33"/>
                </a:cubicBezTo>
                <a:cubicBezTo>
                  <a:pt x="51" y="37"/>
                  <a:pt x="56" y="41"/>
                  <a:pt x="62" y="42"/>
                </a:cubicBezTo>
                <a:cubicBezTo>
                  <a:pt x="59" y="40"/>
                  <a:pt x="55" y="37"/>
                  <a:pt x="52" y="32"/>
                </a:cubicBezTo>
                <a:cubicBezTo>
                  <a:pt x="52" y="31"/>
                  <a:pt x="51" y="30"/>
                  <a:pt x="50" y="29"/>
                </a:cubicBezTo>
                <a:cubicBezTo>
                  <a:pt x="51" y="30"/>
                  <a:pt x="52" y="31"/>
                  <a:pt x="53" y="32"/>
                </a:cubicBezTo>
                <a:cubicBezTo>
                  <a:pt x="62" y="39"/>
                  <a:pt x="73" y="42"/>
                  <a:pt x="77" y="43"/>
                </a:cubicBezTo>
                <a:cubicBezTo>
                  <a:pt x="72" y="40"/>
                  <a:pt x="68" y="37"/>
                  <a:pt x="64" y="33"/>
                </a:cubicBezTo>
                <a:cubicBezTo>
                  <a:pt x="70" y="36"/>
                  <a:pt x="75" y="39"/>
                  <a:pt x="80" y="47"/>
                </a:cubicBezTo>
                <a:cubicBezTo>
                  <a:pt x="80" y="47"/>
                  <a:pt x="80" y="47"/>
                  <a:pt x="80" y="47"/>
                </a:cubicBezTo>
                <a:cubicBezTo>
                  <a:pt x="80" y="56"/>
                  <a:pt x="74" y="64"/>
                  <a:pt x="67" y="68"/>
                </a:cubicBezTo>
                <a:cubicBezTo>
                  <a:pt x="66" y="66"/>
                  <a:pt x="64" y="65"/>
                  <a:pt x="62" y="65"/>
                </a:cubicBezTo>
                <a:cubicBezTo>
                  <a:pt x="59" y="65"/>
                  <a:pt x="56" y="67"/>
                  <a:pt x="56" y="70"/>
                </a:cubicBezTo>
                <a:cubicBezTo>
                  <a:pt x="56" y="72"/>
                  <a:pt x="59" y="74"/>
                  <a:pt x="62" y="74"/>
                </a:cubicBezTo>
                <a:cubicBezTo>
                  <a:pt x="65" y="74"/>
                  <a:pt x="67" y="72"/>
                  <a:pt x="67" y="70"/>
                </a:cubicBezTo>
                <a:cubicBezTo>
                  <a:pt x="67" y="69"/>
                  <a:pt x="67" y="69"/>
                  <a:pt x="67" y="69"/>
                </a:cubicBezTo>
                <a:cubicBezTo>
                  <a:pt x="75" y="65"/>
                  <a:pt x="80" y="58"/>
                  <a:pt x="81" y="50"/>
                </a:cubicBezTo>
                <a:cubicBezTo>
                  <a:pt x="81" y="50"/>
                  <a:pt x="81" y="50"/>
                  <a:pt x="81" y="50"/>
                </a:cubicBezTo>
                <a:cubicBezTo>
                  <a:pt x="82" y="52"/>
                  <a:pt x="82" y="54"/>
                  <a:pt x="82" y="57"/>
                </a:cubicBezTo>
                <a:cubicBezTo>
                  <a:pt x="81" y="62"/>
                  <a:pt x="78" y="68"/>
                  <a:pt x="74" y="73"/>
                </a:cubicBezTo>
                <a:cubicBezTo>
                  <a:pt x="74" y="73"/>
                  <a:pt x="74" y="73"/>
                  <a:pt x="73" y="74"/>
                </a:cubicBezTo>
                <a:cubicBezTo>
                  <a:pt x="73" y="74"/>
                  <a:pt x="73" y="74"/>
                  <a:pt x="73" y="74"/>
                </a:cubicBezTo>
                <a:cubicBezTo>
                  <a:pt x="73" y="74"/>
                  <a:pt x="73" y="74"/>
                  <a:pt x="73" y="74"/>
                </a:cubicBezTo>
                <a:cubicBezTo>
                  <a:pt x="68" y="80"/>
                  <a:pt x="63" y="84"/>
                  <a:pt x="59" y="85"/>
                </a:cubicBezTo>
                <a:cubicBezTo>
                  <a:pt x="58" y="85"/>
                  <a:pt x="58" y="86"/>
                  <a:pt x="57" y="85"/>
                </a:cubicBezTo>
                <a:cubicBezTo>
                  <a:pt x="57" y="85"/>
                  <a:pt x="56" y="85"/>
                  <a:pt x="56" y="85"/>
                </a:cubicBezTo>
                <a:cubicBezTo>
                  <a:pt x="52" y="85"/>
                  <a:pt x="47" y="81"/>
                  <a:pt x="42" y="76"/>
                </a:cubicBezTo>
                <a:cubicBezTo>
                  <a:pt x="42" y="75"/>
                  <a:pt x="41" y="74"/>
                  <a:pt x="40" y="74"/>
                </a:cubicBezTo>
                <a:close/>
                <a:moveTo>
                  <a:pt x="79" y="99"/>
                </a:moveTo>
                <a:cubicBezTo>
                  <a:pt x="78" y="99"/>
                  <a:pt x="78" y="99"/>
                  <a:pt x="78" y="100"/>
                </a:cubicBezTo>
                <a:cubicBezTo>
                  <a:pt x="72" y="106"/>
                  <a:pt x="65" y="113"/>
                  <a:pt x="57" y="113"/>
                </a:cubicBezTo>
                <a:cubicBezTo>
                  <a:pt x="50" y="113"/>
                  <a:pt x="43" y="107"/>
                  <a:pt x="37" y="101"/>
                </a:cubicBezTo>
                <a:cubicBezTo>
                  <a:pt x="37" y="100"/>
                  <a:pt x="37" y="100"/>
                  <a:pt x="36" y="100"/>
                </a:cubicBezTo>
                <a:cubicBezTo>
                  <a:pt x="35" y="98"/>
                  <a:pt x="33" y="97"/>
                  <a:pt x="32" y="95"/>
                </a:cubicBezTo>
                <a:cubicBezTo>
                  <a:pt x="35" y="94"/>
                  <a:pt x="38" y="94"/>
                  <a:pt x="41" y="93"/>
                </a:cubicBezTo>
                <a:cubicBezTo>
                  <a:pt x="41" y="93"/>
                  <a:pt x="42" y="93"/>
                  <a:pt x="42" y="93"/>
                </a:cubicBezTo>
                <a:cubicBezTo>
                  <a:pt x="42" y="93"/>
                  <a:pt x="42" y="93"/>
                  <a:pt x="42" y="92"/>
                </a:cubicBezTo>
                <a:cubicBezTo>
                  <a:pt x="42" y="92"/>
                  <a:pt x="42" y="92"/>
                  <a:pt x="42" y="92"/>
                </a:cubicBezTo>
                <a:cubicBezTo>
                  <a:pt x="42" y="92"/>
                  <a:pt x="42" y="92"/>
                  <a:pt x="42" y="91"/>
                </a:cubicBezTo>
                <a:cubicBezTo>
                  <a:pt x="42" y="91"/>
                  <a:pt x="42" y="91"/>
                  <a:pt x="42" y="91"/>
                </a:cubicBezTo>
                <a:cubicBezTo>
                  <a:pt x="43" y="90"/>
                  <a:pt x="43" y="88"/>
                  <a:pt x="43" y="86"/>
                </a:cubicBezTo>
                <a:cubicBezTo>
                  <a:pt x="43" y="83"/>
                  <a:pt x="43" y="80"/>
                  <a:pt x="42" y="78"/>
                </a:cubicBezTo>
                <a:cubicBezTo>
                  <a:pt x="46" y="81"/>
                  <a:pt x="50" y="84"/>
                  <a:pt x="53" y="86"/>
                </a:cubicBezTo>
                <a:cubicBezTo>
                  <a:pt x="55" y="86"/>
                  <a:pt x="56" y="87"/>
                  <a:pt x="57" y="87"/>
                </a:cubicBezTo>
                <a:cubicBezTo>
                  <a:pt x="57" y="87"/>
                  <a:pt x="57" y="87"/>
                  <a:pt x="57" y="87"/>
                </a:cubicBezTo>
                <a:cubicBezTo>
                  <a:pt x="59" y="87"/>
                  <a:pt x="61" y="86"/>
                  <a:pt x="62" y="85"/>
                </a:cubicBezTo>
                <a:cubicBezTo>
                  <a:pt x="66" y="83"/>
                  <a:pt x="69" y="80"/>
                  <a:pt x="73" y="76"/>
                </a:cubicBezTo>
                <a:cubicBezTo>
                  <a:pt x="73" y="79"/>
                  <a:pt x="73" y="85"/>
                  <a:pt x="73" y="85"/>
                </a:cubicBezTo>
                <a:cubicBezTo>
                  <a:pt x="73" y="85"/>
                  <a:pt x="73" y="90"/>
                  <a:pt x="74" y="92"/>
                </a:cubicBezTo>
                <a:cubicBezTo>
                  <a:pt x="74" y="92"/>
                  <a:pt x="74" y="92"/>
                  <a:pt x="74" y="92"/>
                </a:cubicBezTo>
                <a:cubicBezTo>
                  <a:pt x="74" y="92"/>
                  <a:pt x="74" y="92"/>
                  <a:pt x="74" y="92"/>
                </a:cubicBezTo>
                <a:cubicBezTo>
                  <a:pt x="74" y="93"/>
                  <a:pt x="74" y="93"/>
                  <a:pt x="74" y="93"/>
                </a:cubicBezTo>
                <a:cubicBezTo>
                  <a:pt x="74" y="93"/>
                  <a:pt x="75" y="93"/>
                  <a:pt x="75" y="93"/>
                </a:cubicBezTo>
                <a:cubicBezTo>
                  <a:pt x="75" y="93"/>
                  <a:pt x="75" y="94"/>
                  <a:pt x="76" y="94"/>
                </a:cubicBezTo>
                <a:cubicBezTo>
                  <a:pt x="78" y="94"/>
                  <a:pt x="80" y="94"/>
                  <a:pt x="82" y="95"/>
                </a:cubicBezTo>
                <a:cubicBezTo>
                  <a:pt x="81" y="96"/>
                  <a:pt x="80" y="98"/>
                  <a:pt x="79" y="99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defTabSz="914446"/>
            <a:endParaRPr lang="zh-CN" altLang="en-US" kern="0" dirty="0">
              <a:solidFill>
                <a:prstClr val="black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19" name="Oval 10">
            <a:extLst>
              <a:ext uri="{FF2B5EF4-FFF2-40B4-BE49-F238E27FC236}">
                <a16:creationId xmlns:a16="http://schemas.microsoft.com/office/drawing/2014/main" id="{E739EE7F-440C-41E0-B2BD-C449D1287A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1140" y="2019844"/>
            <a:ext cx="719138" cy="723900"/>
          </a:xfrm>
          <a:prstGeom prst="ellipse">
            <a:avLst/>
          </a:prstGeom>
          <a:solidFill>
            <a:srgbClr val="00172C"/>
          </a:solidFill>
          <a:ln w="19050" cap="flat" cmpd="sng" algn="ctr">
            <a:noFill/>
            <a:prstDash val="solid"/>
            <a:miter lim="800000"/>
          </a:ln>
          <a:effectLst>
            <a:outerShdw blurRad="419100" dist="406400" dir="2700000" sx="90000" sy="90000" algn="tl" rotWithShape="0">
              <a:sysClr val="windowText" lastClr="000000">
                <a:alpha val="20000"/>
              </a:sys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 defTabSz="914446"/>
            <a:endParaRPr lang="zh-CN" altLang="en-US" kern="0" dirty="0">
              <a:solidFill>
                <a:prstClr val="white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20" name="Oval 12">
            <a:extLst>
              <a:ext uri="{FF2B5EF4-FFF2-40B4-BE49-F238E27FC236}">
                <a16:creationId xmlns:a16="http://schemas.microsoft.com/office/drawing/2014/main" id="{AD0F04E2-7E06-46B7-91BD-7D7D4615CB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1140" y="4684444"/>
            <a:ext cx="719138" cy="723900"/>
          </a:xfrm>
          <a:prstGeom prst="ellipse">
            <a:avLst/>
          </a:prstGeom>
          <a:solidFill>
            <a:srgbClr val="0063C2"/>
          </a:solidFill>
          <a:ln w="19050" cap="flat" cmpd="sng" algn="ctr">
            <a:noFill/>
            <a:prstDash val="solid"/>
            <a:miter lim="800000"/>
          </a:ln>
          <a:effectLst>
            <a:outerShdw blurRad="419100" dist="406400" dir="2700000" sx="90000" sy="90000" algn="tl" rotWithShape="0">
              <a:sysClr val="windowText" lastClr="000000">
                <a:alpha val="20000"/>
              </a:sys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 defTabSz="914446"/>
            <a:endParaRPr lang="zh-CN" altLang="en-US" kern="0" dirty="0">
              <a:solidFill>
                <a:prstClr val="white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21" name="TextBox 43">
            <a:extLst>
              <a:ext uri="{FF2B5EF4-FFF2-40B4-BE49-F238E27FC236}">
                <a16:creationId xmlns:a16="http://schemas.microsoft.com/office/drawing/2014/main" id="{C55FCC56-2EAF-457F-9EF5-D4C3B7D752D6}"/>
              </a:ext>
            </a:extLst>
          </p:cNvPr>
          <p:cNvSpPr txBox="1"/>
          <p:nvPr/>
        </p:nvSpPr>
        <p:spPr>
          <a:xfrm>
            <a:off x="1797726" y="2019844"/>
            <a:ext cx="2614498" cy="606384"/>
          </a:xfrm>
          <a:prstGeom prst="rect">
            <a:avLst/>
          </a:prstGeom>
          <a:noFill/>
        </p:spPr>
        <p:txBody>
          <a:bodyPr wrap="square" tIns="0" bIns="0" rtlCol="0" anchor="t">
            <a:spAutoFit/>
          </a:bodyPr>
          <a:lstStyle/>
          <a:p>
            <a:pPr defTabSz="914446">
              <a:lnSpc>
                <a:spcPct val="150000"/>
              </a:lnSpc>
            </a:pPr>
            <a:r>
              <a:rPr lang="en-US" altLang="zh-CN" sz="1400" b="1" dirty="0">
                <a:solidFill>
                  <a:srgbClr val="00172C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Linked to the Unilever Compass Goals</a:t>
            </a:r>
            <a:endParaRPr lang="zh-CN" altLang="en-US" sz="1400" b="1" dirty="0">
              <a:solidFill>
                <a:srgbClr val="00172C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22" name="TextBox 44">
            <a:extLst>
              <a:ext uri="{FF2B5EF4-FFF2-40B4-BE49-F238E27FC236}">
                <a16:creationId xmlns:a16="http://schemas.microsoft.com/office/drawing/2014/main" id="{7CFD3D4D-A60C-4135-9CD4-5C3DFDEC2F08}"/>
              </a:ext>
            </a:extLst>
          </p:cNvPr>
          <p:cNvSpPr txBox="1"/>
          <p:nvPr/>
        </p:nvSpPr>
        <p:spPr>
          <a:xfrm>
            <a:off x="1797726" y="2638441"/>
            <a:ext cx="2485598" cy="1267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46">
              <a:lnSpc>
                <a:spcPct val="130000"/>
              </a:lnSpc>
            </a:pPr>
            <a:r>
              <a:rPr lang="en-US" altLang="zh-CN" sz="12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DEI supports the goal of being a “beacon for equity, diversity, and inclusion”—ensuring that every employee feels valued and empowered to contribute.</a:t>
            </a:r>
            <a:endParaRPr lang="zh-CN" altLang="en-US" sz="1200" dirty="0">
              <a:solidFill>
                <a:prstClr val="black">
                  <a:lumMod val="85000"/>
                  <a:lumOff val="15000"/>
                </a:prstClr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23" name="TextBox 45">
            <a:extLst>
              <a:ext uri="{FF2B5EF4-FFF2-40B4-BE49-F238E27FC236}">
                <a16:creationId xmlns:a16="http://schemas.microsoft.com/office/drawing/2014/main" id="{60916F39-5D5C-416F-9023-942D018A4FC5}"/>
              </a:ext>
            </a:extLst>
          </p:cNvPr>
          <p:cNvSpPr txBox="1"/>
          <p:nvPr/>
        </p:nvSpPr>
        <p:spPr>
          <a:xfrm>
            <a:off x="1797726" y="4677460"/>
            <a:ext cx="2598788" cy="283219"/>
          </a:xfrm>
          <a:prstGeom prst="rect">
            <a:avLst/>
          </a:prstGeom>
          <a:noFill/>
        </p:spPr>
        <p:txBody>
          <a:bodyPr wrap="none" tIns="0" bIns="0" rtlCol="0" anchor="t">
            <a:spAutoFit/>
          </a:bodyPr>
          <a:lstStyle/>
          <a:p>
            <a:pPr defTabSz="914446">
              <a:lnSpc>
                <a:spcPct val="150000"/>
              </a:lnSpc>
            </a:pPr>
            <a:r>
              <a:rPr lang="en-US" altLang="zh-CN" sz="1400" b="1" dirty="0">
                <a:solidFill>
                  <a:srgbClr val="0063C2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Driving Business Innovation</a:t>
            </a:r>
            <a:endParaRPr lang="zh-CN" altLang="en-US" sz="1400" b="1" dirty="0">
              <a:solidFill>
                <a:srgbClr val="0063C2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24" name="TextBox 46">
            <a:extLst>
              <a:ext uri="{FF2B5EF4-FFF2-40B4-BE49-F238E27FC236}">
                <a16:creationId xmlns:a16="http://schemas.microsoft.com/office/drawing/2014/main" id="{4A0111A6-8BCF-4B46-9FE1-65FF44DB92CF}"/>
              </a:ext>
            </a:extLst>
          </p:cNvPr>
          <p:cNvSpPr txBox="1"/>
          <p:nvPr/>
        </p:nvSpPr>
        <p:spPr>
          <a:xfrm>
            <a:off x="1797726" y="4976799"/>
            <a:ext cx="2485598" cy="1027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46">
              <a:lnSpc>
                <a:spcPct val="130000"/>
              </a:lnSpc>
            </a:pPr>
            <a:r>
              <a:rPr lang="en-US" altLang="zh-CN" sz="1200" dirty="0"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Diverse teams foster creative problem-solving and innovation, critical for Unilever’s sustainability and global market growth.</a:t>
            </a:r>
            <a:endParaRPr lang="zh-CN" altLang="en-US" sz="1200" dirty="0">
              <a:solidFill>
                <a:prstClr val="black">
                  <a:lumMod val="85000"/>
                  <a:lumOff val="15000"/>
                </a:prstClr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25" name="Freeform 9">
            <a:extLst>
              <a:ext uri="{FF2B5EF4-FFF2-40B4-BE49-F238E27FC236}">
                <a16:creationId xmlns:a16="http://schemas.microsoft.com/office/drawing/2014/main" id="{4C3472E8-EDC6-40AD-8FB1-E65C6DF43D93}"/>
              </a:ext>
            </a:extLst>
          </p:cNvPr>
          <p:cNvSpPr>
            <a:spLocks noEditPoints="1"/>
          </p:cNvSpPr>
          <p:nvPr/>
        </p:nvSpPr>
        <p:spPr bwMode="auto">
          <a:xfrm>
            <a:off x="1115446" y="2198792"/>
            <a:ext cx="350524" cy="366006"/>
          </a:xfrm>
          <a:custGeom>
            <a:avLst/>
            <a:gdLst>
              <a:gd name="T0" fmla="*/ 86 w 134"/>
              <a:gd name="T1" fmla="*/ 115 h 140"/>
              <a:gd name="T2" fmla="*/ 82 w 134"/>
              <a:gd name="T3" fmla="*/ 118 h 140"/>
              <a:gd name="T4" fmla="*/ 10 w 134"/>
              <a:gd name="T5" fmla="*/ 115 h 140"/>
              <a:gd name="T6" fmla="*/ 14 w 134"/>
              <a:gd name="T7" fmla="*/ 11 h 140"/>
              <a:gd name="T8" fmla="*/ 86 w 134"/>
              <a:gd name="T9" fmla="*/ 15 h 140"/>
              <a:gd name="T10" fmla="*/ 96 w 134"/>
              <a:gd name="T11" fmla="*/ 16 h 140"/>
              <a:gd name="T12" fmla="*/ 82 w 134"/>
              <a:gd name="T13" fmla="*/ 0 h 140"/>
              <a:gd name="T14" fmla="*/ 0 w 134"/>
              <a:gd name="T15" fmla="*/ 14 h 140"/>
              <a:gd name="T16" fmla="*/ 14 w 134"/>
              <a:gd name="T17" fmla="*/ 140 h 140"/>
              <a:gd name="T18" fmla="*/ 96 w 134"/>
              <a:gd name="T19" fmla="*/ 126 h 140"/>
              <a:gd name="T20" fmla="*/ 96 w 134"/>
              <a:gd name="T21" fmla="*/ 125 h 140"/>
              <a:gd name="T22" fmla="*/ 86 w 134"/>
              <a:gd name="T23" fmla="*/ 87 h 140"/>
              <a:gd name="T24" fmla="*/ 55 w 134"/>
              <a:gd name="T25" fmla="*/ 4 h 140"/>
              <a:gd name="T26" fmla="*/ 55 w 134"/>
              <a:gd name="T27" fmla="*/ 7 h 140"/>
              <a:gd name="T28" fmla="*/ 40 w 134"/>
              <a:gd name="T29" fmla="*/ 5 h 140"/>
              <a:gd name="T30" fmla="*/ 48 w 134"/>
              <a:gd name="T31" fmla="*/ 135 h 140"/>
              <a:gd name="T32" fmla="*/ 48 w 134"/>
              <a:gd name="T33" fmla="*/ 123 h 140"/>
              <a:gd name="T34" fmla="*/ 48 w 134"/>
              <a:gd name="T35" fmla="*/ 135 h 140"/>
              <a:gd name="T36" fmla="*/ 96 w 134"/>
              <a:gd name="T37" fmla="*/ 22 h 140"/>
              <a:gd name="T38" fmla="*/ 62 w 134"/>
              <a:gd name="T39" fmla="*/ 22 h 140"/>
              <a:gd name="T40" fmla="*/ 51 w 134"/>
              <a:gd name="T41" fmla="*/ 70 h 140"/>
              <a:gd name="T42" fmla="*/ 66 w 134"/>
              <a:gd name="T43" fmla="*/ 81 h 140"/>
              <a:gd name="T44" fmla="*/ 83 w 134"/>
              <a:gd name="T45" fmla="*/ 81 h 140"/>
              <a:gd name="T46" fmla="*/ 96 w 134"/>
              <a:gd name="T47" fmla="*/ 81 h 140"/>
              <a:gd name="T48" fmla="*/ 134 w 134"/>
              <a:gd name="T49" fmla="*/ 70 h 140"/>
              <a:gd name="T50" fmla="*/ 124 w 134"/>
              <a:gd name="T51" fmla="*/ 22 h 140"/>
              <a:gd name="T52" fmla="*/ 124 w 134"/>
              <a:gd name="T53" fmla="*/ 74 h 140"/>
              <a:gd name="T54" fmla="*/ 86 w 134"/>
              <a:gd name="T55" fmla="*/ 74 h 140"/>
              <a:gd name="T56" fmla="*/ 58 w 134"/>
              <a:gd name="T57" fmla="*/ 70 h 140"/>
              <a:gd name="T58" fmla="*/ 62 w 134"/>
              <a:gd name="T59" fmla="*/ 29 h 140"/>
              <a:gd name="T60" fmla="*/ 96 w 134"/>
              <a:gd name="T61" fmla="*/ 29 h 140"/>
              <a:gd name="T62" fmla="*/ 127 w 134"/>
              <a:gd name="T63" fmla="*/ 33 h 140"/>
              <a:gd name="T64" fmla="*/ 82 w 134"/>
              <a:gd name="T65" fmla="*/ 37 h 140"/>
              <a:gd name="T66" fmla="*/ 109 w 134"/>
              <a:gd name="T67" fmla="*/ 56 h 140"/>
              <a:gd name="T68" fmla="*/ 88 w 134"/>
              <a:gd name="T69" fmla="*/ 62 h 140"/>
              <a:gd name="T70" fmla="*/ 101 w 134"/>
              <a:gd name="T71" fmla="*/ 64 h 140"/>
              <a:gd name="T72" fmla="*/ 109 w 134"/>
              <a:gd name="T73" fmla="*/ 65 h 140"/>
              <a:gd name="T74" fmla="*/ 102 w 134"/>
              <a:gd name="T75" fmla="*/ 66 h 140"/>
              <a:gd name="T76" fmla="*/ 86 w 134"/>
              <a:gd name="T77" fmla="*/ 69 h 140"/>
              <a:gd name="T78" fmla="*/ 86 w 134"/>
              <a:gd name="T79" fmla="*/ 61 h 140"/>
              <a:gd name="T80" fmla="*/ 87 w 134"/>
              <a:gd name="T81" fmla="*/ 57 h 140"/>
              <a:gd name="T82" fmla="*/ 81 w 134"/>
              <a:gd name="T83" fmla="*/ 39 h 140"/>
              <a:gd name="T84" fmla="*/ 78 w 134"/>
              <a:gd name="T85" fmla="*/ 37 h 140"/>
              <a:gd name="T86" fmla="*/ 78 w 134"/>
              <a:gd name="T87" fmla="*/ 33 h 140"/>
              <a:gd name="T88" fmla="*/ 80 w 134"/>
              <a:gd name="T89" fmla="*/ 35 h 1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34" h="140">
                <a:moveTo>
                  <a:pt x="86" y="87"/>
                </a:moveTo>
                <a:cubicBezTo>
                  <a:pt x="86" y="115"/>
                  <a:pt x="86" y="115"/>
                  <a:pt x="86" y="115"/>
                </a:cubicBezTo>
                <a:cubicBezTo>
                  <a:pt x="86" y="115"/>
                  <a:pt x="86" y="115"/>
                  <a:pt x="86" y="115"/>
                </a:cubicBezTo>
                <a:cubicBezTo>
                  <a:pt x="86" y="117"/>
                  <a:pt x="84" y="118"/>
                  <a:pt x="82" y="118"/>
                </a:cubicBezTo>
                <a:cubicBezTo>
                  <a:pt x="14" y="118"/>
                  <a:pt x="14" y="118"/>
                  <a:pt x="14" y="118"/>
                </a:cubicBezTo>
                <a:cubicBezTo>
                  <a:pt x="12" y="118"/>
                  <a:pt x="10" y="117"/>
                  <a:pt x="10" y="115"/>
                </a:cubicBezTo>
                <a:cubicBezTo>
                  <a:pt x="10" y="15"/>
                  <a:pt x="10" y="15"/>
                  <a:pt x="10" y="15"/>
                </a:cubicBezTo>
                <a:cubicBezTo>
                  <a:pt x="10" y="13"/>
                  <a:pt x="12" y="11"/>
                  <a:pt x="14" y="11"/>
                </a:cubicBezTo>
                <a:cubicBezTo>
                  <a:pt x="82" y="11"/>
                  <a:pt x="82" y="11"/>
                  <a:pt x="82" y="11"/>
                </a:cubicBezTo>
                <a:cubicBezTo>
                  <a:pt x="84" y="11"/>
                  <a:pt x="86" y="13"/>
                  <a:pt x="86" y="15"/>
                </a:cubicBezTo>
                <a:cubicBezTo>
                  <a:pt x="86" y="16"/>
                  <a:pt x="86" y="16"/>
                  <a:pt x="86" y="16"/>
                </a:cubicBezTo>
                <a:cubicBezTo>
                  <a:pt x="96" y="16"/>
                  <a:pt x="96" y="16"/>
                  <a:pt x="96" y="16"/>
                </a:cubicBezTo>
                <a:cubicBezTo>
                  <a:pt x="96" y="14"/>
                  <a:pt x="96" y="14"/>
                  <a:pt x="96" y="14"/>
                </a:cubicBezTo>
                <a:cubicBezTo>
                  <a:pt x="96" y="6"/>
                  <a:pt x="90" y="0"/>
                  <a:pt x="82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6" y="0"/>
                  <a:pt x="0" y="6"/>
                  <a:pt x="0" y="14"/>
                </a:cubicBezTo>
                <a:cubicBezTo>
                  <a:pt x="0" y="126"/>
                  <a:pt x="0" y="126"/>
                  <a:pt x="0" y="126"/>
                </a:cubicBezTo>
                <a:cubicBezTo>
                  <a:pt x="0" y="134"/>
                  <a:pt x="6" y="140"/>
                  <a:pt x="14" y="140"/>
                </a:cubicBezTo>
                <a:cubicBezTo>
                  <a:pt x="82" y="140"/>
                  <a:pt x="82" y="140"/>
                  <a:pt x="82" y="140"/>
                </a:cubicBezTo>
                <a:cubicBezTo>
                  <a:pt x="90" y="140"/>
                  <a:pt x="96" y="134"/>
                  <a:pt x="96" y="126"/>
                </a:cubicBezTo>
                <a:cubicBezTo>
                  <a:pt x="96" y="126"/>
                  <a:pt x="96" y="126"/>
                  <a:pt x="96" y="126"/>
                </a:cubicBezTo>
                <a:cubicBezTo>
                  <a:pt x="96" y="125"/>
                  <a:pt x="96" y="125"/>
                  <a:pt x="96" y="125"/>
                </a:cubicBezTo>
                <a:cubicBezTo>
                  <a:pt x="96" y="87"/>
                  <a:pt x="96" y="87"/>
                  <a:pt x="96" y="87"/>
                </a:cubicBezTo>
                <a:cubicBezTo>
                  <a:pt x="86" y="87"/>
                  <a:pt x="86" y="87"/>
                  <a:pt x="86" y="87"/>
                </a:cubicBezTo>
                <a:close/>
                <a:moveTo>
                  <a:pt x="42" y="4"/>
                </a:moveTo>
                <a:cubicBezTo>
                  <a:pt x="55" y="4"/>
                  <a:pt x="55" y="4"/>
                  <a:pt x="55" y="4"/>
                </a:cubicBezTo>
                <a:cubicBezTo>
                  <a:pt x="55" y="4"/>
                  <a:pt x="56" y="4"/>
                  <a:pt x="56" y="5"/>
                </a:cubicBezTo>
                <a:cubicBezTo>
                  <a:pt x="56" y="6"/>
                  <a:pt x="55" y="7"/>
                  <a:pt x="55" y="7"/>
                </a:cubicBezTo>
                <a:cubicBezTo>
                  <a:pt x="42" y="7"/>
                  <a:pt x="42" y="7"/>
                  <a:pt x="42" y="7"/>
                </a:cubicBezTo>
                <a:cubicBezTo>
                  <a:pt x="41" y="7"/>
                  <a:pt x="40" y="6"/>
                  <a:pt x="40" y="5"/>
                </a:cubicBezTo>
                <a:cubicBezTo>
                  <a:pt x="40" y="4"/>
                  <a:pt x="41" y="4"/>
                  <a:pt x="42" y="4"/>
                </a:cubicBezTo>
                <a:close/>
                <a:moveTo>
                  <a:pt x="48" y="135"/>
                </a:moveTo>
                <a:cubicBezTo>
                  <a:pt x="45" y="135"/>
                  <a:pt x="42" y="133"/>
                  <a:pt x="42" y="129"/>
                </a:cubicBezTo>
                <a:cubicBezTo>
                  <a:pt x="42" y="125"/>
                  <a:pt x="45" y="123"/>
                  <a:pt x="48" y="123"/>
                </a:cubicBezTo>
                <a:cubicBezTo>
                  <a:pt x="52" y="123"/>
                  <a:pt x="54" y="125"/>
                  <a:pt x="54" y="129"/>
                </a:cubicBezTo>
                <a:cubicBezTo>
                  <a:pt x="54" y="133"/>
                  <a:pt x="52" y="135"/>
                  <a:pt x="48" y="135"/>
                </a:cubicBezTo>
                <a:close/>
                <a:moveTo>
                  <a:pt x="124" y="22"/>
                </a:moveTo>
                <a:cubicBezTo>
                  <a:pt x="96" y="22"/>
                  <a:pt x="96" y="22"/>
                  <a:pt x="96" y="22"/>
                </a:cubicBezTo>
                <a:cubicBezTo>
                  <a:pt x="86" y="22"/>
                  <a:pt x="86" y="22"/>
                  <a:pt x="86" y="22"/>
                </a:cubicBezTo>
                <a:cubicBezTo>
                  <a:pt x="62" y="22"/>
                  <a:pt x="62" y="22"/>
                  <a:pt x="62" y="22"/>
                </a:cubicBezTo>
                <a:cubicBezTo>
                  <a:pt x="56" y="22"/>
                  <a:pt x="51" y="27"/>
                  <a:pt x="51" y="33"/>
                </a:cubicBezTo>
                <a:cubicBezTo>
                  <a:pt x="51" y="70"/>
                  <a:pt x="51" y="70"/>
                  <a:pt x="51" y="70"/>
                </a:cubicBezTo>
                <a:cubicBezTo>
                  <a:pt x="51" y="76"/>
                  <a:pt x="56" y="81"/>
                  <a:pt x="62" y="81"/>
                </a:cubicBezTo>
                <a:cubicBezTo>
                  <a:pt x="66" y="81"/>
                  <a:pt x="66" y="81"/>
                  <a:pt x="66" y="81"/>
                </a:cubicBezTo>
                <a:cubicBezTo>
                  <a:pt x="66" y="102"/>
                  <a:pt x="66" y="102"/>
                  <a:pt x="66" y="102"/>
                </a:cubicBezTo>
                <a:cubicBezTo>
                  <a:pt x="83" y="81"/>
                  <a:pt x="83" y="81"/>
                  <a:pt x="83" y="81"/>
                </a:cubicBezTo>
                <a:cubicBezTo>
                  <a:pt x="86" y="81"/>
                  <a:pt x="86" y="81"/>
                  <a:pt x="86" y="81"/>
                </a:cubicBezTo>
                <a:cubicBezTo>
                  <a:pt x="96" y="81"/>
                  <a:pt x="96" y="81"/>
                  <a:pt x="96" y="81"/>
                </a:cubicBezTo>
                <a:cubicBezTo>
                  <a:pt x="124" y="81"/>
                  <a:pt x="124" y="81"/>
                  <a:pt x="124" y="81"/>
                </a:cubicBezTo>
                <a:cubicBezTo>
                  <a:pt x="129" y="81"/>
                  <a:pt x="134" y="76"/>
                  <a:pt x="134" y="70"/>
                </a:cubicBezTo>
                <a:cubicBezTo>
                  <a:pt x="134" y="33"/>
                  <a:pt x="134" y="33"/>
                  <a:pt x="134" y="33"/>
                </a:cubicBezTo>
                <a:cubicBezTo>
                  <a:pt x="134" y="27"/>
                  <a:pt x="129" y="22"/>
                  <a:pt x="124" y="22"/>
                </a:cubicBezTo>
                <a:close/>
                <a:moveTo>
                  <a:pt x="127" y="70"/>
                </a:moveTo>
                <a:cubicBezTo>
                  <a:pt x="127" y="72"/>
                  <a:pt x="126" y="74"/>
                  <a:pt x="124" y="74"/>
                </a:cubicBezTo>
                <a:cubicBezTo>
                  <a:pt x="96" y="74"/>
                  <a:pt x="96" y="74"/>
                  <a:pt x="96" y="74"/>
                </a:cubicBezTo>
                <a:cubicBezTo>
                  <a:pt x="86" y="74"/>
                  <a:pt x="86" y="74"/>
                  <a:pt x="86" y="74"/>
                </a:cubicBezTo>
                <a:cubicBezTo>
                  <a:pt x="62" y="74"/>
                  <a:pt x="62" y="74"/>
                  <a:pt x="62" y="74"/>
                </a:cubicBezTo>
                <a:cubicBezTo>
                  <a:pt x="60" y="74"/>
                  <a:pt x="58" y="72"/>
                  <a:pt x="58" y="70"/>
                </a:cubicBezTo>
                <a:cubicBezTo>
                  <a:pt x="58" y="33"/>
                  <a:pt x="58" y="33"/>
                  <a:pt x="58" y="33"/>
                </a:cubicBezTo>
                <a:cubicBezTo>
                  <a:pt x="58" y="30"/>
                  <a:pt x="60" y="29"/>
                  <a:pt x="62" y="29"/>
                </a:cubicBezTo>
                <a:cubicBezTo>
                  <a:pt x="86" y="29"/>
                  <a:pt x="86" y="29"/>
                  <a:pt x="86" y="29"/>
                </a:cubicBezTo>
                <a:cubicBezTo>
                  <a:pt x="96" y="29"/>
                  <a:pt x="96" y="29"/>
                  <a:pt x="96" y="29"/>
                </a:cubicBezTo>
                <a:cubicBezTo>
                  <a:pt x="124" y="29"/>
                  <a:pt x="124" y="29"/>
                  <a:pt x="124" y="29"/>
                </a:cubicBezTo>
                <a:cubicBezTo>
                  <a:pt x="126" y="29"/>
                  <a:pt x="127" y="30"/>
                  <a:pt x="127" y="33"/>
                </a:cubicBezTo>
                <a:lnTo>
                  <a:pt x="127" y="70"/>
                </a:lnTo>
                <a:close/>
                <a:moveTo>
                  <a:pt x="82" y="37"/>
                </a:moveTo>
                <a:cubicBezTo>
                  <a:pt x="112" y="41"/>
                  <a:pt x="112" y="41"/>
                  <a:pt x="112" y="41"/>
                </a:cubicBezTo>
                <a:cubicBezTo>
                  <a:pt x="109" y="56"/>
                  <a:pt x="109" y="56"/>
                  <a:pt x="109" y="56"/>
                </a:cubicBezTo>
                <a:cubicBezTo>
                  <a:pt x="90" y="57"/>
                  <a:pt x="90" y="57"/>
                  <a:pt x="90" y="57"/>
                </a:cubicBezTo>
                <a:cubicBezTo>
                  <a:pt x="88" y="62"/>
                  <a:pt x="88" y="62"/>
                  <a:pt x="88" y="62"/>
                </a:cubicBezTo>
                <a:cubicBezTo>
                  <a:pt x="89" y="62"/>
                  <a:pt x="89" y="63"/>
                  <a:pt x="90" y="64"/>
                </a:cubicBezTo>
                <a:cubicBezTo>
                  <a:pt x="101" y="64"/>
                  <a:pt x="101" y="64"/>
                  <a:pt x="101" y="64"/>
                </a:cubicBezTo>
                <a:cubicBezTo>
                  <a:pt x="102" y="62"/>
                  <a:pt x="103" y="61"/>
                  <a:pt x="105" y="61"/>
                </a:cubicBezTo>
                <a:cubicBezTo>
                  <a:pt x="107" y="61"/>
                  <a:pt x="109" y="63"/>
                  <a:pt x="109" y="65"/>
                </a:cubicBezTo>
                <a:cubicBezTo>
                  <a:pt x="109" y="67"/>
                  <a:pt x="107" y="69"/>
                  <a:pt x="105" y="69"/>
                </a:cubicBezTo>
                <a:cubicBezTo>
                  <a:pt x="103" y="69"/>
                  <a:pt x="102" y="68"/>
                  <a:pt x="102" y="66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8"/>
                  <a:pt x="87" y="69"/>
                  <a:pt x="86" y="69"/>
                </a:cubicBezTo>
                <a:cubicBezTo>
                  <a:pt x="84" y="69"/>
                  <a:pt x="82" y="67"/>
                  <a:pt x="82" y="65"/>
                </a:cubicBezTo>
                <a:cubicBezTo>
                  <a:pt x="82" y="63"/>
                  <a:pt x="84" y="61"/>
                  <a:pt x="86" y="61"/>
                </a:cubicBezTo>
                <a:cubicBezTo>
                  <a:pt x="86" y="61"/>
                  <a:pt x="86" y="61"/>
                  <a:pt x="86" y="61"/>
                </a:cubicBezTo>
                <a:cubicBezTo>
                  <a:pt x="87" y="57"/>
                  <a:pt x="87" y="57"/>
                  <a:pt x="87" y="57"/>
                </a:cubicBezTo>
                <a:cubicBezTo>
                  <a:pt x="86" y="57"/>
                  <a:pt x="86" y="57"/>
                  <a:pt x="86" y="57"/>
                </a:cubicBezTo>
                <a:cubicBezTo>
                  <a:pt x="81" y="39"/>
                  <a:pt x="81" y="39"/>
                  <a:pt x="81" y="39"/>
                </a:cubicBezTo>
                <a:cubicBezTo>
                  <a:pt x="78" y="37"/>
                  <a:pt x="78" y="37"/>
                  <a:pt x="78" y="37"/>
                </a:cubicBezTo>
                <a:cubicBezTo>
                  <a:pt x="78" y="37"/>
                  <a:pt x="78" y="37"/>
                  <a:pt x="78" y="37"/>
                </a:cubicBezTo>
                <a:cubicBezTo>
                  <a:pt x="77" y="37"/>
                  <a:pt x="76" y="36"/>
                  <a:pt x="76" y="35"/>
                </a:cubicBezTo>
                <a:cubicBezTo>
                  <a:pt x="76" y="34"/>
                  <a:pt x="77" y="33"/>
                  <a:pt x="78" y="33"/>
                </a:cubicBezTo>
                <a:cubicBezTo>
                  <a:pt x="79" y="33"/>
                  <a:pt x="80" y="34"/>
                  <a:pt x="80" y="35"/>
                </a:cubicBezTo>
                <a:cubicBezTo>
                  <a:pt x="80" y="35"/>
                  <a:pt x="80" y="35"/>
                  <a:pt x="80" y="35"/>
                </a:cubicBezTo>
                <a:lnTo>
                  <a:pt x="82" y="37"/>
                </a:ln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defTabSz="914446"/>
            <a:endParaRPr lang="zh-CN" altLang="en-US" kern="0" dirty="0">
              <a:solidFill>
                <a:prstClr val="black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26" name="Freeform 19">
            <a:extLst>
              <a:ext uri="{FF2B5EF4-FFF2-40B4-BE49-F238E27FC236}">
                <a16:creationId xmlns:a16="http://schemas.microsoft.com/office/drawing/2014/main" id="{BC7D5A44-98D9-4264-BB78-15AFFD9D2F43}"/>
              </a:ext>
            </a:extLst>
          </p:cNvPr>
          <p:cNvSpPr>
            <a:spLocks noEditPoints="1"/>
          </p:cNvSpPr>
          <p:nvPr/>
        </p:nvSpPr>
        <p:spPr bwMode="auto">
          <a:xfrm>
            <a:off x="1107706" y="4888272"/>
            <a:ext cx="366006" cy="316246"/>
          </a:xfrm>
          <a:custGeom>
            <a:avLst/>
            <a:gdLst>
              <a:gd name="T0" fmla="*/ 33 w 140"/>
              <a:gd name="T1" fmla="*/ 121 h 121"/>
              <a:gd name="T2" fmla="*/ 33 w 140"/>
              <a:gd name="T3" fmla="*/ 97 h 121"/>
              <a:gd name="T4" fmla="*/ 115 w 140"/>
              <a:gd name="T5" fmla="*/ 97 h 121"/>
              <a:gd name="T6" fmla="*/ 115 w 140"/>
              <a:gd name="T7" fmla="*/ 121 h 121"/>
              <a:gd name="T8" fmla="*/ 115 w 140"/>
              <a:gd name="T9" fmla="*/ 97 h 121"/>
              <a:gd name="T10" fmla="*/ 133 w 140"/>
              <a:gd name="T11" fmla="*/ 103 h 121"/>
              <a:gd name="T12" fmla="*/ 115 w 140"/>
              <a:gd name="T13" fmla="*/ 95 h 121"/>
              <a:gd name="T14" fmla="*/ 45 w 140"/>
              <a:gd name="T15" fmla="*/ 103 h 121"/>
              <a:gd name="T16" fmla="*/ 20 w 140"/>
              <a:gd name="T17" fmla="*/ 103 h 121"/>
              <a:gd name="T18" fmla="*/ 6 w 140"/>
              <a:gd name="T19" fmla="*/ 103 h 121"/>
              <a:gd name="T20" fmla="*/ 0 w 140"/>
              <a:gd name="T21" fmla="*/ 72 h 121"/>
              <a:gd name="T22" fmla="*/ 17 w 140"/>
              <a:gd name="T23" fmla="*/ 44 h 121"/>
              <a:gd name="T24" fmla="*/ 44 w 140"/>
              <a:gd name="T25" fmla="*/ 40 h 121"/>
              <a:gd name="T26" fmla="*/ 49 w 140"/>
              <a:gd name="T27" fmla="*/ 88 h 121"/>
              <a:gd name="T28" fmla="*/ 140 w 140"/>
              <a:gd name="T29" fmla="*/ 96 h 121"/>
              <a:gd name="T30" fmla="*/ 39 w 140"/>
              <a:gd name="T31" fmla="*/ 47 h 121"/>
              <a:gd name="T32" fmla="*/ 23 w 140"/>
              <a:gd name="T33" fmla="*/ 48 h 121"/>
              <a:gd name="T34" fmla="*/ 9 w 140"/>
              <a:gd name="T35" fmla="*/ 69 h 121"/>
              <a:gd name="T36" fmla="*/ 12 w 140"/>
              <a:gd name="T37" fmla="*/ 73 h 121"/>
              <a:gd name="T38" fmla="*/ 41 w 140"/>
              <a:gd name="T39" fmla="*/ 71 h 121"/>
              <a:gd name="T40" fmla="*/ 139 w 140"/>
              <a:gd name="T41" fmla="*/ 73 h 121"/>
              <a:gd name="T42" fmla="*/ 99 w 140"/>
              <a:gd name="T43" fmla="*/ 56 h 121"/>
              <a:gd name="T44" fmla="*/ 129 w 140"/>
              <a:gd name="T45" fmla="*/ 84 h 121"/>
              <a:gd name="T46" fmla="*/ 139 w 140"/>
              <a:gd name="T47" fmla="*/ 34 h 121"/>
              <a:gd name="T48" fmla="*/ 99 w 140"/>
              <a:gd name="T49" fmla="*/ 23 h 121"/>
              <a:gd name="T50" fmla="*/ 139 w 140"/>
              <a:gd name="T51" fmla="*/ 51 h 121"/>
              <a:gd name="T52" fmla="*/ 64 w 140"/>
              <a:gd name="T53" fmla="*/ 84 h 121"/>
              <a:gd name="T54" fmla="*/ 94 w 140"/>
              <a:gd name="T55" fmla="*/ 56 h 121"/>
              <a:gd name="T56" fmla="*/ 53 w 140"/>
              <a:gd name="T57" fmla="*/ 73 h 121"/>
              <a:gd name="T58" fmla="*/ 94 w 140"/>
              <a:gd name="T59" fmla="*/ 23 h 121"/>
              <a:gd name="T60" fmla="*/ 53 w 140"/>
              <a:gd name="T61" fmla="*/ 34 h 121"/>
              <a:gd name="T62" fmla="*/ 94 w 140"/>
              <a:gd name="T63" fmla="*/ 51 h 121"/>
              <a:gd name="T64" fmla="*/ 69 w 140"/>
              <a:gd name="T65" fmla="*/ 11 h 121"/>
              <a:gd name="T66" fmla="*/ 69 w 140"/>
              <a:gd name="T67" fmla="*/ 11 h 121"/>
              <a:gd name="T68" fmla="*/ 78 w 140"/>
              <a:gd name="T69" fmla="*/ 10 h 121"/>
              <a:gd name="T70" fmla="*/ 99 w 140"/>
              <a:gd name="T71" fmla="*/ 21 h 121"/>
              <a:gd name="T72" fmla="*/ 99 w 140"/>
              <a:gd name="T73" fmla="*/ 21 h 121"/>
              <a:gd name="T74" fmla="*/ 114 w 140"/>
              <a:gd name="T75" fmla="*/ 10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40" h="121">
                <a:moveTo>
                  <a:pt x="45" y="109"/>
                </a:moveTo>
                <a:cubicBezTo>
                  <a:pt x="45" y="116"/>
                  <a:pt x="39" y="121"/>
                  <a:pt x="33" y="121"/>
                </a:cubicBezTo>
                <a:cubicBezTo>
                  <a:pt x="26" y="121"/>
                  <a:pt x="21" y="116"/>
                  <a:pt x="21" y="109"/>
                </a:cubicBezTo>
                <a:cubicBezTo>
                  <a:pt x="21" y="103"/>
                  <a:pt x="26" y="97"/>
                  <a:pt x="33" y="97"/>
                </a:cubicBezTo>
                <a:cubicBezTo>
                  <a:pt x="39" y="97"/>
                  <a:pt x="45" y="103"/>
                  <a:pt x="45" y="109"/>
                </a:cubicBezTo>
                <a:close/>
                <a:moveTo>
                  <a:pt x="115" y="97"/>
                </a:moveTo>
                <a:cubicBezTo>
                  <a:pt x="108" y="97"/>
                  <a:pt x="103" y="103"/>
                  <a:pt x="103" y="109"/>
                </a:cubicBezTo>
                <a:cubicBezTo>
                  <a:pt x="103" y="116"/>
                  <a:pt x="108" y="121"/>
                  <a:pt x="115" y="121"/>
                </a:cubicBezTo>
                <a:cubicBezTo>
                  <a:pt x="121" y="121"/>
                  <a:pt x="126" y="116"/>
                  <a:pt x="126" y="109"/>
                </a:cubicBezTo>
                <a:cubicBezTo>
                  <a:pt x="126" y="103"/>
                  <a:pt x="121" y="97"/>
                  <a:pt x="115" y="97"/>
                </a:cubicBezTo>
                <a:close/>
                <a:moveTo>
                  <a:pt x="140" y="96"/>
                </a:moveTo>
                <a:cubicBezTo>
                  <a:pt x="140" y="100"/>
                  <a:pt x="137" y="103"/>
                  <a:pt x="133" y="103"/>
                </a:cubicBezTo>
                <a:cubicBezTo>
                  <a:pt x="127" y="103"/>
                  <a:pt x="127" y="103"/>
                  <a:pt x="127" y="103"/>
                </a:cubicBezTo>
                <a:cubicBezTo>
                  <a:pt x="125" y="98"/>
                  <a:pt x="120" y="95"/>
                  <a:pt x="115" y="95"/>
                </a:cubicBezTo>
                <a:cubicBezTo>
                  <a:pt x="109" y="95"/>
                  <a:pt x="104" y="98"/>
                  <a:pt x="102" y="103"/>
                </a:cubicBezTo>
                <a:cubicBezTo>
                  <a:pt x="45" y="103"/>
                  <a:pt x="45" y="103"/>
                  <a:pt x="45" y="103"/>
                </a:cubicBezTo>
                <a:cubicBezTo>
                  <a:pt x="43" y="98"/>
                  <a:pt x="38" y="95"/>
                  <a:pt x="33" y="95"/>
                </a:cubicBezTo>
                <a:cubicBezTo>
                  <a:pt x="27" y="95"/>
                  <a:pt x="22" y="98"/>
                  <a:pt x="20" y="103"/>
                </a:cubicBezTo>
                <a:cubicBezTo>
                  <a:pt x="13" y="103"/>
                  <a:pt x="13" y="103"/>
                  <a:pt x="13" y="103"/>
                </a:cubicBezTo>
                <a:cubicBezTo>
                  <a:pt x="6" y="103"/>
                  <a:pt x="6" y="103"/>
                  <a:pt x="6" y="103"/>
                </a:cubicBezTo>
                <a:cubicBezTo>
                  <a:pt x="3" y="103"/>
                  <a:pt x="0" y="101"/>
                  <a:pt x="0" y="98"/>
                </a:cubicBezTo>
                <a:cubicBezTo>
                  <a:pt x="0" y="72"/>
                  <a:pt x="0" y="72"/>
                  <a:pt x="0" y="72"/>
                </a:cubicBezTo>
                <a:cubicBezTo>
                  <a:pt x="0" y="69"/>
                  <a:pt x="2" y="65"/>
                  <a:pt x="3" y="63"/>
                </a:cubicBezTo>
                <a:cubicBezTo>
                  <a:pt x="17" y="44"/>
                  <a:pt x="17" y="44"/>
                  <a:pt x="17" y="44"/>
                </a:cubicBezTo>
                <a:cubicBezTo>
                  <a:pt x="19" y="42"/>
                  <a:pt x="23" y="40"/>
                  <a:pt x="25" y="40"/>
                </a:cubicBezTo>
                <a:cubicBezTo>
                  <a:pt x="44" y="40"/>
                  <a:pt x="44" y="40"/>
                  <a:pt x="44" y="40"/>
                </a:cubicBezTo>
                <a:cubicBezTo>
                  <a:pt x="47" y="40"/>
                  <a:pt x="49" y="42"/>
                  <a:pt x="49" y="45"/>
                </a:cubicBezTo>
                <a:cubicBezTo>
                  <a:pt x="49" y="88"/>
                  <a:pt x="49" y="88"/>
                  <a:pt x="49" y="88"/>
                </a:cubicBezTo>
                <a:cubicBezTo>
                  <a:pt x="133" y="88"/>
                  <a:pt x="133" y="88"/>
                  <a:pt x="133" y="88"/>
                </a:cubicBezTo>
                <a:cubicBezTo>
                  <a:pt x="137" y="88"/>
                  <a:pt x="140" y="91"/>
                  <a:pt x="140" y="96"/>
                </a:cubicBezTo>
                <a:close/>
                <a:moveTo>
                  <a:pt x="41" y="49"/>
                </a:moveTo>
                <a:cubicBezTo>
                  <a:pt x="41" y="48"/>
                  <a:pt x="40" y="47"/>
                  <a:pt x="39" y="47"/>
                </a:cubicBezTo>
                <a:cubicBezTo>
                  <a:pt x="26" y="47"/>
                  <a:pt x="26" y="47"/>
                  <a:pt x="26" y="47"/>
                </a:cubicBezTo>
                <a:cubicBezTo>
                  <a:pt x="25" y="47"/>
                  <a:pt x="24" y="47"/>
                  <a:pt x="23" y="48"/>
                </a:cubicBezTo>
                <a:cubicBezTo>
                  <a:pt x="11" y="65"/>
                  <a:pt x="11" y="65"/>
                  <a:pt x="11" y="65"/>
                </a:cubicBezTo>
                <a:cubicBezTo>
                  <a:pt x="10" y="66"/>
                  <a:pt x="9" y="68"/>
                  <a:pt x="9" y="69"/>
                </a:cubicBezTo>
                <a:cubicBezTo>
                  <a:pt x="9" y="71"/>
                  <a:pt x="9" y="71"/>
                  <a:pt x="9" y="71"/>
                </a:cubicBezTo>
                <a:cubicBezTo>
                  <a:pt x="9" y="72"/>
                  <a:pt x="10" y="73"/>
                  <a:pt x="12" y="73"/>
                </a:cubicBezTo>
                <a:cubicBezTo>
                  <a:pt x="39" y="73"/>
                  <a:pt x="39" y="73"/>
                  <a:pt x="39" y="73"/>
                </a:cubicBezTo>
                <a:cubicBezTo>
                  <a:pt x="40" y="73"/>
                  <a:pt x="41" y="72"/>
                  <a:pt x="41" y="71"/>
                </a:cubicBezTo>
                <a:lnTo>
                  <a:pt x="41" y="49"/>
                </a:lnTo>
                <a:close/>
                <a:moveTo>
                  <a:pt x="139" y="73"/>
                </a:moveTo>
                <a:cubicBezTo>
                  <a:pt x="139" y="56"/>
                  <a:pt x="139" y="56"/>
                  <a:pt x="139" y="56"/>
                </a:cubicBezTo>
                <a:cubicBezTo>
                  <a:pt x="99" y="56"/>
                  <a:pt x="99" y="56"/>
                  <a:pt x="99" y="56"/>
                </a:cubicBezTo>
                <a:cubicBezTo>
                  <a:pt x="99" y="84"/>
                  <a:pt x="99" y="84"/>
                  <a:pt x="99" y="84"/>
                </a:cubicBezTo>
                <a:cubicBezTo>
                  <a:pt x="129" y="84"/>
                  <a:pt x="129" y="84"/>
                  <a:pt x="129" y="84"/>
                </a:cubicBezTo>
                <a:cubicBezTo>
                  <a:pt x="135" y="84"/>
                  <a:pt x="139" y="79"/>
                  <a:pt x="139" y="73"/>
                </a:cubicBezTo>
                <a:close/>
                <a:moveTo>
                  <a:pt x="139" y="34"/>
                </a:moveTo>
                <a:cubicBezTo>
                  <a:pt x="139" y="28"/>
                  <a:pt x="135" y="23"/>
                  <a:pt x="129" y="23"/>
                </a:cubicBezTo>
                <a:cubicBezTo>
                  <a:pt x="99" y="23"/>
                  <a:pt x="99" y="23"/>
                  <a:pt x="99" y="23"/>
                </a:cubicBezTo>
                <a:cubicBezTo>
                  <a:pt x="99" y="51"/>
                  <a:pt x="99" y="51"/>
                  <a:pt x="99" y="51"/>
                </a:cubicBezTo>
                <a:cubicBezTo>
                  <a:pt x="139" y="51"/>
                  <a:pt x="139" y="51"/>
                  <a:pt x="139" y="51"/>
                </a:cubicBezTo>
                <a:lnTo>
                  <a:pt x="139" y="34"/>
                </a:lnTo>
                <a:close/>
                <a:moveTo>
                  <a:pt x="64" y="84"/>
                </a:moveTo>
                <a:cubicBezTo>
                  <a:pt x="94" y="84"/>
                  <a:pt x="94" y="84"/>
                  <a:pt x="94" y="84"/>
                </a:cubicBezTo>
                <a:cubicBezTo>
                  <a:pt x="94" y="56"/>
                  <a:pt x="94" y="56"/>
                  <a:pt x="94" y="56"/>
                </a:cubicBezTo>
                <a:cubicBezTo>
                  <a:pt x="53" y="56"/>
                  <a:pt x="53" y="56"/>
                  <a:pt x="53" y="56"/>
                </a:cubicBezTo>
                <a:cubicBezTo>
                  <a:pt x="53" y="73"/>
                  <a:pt x="53" y="73"/>
                  <a:pt x="53" y="73"/>
                </a:cubicBezTo>
                <a:cubicBezTo>
                  <a:pt x="53" y="79"/>
                  <a:pt x="58" y="84"/>
                  <a:pt x="64" y="84"/>
                </a:cubicBezTo>
                <a:close/>
                <a:moveTo>
                  <a:pt x="94" y="23"/>
                </a:moveTo>
                <a:cubicBezTo>
                  <a:pt x="64" y="23"/>
                  <a:pt x="64" y="23"/>
                  <a:pt x="64" y="23"/>
                </a:cubicBezTo>
                <a:cubicBezTo>
                  <a:pt x="58" y="23"/>
                  <a:pt x="53" y="28"/>
                  <a:pt x="53" y="34"/>
                </a:cubicBezTo>
                <a:cubicBezTo>
                  <a:pt x="53" y="51"/>
                  <a:pt x="53" y="51"/>
                  <a:pt x="53" y="51"/>
                </a:cubicBezTo>
                <a:cubicBezTo>
                  <a:pt x="94" y="51"/>
                  <a:pt x="94" y="51"/>
                  <a:pt x="94" y="51"/>
                </a:cubicBezTo>
                <a:lnTo>
                  <a:pt x="94" y="23"/>
                </a:lnTo>
                <a:close/>
                <a:moveTo>
                  <a:pt x="69" y="11"/>
                </a:moveTo>
                <a:cubicBezTo>
                  <a:pt x="72" y="0"/>
                  <a:pt x="90" y="5"/>
                  <a:pt x="94" y="21"/>
                </a:cubicBezTo>
                <a:cubicBezTo>
                  <a:pt x="94" y="21"/>
                  <a:pt x="65" y="24"/>
                  <a:pt x="69" y="11"/>
                </a:cubicBezTo>
                <a:close/>
                <a:moveTo>
                  <a:pt x="91" y="19"/>
                </a:moveTo>
                <a:cubicBezTo>
                  <a:pt x="91" y="19"/>
                  <a:pt x="84" y="10"/>
                  <a:pt x="78" y="10"/>
                </a:cubicBezTo>
                <a:cubicBezTo>
                  <a:pt x="72" y="10"/>
                  <a:pt x="75" y="18"/>
                  <a:pt x="91" y="19"/>
                </a:cubicBezTo>
                <a:close/>
                <a:moveTo>
                  <a:pt x="99" y="21"/>
                </a:moveTo>
                <a:cubicBezTo>
                  <a:pt x="102" y="5"/>
                  <a:pt x="121" y="0"/>
                  <a:pt x="124" y="11"/>
                </a:cubicBezTo>
                <a:cubicBezTo>
                  <a:pt x="127" y="24"/>
                  <a:pt x="99" y="21"/>
                  <a:pt x="99" y="21"/>
                </a:cubicBezTo>
                <a:close/>
                <a:moveTo>
                  <a:pt x="102" y="19"/>
                </a:moveTo>
                <a:cubicBezTo>
                  <a:pt x="117" y="18"/>
                  <a:pt x="120" y="10"/>
                  <a:pt x="114" y="10"/>
                </a:cubicBezTo>
                <a:cubicBezTo>
                  <a:pt x="108" y="10"/>
                  <a:pt x="102" y="19"/>
                  <a:pt x="102" y="19"/>
                </a:cubicBezTo>
                <a:close/>
              </a:path>
            </a:pathLst>
          </a:custGeom>
          <a:solidFill>
            <a:sysClr val="window" lastClr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defTabSz="914446"/>
            <a:endParaRPr lang="zh-CN" altLang="en-US" kern="0" dirty="0">
              <a:solidFill>
                <a:prstClr val="black"/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5ED285D0-C28D-4CF0-8104-95B1BD4EB1FA}"/>
              </a:ext>
            </a:extLst>
          </p:cNvPr>
          <p:cNvSpPr txBox="1"/>
          <p:nvPr/>
        </p:nvSpPr>
        <p:spPr>
          <a:xfrm>
            <a:off x="3125866" y="296324"/>
            <a:ext cx="68340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3200" dirty="0">
                <a:solidFill>
                  <a:prstClr val="black"/>
                </a:solidFill>
                <a:latin typeface="Calibri"/>
              </a:rPr>
              <a:t>Strategic Alignment: </a:t>
            </a:r>
            <a:r>
              <a:rPr lang="en-US" sz="3200" dirty="0">
                <a:solidFill>
                  <a:srgbClr val="0063C2"/>
                </a:solidFill>
                <a:latin typeface="Calibri"/>
              </a:rPr>
              <a:t>DEI at Unilever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408459-10A1-4E49-B0D9-A01FA24E9E74}"/>
              </a:ext>
            </a:extLst>
          </p:cNvPr>
          <p:cNvSpPr txBox="1"/>
          <p:nvPr/>
        </p:nvSpPr>
        <p:spPr>
          <a:xfrm>
            <a:off x="6278252" y="6332327"/>
            <a:ext cx="64143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/>
              <a:t>(Unilever Compass Strategy, 2023; McKinsey &amp; Company, 2020; CIPD, 2023)</a:t>
            </a:r>
            <a:endParaRPr lang="en-US" sz="1400" i="1" dirty="0"/>
          </a:p>
        </p:txBody>
      </p:sp>
    </p:spTree>
    <p:extLst>
      <p:ext uri="{BB962C8B-B14F-4D97-AF65-F5344CB8AC3E}">
        <p14:creationId xmlns:p14="http://schemas.microsoft.com/office/powerpoint/2010/main" val="1846837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" grpId="0" animBg="1"/>
      <p:bldP spid="111" grpId="0" animBg="1"/>
      <p:bldP spid="112" grpId="0" animBg="1"/>
      <p:bldP spid="113" grpId="0"/>
      <p:bldP spid="114" grpId="0"/>
      <p:bldP spid="115" grpId="0"/>
      <p:bldP spid="116" grpId="0"/>
      <p:bldP spid="117" grpId="0" animBg="1"/>
      <p:bldP spid="118" grpId="0" animBg="1"/>
      <p:bldP spid="119" grpId="0" animBg="1"/>
      <p:bldP spid="120" grpId="0" animBg="1"/>
      <p:bldP spid="121" grpId="0"/>
      <p:bldP spid="122" grpId="0"/>
      <p:bldP spid="123" grpId="0"/>
      <p:bldP spid="124" grpId="0"/>
      <p:bldP spid="125" grpId="0" animBg="1"/>
      <p:bldP spid="12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val 7">
            <a:extLst>
              <a:ext uri="{FF2B5EF4-FFF2-40B4-BE49-F238E27FC236}">
                <a16:creationId xmlns:a16="http://schemas.microsoft.com/office/drawing/2014/main" id="{7EA09E0D-007B-4355-95D8-8B6EC81E1CBE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4267891" y="4532652"/>
            <a:ext cx="951437" cy="940925"/>
          </a:xfrm>
          <a:prstGeom prst="round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>
            <a:outerShdw blurRad="190500" dist="38100" dir="2700000" algn="tl" rotWithShape="0">
              <a:prstClr val="black">
                <a:alpha val="20000"/>
              </a:prstClr>
            </a:outerShdw>
          </a:effec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defTabSz="914446"/>
            <a:endParaRPr lang="zh-CN" altLang="zh-CN" sz="2800" dirty="0">
              <a:solidFill>
                <a:prstClr val="black">
                  <a:lumMod val="75000"/>
                  <a:lumOff val="25000"/>
                </a:prstClr>
              </a:solidFill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29" name="Freeform 6">
            <a:extLst>
              <a:ext uri="{FF2B5EF4-FFF2-40B4-BE49-F238E27FC236}">
                <a16:creationId xmlns:a16="http://schemas.microsoft.com/office/drawing/2014/main" id="{AF55D485-C9AF-4BB4-BAD2-214A4B6C7B32}"/>
              </a:ext>
            </a:extLst>
          </p:cNvPr>
          <p:cNvSpPr>
            <a:spLocks noEditPoints="1" noChangeArrowheads="1"/>
          </p:cNvSpPr>
          <p:nvPr/>
        </p:nvSpPr>
        <p:spPr bwMode="auto">
          <a:xfrm>
            <a:off x="4474009" y="4833260"/>
            <a:ext cx="542916" cy="357029"/>
          </a:xfrm>
          <a:custGeom>
            <a:avLst/>
            <a:gdLst>
              <a:gd name="T0" fmla="*/ 2147483647 w 176"/>
              <a:gd name="T1" fmla="*/ 2147483647 h 117"/>
              <a:gd name="T2" fmla="*/ 2147483647 w 176"/>
              <a:gd name="T3" fmla="*/ 2147483647 h 117"/>
              <a:gd name="T4" fmla="*/ 2147483647 w 176"/>
              <a:gd name="T5" fmla="*/ 2147483647 h 117"/>
              <a:gd name="T6" fmla="*/ 2147483647 w 176"/>
              <a:gd name="T7" fmla="*/ 2147483647 h 117"/>
              <a:gd name="T8" fmla="*/ 0 w 176"/>
              <a:gd name="T9" fmla="*/ 2147483647 h 117"/>
              <a:gd name="T10" fmla="*/ 0 w 176"/>
              <a:gd name="T11" fmla="*/ 2147483647 h 117"/>
              <a:gd name="T12" fmla="*/ 2147483647 w 176"/>
              <a:gd name="T13" fmla="*/ 2147483647 h 117"/>
              <a:gd name="T14" fmla="*/ 2147483647 w 176"/>
              <a:gd name="T15" fmla="*/ 2147483647 h 117"/>
              <a:gd name="T16" fmla="*/ 2147483647 w 176"/>
              <a:gd name="T17" fmla="*/ 2147483647 h 117"/>
              <a:gd name="T18" fmla="*/ 2147483647 w 176"/>
              <a:gd name="T19" fmla="*/ 2147483647 h 117"/>
              <a:gd name="T20" fmla="*/ 2147483647 w 176"/>
              <a:gd name="T21" fmla="*/ 2147483647 h 117"/>
              <a:gd name="T22" fmla="*/ 2147483647 w 176"/>
              <a:gd name="T23" fmla="*/ 0 h 117"/>
              <a:gd name="T24" fmla="*/ 2147483647 w 176"/>
              <a:gd name="T25" fmla="*/ 0 h 117"/>
              <a:gd name="T26" fmla="*/ 2147483647 w 176"/>
              <a:gd name="T27" fmla="*/ 2147483647 h 117"/>
              <a:gd name="T28" fmla="*/ 2147483647 w 176"/>
              <a:gd name="T29" fmla="*/ 2147483647 h 117"/>
              <a:gd name="T30" fmla="*/ 2147483647 w 176"/>
              <a:gd name="T31" fmla="*/ 2147483647 h 117"/>
              <a:gd name="T32" fmla="*/ 2147483647 w 176"/>
              <a:gd name="T33" fmla="*/ 2147483647 h 117"/>
              <a:gd name="T34" fmla="*/ 2147483647 w 176"/>
              <a:gd name="T35" fmla="*/ 2147483647 h 117"/>
              <a:gd name="T36" fmla="*/ 2147483647 w 176"/>
              <a:gd name="T37" fmla="*/ 2147483647 h 117"/>
              <a:gd name="T38" fmla="*/ 2147483647 w 176"/>
              <a:gd name="T39" fmla="*/ 2147483647 h 117"/>
              <a:gd name="T40" fmla="*/ 2147483647 w 176"/>
              <a:gd name="T41" fmla="*/ 2147483647 h 117"/>
              <a:gd name="T42" fmla="*/ 2147483647 w 176"/>
              <a:gd name="T43" fmla="*/ 2147483647 h 117"/>
              <a:gd name="T44" fmla="*/ 2147483647 w 176"/>
              <a:gd name="T45" fmla="*/ 2147483647 h 117"/>
              <a:gd name="T46" fmla="*/ 2147483647 w 176"/>
              <a:gd name="T47" fmla="*/ 2147483647 h 117"/>
              <a:gd name="T48" fmla="*/ 2147483647 w 176"/>
              <a:gd name="T49" fmla="*/ 2147483647 h 117"/>
              <a:gd name="T50" fmla="*/ 2147483647 w 176"/>
              <a:gd name="T51" fmla="*/ 2147483647 h 117"/>
              <a:gd name="T52" fmla="*/ 2147483647 w 176"/>
              <a:gd name="T53" fmla="*/ 2147483647 h 117"/>
              <a:gd name="T54" fmla="*/ 2147483647 w 176"/>
              <a:gd name="T55" fmla="*/ 2147483647 h 117"/>
              <a:gd name="T56" fmla="*/ 2147483647 w 176"/>
              <a:gd name="T57" fmla="*/ 2147483647 h 117"/>
              <a:gd name="T58" fmla="*/ 2147483647 w 176"/>
              <a:gd name="T59" fmla="*/ 2147483647 h 117"/>
              <a:gd name="T60" fmla="*/ 2147483647 w 176"/>
              <a:gd name="T61" fmla="*/ 2147483647 h 117"/>
              <a:gd name="T62" fmla="*/ 2147483647 w 176"/>
              <a:gd name="T63" fmla="*/ 2147483647 h 117"/>
              <a:gd name="T64" fmla="*/ 2147483647 w 176"/>
              <a:gd name="T65" fmla="*/ 2147483647 h 117"/>
              <a:gd name="T66" fmla="*/ 2147483647 w 176"/>
              <a:gd name="T67" fmla="*/ 2147483647 h 117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w 176"/>
              <a:gd name="T103" fmla="*/ 0 h 117"/>
              <a:gd name="T104" fmla="*/ 176 w 176"/>
              <a:gd name="T105" fmla="*/ 117 h 117"/>
            </a:gdLst>
            <a:ahLst/>
            <a:cxnLst>
              <a:cxn ang="T68">
                <a:pos x="T0" y="T1"/>
              </a:cxn>
              <a:cxn ang="T69">
                <a:pos x="T2" y="T3"/>
              </a:cxn>
              <a:cxn ang="T70">
                <a:pos x="T4" y="T5"/>
              </a:cxn>
              <a:cxn ang="T71">
                <a:pos x="T6" y="T7"/>
              </a:cxn>
              <a:cxn ang="T72">
                <a:pos x="T8" y="T9"/>
              </a:cxn>
              <a:cxn ang="T73">
                <a:pos x="T10" y="T11"/>
              </a:cxn>
              <a:cxn ang="T74">
                <a:pos x="T12" y="T13"/>
              </a:cxn>
              <a:cxn ang="T75">
                <a:pos x="T14" y="T15"/>
              </a:cxn>
              <a:cxn ang="T76">
                <a:pos x="T16" y="T17"/>
              </a:cxn>
              <a:cxn ang="T77">
                <a:pos x="T18" y="T19"/>
              </a:cxn>
              <a:cxn ang="T78">
                <a:pos x="T20" y="T21"/>
              </a:cxn>
              <a:cxn ang="T79">
                <a:pos x="T22" y="T23"/>
              </a:cxn>
              <a:cxn ang="T80">
                <a:pos x="T24" y="T25"/>
              </a:cxn>
              <a:cxn ang="T81">
                <a:pos x="T26" y="T27"/>
              </a:cxn>
              <a:cxn ang="T82">
                <a:pos x="T28" y="T29"/>
              </a:cxn>
              <a:cxn ang="T83">
                <a:pos x="T30" y="T31"/>
              </a:cxn>
              <a:cxn ang="T84">
                <a:pos x="T32" y="T33"/>
              </a:cxn>
              <a:cxn ang="T85">
                <a:pos x="T34" y="T35"/>
              </a:cxn>
              <a:cxn ang="T86">
                <a:pos x="T36" y="T37"/>
              </a:cxn>
              <a:cxn ang="T87">
                <a:pos x="T38" y="T39"/>
              </a:cxn>
              <a:cxn ang="T88">
                <a:pos x="T40" y="T41"/>
              </a:cxn>
              <a:cxn ang="T89">
                <a:pos x="T42" y="T43"/>
              </a:cxn>
              <a:cxn ang="T90">
                <a:pos x="T44" y="T45"/>
              </a:cxn>
              <a:cxn ang="T91">
                <a:pos x="T46" y="T47"/>
              </a:cxn>
              <a:cxn ang="T92">
                <a:pos x="T48" y="T49"/>
              </a:cxn>
              <a:cxn ang="T93">
                <a:pos x="T50" y="T51"/>
              </a:cxn>
              <a:cxn ang="T94">
                <a:pos x="T52" y="T53"/>
              </a:cxn>
              <a:cxn ang="T95">
                <a:pos x="T54" y="T55"/>
              </a:cxn>
              <a:cxn ang="T96">
                <a:pos x="T56" y="T57"/>
              </a:cxn>
              <a:cxn ang="T97">
                <a:pos x="T58" y="T59"/>
              </a:cxn>
              <a:cxn ang="T98">
                <a:pos x="T60" y="T61"/>
              </a:cxn>
              <a:cxn ang="T99">
                <a:pos x="T62" y="T63"/>
              </a:cxn>
              <a:cxn ang="T100">
                <a:pos x="T64" y="T65"/>
              </a:cxn>
              <a:cxn ang="T101">
                <a:pos x="T66" y="T67"/>
              </a:cxn>
            </a:cxnLst>
            <a:rect l="T102" t="T103" r="T104" b="T105"/>
            <a:pathLst>
              <a:path w="176" h="117">
                <a:moveTo>
                  <a:pt x="176" y="99"/>
                </a:moveTo>
                <a:cubicBezTo>
                  <a:pt x="176" y="108"/>
                  <a:pt x="176" y="108"/>
                  <a:pt x="176" y="108"/>
                </a:cubicBezTo>
                <a:cubicBezTo>
                  <a:pt x="176" y="113"/>
                  <a:pt x="169" y="117"/>
                  <a:pt x="161" y="117"/>
                </a:cubicBezTo>
                <a:cubicBezTo>
                  <a:pt x="15" y="117"/>
                  <a:pt x="15" y="117"/>
                  <a:pt x="15" y="117"/>
                </a:cubicBezTo>
                <a:cubicBezTo>
                  <a:pt x="7" y="117"/>
                  <a:pt x="0" y="113"/>
                  <a:pt x="0" y="108"/>
                </a:cubicBezTo>
                <a:cubicBezTo>
                  <a:pt x="0" y="99"/>
                  <a:pt x="0" y="99"/>
                  <a:pt x="0" y="99"/>
                </a:cubicBezTo>
                <a:cubicBezTo>
                  <a:pt x="15" y="99"/>
                  <a:pt x="15" y="99"/>
                  <a:pt x="15" y="99"/>
                </a:cubicBezTo>
                <a:cubicBezTo>
                  <a:pt x="161" y="99"/>
                  <a:pt x="161" y="99"/>
                  <a:pt x="161" y="99"/>
                </a:cubicBezTo>
                <a:lnTo>
                  <a:pt x="176" y="99"/>
                </a:lnTo>
                <a:close/>
                <a:moveTo>
                  <a:pt x="24" y="79"/>
                </a:moveTo>
                <a:cubicBezTo>
                  <a:pt x="24" y="14"/>
                  <a:pt x="24" y="14"/>
                  <a:pt x="24" y="14"/>
                </a:cubicBezTo>
                <a:cubicBezTo>
                  <a:pt x="24" y="6"/>
                  <a:pt x="30" y="0"/>
                  <a:pt x="38" y="0"/>
                </a:cubicBezTo>
                <a:cubicBezTo>
                  <a:pt x="138" y="0"/>
                  <a:pt x="138" y="0"/>
                  <a:pt x="138" y="0"/>
                </a:cubicBezTo>
                <a:cubicBezTo>
                  <a:pt x="146" y="0"/>
                  <a:pt x="152" y="6"/>
                  <a:pt x="152" y="14"/>
                </a:cubicBezTo>
                <a:cubicBezTo>
                  <a:pt x="152" y="79"/>
                  <a:pt x="152" y="79"/>
                  <a:pt x="152" y="79"/>
                </a:cubicBezTo>
                <a:cubicBezTo>
                  <a:pt x="152" y="87"/>
                  <a:pt x="146" y="93"/>
                  <a:pt x="138" y="93"/>
                </a:cubicBezTo>
                <a:cubicBezTo>
                  <a:pt x="38" y="93"/>
                  <a:pt x="38" y="93"/>
                  <a:pt x="38" y="93"/>
                </a:cubicBezTo>
                <a:cubicBezTo>
                  <a:pt x="30" y="93"/>
                  <a:pt x="24" y="87"/>
                  <a:pt x="24" y="79"/>
                </a:cubicBezTo>
                <a:close/>
                <a:moveTo>
                  <a:pt x="35" y="79"/>
                </a:moveTo>
                <a:cubicBezTo>
                  <a:pt x="35" y="80"/>
                  <a:pt x="37" y="82"/>
                  <a:pt x="38" y="82"/>
                </a:cubicBezTo>
                <a:cubicBezTo>
                  <a:pt x="138" y="82"/>
                  <a:pt x="138" y="82"/>
                  <a:pt x="138" y="82"/>
                </a:cubicBezTo>
                <a:cubicBezTo>
                  <a:pt x="139" y="82"/>
                  <a:pt x="141" y="80"/>
                  <a:pt x="141" y="79"/>
                </a:cubicBezTo>
                <a:cubicBezTo>
                  <a:pt x="141" y="14"/>
                  <a:pt x="141" y="14"/>
                  <a:pt x="141" y="14"/>
                </a:cubicBezTo>
                <a:cubicBezTo>
                  <a:pt x="141" y="13"/>
                  <a:pt x="139" y="11"/>
                  <a:pt x="138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5" y="13"/>
                  <a:pt x="35" y="14"/>
                </a:cubicBezTo>
                <a:lnTo>
                  <a:pt x="35" y="79"/>
                </a:lnTo>
                <a:close/>
                <a:moveTo>
                  <a:pt x="97" y="107"/>
                </a:moveTo>
                <a:cubicBezTo>
                  <a:pt x="97" y="106"/>
                  <a:pt x="96" y="105"/>
                  <a:pt x="95" y="105"/>
                </a:cubicBezTo>
                <a:cubicBezTo>
                  <a:pt x="81" y="105"/>
                  <a:pt x="81" y="105"/>
                  <a:pt x="81" y="105"/>
                </a:cubicBezTo>
                <a:cubicBezTo>
                  <a:pt x="80" y="105"/>
                  <a:pt x="79" y="106"/>
                  <a:pt x="79" y="107"/>
                </a:cubicBezTo>
                <a:cubicBezTo>
                  <a:pt x="79" y="107"/>
                  <a:pt x="80" y="108"/>
                  <a:pt x="81" y="108"/>
                </a:cubicBezTo>
                <a:cubicBezTo>
                  <a:pt x="95" y="108"/>
                  <a:pt x="95" y="108"/>
                  <a:pt x="95" y="108"/>
                </a:cubicBezTo>
                <a:cubicBezTo>
                  <a:pt x="96" y="108"/>
                  <a:pt x="97" y="107"/>
                  <a:pt x="97" y="10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pPr defTabSz="914446"/>
            <a:endParaRPr lang="zh-CN" altLang="en-US" dirty="0">
              <a:solidFill>
                <a:prstClr val="black">
                  <a:lumMod val="75000"/>
                  <a:lumOff val="25000"/>
                </a:prstClr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30" name="Oval 13">
            <a:extLst>
              <a:ext uri="{FF2B5EF4-FFF2-40B4-BE49-F238E27FC236}">
                <a16:creationId xmlns:a16="http://schemas.microsoft.com/office/drawing/2014/main" id="{6CF31204-C45B-4B1C-BEA5-A7B58ADC6BD7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9907014" y="4532652"/>
            <a:ext cx="951437" cy="940925"/>
          </a:xfrm>
          <a:prstGeom prst="round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  <a:effectLst>
            <a:outerShdw blurRad="190500" dist="38100" dir="2700000" algn="tl" rotWithShape="0">
              <a:prstClr val="black">
                <a:alpha val="20000"/>
              </a:prstClr>
            </a:outerShdw>
          </a:effec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defTabSz="914446"/>
            <a:endParaRPr lang="zh-CN" altLang="zh-CN" sz="2800" dirty="0">
              <a:solidFill>
                <a:prstClr val="black">
                  <a:lumMod val="75000"/>
                  <a:lumOff val="25000"/>
                </a:prstClr>
              </a:solidFill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31" name="Freeform 7">
            <a:extLst>
              <a:ext uri="{FF2B5EF4-FFF2-40B4-BE49-F238E27FC236}">
                <a16:creationId xmlns:a16="http://schemas.microsoft.com/office/drawing/2014/main" id="{485ADEB3-83EE-4395-ADC7-DD01FE913461}"/>
              </a:ext>
            </a:extLst>
          </p:cNvPr>
          <p:cNvSpPr>
            <a:spLocks noEditPoints="1" noChangeArrowheads="1"/>
          </p:cNvSpPr>
          <p:nvPr/>
        </p:nvSpPr>
        <p:spPr bwMode="auto">
          <a:xfrm>
            <a:off x="10115348" y="4778008"/>
            <a:ext cx="510625" cy="467532"/>
          </a:xfrm>
          <a:custGeom>
            <a:avLst/>
            <a:gdLst>
              <a:gd name="T0" fmla="*/ 2147483647 w 177"/>
              <a:gd name="T1" fmla="*/ 2147483647 h 164"/>
              <a:gd name="T2" fmla="*/ 2147483647 w 177"/>
              <a:gd name="T3" fmla="*/ 2147483647 h 164"/>
              <a:gd name="T4" fmla="*/ 2147483647 w 177"/>
              <a:gd name="T5" fmla="*/ 2147483647 h 164"/>
              <a:gd name="T6" fmla="*/ 2147483647 w 177"/>
              <a:gd name="T7" fmla="*/ 2147483647 h 164"/>
              <a:gd name="T8" fmla="*/ 2147483647 w 177"/>
              <a:gd name="T9" fmla="*/ 2147483647 h 164"/>
              <a:gd name="T10" fmla="*/ 2147483647 w 177"/>
              <a:gd name="T11" fmla="*/ 2147483647 h 164"/>
              <a:gd name="T12" fmla="*/ 2147483647 w 177"/>
              <a:gd name="T13" fmla="*/ 2147483647 h 164"/>
              <a:gd name="T14" fmla="*/ 2147483647 w 177"/>
              <a:gd name="T15" fmla="*/ 2147483647 h 164"/>
              <a:gd name="T16" fmla="*/ 2147483647 w 177"/>
              <a:gd name="T17" fmla="*/ 2147483647 h 164"/>
              <a:gd name="T18" fmla="*/ 2147483647 w 177"/>
              <a:gd name="T19" fmla="*/ 2147483647 h 164"/>
              <a:gd name="T20" fmla="*/ 2147483647 w 177"/>
              <a:gd name="T21" fmla="*/ 2147483647 h 164"/>
              <a:gd name="T22" fmla="*/ 2147483647 w 177"/>
              <a:gd name="T23" fmla="*/ 0 h 164"/>
              <a:gd name="T24" fmla="*/ 2147483647 w 177"/>
              <a:gd name="T25" fmla="*/ 2147483647 h 164"/>
              <a:gd name="T26" fmla="*/ 2147483647 w 177"/>
              <a:gd name="T27" fmla="*/ 2147483647 h 164"/>
              <a:gd name="T28" fmla="*/ 2147483647 w 177"/>
              <a:gd name="T29" fmla="*/ 2147483647 h 164"/>
              <a:gd name="T30" fmla="*/ 2147483647 w 177"/>
              <a:gd name="T31" fmla="*/ 2147483647 h 164"/>
              <a:gd name="T32" fmla="*/ 2147483647 w 177"/>
              <a:gd name="T33" fmla="*/ 2147483647 h 164"/>
              <a:gd name="T34" fmla="*/ 2147483647 w 177"/>
              <a:gd name="T35" fmla="*/ 2147483647 h 164"/>
              <a:gd name="T36" fmla="*/ 2147483647 w 177"/>
              <a:gd name="T37" fmla="*/ 2147483647 h 164"/>
              <a:gd name="T38" fmla="*/ 2147483647 w 177"/>
              <a:gd name="T39" fmla="*/ 2147483647 h 164"/>
              <a:gd name="T40" fmla="*/ 2147483647 w 177"/>
              <a:gd name="T41" fmla="*/ 2147483647 h 164"/>
              <a:gd name="T42" fmla="*/ 2147483647 w 177"/>
              <a:gd name="T43" fmla="*/ 2147483647 h 164"/>
              <a:gd name="T44" fmla="*/ 2147483647 w 177"/>
              <a:gd name="T45" fmla="*/ 2147483647 h 164"/>
              <a:gd name="T46" fmla="*/ 2147483647 w 177"/>
              <a:gd name="T47" fmla="*/ 2147483647 h 164"/>
              <a:gd name="T48" fmla="*/ 2147483647 w 177"/>
              <a:gd name="T49" fmla="*/ 2147483647 h 164"/>
              <a:gd name="T50" fmla="*/ 2147483647 w 177"/>
              <a:gd name="T51" fmla="*/ 2147483647 h 164"/>
              <a:gd name="T52" fmla="*/ 2147483647 w 177"/>
              <a:gd name="T53" fmla="*/ 2147483647 h 164"/>
              <a:gd name="T54" fmla="*/ 2147483647 w 177"/>
              <a:gd name="T55" fmla="*/ 2147483647 h 164"/>
              <a:gd name="T56" fmla="*/ 2147483647 w 177"/>
              <a:gd name="T57" fmla="*/ 2147483647 h 164"/>
              <a:gd name="T58" fmla="*/ 2147483647 w 177"/>
              <a:gd name="T59" fmla="*/ 0 h 164"/>
              <a:gd name="T60" fmla="*/ 2147483647 w 177"/>
              <a:gd name="T61" fmla="*/ 2147483647 h 164"/>
              <a:gd name="T62" fmla="*/ 2147483647 w 177"/>
              <a:gd name="T63" fmla="*/ 2147483647 h 164"/>
              <a:gd name="T64" fmla="*/ 2147483647 w 177"/>
              <a:gd name="T65" fmla="*/ 2147483647 h 164"/>
              <a:gd name="T66" fmla="*/ 2147483647 w 177"/>
              <a:gd name="T67" fmla="*/ 2147483647 h 164"/>
              <a:gd name="T68" fmla="*/ 2147483647 w 177"/>
              <a:gd name="T69" fmla="*/ 2147483647 h 164"/>
              <a:gd name="T70" fmla="*/ 2147483647 w 177"/>
              <a:gd name="T71" fmla="*/ 2147483647 h 164"/>
              <a:gd name="T72" fmla="*/ 2147483647 w 177"/>
              <a:gd name="T73" fmla="*/ 2147483647 h 164"/>
              <a:gd name="T74" fmla="*/ 2147483647 w 177"/>
              <a:gd name="T75" fmla="*/ 2147483647 h 164"/>
              <a:gd name="T76" fmla="*/ 2147483647 w 177"/>
              <a:gd name="T77" fmla="*/ 2147483647 h 164"/>
              <a:gd name="T78" fmla="*/ 2147483647 w 177"/>
              <a:gd name="T79" fmla="*/ 2147483647 h 164"/>
              <a:gd name="T80" fmla="*/ 2147483647 w 177"/>
              <a:gd name="T81" fmla="*/ 2147483647 h 164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177"/>
              <a:gd name="T124" fmla="*/ 0 h 164"/>
              <a:gd name="T125" fmla="*/ 177 w 177"/>
              <a:gd name="T126" fmla="*/ 164 h 164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177" h="164">
                <a:moveTo>
                  <a:pt x="31" y="94"/>
                </a:moveTo>
                <a:cubicBezTo>
                  <a:pt x="19" y="94"/>
                  <a:pt x="19" y="94"/>
                  <a:pt x="19" y="94"/>
                </a:cubicBezTo>
                <a:cubicBezTo>
                  <a:pt x="9" y="94"/>
                  <a:pt x="1" y="89"/>
                  <a:pt x="1" y="79"/>
                </a:cubicBezTo>
                <a:cubicBezTo>
                  <a:pt x="1" y="72"/>
                  <a:pt x="0" y="47"/>
                  <a:pt x="12" y="47"/>
                </a:cubicBezTo>
                <a:cubicBezTo>
                  <a:pt x="14" y="47"/>
                  <a:pt x="24" y="55"/>
                  <a:pt x="36" y="55"/>
                </a:cubicBezTo>
                <a:cubicBezTo>
                  <a:pt x="40" y="55"/>
                  <a:pt x="44" y="54"/>
                  <a:pt x="48" y="52"/>
                </a:cubicBezTo>
                <a:cubicBezTo>
                  <a:pt x="48" y="54"/>
                  <a:pt x="48" y="57"/>
                  <a:pt x="48" y="59"/>
                </a:cubicBezTo>
                <a:cubicBezTo>
                  <a:pt x="48" y="67"/>
                  <a:pt x="50" y="75"/>
                  <a:pt x="55" y="82"/>
                </a:cubicBezTo>
                <a:cubicBezTo>
                  <a:pt x="46" y="82"/>
                  <a:pt x="37" y="86"/>
                  <a:pt x="31" y="94"/>
                </a:cubicBezTo>
                <a:close/>
                <a:moveTo>
                  <a:pt x="36" y="47"/>
                </a:moveTo>
                <a:cubicBezTo>
                  <a:pt x="23" y="47"/>
                  <a:pt x="12" y="36"/>
                  <a:pt x="12" y="23"/>
                </a:cubicBezTo>
                <a:cubicBezTo>
                  <a:pt x="12" y="10"/>
                  <a:pt x="23" y="0"/>
                  <a:pt x="36" y="0"/>
                </a:cubicBezTo>
                <a:cubicBezTo>
                  <a:pt x="49" y="0"/>
                  <a:pt x="59" y="10"/>
                  <a:pt x="59" y="23"/>
                </a:cubicBezTo>
                <a:cubicBezTo>
                  <a:pt x="59" y="36"/>
                  <a:pt x="49" y="47"/>
                  <a:pt x="36" y="47"/>
                </a:cubicBezTo>
                <a:close/>
                <a:moveTo>
                  <a:pt x="129" y="164"/>
                </a:moveTo>
                <a:cubicBezTo>
                  <a:pt x="49" y="164"/>
                  <a:pt x="49" y="164"/>
                  <a:pt x="49" y="164"/>
                </a:cubicBezTo>
                <a:cubicBezTo>
                  <a:pt x="34" y="164"/>
                  <a:pt x="24" y="155"/>
                  <a:pt x="24" y="140"/>
                </a:cubicBezTo>
                <a:cubicBezTo>
                  <a:pt x="24" y="120"/>
                  <a:pt x="29" y="88"/>
                  <a:pt x="56" y="88"/>
                </a:cubicBezTo>
                <a:cubicBezTo>
                  <a:pt x="59" y="88"/>
                  <a:pt x="70" y="101"/>
                  <a:pt x="89" y="101"/>
                </a:cubicBezTo>
                <a:cubicBezTo>
                  <a:pt x="107" y="101"/>
                  <a:pt x="118" y="88"/>
                  <a:pt x="121" y="88"/>
                </a:cubicBezTo>
                <a:cubicBezTo>
                  <a:pt x="148" y="88"/>
                  <a:pt x="153" y="120"/>
                  <a:pt x="153" y="140"/>
                </a:cubicBezTo>
                <a:cubicBezTo>
                  <a:pt x="153" y="155"/>
                  <a:pt x="143" y="164"/>
                  <a:pt x="129" y="164"/>
                </a:cubicBezTo>
                <a:close/>
                <a:moveTo>
                  <a:pt x="89" y="94"/>
                </a:moveTo>
                <a:cubicBezTo>
                  <a:pt x="69" y="94"/>
                  <a:pt x="53" y="78"/>
                  <a:pt x="53" y="59"/>
                </a:cubicBezTo>
                <a:cubicBezTo>
                  <a:pt x="53" y="39"/>
                  <a:pt x="69" y="23"/>
                  <a:pt x="89" y="23"/>
                </a:cubicBezTo>
                <a:cubicBezTo>
                  <a:pt x="108" y="23"/>
                  <a:pt x="124" y="39"/>
                  <a:pt x="124" y="59"/>
                </a:cubicBezTo>
                <a:cubicBezTo>
                  <a:pt x="124" y="78"/>
                  <a:pt x="108" y="94"/>
                  <a:pt x="89" y="94"/>
                </a:cubicBezTo>
                <a:close/>
                <a:moveTo>
                  <a:pt x="141" y="47"/>
                </a:moveTo>
                <a:cubicBezTo>
                  <a:pt x="128" y="47"/>
                  <a:pt x="118" y="36"/>
                  <a:pt x="118" y="23"/>
                </a:cubicBezTo>
                <a:cubicBezTo>
                  <a:pt x="118" y="10"/>
                  <a:pt x="128" y="0"/>
                  <a:pt x="141" y="0"/>
                </a:cubicBezTo>
                <a:cubicBezTo>
                  <a:pt x="154" y="0"/>
                  <a:pt x="165" y="10"/>
                  <a:pt x="165" y="23"/>
                </a:cubicBezTo>
                <a:cubicBezTo>
                  <a:pt x="165" y="36"/>
                  <a:pt x="154" y="47"/>
                  <a:pt x="141" y="47"/>
                </a:cubicBezTo>
                <a:close/>
                <a:moveTo>
                  <a:pt x="159" y="94"/>
                </a:moveTo>
                <a:cubicBezTo>
                  <a:pt x="146" y="94"/>
                  <a:pt x="146" y="94"/>
                  <a:pt x="146" y="94"/>
                </a:cubicBezTo>
                <a:cubicBezTo>
                  <a:pt x="140" y="86"/>
                  <a:pt x="132" y="82"/>
                  <a:pt x="122" y="82"/>
                </a:cubicBezTo>
                <a:cubicBezTo>
                  <a:pt x="127" y="75"/>
                  <a:pt x="130" y="67"/>
                  <a:pt x="130" y="59"/>
                </a:cubicBezTo>
                <a:cubicBezTo>
                  <a:pt x="130" y="57"/>
                  <a:pt x="129" y="54"/>
                  <a:pt x="129" y="52"/>
                </a:cubicBezTo>
                <a:cubicBezTo>
                  <a:pt x="133" y="54"/>
                  <a:pt x="137" y="55"/>
                  <a:pt x="141" y="55"/>
                </a:cubicBezTo>
                <a:cubicBezTo>
                  <a:pt x="154" y="55"/>
                  <a:pt x="163" y="47"/>
                  <a:pt x="165" y="47"/>
                </a:cubicBezTo>
                <a:cubicBezTo>
                  <a:pt x="177" y="47"/>
                  <a:pt x="177" y="72"/>
                  <a:pt x="177" y="79"/>
                </a:cubicBezTo>
                <a:cubicBezTo>
                  <a:pt x="177" y="89"/>
                  <a:pt x="168" y="94"/>
                  <a:pt x="159" y="9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lIns="90170" tIns="46990" rIns="90170" bIns="46990"/>
          <a:lstStyle/>
          <a:p>
            <a:pPr defTabSz="914446"/>
            <a:endParaRPr lang="zh-CN" altLang="en-US" dirty="0">
              <a:solidFill>
                <a:prstClr val="black">
                  <a:lumMod val="75000"/>
                  <a:lumOff val="25000"/>
                </a:prstClr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32" name="Oval 4">
            <a:extLst>
              <a:ext uri="{FF2B5EF4-FFF2-40B4-BE49-F238E27FC236}">
                <a16:creationId xmlns:a16="http://schemas.microsoft.com/office/drawing/2014/main" id="{463BA9E3-9FEE-4A73-AC7B-1B30C620FC96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1514132" y="2218188"/>
            <a:ext cx="951437" cy="940925"/>
          </a:xfrm>
          <a:prstGeom prst="roundRect">
            <a:avLst/>
          </a:prstGeom>
          <a:solidFill>
            <a:srgbClr val="00172C"/>
          </a:solidFill>
          <a:ln>
            <a:noFill/>
          </a:ln>
          <a:effectLst>
            <a:outerShdw blurRad="190500" dist="38100" dir="2700000" algn="tl" rotWithShape="0">
              <a:prstClr val="black">
                <a:alpha val="20000"/>
              </a:prstClr>
            </a:outerShdw>
          </a:effec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defTabSz="914446"/>
            <a:endParaRPr lang="zh-CN" altLang="zh-CN" sz="2800" dirty="0">
              <a:solidFill>
                <a:prstClr val="black">
                  <a:lumMod val="75000"/>
                  <a:lumOff val="25000"/>
                </a:prstClr>
              </a:solidFill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33" name="Freeform 8">
            <a:extLst>
              <a:ext uri="{FF2B5EF4-FFF2-40B4-BE49-F238E27FC236}">
                <a16:creationId xmlns:a16="http://schemas.microsoft.com/office/drawing/2014/main" id="{505FCB7F-F94E-49DD-8348-BDA6B2C285E7}"/>
              </a:ext>
            </a:extLst>
          </p:cNvPr>
          <p:cNvSpPr>
            <a:spLocks noEditPoints="1" noChangeArrowheads="1"/>
          </p:cNvSpPr>
          <p:nvPr/>
        </p:nvSpPr>
        <p:spPr bwMode="auto">
          <a:xfrm>
            <a:off x="1812845" y="2443933"/>
            <a:ext cx="343888" cy="506756"/>
          </a:xfrm>
          <a:custGeom>
            <a:avLst/>
            <a:gdLst>
              <a:gd name="T0" fmla="*/ 2147483647 w 94"/>
              <a:gd name="T1" fmla="*/ 2147483647 h 140"/>
              <a:gd name="T2" fmla="*/ 2147483647 w 94"/>
              <a:gd name="T3" fmla="*/ 2147483647 h 140"/>
              <a:gd name="T4" fmla="*/ 2147483647 w 94"/>
              <a:gd name="T5" fmla="*/ 2147483647 h 140"/>
              <a:gd name="T6" fmla="*/ 2147483647 w 94"/>
              <a:gd name="T7" fmla="*/ 2147483647 h 140"/>
              <a:gd name="T8" fmla="*/ 2147483647 w 94"/>
              <a:gd name="T9" fmla="*/ 2147483647 h 140"/>
              <a:gd name="T10" fmla="*/ 2147483647 w 94"/>
              <a:gd name="T11" fmla="*/ 2147483647 h 140"/>
              <a:gd name="T12" fmla="*/ 0 w 94"/>
              <a:gd name="T13" fmla="*/ 2147483647 h 140"/>
              <a:gd name="T14" fmla="*/ 2147483647 w 94"/>
              <a:gd name="T15" fmla="*/ 2147483647 h 140"/>
              <a:gd name="T16" fmla="*/ 2147483647 w 94"/>
              <a:gd name="T17" fmla="*/ 2147483647 h 140"/>
              <a:gd name="T18" fmla="*/ 0 w 94"/>
              <a:gd name="T19" fmla="*/ 2147483647 h 140"/>
              <a:gd name="T20" fmla="*/ 2147483647 w 94"/>
              <a:gd name="T21" fmla="*/ 0 h 140"/>
              <a:gd name="T22" fmla="*/ 2147483647 w 94"/>
              <a:gd name="T23" fmla="*/ 2147483647 h 140"/>
              <a:gd name="T24" fmla="*/ 2147483647 w 94"/>
              <a:gd name="T25" fmla="*/ 2147483647 h 140"/>
              <a:gd name="T26" fmla="*/ 2147483647 w 94"/>
              <a:gd name="T27" fmla="*/ 2147483647 h 140"/>
              <a:gd name="T28" fmla="*/ 2147483647 w 94"/>
              <a:gd name="T29" fmla="*/ 2147483647 h 140"/>
              <a:gd name="T30" fmla="*/ 2147483647 w 94"/>
              <a:gd name="T31" fmla="*/ 2147483647 h 140"/>
              <a:gd name="T32" fmla="*/ 2147483647 w 94"/>
              <a:gd name="T33" fmla="*/ 2147483647 h 140"/>
              <a:gd name="T34" fmla="*/ 2147483647 w 94"/>
              <a:gd name="T35" fmla="*/ 2147483647 h 140"/>
              <a:gd name="T36" fmla="*/ 2147483647 w 94"/>
              <a:gd name="T37" fmla="*/ 2147483647 h 140"/>
              <a:gd name="T38" fmla="*/ 2147483647 w 94"/>
              <a:gd name="T39" fmla="*/ 2147483647 h 140"/>
              <a:gd name="T40" fmla="*/ 2147483647 w 94"/>
              <a:gd name="T41" fmla="*/ 2147483647 h 140"/>
              <a:gd name="T42" fmla="*/ 2147483647 w 94"/>
              <a:gd name="T43" fmla="*/ 2147483647 h 140"/>
              <a:gd name="T44" fmla="*/ 2147483647 w 94"/>
              <a:gd name="T45" fmla="*/ 2147483647 h 140"/>
              <a:gd name="T46" fmla="*/ 2147483647 w 94"/>
              <a:gd name="T47" fmla="*/ 2147483647 h 140"/>
              <a:gd name="T48" fmla="*/ 2147483647 w 94"/>
              <a:gd name="T49" fmla="*/ 2147483647 h 140"/>
              <a:gd name="T50" fmla="*/ 2147483647 w 94"/>
              <a:gd name="T51" fmla="*/ 2147483647 h 140"/>
              <a:gd name="T52" fmla="*/ 2147483647 w 94"/>
              <a:gd name="T53" fmla="*/ 2147483647 h 140"/>
              <a:gd name="T54" fmla="*/ 2147483647 w 94"/>
              <a:gd name="T55" fmla="*/ 2147483647 h 140"/>
              <a:gd name="T56" fmla="*/ 2147483647 w 94"/>
              <a:gd name="T57" fmla="*/ 2147483647 h 140"/>
              <a:gd name="T58" fmla="*/ 2147483647 w 94"/>
              <a:gd name="T59" fmla="*/ 2147483647 h 140"/>
              <a:gd name="T60" fmla="*/ 2147483647 w 94"/>
              <a:gd name="T61" fmla="*/ 2147483647 h 140"/>
              <a:gd name="T62" fmla="*/ 2147483647 w 94"/>
              <a:gd name="T63" fmla="*/ 2147483647 h 140"/>
              <a:gd name="T64" fmla="*/ 2147483647 w 94"/>
              <a:gd name="T65" fmla="*/ 2147483647 h 140"/>
              <a:gd name="T66" fmla="*/ 2147483647 w 94"/>
              <a:gd name="T67" fmla="*/ 2147483647 h 140"/>
              <a:gd name="T68" fmla="*/ 2147483647 w 94"/>
              <a:gd name="T69" fmla="*/ 2147483647 h 140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94"/>
              <a:gd name="T106" fmla="*/ 0 h 140"/>
              <a:gd name="T107" fmla="*/ 94 w 94"/>
              <a:gd name="T108" fmla="*/ 140 h 140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94" h="140">
                <a:moveTo>
                  <a:pt x="85" y="44"/>
                </a:moveTo>
                <a:cubicBezTo>
                  <a:pt x="84" y="77"/>
                  <a:pt x="61" y="85"/>
                  <a:pt x="45" y="90"/>
                </a:cubicBezTo>
                <a:cubicBezTo>
                  <a:pt x="31" y="94"/>
                  <a:pt x="26" y="96"/>
                  <a:pt x="26" y="105"/>
                </a:cubicBezTo>
                <a:cubicBezTo>
                  <a:pt x="26" y="108"/>
                  <a:pt x="26" y="108"/>
                  <a:pt x="26" y="108"/>
                </a:cubicBezTo>
                <a:cubicBezTo>
                  <a:pt x="31" y="111"/>
                  <a:pt x="35" y="116"/>
                  <a:pt x="35" y="123"/>
                </a:cubicBezTo>
                <a:cubicBezTo>
                  <a:pt x="35" y="132"/>
                  <a:pt x="27" y="140"/>
                  <a:pt x="17" y="140"/>
                </a:cubicBezTo>
                <a:cubicBezTo>
                  <a:pt x="8" y="140"/>
                  <a:pt x="0" y="132"/>
                  <a:pt x="0" y="123"/>
                </a:cubicBezTo>
                <a:cubicBezTo>
                  <a:pt x="0" y="116"/>
                  <a:pt x="3" y="111"/>
                  <a:pt x="9" y="108"/>
                </a:cubicBezTo>
                <a:cubicBezTo>
                  <a:pt x="9" y="33"/>
                  <a:pt x="9" y="33"/>
                  <a:pt x="9" y="33"/>
                </a:cubicBezTo>
                <a:cubicBezTo>
                  <a:pt x="3" y="29"/>
                  <a:pt x="0" y="24"/>
                  <a:pt x="0" y="17"/>
                </a:cubicBezTo>
                <a:cubicBezTo>
                  <a:pt x="0" y="8"/>
                  <a:pt x="8" y="0"/>
                  <a:pt x="17" y="0"/>
                </a:cubicBezTo>
                <a:cubicBezTo>
                  <a:pt x="27" y="0"/>
                  <a:pt x="35" y="8"/>
                  <a:pt x="35" y="17"/>
                </a:cubicBezTo>
                <a:cubicBezTo>
                  <a:pt x="35" y="24"/>
                  <a:pt x="31" y="29"/>
                  <a:pt x="26" y="33"/>
                </a:cubicBezTo>
                <a:cubicBezTo>
                  <a:pt x="26" y="78"/>
                  <a:pt x="26" y="78"/>
                  <a:pt x="26" y="78"/>
                </a:cubicBezTo>
                <a:cubicBezTo>
                  <a:pt x="31" y="76"/>
                  <a:pt x="36" y="74"/>
                  <a:pt x="40" y="73"/>
                </a:cubicBezTo>
                <a:cubicBezTo>
                  <a:pt x="57" y="67"/>
                  <a:pt x="67" y="63"/>
                  <a:pt x="67" y="44"/>
                </a:cubicBezTo>
                <a:cubicBezTo>
                  <a:pt x="62" y="41"/>
                  <a:pt x="58" y="36"/>
                  <a:pt x="58" y="29"/>
                </a:cubicBezTo>
                <a:cubicBezTo>
                  <a:pt x="58" y="19"/>
                  <a:pt x="66" y="11"/>
                  <a:pt x="76" y="11"/>
                </a:cubicBezTo>
                <a:cubicBezTo>
                  <a:pt x="86" y="11"/>
                  <a:pt x="94" y="19"/>
                  <a:pt x="94" y="29"/>
                </a:cubicBezTo>
                <a:cubicBezTo>
                  <a:pt x="94" y="36"/>
                  <a:pt x="90" y="41"/>
                  <a:pt x="85" y="44"/>
                </a:cubicBezTo>
                <a:close/>
                <a:moveTo>
                  <a:pt x="17" y="9"/>
                </a:moveTo>
                <a:cubicBezTo>
                  <a:pt x="13" y="9"/>
                  <a:pt x="9" y="12"/>
                  <a:pt x="9" y="17"/>
                </a:cubicBezTo>
                <a:cubicBezTo>
                  <a:pt x="9" y="22"/>
                  <a:pt x="13" y="26"/>
                  <a:pt x="17" y="26"/>
                </a:cubicBezTo>
                <a:cubicBezTo>
                  <a:pt x="22" y="26"/>
                  <a:pt x="26" y="22"/>
                  <a:pt x="26" y="17"/>
                </a:cubicBezTo>
                <a:cubicBezTo>
                  <a:pt x="26" y="12"/>
                  <a:pt x="22" y="9"/>
                  <a:pt x="17" y="9"/>
                </a:cubicBezTo>
                <a:close/>
                <a:moveTo>
                  <a:pt x="17" y="114"/>
                </a:moveTo>
                <a:cubicBezTo>
                  <a:pt x="13" y="114"/>
                  <a:pt x="9" y="118"/>
                  <a:pt x="9" y="123"/>
                </a:cubicBezTo>
                <a:cubicBezTo>
                  <a:pt x="9" y="128"/>
                  <a:pt x="13" y="132"/>
                  <a:pt x="17" y="132"/>
                </a:cubicBezTo>
                <a:cubicBezTo>
                  <a:pt x="22" y="132"/>
                  <a:pt x="26" y="128"/>
                  <a:pt x="26" y="123"/>
                </a:cubicBezTo>
                <a:cubicBezTo>
                  <a:pt x="26" y="118"/>
                  <a:pt x="22" y="114"/>
                  <a:pt x="17" y="114"/>
                </a:cubicBezTo>
                <a:close/>
                <a:moveTo>
                  <a:pt x="76" y="20"/>
                </a:moveTo>
                <a:cubicBezTo>
                  <a:pt x="71" y="20"/>
                  <a:pt x="67" y="24"/>
                  <a:pt x="67" y="29"/>
                </a:cubicBezTo>
                <a:cubicBezTo>
                  <a:pt x="67" y="34"/>
                  <a:pt x="71" y="38"/>
                  <a:pt x="76" y="38"/>
                </a:cubicBezTo>
                <a:cubicBezTo>
                  <a:pt x="81" y="38"/>
                  <a:pt x="85" y="34"/>
                  <a:pt x="85" y="29"/>
                </a:cubicBezTo>
                <a:cubicBezTo>
                  <a:pt x="85" y="24"/>
                  <a:pt x="81" y="20"/>
                  <a:pt x="76" y="20"/>
                </a:cubicBezTo>
                <a:close/>
              </a:path>
            </a:pathLst>
          </a:custGeom>
          <a:solidFill>
            <a:srgbClr val="F4F5F7"/>
          </a:solidFill>
          <a:ln>
            <a:noFill/>
          </a:ln>
        </p:spPr>
        <p:txBody>
          <a:bodyPr/>
          <a:lstStyle/>
          <a:p>
            <a:pPr defTabSz="914446"/>
            <a:endParaRPr lang="zh-CN" altLang="en-US" dirty="0">
              <a:solidFill>
                <a:prstClr val="black">
                  <a:lumMod val="75000"/>
                  <a:lumOff val="25000"/>
                </a:prstClr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34" name="Oval 10">
            <a:extLst>
              <a:ext uri="{FF2B5EF4-FFF2-40B4-BE49-F238E27FC236}">
                <a16:creationId xmlns:a16="http://schemas.microsoft.com/office/drawing/2014/main" id="{46714DB1-490D-42DD-9358-78F4F7973707}"/>
              </a:ext>
            </a:extLst>
          </p:cNvPr>
          <p:cNvSpPr>
            <a:spLocks noChangeArrowheads="1"/>
          </p:cNvSpPr>
          <p:nvPr/>
        </p:nvSpPr>
        <p:spPr bwMode="auto">
          <a:xfrm rot="2700000">
            <a:off x="7038098" y="2218189"/>
            <a:ext cx="951438" cy="940925"/>
          </a:xfrm>
          <a:prstGeom prst="roundRect">
            <a:avLst/>
          </a:prstGeom>
          <a:solidFill>
            <a:srgbClr val="00172C"/>
          </a:solidFill>
          <a:ln>
            <a:noFill/>
          </a:ln>
          <a:effectLst>
            <a:outerShdw blurRad="190500" dist="38100" dir="2700000" algn="tl" rotWithShape="0">
              <a:prstClr val="black">
                <a:alpha val="20000"/>
              </a:prstClr>
            </a:outerShdw>
          </a:effec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defTabSz="914446"/>
            <a:endParaRPr lang="zh-CN" altLang="zh-CN" sz="2800" dirty="0">
              <a:solidFill>
                <a:prstClr val="black">
                  <a:lumMod val="75000"/>
                  <a:lumOff val="25000"/>
                </a:prstClr>
              </a:solidFill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35" name="Freeform 11">
            <a:extLst>
              <a:ext uri="{FF2B5EF4-FFF2-40B4-BE49-F238E27FC236}">
                <a16:creationId xmlns:a16="http://schemas.microsoft.com/office/drawing/2014/main" id="{4403C97E-CF27-40D6-9137-F94E9CF69FDC}"/>
              </a:ext>
            </a:extLst>
          </p:cNvPr>
          <p:cNvSpPr>
            <a:spLocks noEditPoints="1" noChangeArrowheads="1"/>
          </p:cNvSpPr>
          <p:nvPr/>
        </p:nvSpPr>
        <p:spPr bwMode="auto">
          <a:xfrm>
            <a:off x="7296915" y="2483659"/>
            <a:ext cx="434189" cy="427305"/>
          </a:xfrm>
          <a:custGeom>
            <a:avLst/>
            <a:gdLst>
              <a:gd name="T0" fmla="*/ 2147483647 w 152"/>
              <a:gd name="T1" fmla="*/ 2147483647 h 152"/>
              <a:gd name="T2" fmla="*/ 2147483647 w 152"/>
              <a:gd name="T3" fmla="*/ 2147483647 h 152"/>
              <a:gd name="T4" fmla="*/ 2147483647 w 152"/>
              <a:gd name="T5" fmla="*/ 2147483647 h 152"/>
              <a:gd name="T6" fmla="*/ 2147483647 w 152"/>
              <a:gd name="T7" fmla="*/ 2147483647 h 152"/>
              <a:gd name="T8" fmla="*/ 0 w 152"/>
              <a:gd name="T9" fmla="*/ 2147483647 h 152"/>
              <a:gd name="T10" fmla="*/ 2147483647 w 152"/>
              <a:gd name="T11" fmla="*/ 0 h 152"/>
              <a:gd name="T12" fmla="*/ 2147483647 w 152"/>
              <a:gd name="T13" fmla="*/ 2147483647 h 152"/>
              <a:gd name="T14" fmla="*/ 2147483647 w 152"/>
              <a:gd name="T15" fmla="*/ 2147483647 h 152"/>
              <a:gd name="T16" fmla="*/ 2147483647 w 152"/>
              <a:gd name="T17" fmla="*/ 2147483647 h 152"/>
              <a:gd name="T18" fmla="*/ 2147483647 w 152"/>
              <a:gd name="T19" fmla="*/ 2147483647 h 152"/>
              <a:gd name="T20" fmla="*/ 2147483647 w 152"/>
              <a:gd name="T21" fmla="*/ 2147483647 h 152"/>
              <a:gd name="T22" fmla="*/ 2147483647 w 152"/>
              <a:gd name="T23" fmla="*/ 2147483647 h 152"/>
              <a:gd name="T24" fmla="*/ 2147483647 w 152"/>
              <a:gd name="T25" fmla="*/ 2147483647 h 152"/>
              <a:gd name="T26" fmla="*/ 2147483647 w 152"/>
              <a:gd name="T27" fmla="*/ 2147483647 h 152"/>
              <a:gd name="T28" fmla="*/ 2147483647 w 152"/>
              <a:gd name="T29" fmla="*/ 2147483647 h 152"/>
              <a:gd name="T30" fmla="*/ 2147483647 w 152"/>
              <a:gd name="T31" fmla="*/ 2147483647 h 152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52"/>
              <a:gd name="T49" fmla="*/ 0 h 152"/>
              <a:gd name="T50" fmla="*/ 152 w 152"/>
              <a:gd name="T51" fmla="*/ 152 h 152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52" h="152">
                <a:moveTo>
                  <a:pt x="141" y="152"/>
                </a:moveTo>
                <a:cubicBezTo>
                  <a:pt x="138" y="152"/>
                  <a:pt x="135" y="151"/>
                  <a:pt x="132" y="148"/>
                </a:cubicBezTo>
                <a:cubicBezTo>
                  <a:pt x="101" y="117"/>
                  <a:pt x="101" y="117"/>
                  <a:pt x="101" y="117"/>
                </a:cubicBezTo>
                <a:cubicBezTo>
                  <a:pt x="90" y="124"/>
                  <a:pt x="78" y="128"/>
                  <a:pt x="65" y="128"/>
                </a:cubicBezTo>
                <a:cubicBezTo>
                  <a:pt x="29" y="128"/>
                  <a:pt x="0" y="100"/>
                  <a:pt x="0" y="64"/>
                </a:cubicBezTo>
                <a:cubicBezTo>
                  <a:pt x="0" y="28"/>
                  <a:pt x="29" y="0"/>
                  <a:pt x="65" y="0"/>
                </a:cubicBezTo>
                <a:cubicBezTo>
                  <a:pt x="100" y="0"/>
                  <a:pt x="129" y="28"/>
                  <a:pt x="129" y="64"/>
                </a:cubicBezTo>
                <a:cubicBezTo>
                  <a:pt x="129" y="77"/>
                  <a:pt x="125" y="90"/>
                  <a:pt x="118" y="100"/>
                </a:cubicBezTo>
                <a:cubicBezTo>
                  <a:pt x="149" y="132"/>
                  <a:pt x="149" y="132"/>
                  <a:pt x="149" y="132"/>
                </a:cubicBezTo>
                <a:cubicBezTo>
                  <a:pt x="151" y="134"/>
                  <a:pt x="152" y="137"/>
                  <a:pt x="152" y="140"/>
                </a:cubicBezTo>
                <a:cubicBezTo>
                  <a:pt x="152" y="147"/>
                  <a:pt x="147" y="152"/>
                  <a:pt x="141" y="152"/>
                </a:cubicBezTo>
                <a:close/>
                <a:moveTo>
                  <a:pt x="65" y="23"/>
                </a:moveTo>
                <a:cubicBezTo>
                  <a:pt x="42" y="23"/>
                  <a:pt x="24" y="41"/>
                  <a:pt x="24" y="64"/>
                </a:cubicBezTo>
                <a:cubicBezTo>
                  <a:pt x="24" y="87"/>
                  <a:pt x="42" y="105"/>
                  <a:pt x="65" y="105"/>
                </a:cubicBezTo>
                <a:cubicBezTo>
                  <a:pt x="87" y="105"/>
                  <a:pt x="106" y="87"/>
                  <a:pt x="106" y="64"/>
                </a:cubicBezTo>
                <a:cubicBezTo>
                  <a:pt x="106" y="41"/>
                  <a:pt x="87" y="23"/>
                  <a:pt x="65" y="23"/>
                </a:cubicBezTo>
                <a:close/>
              </a:path>
            </a:pathLst>
          </a:custGeom>
          <a:solidFill>
            <a:srgbClr val="F4F5F7"/>
          </a:solidFill>
          <a:ln>
            <a:noFill/>
          </a:ln>
        </p:spPr>
        <p:txBody>
          <a:bodyPr/>
          <a:lstStyle/>
          <a:p>
            <a:pPr defTabSz="914446"/>
            <a:endParaRPr lang="zh-CN" altLang="en-US" dirty="0">
              <a:solidFill>
                <a:prstClr val="black">
                  <a:lumMod val="75000"/>
                  <a:lumOff val="25000"/>
                </a:prstClr>
              </a:solidFill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grpSp>
        <p:nvGrpSpPr>
          <p:cNvPr id="36" name="组合 35">
            <a:extLst>
              <a:ext uri="{FF2B5EF4-FFF2-40B4-BE49-F238E27FC236}">
                <a16:creationId xmlns:a16="http://schemas.microsoft.com/office/drawing/2014/main" id="{A0BEADD4-BF8D-4A41-AEC5-21D86B4B2BA0}"/>
              </a:ext>
            </a:extLst>
          </p:cNvPr>
          <p:cNvGrpSpPr/>
          <p:nvPr/>
        </p:nvGrpSpPr>
        <p:grpSpPr>
          <a:xfrm>
            <a:off x="1006731" y="3779645"/>
            <a:ext cx="1972963" cy="2424329"/>
            <a:chOff x="1006730" y="3416788"/>
            <a:chExt cx="1972963" cy="2424328"/>
          </a:xfrm>
        </p:grpSpPr>
        <p:sp>
          <p:nvSpPr>
            <p:cNvPr id="37" name="TextBox 76">
              <a:extLst>
                <a:ext uri="{FF2B5EF4-FFF2-40B4-BE49-F238E27FC236}">
                  <a16:creationId xmlns:a16="http://schemas.microsoft.com/office/drawing/2014/main" id="{5D40D997-3F32-4DA2-BC2F-724B0A6F5AB5}"/>
                </a:ext>
              </a:extLst>
            </p:cNvPr>
            <p:cNvSpPr txBox="1"/>
            <p:nvPr/>
          </p:nvSpPr>
          <p:spPr>
            <a:xfrm>
              <a:off x="1033878" y="3416788"/>
              <a:ext cx="1846482" cy="1200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446"/>
              <a:r>
                <a:rPr lang="en-US" altLang="zh-CN" b="1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Cultural Resistance in Certain Regions</a:t>
              </a:r>
              <a:endParaRPr lang="zh-CN" altLang="en-US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38" name="文本框 37">
              <a:extLst>
                <a:ext uri="{FF2B5EF4-FFF2-40B4-BE49-F238E27FC236}">
                  <a16:creationId xmlns:a16="http://schemas.microsoft.com/office/drawing/2014/main" id="{47C8FFBA-3CBA-4702-8EA8-76E4C928597C}"/>
                </a:ext>
              </a:extLst>
            </p:cNvPr>
            <p:cNvSpPr txBox="1"/>
            <p:nvPr/>
          </p:nvSpPr>
          <p:spPr>
            <a:xfrm>
              <a:off x="1006730" y="4709782"/>
              <a:ext cx="1972963" cy="11313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446">
                <a:lnSpc>
                  <a:spcPct val="130000"/>
                </a:lnSpc>
              </a:pPr>
              <a:r>
                <a:rPr lang="en-US" altLang="zh-CN" sz="1333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Local traditions and norms can hinder the adoption of global inclusion policies.</a:t>
              </a:r>
            </a:p>
          </p:txBody>
        </p:sp>
      </p:grp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F9842042-B240-41EE-96B6-35064A853A4B}"/>
              </a:ext>
            </a:extLst>
          </p:cNvPr>
          <p:cNvGrpSpPr/>
          <p:nvPr/>
        </p:nvGrpSpPr>
        <p:grpSpPr>
          <a:xfrm>
            <a:off x="3493082" y="1836116"/>
            <a:ext cx="2473985" cy="2495818"/>
            <a:chOff x="3493081" y="1473259"/>
            <a:chExt cx="2473985" cy="2495818"/>
          </a:xfrm>
        </p:grpSpPr>
        <p:sp>
          <p:nvSpPr>
            <p:cNvPr id="40" name="TextBox 76">
              <a:extLst>
                <a:ext uri="{FF2B5EF4-FFF2-40B4-BE49-F238E27FC236}">
                  <a16:creationId xmlns:a16="http://schemas.microsoft.com/office/drawing/2014/main" id="{72C466C6-4B46-4A06-B025-07BFDA23D7AE}"/>
                </a:ext>
              </a:extLst>
            </p:cNvPr>
            <p:cNvSpPr txBox="1"/>
            <p:nvPr/>
          </p:nvSpPr>
          <p:spPr>
            <a:xfrm>
              <a:off x="3493081" y="1473259"/>
              <a:ext cx="2473985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446"/>
              <a:r>
                <a:rPr lang="en-US" altLang="zh-CN" b="1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Gender Imbalance in Leadership (Developing Markets)</a:t>
              </a:r>
              <a:endParaRPr lang="zh-CN" altLang="en-US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41" name="文本框 40">
              <a:extLst>
                <a:ext uri="{FF2B5EF4-FFF2-40B4-BE49-F238E27FC236}">
                  <a16:creationId xmlns:a16="http://schemas.microsoft.com/office/drawing/2014/main" id="{930DCD75-A753-4FD3-B90D-49C63149908F}"/>
                </a:ext>
              </a:extLst>
            </p:cNvPr>
            <p:cNvSpPr txBox="1"/>
            <p:nvPr/>
          </p:nvSpPr>
          <p:spPr>
            <a:xfrm>
              <a:off x="3726093" y="2571066"/>
              <a:ext cx="1972963" cy="13980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446">
                <a:lnSpc>
                  <a:spcPct val="130000"/>
                </a:lnSpc>
              </a:pPr>
              <a:r>
                <a:rPr lang="en-US" altLang="zh-CN" sz="1333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Despite global progress, women remain underrepresented in senior roles in emerging economies.</a:t>
              </a:r>
            </a:p>
          </p:txBody>
        </p:sp>
      </p:grpSp>
      <p:grpSp>
        <p:nvGrpSpPr>
          <p:cNvPr id="42" name="组合 41">
            <a:extLst>
              <a:ext uri="{FF2B5EF4-FFF2-40B4-BE49-F238E27FC236}">
                <a16:creationId xmlns:a16="http://schemas.microsoft.com/office/drawing/2014/main" id="{36754BF0-BD68-426F-9FF1-D9BE3510EDAD}"/>
              </a:ext>
            </a:extLst>
          </p:cNvPr>
          <p:cNvGrpSpPr/>
          <p:nvPr/>
        </p:nvGrpSpPr>
        <p:grpSpPr>
          <a:xfrm>
            <a:off x="6280087" y="3789357"/>
            <a:ext cx="2452691" cy="2135999"/>
            <a:chOff x="6280085" y="3426500"/>
            <a:chExt cx="2452691" cy="2135999"/>
          </a:xfrm>
        </p:grpSpPr>
        <p:sp>
          <p:nvSpPr>
            <p:cNvPr id="43" name="TextBox 76">
              <a:extLst>
                <a:ext uri="{FF2B5EF4-FFF2-40B4-BE49-F238E27FC236}">
                  <a16:creationId xmlns:a16="http://schemas.microsoft.com/office/drawing/2014/main" id="{8293FEC0-B480-4DC5-AE7E-E7A11EDD98F3}"/>
                </a:ext>
              </a:extLst>
            </p:cNvPr>
            <p:cNvSpPr txBox="1"/>
            <p:nvPr/>
          </p:nvSpPr>
          <p:spPr>
            <a:xfrm>
              <a:off x="6280085" y="3426500"/>
              <a:ext cx="245269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446"/>
              <a:r>
                <a:rPr lang="en-US" altLang="zh-CN" b="1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Limited Inclusion for Differently-Abled Employees</a:t>
              </a:r>
              <a:endParaRPr lang="zh-CN" altLang="en-US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44" name="文本框 43">
              <a:extLst>
                <a:ext uri="{FF2B5EF4-FFF2-40B4-BE49-F238E27FC236}">
                  <a16:creationId xmlns:a16="http://schemas.microsoft.com/office/drawing/2014/main" id="{765549AA-ECC4-4266-AE6C-815B4DA1106E}"/>
                </a:ext>
              </a:extLst>
            </p:cNvPr>
            <p:cNvSpPr txBox="1"/>
            <p:nvPr/>
          </p:nvSpPr>
          <p:spPr>
            <a:xfrm>
              <a:off x="6547052" y="4431164"/>
              <a:ext cx="1972963" cy="11313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446">
                <a:lnSpc>
                  <a:spcPct val="130000"/>
                </a:lnSpc>
              </a:pPr>
              <a:r>
                <a:rPr lang="en-US" altLang="zh-CN" sz="1333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Accessibility barriers and limited tailored opportunities restrict full participation.</a:t>
              </a:r>
            </a:p>
          </p:txBody>
        </p:sp>
      </p:grpSp>
      <p:grpSp>
        <p:nvGrpSpPr>
          <p:cNvPr id="45" name="组合 44">
            <a:extLst>
              <a:ext uri="{FF2B5EF4-FFF2-40B4-BE49-F238E27FC236}">
                <a16:creationId xmlns:a16="http://schemas.microsoft.com/office/drawing/2014/main" id="{84320014-ACA3-49B0-A711-5F258E2D874D}"/>
              </a:ext>
            </a:extLst>
          </p:cNvPr>
          <p:cNvGrpSpPr/>
          <p:nvPr/>
        </p:nvGrpSpPr>
        <p:grpSpPr>
          <a:xfrm>
            <a:off x="9162561" y="1836115"/>
            <a:ext cx="2130559" cy="2362510"/>
            <a:chOff x="9140130" y="1517239"/>
            <a:chExt cx="2130559" cy="2362509"/>
          </a:xfrm>
        </p:grpSpPr>
        <p:sp>
          <p:nvSpPr>
            <p:cNvPr id="46" name="TextBox 76">
              <a:extLst>
                <a:ext uri="{FF2B5EF4-FFF2-40B4-BE49-F238E27FC236}">
                  <a16:creationId xmlns:a16="http://schemas.microsoft.com/office/drawing/2014/main" id="{61BE6E1B-BD46-42A2-B68F-FD5A2F0C1B0F}"/>
                </a:ext>
              </a:extLst>
            </p:cNvPr>
            <p:cNvSpPr txBox="1"/>
            <p:nvPr/>
          </p:nvSpPr>
          <p:spPr>
            <a:xfrm>
              <a:off x="9140130" y="1517239"/>
              <a:ext cx="1972963" cy="1200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446"/>
              <a:r>
                <a:rPr lang="en-US" altLang="zh-CN" b="1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Bias in Recruitment &amp; Promotion Processes</a:t>
              </a:r>
              <a:endParaRPr lang="zh-CN" altLang="en-US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47" name="文本框 46">
              <a:extLst>
                <a:ext uri="{FF2B5EF4-FFF2-40B4-BE49-F238E27FC236}">
                  <a16:creationId xmlns:a16="http://schemas.microsoft.com/office/drawing/2014/main" id="{F03E76FF-A6D3-4337-8526-A37556578209}"/>
                </a:ext>
              </a:extLst>
            </p:cNvPr>
            <p:cNvSpPr txBox="1"/>
            <p:nvPr/>
          </p:nvSpPr>
          <p:spPr>
            <a:xfrm>
              <a:off x="9297726" y="2748414"/>
              <a:ext cx="1972963" cy="11313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914446">
                <a:lnSpc>
                  <a:spcPct val="130000"/>
                </a:lnSpc>
              </a:pPr>
              <a:r>
                <a:rPr lang="en-US" altLang="zh-CN" sz="1333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Unconscious bias still affects decision-making despite structured DEI frameworks.</a:t>
              </a:r>
            </a:p>
          </p:txBody>
        </p:sp>
      </p:grpSp>
      <p:cxnSp>
        <p:nvCxnSpPr>
          <p:cNvPr id="48" name="直接连接符 47">
            <a:extLst>
              <a:ext uri="{FF2B5EF4-FFF2-40B4-BE49-F238E27FC236}">
                <a16:creationId xmlns:a16="http://schemas.microsoft.com/office/drawing/2014/main" id="{5DCBC5D2-28D2-4543-B1A3-A7986385B3BB}"/>
              </a:ext>
            </a:extLst>
          </p:cNvPr>
          <p:cNvCxnSpPr/>
          <p:nvPr/>
        </p:nvCxnSpPr>
        <p:spPr>
          <a:xfrm>
            <a:off x="2537981" y="2681852"/>
            <a:ext cx="1619240" cy="2309567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直接连接符 48">
            <a:extLst>
              <a:ext uri="{FF2B5EF4-FFF2-40B4-BE49-F238E27FC236}">
                <a16:creationId xmlns:a16="http://schemas.microsoft.com/office/drawing/2014/main" id="{519531C0-D156-415C-932A-C08B57C8E69D}"/>
              </a:ext>
            </a:extLst>
          </p:cNvPr>
          <p:cNvCxnSpPr/>
          <p:nvPr/>
        </p:nvCxnSpPr>
        <p:spPr>
          <a:xfrm>
            <a:off x="8079285" y="2681852"/>
            <a:ext cx="1715164" cy="2329922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直接连接符 49">
            <a:extLst>
              <a:ext uri="{FF2B5EF4-FFF2-40B4-BE49-F238E27FC236}">
                <a16:creationId xmlns:a16="http://schemas.microsoft.com/office/drawing/2014/main" id="{3021B5AA-0204-4887-BB55-53B21CC711C4}"/>
              </a:ext>
            </a:extLst>
          </p:cNvPr>
          <p:cNvCxnSpPr/>
          <p:nvPr/>
        </p:nvCxnSpPr>
        <p:spPr>
          <a:xfrm flipH="1">
            <a:off x="5351418" y="2688653"/>
            <a:ext cx="1582160" cy="2314461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A9F763E3-5775-4AC6-9D84-5CE72BC8849D}"/>
              </a:ext>
            </a:extLst>
          </p:cNvPr>
          <p:cNvSpPr txBox="1"/>
          <p:nvPr/>
        </p:nvSpPr>
        <p:spPr>
          <a:xfrm>
            <a:off x="2175259" y="396050"/>
            <a:ext cx="8960264" cy="6238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467" marR="3387" defTabSz="609630">
              <a:lnSpc>
                <a:spcPts val="4354"/>
              </a:lnSpc>
              <a:spcBef>
                <a:spcPts val="210"/>
              </a:spcBef>
            </a:pPr>
            <a:r>
              <a:rPr lang="nn-NO" sz="3200" b="1" i="1" spc="523" dirty="0">
                <a:solidFill>
                  <a:prstClr val="black"/>
                </a:solidFill>
                <a:latin typeface="Calibri"/>
                <a:ea typeface="微软雅黑"/>
                <a:cs typeface="Calibri"/>
              </a:rPr>
              <a:t>Key Challenges – </a:t>
            </a:r>
            <a:r>
              <a:rPr lang="nn-NO" sz="3200" b="1" i="1" spc="523" dirty="0">
                <a:solidFill>
                  <a:srgbClr val="0063C2"/>
                </a:solidFill>
                <a:latin typeface="Calibri"/>
                <a:ea typeface="微软雅黑"/>
                <a:cs typeface="Calibri"/>
              </a:rPr>
              <a:t>DEI at Unilever</a:t>
            </a:r>
            <a:endParaRPr lang="en-US" sz="3200" dirty="0">
              <a:solidFill>
                <a:srgbClr val="0063C2"/>
              </a:solidFill>
              <a:latin typeface="Calibri"/>
              <a:ea typeface="微软雅黑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881516-772C-4420-8BA0-47C02F34F9FF}"/>
              </a:ext>
            </a:extLst>
          </p:cNvPr>
          <p:cNvSpPr txBox="1"/>
          <p:nvPr/>
        </p:nvSpPr>
        <p:spPr>
          <a:xfrm>
            <a:off x="7213600" y="6484960"/>
            <a:ext cx="4978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1200" i="1" dirty="0">
                <a:solidFill>
                  <a:prstClr val="black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(Source: Unilever Diversity Report, 2023; Deloitte Insights, 2022)</a:t>
            </a:r>
          </a:p>
        </p:txBody>
      </p:sp>
    </p:spTree>
    <p:extLst>
      <p:ext uri="{BB962C8B-B14F-4D97-AF65-F5344CB8AC3E}">
        <p14:creationId xmlns:p14="http://schemas.microsoft.com/office/powerpoint/2010/main" val="230678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组合 41">
            <a:extLst>
              <a:ext uri="{FF2B5EF4-FFF2-40B4-BE49-F238E27FC236}">
                <a16:creationId xmlns:a16="http://schemas.microsoft.com/office/drawing/2014/main" id="{A4F6C25B-5C5A-4994-9D00-D5CC17258BFE}"/>
              </a:ext>
            </a:extLst>
          </p:cNvPr>
          <p:cNvGrpSpPr/>
          <p:nvPr/>
        </p:nvGrpSpPr>
        <p:grpSpPr>
          <a:xfrm>
            <a:off x="3884073" y="1981542"/>
            <a:ext cx="3961601" cy="3757008"/>
            <a:chOff x="3667061" y="1793740"/>
            <a:chExt cx="4392345" cy="4165509"/>
          </a:xfrm>
        </p:grpSpPr>
        <p:sp>
          <p:nvSpPr>
            <p:cNvPr id="43" name="Arc 1">
              <a:extLst>
                <a:ext uri="{FF2B5EF4-FFF2-40B4-BE49-F238E27FC236}">
                  <a16:creationId xmlns:a16="http://schemas.microsoft.com/office/drawing/2014/main" id="{2DC65C90-DC9E-4286-A723-72F56CD91571}"/>
                </a:ext>
              </a:extLst>
            </p:cNvPr>
            <p:cNvSpPr/>
            <p:nvPr/>
          </p:nvSpPr>
          <p:spPr>
            <a:xfrm>
              <a:off x="4169678" y="2016252"/>
              <a:ext cx="3889728" cy="3889727"/>
            </a:xfrm>
            <a:prstGeom prst="arc">
              <a:avLst>
                <a:gd name="adj1" fmla="val 2901203"/>
                <a:gd name="adj2" fmla="val 21394969"/>
              </a:avLst>
            </a:prstGeom>
            <a:ln w="152400">
              <a:solidFill>
                <a:srgbClr val="00172C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 defTabSz="914423"/>
              <a:endParaRPr lang="en-US" sz="1867" dirty="0">
                <a:solidFill>
                  <a:prstClr val="black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grpSp>
          <p:nvGrpSpPr>
            <p:cNvPr id="44" name="Group 86">
              <a:extLst>
                <a:ext uri="{FF2B5EF4-FFF2-40B4-BE49-F238E27FC236}">
                  <a16:creationId xmlns:a16="http://schemas.microsoft.com/office/drawing/2014/main" id="{C22F7486-B5E0-4212-9761-2860F00DB64B}"/>
                </a:ext>
              </a:extLst>
            </p:cNvPr>
            <p:cNvGrpSpPr/>
            <p:nvPr/>
          </p:nvGrpSpPr>
          <p:grpSpPr>
            <a:xfrm>
              <a:off x="3667061" y="3540582"/>
              <a:ext cx="1080012" cy="553221"/>
              <a:chOff x="6641184" y="5546439"/>
              <a:chExt cx="725864" cy="371813"/>
            </a:xfrm>
          </p:grpSpPr>
          <p:sp>
            <p:nvSpPr>
              <p:cNvPr id="57" name="Oval 87">
                <a:extLst>
                  <a:ext uri="{FF2B5EF4-FFF2-40B4-BE49-F238E27FC236}">
                    <a16:creationId xmlns:a16="http://schemas.microsoft.com/office/drawing/2014/main" id="{C7B0ACCA-AD7D-4920-8EC9-8E08D9F5B2B0}"/>
                  </a:ext>
                </a:extLst>
              </p:cNvPr>
              <p:cNvSpPr/>
              <p:nvPr/>
            </p:nvSpPr>
            <p:spPr>
              <a:xfrm>
                <a:off x="6818257" y="5546439"/>
                <a:ext cx="371719" cy="371719"/>
              </a:xfrm>
              <a:prstGeom prst="ellipse">
                <a:avLst/>
              </a:prstGeom>
              <a:solidFill>
                <a:schemeClr val="accent1"/>
              </a:solidFill>
              <a:ln w="28575">
                <a:solidFill>
                  <a:schemeClr val="bg1"/>
                </a:solidFill>
              </a:ln>
              <a:effectLst>
                <a:outerShdw blurRad="177800" dist="50800" dir="36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423"/>
                <a:endParaRPr lang="en-US" sz="1867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endParaRPr>
              </a:p>
            </p:txBody>
          </p:sp>
          <p:sp>
            <p:nvSpPr>
              <p:cNvPr id="58" name="TextBox 88">
                <a:extLst>
                  <a:ext uri="{FF2B5EF4-FFF2-40B4-BE49-F238E27FC236}">
                    <a16:creationId xmlns:a16="http://schemas.microsoft.com/office/drawing/2014/main" id="{E2C99478-910C-4B78-AD79-57BE9B39A4F8}"/>
                  </a:ext>
                </a:extLst>
              </p:cNvPr>
              <p:cNvSpPr txBox="1"/>
              <p:nvPr/>
            </p:nvSpPr>
            <p:spPr>
              <a:xfrm>
                <a:off x="6641184" y="5604863"/>
                <a:ext cx="725864" cy="313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914423"/>
                <a:r>
                  <a:rPr lang="en-US" sz="2133" dirty="0">
                    <a:solidFill>
                      <a:prstClr val="black"/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rPr>
                  <a:t>3</a:t>
                </a:r>
              </a:p>
            </p:txBody>
          </p:sp>
        </p:grpSp>
        <p:grpSp>
          <p:nvGrpSpPr>
            <p:cNvPr id="45" name="Group 86">
              <a:extLst>
                <a:ext uri="{FF2B5EF4-FFF2-40B4-BE49-F238E27FC236}">
                  <a16:creationId xmlns:a16="http://schemas.microsoft.com/office/drawing/2014/main" id="{8A9BFC8B-FA59-4029-B1D6-EDB6C5549C21}"/>
                </a:ext>
              </a:extLst>
            </p:cNvPr>
            <p:cNvGrpSpPr/>
            <p:nvPr/>
          </p:nvGrpSpPr>
          <p:grpSpPr>
            <a:xfrm>
              <a:off x="6449047" y="5406168"/>
              <a:ext cx="1080012" cy="553081"/>
              <a:chOff x="6641185" y="5546439"/>
              <a:chExt cx="725864" cy="371719"/>
            </a:xfrm>
          </p:grpSpPr>
          <p:sp>
            <p:nvSpPr>
              <p:cNvPr id="55" name="Oval 87">
                <a:extLst>
                  <a:ext uri="{FF2B5EF4-FFF2-40B4-BE49-F238E27FC236}">
                    <a16:creationId xmlns:a16="http://schemas.microsoft.com/office/drawing/2014/main" id="{8F804883-AB07-4B2A-A7F0-4B661756A158}"/>
                  </a:ext>
                </a:extLst>
              </p:cNvPr>
              <p:cNvSpPr/>
              <p:nvPr/>
            </p:nvSpPr>
            <p:spPr>
              <a:xfrm>
                <a:off x="6818257" y="5546439"/>
                <a:ext cx="371719" cy="371719"/>
              </a:xfrm>
              <a:prstGeom prst="ellipse">
                <a:avLst/>
              </a:prstGeom>
              <a:solidFill>
                <a:schemeClr val="accent1"/>
              </a:solidFill>
              <a:ln w="28575">
                <a:solidFill>
                  <a:schemeClr val="bg1"/>
                </a:solidFill>
              </a:ln>
              <a:effectLst>
                <a:outerShdw blurRad="177800" dist="50800" dir="36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423"/>
                <a:endParaRPr lang="en-US" sz="1867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endParaRPr>
              </a:p>
            </p:txBody>
          </p:sp>
          <p:sp>
            <p:nvSpPr>
              <p:cNvPr id="56" name="TextBox 88">
                <a:extLst>
                  <a:ext uri="{FF2B5EF4-FFF2-40B4-BE49-F238E27FC236}">
                    <a16:creationId xmlns:a16="http://schemas.microsoft.com/office/drawing/2014/main" id="{CB78FDB9-A384-45D2-9FA2-101747484540}"/>
                  </a:ext>
                </a:extLst>
              </p:cNvPr>
              <p:cNvSpPr txBox="1"/>
              <p:nvPr/>
            </p:nvSpPr>
            <p:spPr>
              <a:xfrm>
                <a:off x="6641185" y="5591242"/>
                <a:ext cx="725864" cy="313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914423"/>
                <a:r>
                  <a:rPr lang="en-US" sz="2133" dirty="0">
                    <a:solidFill>
                      <a:prstClr val="black"/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rPr>
                  <a:t>1</a:t>
                </a:r>
              </a:p>
            </p:txBody>
          </p:sp>
        </p:grpSp>
        <p:grpSp>
          <p:nvGrpSpPr>
            <p:cNvPr id="46" name="Group 86">
              <a:extLst>
                <a:ext uri="{FF2B5EF4-FFF2-40B4-BE49-F238E27FC236}">
                  <a16:creationId xmlns:a16="http://schemas.microsoft.com/office/drawing/2014/main" id="{A79212A5-95DB-4167-BA14-3E899D69097C}"/>
                </a:ext>
              </a:extLst>
            </p:cNvPr>
            <p:cNvGrpSpPr/>
            <p:nvPr/>
          </p:nvGrpSpPr>
          <p:grpSpPr>
            <a:xfrm>
              <a:off x="4399162" y="5266992"/>
              <a:ext cx="1080012" cy="554823"/>
              <a:chOff x="6642546" y="5546439"/>
              <a:chExt cx="725864" cy="372890"/>
            </a:xfrm>
          </p:grpSpPr>
          <p:sp>
            <p:nvSpPr>
              <p:cNvPr id="53" name="Oval 87">
                <a:extLst>
                  <a:ext uri="{FF2B5EF4-FFF2-40B4-BE49-F238E27FC236}">
                    <a16:creationId xmlns:a16="http://schemas.microsoft.com/office/drawing/2014/main" id="{E8ABECCA-981A-4404-8B10-E96092614DA0}"/>
                  </a:ext>
                </a:extLst>
              </p:cNvPr>
              <p:cNvSpPr/>
              <p:nvPr/>
            </p:nvSpPr>
            <p:spPr>
              <a:xfrm>
                <a:off x="6818257" y="5546439"/>
                <a:ext cx="371719" cy="371719"/>
              </a:xfrm>
              <a:prstGeom prst="ellipse">
                <a:avLst/>
              </a:prstGeom>
              <a:solidFill>
                <a:srgbClr val="0063C2"/>
              </a:solidFill>
              <a:ln w="28575">
                <a:solidFill>
                  <a:schemeClr val="bg1"/>
                </a:solidFill>
              </a:ln>
              <a:effectLst>
                <a:outerShdw blurRad="177800" dist="50800" dir="36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423"/>
                <a:endParaRPr lang="en-US" sz="1867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endParaRPr>
              </a:p>
            </p:txBody>
          </p:sp>
          <p:sp>
            <p:nvSpPr>
              <p:cNvPr id="54" name="TextBox 88">
                <a:extLst>
                  <a:ext uri="{FF2B5EF4-FFF2-40B4-BE49-F238E27FC236}">
                    <a16:creationId xmlns:a16="http://schemas.microsoft.com/office/drawing/2014/main" id="{B16BF9B4-9E3F-43F8-B482-8B3EFAC59BF3}"/>
                  </a:ext>
                </a:extLst>
              </p:cNvPr>
              <p:cNvSpPr txBox="1"/>
              <p:nvPr/>
            </p:nvSpPr>
            <p:spPr>
              <a:xfrm>
                <a:off x="6642546" y="5605940"/>
                <a:ext cx="725864" cy="313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914423"/>
                <a:r>
                  <a:rPr lang="en-US" sz="2133" dirty="0">
                    <a:solidFill>
                      <a:prstClr val="black"/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rPr>
                  <a:t>2</a:t>
                </a:r>
              </a:p>
            </p:txBody>
          </p:sp>
        </p:grpSp>
        <p:grpSp>
          <p:nvGrpSpPr>
            <p:cNvPr id="47" name="Group 86">
              <a:extLst>
                <a:ext uri="{FF2B5EF4-FFF2-40B4-BE49-F238E27FC236}">
                  <a16:creationId xmlns:a16="http://schemas.microsoft.com/office/drawing/2014/main" id="{72A88635-6239-4944-848A-8037239C086B}"/>
                </a:ext>
              </a:extLst>
            </p:cNvPr>
            <p:cNvGrpSpPr/>
            <p:nvPr/>
          </p:nvGrpSpPr>
          <p:grpSpPr>
            <a:xfrm>
              <a:off x="4983592" y="1793740"/>
              <a:ext cx="1080012" cy="556505"/>
              <a:chOff x="6642546" y="5545309"/>
              <a:chExt cx="725864" cy="374020"/>
            </a:xfrm>
          </p:grpSpPr>
          <p:sp>
            <p:nvSpPr>
              <p:cNvPr id="51" name="Oval 87">
                <a:extLst>
                  <a:ext uri="{FF2B5EF4-FFF2-40B4-BE49-F238E27FC236}">
                    <a16:creationId xmlns:a16="http://schemas.microsoft.com/office/drawing/2014/main" id="{9385E3D3-757A-4FF5-BD8B-C702656FAD90}"/>
                  </a:ext>
                </a:extLst>
              </p:cNvPr>
              <p:cNvSpPr/>
              <p:nvPr/>
            </p:nvSpPr>
            <p:spPr>
              <a:xfrm>
                <a:off x="6819619" y="5545309"/>
                <a:ext cx="371719" cy="371719"/>
              </a:xfrm>
              <a:prstGeom prst="ellipse">
                <a:avLst/>
              </a:prstGeom>
              <a:solidFill>
                <a:srgbClr val="0063C2"/>
              </a:solidFill>
              <a:ln w="28575">
                <a:solidFill>
                  <a:schemeClr val="bg1"/>
                </a:solidFill>
              </a:ln>
              <a:effectLst>
                <a:outerShdw blurRad="177800" dist="50800" dir="36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14423"/>
                <a:endParaRPr lang="en-US" sz="1867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endParaRPr>
              </a:p>
            </p:txBody>
          </p:sp>
          <p:sp>
            <p:nvSpPr>
              <p:cNvPr id="52" name="TextBox 88">
                <a:extLst>
                  <a:ext uri="{FF2B5EF4-FFF2-40B4-BE49-F238E27FC236}">
                    <a16:creationId xmlns:a16="http://schemas.microsoft.com/office/drawing/2014/main" id="{4E4ED73E-1E97-4C93-B17B-F633596EA476}"/>
                  </a:ext>
                </a:extLst>
              </p:cNvPr>
              <p:cNvSpPr txBox="1"/>
              <p:nvPr/>
            </p:nvSpPr>
            <p:spPr>
              <a:xfrm>
                <a:off x="6642546" y="5605940"/>
                <a:ext cx="725864" cy="3133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 defTabSz="914423"/>
                <a:r>
                  <a:rPr lang="en-US" altLang="zh-CN" sz="2133" dirty="0">
                    <a:solidFill>
                      <a:prstClr val="black"/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rPr>
                  <a:t>4</a:t>
                </a:r>
                <a:endParaRPr lang="en-US" sz="2133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endParaRPr>
              </a:p>
            </p:txBody>
          </p:sp>
        </p:grpSp>
      </p:grpSp>
      <p:grpSp>
        <p:nvGrpSpPr>
          <p:cNvPr id="68" name="组合 67">
            <a:extLst>
              <a:ext uri="{FF2B5EF4-FFF2-40B4-BE49-F238E27FC236}">
                <a16:creationId xmlns:a16="http://schemas.microsoft.com/office/drawing/2014/main" id="{D52B32E5-F596-4216-8871-B28E7E6A6487}"/>
              </a:ext>
            </a:extLst>
          </p:cNvPr>
          <p:cNvGrpSpPr/>
          <p:nvPr/>
        </p:nvGrpSpPr>
        <p:grpSpPr>
          <a:xfrm>
            <a:off x="7633208" y="4610085"/>
            <a:ext cx="3495147" cy="1660940"/>
            <a:chOff x="2494246" y="1923888"/>
            <a:chExt cx="3066983" cy="1660938"/>
          </a:xfrm>
        </p:grpSpPr>
        <p:sp>
          <p:nvSpPr>
            <p:cNvPr id="69" name="TextBox 11">
              <a:extLst>
                <a:ext uri="{FF2B5EF4-FFF2-40B4-BE49-F238E27FC236}">
                  <a16:creationId xmlns:a16="http://schemas.microsoft.com/office/drawing/2014/main" id="{45A4B248-3C0C-4AB5-B9BA-FBE177803858}"/>
                </a:ext>
              </a:extLst>
            </p:cNvPr>
            <p:cNvSpPr txBox="1"/>
            <p:nvPr/>
          </p:nvSpPr>
          <p:spPr>
            <a:xfrm>
              <a:off x="2494246" y="2279150"/>
              <a:ext cx="3066983" cy="130567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defTabSz="914423">
                <a:lnSpc>
                  <a:spcPct val="130000"/>
                </a:lnSpc>
              </a:pPr>
              <a:r>
                <a:rPr lang="en-US" altLang="zh-CN" sz="1333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Expand, and accelerate, the target of 5 % representation of people with disabilities beyond 2025 through accessible recruitment and retention programmes. (Unilever Indonesia DEI commitments)</a:t>
              </a:r>
              <a:endParaRPr lang="zh-CN" altLang="en-US" sz="1333" dirty="0">
                <a:solidFill>
                  <a:prstClr val="black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70" name="TextBox 11">
              <a:extLst>
                <a:ext uri="{FF2B5EF4-FFF2-40B4-BE49-F238E27FC236}">
                  <a16:creationId xmlns:a16="http://schemas.microsoft.com/office/drawing/2014/main" id="{3E2B9CF2-45D2-4E15-A498-03CB0D1B2387}"/>
                </a:ext>
              </a:extLst>
            </p:cNvPr>
            <p:cNvSpPr txBox="1"/>
            <p:nvPr/>
          </p:nvSpPr>
          <p:spPr>
            <a:xfrm>
              <a:off x="2541254" y="1923888"/>
              <a:ext cx="2449035" cy="37779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defTabSz="914446">
                <a:lnSpc>
                  <a:spcPct val="150000"/>
                </a:lnSpc>
              </a:pPr>
              <a:endParaRPr lang="zh-CN" altLang="en-US" sz="1867" dirty="0">
                <a:solidFill>
                  <a:prstClr val="black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</p:grpSp>
      <p:pic>
        <p:nvPicPr>
          <p:cNvPr id="74" name="图片占位符 97">
            <a:extLst>
              <a:ext uri="{FF2B5EF4-FFF2-40B4-BE49-F238E27FC236}">
                <a16:creationId xmlns:a16="http://schemas.microsoft.com/office/drawing/2014/main" id="{102E7F88-D658-499A-B713-3DD91446D303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06346" y="2789466"/>
            <a:ext cx="2158795" cy="2158795"/>
          </a:xfrm>
          <a:custGeom>
            <a:avLst/>
            <a:gdLst>
              <a:gd name="connsiteX0" fmla="*/ 1079397 w 2158794"/>
              <a:gd name="connsiteY0" fmla="*/ 0 h 2158794"/>
              <a:gd name="connsiteX1" fmla="*/ 2158794 w 2158794"/>
              <a:gd name="connsiteY1" fmla="*/ 1079397 h 2158794"/>
              <a:gd name="connsiteX2" fmla="*/ 1079397 w 2158794"/>
              <a:gd name="connsiteY2" fmla="*/ 2158794 h 2158794"/>
              <a:gd name="connsiteX3" fmla="*/ 0 w 2158794"/>
              <a:gd name="connsiteY3" fmla="*/ 1079397 h 2158794"/>
              <a:gd name="connsiteX4" fmla="*/ 1079397 w 2158794"/>
              <a:gd name="connsiteY4" fmla="*/ 0 h 2158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8794" h="2158794">
                <a:moveTo>
                  <a:pt x="1079397" y="0"/>
                </a:moveTo>
                <a:cubicBezTo>
                  <a:pt x="1675532" y="0"/>
                  <a:pt x="2158794" y="483262"/>
                  <a:pt x="2158794" y="1079397"/>
                </a:cubicBezTo>
                <a:cubicBezTo>
                  <a:pt x="2158794" y="1675532"/>
                  <a:pt x="1675532" y="2158794"/>
                  <a:pt x="1079397" y="2158794"/>
                </a:cubicBezTo>
                <a:cubicBezTo>
                  <a:pt x="483262" y="2158794"/>
                  <a:pt x="0" y="1675532"/>
                  <a:pt x="0" y="1079397"/>
                </a:cubicBezTo>
                <a:cubicBezTo>
                  <a:pt x="0" y="483262"/>
                  <a:pt x="483262" y="0"/>
                  <a:pt x="1079397" y="0"/>
                </a:cubicBezTo>
                <a:close/>
              </a:path>
            </a:pathLst>
          </a:custGeom>
        </p:spPr>
      </p:pic>
      <p:grpSp>
        <p:nvGrpSpPr>
          <p:cNvPr id="75" name="Group 11">
            <a:extLst>
              <a:ext uri="{FF2B5EF4-FFF2-40B4-BE49-F238E27FC236}">
                <a16:creationId xmlns:a16="http://schemas.microsoft.com/office/drawing/2014/main" id="{D8E952C2-829E-4014-A311-029EECAD2017}"/>
              </a:ext>
            </a:extLst>
          </p:cNvPr>
          <p:cNvGrpSpPr/>
          <p:nvPr/>
        </p:nvGrpSpPr>
        <p:grpSpPr>
          <a:xfrm>
            <a:off x="0" y="6441969"/>
            <a:ext cx="12192000" cy="416031"/>
            <a:chOff x="0" y="0"/>
            <a:chExt cx="4816593" cy="164358"/>
          </a:xfrm>
        </p:grpSpPr>
        <p:sp>
          <p:nvSpPr>
            <p:cNvPr id="76" name="Freeform 12">
              <a:extLst>
                <a:ext uri="{FF2B5EF4-FFF2-40B4-BE49-F238E27FC236}">
                  <a16:creationId xmlns:a16="http://schemas.microsoft.com/office/drawing/2014/main" id="{7D484A23-7E5E-4218-81FA-090FFE6FD48E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77" name="TextBox 13">
              <a:extLst>
                <a:ext uri="{FF2B5EF4-FFF2-40B4-BE49-F238E27FC236}">
                  <a16:creationId xmlns:a16="http://schemas.microsoft.com/office/drawing/2014/main" id="{8506B9A0-B5EA-4978-A875-0485AD662AE3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333">
                <a:solidFill>
                  <a:prstClr val="black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endParaRPr>
            </a:p>
          </p:txBody>
        </p:sp>
      </p:grpSp>
      <p:sp>
        <p:nvSpPr>
          <p:cNvPr id="78" name="TextBox 77">
            <a:extLst>
              <a:ext uri="{FF2B5EF4-FFF2-40B4-BE49-F238E27FC236}">
                <a16:creationId xmlns:a16="http://schemas.microsoft.com/office/drawing/2014/main" id="{548B0E0A-8A2D-4E9A-8061-9D6080F975D9}"/>
              </a:ext>
            </a:extLst>
          </p:cNvPr>
          <p:cNvSpPr txBox="1"/>
          <p:nvPr/>
        </p:nvSpPr>
        <p:spPr>
          <a:xfrm>
            <a:off x="3125866" y="296324"/>
            <a:ext cx="68340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3200" dirty="0">
                <a:solidFill>
                  <a:prstClr val="black"/>
                </a:solidFill>
                <a:latin typeface="Calibri"/>
                <a:ea typeface="微软雅黑"/>
              </a:rPr>
              <a:t>Recommendations – </a:t>
            </a:r>
            <a:r>
              <a:rPr lang="en-US" sz="3200" dirty="0">
                <a:solidFill>
                  <a:srgbClr val="0063C2"/>
                </a:solidFill>
                <a:latin typeface="Calibri"/>
                <a:ea typeface="微软雅黑"/>
              </a:rPr>
              <a:t>DEI at Unilever</a:t>
            </a:r>
          </a:p>
        </p:txBody>
      </p:sp>
      <p:grpSp>
        <p:nvGrpSpPr>
          <p:cNvPr id="79" name="组合 67">
            <a:extLst>
              <a:ext uri="{FF2B5EF4-FFF2-40B4-BE49-F238E27FC236}">
                <a16:creationId xmlns:a16="http://schemas.microsoft.com/office/drawing/2014/main" id="{CEE759A8-16FE-4CD4-B7E8-B0EA6D31ED0B}"/>
              </a:ext>
            </a:extLst>
          </p:cNvPr>
          <p:cNvGrpSpPr/>
          <p:nvPr/>
        </p:nvGrpSpPr>
        <p:grpSpPr>
          <a:xfrm>
            <a:off x="1388980" y="4598345"/>
            <a:ext cx="3495147" cy="1660940"/>
            <a:chOff x="2494246" y="1923888"/>
            <a:chExt cx="3066983" cy="1660938"/>
          </a:xfrm>
        </p:grpSpPr>
        <p:sp>
          <p:nvSpPr>
            <p:cNvPr id="80" name="TextBox 11">
              <a:extLst>
                <a:ext uri="{FF2B5EF4-FFF2-40B4-BE49-F238E27FC236}">
                  <a16:creationId xmlns:a16="http://schemas.microsoft.com/office/drawing/2014/main" id="{D14D51CC-AE71-4300-8B97-4A1A46E63B98}"/>
                </a:ext>
              </a:extLst>
            </p:cNvPr>
            <p:cNvSpPr txBox="1"/>
            <p:nvPr/>
          </p:nvSpPr>
          <p:spPr>
            <a:xfrm>
              <a:off x="2494246" y="2279150"/>
              <a:ext cx="3066983" cy="130567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defTabSz="914423">
                <a:lnSpc>
                  <a:spcPct val="130000"/>
                </a:lnSpc>
              </a:pPr>
              <a:r>
                <a:rPr lang="en-US" altLang="zh-CN" sz="1333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Increase spend and support for diverse-owned suppliers (women, ethnic minorities, PwDs, LGBTQI+) to strengthen inclusion throughout the value chain. *(Unilever “Our People Plans”).</a:t>
              </a:r>
            </a:p>
          </p:txBody>
        </p:sp>
        <p:sp>
          <p:nvSpPr>
            <p:cNvPr id="81" name="TextBox 11">
              <a:extLst>
                <a:ext uri="{FF2B5EF4-FFF2-40B4-BE49-F238E27FC236}">
                  <a16:creationId xmlns:a16="http://schemas.microsoft.com/office/drawing/2014/main" id="{24649076-CE60-4737-82D2-A176800BA237}"/>
                </a:ext>
              </a:extLst>
            </p:cNvPr>
            <p:cNvSpPr txBox="1"/>
            <p:nvPr/>
          </p:nvSpPr>
          <p:spPr>
            <a:xfrm>
              <a:off x="2541254" y="1923888"/>
              <a:ext cx="2449035" cy="37779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defTabSz="914446">
                <a:lnSpc>
                  <a:spcPct val="150000"/>
                </a:lnSpc>
              </a:pPr>
              <a:endParaRPr lang="zh-CN" altLang="en-US" sz="1867" dirty="0">
                <a:solidFill>
                  <a:prstClr val="black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</p:grpSp>
      <p:grpSp>
        <p:nvGrpSpPr>
          <p:cNvPr id="82" name="组合 67">
            <a:extLst>
              <a:ext uri="{FF2B5EF4-FFF2-40B4-BE49-F238E27FC236}">
                <a16:creationId xmlns:a16="http://schemas.microsoft.com/office/drawing/2014/main" id="{3CD77979-10A6-4069-8AC0-6716A8982BA0}"/>
              </a:ext>
            </a:extLst>
          </p:cNvPr>
          <p:cNvGrpSpPr/>
          <p:nvPr/>
        </p:nvGrpSpPr>
        <p:grpSpPr>
          <a:xfrm>
            <a:off x="1194349" y="1076093"/>
            <a:ext cx="3495147" cy="1394265"/>
            <a:chOff x="2494246" y="1923888"/>
            <a:chExt cx="3066983" cy="1394263"/>
          </a:xfrm>
        </p:grpSpPr>
        <p:sp>
          <p:nvSpPr>
            <p:cNvPr id="83" name="TextBox 11">
              <a:extLst>
                <a:ext uri="{FF2B5EF4-FFF2-40B4-BE49-F238E27FC236}">
                  <a16:creationId xmlns:a16="http://schemas.microsoft.com/office/drawing/2014/main" id="{2408D85A-E639-4382-9261-A0D5702FABE0}"/>
                </a:ext>
              </a:extLst>
            </p:cNvPr>
            <p:cNvSpPr txBox="1"/>
            <p:nvPr/>
          </p:nvSpPr>
          <p:spPr>
            <a:xfrm>
              <a:off x="2494246" y="2279150"/>
              <a:ext cx="3066983" cy="103900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defTabSz="914423">
                <a:lnSpc>
                  <a:spcPct val="130000"/>
                </a:lnSpc>
              </a:pPr>
              <a:r>
                <a:rPr lang="en-US" altLang="zh-CN" sz="1333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Track and publish inclusion performance metrics (e.g., representation, pay equity, employee belonging scores) for each region to boost transparency and accountability.</a:t>
              </a:r>
            </a:p>
          </p:txBody>
        </p:sp>
        <p:sp>
          <p:nvSpPr>
            <p:cNvPr id="84" name="TextBox 11">
              <a:extLst>
                <a:ext uri="{FF2B5EF4-FFF2-40B4-BE49-F238E27FC236}">
                  <a16:creationId xmlns:a16="http://schemas.microsoft.com/office/drawing/2014/main" id="{83CB04D0-9741-4A4C-BB84-40B15A2ABF14}"/>
                </a:ext>
              </a:extLst>
            </p:cNvPr>
            <p:cNvSpPr txBox="1"/>
            <p:nvPr/>
          </p:nvSpPr>
          <p:spPr>
            <a:xfrm>
              <a:off x="2541254" y="1923888"/>
              <a:ext cx="2449035" cy="37779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defTabSz="914446">
                <a:lnSpc>
                  <a:spcPct val="150000"/>
                </a:lnSpc>
              </a:pPr>
              <a:endParaRPr lang="zh-CN" altLang="en-US" sz="1867" dirty="0">
                <a:solidFill>
                  <a:prstClr val="black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</p:grpSp>
      <p:grpSp>
        <p:nvGrpSpPr>
          <p:cNvPr id="85" name="组合 67">
            <a:extLst>
              <a:ext uri="{FF2B5EF4-FFF2-40B4-BE49-F238E27FC236}">
                <a16:creationId xmlns:a16="http://schemas.microsoft.com/office/drawing/2014/main" id="{719FDF08-2732-43BE-9DB2-61020AA1C4C5}"/>
              </a:ext>
            </a:extLst>
          </p:cNvPr>
          <p:cNvGrpSpPr/>
          <p:nvPr/>
        </p:nvGrpSpPr>
        <p:grpSpPr>
          <a:xfrm>
            <a:off x="552469" y="2768694"/>
            <a:ext cx="3495147" cy="1394265"/>
            <a:chOff x="2494246" y="1923888"/>
            <a:chExt cx="3066983" cy="1394263"/>
          </a:xfrm>
        </p:grpSpPr>
        <p:sp>
          <p:nvSpPr>
            <p:cNvPr id="86" name="TextBox 11">
              <a:extLst>
                <a:ext uri="{FF2B5EF4-FFF2-40B4-BE49-F238E27FC236}">
                  <a16:creationId xmlns:a16="http://schemas.microsoft.com/office/drawing/2014/main" id="{AD01E799-49BC-4543-9474-BC8FD3B7DECA}"/>
                </a:ext>
              </a:extLst>
            </p:cNvPr>
            <p:cNvSpPr txBox="1"/>
            <p:nvPr/>
          </p:nvSpPr>
          <p:spPr>
            <a:xfrm>
              <a:off x="2494246" y="2279150"/>
              <a:ext cx="3066983" cy="1039001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defTabSz="914423">
                <a:lnSpc>
                  <a:spcPct val="130000"/>
                </a:lnSpc>
              </a:pPr>
              <a:r>
                <a:rPr lang="en-US" altLang="zh-CN" sz="1333" dirty="0">
                  <a:solidFill>
                    <a:prstClr val="black"/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Launch market-specific initiatives to overcome cultural resistance, e.g., community outreach and tailored inclusion campaigns in high-barrier regions</a:t>
              </a:r>
            </a:p>
          </p:txBody>
        </p:sp>
        <p:sp>
          <p:nvSpPr>
            <p:cNvPr id="87" name="TextBox 11">
              <a:extLst>
                <a:ext uri="{FF2B5EF4-FFF2-40B4-BE49-F238E27FC236}">
                  <a16:creationId xmlns:a16="http://schemas.microsoft.com/office/drawing/2014/main" id="{7D7495AE-CE09-4859-B155-51DB38491EF9}"/>
                </a:ext>
              </a:extLst>
            </p:cNvPr>
            <p:cNvSpPr txBox="1"/>
            <p:nvPr/>
          </p:nvSpPr>
          <p:spPr>
            <a:xfrm>
              <a:off x="2541254" y="1923888"/>
              <a:ext cx="2449035" cy="377795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/>
            <a:p>
              <a:pPr defTabSz="914446">
                <a:lnSpc>
                  <a:spcPct val="150000"/>
                </a:lnSpc>
              </a:pPr>
              <a:endParaRPr lang="zh-CN" altLang="en-US" sz="1867" dirty="0">
                <a:solidFill>
                  <a:prstClr val="black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2140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组合 22">
            <a:extLst>
              <a:ext uri="{FF2B5EF4-FFF2-40B4-BE49-F238E27FC236}">
                <a16:creationId xmlns:a16="http://schemas.microsoft.com/office/drawing/2014/main" id="{CF7F6365-4D5C-43F0-8734-46006CA037B7}"/>
              </a:ext>
            </a:extLst>
          </p:cNvPr>
          <p:cNvGrpSpPr/>
          <p:nvPr/>
        </p:nvGrpSpPr>
        <p:grpSpPr>
          <a:xfrm>
            <a:off x="10994104" y="1340769"/>
            <a:ext cx="502571" cy="4824537"/>
            <a:chOff x="10994103" y="1484783"/>
            <a:chExt cx="502571" cy="4824537"/>
          </a:xfrm>
        </p:grpSpPr>
        <p:sp>
          <p:nvSpPr>
            <p:cNvPr id="24" name="等腰三角形 6">
              <a:extLst>
                <a:ext uri="{FF2B5EF4-FFF2-40B4-BE49-F238E27FC236}">
                  <a16:creationId xmlns:a16="http://schemas.microsoft.com/office/drawing/2014/main" id="{F6429ADF-6F2A-4493-9449-39D9CC1C17B3}"/>
                </a:ext>
              </a:extLst>
            </p:cNvPr>
            <p:cNvSpPr/>
            <p:nvPr/>
          </p:nvSpPr>
          <p:spPr>
            <a:xfrm rot="16200000" flipH="1">
              <a:off x="10693937" y="1784949"/>
              <a:ext cx="1102903" cy="502571"/>
            </a:xfrm>
            <a:custGeom>
              <a:avLst/>
              <a:gdLst>
                <a:gd name="connsiteX0" fmla="*/ 0 w 693325"/>
                <a:gd name="connsiteY0" fmla="*/ 728790 h 728790"/>
                <a:gd name="connsiteX1" fmla="*/ 693325 w 693325"/>
                <a:gd name="connsiteY1" fmla="*/ 0 h 728790"/>
                <a:gd name="connsiteX2" fmla="*/ 693325 w 693325"/>
                <a:gd name="connsiteY2" fmla="*/ 728790 h 728790"/>
                <a:gd name="connsiteX3" fmla="*/ 0 w 693325"/>
                <a:gd name="connsiteY3" fmla="*/ 728790 h 728790"/>
                <a:gd name="connsiteX0" fmla="*/ 0 w 1102903"/>
                <a:gd name="connsiteY0" fmla="*/ 500190 h 500190"/>
                <a:gd name="connsiteX1" fmla="*/ 1102903 w 1102903"/>
                <a:gd name="connsiteY1" fmla="*/ 0 h 500190"/>
                <a:gd name="connsiteX2" fmla="*/ 693325 w 1102903"/>
                <a:gd name="connsiteY2" fmla="*/ 500190 h 500190"/>
                <a:gd name="connsiteX3" fmla="*/ 0 w 1102903"/>
                <a:gd name="connsiteY3" fmla="*/ 500190 h 500190"/>
                <a:gd name="connsiteX0" fmla="*/ 0 w 1102903"/>
                <a:gd name="connsiteY0" fmla="*/ 500190 h 502571"/>
                <a:gd name="connsiteX1" fmla="*/ 1102903 w 1102903"/>
                <a:gd name="connsiteY1" fmla="*/ 0 h 502571"/>
                <a:gd name="connsiteX2" fmla="*/ 729047 w 1102903"/>
                <a:gd name="connsiteY2" fmla="*/ 502571 h 502571"/>
                <a:gd name="connsiteX3" fmla="*/ 0 w 1102903"/>
                <a:gd name="connsiteY3" fmla="*/ 500190 h 502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2903" h="502571">
                  <a:moveTo>
                    <a:pt x="0" y="500190"/>
                  </a:moveTo>
                  <a:lnTo>
                    <a:pt x="1102903" y="0"/>
                  </a:lnTo>
                  <a:lnTo>
                    <a:pt x="729047" y="502571"/>
                  </a:lnTo>
                  <a:lnTo>
                    <a:pt x="0" y="50019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>
              <a:outerShdw blurRad="254000" dist="63500" dir="2700000" algn="tl" rotWithShape="0">
                <a:prstClr val="black">
                  <a:alpha val="3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cxnSp>
          <p:nvCxnSpPr>
            <p:cNvPr id="25" name="直接连接符 24">
              <a:extLst>
                <a:ext uri="{FF2B5EF4-FFF2-40B4-BE49-F238E27FC236}">
                  <a16:creationId xmlns:a16="http://schemas.microsoft.com/office/drawing/2014/main" id="{393C24E8-508A-489D-929E-CBF6593AF1A8}"/>
                </a:ext>
              </a:extLst>
            </p:cNvPr>
            <p:cNvCxnSpPr/>
            <p:nvPr/>
          </p:nvCxnSpPr>
          <p:spPr>
            <a:xfrm flipH="1">
              <a:off x="11001690" y="2578162"/>
              <a:ext cx="1" cy="3731158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组合 25">
            <a:extLst>
              <a:ext uri="{FF2B5EF4-FFF2-40B4-BE49-F238E27FC236}">
                <a16:creationId xmlns:a16="http://schemas.microsoft.com/office/drawing/2014/main" id="{CDD45888-240F-422D-8AFA-D367FAE3D1C2}"/>
              </a:ext>
            </a:extLst>
          </p:cNvPr>
          <p:cNvGrpSpPr/>
          <p:nvPr/>
        </p:nvGrpSpPr>
        <p:grpSpPr>
          <a:xfrm>
            <a:off x="695326" y="1340769"/>
            <a:ext cx="502571" cy="4824537"/>
            <a:chOff x="695325" y="1484783"/>
            <a:chExt cx="502571" cy="4824537"/>
          </a:xfrm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grpSpPr>
        <p:sp>
          <p:nvSpPr>
            <p:cNvPr id="27" name="等腰三角形 6">
              <a:extLst>
                <a:ext uri="{FF2B5EF4-FFF2-40B4-BE49-F238E27FC236}">
                  <a16:creationId xmlns:a16="http://schemas.microsoft.com/office/drawing/2014/main" id="{B1C38808-58D0-4747-9EC1-C20C72DE60FF}"/>
                </a:ext>
              </a:extLst>
            </p:cNvPr>
            <p:cNvSpPr/>
            <p:nvPr/>
          </p:nvSpPr>
          <p:spPr>
            <a:xfrm rot="5400000">
              <a:off x="395159" y="1784949"/>
              <a:ext cx="1102903" cy="502571"/>
            </a:xfrm>
            <a:custGeom>
              <a:avLst/>
              <a:gdLst>
                <a:gd name="connsiteX0" fmla="*/ 0 w 693325"/>
                <a:gd name="connsiteY0" fmla="*/ 728790 h 728790"/>
                <a:gd name="connsiteX1" fmla="*/ 693325 w 693325"/>
                <a:gd name="connsiteY1" fmla="*/ 0 h 728790"/>
                <a:gd name="connsiteX2" fmla="*/ 693325 w 693325"/>
                <a:gd name="connsiteY2" fmla="*/ 728790 h 728790"/>
                <a:gd name="connsiteX3" fmla="*/ 0 w 693325"/>
                <a:gd name="connsiteY3" fmla="*/ 728790 h 728790"/>
                <a:gd name="connsiteX0" fmla="*/ 0 w 1102903"/>
                <a:gd name="connsiteY0" fmla="*/ 500190 h 500190"/>
                <a:gd name="connsiteX1" fmla="*/ 1102903 w 1102903"/>
                <a:gd name="connsiteY1" fmla="*/ 0 h 500190"/>
                <a:gd name="connsiteX2" fmla="*/ 693325 w 1102903"/>
                <a:gd name="connsiteY2" fmla="*/ 500190 h 500190"/>
                <a:gd name="connsiteX3" fmla="*/ 0 w 1102903"/>
                <a:gd name="connsiteY3" fmla="*/ 500190 h 500190"/>
                <a:gd name="connsiteX0" fmla="*/ 0 w 1102903"/>
                <a:gd name="connsiteY0" fmla="*/ 500190 h 502571"/>
                <a:gd name="connsiteX1" fmla="*/ 1102903 w 1102903"/>
                <a:gd name="connsiteY1" fmla="*/ 0 h 502571"/>
                <a:gd name="connsiteX2" fmla="*/ 729047 w 1102903"/>
                <a:gd name="connsiteY2" fmla="*/ 502571 h 502571"/>
                <a:gd name="connsiteX3" fmla="*/ 0 w 1102903"/>
                <a:gd name="connsiteY3" fmla="*/ 500190 h 5025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02903" h="502571">
                  <a:moveTo>
                    <a:pt x="0" y="500190"/>
                  </a:moveTo>
                  <a:lnTo>
                    <a:pt x="1102903" y="0"/>
                  </a:lnTo>
                  <a:lnTo>
                    <a:pt x="729047" y="502571"/>
                  </a:lnTo>
                  <a:lnTo>
                    <a:pt x="0" y="50019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cxnSp>
          <p:nvCxnSpPr>
            <p:cNvPr id="28" name="直接连接符 27">
              <a:extLst>
                <a:ext uri="{FF2B5EF4-FFF2-40B4-BE49-F238E27FC236}">
                  <a16:creationId xmlns:a16="http://schemas.microsoft.com/office/drawing/2014/main" id="{3D344F7C-4665-4300-A8DF-DDF41BEA78FC}"/>
                </a:ext>
              </a:extLst>
            </p:cNvPr>
            <p:cNvCxnSpPr/>
            <p:nvPr/>
          </p:nvCxnSpPr>
          <p:spPr>
            <a:xfrm>
              <a:off x="1190309" y="2578162"/>
              <a:ext cx="0" cy="3731158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9" name="组合 28">
            <a:extLst>
              <a:ext uri="{FF2B5EF4-FFF2-40B4-BE49-F238E27FC236}">
                <a16:creationId xmlns:a16="http://schemas.microsoft.com/office/drawing/2014/main" id="{52DE95B4-BF64-46F0-9412-03FFCA39175F}"/>
              </a:ext>
            </a:extLst>
          </p:cNvPr>
          <p:cNvGrpSpPr/>
          <p:nvPr/>
        </p:nvGrpSpPr>
        <p:grpSpPr>
          <a:xfrm>
            <a:off x="695326" y="1340769"/>
            <a:ext cx="5400675" cy="728790"/>
            <a:chOff x="695325" y="1484784"/>
            <a:chExt cx="5400675" cy="728790"/>
          </a:xfrm>
          <a:solidFill>
            <a:schemeClr val="accent2"/>
          </a:solidFill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grpSpPr>
        <p:sp>
          <p:nvSpPr>
            <p:cNvPr id="30" name="五边形 42">
              <a:extLst>
                <a:ext uri="{FF2B5EF4-FFF2-40B4-BE49-F238E27FC236}">
                  <a16:creationId xmlns:a16="http://schemas.microsoft.com/office/drawing/2014/main" id="{8EDDA1B7-C542-44BE-A6A5-5C7C1EEEF972}"/>
                </a:ext>
              </a:extLst>
            </p:cNvPr>
            <p:cNvSpPr/>
            <p:nvPr/>
          </p:nvSpPr>
          <p:spPr>
            <a:xfrm>
              <a:off x="695325" y="1484784"/>
              <a:ext cx="5400675" cy="728790"/>
            </a:xfrm>
            <a:prstGeom prst="homePlate">
              <a:avLst/>
            </a:prstGeom>
            <a:solidFill>
              <a:srgbClr val="00172C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31" name="TextBox 19">
              <a:extLst>
                <a:ext uri="{FF2B5EF4-FFF2-40B4-BE49-F238E27FC236}">
                  <a16:creationId xmlns:a16="http://schemas.microsoft.com/office/drawing/2014/main" id="{C0F65DAE-094E-443D-9842-7B93F6B256DE}"/>
                </a:ext>
              </a:extLst>
            </p:cNvPr>
            <p:cNvSpPr txBox="1"/>
            <p:nvPr/>
          </p:nvSpPr>
          <p:spPr>
            <a:xfrm>
              <a:off x="1973999" y="1556792"/>
              <a:ext cx="2843328" cy="523220"/>
            </a:xfrm>
            <a:prstGeom prst="rect">
              <a:avLst/>
            </a:prstGeom>
            <a:solidFill>
              <a:srgbClr val="00172C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ctr" defTabSz="914446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C A S E</a:t>
              </a:r>
            </a:p>
          </p:txBody>
        </p:sp>
      </p:grpSp>
      <p:grpSp>
        <p:nvGrpSpPr>
          <p:cNvPr id="32" name="组合 31">
            <a:extLst>
              <a:ext uri="{FF2B5EF4-FFF2-40B4-BE49-F238E27FC236}">
                <a16:creationId xmlns:a16="http://schemas.microsoft.com/office/drawing/2014/main" id="{8CC9202D-BF91-4FB3-B117-B96DF53A3A53}"/>
              </a:ext>
            </a:extLst>
          </p:cNvPr>
          <p:cNvGrpSpPr/>
          <p:nvPr/>
        </p:nvGrpSpPr>
        <p:grpSpPr>
          <a:xfrm>
            <a:off x="6096000" y="1340769"/>
            <a:ext cx="5400675" cy="728790"/>
            <a:chOff x="6095999" y="1484784"/>
            <a:chExt cx="5400675" cy="728790"/>
          </a:xfrm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grpSpPr>
        <p:sp>
          <p:nvSpPr>
            <p:cNvPr id="33" name="五边形 45">
              <a:extLst>
                <a:ext uri="{FF2B5EF4-FFF2-40B4-BE49-F238E27FC236}">
                  <a16:creationId xmlns:a16="http://schemas.microsoft.com/office/drawing/2014/main" id="{CEC62290-5DD7-405C-A9E2-A3341C88FD7C}"/>
                </a:ext>
              </a:extLst>
            </p:cNvPr>
            <p:cNvSpPr/>
            <p:nvPr/>
          </p:nvSpPr>
          <p:spPr>
            <a:xfrm flipH="1">
              <a:off x="6095999" y="1484784"/>
              <a:ext cx="5400675" cy="728790"/>
            </a:xfrm>
            <a:prstGeom prst="homePlate">
              <a:avLst/>
            </a:prstGeom>
            <a:solidFill>
              <a:srgbClr val="0063C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34" name="TextBox 19">
              <a:extLst>
                <a:ext uri="{FF2B5EF4-FFF2-40B4-BE49-F238E27FC236}">
                  <a16:creationId xmlns:a16="http://schemas.microsoft.com/office/drawing/2014/main" id="{84CD85A8-CE03-4204-926C-CBFA5FC2A6AF}"/>
                </a:ext>
              </a:extLst>
            </p:cNvPr>
            <p:cNvSpPr txBox="1"/>
            <p:nvPr/>
          </p:nvSpPr>
          <p:spPr>
            <a:xfrm>
              <a:off x="7333551" y="1556792"/>
              <a:ext cx="29255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914446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2800" b="1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INITIATIVES</a:t>
              </a:r>
            </a:p>
          </p:txBody>
        </p:sp>
      </p:grpSp>
      <p:sp>
        <p:nvSpPr>
          <p:cNvPr id="35" name="TextBox 106">
            <a:extLst>
              <a:ext uri="{FF2B5EF4-FFF2-40B4-BE49-F238E27FC236}">
                <a16:creationId xmlns:a16="http://schemas.microsoft.com/office/drawing/2014/main" id="{97D6C88E-971B-404D-8600-126E5D0889EA}"/>
              </a:ext>
            </a:extLst>
          </p:cNvPr>
          <p:cNvSpPr txBox="1"/>
          <p:nvPr/>
        </p:nvSpPr>
        <p:spPr>
          <a:xfrm>
            <a:off x="1829508" y="2843838"/>
            <a:ext cx="3860093" cy="188718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“When employees perceive inclusive leadership and organisational justice, they feel they belong and are motivated to contribute their full potential.”</a:t>
            </a:r>
          </a:p>
          <a:p>
            <a:pPr marL="0" marR="0" lvl="0" indent="0" algn="l" defTabSz="914446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50000"/>
                    <a:lumOff val="50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(Based on Inclusive Leadership &amp; Organisational Justice theory)</a:t>
            </a:r>
            <a:endParaRPr kumimoji="0" lang="en-US" altLang="zh-CN" sz="1600" b="1" i="1" u="none" strike="noStrike" kern="1200" cap="none" spc="0" normalizeH="0" baseline="0" noProof="0" dirty="0">
              <a:ln>
                <a:noFill/>
              </a:ln>
              <a:solidFill>
                <a:srgbClr val="0063C2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grpSp>
        <p:nvGrpSpPr>
          <p:cNvPr id="36" name="组合 35">
            <a:extLst>
              <a:ext uri="{FF2B5EF4-FFF2-40B4-BE49-F238E27FC236}">
                <a16:creationId xmlns:a16="http://schemas.microsoft.com/office/drawing/2014/main" id="{56531222-DE04-4C0A-95C6-691604C235D2}"/>
              </a:ext>
            </a:extLst>
          </p:cNvPr>
          <p:cNvGrpSpPr/>
          <p:nvPr/>
        </p:nvGrpSpPr>
        <p:grpSpPr>
          <a:xfrm>
            <a:off x="6653438" y="2529880"/>
            <a:ext cx="338286" cy="342403"/>
            <a:chOff x="2071540" y="3138835"/>
            <a:chExt cx="338286" cy="342403"/>
          </a:xfrm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grpSpPr>
        <p:sp>
          <p:nvSpPr>
            <p:cNvPr id="37" name="椭圆 36">
              <a:extLst>
                <a:ext uri="{FF2B5EF4-FFF2-40B4-BE49-F238E27FC236}">
                  <a16:creationId xmlns:a16="http://schemas.microsoft.com/office/drawing/2014/main" id="{5089E46C-461A-41C4-8F9A-95A62218A616}"/>
                </a:ext>
              </a:extLst>
            </p:cNvPr>
            <p:cNvSpPr/>
            <p:nvPr/>
          </p:nvSpPr>
          <p:spPr>
            <a:xfrm>
              <a:off x="2071540" y="3142952"/>
              <a:ext cx="338286" cy="338286"/>
            </a:xfrm>
            <a:prstGeom prst="ellipse">
              <a:avLst/>
            </a:prstGeom>
            <a:solidFill>
              <a:srgbClr val="0063C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38" name="TextBox 14">
              <a:extLst>
                <a:ext uri="{FF2B5EF4-FFF2-40B4-BE49-F238E27FC236}">
                  <a16:creationId xmlns:a16="http://schemas.microsoft.com/office/drawing/2014/main" id="{4281E2AF-D636-483C-B438-05480BE25C4C}"/>
                </a:ext>
              </a:extLst>
            </p:cNvPr>
            <p:cNvSpPr txBox="1"/>
            <p:nvPr/>
          </p:nvSpPr>
          <p:spPr>
            <a:xfrm>
              <a:off x="2111290" y="3138835"/>
              <a:ext cx="274724" cy="233013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>
                <a:defRPr sz="1400">
                  <a:solidFill>
                    <a:schemeClr val="bg2"/>
                  </a:solidFill>
                  <a:latin typeface="Impact" pitchFamily="34" charset="0"/>
                </a:defRPr>
              </a:lvl1pPr>
            </a:lstStyle>
            <a:p>
              <a:pPr marL="0" marR="0" lvl="0" indent="0" algn="ct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3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1</a:t>
              </a:r>
              <a:endParaRPr kumimoji="0" lang="zh-CN" alt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</p:grpSp>
      <p:grpSp>
        <p:nvGrpSpPr>
          <p:cNvPr id="39" name="组合 38">
            <a:extLst>
              <a:ext uri="{FF2B5EF4-FFF2-40B4-BE49-F238E27FC236}">
                <a16:creationId xmlns:a16="http://schemas.microsoft.com/office/drawing/2014/main" id="{74B1B8AA-FB35-4A0F-A792-F250B7BAFDEE}"/>
              </a:ext>
            </a:extLst>
          </p:cNvPr>
          <p:cNvGrpSpPr/>
          <p:nvPr/>
        </p:nvGrpSpPr>
        <p:grpSpPr>
          <a:xfrm>
            <a:off x="6671270" y="3601931"/>
            <a:ext cx="338286" cy="342403"/>
            <a:chOff x="2071540" y="3138835"/>
            <a:chExt cx="338286" cy="342403"/>
          </a:xfrm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grpSpPr>
        <p:sp>
          <p:nvSpPr>
            <p:cNvPr id="40" name="椭圆 39">
              <a:extLst>
                <a:ext uri="{FF2B5EF4-FFF2-40B4-BE49-F238E27FC236}">
                  <a16:creationId xmlns:a16="http://schemas.microsoft.com/office/drawing/2014/main" id="{51308BB2-1F77-4388-871E-5B3914B499F4}"/>
                </a:ext>
              </a:extLst>
            </p:cNvPr>
            <p:cNvSpPr/>
            <p:nvPr/>
          </p:nvSpPr>
          <p:spPr>
            <a:xfrm>
              <a:off x="2071540" y="3142952"/>
              <a:ext cx="338286" cy="33828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41" name="TextBox 14">
              <a:extLst>
                <a:ext uri="{FF2B5EF4-FFF2-40B4-BE49-F238E27FC236}">
                  <a16:creationId xmlns:a16="http://schemas.microsoft.com/office/drawing/2014/main" id="{E86862F3-16E0-4E3B-9EA9-F57DC61A2F3B}"/>
                </a:ext>
              </a:extLst>
            </p:cNvPr>
            <p:cNvSpPr txBox="1"/>
            <p:nvPr/>
          </p:nvSpPr>
          <p:spPr>
            <a:xfrm>
              <a:off x="2111290" y="3138835"/>
              <a:ext cx="274724" cy="233013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>
                <a:defRPr sz="1400">
                  <a:solidFill>
                    <a:schemeClr val="bg2"/>
                  </a:solidFill>
                  <a:latin typeface="Impact" pitchFamily="34" charset="0"/>
                </a:defRPr>
              </a:lvl1pPr>
            </a:lstStyle>
            <a:p>
              <a:pPr marL="0" marR="0" lvl="0" indent="0" algn="ct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3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2</a:t>
              </a:r>
              <a:endParaRPr kumimoji="0" lang="zh-CN" alt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</p:grpSp>
      <p:grpSp>
        <p:nvGrpSpPr>
          <p:cNvPr id="42" name="组合 41">
            <a:extLst>
              <a:ext uri="{FF2B5EF4-FFF2-40B4-BE49-F238E27FC236}">
                <a16:creationId xmlns:a16="http://schemas.microsoft.com/office/drawing/2014/main" id="{68FEF4CB-A0A3-4B93-AEF2-F0199382598A}"/>
              </a:ext>
            </a:extLst>
          </p:cNvPr>
          <p:cNvGrpSpPr/>
          <p:nvPr/>
        </p:nvGrpSpPr>
        <p:grpSpPr>
          <a:xfrm>
            <a:off x="6671270" y="4619570"/>
            <a:ext cx="338286" cy="342403"/>
            <a:chOff x="2071540" y="3138835"/>
            <a:chExt cx="338286" cy="342403"/>
          </a:xfrm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grpSpPr>
        <p:sp>
          <p:nvSpPr>
            <p:cNvPr id="43" name="椭圆 42">
              <a:extLst>
                <a:ext uri="{FF2B5EF4-FFF2-40B4-BE49-F238E27FC236}">
                  <a16:creationId xmlns:a16="http://schemas.microsoft.com/office/drawing/2014/main" id="{760AB187-B554-4510-9DF8-245C40F4781A}"/>
                </a:ext>
              </a:extLst>
            </p:cNvPr>
            <p:cNvSpPr/>
            <p:nvPr/>
          </p:nvSpPr>
          <p:spPr>
            <a:xfrm>
              <a:off x="2071540" y="3142952"/>
              <a:ext cx="338286" cy="33828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44" name="TextBox 14">
              <a:extLst>
                <a:ext uri="{FF2B5EF4-FFF2-40B4-BE49-F238E27FC236}">
                  <a16:creationId xmlns:a16="http://schemas.microsoft.com/office/drawing/2014/main" id="{325CC36D-EA3F-4F21-93A5-D666CF539B7E}"/>
                </a:ext>
              </a:extLst>
            </p:cNvPr>
            <p:cNvSpPr txBox="1"/>
            <p:nvPr/>
          </p:nvSpPr>
          <p:spPr>
            <a:xfrm>
              <a:off x="2111290" y="3138835"/>
              <a:ext cx="274724" cy="233013"/>
            </a:xfrm>
            <a:prstGeom prst="rect">
              <a:avLst/>
            </a:prstGeom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>
                <a:defRPr sz="1400">
                  <a:solidFill>
                    <a:schemeClr val="bg2"/>
                  </a:solidFill>
                  <a:latin typeface="Impact" pitchFamily="34" charset="0"/>
                </a:defRPr>
              </a:lvl1pPr>
            </a:lstStyle>
            <a:p>
              <a:pPr marL="0" marR="0" lvl="0" indent="0" algn="ct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3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3</a:t>
              </a:r>
              <a:endParaRPr kumimoji="0" lang="zh-CN" altLang="en-US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</p:grpSp>
      <p:sp>
        <p:nvSpPr>
          <p:cNvPr id="48" name="TextBox 23">
            <a:extLst>
              <a:ext uri="{FF2B5EF4-FFF2-40B4-BE49-F238E27FC236}">
                <a16:creationId xmlns:a16="http://schemas.microsoft.com/office/drawing/2014/main" id="{3A6FA41F-1FF6-4A8B-9943-07EE0C11AD18}"/>
              </a:ext>
            </a:extLst>
          </p:cNvPr>
          <p:cNvSpPr txBox="1"/>
          <p:nvPr/>
        </p:nvSpPr>
        <p:spPr>
          <a:xfrm>
            <a:off x="7197680" y="2315012"/>
            <a:ext cx="3639698" cy="12732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just" defTabSz="914446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00" b="0" i="0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In 2024, Unilever’s “Inclusive Set Commitment” under its Act 2 Unstereotype initiative pledged that all major productions (&gt;€100k) include at least one person from the disability community on set.</a:t>
            </a:r>
          </a:p>
        </p:txBody>
      </p:sp>
      <p:sp>
        <p:nvSpPr>
          <p:cNvPr id="49" name="TextBox 23">
            <a:extLst>
              <a:ext uri="{FF2B5EF4-FFF2-40B4-BE49-F238E27FC236}">
                <a16:creationId xmlns:a16="http://schemas.microsoft.com/office/drawing/2014/main" id="{AC5FDCFE-6BB6-41FE-B8AE-F1BF30F1191B}"/>
              </a:ext>
            </a:extLst>
          </p:cNvPr>
          <p:cNvSpPr txBox="1"/>
          <p:nvPr/>
        </p:nvSpPr>
        <p:spPr>
          <a:xfrm>
            <a:off x="7275644" y="3651617"/>
            <a:ext cx="3595549" cy="75315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just" defTabSz="914446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The initiative has already placed 100+ disabled talent mentees across global brand productions in China, Brazil, UK, Indonesia, and more</a:t>
            </a:r>
          </a:p>
        </p:txBody>
      </p:sp>
      <p:sp>
        <p:nvSpPr>
          <p:cNvPr id="50" name="TextBox 23">
            <a:extLst>
              <a:ext uri="{FF2B5EF4-FFF2-40B4-BE49-F238E27FC236}">
                <a16:creationId xmlns:a16="http://schemas.microsoft.com/office/drawing/2014/main" id="{26A1828A-B7E0-4A1C-AB94-B9FD58D6A5D9}"/>
              </a:ext>
            </a:extLst>
          </p:cNvPr>
          <p:cNvSpPr txBox="1"/>
          <p:nvPr/>
        </p:nvSpPr>
        <p:spPr>
          <a:xfrm>
            <a:off x="7275644" y="4619570"/>
            <a:ext cx="3595556" cy="101322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marL="0" marR="0" lvl="0" indent="0" algn="just" defTabSz="914446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00" b="0" i="0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Research from Unilever shows inclusive advertising campaigns deliver 3.5% higher short‑term sales and 16% higher long‑term sales, confirming DEI’s business impact.</a:t>
            </a:r>
          </a:p>
        </p:txBody>
      </p:sp>
      <p:cxnSp>
        <p:nvCxnSpPr>
          <p:cNvPr id="52" name="直接连接符 51">
            <a:extLst>
              <a:ext uri="{FF2B5EF4-FFF2-40B4-BE49-F238E27FC236}">
                <a16:creationId xmlns:a16="http://schemas.microsoft.com/office/drawing/2014/main" id="{45C0155D-AB02-436C-9BA0-3AB214878914}"/>
              </a:ext>
            </a:extLst>
          </p:cNvPr>
          <p:cNvCxnSpPr/>
          <p:nvPr/>
        </p:nvCxnSpPr>
        <p:spPr>
          <a:xfrm>
            <a:off x="6103588" y="6165305"/>
            <a:ext cx="4898103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接连接符 52">
            <a:extLst>
              <a:ext uri="{FF2B5EF4-FFF2-40B4-BE49-F238E27FC236}">
                <a16:creationId xmlns:a16="http://schemas.microsoft.com/office/drawing/2014/main" id="{DA2DF445-7491-433C-9729-5B66076D9633}"/>
              </a:ext>
            </a:extLst>
          </p:cNvPr>
          <p:cNvCxnSpPr/>
          <p:nvPr/>
        </p:nvCxnSpPr>
        <p:spPr>
          <a:xfrm>
            <a:off x="1197898" y="6165305"/>
            <a:ext cx="4898103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53">
            <a:extLst>
              <a:ext uri="{FF2B5EF4-FFF2-40B4-BE49-F238E27FC236}">
                <a16:creationId xmlns:a16="http://schemas.microsoft.com/office/drawing/2014/main" id="{6C4355F6-6C56-4639-8055-6B2C144CBBD3}"/>
              </a:ext>
            </a:extLst>
          </p:cNvPr>
          <p:cNvSpPr txBox="1"/>
          <p:nvPr/>
        </p:nvSpPr>
        <p:spPr>
          <a:xfrm>
            <a:off x="3125865" y="296324"/>
            <a:ext cx="86089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cs"/>
              </a:rPr>
              <a:t>Real-World Example –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cs"/>
              </a:rPr>
              <a:t>DEI at Unilever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63C2"/>
              </a:solidFill>
              <a:effectLst/>
              <a:uLnTx/>
              <a:uFillTx/>
              <a:latin typeface="Calibri"/>
              <a:ea typeface="微软雅黑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5518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75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25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75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65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3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95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3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25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3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48" grpId="0"/>
      <p:bldP spid="49" grpId="0"/>
      <p:bldP spid="5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29" y="0"/>
            <a:ext cx="12191142" cy="6857514"/>
            <a:chOff x="1" y="0"/>
            <a:chExt cx="20104097" cy="11308548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" y="0"/>
              <a:ext cx="20104097" cy="1130854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214814" y="1391790"/>
              <a:ext cx="14306550" cy="8583295"/>
            </a:xfrm>
            <a:custGeom>
              <a:avLst/>
              <a:gdLst/>
              <a:ahLst/>
              <a:cxnLst/>
              <a:rect l="l" t="t" r="r" b="b"/>
              <a:pathLst>
                <a:path w="14306550" h="8583295">
                  <a:moveTo>
                    <a:pt x="13828060" y="0"/>
                  </a:moveTo>
                  <a:lnTo>
                    <a:pt x="477995" y="0"/>
                  </a:lnTo>
                  <a:lnTo>
                    <a:pt x="429126" y="2468"/>
                  </a:lnTo>
                  <a:lnTo>
                    <a:pt x="381668" y="9712"/>
                  </a:lnTo>
                  <a:lnTo>
                    <a:pt x="335861" y="21492"/>
                  </a:lnTo>
                  <a:lnTo>
                    <a:pt x="291946" y="37567"/>
                  </a:lnTo>
                  <a:lnTo>
                    <a:pt x="250163" y="57698"/>
                  </a:lnTo>
                  <a:lnTo>
                    <a:pt x="210752" y="81644"/>
                  </a:lnTo>
                  <a:lnTo>
                    <a:pt x="173953" y="109165"/>
                  </a:lnTo>
                  <a:lnTo>
                    <a:pt x="140008" y="140021"/>
                  </a:lnTo>
                  <a:lnTo>
                    <a:pt x="109157" y="173972"/>
                  </a:lnTo>
                  <a:lnTo>
                    <a:pt x="81639" y="210777"/>
                  </a:lnTo>
                  <a:lnTo>
                    <a:pt x="57695" y="250197"/>
                  </a:lnTo>
                  <a:lnTo>
                    <a:pt x="37565" y="291990"/>
                  </a:lnTo>
                  <a:lnTo>
                    <a:pt x="21491" y="335917"/>
                  </a:lnTo>
                  <a:lnTo>
                    <a:pt x="9711" y="381738"/>
                  </a:lnTo>
                  <a:lnTo>
                    <a:pt x="2468" y="429212"/>
                  </a:lnTo>
                  <a:lnTo>
                    <a:pt x="0" y="478100"/>
                  </a:lnTo>
                  <a:lnTo>
                    <a:pt x="0" y="8104884"/>
                  </a:lnTo>
                  <a:lnTo>
                    <a:pt x="2468" y="8153754"/>
                  </a:lnTo>
                  <a:lnTo>
                    <a:pt x="9711" y="8201216"/>
                  </a:lnTo>
                  <a:lnTo>
                    <a:pt x="21491" y="8247028"/>
                  </a:lnTo>
                  <a:lnTo>
                    <a:pt x="37565" y="8290950"/>
                  </a:lnTo>
                  <a:lnTo>
                    <a:pt x="57695" y="8332741"/>
                  </a:lnTo>
                  <a:lnTo>
                    <a:pt x="81639" y="8372161"/>
                  </a:lnTo>
                  <a:lnTo>
                    <a:pt x="109157" y="8408968"/>
                  </a:lnTo>
                  <a:lnTo>
                    <a:pt x="140008" y="8442923"/>
                  </a:lnTo>
                  <a:lnTo>
                    <a:pt x="173953" y="8473785"/>
                  </a:lnTo>
                  <a:lnTo>
                    <a:pt x="210752" y="8501312"/>
                  </a:lnTo>
                  <a:lnTo>
                    <a:pt x="250163" y="8525265"/>
                  </a:lnTo>
                  <a:lnTo>
                    <a:pt x="291946" y="8545402"/>
                  </a:lnTo>
                  <a:lnTo>
                    <a:pt x="335861" y="8561483"/>
                  </a:lnTo>
                  <a:lnTo>
                    <a:pt x="381668" y="8573268"/>
                  </a:lnTo>
                  <a:lnTo>
                    <a:pt x="429126" y="8580515"/>
                  </a:lnTo>
                  <a:lnTo>
                    <a:pt x="477995" y="8582984"/>
                  </a:lnTo>
                  <a:lnTo>
                    <a:pt x="13828060" y="8582984"/>
                  </a:lnTo>
                  <a:lnTo>
                    <a:pt x="13876948" y="8580515"/>
                  </a:lnTo>
                  <a:lnTo>
                    <a:pt x="13924422" y="8573268"/>
                  </a:lnTo>
                  <a:lnTo>
                    <a:pt x="13970243" y="8561483"/>
                  </a:lnTo>
                  <a:lnTo>
                    <a:pt x="14014170" y="8545402"/>
                  </a:lnTo>
                  <a:lnTo>
                    <a:pt x="14055964" y="8525265"/>
                  </a:lnTo>
                  <a:lnTo>
                    <a:pt x="14095383" y="8501312"/>
                  </a:lnTo>
                  <a:lnTo>
                    <a:pt x="14132188" y="8473785"/>
                  </a:lnTo>
                  <a:lnTo>
                    <a:pt x="14166139" y="8442923"/>
                  </a:lnTo>
                  <a:lnTo>
                    <a:pt x="14196995" y="8408968"/>
                  </a:lnTo>
                  <a:lnTo>
                    <a:pt x="14224516" y="8372161"/>
                  </a:lnTo>
                  <a:lnTo>
                    <a:pt x="14248462" y="8332741"/>
                  </a:lnTo>
                  <a:lnTo>
                    <a:pt x="14268593" y="8290950"/>
                  </a:lnTo>
                  <a:lnTo>
                    <a:pt x="14284669" y="8247028"/>
                  </a:lnTo>
                  <a:lnTo>
                    <a:pt x="14296449" y="8201216"/>
                  </a:lnTo>
                  <a:lnTo>
                    <a:pt x="14303693" y="8153754"/>
                  </a:lnTo>
                  <a:lnTo>
                    <a:pt x="14306161" y="8104884"/>
                  </a:lnTo>
                  <a:lnTo>
                    <a:pt x="14306161" y="478100"/>
                  </a:lnTo>
                  <a:lnTo>
                    <a:pt x="14303693" y="429212"/>
                  </a:lnTo>
                  <a:lnTo>
                    <a:pt x="14296449" y="381738"/>
                  </a:lnTo>
                  <a:lnTo>
                    <a:pt x="14284669" y="335917"/>
                  </a:lnTo>
                  <a:lnTo>
                    <a:pt x="14268593" y="291990"/>
                  </a:lnTo>
                  <a:lnTo>
                    <a:pt x="14248462" y="250197"/>
                  </a:lnTo>
                  <a:lnTo>
                    <a:pt x="14224516" y="210777"/>
                  </a:lnTo>
                  <a:lnTo>
                    <a:pt x="14196995" y="173972"/>
                  </a:lnTo>
                  <a:lnTo>
                    <a:pt x="14166139" y="140021"/>
                  </a:lnTo>
                  <a:lnTo>
                    <a:pt x="14132188" y="109165"/>
                  </a:lnTo>
                  <a:lnTo>
                    <a:pt x="14095383" y="81644"/>
                  </a:lnTo>
                  <a:lnTo>
                    <a:pt x="14055964" y="57698"/>
                  </a:lnTo>
                  <a:lnTo>
                    <a:pt x="14014170" y="37567"/>
                  </a:lnTo>
                  <a:lnTo>
                    <a:pt x="13970243" y="21492"/>
                  </a:lnTo>
                  <a:lnTo>
                    <a:pt x="13924422" y="9712"/>
                  </a:lnTo>
                  <a:lnTo>
                    <a:pt x="13876948" y="2468"/>
                  </a:lnTo>
                  <a:lnTo>
                    <a:pt x="13828060" y="0"/>
                  </a:lnTo>
                  <a:close/>
                </a:path>
              </a:pathLst>
            </a:custGeom>
            <a:solidFill>
              <a:srgbClr val="5E5E5E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>
                <a:solidFill>
                  <a:sysClr val="windowText" lastClr="000000"/>
                </a:solidFill>
                <a:latin typeface="Calibri"/>
              </a:endParaRPr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4272642" y="2516057"/>
            <a:ext cx="6653023" cy="1098208"/>
          </a:xfrm>
          <a:prstGeom prst="rect">
            <a:avLst/>
          </a:prstGeom>
        </p:spPr>
        <p:txBody>
          <a:bodyPr vert="horz" wrap="square" lIns="0" tIns="8087" rIns="0" bIns="0" rtlCol="0">
            <a:spAutoFit/>
          </a:bodyPr>
          <a:lstStyle/>
          <a:p>
            <a:pPr marL="7702" defTabSz="554520">
              <a:spcBef>
                <a:spcPts val="64"/>
              </a:spcBef>
            </a:pPr>
            <a:r>
              <a:rPr lang="en-US" sz="1400" kern="0" spc="243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Gartner (2023)-</a:t>
            </a:r>
          </a:p>
          <a:p>
            <a:pPr marL="7702" defTabSz="554520">
              <a:spcBef>
                <a:spcPts val="64"/>
              </a:spcBef>
            </a:pPr>
            <a:r>
              <a:rPr lang="en-US" sz="1400" kern="0" spc="243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"HR digital transformation is the process of reengineering HR services and processes to be more efficient, data-driven, and employee-centric through the use of social, mobile, analytics and cloud (SMAC) technologies."</a:t>
            </a:r>
            <a:endParaRPr sz="1400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248009" y="2085795"/>
            <a:ext cx="7412216" cy="294710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>
              <a:spcBef>
                <a:spcPts val="57"/>
              </a:spcBef>
              <a:tabLst>
                <a:tab pos="1239198" algn="l"/>
              </a:tabLst>
            </a:pPr>
            <a:r>
              <a:rPr lang="en-US" sz="1867" spc="349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CONCEPT: HR Technology &amp; Digital Transformation </a:t>
            </a:r>
            <a:endParaRPr sz="1867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01600" y="1328644"/>
            <a:ext cx="4045237" cy="4235597"/>
            <a:chOff x="189732" y="2372283"/>
            <a:chExt cx="6670896" cy="6984813"/>
          </a:xfrm>
        </p:grpSpPr>
        <p:pic>
          <p:nvPicPr>
            <p:cNvPr id="15" name="object 1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89732" y="2372283"/>
              <a:ext cx="6670896" cy="698481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595364" y="3773439"/>
              <a:ext cx="5641967" cy="4119715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583144" y="2650704"/>
              <a:ext cx="1047115" cy="1049655"/>
            </a:xfrm>
            <a:custGeom>
              <a:avLst/>
              <a:gdLst/>
              <a:ahLst/>
              <a:cxnLst/>
              <a:rect l="l" t="t" r="r" b="b"/>
              <a:pathLst>
                <a:path w="1047114" h="1049654">
                  <a:moveTo>
                    <a:pt x="1047067" y="0"/>
                  </a:moveTo>
                  <a:lnTo>
                    <a:pt x="577200" y="70"/>
                  </a:lnTo>
                  <a:lnTo>
                    <a:pt x="516383" y="526"/>
                  </a:lnTo>
                  <a:lnTo>
                    <a:pt x="461777" y="1733"/>
                  </a:lnTo>
                  <a:lnTo>
                    <a:pt x="412937" y="4057"/>
                  </a:lnTo>
                  <a:lnTo>
                    <a:pt x="369421" y="7863"/>
                  </a:lnTo>
                  <a:lnTo>
                    <a:pt x="330785" y="13517"/>
                  </a:lnTo>
                  <a:lnTo>
                    <a:pt x="266379" y="31831"/>
                  </a:lnTo>
                  <a:lnTo>
                    <a:pt x="221125" y="51599"/>
                  </a:lnTo>
                  <a:lnTo>
                    <a:pt x="179115" y="76618"/>
                  </a:lnTo>
                  <a:lnTo>
                    <a:pt x="140749" y="106485"/>
                  </a:lnTo>
                  <a:lnTo>
                    <a:pt x="106430" y="140798"/>
                  </a:lnTo>
                  <a:lnTo>
                    <a:pt x="76557" y="179153"/>
                  </a:lnTo>
                  <a:lnTo>
                    <a:pt x="51533" y="221148"/>
                  </a:lnTo>
                  <a:lnTo>
                    <a:pt x="31758" y="266379"/>
                  </a:lnTo>
                  <a:lnTo>
                    <a:pt x="13459" y="330821"/>
                  </a:lnTo>
                  <a:lnTo>
                    <a:pt x="7817" y="369459"/>
                  </a:lnTo>
                  <a:lnTo>
                    <a:pt x="4024" y="412971"/>
                  </a:lnTo>
                  <a:lnTo>
                    <a:pt x="1713" y="461804"/>
                  </a:lnTo>
                  <a:lnTo>
                    <a:pt x="516" y="516404"/>
                  </a:lnTo>
                  <a:lnTo>
                    <a:pt x="68" y="577218"/>
                  </a:lnTo>
                  <a:lnTo>
                    <a:pt x="0" y="1049078"/>
                  </a:lnTo>
                  <a:lnTo>
                    <a:pt x="523523" y="1049078"/>
                  </a:lnTo>
                  <a:lnTo>
                    <a:pt x="577331" y="1048270"/>
                  </a:lnTo>
                  <a:lnTo>
                    <a:pt x="634462" y="1045532"/>
                  </a:lnTo>
                  <a:lnTo>
                    <a:pt x="689819" y="1040393"/>
                  </a:lnTo>
                  <a:lnTo>
                    <a:pt x="738305" y="1032378"/>
                  </a:lnTo>
                  <a:lnTo>
                    <a:pt x="774824" y="1021016"/>
                  </a:lnTo>
                  <a:lnTo>
                    <a:pt x="821918" y="1000417"/>
                  </a:lnTo>
                  <a:lnTo>
                    <a:pt x="865633" y="974356"/>
                  </a:lnTo>
                  <a:lnTo>
                    <a:pt x="905551" y="943251"/>
                  </a:lnTo>
                  <a:lnTo>
                    <a:pt x="941254" y="907526"/>
                  </a:lnTo>
                  <a:lnTo>
                    <a:pt x="972325" y="867600"/>
                  </a:lnTo>
                  <a:lnTo>
                    <a:pt x="998347" y="823896"/>
                  </a:lnTo>
                  <a:lnTo>
                    <a:pt x="1018900" y="776834"/>
                  </a:lnTo>
                  <a:lnTo>
                    <a:pt x="1030314" y="740237"/>
                  </a:lnTo>
                  <a:lnTo>
                    <a:pt x="1038360" y="691633"/>
                  </a:lnTo>
                  <a:lnTo>
                    <a:pt x="1043515" y="636103"/>
                  </a:lnTo>
                  <a:lnTo>
                    <a:pt x="1046259" y="578729"/>
                  </a:lnTo>
                  <a:lnTo>
                    <a:pt x="1047067" y="524591"/>
                  </a:lnTo>
                  <a:lnTo>
                    <a:pt x="1047067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>
                <a:solidFill>
                  <a:sysClr val="windowText" lastClr="000000"/>
                </a:solidFill>
                <a:latin typeface="Calibri"/>
              </a:endParaRPr>
            </a:p>
          </p:txBody>
        </p:sp>
        <p:sp>
          <p:nvSpPr>
            <p:cNvPr id="18" name="object 18"/>
            <p:cNvSpPr/>
            <p:nvPr/>
          </p:nvSpPr>
          <p:spPr>
            <a:xfrm>
              <a:off x="789284" y="2942528"/>
              <a:ext cx="635000" cy="504190"/>
            </a:xfrm>
            <a:custGeom>
              <a:avLst/>
              <a:gdLst/>
              <a:ahLst/>
              <a:cxnLst/>
              <a:rect l="l" t="t" r="r" b="b"/>
              <a:pathLst>
                <a:path w="635000" h="504189">
                  <a:moveTo>
                    <a:pt x="565647" y="88688"/>
                  </a:moveTo>
                  <a:lnTo>
                    <a:pt x="67830" y="88688"/>
                  </a:lnTo>
                  <a:lnTo>
                    <a:pt x="37790" y="94537"/>
                  </a:lnTo>
                  <a:lnTo>
                    <a:pt x="16634" y="109878"/>
                  </a:lnTo>
                  <a:lnTo>
                    <a:pt x="4118" y="131404"/>
                  </a:lnTo>
                  <a:lnTo>
                    <a:pt x="0" y="155806"/>
                  </a:lnTo>
                  <a:lnTo>
                    <a:pt x="0" y="437054"/>
                  </a:lnTo>
                  <a:lnTo>
                    <a:pt x="4118" y="461942"/>
                  </a:lnTo>
                  <a:lnTo>
                    <a:pt x="16634" y="483414"/>
                  </a:lnTo>
                  <a:lnTo>
                    <a:pt x="37790" y="498486"/>
                  </a:lnTo>
                  <a:lnTo>
                    <a:pt x="67830" y="504173"/>
                  </a:lnTo>
                  <a:lnTo>
                    <a:pt x="565647" y="504173"/>
                  </a:lnTo>
                  <a:lnTo>
                    <a:pt x="591613" y="498486"/>
                  </a:lnTo>
                  <a:lnTo>
                    <a:pt x="613722" y="483414"/>
                  </a:lnTo>
                  <a:lnTo>
                    <a:pt x="629096" y="461942"/>
                  </a:lnTo>
                  <a:lnTo>
                    <a:pt x="634860" y="437054"/>
                  </a:lnTo>
                  <a:lnTo>
                    <a:pt x="317383" y="437054"/>
                  </a:lnTo>
                  <a:lnTo>
                    <a:pt x="265861" y="429344"/>
                  </a:lnTo>
                  <a:lnTo>
                    <a:pt x="221826" y="407642"/>
                  </a:lnTo>
                  <a:lnTo>
                    <a:pt x="187556" y="374088"/>
                  </a:lnTo>
                  <a:lnTo>
                    <a:pt x="165324" y="330824"/>
                  </a:lnTo>
                  <a:lnTo>
                    <a:pt x="157408" y="279991"/>
                  </a:lnTo>
                  <a:lnTo>
                    <a:pt x="165324" y="229107"/>
                  </a:lnTo>
                  <a:lnTo>
                    <a:pt x="187556" y="185812"/>
                  </a:lnTo>
                  <a:lnTo>
                    <a:pt x="221826" y="152242"/>
                  </a:lnTo>
                  <a:lnTo>
                    <a:pt x="265861" y="130534"/>
                  </a:lnTo>
                  <a:lnTo>
                    <a:pt x="317383" y="122823"/>
                  </a:lnTo>
                  <a:lnTo>
                    <a:pt x="622967" y="122823"/>
                  </a:lnTo>
                  <a:lnTo>
                    <a:pt x="613722" y="109878"/>
                  </a:lnTo>
                  <a:lnTo>
                    <a:pt x="591613" y="94537"/>
                  </a:lnTo>
                  <a:lnTo>
                    <a:pt x="565647" y="88688"/>
                  </a:lnTo>
                  <a:close/>
                </a:path>
                <a:path w="635000" h="504189">
                  <a:moveTo>
                    <a:pt x="622967" y="122823"/>
                  </a:moveTo>
                  <a:lnTo>
                    <a:pt x="317383" y="122823"/>
                  </a:lnTo>
                  <a:lnTo>
                    <a:pt x="368792" y="130534"/>
                  </a:lnTo>
                  <a:lnTo>
                    <a:pt x="412522" y="152242"/>
                  </a:lnTo>
                  <a:lnTo>
                    <a:pt x="446421" y="185812"/>
                  </a:lnTo>
                  <a:lnTo>
                    <a:pt x="468337" y="229107"/>
                  </a:lnTo>
                  <a:lnTo>
                    <a:pt x="476121" y="279991"/>
                  </a:lnTo>
                  <a:lnTo>
                    <a:pt x="468337" y="330824"/>
                  </a:lnTo>
                  <a:lnTo>
                    <a:pt x="446421" y="374088"/>
                  </a:lnTo>
                  <a:lnTo>
                    <a:pt x="412522" y="407642"/>
                  </a:lnTo>
                  <a:lnTo>
                    <a:pt x="368792" y="429344"/>
                  </a:lnTo>
                  <a:lnTo>
                    <a:pt x="317383" y="437054"/>
                  </a:lnTo>
                  <a:lnTo>
                    <a:pt x="634860" y="437054"/>
                  </a:lnTo>
                  <a:lnTo>
                    <a:pt x="634860" y="201355"/>
                  </a:lnTo>
                  <a:lnTo>
                    <a:pt x="543972" y="201355"/>
                  </a:lnTo>
                  <a:lnTo>
                    <a:pt x="535514" y="199409"/>
                  </a:lnTo>
                  <a:lnTo>
                    <a:pt x="528135" y="194274"/>
                  </a:lnTo>
                  <a:lnTo>
                    <a:pt x="522916" y="186998"/>
                  </a:lnTo>
                  <a:lnTo>
                    <a:pt x="520937" y="178633"/>
                  </a:lnTo>
                  <a:lnTo>
                    <a:pt x="522916" y="170251"/>
                  </a:lnTo>
                  <a:lnTo>
                    <a:pt x="528135" y="162940"/>
                  </a:lnTo>
                  <a:lnTo>
                    <a:pt x="535514" y="157768"/>
                  </a:lnTo>
                  <a:lnTo>
                    <a:pt x="543972" y="155806"/>
                  </a:lnTo>
                  <a:lnTo>
                    <a:pt x="634860" y="155806"/>
                  </a:lnTo>
                  <a:lnTo>
                    <a:pt x="629096" y="131404"/>
                  </a:lnTo>
                  <a:lnTo>
                    <a:pt x="622967" y="122823"/>
                  </a:lnTo>
                  <a:close/>
                </a:path>
                <a:path w="635000" h="504189">
                  <a:moveTo>
                    <a:pt x="317383" y="190046"/>
                  </a:moveTo>
                  <a:lnTo>
                    <a:pt x="278892" y="196075"/>
                  </a:lnTo>
                  <a:lnTo>
                    <a:pt x="250364" y="213619"/>
                  </a:lnTo>
                  <a:lnTo>
                    <a:pt x="232633" y="241862"/>
                  </a:lnTo>
                  <a:lnTo>
                    <a:pt x="226537" y="279991"/>
                  </a:lnTo>
                  <a:lnTo>
                    <a:pt x="232633" y="318059"/>
                  </a:lnTo>
                  <a:lnTo>
                    <a:pt x="250364" y="346272"/>
                  </a:lnTo>
                  <a:lnTo>
                    <a:pt x="278892" y="363804"/>
                  </a:lnTo>
                  <a:lnTo>
                    <a:pt x="317383" y="369831"/>
                  </a:lnTo>
                  <a:lnTo>
                    <a:pt x="355349" y="363804"/>
                  </a:lnTo>
                  <a:lnTo>
                    <a:pt x="383951" y="346272"/>
                  </a:lnTo>
                  <a:lnTo>
                    <a:pt x="401991" y="318059"/>
                  </a:lnTo>
                  <a:lnTo>
                    <a:pt x="408270" y="279991"/>
                  </a:lnTo>
                  <a:lnTo>
                    <a:pt x="401991" y="241862"/>
                  </a:lnTo>
                  <a:lnTo>
                    <a:pt x="383951" y="213619"/>
                  </a:lnTo>
                  <a:lnTo>
                    <a:pt x="355349" y="196075"/>
                  </a:lnTo>
                  <a:lnTo>
                    <a:pt x="317383" y="190046"/>
                  </a:lnTo>
                  <a:close/>
                </a:path>
                <a:path w="635000" h="504189">
                  <a:moveTo>
                    <a:pt x="634860" y="155806"/>
                  </a:moveTo>
                  <a:lnTo>
                    <a:pt x="543972" y="155806"/>
                  </a:lnTo>
                  <a:lnTo>
                    <a:pt x="551644" y="157768"/>
                  </a:lnTo>
                  <a:lnTo>
                    <a:pt x="558619" y="162940"/>
                  </a:lnTo>
                  <a:lnTo>
                    <a:pt x="563689" y="170251"/>
                  </a:lnTo>
                  <a:lnTo>
                    <a:pt x="565647" y="178633"/>
                  </a:lnTo>
                  <a:lnTo>
                    <a:pt x="563689" y="186998"/>
                  </a:lnTo>
                  <a:lnTo>
                    <a:pt x="558619" y="194274"/>
                  </a:lnTo>
                  <a:lnTo>
                    <a:pt x="551644" y="199409"/>
                  </a:lnTo>
                  <a:lnTo>
                    <a:pt x="543972" y="201355"/>
                  </a:lnTo>
                  <a:lnTo>
                    <a:pt x="634860" y="201355"/>
                  </a:lnTo>
                  <a:lnTo>
                    <a:pt x="634860" y="155806"/>
                  </a:lnTo>
                  <a:close/>
                </a:path>
                <a:path w="635000" h="504189">
                  <a:moveTo>
                    <a:pt x="418531" y="0"/>
                  </a:moveTo>
                  <a:lnTo>
                    <a:pt x="203491" y="0"/>
                  </a:lnTo>
                  <a:lnTo>
                    <a:pt x="191973" y="10156"/>
                  </a:lnTo>
                  <a:lnTo>
                    <a:pt x="181743" y="10156"/>
                  </a:lnTo>
                  <a:lnTo>
                    <a:pt x="157408" y="77275"/>
                  </a:lnTo>
                  <a:lnTo>
                    <a:pt x="157408" y="88688"/>
                  </a:lnTo>
                  <a:lnTo>
                    <a:pt x="497901" y="88688"/>
                  </a:lnTo>
                  <a:lnTo>
                    <a:pt x="489458" y="88510"/>
                  </a:lnTo>
                  <a:lnTo>
                    <a:pt x="481252" y="87261"/>
                  </a:lnTo>
                  <a:lnTo>
                    <a:pt x="473045" y="83873"/>
                  </a:lnTo>
                  <a:lnTo>
                    <a:pt x="464603" y="77275"/>
                  </a:lnTo>
                  <a:lnTo>
                    <a:pt x="453085" y="10156"/>
                  </a:lnTo>
                  <a:lnTo>
                    <a:pt x="444447" y="8569"/>
                  </a:lnTo>
                  <a:lnTo>
                    <a:pt x="427170" y="1586"/>
                  </a:lnTo>
                  <a:lnTo>
                    <a:pt x="418531" y="0"/>
                  </a:lnTo>
                  <a:close/>
                </a:path>
              </a:pathLst>
            </a:custGeom>
            <a:solidFill>
              <a:srgbClr val="0063C2"/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 dirty="0">
                <a:solidFill>
                  <a:sysClr val="windowText" lastClr="000000"/>
                </a:solidFill>
                <a:latin typeface="Calibri"/>
              </a:endParaRPr>
            </a:p>
          </p:txBody>
        </p:sp>
        <p:pic>
          <p:nvPicPr>
            <p:cNvPr id="19" name="object 1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672029" y="7023854"/>
              <a:ext cx="4607189" cy="942379"/>
            </a:xfrm>
            <a:prstGeom prst="rect">
              <a:avLst/>
            </a:prstGeom>
          </p:spPr>
        </p:pic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AB88E07D-5B2F-4933-B75B-899FCAA904A8}"/>
              </a:ext>
            </a:extLst>
          </p:cNvPr>
          <p:cNvSpPr txBox="1"/>
          <p:nvPr/>
        </p:nvSpPr>
        <p:spPr>
          <a:xfrm>
            <a:off x="4146837" y="3671845"/>
            <a:ext cx="695592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2400" b="1" i="1" dirty="0">
                <a:solidFill>
                  <a:srgbClr val="00172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LINK – HR Digital Transformation</a:t>
            </a:r>
          </a:p>
          <a:p>
            <a:pPr marL="228611" indent="-228611" defTabSz="60963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HR Transformation is strategic Re-engineering of HR using digital technologies like AI, analytics, and cloud platforms to move beyond simple automation</a:t>
            </a:r>
          </a:p>
          <a:p>
            <a:pPr defTabSz="609630"/>
            <a:r>
              <a:rPr lang="en-US" sz="16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(Deloitte, 2023)</a:t>
            </a:r>
          </a:p>
          <a:p>
            <a:pPr marL="285750" indent="-285750" defTabSz="60963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Fundamental Improvement in HR Service Delivery to create a more agile, data-informed, and employee-centric function. (CIPD, 2024)</a:t>
            </a:r>
          </a:p>
          <a:p>
            <a:pPr marL="228611" indent="-228611" defTabSz="60963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Enhancement of the Entire Employee Lifecycle through personalized, accessible people solutions. (McKinsey, 2023)</a:t>
            </a:r>
            <a:endParaRPr lang="en-US" sz="1600" i="1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Box 32"/>
          <p:cNvSpPr txBox="1"/>
          <p:nvPr/>
        </p:nvSpPr>
        <p:spPr>
          <a:xfrm>
            <a:off x="127269" y="6569690"/>
            <a:ext cx="1224136" cy="19878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cs"/>
              </a:rPr>
              <a:t>PPT</a:t>
            </a:r>
            <a:r>
              <a:rPr kumimoji="0" lang="zh-CN" alt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cs"/>
              </a:rPr>
              <a:t>下载 </a:t>
            </a:r>
            <a:r>
              <a:rPr kumimoji="0" lang="en-US" altLang="zh-CN" sz="16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cs"/>
              </a:rPr>
              <a:t>http://www.1ppt.com/xiazai/</a:t>
            </a:r>
          </a:p>
        </p:txBody>
      </p:sp>
      <p:sp>
        <p:nvSpPr>
          <p:cNvPr id="30" name="等腰三角形 1">
            <a:extLst>
              <a:ext uri="{FF2B5EF4-FFF2-40B4-BE49-F238E27FC236}">
                <a16:creationId xmlns:a16="http://schemas.microsoft.com/office/drawing/2014/main" id="{189C0E24-4327-9330-4BC4-645C0EE48D6C}"/>
              </a:ext>
            </a:extLst>
          </p:cNvPr>
          <p:cNvSpPr/>
          <p:nvPr/>
        </p:nvSpPr>
        <p:spPr>
          <a:xfrm rot="5400000">
            <a:off x="4271268" y="2164749"/>
            <a:ext cx="1920654" cy="1655737"/>
          </a:xfrm>
          <a:prstGeom prst="triangle">
            <a:avLst/>
          </a:prstGeom>
          <a:solidFill>
            <a:srgbClr val="0063C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2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ea"/>
              <a:sym typeface="+mn-lt"/>
            </a:endParaRPr>
          </a:p>
        </p:txBody>
      </p:sp>
      <p:sp>
        <p:nvSpPr>
          <p:cNvPr id="31" name="等腰三角形 2">
            <a:extLst>
              <a:ext uri="{FF2B5EF4-FFF2-40B4-BE49-F238E27FC236}">
                <a16:creationId xmlns:a16="http://schemas.microsoft.com/office/drawing/2014/main" id="{E53506F6-FC1A-60C0-8D5B-A42424CE6ED3}"/>
              </a:ext>
            </a:extLst>
          </p:cNvPr>
          <p:cNvSpPr/>
          <p:nvPr/>
        </p:nvSpPr>
        <p:spPr>
          <a:xfrm rot="5400000">
            <a:off x="4271268" y="4157361"/>
            <a:ext cx="1920654" cy="1655737"/>
          </a:xfrm>
          <a:prstGeom prst="triangle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2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  <a:sym typeface="+mn-lt"/>
            </a:endParaRPr>
          </a:p>
        </p:txBody>
      </p:sp>
      <p:sp>
        <p:nvSpPr>
          <p:cNvPr id="32" name="等腰三角形 3">
            <a:extLst>
              <a:ext uri="{FF2B5EF4-FFF2-40B4-BE49-F238E27FC236}">
                <a16:creationId xmlns:a16="http://schemas.microsoft.com/office/drawing/2014/main" id="{D800FDD7-60D2-9710-4BD8-9582D71D3A48}"/>
              </a:ext>
            </a:extLst>
          </p:cNvPr>
          <p:cNvSpPr/>
          <p:nvPr/>
        </p:nvSpPr>
        <p:spPr>
          <a:xfrm rot="5400000">
            <a:off x="6000082" y="3161055"/>
            <a:ext cx="1920654" cy="1655737"/>
          </a:xfrm>
          <a:prstGeom prst="triangle">
            <a:avLst/>
          </a:prstGeom>
          <a:solidFill>
            <a:srgbClr val="00172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23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Arial" panose="020B0604020202020204" pitchFamily="34" charset="0"/>
              <a:sym typeface="+mn-lt"/>
            </a:endParaRPr>
          </a:p>
        </p:txBody>
      </p:sp>
      <p:grpSp>
        <p:nvGrpSpPr>
          <p:cNvPr id="37" name="组合 22">
            <a:extLst>
              <a:ext uri="{FF2B5EF4-FFF2-40B4-BE49-F238E27FC236}">
                <a16:creationId xmlns:a16="http://schemas.microsoft.com/office/drawing/2014/main" id="{841B2F05-FD7E-50BA-CED6-221EB728E3C3}"/>
              </a:ext>
            </a:extLst>
          </p:cNvPr>
          <p:cNvGrpSpPr/>
          <p:nvPr/>
        </p:nvGrpSpPr>
        <p:grpSpPr>
          <a:xfrm>
            <a:off x="8257394" y="3211821"/>
            <a:ext cx="3746141" cy="1970300"/>
            <a:chOff x="8396631" y="2662407"/>
            <a:chExt cx="3746141" cy="1970300"/>
          </a:xfrm>
        </p:grpSpPr>
        <p:sp>
          <p:nvSpPr>
            <p:cNvPr id="38" name="文本框 6">
              <a:extLst>
                <a:ext uri="{FF2B5EF4-FFF2-40B4-BE49-F238E27FC236}">
                  <a16:creationId xmlns:a16="http://schemas.microsoft.com/office/drawing/2014/main" id="{DCBCD37F-F81B-CD82-E1D8-21ABB861DAC9}"/>
                </a:ext>
              </a:extLst>
            </p:cNvPr>
            <p:cNvSpPr txBox="1"/>
            <p:nvPr/>
          </p:nvSpPr>
          <p:spPr bwMode="auto">
            <a:xfrm>
              <a:off x="8402845" y="3293366"/>
              <a:ext cx="2877846" cy="1339341"/>
            </a:xfrm>
            <a:prstGeom prst="rect">
              <a:avLst/>
            </a:prstGeom>
            <a:noFill/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R="0" lvl="0" indent="0" defTabSz="914400" fontAlgn="auto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kumimoji="0" sz="1000" b="0" i="0" u="none" strike="noStrike" kern="0" cap="none" spc="0" normalizeH="0" baseline="0">
                  <a:ln>
                    <a:noFill/>
                  </a:ln>
                  <a:gradFill>
                    <a:gsLst>
                      <a:gs pos="0">
                        <a:schemeClr val="tx1">
                          <a:lumMod val="50000"/>
                          <a:lumOff val="50000"/>
                        </a:schemeClr>
                      </a:gs>
                      <a:gs pos="100000">
                        <a:schemeClr val="tx1">
                          <a:lumMod val="65000"/>
                          <a:lumOff val="35000"/>
                        </a:schemeClr>
                      </a:gs>
                    </a:gsLst>
                    <a:lin ang="5400000" scaled="1"/>
                  </a:gradFill>
                  <a:effectLst/>
                  <a:uLnTx/>
                  <a:uFillTx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  <a:sym typeface="+mn-lt"/>
                </a:rPr>
                <a:t>Analytics, self-service portals, and cloud platforms enhance decision-making and employee engagement.</a:t>
              </a:r>
              <a:endParaRPr kumimoji="0" lang="zh-CN" alt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39" name="文本框 7">
              <a:extLst>
                <a:ext uri="{FF2B5EF4-FFF2-40B4-BE49-F238E27FC236}">
                  <a16:creationId xmlns:a16="http://schemas.microsoft.com/office/drawing/2014/main" id="{1C38D0D5-6147-894C-4DAF-A554911EEB82}"/>
                </a:ext>
              </a:extLst>
            </p:cNvPr>
            <p:cNvSpPr txBox="1"/>
            <p:nvPr/>
          </p:nvSpPr>
          <p:spPr bwMode="auto">
            <a:xfrm>
              <a:off x="8396631" y="2662407"/>
              <a:ext cx="3746141" cy="584775"/>
            </a:xfrm>
            <a:prstGeom prst="rect">
              <a:avLst/>
            </a:prstGeom>
            <a:noFill/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6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  <a:sym typeface="+mn-lt"/>
                </a:rPr>
                <a:t>Data Driven HR and Employee Experience</a:t>
              </a:r>
              <a:endParaRPr kumimoji="0" lang="zh-CN" altLang="en-US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lt"/>
              </a:endParaRPr>
            </a:p>
          </p:txBody>
        </p:sp>
      </p:grpSp>
      <p:grpSp>
        <p:nvGrpSpPr>
          <p:cNvPr id="40" name="组合 28">
            <a:extLst>
              <a:ext uri="{FF2B5EF4-FFF2-40B4-BE49-F238E27FC236}">
                <a16:creationId xmlns:a16="http://schemas.microsoft.com/office/drawing/2014/main" id="{433ECF36-F787-D92C-3B2F-5CD131511AFD}"/>
              </a:ext>
            </a:extLst>
          </p:cNvPr>
          <p:cNvGrpSpPr/>
          <p:nvPr/>
        </p:nvGrpSpPr>
        <p:grpSpPr>
          <a:xfrm>
            <a:off x="471341" y="2546294"/>
            <a:ext cx="3463271" cy="1660608"/>
            <a:chOff x="7373460" y="2972099"/>
            <a:chExt cx="3463271" cy="1660608"/>
          </a:xfrm>
        </p:grpSpPr>
        <p:sp>
          <p:nvSpPr>
            <p:cNvPr id="41" name="文本框 6">
              <a:extLst>
                <a:ext uri="{FF2B5EF4-FFF2-40B4-BE49-F238E27FC236}">
                  <a16:creationId xmlns:a16="http://schemas.microsoft.com/office/drawing/2014/main" id="{483DD323-044A-D37B-3AE2-1CC833AF77E5}"/>
                </a:ext>
              </a:extLst>
            </p:cNvPr>
            <p:cNvSpPr txBox="1"/>
            <p:nvPr/>
          </p:nvSpPr>
          <p:spPr bwMode="auto">
            <a:xfrm>
              <a:off x="7618557" y="3293366"/>
              <a:ext cx="3218174" cy="1339341"/>
            </a:xfrm>
            <a:prstGeom prst="rect">
              <a:avLst/>
            </a:prstGeom>
            <a:noFill/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R="0" lvl="0" indent="0" defTabSz="914400" fontAlgn="auto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kumimoji="0" sz="1000" b="0" i="0" u="none" strike="noStrike" kern="0" cap="none" spc="0" normalizeH="0" baseline="0">
                  <a:ln>
                    <a:noFill/>
                  </a:ln>
                  <a:gradFill>
                    <a:gsLst>
                      <a:gs pos="0">
                        <a:schemeClr val="tx1">
                          <a:lumMod val="50000"/>
                          <a:lumOff val="50000"/>
                        </a:schemeClr>
                      </a:gs>
                      <a:gs pos="100000">
                        <a:schemeClr val="tx1">
                          <a:lumMod val="65000"/>
                          <a:lumOff val="35000"/>
                        </a:schemeClr>
                      </a:gs>
                    </a:gsLst>
                    <a:lin ang="5400000" scaled="1"/>
                  </a:gradFill>
                  <a:effectLst/>
                  <a:uLnTx/>
                  <a:uFillTx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  <a:sym typeface="+mn-lt"/>
                </a:rPr>
                <a:t>AI-powered tools &amp; applicant tracking systems automate hiring, screen resumes, and schedule interviews efficiently. </a:t>
              </a:r>
              <a:endParaRPr kumimoji="0" lang="zh-CN" alt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42" name="文本框 7">
              <a:extLst>
                <a:ext uri="{FF2B5EF4-FFF2-40B4-BE49-F238E27FC236}">
                  <a16:creationId xmlns:a16="http://schemas.microsoft.com/office/drawing/2014/main" id="{32D492C1-C658-2694-3112-58DD340E4B71}"/>
                </a:ext>
              </a:extLst>
            </p:cNvPr>
            <p:cNvSpPr txBox="1"/>
            <p:nvPr/>
          </p:nvSpPr>
          <p:spPr bwMode="auto">
            <a:xfrm>
              <a:off x="7373460" y="2972099"/>
              <a:ext cx="3463271" cy="338554"/>
            </a:xfrm>
            <a:prstGeom prst="rect">
              <a:avLst/>
            </a:prstGeom>
            <a:noFill/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6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  <a:sym typeface="+mn-lt"/>
                </a:rPr>
                <a:t>Smart Recruitment</a:t>
              </a:r>
              <a:endParaRPr kumimoji="0" lang="zh-CN" alt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lt"/>
              </a:endParaRPr>
            </a:p>
          </p:txBody>
        </p:sp>
      </p:grpSp>
      <p:grpSp>
        <p:nvGrpSpPr>
          <p:cNvPr id="43" name="组合 31">
            <a:extLst>
              <a:ext uri="{FF2B5EF4-FFF2-40B4-BE49-F238E27FC236}">
                <a16:creationId xmlns:a16="http://schemas.microsoft.com/office/drawing/2014/main" id="{D368C199-D824-4A53-14F3-6623A8017048}"/>
              </a:ext>
            </a:extLst>
          </p:cNvPr>
          <p:cNvGrpSpPr/>
          <p:nvPr/>
        </p:nvGrpSpPr>
        <p:grpSpPr>
          <a:xfrm>
            <a:off x="796010" y="4412697"/>
            <a:ext cx="3138602" cy="2139310"/>
            <a:chOff x="7698129" y="2813485"/>
            <a:chExt cx="3138602" cy="2139310"/>
          </a:xfrm>
        </p:grpSpPr>
        <p:sp>
          <p:nvSpPr>
            <p:cNvPr id="44" name="文本框 6">
              <a:extLst>
                <a:ext uri="{FF2B5EF4-FFF2-40B4-BE49-F238E27FC236}">
                  <a16:creationId xmlns:a16="http://schemas.microsoft.com/office/drawing/2014/main" id="{E255D3B1-C123-AE61-E1E8-3127F199BF84}"/>
                </a:ext>
              </a:extLst>
            </p:cNvPr>
            <p:cNvSpPr txBox="1"/>
            <p:nvPr/>
          </p:nvSpPr>
          <p:spPr bwMode="auto">
            <a:xfrm>
              <a:off x="7698129" y="3293366"/>
              <a:ext cx="3138601" cy="1659429"/>
            </a:xfrm>
            <a:prstGeom prst="rect">
              <a:avLst/>
            </a:prstGeom>
            <a:noFill/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R="0" lvl="0" indent="0" defTabSz="914400" fontAlgn="auto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kumimoji="0" sz="1000" b="0" i="0" u="none" strike="noStrike" kern="0" cap="none" spc="0" normalizeH="0" baseline="0">
                  <a:ln>
                    <a:noFill/>
                  </a:ln>
                  <a:gradFill>
                    <a:gsLst>
                      <a:gs pos="0">
                        <a:schemeClr val="tx1">
                          <a:lumMod val="50000"/>
                          <a:lumOff val="50000"/>
                        </a:schemeClr>
                      </a:gs>
                      <a:gs pos="100000">
                        <a:schemeClr val="tx1">
                          <a:lumMod val="65000"/>
                          <a:lumOff val="35000"/>
                        </a:schemeClr>
                      </a:gs>
                    </a:gsLst>
                    <a:lin ang="5400000" scaled="1"/>
                  </a:gradFill>
                  <a:effectLst/>
                  <a:uLnTx/>
                  <a:uFillTx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46" rtl="0" eaLnBrk="1" fontAlgn="auto" latinLnBrk="0" hangingPunct="1">
                <a:lnSpc>
                  <a:spcPct val="13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600" b="0" i="0" u="none" strike="noStrike" kern="0" cap="none" spc="0" normalizeH="0" baseline="0" noProof="0" dirty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  <a:sym typeface="+mn-lt"/>
                </a:rPr>
                <a:t>Online training, real-time performance tracking, and remote-work tools support development and distributed teams, </a:t>
              </a:r>
              <a:endParaRPr kumimoji="0" lang="zh-CN" altLang="en-US" sz="1600" b="0" i="0" u="none" strike="noStrike" kern="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45" name="文本框 7">
              <a:extLst>
                <a:ext uri="{FF2B5EF4-FFF2-40B4-BE49-F238E27FC236}">
                  <a16:creationId xmlns:a16="http://schemas.microsoft.com/office/drawing/2014/main" id="{92AB2145-4110-EB44-D082-50B57D3C3AA4}"/>
                </a:ext>
              </a:extLst>
            </p:cNvPr>
            <p:cNvSpPr txBox="1"/>
            <p:nvPr/>
          </p:nvSpPr>
          <p:spPr bwMode="auto">
            <a:xfrm>
              <a:off x="7952667" y="2813485"/>
              <a:ext cx="2884064" cy="584775"/>
            </a:xfrm>
            <a:prstGeom prst="rect">
              <a:avLst/>
            </a:prstGeom>
            <a:noFill/>
          </p:spPr>
          <p:txBody>
            <a:bodyPr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r" defTabSz="91444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zh-CN" sz="1600" b="1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rial" panose="020B0604020202020204" pitchFamily="34" charset="0"/>
                  <a:ea typeface="宋体" panose="02010600030101010101" pitchFamily="2" charset="-122"/>
                  <a:cs typeface="Arial" panose="020B0604020202020204" pitchFamily="34" charset="0"/>
                  <a:sym typeface="+mn-lt"/>
                </a:rPr>
                <a:t>Continuous Learning and Flexible work</a:t>
              </a:r>
              <a:endParaRPr kumimoji="0" lang="zh-CN" altLang="en-US" sz="16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  <a:sym typeface="+mn-lt"/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CCFD98F8-B880-4A61-B487-85F4D6E418F3}"/>
              </a:ext>
            </a:extLst>
          </p:cNvPr>
          <p:cNvSpPr txBox="1"/>
          <p:nvPr/>
        </p:nvSpPr>
        <p:spPr>
          <a:xfrm>
            <a:off x="1828800" y="296742"/>
            <a:ext cx="10174735" cy="502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67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Current Practices – </a:t>
            </a:r>
            <a:r>
              <a:rPr kumimoji="0" lang="en-US" sz="2667" b="0" i="0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HR Technology &amp; Digital Transformation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8D7C8A-E6AE-4267-A5E2-BAC50E7BD75F}"/>
              </a:ext>
            </a:extLst>
          </p:cNvPr>
          <p:cNvSpPr txBox="1"/>
          <p:nvPr/>
        </p:nvSpPr>
        <p:spPr>
          <a:xfrm>
            <a:off x="7032396" y="6398118"/>
            <a:ext cx="48391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cs"/>
                <a:hlinkClick r:id="rId2"/>
              </a:rPr>
              <a:t>https://economictimes.indiatimes.com/industry/cons-products/fmcg/digitising-recruitment-process-saved-costs-at-unilever/articleshow/64893555.cms</a:t>
            </a:r>
            <a:r>
              <a:rPr kumimoji="0" lang="en-US" sz="7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cs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87775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右箭头 10">
            <a:extLst>
              <a:ext uri="{FF2B5EF4-FFF2-40B4-BE49-F238E27FC236}">
                <a16:creationId xmlns:a16="http://schemas.microsoft.com/office/drawing/2014/main" id="{3D21A471-4A86-4A9C-ACB8-D65CA0687B9D}"/>
              </a:ext>
            </a:extLst>
          </p:cNvPr>
          <p:cNvSpPr/>
          <p:nvPr/>
        </p:nvSpPr>
        <p:spPr>
          <a:xfrm>
            <a:off x="1312889" y="1928126"/>
            <a:ext cx="4594901" cy="1998925"/>
          </a:xfrm>
          <a:prstGeom prst="rightArrow">
            <a:avLst>
              <a:gd name="adj1" fmla="val 81481"/>
              <a:gd name="adj2" fmla="val 5000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67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45" name="左箭头 11">
            <a:extLst>
              <a:ext uri="{FF2B5EF4-FFF2-40B4-BE49-F238E27FC236}">
                <a16:creationId xmlns:a16="http://schemas.microsoft.com/office/drawing/2014/main" id="{672CC723-85C0-46AF-801E-B9A8A61C80C6}"/>
              </a:ext>
            </a:extLst>
          </p:cNvPr>
          <p:cNvSpPr/>
          <p:nvPr/>
        </p:nvSpPr>
        <p:spPr>
          <a:xfrm>
            <a:off x="6207701" y="3247302"/>
            <a:ext cx="4593600" cy="2239097"/>
          </a:xfrm>
          <a:prstGeom prst="leftArrow">
            <a:avLst>
              <a:gd name="adj1" fmla="val 81485"/>
              <a:gd name="adj2" fmla="val 5000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67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46" name="右箭头 12">
            <a:extLst>
              <a:ext uri="{FF2B5EF4-FFF2-40B4-BE49-F238E27FC236}">
                <a16:creationId xmlns:a16="http://schemas.microsoft.com/office/drawing/2014/main" id="{0E6EE2FD-2F2F-4F7D-8694-CF39A1B8DA6E}"/>
              </a:ext>
            </a:extLst>
          </p:cNvPr>
          <p:cNvSpPr/>
          <p:nvPr/>
        </p:nvSpPr>
        <p:spPr>
          <a:xfrm>
            <a:off x="1312889" y="4566691"/>
            <a:ext cx="4594901" cy="2115463"/>
          </a:xfrm>
          <a:prstGeom prst="rightArrow">
            <a:avLst>
              <a:gd name="adj1" fmla="val 81481"/>
              <a:gd name="adj2" fmla="val 5000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F0502020204030204"/>
              <a:ea typeface="微软雅黑"/>
              <a:cs typeface="+mn-ea"/>
              <a:sym typeface="+mn-lt"/>
            </a:endParaRPr>
          </a:p>
        </p:txBody>
      </p:sp>
      <p:sp>
        <p:nvSpPr>
          <p:cNvPr id="47" name="椭圆 46">
            <a:extLst>
              <a:ext uri="{FF2B5EF4-FFF2-40B4-BE49-F238E27FC236}">
                <a16:creationId xmlns:a16="http://schemas.microsoft.com/office/drawing/2014/main" id="{ED74D031-60E6-4F8F-AD3E-2C98B2110800}"/>
              </a:ext>
            </a:extLst>
          </p:cNvPr>
          <p:cNvSpPr/>
          <p:nvPr/>
        </p:nvSpPr>
        <p:spPr>
          <a:xfrm>
            <a:off x="5547095" y="2233057"/>
            <a:ext cx="1150592" cy="1150592"/>
          </a:xfrm>
          <a:prstGeom prst="ellipse">
            <a:avLst/>
          </a:prstGeom>
          <a:solidFill>
            <a:srgbClr val="00172C"/>
          </a:solidFill>
          <a:ln w="25400"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4800" b="0" i="0" u="none" strike="noStrike" kern="1200" cap="none" spc="0" normalizeH="0" baseline="0" noProof="0" dirty="0">
              <a:ln>
                <a:noFill/>
              </a:ln>
              <a:solidFill>
                <a:srgbClr val="FEFABC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48" name="椭圆 47">
            <a:extLst>
              <a:ext uri="{FF2B5EF4-FFF2-40B4-BE49-F238E27FC236}">
                <a16:creationId xmlns:a16="http://schemas.microsoft.com/office/drawing/2014/main" id="{C1EE3C66-E736-415A-8425-78FE9B4251F2}"/>
              </a:ext>
            </a:extLst>
          </p:cNvPr>
          <p:cNvSpPr/>
          <p:nvPr/>
        </p:nvSpPr>
        <p:spPr>
          <a:xfrm>
            <a:off x="5547095" y="3559619"/>
            <a:ext cx="1150592" cy="1150592"/>
          </a:xfrm>
          <a:prstGeom prst="ellipse">
            <a:avLst/>
          </a:prstGeom>
          <a:solidFill>
            <a:srgbClr val="0063C2"/>
          </a:solidFill>
          <a:ln w="25400"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4800" b="0" i="0" u="none" strike="noStrike" kern="1200" cap="none" spc="0" normalizeH="0" baseline="0" noProof="0" dirty="0">
              <a:ln>
                <a:noFill/>
              </a:ln>
              <a:solidFill>
                <a:srgbClr val="FEFABC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49" name="椭圆 48">
            <a:extLst>
              <a:ext uri="{FF2B5EF4-FFF2-40B4-BE49-F238E27FC236}">
                <a16:creationId xmlns:a16="http://schemas.microsoft.com/office/drawing/2014/main" id="{E57EE883-5A83-4B0F-ABAD-5045488D2F0B}"/>
              </a:ext>
            </a:extLst>
          </p:cNvPr>
          <p:cNvSpPr/>
          <p:nvPr/>
        </p:nvSpPr>
        <p:spPr>
          <a:xfrm>
            <a:off x="5547095" y="4878902"/>
            <a:ext cx="1150592" cy="1150592"/>
          </a:xfrm>
          <a:prstGeom prst="ellipse">
            <a:avLst/>
          </a:prstGeom>
          <a:solidFill>
            <a:schemeClr val="accent1"/>
          </a:solidFill>
          <a:ln w="25400">
            <a:noFill/>
          </a:ln>
          <a:effectLst>
            <a:outerShdw blurRad="190500" dist="635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4800" b="0" i="0" u="none" strike="noStrike" kern="1200" cap="none" spc="0" normalizeH="0" baseline="0" noProof="0" dirty="0">
              <a:ln>
                <a:noFill/>
              </a:ln>
              <a:solidFill>
                <a:srgbClr val="FEFABC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50" name="Freeform 5">
            <a:extLst>
              <a:ext uri="{FF2B5EF4-FFF2-40B4-BE49-F238E27FC236}">
                <a16:creationId xmlns:a16="http://schemas.microsoft.com/office/drawing/2014/main" id="{E8CF54EE-4B11-4003-AD35-5E060723DC7D}"/>
              </a:ext>
            </a:extLst>
          </p:cNvPr>
          <p:cNvSpPr>
            <a:spLocks noEditPoints="1"/>
          </p:cNvSpPr>
          <p:nvPr/>
        </p:nvSpPr>
        <p:spPr bwMode="auto">
          <a:xfrm>
            <a:off x="5938597" y="5209876"/>
            <a:ext cx="367591" cy="488646"/>
          </a:xfrm>
          <a:custGeom>
            <a:avLst/>
            <a:gdLst>
              <a:gd name="T0" fmla="*/ 192 w 209"/>
              <a:gd name="T1" fmla="*/ 18 h 280"/>
              <a:gd name="T2" fmla="*/ 209 w 209"/>
              <a:gd name="T3" fmla="*/ 18 h 280"/>
              <a:gd name="T4" fmla="*/ 209 w 209"/>
              <a:gd name="T5" fmla="*/ 0 h 280"/>
              <a:gd name="T6" fmla="*/ 0 w 209"/>
              <a:gd name="T7" fmla="*/ 0 h 280"/>
              <a:gd name="T8" fmla="*/ 0 w 209"/>
              <a:gd name="T9" fmla="*/ 18 h 280"/>
              <a:gd name="T10" fmla="*/ 17 w 209"/>
              <a:gd name="T11" fmla="*/ 18 h 280"/>
              <a:gd name="T12" fmla="*/ 17 w 209"/>
              <a:gd name="T13" fmla="*/ 35 h 280"/>
              <a:gd name="T14" fmla="*/ 25 w 209"/>
              <a:gd name="T15" fmla="*/ 35 h 280"/>
              <a:gd name="T16" fmla="*/ 53 w 209"/>
              <a:gd name="T17" fmla="*/ 131 h 280"/>
              <a:gd name="T18" fmla="*/ 67 w 209"/>
              <a:gd name="T19" fmla="*/ 140 h 280"/>
              <a:gd name="T20" fmla="*/ 53 w 209"/>
              <a:gd name="T21" fmla="*/ 149 h 280"/>
              <a:gd name="T22" fmla="*/ 25 w 209"/>
              <a:gd name="T23" fmla="*/ 245 h 280"/>
              <a:gd name="T24" fmla="*/ 17 w 209"/>
              <a:gd name="T25" fmla="*/ 245 h 280"/>
              <a:gd name="T26" fmla="*/ 17 w 209"/>
              <a:gd name="T27" fmla="*/ 263 h 280"/>
              <a:gd name="T28" fmla="*/ 0 w 209"/>
              <a:gd name="T29" fmla="*/ 263 h 280"/>
              <a:gd name="T30" fmla="*/ 0 w 209"/>
              <a:gd name="T31" fmla="*/ 280 h 280"/>
              <a:gd name="T32" fmla="*/ 209 w 209"/>
              <a:gd name="T33" fmla="*/ 280 h 280"/>
              <a:gd name="T34" fmla="*/ 209 w 209"/>
              <a:gd name="T35" fmla="*/ 263 h 280"/>
              <a:gd name="T36" fmla="*/ 192 w 209"/>
              <a:gd name="T37" fmla="*/ 263 h 280"/>
              <a:gd name="T38" fmla="*/ 192 w 209"/>
              <a:gd name="T39" fmla="*/ 245 h 280"/>
              <a:gd name="T40" fmla="*/ 184 w 209"/>
              <a:gd name="T41" fmla="*/ 245 h 280"/>
              <a:gd name="T42" fmla="*/ 156 w 209"/>
              <a:gd name="T43" fmla="*/ 149 h 280"/>
              <a:gd name="T44" fmla="*/ 141 w 209"/>
              <a:gd name="T45" fmla="*/ 140 h 280"/>
              <a:gd name="T46" fmla="*/ 156 w 209"/>
              <a:gd name="T47" fmla="*/ 131 h 280"/>
              <a:gd name="T48" fmla="*/ 184 w 209"/>
              <a:gd name="T49" fmla="*/ 35 h 280"/>
              <a:gd name="T50" fmla="*/ 192 w 209"/>
              <a:gd name="T51" fmla="*/ 35 h 280"/>
              <a:gd name="T52" fmla="*/ 192 w 209"/>
              <a:gd name="T53" fmla="*/ 18 h 280"/>
              <a:gd name="T54" fmla="*/ 145 w 209"/>
              <a:gd name="T55" fmla="*/ 117 h 280"/>
              <a:gd name="T56" fmla="*/ 122 w 209"/>
              <a:gd name="T57" fmla="*/ 129 h 280"/>
              <a:gd name="T58" fmla="*/ 122 w 209"/>
              <a:gd name="T59" fmla="*/ 151 h 280"/>
              <a:gd name="T60" fmla="*/ 145 w 209"/>
              <a:gd name="T61" fmla="*/ 163 h 280"/>
              <a:gd name="T62" fmla="*/ 166 w 209"/>
              <a:gd name="T63" fmla="*/ 242 h 280"/>
              <a:gd name="T64" fmla="*/ 165 w 209"/>
              <a:gd name="T65" fmla="*/ 245 h 280"/>
              <a:gd name="T66" fmla="*/ 147 w 209"/>
              <a:gd name="T67" fmla="*/ 245 h 280"/>
              <a:gd name="T68" fmla="*/ 134 w 209"/>
              <a:gd name="T69" fmla="*/ 204 h 280"/>
              <a:gd name="T70" fmla="*/ 113 w 209"/>
              <a:gd name="T71" fmla="*/ 194 h 280"/>
              <a:gd name="T72" fmla="*/ 113 w 209"/>
              <a:gd name="T73" fmla="*/ 122 h 280"/>
              <a:gd name="T74" fmla="*/ 142 w 209"/>
              <a:gd name="T75" fmla="*/ 109 h 280"/>
              <a:gd name="T76" fmla="*/ 158 w 209"/>
              <a:gd name="T77" fmla="*/ 88 h 280"/>
              <a:gd name="T78" fmla="*/ 51 w 209"/>
              <a:gd name="T79" fmla="*/ 88 h 280"/>
              <a:gd name="T80" fmla="*/ 67 w 209"/>
              <a:gd name="T81" fmla="*/ 109 h 280"/>
              <a:gd name="T82" fmla="*/ 96 w 209"/>
              <a:gd name="T83" fmla="*/ 122 h 280"/>
              <a:gd name="T84" fmla="*/ 96 w 209"/>
              <a:gd name="T85" fmla="*/ 194 h 280"/>
              <a:gd name="T86" fmla="*/ 75 w 209"/>
              <a:gd name="T87" fmla="*/ 204 h 280"/>
              <a:gd name="T88" fmla="*/ 62 w 209"/>
              <a:gd name="T89" fmla="*/ 245 h 280"/>
              <a:gd name="T90" fmla="*/ 44 w 209"/>
              <a:gd name="T91" fmla="*/ 245 h 280"/>
              <a:gd name="T92" fmla="*/ 43 w 209"/>
              <a:gd name="T93" fmla="*/ 242 h 280"/>
              <a:gd name="T94" fmla="*/ 64 w 209"/>
              <a:gd name="T95" fmla="*/ 163 h 280"/>
              <a:gd name="T96" fmla="*/ 87 w 209"/>
              <a:gd name="T97" fmla="*/ 151 h 280"/>
              <a:gd name="T98" fmla="*/ 87 w 209"/>
              <a:gd name="T99" fmla="*/ 129 h 280"/>
              <a:gd name="T100" fmla="*/ 64 w 209"/>
              <a:gd name="T101" fmla="*/ 117 h 280"/>
              <a:gd name="T102" fmla="*/ 43 w 209"/>
              <a:gd name="T103" fmla="*/ 39 h 280"/>
              <a:gd name="T104" fmla="*/ 44 w 209"/>
              <a:gd name="T105" fmla="*/ 35 h 280"/>
              <a:gd name="T106" fmla="*/ 165 w 209"/>
              <a:gd name="T107" fmla="*/ 35 h 280"/>
              <a:gd name="T108" fmla="*/ 166 w 209"/>
              <a:gd name="T109" fmla="*/ 39 h 280"/>
              <a:gd name="T110" fmla="*/ 145 w 209"/>
              <a:gd name="T111" fmla="*/ 117 h 2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09" h="280">
                <a:moveTo>
                  <a:pt x="192" y="18"/>
                </a:moveTo>
                <a:cubicBezTo>
                  <a:pt x="209" y="18"/>
                  <a:pt x="209" y="18"/>
                  <a:pt x="209" y="18"/>
                </a:cubicBezTo>
                <a:cubicBezTo>
                  <a:pt x="209" y="0"/>
                  <a:pt x="209" y="0"/>
                  <a:pt x="20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"/>
                  <a:pt x="0" y="18"/>
                  <a:pt x="0" y="18"/>
                </a:cubicBezTo>
                <a:cubicBezTo>
                  <a:pt x="17" y="18"/>
                  <a:pt x="17" y="18"/>
                  <a:pt x="17" y="18"/>
                </a:cubicBezTo>
                <a:cubicBezTo>
                  <a:pt x="17" y="35"/>
                  <a:pt x="17" y="35"/>
                  <a:pt x="17" y="35"/>
                </a:cubicBezTo>
                <a:cubicBezTo>
                  <a:pt x="25" y="35"/>
                  <a:pt x="25" y="35"/>
                  <a:pt x="25" y="35"/>
                </a:cubicBezTo>
                <a:cubicBezTo>
                  <a:pt x="13" y="70"/>
                  <a:pt x="24" y="109"/>
                  <a:pt x="53" y="131"/>
                </a:cubicBezTo>
                <a:cubicBezTo>
                  <a:pt x="58" y="135"/>
                  <a:pt x="62" y="138"/>
                  <a:pt x="67" y="140"/>
                </a:cubicBezTo>
                <a:cubicBezTo>
                  <a:pt x="62" y="143"/>
                  <a:pt x="58" y="145"/>
                  <a:pt x="53" y="149"/>
                </a:cubicBezTo>
                <a:cubicBezTo>
                  <a:pt x="24" y="171"/>
                  <a:pt x="13" y="211"/>
                  <a:pt x="25" y="245"/>
                </a:cubicBezTo>
                <a:cubicBezTo>
                  <a:pt x="17" y="245"/>
                  <a:pt x="17" y="245"/>
                  <a:pt x="17" y="245"/>
                </a:cubicBezTo>
                <a:cubicBezTo>
                  <a:pt x="17" y="263"/>
                  <a:pt x="17" y="263"/>
                  <a:pt x="17" y="263"/>
                </a:cubicBezTo>
                <a:cubicBezTo>
                  <a:pt x="0" y="263"/>
                  <a:pt x="0" y="263"/>
                  <a:pt x="0" y="263"/>
                </a:cubicBezTo>
                <a:cubicBezTo>
                  <a:pt x="0" y="280"/>
                  <a:pt x="0" y="280"/>
                  <a:pt x="0" y="280"/>
                </a:cubicBezTo>
                <a:cubicBezTo>
                  <a:pt x="209" y="280"/>
                  <a:pt x="209" y="280"/>
                  <a:pt x="209" y="280"/>
                </a:cubicBezTo>
                <a:cubicBezTo>
                  <a:pt x="209" y="263"/>
                  <a:pt x="209" y="263"/>
                  <a:pt x="209" y="263"/>
                </a:cubicBezTo>
                <a:cubicBezTo>
                  <a:pt x="192" y="263"/>
                  <a:pt x="192" y="263"/>
                  <a:pt x="192" y="263"/>
                </a:cubicBezTo>
                <a:cubicBezTo>
                  <a:pt x="192" y="245"/>
                  <a:pt x="192" y="245"/>
                  <a:pt x="192" y="245"/>
                </a:cubicBezTo>
                <a:cubicBezTo>
                  <a:pt x="184" y="245"/>
                  <a:pt x="184" y="245"/>
                  <a:pt x="184" y="245"/>
                </a:cubicBezTo>
                <a:cubicBezTo>
                  <a:pt x="196" y="211"/>
                  <a:pt x="185" y="171"/>
                  <a:pt x="156" y="149"/>
                </a:cubicBezTo>
                <a:cubicBezTo>
                  <a:pt x="151" y="145"/>
                  <a:pt x="147" y="143"/>
                  <a:pt x="141" y="140"/>
                </a:cubicBezTo>
                <a:cubicBezTo>
                  <a:pt x="147" y="138"/>
                  <a:pt x="151" y="135"/>
                  <a:pt x="156" y="131"/>
                </a:cubicBezTo>
                <a:cubicBezTo>
                  <a:pt x="185" y="109"/>
                  <a:pt x="196" y="70"/>
                  <a:pt x="184" y="35"/>
                </a:cubicBezTo>
                <a:cubicBezTo>
                  <a:pt x="192" y="35"/>
                  <a:pt x="192" y="35"/>
                  <a:pt x="192" y="35"/>
                </a:cubicBezTo>
                <a:lnTo>
                  <a:pt x="192" y="18"/>
                </a:lnTo>
                <a:close/>
                <a:moveTo>
                  <a:pt x="145" y="117"/>
                </a:moveTo>
                <a:cubicBezTo>
                  <a:pt x="138" y="123"/>
                  <a:pt x="130" y="127"/>
                  <a:pt x="122" y="129"/>
                </a:cubicBezTo>
                <a:cubicBezTo>
                  <a:pt x="122" y="151"/>
                  <a:pt x="122" y="151"/>
                  <a:pt x="122" y="151"/>
                </a:cubicBezTo>
                <a:cubicBezTo>
                  <a:pt x="130" y="154"/>
                  <a:pt x="138" y="157"/>
                  <a:pt x="145" y="163"/>
                </a:cubicBezTo>
                <a:cubicBezTo>
                  <a:pt x="169" y="181"/>
                  <a:pt x="178" y="214"/>
                  <a:pt x="166" y="242"/>
                </a:cubicBezTo>
                <a:cubicBezTo>
                  <a:pt x="165" y="245"/>
                  <a:pt x="165" y="245"/>
                  <a:pt x="165" y="245"/>
                </a:cubicBezTo>
                <a:cubicBezTo>
                  <a:pt x="147" y="245"/>
                  <a:pt x="147" y="245"/>
                  <a:pt x="147" y="245"/>
                </a:cubicBezTo>
                <a:cubicBezTo>
                  <a:pt x="150" y="230"/>
                  <a:pt x="146" y="215"/>
                  <a:pt x="134" y="204"/>
                </a:cubicBezTo>
                <a:cubicBezTo>
                  <a:pt x="128" y="198"/>
                  <a:pt x="121" y="195"/>
                  <a:pt x="113" y="194"/>
                </a:cubicBezTo>
                <a:cubicBezTo>
                  <a:pt x="113" y="122"/>
                  <a:pt x="113" y="122"/>
                  <a:pt x="113" y="122"/>
                </a:cubicBezTo>
                <a:cubicBezTo>
                  <a:pt x="124" y="120"/>
                  <a:pt x="134" y="116"/>
                  <a:pt x="142" y="109"/>
                </a:cubicBezTo>
                <a:cubicBezTo>
                  <a:pt x="149" y="103"/>
                  <a:pt x="155" y="96"/>
                  <a:pt x="158" y="88"/>
                </a:cubicBezTo>
                <a:cubicBezTo>
                  <a:pt x="51" y="88"/>
                  <a:pt x="51" y="88"/>
                  <a:pt x="51" y="88"/>
                </a:cubicBezTo>
                <a:cubicBezTo>
                  <a:pt x="54" y="96"/>
                  <a:pt x="60" y="103"/>
                  <a:pt x="67" y="109"/>
                </a:cubicBezTo>
                <a:cubicBezTo>
                  <a:pt x="75" y="116"/>
                  <a:pt x="85" y="120"/>
                  <a:pt x="96" y="122"/>
                </a:cubicBezTo>
                <a:cubicBezTo>
                  <a:pt x="96" y="194"/>
                  <a:pt x="96" y="194"/>
                  <a:pt x="96" y="194"/>
                </a:cubicBezTo>
                <a:cubicBezTo>
                  <a:pt x="88" y="195"/>
                  <a:pt x="81" y="198"/>
                  <a:pt x="75" y="204"/>
                </a:cubicBezTo>
                <a:cubicBezTo>
                  <a:pt x="63" y="215"/>
                  <a:pt x="59" y="230"/>
                  <a:pt x="62" y="245"/>
                </a:cubicBezTo>
                <a:cubicBezTo>
                  <a:pt x="44" y="245"/>
                  <a:pt x="44" y="245"/>
                  <a:pt x="44" y="245"/>
                </a:cubicBezTo>
                <a:cubicBezTo>
                  <a:pt x="43" y="242"/>
                  <a:pt x="43" y="242"/>
                  <a:pt x="43" y="242"/>
                </a:cubicBezTo>
                <a:cubicBezTo>
                  <a:pt x="31" y="214"/>
                  <a:pt x="40" y="181"/>
                  <a:pt x="64" y="163"/>
                </a:cubicBezTo>
                <a:cubicBezTo>
                  <a:pt x="71" y="157"/>
                  <a:pt x="79" y="154"/>
                  <a:pt x="87" y="151"/>
                </a:cubicBezTo>
                <a:cubicBezTo>
                  <a:pt x="87" y="129"/>
                  <a:pt x="87" y="129"/>
                  <a:pt x="87" y="129"/>
                </a:cubicBezTo>
                <a:cubicBezTo>
                  <a:pt x="79" y="127"/>
                  <a:pt x="71" y="123"/>
                  <a:pt x="64" y="117"/>
                </a:cubicBezTo>
                <a:cubicBezTo>
                  <a:pt x="40" y="99"/>
                  <a:pt x="31" y="67"/>
                  <a:pt x="43" y="39"/>
                </a:cubicBezTo>
                <a:cubicBezTo>
                  <a:pt x="44" y="35"/>
                  <a:pt x="44" y="35"/>
                  <a:pt x="44" y="35"/>
                </a:cubicBezTo>
                <a:cubicBezTo>
                  <a:pt x="165" y="35"/>
                  <a:pt x="165" y="35"/>
                  <a:pt x="165" y="35"/>
                </a:cubicBezTo>
                <a:cubicBezTo>
                  <a:pt x="166" y="39"/>
                  <a:pt x="166" y="39"/>
                  <a:pt x="166" y="39"/>
                </a:cubicBezTo>
                <a:cubicBezTo>
                  <a:pt x="178" y="67"/>
                  <a:pt x="169" y="99"/>
                  <a:pt x="145" y="11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67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51" name="Freeform 6">
            <a:extLst>
              <a:ext uri="{FF2B5EF4-FFF2-40B4-BE49-F238E27FC236}">
                <a16:creationId xmlns:a16="http://schemas.microsoft.com/office/drawing/2014/main" id="{D893E6DD-4348-498B-9B83-1C95B502C51D}"/>
              </a:ext>
            </a:extLst>
          </p:cNvPr>
          <p:cNvSpPr>
            <a:spLocks noEditPoints="1"/>
          </p:cNvSpPr>
          <p:nvPr/>
        </p:nvSpPr>
        <p:spPr bwMode="auto">
          <a:xfrm>
            <a:off x="5890986" y="3890223"/>
            <a:ext cx="462810" cy="489384"/>
          </a:xfrm>
          <a:custGeom>
            <a:avLst/>
            <a:gdLst>
              <a:gd name="T0" fmla="*/ 205 w 263"/>
              <a:gd name="T1" fmla="*/ 70 h 280"/>
              <a:gd name="T2" fmla="*/ 117 w 263"/>
              <a:gd name="T3" fmla="*/ 70 h 280"/>
              <a:gd name="T4" fmla="*/ 119 w 263"/>
              <a:gd name="T5" fmla="*/ 53 h 280"/>
              <a:gd name="T6" fmla="*/ 207 w 263"/>
              <a:gd name="T7" fmla="*/ 53 h 280"/>
              <a:gd name="T8" fmla="*/ 205 w 263"/>
              <a:gd name="T9" fmla="*/ 70 h 280"/>
              <a:gd name="T10" fmla="*/ 146 w 263"/>
              <a:gd name="T11" fmla="*/ 140 h 280"/>
              <a:gd name="T12" fmla="*/ 182 w 263"/>
              <a:gd name="T13" fmla="*/ 140 h 280"/>
              <a:gd name="T14" fmla="*/ 184 w 263"/>
              <a:gd name="T15" fmla="*/ 123 h 280"/>
              <a:gd name="T16" fmla="*/ 148 w 263"/>
              <a:gd name="T17" fmla="*/ 123 h 280"/>
              <a:gd name="T18" fmla="*/ 146 w 263"/>
              <a:gd name="T19" fmla="*/ 140 h 280"/>
              <a:gd name="T20" fmla="*/ 263 w 263"/>
              <a:gd name="T21" fmla="*/ 0 h 280"/>
              <a:gd name="T22" fmla="*/ 245 w 263"/>
              <a:gd name="T23" fmla="*/ 237 h 280"/>
              <a:gd name="T24" fmla="*/ 201 w 263"/>
              <a:gd name="T25" fmla="*/ 280 h 280"/>
              <a:gd name="T26" fmla="*/ 44 w 263"/>
              <a:gd name="T27" fmla="*/ 280 h 280"/>
              <a:gd name="T28" fmla="*/ 0 w 263"/>
              <a:gd name="T29" fmla="*/ 236 h 280"/>
              <a:gd name="T30" fmla="*/ 0 w 263"/>
              <a:gd name="T31" fmla="*/ 193 h 280"/>
              <a:gd name="T32" fmla="*/ 54 w 263"/>
              <a:gd name="T33" fmla="*/ 193 h 280"/>
              <a:gd name="T34" fmla="*/ 71 w 263"/>
              <a:gd name="T35" fmla="*/ 0 h 280"/>
              <a:gd name="T36" fmla="*/ 263 w 263"/>
              <a:gd name="T37" fmla="*/ 0 h 280"/>
              <a:gd name="T38" fmla="*/ 166 w 263"/>
              <a:gd name="T39" fmla="*/ 263 h 280"/>
              <a:gd name="T40" fmla="*/ 158 w 263"/>
              <a:gd name="T41" fmla="*/ 236 h 280"/>
              <a:gd name="T42" fmla="*/ 158 w 263"/>
              <a:gd name="T43" fmla="*/ 210 h 280"/>
              <a:gd name="T44" fmla="*/ 18 w 263"/>
              <a:gd name="T45" fmla="*/ 210 h 280"/>
              <a:gd name="T46" fmla="*/ 18 w 263"/>
              <a:gd name="T47" fmla="*/ 236 h 280"/>
              <a:gd name="T48" fmla="*/ 44 w 263"/>
              <a:gd name="T49" fmla="*/ 263 h 280"/>
              <a:gd name="T50" fmla="*/ 166 w 263"/>
              <a:gd name="T51" fmla="*/ 263 h 280"/>
              <a:gd name="T52" fmla="*/ 244 w 263"/>
              <a:gd name="T53" fmla="*/ 18 h 280"/>
              <a:gd name="T54" fmla="*/ 87 w 263"/>
              <a:gd name="T55" fmla="*/ 18 h 280"/>
              <a:gd name="T56" fmla="*/ 71 w 263"/>
              <a:gd name="T57" fmla="*/ 193 h 280"/>
              <a:gd name="T58" fmla="*/ 175 w 263"/>
              <a:gd name="T59" fmla="*/ 193 h 280"/>
              <a:gd name="T60" fmla="*/ 175 w 263"/>
              <a:gd name="T61" fmla="*/ 236 h 280"/>
              <a:gd name="T62" fmla="*/ 201 w 263"/>
              <a:gd name="T63" fmla="*/ 263 h 280"/>
              <a:gd name="T64" fmla="*/ 228 w 263"/>
              <a:gd name="T65" fmla="*/ 236 h 280"/>
              <a:gd name="T66" fmla="*/ 244 w 263"/>
              <a:gd name="T67" fmla="*/ 18 h 280"/>
              <a:gd name="T68" fmla="*/ 131 w 263"/>
              <a:gd name="T69" fmla="*/ 123 h 280"/>
              <a:gd name="T70" fmla="*/ 113 w 263"/>
              <a:gd name="T71" fmla="*/ 123 h 280"/>
              <a:gd name="T72" fmla="*/ 111 w 263"/>
              <a:gd name="T73" fmla="*/ 140 h 280"/>
              <a:gd name="T74" fmla="*/ 130 w 263"/>
              <a:gd name="T75" fmla="*/ 140 h 280"/>
              <a:gd name="T76" fmla="*/ 131 w 263"/>
              <a:gd name="T77" fmla="*/ 123 h 280"/>
              <a:gd name="T78" fmla="*/ 203 w 263"/>
              <a:gd name="T79" fmla="*/ 105 h 280"/>
              <a:gd name="T80" fmla="*/ 204 w 263"/>
              <a:gd name="T81" fmla="*/ 88 h 280"/>
              <a:gd name="T82" fmla="*/ 116 w 263"/>
              <a:gd name="T83" fmla="*/ 88 h 280"/>
              <a:gd name="T84" fmla="*/ 114 w 263"/>
              <a:gd name="T85" fmla="*/ 105 h 280"/>
              <a:gd name="T86" fmla="*/ 203 w 263"/>
              <a:gd name="T87" fmla="*/ 105 h 2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263" h="280">
                <a:moveTo>
                  <a:pt x="205" y="70"/>
                </a:moveTo>
                <a:cubicBezTo>
                  <a:pt x="117" y="70"/>
                  <a:pt x="117" y="70"/>
                  <a:pt x="117" y="70"/>
                </a:cubicBezTo>
                <a:cubicBezTo>
                  <a:pt x="119" y="53"/>
                  <a:pt x="119" y="53"/>
                  <a:pt x="119" y="53"/>
                </a:cubicBezTo>
                <a:cubicBezTo>
                  <a:pt x="207" y="53"/>
                  <a:pt x="207" y="53"/>
                  <a:pt x="207" y="53"/>
                </a:cubicBezTo>
                <a:lnTo>
                  <a:pt x="205" y="70"/>
                </a:lnTo>
                <a:close/>
                <a:moveTo>
                  <a:pt x="146" y="140"/>
                </a:moveTo>
                <a:cubicBezTo>
                  <a:pt x="182" y="140"/>
                  <a:pt x="182" y="140"/>
                  <a:pt x="182" y="140"/>
                </a:cubicBezTo>
                <a:cubicBezTo>
                  <a:pt x="184" y="123"/>
                  <a:pt x="184" y="123"/>
                  <a:pt x="184" y="123"/>
                </a:cubicBezTo>
                <a:cubicBezTo>
                  <a:pt x="148" y="123"/>
                  <a:pt x="148" y="123"/>
                  <a:pt x="148" y="123"/>
                </a:cubicBezTo>
                <a:lnTo>
                  <a:pt x="146" y="140"/>
                </a:lnTo>
                <a:close/>
                <a:moveTo>
                  <a:pt x="263" y="0"/>
                </a:moveTo>
                <a:cubicBezTo>
                  <a:pt x="245" y="237"/>
                  <a:pt x="245" y="237"/>
                  <a:pt x="245" y="237"/>
                </a:cubicBezTo>
                <a:cubicBezTo>
                  <a:pt x="245" y="261"/>
                  <a:pt x="226" y="280"/>
                  <a:pt x="201" y="280"/>
                </a:cubicBezTo>
                <a:cubicBezTo>
                  <a:pt x="44" y="280"/>
                  <a:pt x="44" y="280"/>
                  <a:pt x="44" y="280"/>
                </a:cubicBezTo>
                <a:cubicBezTo>
                  <a:pt x="20" y="280"/>
                  <a:pt x="0" y="261"/>
                  <a:pt x="0" y="236"/>
                </a:cubicBezTo>
                <a:cubicBezTo>
                  <a:pt x="0" y="193"/>
                  <a:pt x="0" y="193"/>
                  <a:pt x="0" y="193"/>
                </a:cubicBezTo>
                <a:cubicBezTo>
                  <a:pt x="54" y="193"/>
                  <a:pt x="54" y="193"/>
                  <a:pt x="54" y="193"/>
                </a:cubicBezTo>
                <a:cubicBezTo>
                  <a:pt x="71" y="0"/>
                  <a:pt x="71" y="0"/>
                  <a:pt x="71" y="0"/>
                </a:cubicBezTo>
                <a:lnTo>
                  <a:pt x="263" y="0"/>
                </a:lnTo>
                <a:close/>
                <a:moveTo>
                  <a:pt x="166" y="263"/>
                </a:moveTo>
                <a:cubicBezTo>
                  <a:pt x="161" y="255"/>
                  <a:pt x="158" y="246"/>
                  <a:pt x="158" y="236"/>
                </a:cubicBezTo>
                <a:cubicBezTo>
                  <a:pt x="158" y="210"/>
                  <a:pt x="158" y="210"/>
                  <a:pt x="158" y="210"/>
                </a:cubicBezTo>
                <a:cubicBezTo>
                  <a:pt x="18" y="210"/>
                  <a:pt x="18" y="210"/>
                  <a:pt x="18" y="210"/>
                </a:cubicBezTo>
                <a:cubicBezTo>
                  <a:pt x="18" y="236"/>
                  <a:pt x="18" y="236"/>
                  <a:pt x="18" y="236"/>
                </a:cubicBezTo>
                <a:cubicBezTo>
                  <a:pt x="18" y="251"/>
                  <a:pt x="30" y="263"/>
                  <a:pt x="44" y="263"/>
                </a:cubicBezTo>
                <a:lnTo>
                  <a:pt x="166" y="263"/>
                </a:lnTo>
                <a:close/>
                <a:moveTo>
                  <a:pt x="244" y="18"/>
                </a:moveTo>
                <a:cubicBezTo>
                  <a:pt x="87" y="18"/>
                  <a:pt x="87" y="18"/>
                  <a:pt x="87" y="18"/>
                </a:cubicBezTo>
                <a:cubicBezTo>
                  <a:pt x="71" y="193"/>
                  <a:pt x="71" y="193"/>
                  <a:pt x="71" y="193"/>
                </a:cubicBezTo>
                <a:cubicBezTo>
                  <a:pt x="175" y="193"/>
                  <a:pt x="175" y="193"/>
                  <a:pt x="175" y="193"/>
                </a:cubicBezTo>
                <a:cubicBezTo>
                  <a:pt x="175" y="236"/>
                  <a:pt x="175" y="236"/>
                  <a:pt x="175" y="236"/>
                </a:cubicBezTo>
                <a:cubicBezTo>
                  <a:pt x="175" y="251"/>
                  <a:pt x="187" y="263"/>
                  <a:pt x="201" y="263"/>
                </a:cubicBezTo>
                <a:cubicBezTo>
                  <a:pt x="216" y="263"/>
                  <a:pt x="228" y="251"/>
                  <a:pt x="228" y="236"/>
                </a:cubicBezTo>
                <a:lnTo>
                  <a:pt x="244" y="18"/>
                </a:lnTo>
                <a:close/>
                <a:moveTo>
                  <a:pt x="131" y="123"/>
                </a:moveTo>
                <a:cubicBezTo>
                  <a:pt x="113" y="123"/>
                  <a:pt x="113" y="123"/>
                  <a:pt x="113" y="123"/>
                </a:cubicBezTo>
                <a:cubicBezTo>
                  <a:pt x="111" y="140"/>
                  <a:pt x="111" y="140"/>
                  <a:pt x="111" y="140"/>
                </a:cubicBezTo>
                <a:cubicBezTo>
                  <a:pt x="130" y="140"/>
                  <a:pt x="130" y="140"/>
                  <a:pt x="130" y="140"/>
                </a:cubicBezTo>
                <a:lnTo>
                  <a:pt x="131" y="123"/>
                </a:lnTo>
                <a:close/>
                <a:moveTo>
                  <a:pt x="203" y="105"/>
                </a:moveTo>
                <a:cubicBezTo>
                  <a:pt x="204" y="88"/>
                  <a:pt x="204" y="88"/>
                  <a:pt x="204" y="88"/>
                </a:cubicBezTo>
                <a:cubicBezTo>
                  <a:pt x="116" y="88"/>
                  <a:pt x="116" y="88"/>
                  <a:pt x="116" y="88"/>
                </a:cubicBezTo>
                <a:cubicBezTo>
                  <a:pt x="114" y="105"/>
                  <a:pt x="114" y="105"/>
                  <a:pt x="114" y="105"/>
                </a:cubicBezTo>
                <a:cubicBezTo>
                  <a:pt x="203" y="105"/>
                  <a:pt x="203" y="105"/>
                  <a:pt x="203" y="105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67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52" name="Freeform 7">
            <a:extLst>
              <a:ext uri="{FF2B5EF4-FFF2-40B4-BE49-F238E27FC236}">
                <a16:creationId xmlns:a16="http://schemas.microsoft.com/office/drawing/2014/main" id="{001EC4D3-865D-4F40-A681-AC93FC304C41}"/>
              </a:ext>
            </a:extLst>
          </p:cNvPr>
          <p:cNvSpPr>
            <a:spLocks noEditPoints="1"/>
          </p:cNvSpPr>
          <p:nvPr/>
        </p:nvSpPr>
        <p:spPr bwMode="auto">
          <a:xfrm>
            <a:off x="5937488" y="2571311"/>
            <a:ext cx="369806" cy="488645"/>
          </a:xfrm>
          <a:custGeom>
            <a:avLst/>
            <a:gdLst>
              <a:gd name="T0" fmla="*/ 105 w 210"/>
              <a:gd name="T1" fmla="*/ 0 h 280"/>
              <a:gd name="T2" fmla="*/ 0 w 210"/>
              <a:gd name="T3" fmla="*/ 105 h 280"/>
              <a:gd name="T4" fmla="*/ 105 w 210"/>
              <a:gd name="T5" fmla="*/ 280 h 280"/>
              <a:gd name="T6" fmla="*/ 210 w 210"/>
              <a:gd name="T7" fmla="*/ 105 h 280"/>
              <a:gd name="T8" fmla="*/ 105 w 210"/>
              <a:gd name="T9" fmla="*/ 0 h 280"/>
              <a:gd name="T10" fmla="*/ 105 w 210"/>
              <a:gd name="T11" fmla="*/ 175 h 280"/>
              <a:gd name="T12" fmla="*/ 35 w 210"/>
              <a:gd name="T13" fmla="*/ 105 h 280"/>
              <a:gd name="T14" fmla="*/ 105 w 210"/>
              <a:gd name="T15" fmla="*/ 35 h 280"/>
              <a:gd name="T16" fmla="*/ 175 w 210"/>
              <a:gd name="T17" fmla="*/ 105 h 280"/>
              <a:gd name="T18" fmla="*/ 105 w 210"/>
              <a:gd name="T19" fmla="*/ 175 h 2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10" h="280">
                <a:moveTo>
                  <a:pt x="105" y="0"/>
                </a:moveTo>
                <a:cubicBezTo>
                  <a:pt x="47" y="0"/>
                  <a:pt x="0" y="47"/>
                  <a:pt x="0" y="105"/>
                </a:cubicBezTo>
                <a:cubicBezTo>
                  <a:pt x="0" y="163"/>
                  <a:pt x="88" y="280"/>
                  <a:pt x="105" y="280"/>
                </a:cubicBezTo>
                <a:cubicBezTo>
                  <a:pt x="123" y="280"/>
                  <a:pt x="210" y="163"/>
                  <a:pt x="210" y="105"/>
                </a:cubicBezTo>
                <a:cubicBezTo>
                  <a:pt x="210" y="47"/>
                  <a:pt x="163" y="0"/>
                  <a:pt x="105" y="0"/>
                </a:cubicBezTo>
                <a:close/>
                <a:moveTo>
                  <a:pt x="105" y="175"/>
                </a:moveTo>
                <a:cubicBezTo>
                  <a:pt x="67" y="175"/>
                  <a:pt x="35" y="143"/>
                  <a:pt x="35" y="105"/>
                </a:cubicBezTo>
                <a:cubicBezTo>
                  <a:pt x="35" y="66"/>
                  <a:pt x="67" y="35"/>
                  <a:pt x="105" y="35"/>
                </a:cubicBezTo>
                <a:cubicBezTo>
                  <a:pt x="144" y="35"/>
                  <a:pt x="175" y="66"/>
                  <a:pt x="175" y="105"/>
                </a:cubicBezTo>
                <a:cubicBezTo>
                  <a:pt x="175" y="143"/>
                  <a:pt x="144" y="175"/>
                  <a:pt x="105" y="175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67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53" name="文本框 52">
            <a:extLst>
              <a:ext uri="{FF2B5EF4-FFF2-40B4-BE49-F238E27FC236}">
                <a16:creationId xmlns:a16="http://schemas.microsoft.com/office/drawing/2014/main" id="{C25DAA58-7A8A-4777-86E5-EDB86C6914D8}"/>
              </a:ext>
            </a:extLst>
          </p:cNvPr>
          <p:cNvSpPr txBox="1"/>
          <p:nvPr/>
        </p:nvSpPr>
        <p:spPr>
          <a:xfrm>
            <a:off x="1533372" y="2073387"/>
            <a:ext cx="3223826" cy="666977"/>
          </a:xfrm>
          <a:prstGeom prst="rect">
            <a:avLst/>
          </a:prstGeom>
          <a:noFill/>
          <a:effectLst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ctr">
              <a:defRPr sz="1600" b="1">
                <a:gradFill>
                  <a:gsLst>
                    <a:gs pos="0">
                      <a:srgbClr val="FFC9C3"/>
                    </a:gs>
                    <a:gs pos="100000">
                      <a:srgbClr val="FFF6F5"/>
                    </a:gs>
                  </a:gsLst>
                  <a:lin ang="16200000" scaled="0"/>
                </a:gradFill>
                <a:effectLst>
                  <a:outerShdw blurRad="101600" dist="63500" dir="5400000" algn="ctr" rotWithShape="0">
                    <a:srgbClr val="BE1414">
                      <a:alpha val="62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marR="0" lvl="0" indent="0" algn="l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67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Driving digital adoption within teams</a:t>
            </a:r>
            <a:endParaRPr kumimoji="0" lang="zh-CN" altLang="en-US" sz="1867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54" name="TextBox 11">
            <a:extLst>
              <a:ext uri="{FF2B5EF4-FFF2-40B4-BE49-F238E27FC236}">
                <a16:creationId xmlns:a16="http://schemas.microsoft.com/office/drawing/2014/main" id="{B38ADD36-7DC8-4355-9E67-25EE9DA497E7}"/>
              </a:ext>
            </a:extLst>
          </p:cNvPr>
          <p:cNvSpPr txBox="1"/>
          <p:nvPr/>
        </p:nvSpPr>
        <p:spPr>
          <a:xfrm>
            <a:off x="1523122" y="2600379"/>
            <a:ext cx="3813740" cy="1131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46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33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Line managers support the roll‑out of technology tools and ensure team members are trained and engaged with new platforms as part of the wider productivity and digital‑transformation agenda.</a:t>
            </a:r>
            <a:endParaRPr kumimoji="0" lang="zh-CN" altLang="en-US" sz="1333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55" name="文本框 54">
            <a:extLst>
              <a:ext uri="{FF2B5EF4-FFF2-40B4-BE49-F238E27FC236}">
                <a16:creationId xmlns:a16="http://schemas.microsoft.com/office/drawing/2014/main" id="{D69DC7FE-5FA6-4448-867F-183959AAF5FD}"/>
              </a:ext>
            </a:extLst>
          </p:cNvPr>
          <p:cNvSpPr txBox="1"/>
          <p:nvPr/>
        </p:nvSpPr>
        <p:spPr>
          <a:xfrm>
            <a:off x="7213676" y="3532055"/>
            <a:ext cx="3193515" cy="461665"/>
          </a:xfrm>
          <a:prstGeom prst="rect">
            <a:avLst/>
          </a:prstGeom>
          <a:noFill/>
          <a:effectLst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ctr">
              <a:defRPr sz="1600" b="1">
                <a:gradFill>
                  <a:gsLst>
                    <a:gs pos="0">
                      <a:srgbClr val="FFC9C3"/>
                    </a:gs>
                    <a:gs pos="100000">
                      <a:srgbClr val="FFF6F5"/>
                    </a:gs>
                  </a:gsLst>
                  <a:lin ang="16200000" scaled="0"/>
                </a:gradFill>
                <a:effectLst>
                  <a:outerShdw blurRad="101600" dist="63500" dir="5400000" algn="ctr" rotWithShape="0">
                    <a:srgbClr val="BE1414">
                      <a:alpha val="62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marR="0" lvl="0" indent="0" algn="l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Aligning people capability with tech‑enabled processes</a:t>
            </a:r>
            <a:endParaRPr kumimoji="0" lang="zh-CN" alt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56" name="TextBox 11">
            <a:extLst>
              <a:ext uri="{FF2B5EF4-FFF2-40B4-BE49-F238E27FC236}">
                <a16:creationId xmlns:a16="http://schemas.microsoft.com/office/drawing/2014/main" id="{BC3BFD2F-BE1B-474A-A852-33E5B4A315E8}"/>
              </a:ext>
            </a:extLst>
          </p:cNvPr>
          <p:cNvSpPr txBox="1"/>
          <p:nvPr/>
        </p:nvSpPr>
        <p:spPr>
          <a:xfrm>
            <a:off x="7213677" y="3955627"/>
            <a:ext cx="3511530" cy="1398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46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33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Managers ensure that employee skills and behaviours evolve alongside automation, data analytics, and digital workflows—bridging the gap between tech systems and human performance</a:t>
            </a:r>
            <a:endParaRPr kumimoji="0" lang="zh-CN" altLang="en-US" sz="1333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57" name="文本框 56">
            <a:extLst>
              <a:ext uri="{FF2B5EF4-FFF2-40B4-BE49-F238E27FC236}">
                <a16:creationId xmlns:a16="http://schemas.microsoft.com/office/drawing/2014/main" id="{3871A2CD-9EE5-4B99-9157-968EC5D14815}"/>
              </a:ext>
            </a:extLst>
          </p:cNvPr>
          <p:cNvSpPr txBox="1"/>
          <p:nvPr/>
        </p:nvSpPr>
        <p:spPr>
          <a:xfrm>
            <a:off x="1533372" y="4873741"/>
            <a:ext cx="2589170" cy="379656"/>
          </a:xfrm>
          <a:prstGeom prst="rect">
            <a:avLst/>
          </a:prstGeom>
          <a:noFill/>
          <a:effectLst/>
        </p:spPr>
        <p:txBody>
          <a:bodyPr wrap="none" rtlCol="0" anchor="ctr">
            <a:spAutoFit/>
          </a:bodyPr>
          <a:lstStyle>
            <a:defPPr>
              <a:defRPr lang="zh-CN"/>
            </a:defPPr>
            <a:lvl1pPr algn="ctr">
              <a:defRPr sz="1600" b="1">
                <a:gradFill>
                  <a:gsLst>
                    <a:gs pos="0">
                      <a:srgbClr val="FFC9C3"/>
                    </a:gs>
                    <a:gs pos="100000">
                      <a:srgbClr val="FFF6F5"/>
                    </a:gs>
                  </a:gsLst>
                  <a:lin ang="16200000" scaled="0"/>
                </a:gradFill>
                <a:effectLst>
                  <a:outerShdw blurRad="101600" dist="63500" dir="5400000" algn="ctr" rotWithShape="0">
                    <a:srgbClr val="BE1414">
                      <a:alpha val="62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marR="0" lvl="0" indent="0" algn="l" defTabSz="91444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867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Monitor Performance</a:t>
            </a:r>
            <a:endParaRPr kumimoji="0" lang="zh-CN" altLang="en-US" sz="1867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58" name="TextBox 11">
            <a:extLst>
              <a:ext uri="{FF2B5EF4-FFF2-40B4-BE49-F238E27FC236}">
                <a16:creationId xmlns:a16="http://schemas.microsoft.com/office/drawing/2014/main" id="{C813F43B-87C5-429B-A10B-44C36F96000B}"/>
              </a:ext>
            </a:extLst>
          </p:cNvPr>
          <p:cNvSpPr txBox="1"/>
          <p:nvPr/>
        </p:nvSpPr>
        <p:spPr>
          <a:xfrm>
            <a:off x="1381575" y="5098545"/>
            <a:ext cx="3835217" cy="13980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46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1333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rPr>
              <a:t>By leveraging digitised performance data and analytics, line managers can track team performance, identify skill gaps, and act quickly to support the digital transformation of processes and workflows.</a:t>
            </a:r>
            <a:endParaRPr kumimoji="0" lang="zh-CN" altLang="en-US" sz="1333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  <a:sym typeface="+mn-lt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1675E9-5755-4F9B-8CCF-5F650D268F16}"/>
              </a:ext>
            </a:extLst>
          </p:cNvPr>
          <p:cNvSpPr txBox="1"/>
          <p:nvPr/>
        </p:nvSpPr>
        <p:spPr>
          <a:xfrm>
            <a:off x="1422400" y="296742"/>
            <a:ext cx="857046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Role of Line Managers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Calibri"/>
                <a:ea typeface="微软雅黑"/>
                <a:cs typeface="+mn-cs"/>
              </a:rPr>
              <a:t>(HR Technology &amp; Digital Transformation)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21F9EA-E453-4BCD-B130-4AE50EE3576D}"/>
              </a:ext>
            </a:extLst>
          </p:cNvPr>
          <p:cNvSpPr txBox="1"/>
          <p:nvPr/>
        </p:nvSpPr>
        <p:spPr>
          <a:xfrm>
            <a:off x="7635712" y="6405156"/>
            <a:ext cx="50621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F0502020204030204"/>
                <a:ea typeface="微软雅黑"/>
                <a:cs typeface="+mn-cs"/>
              </a:rPr>
              <a:t>Source: Unilever (2024)</a:t>
            </a:r>
          </a:p>
        </p:txBody>
      </p:sp>
    </p:spTree>
    <p:extLst>
      <p:ext uri="{BB962C8B-B14F-4D97-AF65-F5344CB8AC3E}">
        <p14:creationId xmlns:p14="http://schemas.microsoft.com/office/powerpoint/2010/main" val="201446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160"/>
                            </p:stCondLst>
                            <p:childTnLst>
                              <p:par>
                                <p:cTn id="30" presetID="2" presetClass="entr" presetSubtype="2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16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3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3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2110"/>
                            </p:stCondLst>
                            <p:childTnLst>
                              <p:par>
                                <p:cTn id="55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311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3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3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/>
      <p:bldP spid="54" grpId="0"/>
      <p:bldP spid="55" grpId="0"/>
      <p:bldP spid="56" grpId="0"/>
      <p:bldP spid="57" grpId="0"/>
      <p:bldP spid="5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组合 18">
            <a:extLst>
              <a:ext uri="{FF2B5EF4-FFF2-40B4-BE49-F238E27FC236}">
                <a16:creationId xmlns:a16="http://schemas.microsoft.com/office/drawing/2014/main" id="{E73A0CD7-1541-4DB1-8B9F-1BE7BA033CD3}"/>
              </a:ext>
            </a:extLst>
          </p:cNvPr>
          <p:cNvGrpSpPr/>
          <p:nvPr/>
        </p:nvGrpSpPr>
        <p:grpSpPr>
          <a:xfrm>
            <a:off x="1128276" y="1954095"/>
            <a:ext cx="11978122" cy="3904462"/>
            <a:chOff x="1042551" y="1639770"/>
            <a:chExt cx="8306704" cy="2707704"/>
          </a:xfrm>
        </p:grpSpPr>
        <p:sp>
          <p:nvSpPr>
            <p:cNvPr id="20" name="文本框 49">
              <a:extLst>
                <a:ext uri="{FF2B5EF4-FFF2-40B4-BE49-F238E27FC236}">
                  <a16:creationId xmlns:a16="http://schemas.microsoft.com/office/drawing/2014/main" id="{3CA4CE02-6202-44C7-8F9E-0EC1F32E2F64}"/>
                </a:ext>
              </a:extLst>
            </p:cNvPr>
            <p:cNvSpPr txBox="1"/>
            <p:nvPr/>
          </p:nvSpPr>
          <p:spPr>
            <a:xfrm>
              <a:off x="2268538" y="1639770"/>
              <a:ext cx="2819271" cy="218783"/>
            </a:xfrm>
            <a:prstGeom prst="rect">
              <a:avLst/>
            </a:prstGeom>
            <a:noFill/>
          </p:spPr>
          <p:txBody>
            <a:bodyPr wrap="square" lIns="68589" tIns="34295" rIns="68589" bIns="34295" rtlCol="0">
              <a:spAutoFit/>
            </a:bodyPr>
            <a:lstStyle/>
            <a:p>
              <a:pPr defTabSz="914446"/>
              <a:r>
                <a:rPr lang="en-US" altLang="zh-CN" sz="1600" b="1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Supports Unilever Compass Strategy</a:t>
              </a:r>
              <a:endParaRPr lang="zh-CN" altLang="en-US" sz="1600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21" name="文本框 49">
              <a:extLst>
                <a:ext uri="{FF2B5EF4-FFF2-40B4-BE49-F238E27FC236}">
                  <a16:creationId xmlns:a16="http://schemas.microsoft.com/office/drawing/2014/main" id="{E88A39C9-A79A-4D3B-B0F0-13D80B5C8BCA}"/>
                </a:ext>
              </a:extLst>
            </p:cNvPr>
            <p:cNvSpPr txBox="1"/>
            <p:nvPr/>
          </p:nvSpPr>
          <p:spPr>
            <a:xfrm>
              <a:off x="2268538" y="3165718"/>
              <a:ext cx="2712288" cy="247287"/>
            </a:xfrm>
            <a:prstGeom prst="rect">
              <a:avLst/>
            </a:prstGeom>
            <a:noFill/>
          </p:spPr>
          <p:txBody>
            <a:bodyPr wrap="square" lIns="68589" tIns="34295" rIns="68589" bIns="34295" rtlCol="0">
              <a:spAutoFit/>
            </a:bodyPr>
            <a:lstStyle/>
            <a:p>
              <a:pPr defTabSz="914446"/>
              <a:r>
                <a:rPr lang="en-US" altLang="zh-CN" sz="1867" b="1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Drives Employee Engagement</a:t>
              </a:r>
              <a:endParaRPr lang="zh-CN" altLang="en-US" sz="1867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22" name="文本框 49">
              <a:extLst>
                <a:ext uri="{FF2B5EF4-FFF2-40B4-BE49-F238E27FC236}">
                  <a16:creationId xmlns:a16="http://schemas.microsoft.com/office/drawing/2014/main" id="{59A71D44-E074-4247-918C-5D9BF163E86D}"/>
                </a:ext>
              </a:extLst>
            </p:cNvPr>
            <p:cNvSpPr txBox="1"/>
            <p:nvPr/>
          </p:nvSpPr>
          <p:spPr>
            <a:xfrm>
              <a:off x="6012954" y="1643200"/>
              <a:ext cx="1567873" cy="247287"/>
            </a:xfrm>
            <a:prstGeom prst="rect">
              <a:avLst/>
            </a:prstGeom>
            <a:noFill/>
          </p:spPr>
          <p:txBody>
            <a:bodyPr wrap="square" lIns="68589" tIns="34295" rIns="68589" bIns="34295" rtlCol="0">
              <a:spAutoFit/>
            </a:bodyPr>
            <a:lstStyle/>
            <a:p>
              <a:pPr defTabSz="914446"/>
              <a:r>
                <a:rPr lang="en-US" altLang="zh-CN" sz="1867" b="1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Enhances Agility</a:t>
              </a:r>
              <a:endParaRPr lang="zh-CN" altLang="en-US" sz="1867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sp>
          <p:nvSpPr>
            <p:cNvPr id="23" name="文本框 49">
              <a:extLst>
                <a:ext uri="{FF2B5EF4-FFF2-40B4-BE49-F238E27FC236}">
                  <a16:creationId xmlns:a16="http://schemas.microsoft.com/office/drawing/2014/main" id="{300D1CFA-B2B3-475C-87A7-3CD895CD1AEB}"/>
                </a:ext>
              </a:extLst>
            </p:cNvPr>
            <p:cNvSpPr txBox="1"/>
            <p:nvPr/>
          </p:nvSpPr>
          <p:spPr>
            <a:xfrm>
              <a:off x="6012953" y="3223945"/>
              <a:ext cx="3336302" cy="218783"/>
            </a:xfrm>
            <a:prstGeom prst="rect">
              <a:avLst/>
            </a:prstGeom>
            <a:noFill/>
          </p:spPr>
          <p:txBody>
            <a:bodyPr wrap="square" lIns="68589" tIns="34295" rIns="68589" bIns="34295" rtlCol="0">
              <a:spAutoFit/>
            </a:bodyPr>
            <a:lstStyle/>
            <a:p>
              <a:pPr defTabSz="914446"/>
              <a:r>
                <a:rPr lang="en-US" altLang="zh-CN" sz="1600" b="1" dirty="0">
                  <a:solidFill>
                    <a:prstClr val="black">
                      <a:lumMod val="75000"/>
                      <a:lumOff val="2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rPr>
                <a:t>Strengthens Competitive Advantage</a:t>
              </a:r>
              <a:endParaRPr lang="zh-CN" altLang="en-US" sz="1600" b="1" dirty="0">
                <a:solidFill>
                  <a:prstClr val="black">
                    <a:lumMod val="75000"/>
                    <a:lumOff val="25000"/>
                  </a:prstClr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  <a:sym typeface="+mn-lt"/>
              </a:endParaRPr>
            </a:p>
          </p:txBody>
        </p:sp>
        <p:grpSp>
          <p:nvGrpSpPr>
            <p:cNvPr id="24" name="组合 23">
              <a:extLst>
                <a:ext uri="{FF2B5EF4-FFF2-40B4-BE49-F238E27FC236}">
                  <a16:creationId xmlns:a16="http://schemas.microsoft.com/office/drawing/2014/main" id="{5F485DCA-BBA6-4154-95AB-5AC941FDD933}"/>
                </a:ext>
              </a:extLst>
            </p:cNvPr>
            <p:cNvGrpSpPr/>
            <p:nvPr/>
          </p:nvGrpSpPr>
          <p:grpSpPr>
            <a:xfrm>
              <a:off x="1042551" y="1712070"/>
              <a:ext cx="3355363" cy="1077189"/>
              <a:chOff x="1390067" y="2282758"/>
              <a:chExt cx="4473817" cy="1436252"/>
            </a:xfrm>
          </p:grpSpPr>
          <p:grpSp>
            <p:nvGrpSpPr>
              <p:cNvPr id="63" name="组合 62">
                <a:extLst>
                  <a:ext uri="{FF2B5EF4-FFF2-40B4-BE49-F238E27FC236}">
                    <a16:creationId xmlns:a16="http://schemas.microsoft.com/office/drawing/2014/main" id="{6E7E6C62-F3AE-4DDA-8BF0-A97E8E851244}"/>
                  </a:ext>
                </a:extLst>
              </p:cNvPr>
              <p:cNvGrpSpPr/>
              <p:nvPr/>
            </p:nvGrpSpPr>
            <p:grpSpPr>
              <a:xfrm>
                <a:off x="1390067" y="2282758"/>
                <a:ext cx="1543634" cy="1095559"/>
                <a:chOff x="863017" y="2149408"/>
                <a:chExt cx="1543634" cy="1095559"/>
              </a:xfrm>
            </p:grpSpPr>
            <p:cxnSp>
              <p:nvCxnSpPr>
                <p:cNvPr id="65" name="直接连接符 64">
                  <a:extLst>
                    <a:ext uri="{FF2B5EF4-FFF2-40B4-BE49-F238E27FC236}">
                      <a16:creationId xmlns:a16="http://schemas.microsoft.com/office/drawing/2014/main" id="{B1A26CDE-5361-48ED-B3F4-0A93B564D5D9}"/>
                    </a:ext>
                  </a:extLst>
                </p:cNvPr>
                <p:cNvCxnSpPr/>
                <p:nvPr/>
              </p:nvCxnSpPr>
              <p:spPr>
                <a:xfrm>
                  <a:off x="1952226" y="2697189"/>
                  <a:ext cx="454425" cy="803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6" name="直接连接符 65">
                  <a:extLst>
                    <a:ext uri="{FF2B5EF4-FFF2-40B4-BE49-F238E27FC236}">
                      <a16:creationId xmlns:a16="http://schemas.microsoft.com/office/drawing/2014/main" id="{F01DEAD2-1023-4843-9DF5-66023E9005FD}"/>
                    </a:ext>
                  </a:extLst>
                </p:cNvPr>
                <p:cNvCxnSpPr/>
                <p:nvPr/>
              </p:nvCxnSpPr>
              <p:spPr>
                <a:xfrm>
                  <a:off x="2406651" y="2200698"/>
                  <a:ext cx="0" cy="994588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67" name="组合 66">
                  <a:extLst>
                    <a:ext uri="{FF2B5EF4-FFF2-40B4-BE49-F238E27FC236}">
                      <a16:creationId xmlns:a16="http://schemas.microsoft.com/office/drawing/2014/main" id="{F5527321-89B9-44AF-A789-4D67CD332777}"/>
                    </a:ext>
                  </a:extLst>
                </p:cNvPr>
                <p:cNvGrpSpPr/>
                <p:nvPr/>
              </p:nvGrpSpPr>
              <p:grpSpPr>
                <a:xfrm>
                  <a:off x="863017" y="2149408"/>
                  <a:ext cx="1095558" cy="1095559"/>
                  <a:chOff x="808238" y="1990456"/>
                  <a:chExt cx="1205114" cy="1205114"/>
                </a:xfrm>
              </p:grpSpPr>
              <p:sp>
                <p:nvSpPr>
                  <p:cNvPr id="69" name="椭圆 68">
                    <a:extLst>
                      <a:ext uri="{FF2B5EF4-FFF2-40B4-BE49-F238E27FC236}">
                        <a16:creationId xmlns:a16="http://schemas.microsoft.com/office/drawing/2014/main" id="{50EF8091-4AFA-49DA-AC5C-79A969CBAC3E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808238" y="1990456"/>
                    <a:ext cx="1205114" cy="1205114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  <a:alpha val="40000"/>
                    </a:schemeClr>
                  </a:solidFill>
                  <a:ln>
                    <a:noFill/>
                  </a:ln>
                  <a:effectLst>
                    <a:outerShdw blurRad="190500" dist="38100" dir="2700000" algn="tl" rotWithShape="0">
                      <a:prstClr val="black">
                        <a:alpha val="30000"/>
                      </a:prstClr>
                    </a:outerShdw>
                  </a:effectLst>
                </p:spPr>
                <p:txBody>
                  <a:bodyPr anchor="ctr"/>
                  <a:lstStyle/>
                  <a:p>
                    <a:pPr algn="ctr" defTabSz="914446"/>
                    <a:endParaRPr sz="1200" dirty="0">
                      <a:solidFill>
                        <a:prstClr val="black">
                          <a:lumMod val="65000"/>
                          <a:lumOff val="35000"/>
                        </a:prstClr>
                      </a:solidFill>
                      <a:latin typeface="Arial" panose="020B0604020202020204" pitchFamily="34" charset="0"/>
                      <a:ea typeface="微软雅黑"/>
                      <a:cs typeface="Arial" panose="020B0604020202020204" pitchFamily="34" charset="0"/>
                      <a:sym typeface="+mn-lt"/>
                    </a:endParaRPr>
                  </a:p>
                </p:txBody>
              </p:sp>
              <p:sp>
                <p:nvSpPr>
                  <p:cNvPr id="70" name="椭圆 69">
                    <a:extLst>
                      <a:ext uri="{FF2B5EF4-FFF2-40B4-BE49-F238E27FC236}">
                        <a16:creationId xmlns:a16="http://schemas.microsoft.com/office/drawing/2014/main" id="{3A90AFE4-1406-44B7-AFDB-BA138EA22BAA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915793" y="2098012"/>
                    <a:ext cx="989999" cy="990000"/>
                  </a:xfrm>
                  <a:prstGeom prst="ellipse">
                    <a:avLst/>
                  </a:prstGeom>
                  <a:solidFill>
                    <a:srgbClr val="00172C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defTabSz="914446"/>
                    <a:endParaRPr sz="1200" dirty="0">
                      <a:solidFill>
                        <a:prstClr val="black">
                          <a:lumMod val="65000"/>
                          <a:lumOff val="35000"/>
                        </a:prstClr>
                      </a:solidFill>
                      <a:latin typeface="Arial" panose="020B0604020202020204" pitchFamily="34" charset="0"/>
                      <a:ea typeface="微软雅黑"/>
                      <a:cs typeface="Arial" panose="020B0604020202020204" pitchFamily="34" charset="0"/>
                      <a:sym typeface="+mn-lt"/>
                    </a:endParaRPr>
                  </a:p>
                </p:txBody>
              </p:sp>
            </p:grpSp>
            <p:sp>
              <p:nvSpPr>
                <p:cNvPr id="68" name="任意多边形 104">
                  <a:extLst>
                    <a:ext uri="{FF2B5EF4-FFF2-40B4-BE49-F238E27FC236}">
                      <a16:creationId xmlns:a16="http://schemas.microsoft.com/office/drawing/2014/main" id="{727123CA-9315-407D-B191-1704510E6BA4}"/>
                    </a:ext>
                  </a:extLst>
                </p:cNvPr>
                <p:cNvSpPr/>
                <p:nvPr/>
              </p:nvSpPr>
              <p:spPr>
                <a:xfrm>
                  <a:off x="1198923" y="2486309"/>
                  <a:ext cx="423746" cy="421756"/>
                </a:xfrm>
                <a:custGeom>
                  <a:avLst/>
                  <a:gdLst>
                    <a:gd name="connsiteX0" fmla="*/ 256117 w 338138"/>
                    <a:gd name="connsiteY0" fmla="*/ 200025 h 336550"/>
                    <a:gd name="connsiteX1" fmla="*/ 257440 w 338138"/>
                    <a:gd name="connsiteY1" fmla="*/ 201324 h 336550"/>
                    <a:gd name="connsiteX2" fmla="*/ 258763 w 338138"/>
                    <a:gd name="connsiteY2" fmla="*/ 202623 h 336550"/>
                    <a:gd name="connsiteX3" fmla="*/ 258763 w 338138"/>
                    <a:gd name="connsiteY3" fmla="*/ 203922 h 336550"/>
                    <a:gd name="connsiteX4" fmla="*/ 258763 w 338138"/>
                    <a:gd name="connsiteY4" fmla="*/ 205221 h 336550"/>
                    <a:gd name="connsiteX5" fmla="*/ 258763 w 338138"/>
                    <a:gd name="connsiteY5" fmla="*/ 206520 h 336550"/>
                    <a:gd name="connsiteX6" fmla="*/ 257440 w 338138"/>
                    <a:gd name="connsiteY6" fmla="*/ 207819 h 336550"/>
                    <a:gd name="connsiteX7" fmla="*/ 254794 w 338138"/>
                    <a:gd name="connsiteY7" fmla="*/ 216911 h 336550"/>
                    <a:gd name="connsiteX8" fmla="*/ 246857 w 338138"/>
                    <a:gd name="connsiteY8" fmla="*/ 233796 h 336550"/>
                    <a:gd name="connsiteX9" fmla="*/ 245534 w 338138"/>
                    <a:gd name="connsiteY9" fmla="*/ 240290 h 336550"/>
                    <a:gd name="connsiteX10" fmla="*/ 241565 w 338138"/>
                    <a:gd name="connsiteY10" fmla="*/ 242888 h 336550"/>
                    <a:gd name="connsiteX11" fmla="*/ 237596 w 338138"/>
                    <a:gd name="connsiteY11" fmla="*/ 241589 h 336550"/>
                    <a:gd name="connsiteX12" fmla="*/ 236273 w 338138"/>
                    <a:gd name="connsiteY12" fmla="*/ 238992 h 336550"/>
                    <a:gd name="connsiteX13" fmla="*/ 234950 w 338138"/>
                    <a:gd name="connsiteY13" fmla="*/ 237693 h 336550"/>
                    <a:gd name="connsiteX14" fmla="*/ 236273 w 338138"/>
                    <a:gd name="connsiteY14" fmla="*/ 235095 h 336550"/>
                    <a:gd name="connsiteX15" fmla="*/ 236273 w 338138"/>
                    <a:gd name="connsiteY15" fmla="*/ 233796 h 336550"/>
                    <a:gd name="connsiteX16" fmla="*/ 238919 w 338138"/>
                    <a:gd name="connsiteY16" fmla="*/ 226003 h 336550"/>
                    <a:gd name="connsiteX17" fmla="*/ 238919 w 338138"/>
                    <a:gd name="connsiteY17" fmla="*/ 218210 h 336550"/>
                    <a:gd name="connsiteX18" fmla="*/ 238919 w 338138"/>
                    <a:gd name="connsiteY18" fmla="*/ 216911 h 336550"/>
                    <a:gd name="connsiteX19" fmla="*/ 240242 w 338138"/>
                    <a:gd name="connsiteY19" fmla="*/ 215612 h 336550"/>
                    <a:gd name="connsiteX20" fmla="*/ 240242 w 338138"/>
                    <a:gd name="connsiteY20" fmla="*/ 214313 h 336550"/>
                    <a:gd name="connsiteX21" fmla="*/ 246857 w 338138"/>
                    <a:gd name="connsiteY21" fmla="*/ 210416 h 336550"/>
                    <a:gd name="connsiteX22" fmla="*/ 253471 w 338138"/>
                    <a:gd name="connsiteY22" fmla="*/ 202623 h 336550"/>
                    <a:gd name="connsiteX23" fmla="*/ 253471 w 338138"/>
                    <a:gd name="connsiteY23" fmla="*/ 201324 h 336550"/>
                    <a:gd name="connsiteX24" fmla="*/ 256117 w 338138"/>
                    <a:gd name="connsiteY24" fmla="*/ 200025 h 336550"/>
                    <a:gd name="connsiteX25" fmla="*/ 300038 w 338138"/>
                    <a:gd name="connsiteY25" fmla="*/ 171450 h 336550"/>
                    <a:gd name="connsiteX26" fmla="*/ 301625 w 338138"/>
                    <a:gd name="connsiteY26" fmla="*/ 171450 h 336550"/>
                    <a:gd name="connsiteX27" fmla="*/ 298450 w 338138"/>
                    <a:gd name="connsiteY27" fmla="*/ 176213 h 336550"/>
                    <a:gd name="connsiteX28" fmla="*/ 296863 w 338138"/>
                    <a:gd name="connsiteY28" fmla="*/ 177800 h 336550"/>
                    <a:gd name="connsiteX29" fmla="*/ 295275 w 338138"/>
                    <a:gd name="connsiteY29" fmla="*/ 177800 h 336550"/>
                    <a:gd name="connsiteX30" fmla="*/ 295275 w 338138"/>
                    <a:gd name="connsiteY30" fmla="*/ 176213 h 336550"/>
                    <a:gd name="connsiteX31" fmla="*/ 296863 w 338138"/>
                    <a:gd name="connsiteY31" fmla="*/ 174625 h 336550"/>
                    <a:gd name="connsiteX32" fmla="*/ 298450 w 338138"/>
                    <a:gd name="connsiteY32" fmla="*/ 173038 h 336550"/>
                    <a:gd name="connsiteX33" fmla="*/ 293688 w 338138"/>
                    <a:gd name="connsiteY33" fmla="*/ 171450 h 336550"/>
                    <a:gd name="connsiteX34" fmla="*/ 296863 w 338138"/>
                    <a:gd name="connsiteY34" fmla="*/ 171450 h 336550"/>
                    <a:gd name="connsiteX35" fmla="*/ 293688 w 338138"/>
                    <a:gd name="connsiteY35" fmla="*/ 174625 h 336550"/>
                    <a:gd name="connsiteX36" fmla="*/ 292100 w 338138"/>
                    <a:gd name="connsiteY36" fmla="*/ 174625 h 336550"/>
                    <a:gd name="connsiteX37" fmla="*/ 292100 w 338138"/>
                    <a:gd name="connsiteY37" fmla="*/ 173038 h 336550"/>
                    <a:gd name="connsiteX38" fmla="*/ 303946 w 338138"/>
                    <a:gd name="connsiteY38" fmla="*/ 169998 h 336550"/>
                    <a:gd name="connsiteX39" fmla="*/ 303457 w 338138"/>
                    <a:gd name="connsiteY39" fmla="*/ 173083 h 336550"/>
                    <a:gd name="connsiteX40" fmla="*/ 303213 w 338138"/>
                    <a:gd name="connsiteY40" fmla="*/ 174625 h 336550"/>
                    <a:gd name="connsiteX41" fmla="*/ 303213 w 338138"/>
                    <a:gd name="connsiteY41" fmla="*/ 173288 h 336550"/>
                    <a:gd name="connsiteX42" fmla="*/ 303213 w 338138"/>
                    <a:gd name="connsiteY42" fmla="*/ 171952 h 336550"/>
                    <a:gd name="connsiteX43" fmla="*/ 303213 w 338138"/>
                    <a:gd name="connsiteY43" fmla="*/ 170615 h 336550"/>
                    <a:gd name="connsiteX44" fmla="*/ 288926 w 338138"/>
                    <a:gd name="connsiteY44" fmla="*/ 169862 h 336550"/>
                    <a:gd name="connsiteX45" fmla="*/ 290513 w 338138"/>
                    <a:gd name="connsiteY45" fmla="*/ 169862 h 336550"/>
                    <a:gd name="connsiteX46" fmla="*/ 293688 w 338138"/>
                    <a:gd name="connsiteY46" fmla="*/ 169862 h 336550"/>
                    <a:gd name="connsiteX47" fmla="*/ 293688 w 338138"/>
                    <a:gd name="connsiteY47" fmla="*/ 170656 h 336550"/>
                    <a:gd name="connsiteX48" fmla="*/ 292101 w 338138"/>
                    <a:gd name="connsiteY48" fmla="*/ 171450 h 336550"/>
                    <a:gd name="connsiteX49" fmla="*/ 290513 w 338138"/>
                    <a:gd name="connsiteY49" fmla="*/ 171450 h 336550"/>
                    <a:gd name="connsiteX50" fmla="*/ 288926 w 338138"/>
                    <a:gd name="connsiteY50" fmla="*/ 171450 h 336550"/>
                    <a:gd name="connsiteX51" fmla="*/ 287338 w 338138"/>
                    <a:gd name="connsiteY51" fmla="*/ 170656 h 336550"/>
                    <a:gd name="connsiteX52" fmla="*/ 288926 w 338138"/>
                    <a:gd name="connsiteY52" fmla="*/ 169862 h 336550"/>
                    <a:gd name="connsiteX53" fmla="*/ 304800 w 338138"/>
                    <a:gd name="connsiteY53" fmla="*/ 164600 h 336550"/>
                    <a:gd name="connsiteX54" fmla="*/ 304800 w 338138"/>
                    <a:gd name="connsiteY54" fmla="*/ 165267 h 336550"/>
                    <a:gd name="connsiteX55" fmla="*/ 304800 w 338138"/>
                    <a:gd name="connsiteY55" fmla="*/ 166604 h 336550"/>
                    <a:gd name="connsiteX56" fmla="*/ 304800 w 338138"/>
                    <a:gd name="connsiteY56" fmla="*/ 167941 h 336550"/>
                    <a:gd name="connsiteX57" fmla="*/ 304800 w 338138"/>
                    <a:gd name="connsiteY57" fmla="*/ 169278 h 336550"/>
                    <a:gd name="connsiteX58" fmla="*/ 303946 w 338138"/>
                    <a:gd name="connsiteY58" fmla="*/ 169998 h 336550"/>
                    <a:gd name="connsiteX59" fmla="*/ 301626 w 338138"/>
                    <a:gd name="connsiteY59" fmla="*/ 149225 h 336550"/>
                    <a:gd name="connsiteX60" fmla="*/ 303213 w 338138"/>
                    <a:gd name="connsiteY60" fmla="*/ 149225 h 336550"/>
                    <a:gd name="connsiteX61" fmla="*/ 304800 w 338138"/>
                    <a:gd name="connsiteY61" fmla="*/ 150562 h 336550"/>
                    <a:gd name="connsiteX62" fmla="*/ 304800 w 338138"/>
                    <a:gd name="connsiteY62" fmla="*/ 151899 h 336550"/>
                    <a:gd name="connsiteX63" fmla="*/ 304800 w 338138"/>
                    <a:gd name="connsiteY63" fmla="*/ 154573 h 336550"/>
                    <a:gd name="connsiteX64" fmla="*/ 305656 w 338138"/>
                    <a:gd name="connsiteY64" fmla="*/ 153133 h 336550"/>
                    <a:gd name="connsiteX65" fmla="*/ 306128 w 338138"/>
                    <a:gd name="connsiteY65" fmla="*/ 156215 h 336550"/>
                    <a:gd name="connsiteX66" fmla="*/ 304800 w 338138"/>
                    <a:gd name="connsiteY66" fmla="*/ 164600 h 336550"/>
                    <a:gd name="connsiteX67" fmla="*/ 304800 w 338138"/>
                    <a:gd name="connsiteY67" fmla="*/ 162594 h 336550"/>
                    <a:gd name="connsiteX68" fmla="*/ 304800 w 338138"/>
                    <a:gd name="connsiteY68" fmla="*/ 161257 h 336550"/>
                    <a:gd name="connsiteX69" fmla="*/ 304800 w 338138"/>
                    <a:gd name="connsiteY69" fmla="*/ 159920 h 336550"/>
                    <a:gd name="connsiteX70" fmla="*/ 304800 w 338138"/>
                    <a:gd name="connsiteY70" fmla="*/ 158583 h 336550"/>
                    <a:gd name="connsiteX71" fmla="*/ 303213 w 338138"/>
                    <a:gd name="connsiteY71" fmla="*/ 158583 h 336550"/>
                    <a:gd name="connsiteX72" fmla="*/ 303213 w 338138"/>
                    <a:gd name="connsiteY72" fmla="*/ 157246 h 336550"/>
                    <a:gd name="connsiteX73" fmla="*/ 303213 w 338138"/>
                    <a:gd name="connsiteY73" fmla="*/ 155909 h 336550"/>
                    <a:gd name="connsiteX74" fmla="*/ 303213 w 338138"/>
                    <a:gd name="connsiteY74" fmla="*/ 154573 h 336550"/>
                    <a:gd name="connsiteX75" fmla="*/ 301625 w 338138"/>
                    <a:gd name="connsiteY75" fmla="*/ 154573 h 336550"/>
                    <a:gd name="connsiteX76" fmla="*/ 301625 w 338138"/>
                    <a:gd name="connsiteY76" fmla="*/ 153236 h 336550"/>
                    <a:gd name="connsiteX77" fmla="*/ 301625 w 338138"/>
                    <a:gd name="connsiteY77" fmla="*/ 151899 h 336550"/>
                    <a:gd name="connsiteX78" fmla="*/ 301625 w 338138"/>
                    <a:gd name="connsiteY78" fmla="*/ 150812 h 336550"/>
                    <a:gd name="connsiteX79" fmla="*/ 301626 w 338138"/>
                    <a:gd name="connsiteY79" fmla="*/ 150813 h 336550"/>
                    <a:gd name="connsiteX80" fmla="*/ 301626 w 338138"/>
                    <a:gd name="connsiteY80" fmla="*/ 149226 h 336550"/>
                    <a:gd name="connsiteX81" fmla="*/ 298450 w 338138"/>
                    <a:gd name="connsiteY81" fmla="*/ 147637 h 336550"/>
                    <a:gd name="connsiteX82" fmla="*/ 298450 w 338138"/>
                    <a:gd name="connsiteY82" fmla="*/ 148907 h 336550"/>
                    <a:gd name="connsiteX83" fmla="*/ 298450 w 338138"/>
                    <a:gd name="connsiteY83" fmla="*/ 150177 h 336550"/>
                    <a:gd name="connsiteX84" fmla="*/ 297180 w 338138"/>
                    <a:gd name="connsiteY84" fmla="*/ 150177 h 336550"/>
                    <a:gd name="connsiteX85" fmla="*/ 295910 w 338138"/>
                    <a:gd name="connsiteY85" fmla="*/ 150177 h 336550"/>
                    <a:gd name="connsiteX86" fmla="*/ 294640 w 338138"/>
                    <a:gd name="connsiteY86" fmla="*/ 150177 h 336550"/>
                    <a:gd name="connsiteX87" fmla="*/ 294640 w 338138"/>
                    <a:gd name="connsiteY87" fmla="*/ 152717 h 336550"/>
                    <a:gd name="connsiteX88" fmla="*/ 294640 w 338138"/>
                    <a:gd name="connsiteY88" fmla="*/ 153987 h 336550"/>
                    <a:gd name="connsiteX89" fmla="*/ 295910 w 338138"/>
                    <a:gd name="connsiteY89" fmla="*/ 155257 h 336550"/>
                    <a:gd name="connsiteX90" fmla="*/ 295910 w 338138"/>
                    <a:gd name="connsiteY90" fmla="*/ 153987 h 336550"/>
                    <a:gd name="connsiteX91" fmla="*/ 297180 w 338138"/>
                    <a:gd name="connsiteY91" fmla="*/ 152717 h 336550"/>
                    <a:gd name="connsiteX92" fmla="*/ 297180 w 338138"/>
                    <a:gd name="connsiteY92" fmla="*/ 153987 h 336550"/>
                    <a:gd name="connsiteX93" fmla="*/ 295910 w 338138"/>
                    <a:gd name="connsiteY93" fmla="*/ 156527 h 336550"/>
                    <a:gd name="connsiteX94" fmla="*/ 295910 w 338138"/>
                    <a:gd name="connsiteY94" fmla="*/ 157797 h 336550"/>
                    <a:gd name="connsiteX95" fmla="*/ 297180 w 338138"/>
                    <a:gd name="connsiteY95" fmla="*/ 160337 h 336550"/>
                    <a:gd name="connsiteX96" fmla="*/ 297180 w 338138"/>
                    <a:gd name="connsiteY96" fmla="*/ 162877 h 336550"/>
                    <a:gd name="connsiteX97" fmla="*/ 295910 w 338138"/>
                    <a:gd name="connsiteY97" fmla="*/ 164147 h 336550"/>
                    <a:gd name="connsiteX98" fmla="*/ 294640 w 338138"/>
                    <a:gd name="connsiteY98" fmla="*/ 162877 h 336550"/>
                    <a:gd name="connsiteX99" fmla="*/ 294640 w 338138"/>
                    <a:gd name="connsiteY99" fmla="*/ 165417 h 336550"/>
                    <a:gd name="connsiteX100" fmla="*/ 293370 w 338138"/>
                    <a:gd name="connsiteY100" fmla="*/ 166687 h 336550"/>
                    <a:gd name="connsiteX101" fmla="*/ 293370 w 338138"/>
                    <a:gd name="connsiteY101" fmla="*/ 165417 h 336550"/>
                    <a:gd name="connsiteX102" fmla="*/ 293370 w 338138"/>
                    <a:gd name="connsiteY102" fmla="*/ 162877 h 336550"/>
                    <a:gd name="connsiteX103" fmla="*/ 293370 w 338138"/>
                    <a:gd name="connsiteY103" fmla="*/ 161607 h 336550"/>
                    <a:gd name="connsiteX104" fmla="*/ 292100 w 338138"/>
                    <a:gd name="connsiteY104" fmla="*/ 159067 h 336550"/>
                    <a:gd name="connsiteX105" fmla="*/ 293370 w 338138"/>
                    <a:gd name="connsiteY105" fmla="*/ 157797 h 336550"/>
                    <a:gd name="connsiteX106" fmla="*/ 293370 w 338138"/>
                    <a:gd name="connsiteY106" fmla="*/ 155257 h 336550"/>
                    <a:gd name="connsiteX107" fmla="*/ 293370 w 338138"/>
                    <a:gd name="connsiteY107" fmla="*/ 153987 h 336550"/>
                    <a:gd name="connsiteX108" fmla="*/ 293370 w 338138"/>
                    <a:gd name="connsiteY108" fmla="*/ 151447 h 336550"/>
                    <a:gd name="connsiteX109" fmla="*/ 293370 w 338138"/>
                    <a:gd name="connsiteY109" fmla="*/ 148907 h 336550"/>
                    <a:gd name="connsiteX110" fmla="*/ 294640 w 338138"/>
                    <a:gd name="connsiteY110" fmla="*/ 148907 h 336550"/>
                    <a:gd name="connsiteX111" fmla="*/ 298450 w 338138"/>
                    <a:gd name="connsiteY111" fmla="*/ 147637 h 336550"/>
                    <a:gd name="connsiteX112" fmla="*/ 300038 w 338138"/>
                    <a:gd name="connsiteY112" fmla="*/ 139700 h 336550"/>
                    <a:gd name="connsiteX113" fmla="*/ 301626 w 338138"/>
                    <a:gd name="connsiteY113" fmla="*/ 139700 h 336550"/>
                    <a:gd name="connsiteX114" fmla="*/ 301626 w 338138"/>
                    <a:gd name="connsiteY114" fmla="*/ 141288 h 336550"/>
                    <a:gd name="connsiteX115" fmla="*/ 301626 w 338138"/>
                    <a:gd name="connsiteY115" fmla="*/ 142875 h 336550"/>
                    <a:gd name="connsiteX116" fmla="*/ 301626 w 338138"/>
                    <a:gd name="connsiteY116" fmla="*/ 146051 h 336550"/>
                    <a:gd name="connsiteX117" fmla="*/ 301626 w 338138"/>
                    <a:gd name="connsiteY117" fmla="*/ 147638 h 336550"/>
                    <a:gd name="connsiteX118" fmla="*/ 301626 w 338138"/>
                    <a:gd name="connsiteY118" fmla="*/ 149225 h 336550"/>
                    <a:gd name="connsiteX119" fmla="*/ 301625 w 338138"/>
                    <a:gd name="connsiteY119" fmla="*/ 149225 h 336550"/>
                    <a:gd name="connsiteX120" fmla="*/ 301625 w 338138"/>
                    <a:gd name="connsiteY120" fmla="*/ 150562 h 336550"/>
                    <a:gd name="connsiteX121" fmla="*/ 301625 w 338138"/>
                    <a:gd name="connsiteY121" fmla="*/ 150812 h 336550"/>
                    <a:gd name="connsiteX122" fmla="*/ 300038 w 338138"/>
                    <a:gd name="connsiteY122" fmla="*/ 149226 h 336550"/>
                    <a:gd name="connsiteX123" fmla="*/ 300038 w 338138"/>
                    <a:gd name="connsiteY123" fmla="*/ 147638 h 336550"/>
                    <a:gd name="connsiteX124" fmla="*/ 300038 w 338138"/>
                    <a:gd name="connsiteY124" fmla="*/ 144463 h 336550"/>
                    <a:gd name="connsiteX125" fmla="*/ 300038 w 338138"/>
                    <a:gd name="connsiteY125" fmla="*/ 141288 h 336550"/>
                    <a:gd name="connsiteX126" fmla="*/ 287338 w 338138"/>
                    <a:gd name="connsiteY126" fmla="*/ 131762 h 336550"/>
                    <a:gd name="connsiteX127" fmla="*/ 292101 w 338138"/>
                    <a:gd name="connsiteY127" fmla="*/ 134484 h 336550"/>
                    <a:gd name="connsiteX128" fmla="*/ 292101 w 338138"/>
                    <a:gd name="connsiteY128" fmla="*/ 135844 h 336550"/>
                    <a:gd name="connsiteX129" fmla="*/ 290513 w 338138"/>
                    <a:gd name="connsiteY129" fmla="*/ 138566 h 336550"/>
                    <a:gd name="connsiteX130" fmla="*/ 290513 w 338138"/>
                    <a:gd name="connsiteY130" fmla="*/ 139927 h 336550"/>
                    <a:gd name="connsiteX131" fmla="*/ 290513 w 338138"/>
                    <a:gd name="connsiteY131" fmla="*/ 142648 h 336550"/>
                    <a:gd name="connsiteX132" fmla="*/ 292101 w 338138"/>
                    <a:gd name="connsiteY132" fmla="*/ 144009 h 336550"/>
                    <a:gd name="connsiteX133" fmla="*/ 293688 w 338138"/>
                    <a:gd name="connsiteY133" fmla="*/ 145369 h 336550"/>
                    <a:gd name="connsiteX134" fmla="*/ 292101 w 338138"/>
                    <a:gd name="connsiteY134" fmla="*/ 146730 h 336550"/>
                    <a:gd name="connsiteX135" fmla="*/ 292101 w 338138"/>
                    <a:gd name="connsiteY135" fmla="*/ 148091 h 336550"/>
                    <a:gd name="connsiteX136" fmla="*/ 290513 w 338138"/>
                    <a:gd name="connsiteY136" fmla="*/ 150812 h 336550"/>
                    <a:gd name="connsiteX137" fmla="*/ 290513 w 338138"/>
                    <a:gd name="connsiteY137" fmla="*/ 152173 h 336550"/>
                    <a:gd name="connsiteX138" fmla="*/ 290513 w 338138"/>
                    <a:gd name="connsiteY138" fmla="*/ 153534 h 336550"/>
                    <a:gd name="connsiteX139" fmla="*/ 290513 w 338138"/>
                    <a:gd name="connsiteY139" fmla="*/ 154894 h 336550"/>
                    <a:gd name="connsiteX140" fmla="*/ 290513 w 338138"/>
                    <a:gd name="connsiteY140" fmla="*/ 157616 h 336550"/>
                    <a:gd name="connsiteX141" fmla="*/ 288925 w 338138"/>
                    <a:gd name="connsiteY141" fmla="*/ 160337 h 336550"/>
                    <a:gd name="connsiteX142" fmla="*/ 287338 w 338138"/>
                    <a:gd name="connsiteY142" fmla="*/ 160337 h 336550"/>
                    <a:gd name="connsiteX143" fmla="*/ 285750 w 338138"/>
                    <a:gd name="connsiteY143" fmla="*/ 137205 h 336550"/>
                    <a:gd name="connsiteX144" fmla="*/ 285750 w 338138"/>
                    <a:gd name="connsiteY144" fmla="*/ 135844 h 336550"/>
                    <a:gd name="connsiteX145" fmla="*/ 285750 w 338138"/>
                    <a:gd name="connsiteY145" fmla="*/ 133123 h 336550"/>
                    <a:gd name="connsiteX146" fmla="*/ 287338 w 338138"/>
                    <a:gd name="connsiteY146" fmla="*/ 131762 h 336550"/>
                    <a:gd name="connsiteX147" fmla="*/ 296863 w 338138"/>
                    <a:gd name="connsiteY147" fmla="*/ 123825 h 336550"/>
                    <a:gd name="connsiteX148" fmla="*/ 298451 w 338138"/>
                    <a:gd name="connsiteY148" fmla="*/ 127000 h 336550"/>
                    <a:gd name="connsiteX149" fmla="*/ 300038 w 338138"/>
                    <a:gd name="connsiteY149" fmla="*/ 130175 h 336550"/>
                    <a:gd name="connsiteX150" fmla="*/ 298451 w 338138"/>
                    <a:gd name="connsiteY150" fmla="*/ 130175 h 336550"/>
                    <a:gd name="connsiteX151" fmla="*/ 298451 w 338138"/>
                    <a:gd name="connsiteY151" fmla="*/ 133350 h 336550"/>
                    <a:gd name="connsiteX152" fmla="*/ 296863 w 338138"/>
                    <a:gd name="connsiteY152" fmla="*/ 131763 h 336550"/>
                    <a:gd name="connsiteX153" fmla="*/ 296863 w 338138"/>
                    <a:gd name="connsiteY153" fmla="*/ 130175 h 336550"/>
                    <a:gd name="connsiteX154" fmla="*/ 295276 w 338138"/>
                    <a:gd name="connsiteY154" fmla="*/ 128588 h 336550"/>
                    <a:gd name="connsiteX155" fmla="*/ 293688 w 338138"/>
                    <a:gd name="connsiteY155" fmla="*/ 130175 h 336550"/>
                    <a:gd name="connsiteX156" fmla="*/ 293688 w 338138"/>
                    <a:gd name="connsiteY156" fmla="*/ 128588 h 336550"/>
                    <a:gd name="connsiteX157" fmla="*/ 293688 w 338138"/>
                    <a:gd name="connsiteY157" fmla="*/ 125413 h 336550"/>
                    <a:gd name="connsiteX158" fmla="*/ 296863 w 338138"/>
                    <a:gd name="connsiteY158" fmla="*/ 125413 h 336550"/>
                    <a:gd name="connsiteX159" fmla="*/ 292100 w 338138"/>
                    <a:gd name="connsiteY159" fmla="*/ 117475 h 336550"/>
                    <a:gd name="connsiteX160" fmla="*/ 293688 w 338138"/>
                    <a:gd name="connsiteY160" fmla="*/ 117475 h 336550"/>
                    <a:gd name="connsiteX161" fmla="*/ 293688 w 338138"/>
                    <a:gd name="connsiteY161" fmla="*/ 119063 h 336550"/>
                    <a:gd name="connsiteX162" fmla="*/ 293688 w 338138"/>
                    <a:gd name="connsiteY162" fmla="*/ 120650 h 336550"/>
                    <a:gd name="connsiteX163" fmla="*/ 285750 w 338138"/>
                    <a:gd name="connsiteY163" fmla="*/ 101600 h 336550"/>
                    <a:gd name="connsiteX164" fmla="*/ 287338 w 338138"/>
                    <a:gd name="connsiteY164" fmla="*/ 101600 h 336550"/>
                    <a:gd name="connsiteX165" fmla="*/ 287338 w 338138"/>
                    <a:gd name="connsiteY165" fmla="*/ 104775 h 336550"/>
                    <a:gd name="connsiteX166" fmla="*/ 288925 w 338138"/>
                    <a:gd name="connsiteY166" fmla="*/ 107950 h 336550"/>
                    <a:gd name="connsiteX167" fmla="*/ 290513 w 338138"/>
                    <a:gd name="connsiteY167" fmla="*/ 109538 h 336550"/>
                    <a:gd name="connsiteX168" fmla="*/ 292101 w 338138"/>
                    <a:gd name="connsiteY168" fmla="*/ 111125 h 336550"/>
                    <a:gd name="connsiteX169" fmla="*/ 293688 w 338138"/>
                    <a:gd name="connsiteY169" fmla="*/ 111125 h 336550"/>
                    <a:gd name="connsiteX170" fmla="*/ 293688 w 338138"/>
                    <a:gd name="connsiteY170" fmla="*/ 114300 h 336550"/>
                    <a:gd name="connsiteX171" fmla="*/ 293688 w 338138"/>
                    <a:gd name="connsiteY171" fmla="*/ 115887 h 336550"/>
                    <a:gd name="connsiteX172" fmla="*/ 295276 w 338138"/>
                    <a:gd name="connsiteY172" fmla="*/ 117475 h 336550"/>
                    <a:gd name="connsiteX173" fmla="*/ 295276 w 338138"/>
                    <a:gd name="connsiteY173" fmla="*/ 119062 h 336550"/>
                    <a:gd name="connsiteX174" fmla="*/ 295276 w 338138"/>
                    <a:gd name="connsiteY174" fmla="*/ 120650 h 336550"/>
                    <a:gd name="connsiteX175" fmla="*/ 295276 w 338138"/>
                    <a:gd name="connsiteY175" fmla="*/ 122237 h 336550"/>
                    <a:gd name="connsiteX176" fmla="*/ 293688 w 338138"/>
                    <a:gd name="connsiteY176" fmla="*/ 117475 h 336550"/>
                    <a:gd name="connsiteX177" fmla="*/ 293688 w 338138"/>
                    <a:gd name="connsiteY177" fmla="*/ 115888 h 336550"/>
                    <a:gd name="connsiteX178" fmla="*/ 292101 w 338138"/>
                    <a:gd name="connsiteY178" fmla="*/ 114300 h 336550"/>
                    <a:gd name="connsiteX179" fmla="*/ 290513 w 338138"/>
                    <a:gd name="connsiteY179" fmla="*/ 114300 h 336550"/>
                    <a:gd name="connsiteX180" fmla="*/ 290513 w 338138"/>
                    <a:gd name="connsiteY180" fmla="*/ 115888 h 336550"/>
                    <a:gd name="connsiteX181" fmla="*/ 290513 w 338138"/>
                    <a:gd name="connsiteY181" fmla="*/ 117475 h 336550"/>
                    <a:gd name="connsiteX182" fmla="*/ 288925 w 338138"/>
                    <a:gd name="connsiteY182" fmla="*/ 117475 h 336550"/>
                    <a:gd name="connsiteX183" fmla="*/ 288925 w 338138"/>
                    <a:gd name="connsiteY183" fmla="*/ 115888 h 336550"/>
                    <a:gd name="connsiteX184" fmla="*/ 288925 w 338138"/>
                    <a:gd name="connsiteY184" fmla="*/ 112713 h 336550"/>
                    <a:gd name="connsiteX185" fmla="*/ 287338 w 338138"/>
                    <a:gd name="connsiteY185" fmla="*/ 109538 h 336550"/>
                    <a:gd name="connsiteX186" fmla="*/ 285750 w 338138"/>
                    <a:gd name="connsiteY186" fmla="*/ 107950 h 336550"/>
                    <a:gd name="connsiteX187" fmla="*/ 285750 w 338138"/>
                    <a:gd name="connsiteY187" fmla="*/ 106363 h 336550"/>
                    <a:gd name="connsiteX188" fmla="*/ 285750 w 338138"/>
                    <a:gd name="connsiteY188" fmla="*/ 103188 h 336550"/>
                    <a:gd name="connsiteX189" fmla="*/ 203200 w 338138"/>
                    <a:gd name="connsiteY189" fmla="*/ 85725 h 336550"/>
                    <a:gd name="connsiteX190" fmla="*/ 207963 w 338138"/>
                    <a:gd name="connsiteY190" fmla="*/ 85725 h 336550"/>
                    <a:gd name="connsiteX191" fmla="*/ 204391 w 338138"/>
                    <a:gd name="connsiteY191" fmla="*/ 87842 h 336550"/>
                    <a:gd name="connsiteX192" fmla="*/ 203200 w 338138"/>
                    <a:gd name="connsiteY192" fmla="*/ 87842 h 336550"/>
                    <a:gd name="connsiteX193" fmla="*/ 203200 w 338138"/>
                    <a:gd name="connsiteY193" fmla="*/ 85725 h 336550"/>
                    <a:gd name="connsiteX194" fmla="*/ 188913 w 338138"/>
                    <a:gd name="connsiteY194" fmla="*/ 83476 h 336550"/>
                    <a:gd name="connsiteX195" fmla="*/ 192088 w 338138"/>
                    <a:gd name="connsiteY195" fmla="*/ 84667 h 336550"/>
                    <a:gd name="connsiteX196" fmla="*/ 190501 w 338138"/>
                    <a:gd name="connsiteY196" fmla="*/ 85725 h 336550"/>
                    <a:gd name="connsiteX197" fmla="*/ 185738 w 338138"/>
                    <a:gd name="connsiteY197" fmla="*/ 84667 h 336550"/>
                    <a:gd name="connsiteX198" fmla="*/ 188913 w 338138"/>
                    <a:gd name="connsiteY198" fmla="*/ 83476 h 336550"/>
                    <a:gd name="connsiteX199" fmla="*/ 161925 w 338138"/>
                    <a:gd name="connsiteY199" fmla="*/ 77787 h 336550"/>
                    <a:gd name="connsiteX200" fmla="*/ 163248 w 338138"/>
                    <a:gd name="connsiteY200" fmla="*/ 77787 h 336550"/>
                    <a:gd name="connsiteX201" fmla="*/ 168540 w 338138"/>
                    <a:gd name="connsiteY201" fmla="*/ 82550 h 336550"/>
                    <a:gd name="connsiteX202" fmla="*/ 167217 w 338138"/>
                    <a:gd name="connsiteY202" fmla="*/ 82550 h 336550"/>
                    <a:gd name="connsiteX203" fmla="*/ 167217 w 338138"/>
                    <a:gd name="connsiteY203" fmla="*/ 81359 h 336550"/>
                    <a:gd name="connsiteX204" fmla="*/ 161925 w 338138"/>
                    <a:gd name="connsiteY204" fmla="*/ 78978 h 336550"/>
                    <a:gd name="connsiteX205" fmla="*/ 161925 w 338138"/>
                    <a:gd name="connsiteY205" fmla="*/ 77787 h 336550"/>
                    <a:gd name="connsiteX206" fmla="*/ 158751 w 338138"/>
                    <a:gd name="connsiteY206" fmla="*/ 73554 h 336550"/>
                    <a:gd name="connsiteX207" fmla="*/ 155575 w 338138"/>
                    <a:gd name="connsiteY207" fmla="*/ 77787 h 336550"/>
                    <a:gd name="connsiteX208" fmla="*/ 153988 w 338138"/>
                    <a:gd name="connsiteY208" fmla="*/ 76729 h 336550"/>
                    <a:gd name="connsiteX209" fmla="*/ 158751 w 338138"/>
                    <a:gd name="connsiteY209" fmla="*/ 73554 h 336550"/>
                    <a:gd name="connsiteX210" fmla="*/ 140098 w 338138"/>
                    <a:gd name="connsiteY210" fmla="*/ 48759 h 336550"/>
                    <a:gd name="connsiteX211" fmla="*/ 142876 w 338138"/>
                    <a:gd name="connsiteY211" fmla="*/ 48759 h 336550"/>
                    <a:gd name="connsiteX212" fmla="*/ 131763 w 338138"/>
                    <a:gd name="connsiteY212" fmla="*/ 55563 h 336550"/>
                    <a:gd name="connsiteX213" fmla="*/ 140098 w 338138"/>
                    <a:gd name="connsiteY213" fmla="*/ 48759 h 336550"/>
                    <a:gd name="connsiteX214" fmla="*/ 148273 w 338138"/>
                    <a:gd name="connsiteY214" fmla="*/ 42598 h 336550"/>
                    <a:gd name="connsiteX215" fmla="*/ 150813 w 338138"/>
                    <a:gd name="connsiteY215" fmla="*/ 42598 h 336550"/>
                    <a:gd name="connsiteX216" fmla="*/ 149543 w 338138"/>
                    <a:gd name="connsiteY216" fmla="*/ 43921 h 336550"/>
                    <a:gd name="connsiteX217" fmla="*/ 148273 w 338138"/>
                    <a:gd name="connsiteY217" fmla="*/ 51859 h 336550"/>
                    <a:gd name="connsiteX218" fmla="*/ 150813 w 338138"/>
                    <a:gd name="connsiteY218" fmla="*/ 50536 h 336550"/>
                    <a:gd name="connsiteX219" fmla="*/ 148273 w 338138"/>
                    <a:gd name="connsiteY219" fmla="*/ 53181 h 336550"/>
                    <a:gd name="connsiteX220" fmla="*/ 149543 w 338138"/>
                    <a:gd name="connsiteY220" fmla="*/ 54504 h 336550"/>
                    <a:gd name="connsiteX221" fmla="*/ 141923 w 338138"/>
                    <a:gd name="connsiteY221" fmla="*/ 55827 h 336550"/>
                    <a:gd name="connsiteX222" fmla="*/ 138113 w 338138"/>
                    <a:gd name="connsiteY222" fmla="*/ 57150 h 336550"/>
                    <a:gd name="connsiteX223" fmla="*/ 140653 w 338138"/>
                    <a:gd name="connsiteY223" fmla="*/ 55827 h 336550"/>
                    <a:gd name="connsiteX224" fmla="*/ 141923 w 338138"/>
                    <a:gd name="connsiteY224" fmla="*/ 53181 h 336550"/>
                    <a:gd name="connsiteX225" fmla="*/ 139383 w 338138"/>
                    <a:gd name="connsiteY225" fmla="*/ 53181 h 336550"/>
                    <a:gd name="connsiteX226" fmla="*/ 141923 w 338138"/>
                    <a:gd name="connsiteY226" fmla="*/ 51859 h 336550"/>
                    <a:gd name="connsiteX227" fmla="*/ 145733 w 338138"/>
                    <a:gd name="connsiteY227" fmla="*/ 49213 h 336550"/>
                    <a:gd name="connsiteX228" fmla="*/ 144463 w 338138"/>
                    <a:gd name="connsiteY228" fmla="*/ 47890 h 336550"/>
                    <a:gd name="connsiteX229" fmla="*/ 144463 w 338138"/>
                    <a:gd name="connsiteY229" fmla="*/ 45244 h 336550"/>
                    <a:gd name="connsiteX230" fmla="*/ 143193 w 338138"/>
                    <a:gd name="connsiteY230" fmla="*/ 45244 h 336550"/>
                    <a:gd name="connsiteX231" fmla="*/ 169336 w 338138"/>
                    <a:gd name="connsiteY231" fmla="*/ 30162 h 336550"/>
                    <a:gd name="connsiteX232" fmla="*/ 33338 w 338138"/>
                    <a:gd name="connsiteY232" fmla="*/ 136706 h 336550"/>
                    <a:gd name="connsiteX233" fmla="*/ 33338 w 338138"/>
                    <a:gd name="connsiteY233" fmla="*/ 138022 h 336550"/>
                    <a:gd name="connsiteX234" fmla="*/ 33338 w 338138"/>
                    <a:gd name="connsiteY234" fmla="*/ 139337 h 336550"/>
                    <a:gd name="connsiteX235" fmla="*/ 33338 w 338138"/>
                    <a:gd name="connsiteY235" fmla="*/ 140652 h 336550"/>
                    <a:gd name="connsiteX236" fmla="*/ 34658 w 338138"/>
                    <a:gd name="connsiteY236" fmla="*/ 139337 h 336550"/>
                    <a:gd name="connsiteX237" fmla="*/ 35979 w 338138"/>
                    <a:gd name="connsiteY237" fmla="*/ 139337 h 336550"/>
                    <a:gd name="connsiteX238" fmla="*/ 35979 w 338138"/>
                    <a:gd name="connsiteY238" fmla="*/ 140652 h 336550"/>
                    <a:gd name="connsiteX239" fmla="*/ 43901 w 338138"/>
                    <a:gd name="connsiteY239" fmla="*/ 153806 h 336550"/>
                    <a:gd name="connsiteX240" fmla="*/ 45221 w 338138"/>
                    <a:gd name="connsiteY240" fmla="*/ 169590 h 336550"/>
                    <a:gd name="connsiteX241" fmla="*/ 49182 w 338138"/>
                    <a:gd name="connsiteY241" fmla="*/ 166959 h 336550"/>
                    <a:gd name="connsiteX242" fmla="*/ 50503 w 338138"/>
                    <a:gd name="connsiteY242" fmla="*/ 170905 h 336550"/>
                    <a:gd name="connsiteX243" fmla="*/ 50503 w 338138"/>
                    <a:gd name="connsiteY243" fmla="*/ 168275 h 336550"/>
                    <a:gd name="connsiteX244" fmla="*/ 55784 w 338138"/>
                    <a:gd name="connsiteY244" fmla="*/ 174852 h 336550"/>
                    <a:gd name="connsiteX245" fmla="*/ 57105 w 338138"/>
                    <a:gd name="connsiteY245" fmla="*/ 174852 h 336550"/>
                    <a:gd name="connsiteX246" fmla="*/ 57105 w 338138"/>
                    <a:gd name="connsiteY246" fmla="*/ 173536 h 336550"/>
                    <a:gd name="connsiteX247" fmla="*/ 59745 w 338138"/>
                    <a:gd name="connsiteY247" fmla="*/ 173536 h 336550"/>
                    <a:gd name="connsiteX248" fmla="*/ 61066 w 338138"/>
                    <a:gd name="connsiteY248" fmla="*/ 173536 h 336550"/>
                    <a:gd name="connsiteX249" fmla="*/ 62386 w 338138"/>
                    <a:gd name="connsiteY249" fmla="*/ 173536 h 336550"/>
                    <a:gd name="connsiteX250" fmla="*/ 63706 w 338138"/>
                    <a:gd name="connsiteY250" fmla="*/ 173536 h 336550"/>
                    <a:gd name="connsiteX251" fmla="*/ 65027 w 338138"/>
                    <a:gd name="connsiteY251" fmla="*/ 173536 h 336550"/>
                    <a:gd name="connsiteX252" fmla="*/ 65027 w 338138"/>
                    <a:gd name="connsiteY252" fmla="*/ 174852 h 336550"/>
                    <a:gd name="connsiteX253" fmla="*/ 68988 w 338138"/>
                    <a:gd name="connsiteY253" fmla="*/ 177482 h 336550"/>
                    <a:gd name="connsiteX254" fmla="*/ 72949 w 338138"/>
                    <a:gd name="connsiteY254" fmla="*/ 180113 h 336550"/>
                    <a:gd name="connsiteX255" fmla="*/ 74269 w 338138"/>
                    <a:gd name="connsiteY255" fmla="*/ 182744 h 336550"/>
                    <a:gd name="connsiteX256" fmla="*/ 74269 w 338138"/>
                    <a:gd name="connsiteY256" fmla="*/ 185374 h 336550"/>
                    <a:gd name="connsiteX257" fmla="*/ 74269 w 338138"/>
                    <a:gd name="connsiteY257" fmla="*/ 189320 h 336550"/>
                    <a:gd name="connsiteX258" fmla="*/ 71629 w 338138"/>
                    <a:gd name="connsiteY258" fmla="*/ 194582 h 336550"/>
                    <a:gd name="connsiteX259" fmla="*/ 71629 w 338138"/>
                    <a:gd name="connsiteY259" fmla="*/ 195897 h 336550"/>
                    <a:gd name="connsiteX260" fmla="*/ 63706 w 338138"/>
                    <a:gd name="connsiteY260" fmla="*/ 219574 h 336550"/>
                    <a:gd name="connsiteX261" fmla="*/ 66347 w 338138"/>
                    <a:gd name="connsiteY261" fmla="*/ 236673 h 336550"/>
                    <a:gd name="connsiteX262" fmla="*/ 66347 w 338138"/>
                    <a:gd name="connsiteY262" fmla="*/ 239304 h 336550"/>
                    <a:gd name="connsiteX263" fmla="*/ 65027 w 338138"/>
                    <a:gd name="connsiteY263" fmla="*/ 245881 h 336550"/>
                    <a:gd name="connsiteX264" fmla="*/ 62386 w 338138"/>
                    <a:gd name="connsiteY264" fmla="*/ 244565 h 336550"/>
                    <a:gd name="connsiteX265" fmla="*/ 65027 w 338138"/>
                    <a:gd name="connsiteY265" fmla="*/ 253773 h 336550"/>
                    <a:gd name="connsiteX266" fmla="*/ 62386 w 338138"/>
                    <a:gd name="connsiteY266" fmla="*/ 255088 h 336550"/>
                    <a:gd name="connsiteX267" fmla="*/ 63706 w 338138"/>
                    <a:gd name="connsiteY267" fmla="*/ 257719 h 336550"/>
                    <a:gd name="connsiteX268" fmla="*/ 66347 w 338138"/>
                    <a:gd name="connsiteY268" fmla="*/ 260350 h 336550"/>
                    <a:gd name="connsiteX269" fmla="*/ 66347 w 338138"/>
                    <a:gd name="connsiteY269" fmla="*/ 261665 h 336550"/>
                    <a:gd name="connsiteX270" fmla="*/ 67668 w 338138"/>
                    <a:gd name="connsiteY270" fmla="*/ 261665 h 336550"/>
                    <a:gd name="connsiteX271" fmla="*/ 87473 w 338138"/>
                    <a:gd name="connsiteY271" fmla="*/ 280080 h 336550"/>
                    <a:gd name="connsiteX272" fmla="*/ 88794 w 338138"/>
                    <a:gd name="connsiteY272" fmla="*/ 280080 h 336550"/>
                    <a:gd name="connsiteX273" fmla="*/ 88794 w 338138"/>
                    <a:gd name="connsiteY273" fmla="*/ 281395 h 336550"/>
                    <a:gd name="connsiteX274" fmla="*/ 90114 w 338138"/>
                    <a:gd name="connsiteY274" fmla="*/ 281395 h 336550"/>
                    <a:gd name="connsiteX275" fmla="*/ 169336 w 338138"/>
                    <a:gd name="connsiteY275" fmla="*/ 306387 h 336550"/>
                    <a:gd name="connsiteX276" fmla="*/ 307976 w 338138"/>
                    <a:gd name="connsiteY276" fmla="*/ 168275 h 336550"/>
                    <a:gd name="connsiteX277" fmla="*/ 306128 w 338138"/>
                    <a:gd name="connsiteY277" fmla="*/ 156215 h 336550"/>
                    <a:gd name="connsiteX278" fmla="*/ 306388 w 338138"/>
                    <a:gd name="connsiteY278" fmla="*/ 154573 h 336550"/>
                    <a:gd name="connsiteX279" fmla="*/ 306388 w 338138"/>
                    <a:gd name="connsiteY279" fmla="*/ 151899 h 336550"/>
                    <a:gd name="connsiteX280" fmla="*/ 305656 w 338138"/>
                    <a:gd name="connsiteY280" fmla="*/ 153133 h 336550"/>
                    <a:gd name="connsiteX281" fmla="*/ 301374 w 338138"/>
                    <a:gd name="connsiteY281" fmla="*/ 125197 h 336550"/>
                    <a:gd name="connsiteX282" fmla="*/ 282889 w 338138"/>
                    <a:gd name="connsiteY282" fmla="*/ 88038 h 336550"/>
                    <a:gd name="connsiteX283" fmla="*/ 282889 w 338138"/>
                    <a:gd name="connsiteY283" fmla="*/ 109084 h 336550"/>
                    <a:gd name="connsiteX284" fmla="*/ 281569 w 338138"/>
                    <a:gd name="connsiteY284" fmla="*/ 113030 h 336550"/>
                    <a:gd name="connsiteX285" fmla="*/ 278928 w 338138"/>
                    <a:gd name="connsiteY285" fmla="*/ 115660 h 336550"/>
                    <a:gd name="connsiteX286" fmla="*/ 278928 w 338138"/>
                    <a:gd name="connsiteY286" fmla="*/ 113030 h 336550"/>
                    <a:gd name="connsiteX287" fmla="*/ 277608 w 338138"/>
                    <a:gd name="connsiteY287" fmla="*/ 109084 h 336550"/>
                    <a:gd name="connsiteX288" fmla="*/ 274967 w 338138"/>
                    <a:gd name="connsiteY288" fmla="*/ 106453 h 336550"/>
                    <a:gd name="connsiteX289" fmla="*/ 253841 w 338138"/>
                    <a:gd name="connsiteY289" fmla="*/ 101192 h 336550"/>
                    <a:gd name="connsiteX290" fmla="*/ 249880 w 338138"/>
                    <a:gd name="connsiteY290" fmla="*/ 99876 h 336550"/>
                    <a:gd name="connsiteX291" fmla="*/ 240637 w 338138"/>
                    <a:gd name="connsiteY291" fmla="*/ 97245 h 336550"/>
                    <a:gd name="connsiteX292" fmla="*/ 245919 w 338138"/>
                    <a:gd name="connsiteY292" fmla="*/ 106453 h 336550"/>
                    <a:gd name="connsiteX293" fmla="*/ 247239 w 338138"/>
                    <a:gd name="connsiteY293" fmla="*/ 103822 h 336550"/>
                    <a:gd name="connsiteX294" fmla="*/ 248559 w 338138"/>
                    <a:gd name="connsiteY294" fmla="*/ 106453 h 336550"/>
                    <a:gd name="connsiteX295" fmla="*/ 256482 w 338138"/>
                    <a:gd name="connsiteY295" fmla="*/ 105138 h 336550"/>
                    <a:gd name="connsiteX296" fmla="*/ 268365 w 338138"/>
                    <a:gd name="connsiteY296" fmla="*/ 124868 h 336550"/>
                    <a:gd name="connsiteX297" fmla="*/ 259122 w 338138"/>
                    <a:gd name="connsiteY297" fmla="*/ 132760 h 336550"/>
                    <a:gd name="connsiteX298" fmla="*/ 236676 w 338138"/>
                    <a:gd name="connsiteY298" fmla="*/ 128814 h 336550"/>
                    <a:gd name="connsiteX299" fmla="*/ 235356 w 338138"/>
                    <a:gd name="connsiteY299" fmla="*/ 126183 h 336550"/>
                    <a:gd name="connsiteX300" fmla="*/ 234035 w 338138"/>
                    <a:gd name="connsiteY300" fmla="*/ 123553 h 336550"/>
                    <a:gd name="connsiteX301" fmla="*/ 223472 w 338138"/>
                    <a:gd name="connsiteY301" fmla="*/ 110399 h 336550"/>
                    <a:gd name="connsiteX302" fmla="*/ 220831 w 338138"/>
                    <a:gd name="connsiteY302" fmla="*/ 107768 h 336550"/>
                    <a:gd name="connsiteX303" fmla="*/ 218191 w 338138"/>
                    <a:gd name="connsiteY303" fmla="*/ 105138 h 336550"/>
                    <a:gd name="connsiteX304" fmla="*/ 215550 w 338138"/>
                    <a:gd name="connsiteY304" fmla="*/ 102507 h 336550"/>
                    <a:gd name="connsiteX305" fmla="*/ 210268 w 338138"/>
                    <a:gd name="connsiteY305" fmla="*/ 98561 h 336550"/>
                    <a:gd name="connsiteX306" fmla="*/ 210268 w 338138"/>
                    <a:gd name="connsiteY306" fmla="*/ 99876 h 336550"/>
                    <a:gd name="connsiteX307" fmla="*/ 212909 w 338138"/>
                    <a:gd name="connsiteY307" fmla="*/ 103822 h 336550"/>
                    <a:gd name="connsiteX308" fmla="*/ 215550 w 338138"/>
                    <a:gd name="connsiteY308" fmla="*/ 106453 h 336550"/>
                    <a:gd name="connsiteX309" fmla="*/ 216870 w 338138"/>
                    <a:gd name="connsiteY309" fmla="*/ 109084 h 336550"/>
                    <a:gd name="connsiteX310" fmla="*/ 224793 w 338138"/>
                    <a:gd name="connsiteY310" fmla="*/ 122237 h 336550"/>
                    <a:gd name="connsiteX311" fmla="*/ 231394 w 338138"/>
                    <a:gd name="connsiteY311" fmla="*/ 131445 h 336550"/>
                    <a:gd name="connsiteX312" fmla="*/ 234035 w 338138"/>
                    <a:gd name="connsiteY312" fmla="*/ 134075 h 336550"/>
                    <a:gd name="connsiteX313" fmla="*/ 236676 w 338138"/>
                    <a:gd name="connsiteY313" fmla="*/ 138022 h 336550"/>
                    <a:gd name="connsiteX314" fmla="*/ 240637 w 338138"/>
                    <a:gd name="connsiteY314" fmla="*/ 140652 h 336550"/>
                    <a:gd name="connsiteX315" fmla="*/ 244598 w 338138"/>
                    <a:gd name="connsiteY315" fmla="*/ 143283 h 336550"/>
                    <a:gd name="connsiteX316" fmla="*/ 245919 w 338138"/>
                    <a:gd name="connsiteY316" fmla="*/ 143283 h 336550"/>
                    <a:gd name="connsiteX317" fmla="*/ 248559 w 338138"/>
                    <a:gd name="connsiteY317" fmla="*/ 143283 h 336550"/>
                    <a:gd name="connsiteX318" fmla="*/ 260443 w 338138"/>
                    <a:gd name="connsiteY318" fmla="*/ 140652 h 336550"/>
                    <a:gd name="connsiteX319" fmla="*/ 259122 w 338138"/>
                    <a:gd name="connsiteY319" fmla="*/ 147229 h 336550"/>
                    <a:gd name="connsiteX320" fmla="*/ 257802 w 338138"/>
                    <a:gd name="connsiteY320" fmla="*/ 151175 h 336550"/>
                    <a:gd name="connsiteX321" fmla="*/ 255161 w 338138"/>
                    <a:gd name="connsiteY321" fmla="*/ 159067 h 336550"/>
                    <a:gd name="connsiteX322" fmla="*/ 253841 w 338138"/>
                    <a:gd name="connsiteY322" fmla="*/ 161698 h 336550"/>
                    <a:gd name="connsiteX323" fmla="*/ 232715 w 338138"/>
                    <a:gd name="connsiteY323" fmla="*/ 190636 h 336550"/>
                    <a:gd name="connsiteX324" fmla="*/ 234035 w 338138"/>
                    <a:gd name="connsiteY324" fmla="*/ 191951 h 336550"/>
                    <a:gd name="connsiteX325" fmla="*/ 228754 w 338138"/>
                    <a:gd name="connsiteY325" fmla="*/ 212997 h 336550"/>
                    <a:gd name="connsiteX326" fmla="*/ 227433 w 338138"/>
                    <a:gd name="connsiteY326" fmla="*/ 215628 h 336550"/>
                    <a:gd name="connsiteX327" fmla="*/ 218191 w 338138"/>
                    <a:gd name="connsiteY327" fmla="*/ 235358 h 336550"/>
                    <a:gd name="connsiteX328" fmla="*/ 212909 w 338138"/>
                    <a:gd name="connsiteY328" fmla="*/ 239304 h 336550"/>
                    <a:gd name="connsiteX329" fmla="*/ 211589 w 338138"/>
                    <a:gd name="connsiteY329" fmla="*/ 241935 h 336550"/>
                    <a:gd name="connsiteX330" fmla="*/ 210268 w 338138"/>
                    <a:gd name="connsiteY330" fmla="*/ 245881 h 336550"/>
                    <a:gd name="connsiteX331" fmla="*/ 207628 w 338138"/>
                    <a:gd name="connsiteY331" fmla="*/ 248512 h 336550"/>
                    <a:gd name="connsiteX332" fmla="*/ 203667 w 338138"/>
                    <a:gd name="connsiteY332" fmla="*/ 253773 h 336550"/>
                    <a:gd name="connsiteX333" fmla="*/ 191783 w 338138"/>
                    <a:gd name="connsiteY333" fmla="*/ 259034 h 336550"/>
                    <a:gd name="connsiteX334" fmla="*/ 185181 w 338138"/>
                    <a:gd name="connsiteY334" fmla="*/ 259034 h 336550"/>
                    <a:gd name="connsiteX335" fmla="*/ 183861 w 338138"/>
                    <a:gd name="connsiteY335" fmla="*/ 260350 h 336550"/>
                    <a:gd name="connsiteX336" fmla="*/ 183861 w 338138"/>
                    <a:gd name="connsiteY336" fmla="*/ 261665 h 336550"/>
                    <a:gd name="connsiteX337" fmla="*/ 181220 w 338138"/>
                    <a:gd name="connsiteY337" fmla="*/ 261665 h 336550"/>
                    <a:gd name="connsiteX338" fmla="*/ 178579 w 338138"/>
                    <a:gd name="connsiteY338" fmla="*/ 260350 h 336550"/>
                    <a:gd name="connsiteX339" fmla="*/ 177259 w 338138"/>
                    <a:gd name="connsiteY339" fmla="*/ 259034 h 336550"/>
                    <a:gd name="connsiteX340" fmla="*/ 175938 w 338138"/>
                    <a:gd name="connsiteY340" fmla="*/ 257719 h 336550"/>
                    <a:gd name="connsiteX341" fmla="*/ 175938 w 338138"/>
                    <a:gd name="connsiteY341" fmla="*/ 256404 h 336550"/>
                    <a:gd name="connsiteX342" fmla="*/ 175938 w 338138"/>
                    <a:gd name="connsiteY342" fmla="*/ 255088 h 336550"/>
                    <a:gd name="connsiteX343" fmla="*/ 175938 w 338138"/>
                    <a:gd name="connsiteY343" fmla="*/ 253773 h 336550"/>
                    <a:gd name="connsiteX344" fmla="*/ 174618 w 338138"/>
                    <a:gd name="connsiteY344" fmla="*/ 251142 h 336550"/>
                    <a:gd name="connsiteX345" fmla="*/ 173298 w 338138"/>
                    <a:gd name="connsiteY345" fmla="*/ 248512 h 336550"/>
                    <a:gd name="connsiteX346" fmla="*/ 171977 w 338138"/>
                    <a:gd name="connsiteY346" fmla="*/ 245881 h 336550"/>
                    <a:gd name="connsiteX347" fmla="*/ 170657 w 338138"/>
                    <a:gd name="connsiteY347" fmla="*/ 245881 h 336550"/>
                    <a:gd name="connsiteX348" fmla="*/ 170657 w 338138"/>
                    <a:gd name="connsiteY348" fmla="*/ 244565 h 336550"/>
                    <a:gd name="connsiteX349" fmla="*/ 169336 w 338138"/>
                    <a:gd name="connsiteY349" fmla="*/ 243250 h 336550"/>
                    <a:gd name="connsiteX350" fmla="*/ 169336 w 338138"/>
                    <a:gd name="connsiteY350" fmla="*/ 241935 h 336550"/>
                    <a:gd name="connsiteX351" fmla="*/ 160094 w 338138"/>
                    <a:gd name="connsiteY351" fmla="*/ 219574 h 336550"/>
                    <a:gd name="connsiteX352" fmla="*/ 164055 w 338138"/>
                    <a:gd name="connsiteY352" fmla="*/ 205105 h 336550"/>
                    <a:gd name="connsiteX353" fmla="*/ 165375 w 338138"/>
                    <a:gd name="connsiteY353" fmla="*/ 202474 h 336550"/>
                    <a:gd name="connsiteX354" fmla="*/ 165375 w 338138"/>
                    <a:gd name="connsiteY354" fmla="*/ 198528 h 336550"/>
                    <a:gd name="connsiteX355" fmla="*/ 164055 w 338138"/>
                    <a:gd name="connsiteY355" fmla="*/ 194582 h 336550"/>
                    <a:gd name="connsiteX356" fmla="*/ 160094 w 338138"/>
                    <a:gd name="connsiteY356" fmla="*/ 185374 h 336550"/>
                    <a:gd name="connsiteX357" fmla="*/ 157453 w 338138"/>
                    <a:gd name="connsiteY357" fmla="*/ 182744 h 336550"/>
                    <a:gd name="connsiteX358" fmla="*/ 156133 w 338138"/>
                    <a:gd name="connsiteY358" fmla="*/ 180113 h 336550"/>
                    <a:gd name="connsiteX359" fmla="*/ 152172 w 338138"/>
                    <a:gd name="connsiteY359" fmla="*/ 164329 h 336550"/>
                    <a:gd name="connsiteX360" fmla="*/ 148210 w 338138"/>
                    <a:gd name="connsiteY360" fmla="*/ 160383 h 336550"/>
                    <a:gd name="connsiteX361" fmla="*/ 144249 w 338138"/>
                    <a:gd name="connsiteY361" fmla="*/ 160383 h 336550"/>
                    <a:gd name="connsiteX362" fmla="*/ 142929 w 338138"/>
                    <a:gd name="connsiteY362" fmla="*/ 159067 h 336550"/>
                    <a:gd name="connsiteX363" fmla="*/ 141609 w 338138"/>
                    <a:gd name="connsiteY363" fmla="*/ 157752 h 336550"/>
                    <a:gd name="connsiteX364" fmla="*/ 141609 w 338138"/>
                    <a:gd name="connsiteY364" fmla="*/ 156437 h 336550"/>
                    <a:gd name="connsiteX365" fmla="*/ 136327 w 338138"/>
                    <a:gd name="connsiteY365" fmla="*/ 155121 h 336550"/>
                    <a:gd name="connsiteX366" fmla="*/ 133686 w 338138"/>
                    <a:gd name="connsiteY366" fmla="*/ 156437 h 336550"/>
                    <a:gd name="connsiteX367" fmla="*/ 131046 w 338138"/>
                    <a:gd name="connsiteY367" fmla="*/ 156437 h 336550"/>
                    <a:gd name="connsiteX368" fmla="*/ 92755 w 338138"/>
                    <a:gd name="connsiteY368" fmla="*/ 145914 h 336550"/>
                    <a:gd name="connsiteX369" fmla="*/ 91434 w 338138"/>
                    <a:gd name="connsiteY369" fmla="*/ 143283 h 336550"/>
                    <a:gd name="connsiteX370" fmla="*/ 88794 w 338138"/>
                    <a:gd name="connsiteY370" fmla="*/ 140652 h 336550"/>
                    <a:gd name="connsiteX371" fmla="*/ 88794 w 338138"/>
                    <a:gd name="connsiteY371" fmla="*/ 139337 h 336550"/>
                    <a:gd name="connsiteX372" fmla="*/ 87473 w 338138"/>
                    <a:gd name="connsiteY372" fmla="*/ 139337 h 336550"/>
                    <a:gd name="connsiteX373" fmla="*/ 88794 w 338138"/>
                    <a:gd name="connsiteY373" fmla="*/ 136706 h 336550"/>
                    <a:gd name="connsiteX374" fmla="*/ 88794 w 338138"/>
                    <a:gd name="connsiteY374" fmla="*/ 134075 h 336550"/>
                    <a:gd name="connsiteX375" fmla="*/ 88794 w 338138"/>
                    <a:gd name="connsiteY375" fmla="*/ 132760 h 336550"/>
                    <a:gd name="connsiteX376" fmla="*/ 88794 w 338138"/>
                    <a:gd name="connsiteY376" fmla="*/ 131445 h 336550"/>
                    <a:gd name="connsiteX377" fmla="*/ 101997 w 338138"/>
                    <a:gd name="connsiteY377" fmla="*/ 103822 h 336550"/>
                    <a:gd name="connsiteX378" fmla="*/ 105958 w 338138"/>
                    <a:gd name="connsiteY378" fmla="*/ 101192 h 336550"/>
                    <a:gd name="connsiteX379" fmla="*/ 113881 w 338138"/>
                    <a:gd name="connsiteY379" fmla="*/ 95930 h 336550"/>
                    <a:gd name="connsiteX380" fmla="*/ 115201 w 338138"/>
                    <a:gd name="connsiteY380" fmla="*/ 93299 h 336550"/>
                    <a:gd name="connsiteX381" fmla="*/ 125764 w 338138"/>
                    <a:gd name="connsiteY381" fmla="*/ 84092 h 336550"/>
                    <a:gd name="connsiteX382" fmla="*/ 144249 w 338138"/>
                    <a:gd name="connsiteY382" fmla="*/ 81461 h 336550"/>
                    <a:gd name="connsiteX383" fmla="*/ 148210 w 338138"/>
                    <a:gd name="connsiteY383" fmla="*/ 81461 h 336550"/>
                    <a:gd name="connsiteX384" fmla="*/ 161414 w 338138"/>
                    <a:gd name="connsiteY384" fmla="*/ 82777 h 336550"/>
                    <a:gd name="connsiteX385" fmla="*/ 168016 w 338138"/>
                    <a:gd name="connsiteY385" fmla="*/ 91984 h 336550"/>
                    <a:gd name="connsiteX386" fmla="*/ 170657 w 338138"/>
                    <a:gd name="connsiteY386" fmla="*/ 91984 h 336550"/>
                    <a:gd name="connsiteX387" fmla="*/ 174618 w 338138"/>
                    <a:gd name="connsiteY387" fmla="*/ 93299 h 336550"/>
                    <a:gd name="connsiteX388" fmla="*/ 175938 w 338138"/>
                    <a:gd name="connsiteY388" fmla="*/ 94615 h 336550"/>
                    <a:gd name="connsiteX389" fmla="*/ 179899 w 338138"/>
                    <a:gd name="connsiteY389" fmla="*/ 95930 h 336550"/>
                    <a:gd name="connsiteX390" fmla="*/ 179899 w 338138"/>
                    <a:gd name="connsiteY390" fmla="*/ 94615 h 336550"/>
                    <a:gd name="connsiteX391" fmla="*/ 179899 w 338138"/>
                    <a:gd name="connsiteY391" fmla="*/ 91984 h 336550"/>
                    <a:gd name="connsiteX392" fmla="*/ 181220 w 338138"/>
                    <a:gd name="connsiteY392" fmla="*/ 90669 h 336550"/>
                    <a:gd name="connsiteX393" fmla="*/ 183861 w 338138"/>
                    <a:gd name="connsiteY393" fmla="*/ 90669 h 336550"/>
                    <a:gd name="connsiteX394" fmla="*/ 186501 w 338138"/>
                    <a:gd name="connsiteY394" fmla="*/ 90669 h 336550"/>
                    <a:gd name="connsiteX395" fmla="*/ 198385 w 338138"/>
                    <a:gd name="connsiteY395" fmla="*/ 94615 h 336550"/>
                    <a:gd name="connsiteX396" fmla="*/ 211589 w 338138"/>
                    <a:gd name="connsiteY396" fmla="*/ 84092 h 336550"/>
                    <a:gd name="connsiteX397" fmla="*/ 189142 w 338138"/>
                    <a:gd name="connsiteY397" fmla="*/ 74884 h 336550"/>
                    <a:gd name="connsiteX398" fmla="*/ 187822 w 338138"/>
                    <a:gd name="connsiteY398" fmla="*/ 76200 h 336550"/>
                    <a:gd name="connsiteX399" fmla="*/ 187822 w 338138"/>
                    <a:gd name="connsiteY399" fmla="*/ 78830 h 336550"/>
                    <a:gd name="connsiteX400" fmla="*/ 186501 w 338138"/>
                    <a:gd name="connsiteY400" fmla="*/ 82777 h 336550"/>
                    <a:gd name="connsiteX401" fmla="*/ 183861 w 338138"/>
                    <a:gd name="connsiteY401" fmla="*/ 81461 h 336550"/>
                    <a:gd name="connsiteX402" fmla="*/ 165375 w 338138"/>
                    <a:gd name="connsiteY402" fmla="*/ 65677 h 336550"/>
                    <a:gd name="connsiteX403" fmla="*/ 178579 w 338138"/>
                    <a:gd name="connsiteY403" fmla="*/ 81461 h 336550"/>
                    <a:gd name="connsiteX404" fmla="*/ 173298 w 338138"/>
                    <a:gd name="connsiteY404" fmla="*/ 82777 h 336550"/>
                    <a:gd name="connsiteX405" fmla="*/ 158773 w 338138"/>
                    <a:gd name="connsiteY405" fmla="*/ 68308 h 336550"/>
                    <a:gd name="connsiteX406" fmla="*/ 156133 w 338138"/>
                    <a:gd name="connsiteY406" fmla="*/ 68308 h 336550"/>
                    <a:gd name="connsiteX407" fmla="*/ 152172 w 338138"/>
                    <a:gd name="connsiteY407" fmla="*/ 69623 h 336550"/>
                    <a:gd name="connsiteX408" fmla="*/ 148210 w 338138"/>
                    <a:gd name="connsiteY408" fmla="*/ 70938 h 336550"/>
                    <a:gd name="connsiteX409" fmla="*/ 145570 w 338138"/>
                    <a:gd name="connsiteY409" fmla="*/ 73569 h 336550"/>
                    <a:gd name="connsiteX410" fmla="*/ 142929 w 338138"/>
                    <a:gd name="connsiteY410" fmla="*/ 74884 h 336550"/>
                    <a:gd name="connsiteX411" fmla="*/ 137647 w 338138"/>
                    <a:gd name="connsiteY411" fmla="*/ 78830 h 336550"/>
                    <a:gd name="connsiteX412" fmla="*/ 119162 w 338138"/>
                    <a:gd name="connsiteY412" fmla="*/ 78830 h 336550"/>
                    <a:gd name="connsiteX413" fmla="*/ 119162 w 338138"/>
                    <a:gd name="connsiteY413" fmla="*/ 73569 h 336550"/>
                    <a:gd name="connsiteX414" fmla="*/ 138968 w 338138"/>
                    <a:gd name="connsiteY414" fmla="*/ 66992 h 336550"/>
                    <a:gd name="connsiteX415" fmla="*/ 138968 w 338138"/>
                    <a:gd name="connsiteY415" fmla="*/ 60415 h 336550"/>
                    <a:gd name="connsiteX416" fmla="*/ 142929 w 338138"/>
                    <a:gd name="connsiteY416" fmla="*/ 60415 h 336550"/>
                    <a:gd name="connsiteX417" fmla="*/ 158773 w 338138"/>
                    <a:gd name="connsiteY417" fmla="*/ 52523 h 336550"/>
                    <a:gd name="connsiteX418" fmla="*/ 161414 w 338138"/>
                    <a:gd name="connsiteY418" fmla="*/ 52523 h 336550"/>
                    <a:gd name="connsiteX419" fmla="*/ 164055 w 338138"/>
                    <a:gd name="connsiteY419" fmla="*/ 47262 h 336550"/>
                    <a:gd name="connsiteX420" fmla="*/ 164055 w 338138"/>
                    <a:gd name="connsiteY420" fmla="*/ 49893 h 336550"/>
                    <a:gd name="connsiteX421" fmla="*/ 165375 w 338138"/>
                    <a:gd name="connsiteY421" fmla="*/ 51208 h 336550"/>
                    <a:gd name="connsiteX422" fmla="*/ 164055 w 338138"/>
                    <a:gd name="connsiteY422" fmla="*/ 51208 h 336550"/>
                    <a:gd name="connsiteX423" fmla="*/ 177259 w 338138"/>
                    <a:gd name="connsiteY423" fmla="*/ 45947 h 336550"/>
                    <a:gd name="connsiteX424" fmla="*/ 178579 w 338138"/>
                    <a:gd name="connsiteY424" fmla="*/ 47262 h 336550"/>
                    <a:gd name="connsiteX425" fmla="*/ 179899 w 338138"/>
                    <a:gd name="connsiteY425" fmla="*/ 43316 h 336550"/>
                    <a:gd name="connsiteX426" fmla="*/ 183861 w 338138"/>
                    <a:gd name="connsiteY426" fmla="*/ 42000 h 336550"/>
                    <a:gd name="connsiteX427" fmla="*/ 185181 w 338138"/>
                    <a:gd name="connsiteY427" fmla="*/ 40685 h 336550"/>
                    <a:gd name="connsiteX428" fmla="*/ 181220 w 338138"/>
                    <a:gd name="connsiteY428" fmla="*/ 42000 h 336550"/>
                    <a:gd name="connsiteX429" fmla="*/ 177259 w 338138"/>
                    <a:gd name="connsiteY429" fmla="*/ 43316 h 336550"/>
                    <a:gd name="connsiteX430" fmla="*/ 178579 w 338138"/>
                    <a:gd name="connsiteY430" fmla="*/ 39370 h 336550"/>
                    <a:gd name="connsiteX431" fmla="*/ 174618 w 338138"/>
                    <a:gd name="connsiteY431" fmla="*/ 40685 h 336550"/>
                    <a:gd name="connsiteX432" fmla="*/ 171977 w 338138"/>
                    <a:gd name="connsiteY432" fmla="*/ 43316 h 336550"/>
                    <a:gd name="connsiteX433" fmla="*/ 168016 w 338138"/>
                    <a:gd name="connsiteY433" fmla="*/ 51208 h 336550"/>
                    <a:gd name="connsiteX434" fmla="*/ 165375 w 338138"/>
                    <a:gd name="connsiteY434" fmla="*/ 48577 h 336550"/>
                    <a:gd name="connsiteX435" fmla="*/ 164055 w 338138"/>
                    <a:gd name="connsiteY435" fmla="*/ 47262 h 336550"/>
                    <a:gd name="connsiteX436" fmla="*/ 160094 w 338138"/>
                    <a:gd name="connsiteY436" fmla="*/ 45947 h 336550"/>
                    <a:gd name="connsiteX437" fmla="*/ 165375 w 338138"/>
                    <a:gd name="connsiteY437" fmla="*/ 40685 h 336550"/>
                    <a:gd name="connsiteX438" fmla="*/ 168016 w 338138"/>
                    <a:gd name="connsiteY438" fmla="*/ 39370 h 336550"/>
                    <a:gd name="connsiteX439" fmla="*/ 170657 w 338138"/>
                    <a:gd name="connsiteY439" fmla="*/ 38054 h 336550"/>
                    <a:gd name="connsiteX440" fmla="*/ 187822 w 338138"/>
                    <a:gd name="connsiteY440" fmla="*/ 35424 h 336550"/>
                    <a:gd name="connsiteX441" fmla="*/ 183861 w 338138"/>
                    <a:gd name="connsiteY441" fmla="*/ 36739 h 336550"/>
                    <a:gd name="connsiteX442" fmla="*/ 187822 w 338138"/>
                    <a:gd name="connsiteY442" fmla="*/ 36739 h 336550"/>
                    <a:gd name="connsiteX443" fmla="*/ 190463 w 338138"/>
                    <a:gd name="connsiteY443" fmla="*/ 34108 h 336550"/>
                    <a:gd name="connsiteX444" fmla="*/ 187822 w 338138"/>
                    <a:gd name="connsiteY444" fmla="*/ 34108 h 336550"/>
                    <a:gd name="connsiteX445" fmla="*/ 190463 w 338138"/>
                    <a:gd name="connsiteY445" fmla="*/ 32793 h 336550"/>
                    <a:gd name="connsiteX446" fmla="*/ 187822 w 338138"/>
                    <a:gd name="connsiteY446" fmla="*/ 32793 h 336550"/>
                    <a:gd name="connsiteX447" fmla="*/ 189915 w 338138"/>
                    <a:gd name="connsiteY447" fmla="*/ 31750 h 336550"/>
                    <a:gd name="connsiteX448" fmla="*/ 190463 w 338138"/>
                    <a:gd name="connsiteY448" fmla="*/ 31477 h 336550"/>
                    <a:gd name="connsiteX449" fmla="*/ 169336 w 338138"/>
                    <a:gd name="connsiteY449" fmla="*/ 30162 h 336550"/>
                    <a:gd name="connsiteX450" fmla="*/ 169069 w 338138"/>
                    <a:gd name="connsiteY450" fmla="*/ 0 h 336550"/>
                    <a:gd name="connsiteX451" fmla="*/ 338138 w 338138"/>
                    <a:gd name="connsiteY451" fmla="*/ 168275 h 336550"/>
                    <a:gd name="connsiteX452" fmla="*/ 169069 w 338138"/>
                    <a:gd name="connsiteY452" fmla="*/ 336550 h 336550"/>
                    <a:gd name="connsiteX453" fmla="*/ 0 w 338138"/>
                    <a:gd name="connsiteY453" fmla="*/ 168275 h 336550"/>
                    <a:gd name="connsiteX454" fmla="*/ 169069 w 338138"/>
                    <a:gd name="connsiteY454" fmla="*/ 0 h 336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  <a:cxn ang="0">
                      <a:pos x="connsiteX209" y="connsiteY209"/>
                    </a:cxn>
                    <a:cxn ang="0">
                      <a:pos x="connsiteX210" y="connsiteY210"/>
                    </a:cxn>
                    <a:cxn ang="0">
                      <a:pos x="connsiteX211" y="connsiteY211"/>
                    </a:cxn>
                    <a:cxn ang="0">
                      <a:pos x="connsiteX212" y="connsiteY212"/>
                    </a:cxn>
                    <a:cxn ang="0">
                      <a:pos x="connsiteX213" y="connsiteY213"/>
                    </a:cxn>
                    <a:cxn ang="0">
                      <a:pos x="connsiteX214" y="connsiteY214"/>
                    </a:cxn>
                    <a:cxn ang="0">
                      <a:pos x="connsiteX215" y="connsiteY215"/>
                    </a:cxn>
                    <a:cxn ang="0">
                      <a:pos x="connsiteX216" y="connsiteY216"/>
                    </a:cxn>
                    <a:cxn ang="0">
                      <a:pos x="connsiteX217" y="connsiteY217"/>
                    </a:cxn>
                    <a:cxn ang="0">
                      <a:pos x="connsiteX218" y="connsiteY218"/>
                    </a:cxn>
                    <a:cxn ang="0">
                      <a:pos x="connsiteX219" y="connsiteY219"/>
                    </a:cxn>
                    <a:cxn ang="0">
                      <a:pos x="connsiteX220" y="connsiteY220"/>
                    </a:cxn>
                    <a:cxn ang="0">
                      <a:pos x="connsiteX221" y="connsiteY221"/>
                    </a:cxn>
                    <a:cxn ang="0">
                      <a:pos x="connsiteX222" y="connsiteY222"/>
                    </a:cxn>
                    <a:cxn ang="0">
                      <a:pos x="connsiteX223" y="connsiteY223"/>
                    </a:cxn>
                    <a:cxn ang="0">
                      <a:pos x="connsiteX224" y="connsiteY224"/>
                    </a:cxn>
                    <a:cxn ang="0">
                      <a:pos x="connsiteX225" y="connsiteY225"/>
                    </a:cxn>
                    <a:cxn ang="0">
                      <a:pos x="connsiteX226" y="connsiteY226"/>
                    </a:cxn>
                    <a:cxn ang="0">
                      <a:pos x="connsiteX227" y="connsiteY227"/>
                    </a:cxn>
                    <a:cxn ang="0">
                      <a:pos x="connsiteX228" y="connsiteY228"/>
                    </a:cxn>
                    <a:cxn ang="0">
                      <a:pos x="connsiteX229" y="connsiteY229"/>
                    </a:cxn>
                    <a:cxn ang="0">
                      <a:pos x="connsiteX230" y="connsiteY230"/>
                    </a:cxn>
                    <a:cxn ang="0">
                      <a:pos x="connsiteX231" y="connsiteY231"/>
                    </a:cxn>
                    <a:cxn ang="0">
                      <a:pos x="connsiteX232" y="connsiteY232"/>
                    </a:cxn>
                    <a:cxn ang="0">
                      <a:pos x="connsiteX233" y="connsiteY233"/>
                    </a:cxn>
                    <a:cxn ang="0">
                      <a:pos x="connsiteX234" y="connsiteY234"/>
                    </a:cxn>
                    <a:cxn ang="0">
                      <a:pos x="connsiteX235" y="connsiteY235"/>
                    </a:cxn>
                    <a:cxn ang="0">
                      <a:pos x="connsiteX236" y="connsiteY236"/>
                    </a:cxn>
                    <a:cxn ang="0">
                      <a:pos x="connsiteX237" y="connsiteY237"/>
                    </a:cxn>
                    <a:cxn ang="0">
                      <a:pos x="connsiteX238" y="connsiteY238"/>
                    </a:cxn>
                    <a:cxn ang="0">
                      <a:pos x="connsiteX239" y="connsiteY239"/>
                    </a:cxn>
                    <a:cxn ang="0">
                      <a:pos x="connsiteX240" y="connsiteY240"/>
                    </a:cxn>
                    <a:cxn ang="0">
                      <a:pos x="connsiteX241" y="connsiteY241"/>
                    </a:cxn>
                    <a:cxn ang="0">
                      <a:pos x="connsiteX242" y="connsiteY242"/>
                    </a:cxn>
                    <a:cxn ang="0">
                      <a:pos x="connsiteX243" y="connsiteY243"/>
                    </a:cxn>
                    <a:cxn ang="0">
                      <a:pos x="connsiteX244" y="connsiteY244"/>
                    </a:cxn>
                    <a:cxn ang="0">
                      <a:pos x="connsiteX245" y="connsiteY245"/>
                    </a:cxn>
                    <a:cxn ang="0">
                      <a:pos x="connsiteX246" y="connsiteY246"/>
                    </a:cxn>
                    <a:cxn ang="0">
                      <a:pos x="connsiteX247" y="connsiteY247"/>
                    </a:cxn>
                    <a:cxn ang="0">
                      <a:pos x="connsiteX248" y="connsiteY248"/>
                    </a:cxn>
                    <a:cxn ang="0">
                      <a:pos x="connsiteX249" y="connsiteY249"/>
                    </a:cxn>
                    <a:cxn ang="0">
                      <a:pos x="connsiteX250" y="connsiteY250"/>
                    </a:cxn>
                    <a:cxn ang="0">
                      <a:pos x="connsiteX251" y="connsiteY251"/>
                    </a:cxn>
                    <a:cxn ang="0">
                      <a:pos x="connsiteX252" y="connsiteY252"/>
                    </a:cxn>
                    <a:cxn ang="0">
                      <a:pos x="connsiteX253" y="connsiteY253"/>
                    </a:cxn>
                    <a:cxn ang="0">
                      <a:pos x="connsiteX254" y="connsiteY254"/>
                    </a:cxn>
                    <a:cxn ang="0">
                      <a:pos x="connsiteX255" y="connsiteY255"/>
                    </a:cxn>
                    <a:cxn ang="0">
                      <a:pos x="connsiteX256" y="connsiteY256"/>
                    </a:cxn>
                    <a:cxn ang="0">
                      <a:pos x="connsiteX257" y="connsiteY257"/>
                    </a:cxn>
                    <a:cxn ang="0">
                      <a:pos x="connsiteX258" y="connsiteY258"/>
                    </a:cxn>
                    <a:cxn ang="0">
                      <a:pos x="connsiteX259" y="connsiteY259"/>
                    </a:cxn>
                    <a:cxn ang="0">
                      <a:pos x="connsiteX260" y="connsiteY260"/>
                    </a:cxn>
                    <a:cxn ang="0">
                      <a:pos x="connsiteX261" y="connsiteY261"/>
                    </a:cxn>
                    <a:cxn ang="0">
                      <a:pos x="connsiteX262" y="connsiteY262"/>
                    </a:cxn>
                    <a:cxn ang="0">
                      <a:pos x="connsiteX263" y="connsiteY263"/>
                    </a:cxn>
                    <a:cxn ang="0">
                      <a:pos x="connsiteX264" y="connsiteY264"/>
                    </a:cxn>
                    <a:cxn ang="0">
                      <a:pos x="connsiteX265" y="connsiteY265"/>
                    </a:cxn>
                    <a:cxn ang="0">
                      <a:pos x="connsiteX266" y="connsiteY266"/>
                    </a:cxn>
                    <a:cxn ang="0">
                      <a:pos x="connsiteX267" y="connsiteY267"/>
                    </a:cxn>
                    <a:cxn ang="0">
                      <a:pos x="connsiteX268" y="connsiteY268"/>
                    </a:cxn>
                    <a:cxn ang="0">
                      <a:pos x="connsiteX269" y="connsiteY269"/>
                    </a:cxn>
                    <a:cxn ang="0">
                      <a:pos x="connsiteX270" y="connsiteY270"/>
                    </a:cxn>
                    <a:cxn ang="0">
                      <a:pos x="connsiteX271" y="connsiteY271"/>
                    </a:cxn>
                    <a:cxn ang="0">
                      <a:pos x="connsiteX272" y="connsiteY272"/>
                    </a:cxn>
                    <a:cxn ang="0">
                      <a:pos x="connsiteX273" y="connsiteY273"/>
                    </a:cxn>
                    <a:cxn ang="0">
                      <a:pos x="connsiteX274" y="connsiteY274"/>
                    </a:cxn>
                    <a:cxn ang="0">
                      <a:pos x="connsiteX275" y="connsiteY275"/>
                    </a:cxn>
                    <a:cxn ang="0">
                      <a:pos x="connsiteX276" y="connsiteY276"/>
                    </a:cxn>
                    <a:cxn ang="0">
                      <a:pos x="connsiteX277" y="connsiteY277"/>
                    </a:cxn>
                    <a:cxn ang="0">
                      <a:pos x="connsiteX278" y="connsiteY278"/>
                    </a:cxn>
                    <a:cxn ang="0">
                      <a:pos x="connsiteX279" y="connsiteY279"/>
                    </a:cxn>
                    <a:cxn ang="0">
                      <a:pos x="connsiteX280" y="connsiteY280"/>
                    </a:cxn>
                    <a:cxn ang="0">
                      <a:pos x="connsiteX281" y="connsiteY281"/>
                    </a:cxn>
                    <a:cxn ang="0">
                      <a:pos x="connsiteX282" y="connsiteY282"/>
                    </a:cxn>
                    <a:cxn ang="0">
                      <a:pos x="connsiteX283" y="connsiteY283"/>
                    </a:cxn>
                    <a:cxn ang="0">
                      <a:pos x="connsiteX284" y="connsiteY284"/>
                    </a:cxn>
                    <a:cxn ang="0">
                      <a:pos x="connsiteX285" y="connsiteY285"/>
                    </a:cxn>
                    <a:cxn ang="0">
                      <a:pos x="connsiteX286" y="connsiteY286"/>
                    </a:cxn>
                    <a:cxn ang="0">
                      <a:pos x="connsiteX287" y="connsiteY287"/>
                    </a:cxn>
                    <a:cxn ang="0">
                      <a:pos x="connsiteX288" y="connsiteY288"/>
                    </a:cxn>
                    <a:cxn ang="0">
                      <a:pos x="connsiteX289" y="connsiteY289"/>
                    </a:cxn>
                    <a:cxn ang="0">
                      <a:pos x="connsiteX290" y="connsiteY290"/>
                    </a:cxn>
                    <a:cxn ang="0">
                      <a:pos x="connsiteX291" y="connsiteY291"/>
                    </a:cxn>
                    <a:cxn ang="0">
                      <a:pos x="connsiteX292" y="connsiteY292"/>
                    </a:cxn>
                    <a:cxn ang="0">
                      <a:pos x="connsiteX293" y="connsiteY293"/>
                    </a:cxn>
                    <a:cxn ang="0">
                      <a:pos x="connsiteX294" y="connsiteY294"/>
                    </a:cxn>
                    <a:cxn ang="0">
                      <a:pos x="connsiteX295" y="connsiteY295"/>
                    </a:cxn>
                    <a:cxn ang="0">
                      <a:pos x="connsiteX296" y="connsiteY296"/>
                    </a:cxn>
                    <a:cxn ang="0">
                      <a:pos x="connsiteX297" y="connsiteY297"/>
                    </a:cxn>
                    <a:cxn ang="0">
                      <a:pos x="connsiteX298" y="connsiteY298"/>
                    </a:cxn>
                    <a:cxn ang="0">
                      <a:pos x="connsiteX299" y="connsiteY299"/>
                    </a:cxn>
                    <a:cxn ang="0">
                      <a:pos x="connsiteX300" y="connsiteY300"/>
                    </a:cxn>
                    <a:cxn ang="0">
                      <a:pos x="connsiteX301" y="connsiteY301"/>
                    </a:cxn>
                    <a:cxn ang="0">
                      <a:pos x="connsiteX302" y="connsiteY302"/>
                    </a:cxn>
                    <a:cxn ang="0">
                      <a:pos x="connsiteX303" y="connsiteY303"/>
                    </a:cxn>
                    <a:cxn ang="0">
                      <a:pos x="connsiteX304" y="connsiteY304"/>
                    </a:cxn>
                    <a:cxn ang="0">
                      <a:pos x="connsiteX305" y="connsiteY305"/>
                    </a:cxn>
                    <a:cxn ang="0">
                      <a:pos x="connsiteX306" y="connsiteY306"/>
                    </a:cxn>
                    <a:cxn ang="0">
                      <a:pos x="connsiteX307" y="connsiteY307"/>
                    </a:cxn>
                    <a:cxn ang="0">
                      <a:pos x="connsiteX308" y="connsiteY308"/>
                    </a:cxn>
                    <a:cxn ang="0">
                      <a:pos x="connsiteX309" y="connsiteY309"/>
                    </a:cxn>
                    <a:cxn ang="0">
                      <a:pos x="connsiteX310" y="connsiteY310"/>
                    </a:cxn>
                    <a:cxn ang="0">
                      <a:pos x="connsiteX311" y="connsiteY311"/>
                    </a:cxn>
                    <a:cxn ang="0">
                      <a:pos x="connsiteX312" y="connsiteY312"/>
                    </a:cxn>
                    <a:cxn ang="0">
                      <a:pos x="connsiteX313" y="connsiteY313"/>
                    </a:cxn>
                    <a:cxn ang="0">
                      <a:pos x="connsiteX314" y="connsiteY314"/>
                    </a:cxn>
                    <a:cxn ang="0">
                      <a:pos x="connsiteX315" y="connsiteY315"/>
                    </a:cxn>
                    <a:cxn ang="0">
                      <a:pos x="connsiteX316" y="connsiteY316"/>
                    </a:cxn>
                    <a:cxn ang="0">
                      <a:pos x="connsiteX317" y="connsiteY317"/>
                    </a:cxn>
                    <a:cxn ang="0">
                      <a:pos x="connsiteX318" y="connsiteY318"/>
                    </a:cxn>
                    <a:cxn ang="0">
                      <a:pos x="connsiteX319" y="connsiteY319"/>
                    </a:cxn>
                    <a:cxn ang="0">
                      <a:pos x="connsiteX320" y="connsiteY320"/>
                    </a:cxn>
                    <a:cxn ang="0">
                      <a:pos x="connsiteX321" y="connsiteY321"/>
                    </a:cxn>
                    <a:cxn ang="0">
                      <a:pos x="connsiteX322" y="connsiteY322"/>
                    </a:cxn>
                    <a:cxn ang="0">
                      <a:pos x="connsiteX323" y="connsiteY323"/>
                    </a:cxn>
                    <a:cxn ang="0">
                      <a:pos x="connsiteX324" y="connsiteY324"/>
                    </a:cxn>
                    <a:cxn ang="0">
                      <a:pos x="connsiteX325" y="connsiteY325"/>
                    </a:cxn>
                    <a:cxn ang="0">
                      <a:pos x="connsiteX326" y="connsiteY326"/>
                    </a:cxn>
                    <a:cxn ang="0">
                      <a:pos x="connsiteX327" y="connsiteY327"/>
                    </a:cxn>
                    <a:cxn ang="0">
                      <a:pos x="connsiteX328" y="connsiteY328"/>
                    </a:cxn>
                    <a:cxn ang="0">
                      <a:pos x="connsiteX329" y="connsiteY329"/>
                    </a:cxn>
                    <a:cxn ang="0">
                      <a:pos x="connsiteX330" y="connsiteY330"/>
                    </a:cxn>
                    <a:cxn ang="0">
                      <a:pos x="connsiteX331" y="connsiteY331"/>
                    </a:cxn>
                    <a:cxn ang="0">
                      <a:pos x="connsiteX332" y="connsiteY332"/>
                    </a:cxn>
                    <a:cxn ang="0">
                      <a:pos x="connsiteX333" y="connsiteY333"/>
                    </a:cxn>
                    <a:cxn ang="0">
                      <a:pos x="connsiteX334" y="connsiteY334"/>
                    </a:cxn>
                    <a:cxn ang="0">
                      <a:pos x="connsiteX335" y="connsiteY335"/>
                    </a:cxn>
                    <a:cxn ang="0">
                      <a:pos x="connsiteX336" y="connsiteY336"/>
                    </a:cxn>
                    <a:cxn ang="0">
                      <a:pos x="connsiteX337" y="connsiteY337"/>
                    </a:cxn>
                    <a:cxn ang="0">
                      <a:pos x="connsiteX338" y="connsiteY338"/>
                    </a:cxn>
                    <a:cxn ang="0">
                      <a:pos x="connsiteX339" y="connsiteY339"/>
                    </a:cxn>
                    <a:cxn ang="0">
                      <a:pos x="connsiteX340" y="connsiteY340"/>
                    </a:cxn>
                    <a:cxn ang="0">
                      <a:pos x="connsiteX341" y="connsiteY341"/>
                    </a:cxn>
                    <a:cxn ang="0">
                      <a:pos x="connsiteX342" y="connsiteY342"/>
                    </a:cxn>
                    <a:cxn ang="0">
                      <a:pos x="connsiteX343" y="connsiteY343"/>
                    </a:cxn>
                    <a:cxn ang="0">
                      <a:pos x="connsiteX344" y="connsiteY344"/>
                    </a:cxn>
                    <a:cxn ang="0">
                      <a:pos x="connsiteX345" y="connsiteY345"/>
                    </a:cxn>
                    <a:cxn ang="0">
                      <a:pos x="connsiteX346" y="connsiteY346"/>
                    </a:cxn>
                    <a:cxn ang="0">
                      <a:pos x="connsiteX347" y="connsiteY347"/>
                    </a:cxn>
                    <a:cxn ang="0">
                      <a:pos x="connsiteX348" y="connsiteY348"/>
                    </a:cxn>
                    <a:cxn ang="0">
                      <a:pos x="connsiteX349" y="connsiteY349"/>
                    </a:cxn>
                    <a:cxn ang="0">
                      <a:pos x="connsiteX350" y="connsiteY350"/>
                    </a:cxn>
                    <a:cxn ang="0">
                      <a:pos x="connsiteX351" y="connsiteY351"/>
                    </a:cxn>
                    <a:cxn ang="0">
                      <a:pos x="connsiteX352" y="connsiteY352"/>
                    </a:cxn>
                    <a:cxn ang="0">
                      <a:pos x="connsiteX353" y="connsiteY353"/>
                    </a:cxn>
                    <a:cxn ang="0">
                      <a:pos x="connsiteX354" y="connsiteY354"/>
                    </a:cxn>
                    <a:cxn ang="0">
                      <a:pos x="connsiteX355" y="connsiteY355"/>
                    </a:cxn>
                    <a:cxn ang="0">
                      <a:pos x="connsiteX356" y="connsiteY356"/>
                    </a:cxn>
                    <a:cxn ang="0">
                      <a:pos x="connsiteX357" y="connsiteY357"/>
                    </a:cxn>
                    <a:cxn ang="0">
                      <a:pos x="connsiteX358" y="connsiteY358"/>
                    </a:cxn>
                    <a:cxn ang="0">
                      <a:pos x="connsiteX359" y="connsiteY359"/>
                    </a:cxn>
                    <a:cxn ang="0">
                      <a:pos x="connsiteX360" y="connsiteY360"/>
                    </a:cxn>
                    <a:cxn ang="0">
                      <a:pos x="connsiteX361" y="connsiteY361"/>
                    </a:cxn>
                    <a:cxn ang="0">
                      <a:pos x="connsiteX362" y="connsiteY362"/>
                    </a:cxn>
                    <a:cxn ang="0">
                      <a:pos x="connsiteX363" y="connsiteY363"/>
                    </a:cxn>
                    <a:cxn ang="0">
                      <a:pos x="connsiteX364" y="connsiteY364"/>
                    </a:cxn>
                    <a:cxn ang="0">
                      <a:pos x="connsiteX365" y="connsiteY365"/>
                    </a:cxn>
                    <a:cxn ang="0">
                      <a:pos x="connsiteX366" y="connsiteY366"/>
                    </a:cxn>
                    <a:cxn ang="0">
                      <a:pos x="connsiteX367" y="connsiteY367"/>
                    </a:cxn>
                    <a:cxn ang="0">
                      <a:pos x="connsiteX368" y="connsiteY368"/>
                    </a:cxn>
                    <a:cxn ang="0">
                      <a:pos x="connsiteX369" y="connsiteY369"/>
                    </a:cxn>
                    <a:cxn ang="0">
                      <a:pos x="connsiteX370" y="connsiteY370"/>
                    </a:cxn>
                    <a:cxn ang="0">
                      <a:pos x="connsiteX371" y="connsiteY371"/>
                    </a:cxn>
                    <a:cxn ang="0">
                      <a:pos x="connsiteX372" y="connsiteY372"/>
                    </a:cxn>
                    <a:cxn ang="0">
                      <a:pos x="connsiteX373" y="connsiteY373"/>
                    </a:cxn>
                    <a:cxn ang="0">
                      <a:pos x="connsiteX374" y="connsiteY374"/>
                    </a:cxn>
                    <a:cxn ang="0">
                      <a:pos x="connsiteX375" y="connsiteY375"/>
                    </a:cxn>
                    <a:cxn ang="0">
                      <a:pos x="connsiteX376" y="connsiteY376"/>
                    </a:cxn>
                    <a:cxn ang="0">
                      <a:pos x="connsiteX377" y="connsiteY377"/>
                    </a:cxn>
                    <a:cxn ang="0">
                      <a:pos x="connsiteX378" y="connsiteY378"/>
                    </a:cxn>
                    <a:cxn ang="0">
                      <a:pos x="connsiteX379" y="connsiteY379"/>
                    </a:cxn>
                    <a:cxn ang="0">
                      <a:pos x="connsiteX380" y="connsiteY380"/>
                    </a:cxn>
                    <a:cxn ang="0">
                      <a:pos x="connsiteX381" y="connsiteY381"/>
                    </a:cxn>
                    <a:cxn ang="0">
                      <a:pos x="connsiteX382" y="connsiteY382"/>
                    </a:cxn>
                    <a:cxn ang="0">
                      <a:pos x="connsiteX383" y="connsiteY383"/>
                    </a:cxn>
                    <a:cxn ang="0">
                      <a:pos x="connsiteX384" y="connsiteY384"/>
                    </a:cxn>
                    <a:cxn ang="0">
                      <a:pos x="connsiteX385" y="connsiteY385"/>
                    </a:cxn>
                    <a:cxn ang="0">
                      <a:pos x="connsiteX386" y="connsiteY386"/>
                    </a:cxn>
                    <a:cxn ang="0">
                      <a:pos x="connsiteX387" y="connsiteY387"/>
                    </a:cxn>
                    <a:cxn ang="0">
                      <a:pos x="connsiteX388" y="connsiteY388"/>
                    </a:cxn>
                    <a:cxn ang="0">
                      <a:pos x="connsiteX389" y="connsiteY389"/>
                    </a:cxn>
                    <a:cxn ang="0">
                      <a:pos x="connsiteX390" y="connsiteY390"/>
                    </a:cxn>
                    <a:cxn ang="0">
                      <a:pos x="connsiteX391" y="connsiteY391"/>
                    </a:cxn>
                    <a:cxn ang="0">
                      <a:pos x="connsiteX392" y="connsiteY392"/>
                    </a:cxn>
                    <a:cxn ang="0">
                      <a:pos x="connsiteX393" y="connsiteY393"/>
                    </a:cxn>
                    <a:cxn ang="0">
                      <a:pos x="connsiteX394" y="connsiteY394"/>
                    </a:cxn>
                    <a:cxn ang="0">
                      <a:pos x="connsiteX395" y="connsiteY395"/>
                    </a:cxn>
                    <a:cxn ang="0">
                      <a:pos x="connsiteX396" y="connsiteY396"/>
                    </a:cxn>
                    <a:cxn ang="0">
                      <a:pos x="connsiteX397" y="connsiteY397"/>
                    </a:cxn>
                    <a:cxn ang="0">
                      <a:pos x="connsiteX398" y="connsiteY398"/>
                    </a:cxn>
                    <a:cxn ang="0">
                      <a:pos x="connsiteX399" y="connsiteY399"/>
                    </a:cxn>
                    <a:cxn ang="0">
                      <a:pos x="connsiteX400" y="connsiteY400"/>
                    </a:cxn>
                    <a:cxn ang="0">
                      <a:pos x="connsiteX401" y="connsiteY401"/>
                    </a:cxn>
                    <a:cxn ang="0">
                      <a:pos x="connsiteX402" y="connsiteY402"/>
                    </a:cxn>
                    <a:cxn ang="0">
                      <a:pos x="connsiteX403" y="connsiteY403"/>
                    </a:cxn>
                    <a:cxn ang="0">
                      <a:pos x="connsiteX404" y="connsiteY404"/>
                    </a:cxn>
                    <a:cxn ang="0">
                      <a:pos x="connsiteX405" y="connsiteY405"/>
                    </a:cxn>
                    <a:cxn ang="0">
                      <a:pos x="connsiteX406" y="connsiteY406"/>
                    </a:cxn>
                    <a:cxn ang="0">
                      <a:pos x="connsiteX407" y="connsiteY407"/>
                    </a:cxn>
                    <a:cxn ang="0">
                      <a:pos x="connsiteX408" y="connsiteY408"/>
                    </a:cxn>
                    <a:cxn ang="0">
                      <a:pos x="connsiteX409" y="connsiteY409"/>
                    </a:cxn>
                    <a:cxn ang="0">
                      <a:pos x="connsiteX410" y="connsiteY410"/>
                    </a:cxn>
                    <a:cxn ang="0">
                      <a:pos x="connsiteX411" y="connsiteY411"/>
                    </a:cxn>
                    <a:cxn ang="0">
                      <a:pos x="connsiteX412" y="connsiteY412"/>
                    </a:cxn>
                    <a:cxn ang="0">
                      <a:pos x="connsiteX413" y="connsiteY413"/>
                    </a:cxn>
                    <a:cxn ang="0">
                      <a:pos x="connsiteX414" y="connsiteY414"/>
                    </a:cxn>
                    <a:cxn ang="0">
                      <a:pos x="connsiteX415" y="connsiteY415"/>
                    </a:cxn>
                    <a:cxn ang="0">
                      <a:pos x="connsiteX416" y="connsiteY416"/>
                    </a:cxn>
                    <a:cxn ang="0">
                      <a:pos x="connsiteX417" y="connsiteY417"/>
                    </a:cxn>
                    <a:cxn ang="0">
                      <a:pos x="connsiteX418" y="connsiteY418"/>
                    </a:cxn>
                    <a:cxn ang="0">
                      <a:pos x="connsiteX419" y="connsiteY419"/>
                    </a:cxn>
                    <a:cxn ang="0">
                      <a:pos x="connsiteX420" y="connsiteY420"/>
                    </a:cxn>
                    <a:cxn ang="0">
                      <a:pos x="connsiteX421" y="connsiteY421"/>
                    </a:cxn>
                    <a:cxn ang="0">
                      <a:pos x="connsiteX422" y="connsiteY422"/>
                    </a:cxn>
                    <a:cxn ang="0">
                      <a:pos x="connsiteX423" y="connsiteY423"/>
                    </a:cxn>
                    <a:cxn ang="0">
                      <a:pos x="connsiteX424" y="connsiteY424"/>
                    </a:cxn>
                    <a:cxn ang="0">
                      <a:pos x="connsiteX425" y="connsiteY425"/>
                    </a:cxn>
                    <a:cxn ang="0">
                      <a:pos x="connsiteX426" y="connsiteY426"/>
                    </a:cxn>
                    <a:cxn ang="0">
                      <a:pos x="connsiteX427" y="connsiteY427"/>
                    </a:cxn>
                    <a:cxn ang="0">
                      <a:pos x="connsiteX428" y="connsiteY428"/>
                    </a:cxn>
                    <a:cxn ang="0">
                      <a:pos x="connsiteX429" y="connsiteY429"/>
                    </a:cxn>
                    <a:cxn ang="0">
                      <a:pos x="connsiteX430" y="connsiteY430"/>
                    </a:cxn>
                    <a:cxn ang="0">
                      <a:pos x="connsiteX431" y="connsiteY431"/>
                    </a:cxn>
                    <a:cxn ang="0">
                      <a:pos x="connsiteX432" y="connsiteY432"/>
                    </a:cxn>
                    <a:cxn ang="0">
                      <a:pos x="connsiteX433" y="connsiteY433"/>
                    </a:cxn>
                    <a:cxn ang="0">
                      <a:pos x="connsiteX434" y="connsiteY434"/>
                    </a:cxn>
                    <a:cxn ang="0">
                      <a:pos x="connsiteX435" y="connsiteY435"/>
                    </a:cxn>
                    <a:cxn ang="0">
                      <a:pos x="connsiteX436" y="connsiteY436"/>
                    </a:cxn>
                    <a:cxn ang="0">
                      <a:pos x="connsiteX437" y="connsiteY437"/>
                    </a:cxn>
                    <a:cxn ang="0">
                      <a:pos x="connsiteX438" y="connsiteY438"/>
                    </a:cxn>
                    <a:cxn ang="0">
                      <a:pos x="connsiteX439" y="connsiteY439"/>
                    </a:cxn>
                    <a:cxn ang="0">
                      <a:pos x="connsiteX440" y="connsiteY440"/>
                    </a:cxn>
                    <a:cxn ang="0">
                      <a:pos x="connsiteX441" y="connsiteY441"/>
                    </a:cxn>
                    <a:cxn ang="0">
                      <a:pos x="connsiteX442" y="connsiteY442"/>
                    </a:cxn>
                    <a:cxn ang="0">
                      <a:pos x="connsiteX443" y="connsiteY443"/>
                    </a:cxn>
                    <a:cxn ang="0">
                      <a:pos x="connsiteX444" y="connsiteY444"/>
                    </a:cxn>
                    <a:cxn ang="0">
                      <a:pos x="connsiteX445" y="connsiteY445"/>
                    </a:cxn>
                    <a:cxn ang="0">
                      <a:pos x="connsiteX446" y="connsiteY446"/>
                    </a:cxn>
                    <a:cxn ang="0">
                      <a:pos x="connsiteX447" y="connsiteY447"/>
                    </a:cxn>
                    <a:cxn ang="0">
                      <a:pos x="connsiteX448" y="connsiteY448"/>
                    </a:cxn>
                    <a:cxn ang="0">
                      <a:pos x="connsiteX449" y="connsiteY449"/>
                    </a:cxn>
                    <a:cxn ang="0">
                      <a:pos x="connsiteX450" y="connsiteY450"/>
                    </a:cxn>
                    <a:cxn ang="0">
                      <a:pos x="connsiteX451" y="connsiteY451"/>
                    </a:cxn>
                    <a:cxn ang="0">
                      <a:pos x="connsiteX452" y="connsiteY452"/>
                    </a:cxn>
                    <a:cxn ang="0">
                      <a:pos x="connsiteX453" y="connsiteY453"/>
                    </a:cxn>
                    <a:cxn ang="0">
                      <a:pos x="connsiteX454" y="connsiteY454"/>
                    </a:cxn>
                  </a:cxnLst>
                  <a:rect l="l" t="t" r="r" b="b"/>
                  <a:pathLst>
                    <a:path w="338138" h="336550">
                      <a:moveTo>
                        <a:pt x="256117" y="200025"/>
                      </a:moveTo>
                      <a:cubicBezTo>
                        <a:pt x="256117" y="200025"/>
                        <a:pt x="256117" y="200025"/>
                        <a:pt x="257440" y="201324"/>
                      </a:cubicBezTo>
                      <a:cubicBezTo>
                        <a:pt x="257440" y="201324"/>
                        <a:pt x="257440" y="201324"/>
                        <a:pt x="258763" y="202623"/>
                      </a:cubicBezTo>
                      <a:cubicBezTo>
                        <a:pt x="258763" y="203922"/>
                        <a:pt x="258763" y="203922"/>
                        <a:pt x="258763" y="203922"/>
                      </a:cubicBezTo>
                      <a:lnTo>
                        <a:pt x="258763" y="205221"/>
                      </a:lnTo>
                      <a:cubicBezTo>
                        <a:pt x="258763" y="205221"/>
                        <a:pt x="258763" y="205221"/>
                        <a:pt x="258763" y="206520"/>
                      </a:cubicBezTo>
                      <a:cubicBezTo>
                        <a:pt x="258763" y="206520"/>
                        <a:pt x="258763" y="206520"/>
                        <a:pt x="257440" y="207819"/>
                      </a:cubicBezTo>
                      <a:cubicBezTo>
                        <a:pt x="257440" y="207819"/>
                        <a:pt x="257440" y="207819"/>
                        <a:pt x="254794" y="216911"/>
                      </a:cubicBezTo>
                      <a:cubicBezTo>
                        <a:pt x="254794" y="216911"/>
                        <a:pt x="254794" y="216911"/>
                        <a:pt x="246857" y="233796"/>
                      </a:cubicBezTo>
                      <a:cubicBezTo>
                        <a:pt x="246857" y="233796"/>
                        <a:pt x="246857" y="233796"/>
                        <a:pt x="245534" y="240290"/>
                      </a:cubicBezTo>
                      <a:cubicBezTo>
                        <a:pt x="245534" y="240290"/>
                        <a:pt x="245534" y="240290"/>
                        <a:pt x="241565" y="242888"/>
                      </a:cubicBezTo>
                      <a:cubicBezTo>
                        <a:pt x="241565" y="242888"/>
                        <a:pt x="241565" y="242888"/>
                        <a:pt x="237596" y="241589"/>
                      </a:cubicBezTo>
                      <a:cubicBezTo>
                        <a:pt x="237596" y="241589"/>
                        <a:pt x="237596" y="241589"/>
                        <a:pt x="236273" y="238992"/>
                      </a:cubicBezTo>
                      <a:cubicBezTo>
                        <a:pt x="236273" y="238992"/>
                        <a:pt x="236273" y="238992"/>
                        <a:pt x="234950" y="237693"/>
                      </a:cubicBezTo>
                      <a:cubicBezTo>
                        <a:pt x="234950" y="237693"/>
                        <a:pt x="234950" y="237693"/>
                        <a:pt x="236273" y="235095"/>
                      </a:cubicBezTo>
                      <a:cubicBezTo>
                        <a:pt x="236273" y="235095"/>
                        <a:pt x="236273" y="235095"/>
                        <a:pt x="236273" y="233796"/>
                      </a:cubicBezTo>
                      <a:cubicBezTo>
                        <a:pt x="236273" y="233796"/>
                        <a:pt x="236273" y="233796"/>
                        <a:pt x="238919" y="226003"/>
                      </a:cubicBezTo>
                      <a:cubicBezTo>
                        <a:pt x="238919" y="226003"/>
                        <a:pt x="238919" y="226003"/>
                        <a:pt x="238919" y="218210"/>
                      </a:cubicBezTo>
                      <a:cubicBezTo>
                        <a:pt x="238919" y="218210"/>
                        <a:pt x="238919" y="218210"/>
                        <a:pt x="238919" y="216911"/>
                      </a:cubicBezTo>
                      <a:cubicBezTo>
                        <a:pt x="238919" y="216911"/>
                        <a:pt x="238919" y="216911"/>
                        <a:pt x="240242" y="215612"/>
                      </a:cubicBezTo>
                      <a:cubicBezTo>
                        <a:pt x="240242" y="215612"/>
                        <a:pt x="240242" y="215612"/>
                        <a:pt x="240242" y="214313"/>
                      </a:cubicBezTo>
                      <a:cubicBezTo>
                        <a:pt x="240242" y="214313"/>
                        <a:pt x="240242" y="214313"/>
                        <a:pt x="246857" y="210416"/>
                      </a:cubicBezTo>
                      <a:cubicBezTo>
                        <a:pt x="246857" y="210416"/>
                        <a:pt x="246857" y="210416"/>
                        <a:pt x="253471" y="202623"/>
                      </a:cubicBezTo>
                      <a:cubicBezTo>
                        <a:pt x="253471" y="202623"/>
                        <a:pt x="253471" y="202623"/>
                        <a:pt x="253471" y="201324"/>
                      </a:cubicBezTo>
                      <a:cubicBezTo>
                        <a:pt x="253471" y="201324"/>
                        <a:pt x="253471" y="201324"/>
                        <a:pt x="256117" y="200025"/>
                      </a:cubicBezTo>
                      <a:close/>
                      <a:moveTo>
                        <a:pt x="300038" y="171450"/>
                      </a:moveTo>
                      <a:lnTo>
                        <a:pt x="301625" y="171450"/>
                      </a:lnTo>
                      <a:lnTo>
                        <a:pt x="298450" y="176213"/>
                      </a:lnTo>
                      <a:lnTo>
                        <a:pt x="296863" y="177800"/>
                      </a:lnTo>
                      <a:lnTo>
                        <a:pt x="295275" y="177800"/>
                      </a:lnTo>
                      <a:lnTo>
                        <a:pt x="295275" y="176213"/>
                      </a:lnTo>
                      <a:lnTo>
                        <a:pt x="296863" y="174625"/>
                      </a:lnTo>
                      <a:lnTo>
                        <a:pt x="298450" y="173038"/>
                      </a:lnTo>
                      <a:close/>
                      <a:moveTo>
                        <a:pt x="293688" y="171450"/>
                      </a:moveTo>
                      <a:lnTo>
                        <a:pt x="296863" y="171450"/>
                      </a:lnTo>
                      <a:lnTo>
                        <a:pt x="293688" y="174625"/>
                      </a:lnTo>
                      <a:lnTo>
                        <a:pt x="292100" y="174625"/>
                      </a:lnTo>
                      <a:lnTo>
                        <a:pt x="292100" y="173038"/>
                      </a:lnTo>
                      <a:close/>
                      <a:moveTo>
                        <a:pt x="303946" y="169998"/>
                      </a:moveTo>
                      <a:lnTo>
                        <a:pt x="303457" y="173083"/>
                      </a:lnTo>
                      <a:lnTo>
                        <a:pt x="303213" y="174625"/>
                      </a:lnTo>
                      <a:cubicBezTo>
                        <a:pt x="303213" y="174625"/>
                        <a:pt x="303213" y="174625"/>
                        <a:pt x="303213" y="173288"/>
                      </a:cubicBezTo>
                      <a:cubicBezTo>
                        <a:pt x="303213" y="173288"/>
                        <a:pt x="303213" y="173288"/>
                        <a:pt x="303213" y="171952"/>
                      </a:cubicBezTo>
                      <a:cubicBezTo>
                        <a:pt x="303213" y="171952"/>
                        <a:pt x="303213" y="171952"/>
                        <a:pt x="303213" y="170615"/>
                      </a:cubicBezTo>
                      <a:close/>
                      <a:moveTo>
                        <a:pt x="288926" y="169862"/>
                      </a:moveTo>
                      <a:cubicBezTo>
                        <a:pt x="288926" y="169862"/>
                        <a:pt x="288926" y="169862"/>
                        <a:pt x="290513" y="169862"/>
                      </a:cubicBezTo>
                      <a:cubicBezTo>
                        <a:pt x="290513" y="169862"/>
                        <a:pt x="290513" y="169862"/>
                        <a:pt x="293688" y="169862"/>
                      </a:cubicBezTo>
                      <a:cubicBezTo>
                        <a:pt x="293688" y="169862"/>
                        <a:pt x="293688" y="169862"/>
                        <a:pt x="293688" y="170656"/>
                      </a:cubicBezTo>
                      <a:cubicBezTo>
                        <a:pt x="293688" y="170656"/>
                        <a:pt x="293688" y="170656"/>
                        <a:pt x="292101" y="171450"/>
                      </a:cubicBezTo>
                      <a:cubicBezTo>
                        <a:pt x="292101" y="171450"/>
                        <a:pt x="292101" y="171450"/>
                        <a:pt x="290513" y="171450"/>
                      </a:cubicBezTo>
                      <a:cubicBezTo>
                        <a:pt x="290513" y="171450"/>
                        <a:pt x="290513" y="171450"/>
                        <a:pt x="288926" y="171450"/>
                      </a:cubicBezTo>
                      <a:cubicBezTo>
                        <a:pt x="288926" y="171450"/>
                        <a:pt x="288926" y="171450"/>
                        <a:pt x="287338" y="170656"/>
                      </a:cubicBezTo>
                      <a:cubicBezTo>
                        <a:pt x="287338" y="170656"/>
                        <a:pt x="287338" y="170656"/>
                        <a:pt x="288926" y="169862"/>
                      </a:cubicBezTo>
                      <a:close/>
                      <a:moveTo>
                        <a:pt x="304800" y="164600"/>
                      </a:moveTo>
                      <a:lnTo>
                        <a:pt x="304800" y="165267"/>
                      </a:lnTo>
                      <a:cubicBezTo>
                        <a:pt x="304800" y="166604"/>
                        <a:pt x="304800" y="166604"/>
                        <a:pt x="304800" y="166604"/>
                      </a:cubicBezTo>
                      <a:cubicBezTo>
                        <a:pt x="304800" y="167941"/>
                        <a:pt x="304800" y="167941"/>
                        <a:pt x="304800" y="167941"/>
                      </a:cubicBezTo>
                      <a:cubicBezTo>
                        <a:pt x="304800" y="169278"/>
                        <a:pt x="304800" y="169278"/>
                        <a:pt x="304800" y="169278"/>
                      </a:cubicBezTo>
                      <a:lnTo>
                        <a:pt x="303946" y="169998"/>
                      </a:lnTo>
                      <a:close/>
                      <a:moveTo>
                        <a:pt x="301626" y="149225"/>
                      </a:moveTo>
                      <a:lnTo>
                        <a:pt x="303213" y="149225"/>
                      </a:lnTo>
                      <a:cubicBezTo>
                        <a:pt x="303213" y="149225"/>
                        <a:pt x="303213" y="149225"/>
                        <a:pt x="304800" y="150562"/>
                      </a:cubicBezTo>
                      <a:cubicBezTo>
                        <a:pt x="304800" y="150562"/>
                        <a:pt x="304800" y="150562"/>
                        <a:pt x="304800" y="151899"/>
                      </a:cubicBezTo>
                      <a:cubicBezTo>
                        <a:pt x="304800" y="151899"/>
                        <a:pt x="304800" y="151899"/>
                        <a:pt x="304800" y="154573"/>
                      </a:cubicBezTo>
                      <a:lnTo>
                        <a:pt x="305656" y="153133"/>
                      </a:lnTo>
                      <a:lnTo>
                        <a:pt x="306128" y="156215"/>
                      </a:lnTo>
                      <a:lnTo>
                        <a:pt x="304800" y="164600"/>
                      </a:lnTo>
                      <a:lnTo>
                        <a:pt x="304800" y="162594"/>
                      </a:lnTo>
                      <a:cubicBezTo>
                        <a:pt x="304800" y="162594"/>
                        <a:pt x="304800" y="162594"/>
                        <a:pt x="304800" y="161257"/>
                      </a:cubicBezTo>
                      <a:cubicBezTo>
                        <a:pt x="304800" y="161257"/>
                        <a:pt x="304800" y="161257"/>
                        <a:pt x="304800" y="159920"/>
                      </a:cubicBezTo>
                      <a:cubicBezTo>
                        <a:pt x="304800" y="159920"/>
                        <a:pt x="304800" y="159920"/>
                        <a:pt x="304800" y="158583"/>
                      </a:cubicBezTo>
                      <a:cubicBezTo>
                        <a:pt x="304800" y="158583"/>
                        <a:pt x="304800" y="158583"/>
                        <a:pt x="303213" y="158583"/>
                      </a:cubicBezTo>
                      <a:cubicBezTo>
                        <a:pt x="303213" y="158583"/>
                        <a:pt x="303213" y="158583"/>
                        <a:pt x="303213" y="157246"/>
                      </a:cubicBezTo>
                      <a:cubicBezTo>
                        <a:pt x="303213" y="157246"/>
                        <a:pt x="303213" y="157246"/>
                        <a:pt x="303213" y="155909"/>
                      </a:cubicBezTo>
                      <a:cubicBezTo>
                        <a:pt x="303213" y="155909"/>
                        <a:pt x="303213" y="155909"/>
                        <a:pt x="303213" y="154573"/>
                      </a:cubicBezTo>
                      <a:cubicBezTo>
                        <a:pt x="303213" y="154573"/>
                        <a:pt x="303213" y="154573"/>
                        <a:pt x="301625" y="154573"/>
                      </a:cubicBezTo>
                      <a:cubicBezTo>
                        <a:pt x="301625" y="154573"/>
                        <a:pt x="301625" y="154573"/>
                        <a:pt x="301625" y="153236"/>
                      </a:cubicBezTo>
                      <a:cubicBezTo>
                        <a:pt x="301625" y="153236"/>
                        <a:pt x="301625" y="153236"/>
                        <a:pt x="301625" y="151899"/>
                      </a:cubicBezTo>
                      <a:lnTo>
                        <a:pt x="301625" y="150812"/>
                      </a:lnTo>
                      <a:lnTo>
                        <a:pt x="301626" y="150813"/>
                      </a:lnTo>
                      <a:lnTo>
                        <a:pt x="301626" y="149226"/>
                      </a:lnTo>
                      <a:close/>
                      <a:moveTo>
                        <a:pt x="298450" y="147637"/>
                      </a:moveTo>
                      <a:cubicBezTo>
                        <a:pt x="298450" y="147637"/>
                        <a:pt x="298450" y="147637"/>
                        <a:pt x="298450" y="148907"/>
                      </a:cubicBezTo>
                      <a:cubicBezTo>
                        <a:pt x="298450" y="148907"/>
                        <a:pt x="298450" y="148907"/>
                        <a:pt x="298450" y="150177"/>
                      </a:cubicBezTo>
                      <a:cubicBezTo>
                        <a:pt x="298450" y="150177"/>
                        <a:pt x="298450" y="150177"/>
                        <a:pt x="297180" y="150177"/>
                      </a:cubicBezTo>
                      <a:cubicBezTo>
                        <a:pt x="297180" y="150177"/>
                        <a:pt x="297180" y="150177"/>
                        <a:pt x="295910" y="150177"/>
                      </a:cubicBezTo>
                      <a:lnTo>
                        <a:pt x="294640" y="150177"/>
                      </a:lnTo>
                      <a:cubicBezTo>
                        <a:pt x="294640" y="150177"/>
                        <a:pt x="294640" y="150177"/>
                        <a:pt x="294640" y="152717"/>
                      </a:cubicBezTo>
                      <a:cubicBezTo>
                        <a:pt x="294640" y="152717"/>
                        <a:pt x="294640" y="152717"/>
                        <a:pt x="294640" y="153987"/>
                      </a:cubicBezTo>
                      <a:cubicBezTo>
                        <a:pt x="294640" y="153987"/>
                        <a:pt x="294640" y="153987"/>
                        <a:pt x="295910" y="155257"/>
                      </a:cubicBezTo>
                      <a:cubicBezTo>
                        <a:pt x="295910" y="155257"/>
                        <a:pt x="295910" y="155257"/>
                        <a:pt x="295910" y="153987"/>
                      </a:cubicBezTo>
                      <a:cubicBezTo>
                        <a:pt x="295910" y="153987"/>
                        <a:pt x="295910" y="153987"/>
                        <a:pt x="297180" y="152717"/>
                      </a:cubicBezTo>
                      <a:cubicBezTo>
                        <a:pt x="297180" y="152717"/>
                        <a:pt x="297180" y="152717"/>
                        <a:pt x="297180" y="153987"/>
                      </a:cubicBezTo>
                      <a:cubicBezTo>
                        <a:pt x="297180" y="153987"/>
                        <a:pt x="297180" y="153987"/>
                        <a:pt x="295910" y="156527"/>
                      </a:cubicBezTo>
                      <a:cubicBezTo>
                        <a:pt x="295910" y="156527"/>
                        <a:pt x="295910" y="156527"/>
                        <a:pt x="295910" y="157797"/>
                      </a:cubicBezTo>
                      <a:cubicBezTo>
                        <a:pt x="295910" y="157797"/>
                        <a:pt x="295910" y="157797"/>
                        <a:pt x="297180" y="160337"/>
                      </a:cubicBezTo>
                      <a:cubicBezTo>
                        <a:pt x="297180" y="160337"/>
                        <a:pt x="297180" y="160337"/>
                        <a:pt x="297180" y="162877"/>
                      </a:cubicBezTo>
                      <a:cubicBezTo>
                        <a:pt x="297180" y="162877"/>
                        <a:pt x="297180" y="162877"/>
                        <a:pt x="295910" y="164147"/>
                      </a:cubicBezTo>
                      <a:cubicBezTo>
                        <a:pt x="295910" y="164147"/>
                        <a:pt x="295910" y="164147"/>
                        <a:pt x="294640" y="162877"/>
                      </a:cubicBezTo>
                      <a:lnTo>
                        <a:pt x="294640" y="165417"/>
                      </a:lnTo>
                      <a:cubicBezTo>
                        <a:pt x="294640" y="165417"/>
                        <a:pt x="294640" y="165417"/>
                        <a:pt x="293370" y="166687"/>
                      </a:cubicBezTo>
                      <a:cubicBezTo>
                        <a:pt x="293370" y="166687"/>
                        <a:pt x="293370" y="166687"/>
                        <a:pt x="293370" y="165417"/>
                      </a:cubicBezTo>
                      <a:cubicBezTo>
                        <a:pt x="293370" y="165417"/>
                        <a:pt x="293370" y="165417"/>
                        <a:pt x="293370" y="162877"/>
                      </a:cubicBezTo>
                      <a:cubicBezTo>
                        <a:pt x="293370" y="162877"/>
                        <a:pt x="293370" y="162877"/>
                        <a:pt x="293370" y="161607"/>
                      </a:cubicBezTo>
                      <a:cubicBezTo>
                        <a:pt x="293370" y="161607"/>
                        <a:pt x="293370" y="161607"/>
                        <a:pt x="292100" y="159067"/>
                      </a:cubicBezTo>
                      <a:cubicBezTo>
                        <a:pt x="292100" y="159067"/>
                        <a:pt x="292100" y="159067"/>
                        <a:pt x="293370" y="157797"/>
                      </a:cubicBezTo>
                      <a:cubicBezTo>
                        <a:pt x="293370" y="157797"/>
                        <a:pt x="293370" y="157797"/>
                        <a:pt x="293370" y="155257"/>
                      </a:cubicBezTo>
                      <a:cubicBezTo>
                        <a:pt x="293370" y="155257"/>
                        <a:pt x="293370" y="155257"/>
                        <a:pt x="293370" y="153987"/>
                      </a:cubicBezTo>
                      <a:cubicBezTo>
                        <a:pt x="293370" y="153987"/>
                        <a:pt x="293370" y="153987"/>
                        <a:pt x="293370" y="151447"/>
                      </a:cubicBezTo>
                      <a:cubicBezTo>
                        <a:pt x="293370" y="151447"/>
                        <a:pt x="293370" y="151447"/>
                        <a:pt x="293370" y="148907"/>
                      </a:cubicBezTo>
                      <a:cubicBezTo>
                        <a:pt x="293370" y="148907"/>
                        <a:pt x="293370" y="148907"/>
                        <a:pt x="294640" y="148907"/>
                      </a:cubicBezTo>
                      <a:cubicBezTo>
                        <a:pt x="295910" y="147637"/>
                        <a:pt x="297180" y="147637"/>
                        <a:pt x="298450" y="147637"/>
                      </a:cubicBezTo>
                      <a:close/>
                      <a:moveTo>
                        <a:pt x="300038" y="139700"/>
                      </a:moveTo>
                      <a:lnTo>
                        <a:pt x="301626" y="139700"/>
                      </a:lnTo>
                      <a:lnTo>
                        <a:pt x="301626" y="141288"/>
                      </a:lnTo>
                      <a:lnTo>
                        <a:pt x="301626" y="142875"/>
                      </a:lnTo>
                      <a:lnTo>
                        <a:pt x="301626" y="146051"/>
                      </a:lnTo>
                      <a:lnTo>
                        <a:pt x="301626" y="147638"/>
                      </a:lnTo>
                      <a:lnTo>
                        <a:pt x="301626" y="149225"/>
                      </a:lnTo>
                      <a:lnTo>
                        <a:pt x="301625" y="149225"/>
                      </a:lnTo>
                      <a:cubicBezTo>
                        <a:pt x="301625" y="150562"/>
                        <a:pt x="301625" y="150562"/>
                        <a:pt x="301625" y="150562"/>
                      </a:cubicBezTo>
                      <a:lnTo>
                        <a:pt x="301625" y="150812"/>
                      </a:lnTo>
                      <a:lnTo>
                        <a:pt x="300038" y="149226"/>
                      </a:lnTo>
                      <a:lnTo>
                        <a:pt x="300038" y="147638"/>
                      </a:lnTo>
                      <a:lnTo>
                        <a:pt x="300038" y="144463"/>
                      </a:lnTo>
                      <a:lnTo>
                        <a:pt x="300038" y="141288"/>
                      </a:lnTo>
                      <a:close/>
                      <a:moveTo>
                        <a:pt x="287338" y="131762"/>
                      </a:moveTo>
                      <a:cubicBezTo>
                        <a:pt x="287338" y="131762"/>
                        <a:pt x="287338" y="131762"/>
                        <a:pt x="292101" y="134484"/>
                      </a:cubicBezTo>
                      <a:cubicBezTo>
                        <a:pt x="292101" y="134484"/>
                        <a:pt x="292101" y="134484"/>
                        <a:pt x="292101" y="135844"/>
                      </a:cubicBezTo>
                      <a:cubicBezTo>
                        <a:pt x="292101" y="135844"/>
                        <a:pt x="292101" y="135844"/>
                        <a:pt x="290513" y="138566"/>
                      </a:cubicBezTo>
                      <a:cubicBezTo>
                        <a:pt x="290513" y="138566"/>
                        <a:pt x="290513" y="138566"/>
                        <a:pt x="290513" y="139927"/>
                      </a:cubicBezTo>
                      <a:cubicBezTo>
                        <a:pt x="290513" y="139927"/>
                        <a:pt x="290513" y="139927"/>
                        <a:pt x="290513" y="142648"/>
                      </a:cubicBezTo>
                      <a:cubicBezTo>
                        <a:pt x="290513" y="142648"/>
                        <a:pt x="290513" y="142648"/>
                        <a:pt x="292101" y="144009"/>
                      </a:cubicBezTo>
                      <a:cubicBezTo>
                        <a:pt x="292101" y="144009"/>
                        <a:pt x="292101" y="144009"/>
                        <a:pt x="293688" y="145369"/>
                      </a:cubicBezTo>
                      <a:cubicBezTo>
                        <a:pt x="293688" y="145369"/>
                        <a:pt x="293688" y="145369"/>
                        <a:pt x="292101" y="146730"/>
                      </a:cubicBezTo>
                      <a:cubicBezTo>
                        <a:pt x="292101" y="146730"/>
                        <a:pt x="292101" y="146730"/>
                        <a:pt x="292101" y="148091"/>
                      </a:cubicBezTo>
                      <a:cubicBezTo>
                        <a:pt x="292101" y="148091"/>
                        <a:pt x="292101" y="148091"/>
                        <a:pt x="290513" y="150812"/>
                      </a:cubicBezTo>
                      <a:cubicBezTo>
                        <a:pt x="290513" y="150812"/>
                        <a:pt x="290513" y="150812"/>
                        <a:pt x="290513" y="152173"/>
                      </a:cubicBezTo>
                      <a:cubicBezTo>
                        <a:pt x="290513" y="152173"/>
                        <a:pt x="290513" y="152173"/>
                        <a:pt x="290513" y="153534"/>
                      </a:cubicBezTo>
                      <a:cubicBezTo>
                        <a:pt x="290513" y="153534"/>
                        <a:pt x="290513" y="153534"/>
                        <a:pt x="290513" y="154894"/>
                      </a:cubicBezTo>
                      <a:cubicBezTo>
                        <a:pt x="290513" y="154894"/>
                        <a:pt x="290513" y="156255"/>
                        <a:pt x="290513" y="157616"/>
                      </a:cubicBezTo>
                      <a:cubicBezTo>
                        <a:pt x="290513" y="157616"/>
                        <a:pt x="290513" y="157616"/>
                        <a:pt x="288925" y="160337"/>
                      </a:cubicBezTo>
                      <a:cubicBezTo>
                        <a:pt x="288925" y="160337"/>
                        <a:pt x="288925" y="160337"/>
                        <a:pt x="287338" y="160337"/>
                      </a:cubicBezTo>
                      <a:cubicBezTo>
                        <a:pt x="287338" y="152173"/>
                        <a:pt x="285750" y="144009"/>
                        <a:pt x="285750" y="137205"/>
                      </a:cubicBezTo>
                      <a:cubicBezTo>
                        <a:pt x="285750" y="137205"/>
                        <a:pt x="285750" y="137205"/>
                        <a:pt x="285750" y="135844"/>
                      </a:cubicBezTo>
                      <a:cubicBezTo>
                        <a:pt x="285750" y="135844"/>
                        <a:pt x="285750" y="135844"/>
                        <a:pt x="285750" y="133123"/>
                      </a:cubicBezTo>
                      <a:cubicBezTo>
                        <a:pt x="285750" y="133123"/>
                        <a:pt x="285750" y="133123"/>
                        <a:pt x="287338" y="131762"/>
                      </a:cubicBezTo>
                      <a:close/>
                      <a:moveTo>
                        <a:pt x="296863" y="123825"/>
                      </a:moveTo>
                      <a:lnTo>
                        <a:pt x="298451" y="127000"/>
                      </a:lnTo>
                      <a:lnTo>
                        <a:pt x="300038" y="130175"/>
                      </a:lnTo>
                      <a:lnTo>
                        <a:pt x="298451" y="130175"/>
                      </a:lnTo>
                      <a:lnTo>
                        <a:pt x="298451" y="133350"/>
                      </a:lnTo>
                      <a:lnTo>
                        <a:pt x="296863" y="131763"/>
                      </a:lnTo>
                      <a:lnTo>
                        <a:pt x="296863" y="130175"/>
                      </a:lnTo>
                      <a:lnTo>
                        <a:pt x="295276" y="128588"/>
                      </a:lnTo>
                      <a:lnTo>
                        <a:pt x="293688" y="130175"/>
                      </a:lnTo>
                      <a:lnTo>
                        <a:pt x="293688" y="128588"/>
                      </a:lnTo>
                      <a:lnTo>
                        <a:pt x="293688" y="125413"/>
                      </a:lnTo>
                      <a:lnTo>
                        <a:pt x="296863" y="125413"/>
                      </a:lnTo>
                      <a:close/>
                      <a:moveTo>
                        <a:pt x="292100" y="117475"/>
                      </a:moveTo>
                      <a:lnTo>
                        <a:pt x="293688" y="117475"/>
                      </a:lnTo>
                      <a:lnTo>
                        <a:pt x="293688" y="119063"/>
                      </a:lnTo>
                      <a:lnTo>
                        <a:pt x="293688" y="120650"/>
                      </a:lnTo>
                      <a:close/>
                      <a:moveTo>
                        <a:pt x="285750" y="101600"/>
                      </a:moveTo>
                      <a:lnTo>
                        <a:pt x="287338" y="101600"/>
                      </a:lnTo>
                      <a:lnTo>
                        <a:pt x="287338" y="104775"/>
                      </a:lnTo>
                      <a:lnTo>
                        <a:pt x="288925" y="107950"/>
                      </a:lnTo>
                      <a:lnTo>
                        <a:pt x="290513" y="109538"/>
                      </a:lnTo>
                      <a:lnTo>
                        <a:pt x="292101" y="111125"/>
                      </a:lnTo>
                      <a:lnTo>
                        <a:pt x="293688" y="111125"/>
                      </a:lnTo>
                      <a:lnTo>
                        <a:pt x="293688" y="114300"/>
                      </a:lnTo>
                      <a:lnTo>
                        <a:pt x="293688" y="115887"/>
                      </a:lnTo>
                      <a:lnTo>
                        <a:pt x="295276" y="117475"/>
                      </a:lnTo>
                      <a:lnTo>
                        <a:pt x="295276" y="119062"/>
                      </a:lnTo>
                      <a:lnTo>
                        <a:pt x="295276" y="120650"/>
                      </a:lnTo>
                      <a:lnTo>
                        <a:pt x="295276" y="122237"/>
                      </a:lnTo>
                      <a:lnTo>
                        <a:pt x="293688" y="117475"/>
                      </a:lnTo>
                      <a:lnTo>
                        <a:pt x="293688" y="115888"/>
                      </a:lnTo>
                      <a:lnTo>
                        <a:pt x="292101" y="114300"/>
                      </a:lnTo>
                      <a:lnTo>
                        <a:pt x="290513" y="114300"/>
                      </a:lnTo>
                      <a:lnTo>
                        <a:pt x="290513" y="115888"/>
                      </a:lnTo>
                      <a:lnTo>
                        <a:pt x="290513" y="117475"/>
                      </a:lnTo>
                      <a:lnTo>
                        <a:pt x="288925" y="117475"/>
                      </a:lnTo>
                      <a:lnTo>
                        <a:pt x="288925" y="115888"/>
                      </a:lnTo>
                      <a:lnTo>
                        <a:pt x="288925" y="112713"/>
                      </a:lnTo>
                      <a:lnTo>
                        <a:pt x="287338" y="109538"/>
                      </a:lnTo>
                      <a:lnTo>
                        <a:pt x="285750" y="107950"/>
                      </a:lnTo>
                      <a:lnTo>
                        <a:pt x="285750" y="106363"/>
                      </a:lnTo>
                      <a:lnTo>
                        <a:pt x="285750" y="103188"/>
                      </a:lnTo>
                      <a:close/>
                      <a:moveTo>
                        <a:pt x="203200" y="85725"/>
                      </a:moveTo>
                      <a:cubicBezTo>
                        <a:pt x="204391" y="85725"/>
                        <a:pt x="205582" y="85725"/>
                        <a:pt x="207963" y="85725"/>
                      </a:cubicBezTo>
                      <a:cubicBezTo>
                        <a:pt x="206772" y="88900"/>
                        <a:pt x="205582" y="86784"/>
                        <a:pt x="204391" y="87842"/>
                      </a:cubicBezTo>
                      <a:cubicBezTo>
                        <a:pt x="204391" y="87842"/>
                        <a:pt x="204391" y="87842"/>
                        <a:pt x="203200" y="87842"/>
                      </a:cubicBezTo>
                      <a:cubicBezTo>
                        <a:pt x="203200" y="86784"/>
                        <a:pt x="203200" y="85725"/>
                        <a:pt x="203200" y="85725"/>
                      </a:cubicBezTo>
                      <a:close/>
                      <a:moveTo>
                        <a:pt x="188913" y="83476"/>
                      </a:moveTo>
                      <a:cubicBezTo>
                        <a:pt x="190501" y="83609"/>
                        <a:pt x="192088" y="84138"/>
                        <a:pt x="192088" y="84667"/>
                      </a:cubicBezTo>
                      <a:cubicBezTo>
                        <a:pt x="192088" y="84667"/>
                        <a:pt x="192088" y="84667"/>
                        <a:pt x="190501" y="85725"/>
                      </a:cubicBezTo>
                      <a:cubicBezTo>
                        <a:pt x="187326" y="84667"/>
                        <a:pt x="185738" y="84667"/>
                        <a:pt x="185738" y="84667"/>
                      </a:cubicBezTo>
                      <a:cubicBezTo>
                        <a:pt x="185738" y="83609"/>
                        <a:pt x="187326" y="83344"/>
                        <a:pt x="188913" y="83476"/>
                      </a:cubicBezTo>
                      <a:close/>
                      <a:moveTo>
                        <a:pt x="161925" y="77787"/>
                      </a:moveTo>
                      <a:cubicBezTo>
                        <a:pt x="161925" y="77787"/>
                        <a:pt x="161925" y="77787"/>
                        <a:pt x="163248" y="77787"/>
                      </a:cubicBezTo>
                      <a:cubicBezTo>
                        <a:pt x="165894" y="77787"/>
                        <a:pt x="169863" y="77787"/>
                        <a:pt x="168540" y="82550"/>
                      </a:cubicBezTo>
                      <a:cubicBezTo>
                        <a:pt x="168540" y="82550"/>
                        <a:pt x="168540" y="82550"/>
                        <a:pt x="167217" y="82550"/>
                      </a:cubicBezTo>
                      <a:cubicBezTo>
                        <a:pt x="167217" y="82550"/>
                        <a:pt x="167217" y="82550"/>
                        <a:pt x="167217" y="81359"/>
                      </a:cubicBezTo>
                      <a:lnTo>
                        <a:pt x="161925" y="78978"/>
                      </a:lnTo>
                      <a:cubicBezTo>
                        <a:pt x="161925" y="78978"/>
                        <a:pt x="161925" y="78978"/>
                        <a:pt x="161925" y="77787"/>
                      </a:cubicBezTo>
                      <a:close/>
                      <a:moveTo>
                        <a:pt x="158751" y="73554"/>
                      </a:moveTo>
                      <a:cubicBezTo>
                        <a:pt x="161926" y="74612"/>
                        <a:pt x="158751" y="76729"/>
                        <a:pt x="155575" y="77787"/>
                      </a:cubicBezTo>
                      <a:cubicBezTo>
                        <a:pt x="155575" y="77787"/>
                        <a:pt x="155575" y="77787"/>
                        <a:pt x="153988" y="76729"/>
                      </a:cubicBezTo>
                      <a:cubicBezTo>
                        <a:pt x="155575" y="74612"/>
                        <a:pt x="155575" y="71437"/>
                        <a:pt x="158751" y="73554"/>
                      </a:cubicBezTo>
                      <a:close/>
                      <a:moveTo>
                        <a:pt x="140098" y="48759"/>
                      </a:moveTo>
                      <a:cubicBezTo>
                        <a:pt x="141487" y="47625"/>
                        <a:pt x="141487" y="51027"/>
                        <a:pt x="142876" y="48759"/>
                      </a:cubicBezTo>
                      <a:cubicBezTo>
                        <a:pt x="140098" y="52161"/>
                        <a:pt x="137319" y="55563"/>
                        <a:pt x="131763" y="55563"/>
                      </a:cubicBezTo>
                      <a:cubicBezTo>
                        <a:pt x="131763" y="52161"/>
                        <a:pt x="137319" y="51027"/>
                        <a:pt x="140098" y="48759"/>
                      </a:cubicBezTo>
                      <a:close/>
                      <a:moveTo>
                        <a:pt x="148273" y="42598"/>
                      </a:moveTo>
                      <a:lnTo>
                        <a:pt x="150813" y="42598"/>
                      </a:lnTo>
                      <a:cubicBezTo>
                        <a:pt x="150813" y="42598"/>
                        <a:pt x="150813" y="42598"/>
                        <a:pt x="149543" y="43921"/>
                      </a:cubicBezTo>
                      <a:cubicBezTo>
                        <a:pt x="147003" y="45244"/>
                        <a:pt x="150813" y="49213"/>
                        <a:pt x="148273" y="51859"/>
                      </a:cubicBezTo>
                      <a:cubicBezTo>
                        <a:pt x="149543" y="51859"/>
                        <a:pt x="149543" y="50536"/>
                        <a:pt x="150813" y="50536"/>
                      </a:cubicBezTo>
                      <a:cubicBezTo>
                        <a:pt x="150813" y="51859"/>
                        <a:pt x="149543" y="53181"/>
                        <a:pt x="148273" y="53181"/>
                      </a:cubicBezTo>
                      <a:cubicBezTo>
                        <a:pt x="148273" y="53181"/>
                        <a:pt x="148273" y="54504"/>
                        <a:pt x="149543" y="54504"/>
                      </a:cubicBezTo>
                      <a:cubicBezTo>
                        <a:pt x="147003" y="55827"/>
                        <a:pt x="144463" y="55827"/>
                        <a:pt x="141923" y="55827"/>
                      </a:cubicBezTo>
                      <a:cubicBezTo>
                        <a:pt x="140653" y="57150"/>
                        <a:pt x="139383" y="57150"/>
                        <a:pt x="138113" y="57150"/>
                      </a:cubicBezTo>
                      <a:cubicBezTo>
                        <a:pt x="138113" y="55827"/>
                        <a:pt x="139383" y="55827"/>
                        <a:pt x="140653" y="55827"/>
                      </a:cubicBezTo>
                      <a:cubicBezTo>
                        <a:pt x="140653" y="54504"/>
                        <a:pt x="141923" y="54504"/>
                        <a:pt x="141923" y="53181"/>
                      </a:cubicBezTo>
                      <a:cubicBezTo>
                        <a:pt x="141923" y="53181"/>
                        <a:pt x="141923" y="53181"/>
                        <a:pt x="139383" y="53181"/>
                      </a:cubicBezTo>
                      <a:cubicBezTo>
                        <a:pt x="140653" y="53181"/>
                        <a:pt x="141923" y="53181"/>
                        <a:pt x="141923" y="51859"/>
                      </a:cubicBezTo>
                      <a:cubicBezTo>
                        <a:pt x="141923" y="49213"/>
                        <a:pt x="145733" y="51859"/>
                        <a:pt x="145733" y="49213"/>
                      </a:cubicBezTo>
                      <a:cubicBezTo>
                        <a:pt x="145733" y="47890"/>
                        <a:pt x="144463" y="47890"/>
                        <a:pt x="144463" y="47890"/>
                      </a:cubicBezTo>
                      <a:cubicBezTo>
                        <a:pt x="144463" y="47890"/>
                        <a:pt x="144463" y="46567"/>
                        <a:pt x="144463" y="45244"/>
                      </a:cubicBezTo>
                      <a:cubicBezTo>
                        <a:pt x="144463" y="45244"/>
                        <a:pt x="144463" y="46567"/>
                        <a:pt x="143193" y="45244"/>
                      </a:cubicBezTo>
                      <a:close/>
                      <a:moveTo>
                        <a:pt x="169336" y="30162"/>
                      </a:moveTo>
                      <a:cubicBezTo>
                        <a:pt x="103318" y="30162"/>
                        <a:pt x="47862" y="76200"/>
                        <a:pt x="33338" y="136706"/>
                      </a:cubicBezTo>
                      <a:cubicBezTo>
                        <a:pt x="33338" y="136706"/>
                        <a:pt x="33338" y="138022"/>
                        <a:pt x="33338" y="138022"/>
                      </a:cubicBezTo>
                      <a:cubicBezTo>
                        <a:pt x="33338" y="138022"/>
                        <a:pt x="33338" y="139337"/>
                        <a:pt x="33338" y="139337"/>
                      </a:cubicBezTo>
                      <a:cubicBezTo>
                        <a:pt x="33338" y="139337"/>
                        <a:pt x="33338" y="140652"/>
                        <a:pt x="33338" y="140652"/>
                      </a:cubicBezTo>
                      <a:cubicBezTo>
                        <a:pt x="33338" y="140652"/>
                        <a:pt x="34658" y="139337"/>
                        <a:pt x="34658" y="139337"/>
                      </a:cubicBezTo>
                      <a:cubicBezTo>
                        <a:pt x="34658" y="139337"/>
                        <a:pt x="35979" y="139337"/>
                        <a:pt x="35979" y="139337"/>
                      </a:cubicBezTo>
                      <a:cubicBezTo>
                        <a:pt x="35979" y="139337"/>
                        <a:pt x="35979" y="139337"/>
                        <a:pt x="35979" y="140652"/>
                      </a:cubicBezTo>
                      <a:cubicBezTo>
                        <a:pt x="35979" y="147229"/>
                        <a:pt x="42580" y="148544"/>
                        <a:pt x="43901" y="153806"/>
                      </a:cubicBezTo>
                      <a:cubicBezTo>
                        <a:pt x="47862" y="159067"/>
                        <a:pt x="47862" y="164329"/>
                        <a:pt x="45221" y="169590"/>
                      </a:cubicBezTo>
                      <a:cubicBezTo>
                        <a:pt x="47862" y="169590"/>
                        <a:pt x="46542" y="165644"/>
                        <a:pt x="49182" y="166959"/>
                      </a:cubicBezTo>
                      <a:cubicBezTo>
                        <a:pt x="50503" y="166959"/>
                        <a:pt x="47862" y="169590"/>
                        <a:pt x="50503" y="170905"/>
                      </a:cubicBezTo>
                      <a:cubicBezTo>
                        <a:pt x="50503" y="170905"/>
                        <a:pt x="50503" y="170905"/>
                        <a:pt x="50503" y="168275"/>
                      </a:cubicBezTo>
                      <a:cubicBezTo>
                        <a:pt x="53143" y="166959"/>
                        <a:pt x="55784" y="170905"/>
                        <a:pt x="55784" y="174852"/>
                      </a:cubicBezTo>
                      <a:cubicBezTo>
                        <a:pt x="55784" y="174852"/>
                        <a:pt x="57105" y="174852"/>
                        <a:pt x="57105" y="174852"/>
                      </a:cubicBezTo>
                      <a:cubicBezTo>
                        <a:pt x="57105" y="174852"/>
                        <a:pt x="57105" y="173536"/>
                        <a:pt x="57105" y="173536"/>
                      </a:cubicBezTo>
                      <a:cubicBezTo>
                        <a:pt x="57105" y="173536"/>
                        <a:pt x="58425" y="173536"/>
                        <a:pt x="59745" y="173536"/>
                      </a:cubicBezTo>
                      <a:cubicBezTo>
                        <a:pt x="61066" y="173536"/>
                        <a:pt x="61066" y="173536"/>
                        <a:pt x="61066" y="173536"/>
                      </a:cubicBezTo>
                      <a:cubicBezTo>
                        <a:pt x="61066" y="173536"/>
                        <a:pt x="62386" y="173536"/>
                        <a:pt x="62386" y="173536"/>
                      </a:cubicBezTo>
                      <a:cubicBezTo>
                        <a:pt x="63706" y="173536"/>
                        <a:pt x="63706" y="173536"/>
                        <a:pt x="63706" y="173536"/>
                      </a:cubicBezTo>
                      <a:cubicBezTo>
                        <a:pt x="63706" y="173536"/>
                        <a:pt x="63706" y="173536"/>
                        <a:pt x="65027" y="173536"/>
                      </a:cubicBezTo>
                      <a:cubicBezTo>
                        <a:pt x="65027" y="174852"/>
                        <a:pt x="65027" y="174852"/>
                        <a:pt x="65027" y="174852"/>
                      </a:cubicBezTo>
                      <a:cubicBezTo>
                        <a:pt x="65027" y="174852"/>
                        <a:pt x="66347" y="176167"/>
                        <a:pt x="68988" y="177482"/>
                      </a:cubicBezTo>
                      <a:cubicBezTo>
                        <a:pt x="70308" y="178798"/>
                        <a:pt x="72949" y="180113"/>
                        <a:pt x="72949" y="180113"/>
                      </a:cubicBezTo>
                      <a:cubicBezTo>
                        <a:pt x="72949" y="181428"/>
                        <a:pt x="74269" y="181428"/>
                        <a:pt x="74269" y="182744"/>
                      </a:cubicBezTo>
                      <a:cubicBezTo>
                        <a:pt x="74269" y="182744"/>
                        <a:pt x="74269" y="184059"/>
                        <a:pt x="74269" y="185374"/>
                      </a:cubicBezTo>
                      <a:cubicBezTo>
                        <a:pt x="74269" y="186690"/>
                        <a:pt x="74269" y="188005"/>
                        <a:pt x="74269" y="189320"/>
                      </a:cubicBezTo>
                      <a:cubicBezTo>
                        <a:pt x="74269" y="190636"/>
                        <a:pt x="72949" y="191951"/>
                        <a:pt x="71629" y="194582"/>
                      </a:cubicBezTo>
                      <a:cubicBezTo>
                        <a:pt x="71629" y="194582"/>
                        <a:pt x="71629" y="195897"/>
                        <a:pt x="71629" y="195897"/>
                      </a:cubicBezTo>
                      <a:cubicBezTo>
                        <a:pt x="68988" y="205105"/>
                        <a:pt x="65027" y="211682"/>
                        <a:pt x="63706" y="219574"/>
                      </a:cubicBezTo>
                      <a:cubicBezTo>
                        <a:pt x="62386" y="224835"/>
                        <a:pt x="66347" y="230097"/>
                        <a:pt x="66347" y="236673"/>
                      </a:cubicBezTo>
                      <a:cubicBezTo>
                        <a:pt x="66347" y="236673"/>
                        <a:pt x="66347" y="237989"/>
                        <a:pt x="66347" y="239304"/>
                      </a:cubicBezTo>
                      <a:cubicBezTo>
                        <a:pt x="66347" y="240619"/>
                        <a:pt x="66347" y="243250"/>
                        <a:pt x="65027" y="245881"/>
                      </a:cubicBezTo>
                      <a:cubicBezTo>
                        <a:pt x="63706" y="244565"/>
                        <a:pt x="63706" y="244565"/>
                        <a:pt x="62386" y="244565"/>
                      </a:cubicBezTo>
                      <a:cubicBezTo>
                        <a:pt x="63706" y="247196"/>
                        <a:pt x="66347" y="249827"/>
                        <a:pt x="65027" y="253773"/>
                      </a:cubicBezTo>
                      <a:cubicBezTo>
                        <a:pt x="65027" y="255088"/>
                        <a:pt x="63706" y="255088"/>
                        <a:pt x="62386" y="255088"/>
                      </a:cubicBezTo>
                      <a:cubicBezTo>
                        <a:pt x="63706" y="256404"/>
                        <a:pt x="63706" y="256404"/>
                        <a:pt x="63706" y="257719"/>
                      </a:cubicBezTo>
                      <a:cubicBezTo>
                        <a:pt x="63706" y="259034"/>
                        <a:pt x="65027" y="259034"/>
                        <a:pt x="66347" y="260350"/>
                      </a:cubicBezTo>
                      <a:cubicBezTo>
                        <a:pt x="66347" y="260350"/>
                        <a:pt x="66347" y="261665"/>
                        <a:pt x="66347" y="261665"/>
                      </a:cubicBezTo>
                      <a:cubicBezTo>
                        <a:pt x="66347" y="261665"/>
                        <a:pt x="66347" y="261665"/>
                        <a:pt x="67668" y="261665"/>
                      </a:cubicBezTo>
                      <a:cubicBezTo>
                        <a:pt x="72949" y="268242"/>
                        <a:pt x="79551" y="274819"/>
                        <a:pt x="87473" y="280080"/>
                      </a:cubicBezTo>
                      <a:cubicBezTo>
                        <a:pt x="87473" y="280080"/>
                        <a:pt x="88794" y="280080"/>
                        <a:pt x="88794" y="280080"/>
                      </a:cubicBezTo>
                      <a:cubicBezTo>
                        <a:pt x="88794" y="280080"/>
                        <a:pt x="88794" y="280080"/>
                        <a:pt x="88794" y="281395"/>
                      </a:cubicBezTo>
                      <a:cubicBezTo>
                        <a:pt x="88794" y="281395"/>
                        <a:pt x="90114" y="281395"/>
                        <a:pt x="90114" y="281395"/>
                      </a:cubicBezTo>
                      <a:cubicBezTo>
                        <a:pt x="112560" y="297180"/>
                        <a:pt x="140288" y="306387"/>
                        <a:pt x="169336" y="306387"/>
                      </a:cubicBezTo>
                      <a:cubicBezTo>
                        <a:pt x="245919" y="306387"/>
                        <a:pt x="307976" y="244565"/>
                        <a:pt x="307976" y="168275"/>
                      </a:cubicBezTo>
                      <a:lnTo>
                        <a:pt x="306128" y="156215"/>
                      </a:lnTo>
                      <a:lnTo>
                        <a:pt x="306388" y="154573"/>
                      </a:lnTo>
                      <a:lnTo>
                        <a:pt x="306388" y="151899"/>
                      </a:lnTo>
                      <a:lnTo>
                        <a:pt x="305656" y="153133"/>
                      </a:lnTo>
                      <a:lnTo>
                        <a:pt x="301374" y="125197"/>
                      </a:lnTo>
                      <a:cubicBezTo>
                        <a:pt x="297083" y="111715"/>
                        <a:pt x="290811" y="99219"/>
                        <a:pt x="282889" y="88038"/>
                      </a:cubicBezTo>
                      <a:cubicBezTo>
                        <a:pt x="284209" y="94615"/>
                        <a:pt x="284209" y="102507"/>
                        <a:pt x="282889" y="109084"/>
                      </a:cubicBezTo>
                      <a:cubicBezTo>
                        <a:pt x="281569" y="110399"/>
                        <a:pt x="281569" y="111714"/>
                        <a:pt x="281569" y="113030"/>
                      </a:cubicBezTo>
                      <a:cubicBezTo>
                        <a:pt x="280248" y="113030"/>
                        <a:pt x="280248" y="114345"/>
                        <a:pt x="278928" y="115660"/>
                      </a:cubicBezTo>
                      <a:cubicBezTo>
                        <a:pt x="278928" y="114345"/>
                        <a:pt x="278928" y="113030"/>
                        <a:pt x="278928" y="113030"/>
                      </a:cubicBezTo>
                      <a:cubicBezTo>
                        <a:pt x="278928" y="111714"/>
                        <a:pt x="278928" y="110399"/>
                        <a:pt x="277608" y="109084"/>
                      </a:cubicBezTo>
                      <a:cubicBezTo>
                        <a:pt x="277608" y="107768"/>
                        <a:pt x="276287" y="106453"/>
                        <a:pt x="274967" y="106453"/>
                      </a:cubicBezTo>
                      <a:cubicBezTo>
                        <a:pt x="267045" y="107768"/>
                        <a:pt x="260443" y="105138"/>
                        <a:pt x="253841" y="101192"/>
                      </a:cubicBezTo>
                      <a:cubicBezTo>
                        <a:pt x="252520" y="101192"/>
                        <a:pt x="251200" y="101192"/>
                        <a:pt x="249880" y="99876"/>
                      </a:cubicBezTo>
                      <a:cubicBezTo>
                        <a:pt x="245919" y="98561"/>
                        <a:pt x="243278" y="97245"/>
                        <a:pt x="240637" y="97245"/>
                      </a:cubicBezTo>
                      <a:cubicBezTo>
                        <a:pt x="243278" y="99876"/>
                        <a:pt x="244598" y="102507"/>
                        <a:pt x="245919" y="106453"/>
                      </a:cubicBezTo>
                      <a:cubicBezTo>
                        <a:pt x="245919" y="105138"/>
                        <a:pt x="247239" y="105138"/>
                        <a:pt x="247239" y="103822"/>
                      </a:cubicBezTo>
                      <a:cubicBezTo>
                        <a:pt x="247239" y="105138"/>
                        <a:pt x="248559" y="105138"/>
                        <a:pt x="248559" y="106453"/>
                      </a:cubicBezTo>
                      <a:cubicBezTo>
                        <a:pt x="249880" y="110399"/>
                        <a:pt x="256482" y="110399"/>
                        <a:pt x="256482" y="105138"/>
                      </a:cubicBezTo>
                      <a:cubicBezTo>
                        <a:pt x="263083" y="110399"/>
                        <a:pt x="269685" y="115660"/>
                        <a:pt x="268365" y="124868"/>
                      </a:cubicBezTo>
                      <a:cubicBezTo>
                        <a:pt x="267045" y="128814"/>
                        <a:pt x="263083" y="131445"/>
                        <a:pt x="259122" y="132760"/>
                      </a:cubicBezTo>
                      <a:cubicBezTo>
                        <a:pt x="251200" y="135391"/>
                        <a:pt x="237996" y="140652"/>
                        <a:pt x="236676" y="128814"/>
                      </a:cubicBezTo>
                      <a:cubicBezTo>
                        <a:pt x="236676" y="128814"/>
                        <a:pt x="235356" y="127499"/>
                        <a:pt x="235356" y="126183"/>
                      </a:cubicBezTo>
                      <a:cubicBezTo>
                        <a:pt x="234035" y="124868"/>
                        <a:pt x="234035" y="124868"/>
                        <a:pt x="234035" y="123553"/>
                      </a:cubicBezTo>
                      <a:cubicBezTo>
                        <a:pt x="230074" y="119607"/>
                        <a:pt x="226113" y="115660"/>
                        <a:pt x="223472" y="110399"/>
                      </a:cubicBezTo>
                      <a:cubicBezTo>
                        <a:pt x="222152" y="109084"/>
                        <a:pt x="220831" y="109084"/>
                        <a:pt x="220831" y="107768"/>
                      </a:cubicBezTo>
                      <a:cubicBezTo>
                        <a:pt x="219511" y="106453"/>
                        <a:pt x="219511" y="106453"/>
                        <a:pt x="218191" y="105138"/>
                      </a:cubicBezTo>
                      <a:cubicBezTo>
                        <a:pt x="218191" y="103822"/>
                        <a:pt x="216870" y="103822"/>
                        <a:pt x="215550" y="102507"/>
                      </a:cubicBezTo>
                      <a:cubicBezTo>
                        <a:pt x="212909" y="103822"/>
                        <a:pt x="214230" y="97245"/>
                        <a:pt x="210268" y="98561"/>
                      </a:cubicBezTo>
                      <a:cubicBezTo>
                        <a:pt x="208948" y="99876"/>
                        <a:pt x="208948" y="99876"/>
                        <a:pt x="210268" y="99876"/>
                      </a:cubicBezTo>
                      <a:cubicBezTo>
                        <a:pt x="211589" y="102507"/>
                        <a:pt x="211589" y="102507"/>
                        <a:pt x="212909" y="103822"/>
                      </a:cubicBezTo>
                      <a:cubicBezTo>
                        <a:pt x="214230" y="105138"/>
                        <a:pt x="214230" y="105138"/>
                        <a:pt x="215550" y="106453"/>
                      </a:cubicBezTo>
                      <a:cubicBezTo>
                        <a:pt x="215550" y="107768"/>
                        <a:pt x="216870" y="107768"/>
                        <a:pt x="216870" y="109084"/>
                      </a:cubicBezTo>
                      <a:cubicBezTo>
                        <a:pt x="219511" y="113030"/>
                        <a:pt x="223472" y="116976"/>
                        <a:pt x="224793" y="122237"/>
                      </a:cubicBezTo>
                      <a:cubicBezTo>
                        <a:pt x="227433" y="124868"/>
                        <a:pt x="230074" y="128814"/>
                        <a:pt x="231394" y="131445"/>
                      </a:cubicBezTo>
                      <a:cubicBezTo>
                        <a:pt x="232715" y="132760"/>
                        <a:pt x="234035" y="134075"/>
                        <a:pt x="234035" y="134075"/>
                      </a:cubicBezTo>
                      <a:cubicBezTo>
                        <a:pt x="235356" y="135391"/>
                        <a:pt x="236676" y="138022"/>
                        <a:pt x="236676" y="138022"/>
                      </a:cubicBezTo>
                      <a:cubicBezTo>
                        <a:pt x="237996" y="139337"/>
                        <a:pt x="237996" y="139337"/>
                        <a:pt x="240637" y="140652"/>
                      </a:cubicBezTo>
                      <a:cubicBezTo>
                        <a:pt x="241957" y="141968"/>
                        <a:pt x="244598" y="143283"/>
                        <a:pt x="244598" y="143283"/>
                      </a:cubicBezTo>
                      <a:cubicBezTo>
                        <a:pt x="244598" y="143283"/>
                        <a:pt x="245919" y="143283"/>
                        <a:pt x="245919" y="143283"/>
                      </a:cubicBezTo>
                      <a:cubicBezTo>
                        <a:pt x="247239" y="143283"/>
                        <a:pt x="247239" y="143283"/>
                        <a:pt x="248559" y="143283"/>
                      </a:cubicBezTo>
                      <a:cubicBezTo>
                        <a:pt x="252520" y="143283"/>
                        <a:pt x="256482" y="143283"/>
                        <a:pt x="260443" y="140652"/>
                      </a:cubicBezTo>
                      <a:cubicBezTo>
                        <a:pt x="260443" y="143283"/>
                        <a:pt x="260443" y="145914"/>
                        <a:pt x="259122" y="147229"/>
                      </a:cubicBezTo>
                      <a:cubicBezTo>
                        <a:pt x="259122" y="148544"/>
                        <a:pt x="259122" y="149860"/>
                        <a:pt x="257802" y="151175"/>
                      </a:cubicBezTo>
                      <a:cubicBezTo>
                        <a:pt x="257802" y="153806"/>
                        <a:pt x="256482" y="156437"/>
                        <a:pt x="255161" y="159067"/>
                      </a:cubicBezTo>
                      <a:cubicBezTo>
                        <a:pt x="255161" y="160383"/>
                        <a:pt x="253841" y="160383"/>
                        <a:pt x="253841" y="161698"/>
                      </a:cubicBezTo>
                      <a:cubicBezTo>
                        <a:pt x="240637" y="168275"/>
                        <a:pt x="228754" y="176167"/>
                        <a:pt x="232715" y="190636"/>
                      </a:cubicBezTo>
                      <a:cubicBezTo>
                        <a:pt x="232715" y="190636"/>
                        <a:pt x="234035" y="191951"/>
                        <a:pt x="234035" y="191951"/>
                      </a:cubicBezTo>
                      <a:cubicBezTo>
                        <a:pt x="234035" y="199843"/>
                        <a:pt x="232715" y="206420"/>
                        <a:pt x="228754" y="212997"/>
                      </a:cubicBezTo>
                      <a:cubicBezTo>
                        <a:pt x="228754" y="214312"/>
                        <a:pt x="227433" y="215628"/>
                        <a:pt x="227433" y="215628"/>
                      </a:cubicBezTo>
                      <a:cubicBezTo>
                        <a:pt x="222152" y="222204"/>
                        <a:pt x="219511" y="228781"/>
                        <a:pt x="218191" y="235358"/>
                      </a:cubicBezTo>
                      <a:cubicBezTo>
                        <a:pt x="218191" y="236673"/>
                        <a:pt x="214230" y="236673"/>
                        <a:pt x="212909" y="239304"/>
                      </a:cubicBezTo>
                      <a:cubicBezTo>
                        <a:pt x="212909" y="239304"/>
                        <a:pt x="212909" y="240619"/>
                        <a:pt x="211589" y="241935"/>
                      </a:cubicBezTo>
                      <a:cubicBezTo>
                        <a:pt x="211589" y="243250"/>
                        <a:pt x="210268" y="245881"/>
                        <a:pt x="210268" y="245881"/>
                      </a:cubicBezTo>
                      <a:cubicBezTo>
                        <a:pt x="208948" y="247196"/>
                        <a:pt x="207628" y="248512"/>
                        <a:pt x="207628" y="248512"/>
                      </a:cubicBezTo>
                      <a:cubicBezTo>
                        <a:pt x="206307" y="249827"/>
                        <a:pt x="204987" y="251142"/>
                        <a:pt x="203667" y="253773"/>
                      </a:cubicBezTo>
                      <a:cubicBezTo>
                        <a:pt x="199705" y="255088"/>
                        <a:pt x="195744" y="256404"/>
                        <a:pt x="191783" y="259034"/>
                      </a:cubicBezTo>
                      <a:cubicBezTo>
                        <a:pt x="189142" y="259034"/>
                        <a:pt x="185181" y="259034"/>
                        <a:pt x="185181" y="259034"/>
                      </a:cubicBezTo>
                      <a:cubicBezTo>
                        <a:pt x="185181" y="260350"/>
                        <a:pt x="185181" y="260350"/>
                        <a:pt x="183861" y="260350"/>
                      </a:cubicBezTo>
                      <a:cubicBezTo>
                        <a:pt x="183861" y="260350"/>
                        <a:pt x="183861" y="260350"/>
                        <a:pt x="183861" y="261665"/>
                      </a:cubicBezTo>
                      <a:cubicBezTo>
                        <a:pt x="182540" y="261665"/>
                        <a:pt x="182540" y="261665"/>
                        <a:pt x="181220" y="261665"/>
                      </a:cubicBezTo>
                      <a:cubicBezTo>
                        <a:pt x="179899" y="261665"/>
                        <a:pt x="178579" y="260350"/>
                        <a:pt x="178579" y="260350"/>
                      </a:cubicBezTo>
                      <a:cubicBezTo>
                        <a:pt x="178579" y="260350"/>
                        <a:pt x="177259" y="260350"/>
                        <a:pt x="177259" y="259034"/>
                      </a:cubicBezTo>
                      <a:cubicBezTo>
                        <a:pt x="177259" y="259034"/>
                        <a:pt x="175938" y="257719"/>
                        <a:pt x="175938" y="257719"/>
                      </a:cubicBezTo>
                      <a:cubicBezTo>
                        <a:pt x="175938" y="257719"/>
                        <a:pt x="175938" y="256404"/>
                        <a:pt x="175938" y="256404"/>
                      </a:cubicBezTo>
                      <a:cubicBezTo>
                        <a:pt x="175938" y="256404"/>
                        <a:pt x="175938" y="256404"/>
                        <a:pt x="175938" y="255088"/>
                      </a:cubicBezTo>
                      <a:cubicBezTo>
                        <a:pt x="175938" y="255088"/>
                        <a:pt x="175938" y="255088"/>
                        <a:pt x="175938" y="253773"/>
                      </a:cubicBezTo>
                      <a:cubicBezTo>
                        <a:pt x="175938" y="252458"/>
                        <a:pt x="175938" y="251142"/>
                        <a:pt x="174618" y="251142"/>
                      </a:cubicBezTo>
                      <a:cubicBezTo>
                        <a:pt x="174618" y="249827"/>
                        <a:pt x="173298" y="248512"/>
                        <a:pt x="173298" y="248512"/>
                      </a:cubicBezTo>
                      <a:cubicBezTo>
                        <a:pt x="171977" y="247196"/>
                        <a:pt x="171977" y="245881"/>
                        <a:pt x="171977" y="245881"/>
                      </a:cubicBezTo>
                      <a:cubicBezTo>
                        <a:pt x="171977" y="245881"/>
                        <a:pt x="171977" y="245881"/>
                        <a:pt x="170657" y="245881"/>
                      </a:cubicBezTo>
                      <a:cubicBezTo>
                        <a:pt x="170657" y="245881"/>
                        <a:pt x="170657" y="244565"/>
                        <a:pt x="170657" y="244565"/>
                      </a:cubicBezTo>
                      <a:cubicBezTo>
                        <a:pt x="170657" y="244565"/>
                        <a:pt x="169336" y="243250"/>
                        <a:pt x="169336" y="243250"/>
                      </a:cubicBezTo>
                      <a:cubicBezTo>
                        <a:pt x="169336" y="243250"/>
                        <a:pt x="169336" y="243250"/>
                        <a:pt x="169336" y="241935"/>
                      </a:cubicBezTo>
                      <a:cubicBezTo>
                        <a:pt x="168016" y="234043"/>
                        <a:pt x="162735" y="226150"/>
                        <a:pt x="160094" y="219574"/>
                      </a:cubicBezTo>
                      <a:cubicBezTo>
                        <a:pt x="158773" y="214312"/>
                        <a:pt x="161414" y="209051"/>
                        <a:pt x="164055" y="205105"/>
                      </a:cubicBezTo>
                      <a:cubicBezTo>
                        <a:pt x="165375" y="203789"/>
                        <a:pt x="165375" y="203789"/>
                        <a:pt x="165375" y="202474"/>
                      </a:cubicBezTo>
                      <a:cubicBezTo>
                        <a:pt x="165375" y="201159"/>
                        <a:pt x="165375" y="199843"/>
                        <a:pt x="165375" y="198528"/>
                      </a:cubicBezTo>
                      <a:cubicBezTo>
                        <a:pt x="164055" y="198528"/>
                        <a:pt x="164055" y="195897"/>
                        <a:pt x="164055" y="194582"/>
                      </a:cubicBezTo>
                      <a:cubicBezTo>
                        <a:pt x="162735" y="191951"/>
                        <a:pt x="161414" y="188005"/>
                        <a:pt x="160094" y="185374"/>
                      </a:cubicBezTo>
                      <a:cubicBezTo>
                        <a:pt x="160094" y="185374"/>
                        <a:pt x="158773" y="184059"/>
                        <a:pt x="157453" y="182744"/>
                      </a:cubicBezTo>
                      <a:cubicBezTo>
                        <a:pt x="157453" y="181428"/>
                        <a:pt x="156133" y="181428"/>
                        <a:pt x="156133" y="180113"/>
                      </a:cubicBezTo>
                      <a:cubicBezTo>
                        <a:pt x="150851" y="176167"/>
                        <a:pt x="154812" y="169590"/>
                        <a:pt x="152172" y="164329"/>
                      </a:cubicBezTo>
                      <a:cubicBezTo>
                        <a:pt x="150851" y="161698"/>
                        <a:pt x="149531" y="160383"/>
                        <a:pt x="148210" y="160383"/>
                      </a:cubicBezTo>
                      <a:cubicBezTo>
                        <a:pt x="145570" y="160383"/>
                        <a:pt x="144249" y="160383"/>
                        <a:pt x="144249" y="160383"/>
                      </a:cubicBezTo>
                      <a:cubicBezTo>
                        <a:pt x="142929" y="160383"/>
                        <a:pt x="142929" y="159067"/>
                        <a:pt x="142929" y="159067"/>
                      </a:cubicBezTo>
                      <a:cubicBezTo>
                        <a:pt x="142929" y="159067"/>
                        <a:pt x="142929" y="157752"/>
                        <a:pt x="141609" y="157752"/>
                      </a:cubicBezTo>
                      <a:cubicBezTo>
                        <a:pt x="141609" y="157752"/>
                        <a:pt x="141609" y="156437"/>
                        <a:pt x="141609" y="156437"/>
                      </a:cubicBezTo>
                      <a:cubicBezTo>
                        <a:pt x="141609" y="156437"/>
                        <a:pt x="138968" y="156437"/>
                        <a:pt x="136327" y="155121"/>
                      </a:cubicBezTo>
                      <a:cubicBezTo>
                        <a:pt x="136327" y="156437"/>
                        <a:pt x="135007" y="156437"/>
                        <a:pt x="133686" y="156437"/>
                      </a:cubicBezTo>
                      <a:cubicBezTo>
                        <a:pt x="132366" y="156437"/>
                        <a:pt x="132366" y="156437"/>
                        <a:pt x="131046" y="156437"/>
                      </a:cubicBezTo>
                      <a:cubicBezTo>
                        <a:pt x="117842" y="163013"/>
                        <a:pt x="98036" y="164329"/>
                        <a:pt x="92755" y="145914"/>
                      </a:cubicBezTo>
                      <a:cubicBezTo>
                        <a:pt x="92755" y="145914"/>
                        <a:pt x="91434" y="144598"/>
                        <a:pt x="91434" y="143283"/>
                      </a:cubicBezTo>
                      <a:cubicBezTo>
                        <a:pt x="90114" y="141968"/>
                        <a:pt x="90114" y="140652"/>
                        <a:pt x="88794" y="140652"/>
                      </a:cubicBezTo>
                      <a:cubicBezTo>
                        <a:pt x="88794" y="140652"/>
                        <a:pt x="88794" y="140652"/>
                        <a:pt x="88794" y="139337"/>
                      </a:cubicBezTo>
                      <a:cubicBezTo>
                        <a:pt x="87473" y="139337"/>
                        <a:pt x="87473" y="139337"/>
                        <a:pt x="87473" y="139337"/>
                      </a:cubicBezTo>
                      <a:cubicBezTo>
                        <a:pt x="87473" y="138022"/>
                        <a:pt x="87473" y="138022"/>
                        <a:pt x="88794" y="136706"/>
                      </a:cubicBezTo>
                      <a:cubicBezTo>
                        <a:pt x="88794" y="136706"/>
                        <a:pt x="88794" y="135391"/>
                        <a:pt x="88794" y="134075"/>
                      </a:cubicBezTo>
                      <a:cubicBezTo>
                        <a:pt x="88794" y="134075"/>
                        <a:pt x="88794" y="132760"/>
                        <a:pt x="88794" y="132760"/>
                      </a:cubicBezTo>
                      <a:cubicBezTo>
                        <a:pt x="88794" y="132760"/>
                        <a:pt x="88794" y="131445"/>
                        <a:pt x="88794" y="131445"/>
                      </a:cubicBezTo>
                      <a:cubicBezTo>
                        <a:pt x="91434" y="120922"/>
                        <a:pt x="94075" y="110399"/>
                        <a:pt x="101997" y="103822"/>
                      </a:cubicBezTo>
                      <a:cubicBezTo>
                        <a:pt x="103318" y="102507"/>
                        <a:pt x="104638" y="102507"/>
                        <a:pt x="105958" y="101192"/>
                      </a:cubicBezTo>
                      <a:cubicBezTo>
                        <a:pt x="108599" y="99876"/>
                        <a:pt x="111240" y="98561"/>
                        <a:pt x="113881" y="95930"/>
                      </a:cubicBezTo>
                      <a:cubicBezTo>
                        <a:pt x="115201" y="94615"/>
                        <a:pt x="115201" y="94615"/>
                        <a:pt x="115201" y="93299"/>
                      </a:cubicBezTo>
                      <a:cubicBezTo>
                        <a:pt x="117842" y="89353"/>
                        <a:pt x="120483" y="84092"/>
                        <a:pt x="125764" y="84092"/>
                      </a:cubicBezTo>
                      <a:cubicBezTo>
                        <a:pt x="132366" y="84092"/>
                        <a:pt x="137647" y="84092"/>
                        <a:pt x="144249" y="81461"/>
                      </a:cubicBezTo>
                      <a:cubicBezTo>
                        <a:pt x="145570" y="81461"/>
                        <a:pt x="146890" y="81461"/>
                        <a:pt x="148210" y="81461"/>
                      </a:cubicBezTo>
                      <a:cubicBezTo>
                        <a:pt x="152172" y="80146"/>
                        <a:pt x="157453" y="81461"/>
                        <a:pt x="161414" y="82777"/>
                      </a:cubicBezTo>
                      <a:cubicBezTo>
                        <a:pt x="158773" y="88038"/>
                        <a:pt x="164055" y="91984"/>
                        <a:pt x="168016" y="91984"/>
                      </a:cubicBezTo>
                      <a:cubicBezTo>
                        <a:pt x="169336" y="91984"/>
                        <a:pt x="170657" y="91984"/>
                        <a:pt x="170657" y="91984"/>
                      </a:cubicBezTo>
                      <a:cubicBezTo>
                        <a:pt x="171977" y="93299"/>
                        <a:pt x="173298" y="93299"/>
                        <a:pt x="174618" y="93299"/>
                      </a:cubicBezTo>
                      <a:cubicBezTo>
                        <a:pt x="174618" y="93299"/>
                        <a:pt x="175938" y="94615"/>
                        <a:pt x="175938" y="94615"/>
                      </a:cubicBezTo>
                      <a:cubicBezTo>
                        <a:pt x="177259" y="95930"/>
                        <a:pt x="178579" y="95930"/>
                        <a:pt x="179899" y="95930"/>
                      </a:cubicBezTo>
                      <a:cubicBezTo>
                        <a:pt x="179899" y="94615"/>
                        <a:pt x="179899" y="94615"/>
                        <a:pt x="179899" y="94615"/>
                      </a:cubicBezTo>
                      <a:cubicBezTo>
                        <a:pt x="179899" y="93299"/>
                        <a:pt x="179899" y="93299"/>
                        <a:pt x="179899" y="91984"/>
                      </a:cubicBezTo>
                      <a:cubicBezTo>
                        <a:pt x="181220" y="91984"/>
                        <a:pt x="181220" y="90669"/>
                        <a:pt x="181220" y="90669"/>
                      </a:cubicBezTo>
                      <a:cubicBezTo>
                        <a:pt x="182540" y="90669"/>
                        <a:pt x="183861" y="90669"/>
                        <a:pt x="183861" y="90669"/>
                      </a:cubicBezTo>
                      <a:cubicBezTo>
                        <a:pt x="185181" y="90669"/>
                        <a:pt x="186501" y="90669"/>
                        <a:pt x="186501" y="90669"/>
                      </a:cubicBezTo>
                      <a:cubicBezTo>
                        <a:pt x="190463" y="91984"/>
                        <a:pt x="194424" y="93299"/>
                        <a:pt x="198385" y="94615"/>
                      </a:cubicBezTo>
                      <a:cubicBezTo>
                        <a:pt x="206307" y="95930"/>
                        <a:pt x="218191" y="89353"/>
                        <a:pt x="211589" y="84092"/>
                      </a:cubicBezTo>
                      <a:cubicBezTo>
                        <a:pt x="206307" y="80146"/>
                        <a:pt x="193104" y="85407"/>
                        <a:pt x="189142" y="74884"/>
                      </a:cubicBezTo>
                      <a:cubicBezTo>
                        <a:pt x="189142" y="74884"/>
                        <a:pt x="187822" y="73569"/>
                        <a:pt x="187822" y="76200"/>
                      </a:cubicBezTo>
                      <a:cubicBezTo>
                        <a:pt x="186501" y="77515"/>
                        <a:pt x="187822" y="77515"/>
                        <a:pt x="187822" y="78830"/>
                      </a:cubicBezTo>
                      <a:cubicBezTo>
                        <a:pt x="189142" y="80146"/>
                        <a:pt x="189142" y="80146"/>
                        <a:pt x="186501" y="82777"/>
                      </a:cubicBezTo>
                      <a:cubicBezTo>
                        <a:pt x="185181" y="82777"/>
                        <a:pt x="183861" y="82777"/>
                        <a:pt x="183861" y="81461"/>
                      </a:cubicBezTo>
                      <a:cubicBezTo>
                        <a:pt x="178579" y="73569"/>
                        <a:pt x="171977" y="70938"/>
                        <a:pt x="165375" y="65677"/>
                      </a:cubicBezTo>
                      <a:cubicBezTo>
                        <a:pt x="165375" y="72254"/>
                        <a:pt x="175938" y="76200"/>
                        <a:pt x="178579" y="81461"/>
                      </a:cubicBezTo>
                      <a:cubicBezTo>
                        <a:pt x="175938" y="78830"/>
                        <a:pt x="173298" y="81461"/>
                        <a:pt x="173298" y="82777"/>
                      </a:cubicBezTo>
                      <a:cubicBezTo>
                        <a:pt x="170657" y="77515"/>
                        <a:pt x="164055" y="72254"/>
                        <a:pt x="158773" y="68308"/>
                      </a:cubicBezTo>
                      <a:cubicBezTo>
                        <a:pt x="157453" y="68308"/>
                        <a:pt x="157453" y="68308"/>
                        <a:pt x="156133" y="68308"/>
                      </a:cubicBezTo>
                      <a:cubicBezTo>
                        <a:pt x="154812" y="68308"/>
                        <a:pt x="153492" y="68308"/>
                        <a:pt x="152172" y="69623"/>
                      </a:cubicBezTo>
                      <a:cubicBezTo>
                        <a:pt x="150851" y="69623"/>
                        <a:pt x="149531" y="69623"/>
                        <a:pt x="148210" y="70938"/>
                      </a:cubicBezTo>
                      <a:cubicBezTo>
                        <a:pt x="146890" y="72254"/>
                        <a:pt x="146890" y="72254"/>
                        <a:pt x="145570" y="73569"/>
                      </a:cubicBezTo>
                      <a:cubicBezTo>
                        <a:pt x="144249" y="73569"/>
                        <a:pt x="144249" y="74884"/>
                        <a:pt x="142929" y="74884"/>
                      </a:cubicBezTo>
                      <a:cubicBezTo>
                        <a:pt x="140288" y="76200"/>
                        <a:pt x="138968" y="78830"/>
                        <a:pt x="137647" y="78830"/>
                      </a:cubicBezTo>
                      <a:cubicBezTo>
                        <a:pt x="131046" y="82777"/>
                        <a:pt x="124444" y="82777"/>
                        <a:pt x="119162" y="78830"/>
                      </a:cubicBezTo>
                      <a:cubicBezTo>
                        <a:pt x="117842" y="77515"/>
                        <a:pt x="119162" y="74884"/>
                        <a:pt x="119162" y="73569"/>
                      </a:cubicBezTo>
                      <a:cubicBezTo>
                        <a:pt x="120483" y="63046"/>
                        <a:pt x="131046" y="65677"/>
                        <a:pt x="138968" y="66992"/>
                      </a:cubicBezTo>
                      <a:cubicBezTo>
                        <a:pt x="141609" y="68308"/>
                        <a:pt x="141609" y="63046"/>
                        <a:pt x="138968" y="60415"/>
                      </a:cubicBezTo>
                      <a:cubicBezTo>
                        <a:pt x="140288" y="60415"/>
                        <a:pt x="141609" y="60415"/>
                        <a:pt x="142929" y="60415"/>
                      </a:cubicBezTo>
                      <a:cubicBezTo>
                        <a:pt x="148210" y="57785"/>
                        <a:pt x="153492" y="55154"/>
                        <a:pt x="158773" y="52523"/>
                      </a:cubicBezTo>
                      <a:cubicBezTo>
                        <a:pt x="158773" y="52523"/>
                        <a:pt x="160094" y="52523"/>
                        <a:pt x="161414" y="52523"/>
                      </a:cubicBezTo>
                      <a:cubicBezTo>
                        <a:pt x="161414" y="51208"/>
                        <a:pt x="161414" y="47262"/>
                        <a:pt x="164055" y="47262"/>
                      </a:cubicBezTo>
                      <a:cubicBezTo>
                        <a:pt x="164055" y="47262"/>
                        <a:pt x="164055" y="47262"/>
                        <a:pt x="164055" y="49893"/>
                      </a:cubicBezTo>
                      <a:cubicBezTo>
                        <a:pt x="165375" y="49893"/>
                        <a:pt x="165375" y="49893"/>
                        <a:pt x="165375" y="51208"/>
                      </a:cubicBezTo>
                      <a:cubicBezTo>
                        <a:pt x="165375" y="52523"/>
                        <a:pt x="164055" y="51208"/>
                        <a:pt x="164055" y="51208"/>
                      </a:cubicBezTo>
                      <a:cubicBezTo>
                        <a:pt x="168016" y="53839"/>
                        <a:pt x="175938" y="52523"/>
                        <a:pt x="177259" y="45947"/>
                      </a:cubicBezTo>
                      <a:cubicBezTo>
                        <a:pt x="177259" y="45947"/>
                        <a:pt x="178579" y="45947"/>
                        <a:pt x="178579" y="47262"/>
                      </a:cubicBezTo>
                      <a:cubicBezTo>
                        <a:pt x="178579" y="45947"/>
                        <a:pt x="178579" y="43316"/>
                        <a:pt x="179899" y="43316"/>
                      </a:cubicBezTo>
                      <a:cubicBezTo>
                        <a:pt x="181220" y="43316"/>
                        <a:pt x="182540" y="43316"/>
                        <a:pt x="183861" y="42000"/>
                      </a:cubicBezTo>
                      <a:cubicBezTo>
                        <a:pt x="183861" y="42000"/>
                        <a:pt x="185181" y="42000"/>
                        <a:pt x="185181" y="40685"/>
                      </a:cubicBezTo>
                      <a:cubicBezTo>
                        <a:pt x="183861" y="40685"/>
                        <a:pt x="182540" y="42000"/>
                        <a:pt x="181220" y="42000"/>
                      </a:cubicBezTo>
                      <a:cubicBezTo>
                        <a:pt x="179899" y="43316"/>
                        <a:pt x="178579" y="43316"/>
                        <a:pt x="177259" y="43316"/>
                      </a:cubicBezTo>
                      <a:cubicBezTo>
                        <a:pt x="175938" y="42000"/>
                        <a:pt x="175938" y="39370"/>
                        <a:pt x="178579" y="39370"/>
                      </a:cubicBezTo>
                      <a:cubicBezTo>
                        <a:pt x="177259" y="39370"/>
                        <a:pt x="175938" y="39370"/>
                        <a:pt x="174618" y="40685"/>
                      </a:cubicBezTo>
                      <a:cubicBezTo>
                        <a:pt x="173298" y="42000"/>
                        <a:pt x="173298" y="43316"/>
                        <a:pt x="171977" y="43316"/>
                      </a:cubicBezTo>
                      <a:cubicBezTo>
                        <a:pt x="174618" y="45947"/>
                        <a:pt x="171977" y="51208"/>
                        <a:pt x="168016" y="51208"/>
                      </a:cubicBezTo>
                      <a:cubicBezTo>
                        <a:pt x="166696" y="49893"/>
                        <a:pt x="166696" y="49893"/>
                        <a:pt x="165375" y="48577"/>
                      </a:cubicBezTo>
                      <a:cubicBezTo>
                        <a:pt x="165375" y="48577"/>
                        <a:pt x="164055" y="47262"/>
                        <a:pt x="164055" y="47262"/>
                      </a:cubicBezTo>
                      <a:cubicBezTo>
                        <a:pt x="162735" y="47262"/>
                        <a:pt x="161414" y="45947"/>
                        <a:pt x="160094" y="45947"/>
                      </a:cubicBezTo>
                      <a:cubicBezTo>
                        <a:pt x="158773" y="44631"/>
                        <a:pt x="162735" y="42000"/>
                        <a:pt x="165375" y="40685"/>
                      </a:cubicBezTo>
                      <a:cubicBezTo>
                        <a:pt x="166696" y="40685"/>
                        <a:pt x="166696" y="39370"/>
                        <a:pt x="168016" y="39370"/>
                      </a:cubicBezTo>
                      <a:cubicBezTo>
                        <a:pt x="169336" y="39370"/>
                        <a:pt x="169336" y="38054"/>
                        <a:pt x="170657" y="38054"/>
                      </a:cubicBezTo>
                      <a:cubicBezTo>
                        <a:pt x="177259" y="36739"/>
                        <a:pt x="181220" y="35424"/>
                        <a:pt x="187822" y="35424"/>
                      </a:cubicBezTo>
                      <a:cubicBezTo>
                        <a:pt x="186501" y="36739"/>
                        <a:pt x="185181" y="35424"/>
                        <a:pt x="183861" y="36739"/>
                      </a:cubicBezTo>
                      <a:lnTo>
                        <a:pt x="187822" y="36739"/>
                      </a:lnTo>
                      <a:cubicBezTo>
                        <a:pt x="187822" y="36739"/>
                        <a:pt x="187822" y="36739"/>
                        <a:pt x="190463" y="34108"/>
                      </a:cubicBezTo>
                      <a:cubicBezTo>
                        <a:pt x="190463" y="34108"/>
                        <a:pt x="190463" y="34108"/>
                        <a:pt x="187822" y="34108"/>
                      </a:cubicBezTo>
                      <a:cubicBezTo>
                        <a:pt x="189142" y="34108"/>
                        <a:pt x="190463" y="32793"/>
                        <a:pt x="190463" y="32793"/>
                      </a:cubicBezTo>
                      <a:cubicBezTo>
                        <a:pt x="189142" y="32793"/>
                        <a:pt x="189142" y="32793"/>
                        <a:pt x="187822" y="32793"/>
                      </a:cubicBezTo>
                      <a:lnTo>
                        <a:pt x="189915" y="31750"/>
                      </a:lnTo>
                      <a:lnTo>
                        <a:pt x="190463" y="31477"/>
                      </a:lnTo>
                      <a:cubicBezTo>
                        <a:pt x="183861" y="30162"/>
                        <a:pt x="177259" y="30162"/>
                        <a:pt x="169336" y="30162"/>
                      </a:cubicBezTo>
                      <a:close/>
                      <a:moveTo>
                        <a:pt x="169069" y="0"/>
                      </a:moveTo>
                      <a:cubicBezTo>
                        <a:pt x="262443" y="0"/>
                        <a:pt x="338138" y="75339"/>
                        <a:pt x="338138" y="168275"/>
                      </a:cubicBezTo>
                      <a:cubicBezTo>
                        <a:pt x="338138" y="261211"/>
                        <a:pt x="262443" y="336550"/>
                        <a:pt x="169069" y="336550"/>
                      </a:cubicBezTo>
                      <a:cubicBezTo>
                        <a:pt x="75695" y="336550"/>
                        <a:pt x="0" y="261211"/>
                        <a:pt x="0" y="168275"/>
                      </a:cubicBezTo>
                      <a:cubicBezTo>
                        <a:pt x="0" y="75339"/>
                        <a:pt x="75695" y="0"/>
                        <a:pt x="169069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defTabSz="914446"/>
                  <a:endParaRPr sz="1200" dirty="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endParaRPr>
                </a:p>
              </p:txBody>
            </p:sp>
          </p:grpSp>
          <p:sp>
            <p:nvSpPr>
              <p:cNvPr id="64" name="矩形 63">
                <a:extLst>
                  <a:ext uri="{FF2B5EF4-FFF2-40B4-BE49-F238E27FC236}">
                    <a16:creationId xmlns:a16="http://schemas.microsoft.com/office/drawing/2014/main" id="{38BAAD76-4DEA-4FDB-978E-F19599DE8D96}"/>
                  </a:ext>
                </a:extLst>
              </p:cNvPr>
              <p:cNvSpPr/>
              <p:nvPr/>
            </p:nvSpPr>
            <p:spPr>
              <a:xfrm>
                <a:off x="2990674" y="2565961"/>
                <a:ext cx="2873210" cy="1153049"/>
              </a:xfrm>
              <a:prstGeom prst="rect">
                <a:avLst/>
              </a:prstGeom>
            </p:spPr>
            <p:txBody>
              <a:bodyPr wrap="square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pPr algn="just" defTabSz="914446">
                  <a:lnSpc>
                    <a:spcPct val="120000"/>
                  </a:lnSpc>
                </a:pPr>
                <a:r>
                  <a:rPr lang="en-US" altLang="zh-CN" sz="1600" dirty="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rPr>
                  <a:t>Digital HR tools align workforce capabilities with business priorities, innovation, and sustainability goals.</a:t>
                </a:r>
                <a:endParaRPr lang="zh-CN" altLang="en-US" sz="1600" dirty="0">
                  <a:solidFill>
                    <a:prstClr val="black">
                      <a:lumMod val="65000"/>
                      <a:lumOff val="3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endParaRPr>
              </a:p>
            </p:txBody>
          </p:sp>
        </p:grpSp>
        <p:grpSp>
          <p:nvGrpSpPr>
            <p:cNvPr id="25" name="组合 24">
              <a:extLst>
                <a:ext uri="{FF2B5EF4-FFF2-40B4-BE49-F238E27FC236}">
                  <a16:creationId xmlns:a16="http://schemas.microsoft.com/office/drawing/2014/main" id="{81D65BD9-A785-4787-B682-61B65E269271}"/>
                </a:ext>
              </a:extLst>
            </p:cNvPr>
            <p:cNvGrpSpPr/>
            <p:nvPr/>
          </p:nvGrpSpPr>
          <p:grpSpPr>
            <a:xfrm>
              <a:off x="1042551" y="3241498"/>
              <a:ext cx="3355363" cy="1059928"/>
              <a:chOff x="1390067" y="3960813"/>
              <a:chExt cx="4473817" cy="1413238"/>
            </a:xfrm>
          </p:grpSpPr>
          <p:grpSp>
            <p:nvGrpSpPr>
              <p:cNvPr id="55" name="组合 54">
                <a:extLst>
                  <a:ext uri="{FF2B5EF4-FFF2-40B4-BE49-F238E27FC236}">
                    <a16:creationId xmlns:a16="http://schemas.microsoft.com/office/drawing/2014/main" id="{AE08F689-EFBC-4057-A502-9500416064F7}"/>
                  </a:ext>
                </a:extLst>
              </p:cNvPr>
              <p:cNvGrpSpPr/>
              <p:nvPr/>
            </p:nvGrpSpPr>
            <p:grpSpPr>
              <a:xfrm>
                <a:off x="1390067" y="3960813"/>
                <a:ext cx="1543634" cy="1095559"/>
                <a:chOff x="863017" y="2149408"/>
                <a:chExt cx="1543634" cy="1095559"/>
              </a:xfrm>
            </p:grpSpPr>
            <p:cxnSp>
              <p:nvCxnSpPr>
                <p:cNvPr id="57" name="直接连接符 56">
                  <a:extLst>
                    <a:ext uri="{FF2B5EF4-FFF2-40B4-BE49-F238E27FC236}">
                      <a16:creationId xmlns:a16="http://schemas.microsoft.com/office/drawing/2014/main" id="{BFA8A655-CD1A-4359-AFAF-03086A668A50}"/>
                    </a:ext>
                  </a:extLst>
                </p:cNvPr>
                <p:cNvCxnSpPr/>
                <p:nvPr/>
              </p:nvCxnSpPr>
              <p:spPr>
                <a:xfrm>
                  <a:off x="1952226" y="2697189"/>
                  <a:ext cx="454425" cy="803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直接连接符 57">
                  <a:extLst>
                    <a:ext uri="{FF2B5EF4-FFF2-40B4-BE49-F238E27FC236}">
                      <a16:creationId xmlns:a16="http://schemas.microsoft.com/office/drawing/2014/main" id="{7CA8C8B4-8B24-4948-A846-DCAB8CB52BED}"/>
                    </a:ext>
                  </a:extLst>
                </p:cNvPr>
                <p:cNvCxnSpPr/>
                <p:nvPr/>
              </p:nvCxnSpPr>
              <p:spPr>
                <a:xfrm>
                  <a:off x="2406651" y="2200698"/>
                  <a:ext cx="0" cy="994588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59" name="组合 58">
                  <a:extLst>
                    <a:ext uri="{FF2B5EF4-FFF2-40B4-BE49-F238E27FC236}">
                      <a16:creationId xmlns:a16="http://schemas.microsoft.com/office/drawing/2014/main" id="{8A7BB294-A012-4181-87FF-11D6F6CC9DD5}"/>
                    </a:ext>
                  </a:extLst>
                </p:cNvPr>
                <p:cNvGrpSpPr/>
                <p:nvPr/>
              </p:nvGrpSpPr>
              <p:grpSpPr>
                <a:xfrm>
                  <a:off x="863017" y="2149408"/>
                  <a:ext cx="1095558" cy="1095559"/>
                  <a:chOff x="808238" y="1990456"/>
                  <a:chExt cx="1205114" cy="1205114"/>
                </a:xfrm>
              </p:grpSpPr>
              <p:sp>
                <p:nvSpPr>
                  <p:cNvPr id="61" name="椭圆 60">
                    <a:extLst>
                      <a:ext uri="{FF2B5EF4-FFF2-40B4-BE49-F238E27FC236}">
                        <a16:creationId xmlns:a16="http://schemas.microsoft.com/office/drawing/2014/main" id="{837343CD-1254-4DD5-948A-AE6EBABE7D72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808238" y="1990456"/>
                    <a:ext cx="1205114" cy="1205114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  <a:alpha val="40000"/>
                    </a:schemeClr>
                  </a:solidFill>
                  <a:ln>
                    <a:noFill/>
                  </a:ln>
                  <a:effectLst>
                    <a:outerShdw blurRad="190500" dist="38100" dir="2700000" algn="tl" rotWithShape="0">
                      <a:prstClr val="black">
                        <a:alpha val="30000"/>
                      </a:prstClr>
                    </a:outerShdw>
                  </a:effectLst>
                </p:spPr>
                <p:txBody>
                  <a:bodyPr anchor="ctr"/>
                  <a:lstStyle/>
                  <a:p>
                    <a:pPr algn="ctr" defTabSz="914446"/>
                    <a:endParaRPr sz="1200" dirty="0">
                      <a:solidFill>
                        <a:prstClr val="black">
                          <a:lumMod val="65000"/>
                          <a:lumOff val="35000"/>
                        </a:prstClr>
                      </a:solidFill>
                      <a:latin typeface="Arial" panose="020B0604020202020204" pitchFamily="34" charset="0"/>
                      <a:ea typeface="微软雅黑"/>
                      <a:cs typeface="Arial" panose="020B0604020202020204" pitchFamily="34" charset="0"/>
                      <a:sym typeface="+mn-lt"/>
                    </a:endParaRPr>
                  </a:p>
                </p:txBody>
              </p:sp>
              <p:sp>
                <p:nvSpPr>
                  <p:cNvPr id="62" name="椭圆 61">
                    <a:extLst>
                      <a:ext uri="{FF2B5EF4-FFF2-40B4-BE49-F238E27FC236}">
                        <a16:creationId xmlns:a16="http://schemas.microsoft.com/office/drawing/2014/main" id="{BC17D0D1-72DE-4CA9-BD5F-965CB3456352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915793" y="2098012"/>
                    <a:ext cx="989999" cy="9900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defTabSz="914446"/>
                    <a:endParaRPr sz="1200" dirty="0">
                      <a:solidFill>
                        <a:prstClr val="black">
                          <a:lumMod val="65000"/>
                          <a:lumOff val="35000"/>
                        </a:prstClr>
                      </a:solidFill>
                      <a:latin typeface="Arial" panose="020B0604020202020204" pitchFamily="34" charset="0"/>
                      <a:ea typeface="微软雅黑"/>
                      <a:cs typeface="Arial" panose="020B0604020202020204" pitchFamily="34" charset="0"/>
                      <a:sym typeface="+mn-lt"/>
                    </a:endParaRPr>
                  </a:p>
                </p:txBody>
              </p:sp>
            </p:grpSp>
            <p:sp>
              <p:nvSpPr>
                <p:cNvPr id="60" name="任意多边形 113">
                  <a:extLst>
                    <a:ext uri="{FF2B5EF4-FFF2-40B4-BE49-F238E27FC236}">
                      <a16:creationId xmlns:a16="http://schemas.microsoft.com/office/drawing/2014/main" id="{F638130B-A526-4829-A3C6-BE65505DCC51}"/>
                    </a:ext>
                  </a:extLst>
                </p:cNvPr>
                <p:cNvSpPr/>
                <p:nvPr/>
              </p:nvSpPr>
              <p:spPr>
                <a:xfrm>
                  <a:off x="1198923" y="2486309"/>
                  <a:ext cx="423746" cy="421756"/>
                </a:xfrm>
                <a:custGeom>
                  <a:avLst/>
                  <a:gdLst>
                    <a:gd name="connsiteX0" fmla="*/ 256117 w 338138"/>
                    <a:gd name="connsiteY0" fmla="*/ 200025 h 336550"/>
                    <a:gd name="connsiteX1" fmla="*/ 257440 w 338138"/>
                    <a:gd name="connsiteY1" fmla="*/ 201324 h 336550"/>
                    <a:gd name="connsiteX2" fmla="*/ 258763 w 338138"/>
                    <a:gd name="connsiteY2" fmla="*/ 202623 h 336550"/>
                    <a:gd name="connsiteX3" fmla="*/ 258763 w 338138"/>
                    <a:gd name="connsiteY3" fmla="*/ 203922 h 336550"/>
                    <a:gd name="connsiteX4" fmla="*/ 258763 w 338138"/>
                    <a:gd name="connsiteY4" fmla="*/ 205221 h 336550"/>
                    <a:gd name="connsiteX5" fmla="*/ 258763 w 338138"/>
                    <a:gd name="connsiteY5" fmla="*/ 206520 h 336550"/>
                    <a:gd name="connsiteX6" fmla="*/ 257440 w 338138"/>
                    <a:gd name="connsiteY6" fmla="*/ 207819 h 336550"/>
                    <a:gd name="connsiteX7" fmla="*/ 254794 w 338138"/>
                    <a:gd name="connsiteY7" fmla="*/ 216911 h 336550"/>
                    <a:gd name="connsiteX8" fmla="*/ 246857 w 338138"/>
                    <a:gd name="connsiteY8" fmla="*/ 233796 h 336550"/>
                    <a:gd name="connsiteX9" fmla="*/ 245534 w 338138"/>
                    <a:gd name="connsiteY9" fmla="*/ 240290 h 336550"/>
                    <a:gd name="connsiteX10" fmla="*/ 241565 w 338138"/>
                    <a:gd name="connsiteY10" fmla="*/ 242888 h 336550"/>
                    <a:gd name="connsiteX11" fmla="*/ 237596 w 338138"/>
                    <a:gd name="connsiteY11" fmla="*/ 241589 h 336550"/>
                    <a:gd name="connsiteX12" fmla="*/ 236273 w 338138"/>
                    <a:gd name="connsiteY12" fmla="*/ 238992 h 336550"/>
                    <a:gd name="connsiteX13" fmla="*/ 234950 w 338138"/>
                    <a:gd name="connsiteY13" fmla="*/ 237693 h 336550"/>
                    <a:gd name="connsiteX14" fmla="*/ 236273 w 338138"/>
                    <a:gd name="connsiteY14" fmla="*/ 235095 h 336550"/>
                    <a:gd name="connsiteX15" fmla="*/ 236273 w 338138"/>
                    <a:gd name="connsiteY15" fmla="*/ 233796 h 336550"/>
                    <a:gd name="connsiteX16" fmla="*/ 238919 w 338138"/>
                    <a:gd name="connsiteY16" fmla="*/ 226003 h 336550"/>
                    <a:gd name="connsiteX17" fmla="*/ 238919 w 338138"/>
                    <a:gd name="connsiteY17" fmla="*/ 218210 h 336550"/>
                    <a:gd name="connsiteX18" fmla="*/ 238919 w 338138"/>
                    <a:gd name="connsiteY18" fmla="*/ 216911 h 336550"/>
                    <a:gd name="connsiteX19" fmla="*/ 240242 w 338138"/>
                    <a:gd name="connsiteY19" fmla="*/ 215612 h 336550"/>
                    <a:gd name="connsiteX20" fmla="*/ 240242 w 338138"/>
                    <a:gd name="connsiteY20" fmla="*/ 214313 h 336550"/>
                    <a:gd name="connsiteX21" fmla="*/ 246857 w 338138"/>
                    <a:gd name="connsiteY21" fmla="*/ 210416 h 336550"/>
                    <a:gd name="connsiteX22" fmla="*/ 253471 w 338138"/>
                    <a:gd name="connsiteY22" fmla="*/ 202623 h 336550"/>
                    <a:gd name="connsiteX23" fmla="*/ 253471 w 338138"/>
                    <a:gd name="connsiteY23" fmla="*/ 201324 h 336550"/>
                    <a:gd name="connsiteX24" fmla="*/ 256117 w 338138"/>
                    <a:gd name="connsiteY24" fmla="*/ 200025 h 336550"/>
                    <a:gd name="connsiteX25" fmla="*/ 300038 w 338138"/>
                    <a:gd name="connsiteY25" fmla="*/ 171450 h 336550"/>
                    <a:gd name="connsiteX26" fmla="*/ 301625 w 338138"/>
                    <a:gd name="connsiteY26" fmla="*/ 171450 h 336550"/>
                    <a:gd name="connsiteX27" fmla="*/ 298450 w 338138"/>
                    <a:gd name="connsiteY27" fmla="*/ 176213 h 336550"/>
                    <a:gd name="connsiteX28" fmla="*/ 296863 w 338138"/>
                    <a:gd name="connsiteY28" fmla="*/ 177800 h 336550"/>
                    <a:gd name="connsiteX29" fmla="*/ 295275 w 338138"/>
                    <a:gd name="connsiteY29" fmla="*/ 177800 h 336550"/>
                    <a:gd name="connsiteX30" fmla="*/ 295275 w 338138"/>
                    <a:gd name="connsiteY30" fmla="*/ 176213 h 336550"/>
                    <a:gd name="connsiteX31" fmla="*/ 296863 w 338138"/>
                    <a:gd name="connsiteY31" fmla="*/ 174625 h 336550"/>
                    <a:gd name="connsiteX32" fmla="*/ 298450 w 338138"/>
                    <a:gd name="connsiteY32" fmla="*/ 173038 h 336550"/>
                    <a:gd name="connsiteX33" fmla="*/ 293688 w 338138"/>
                    <a:gd name="connsiteY33" fmla="*/ 171450 h 336550"/>
                    <a:gd name="connsiteX34" fmla="*/ 296863 w 338138"/>
                    <a:gd name="connsiteY34" fmla="*/ 171450 h 336550"/>
                    <a:gd name="connsiteX35" fmla="*/ 293688 w 338138"/>
                    <a:gd name="connsiteY35" fmla="*/ 174625 h 336550"/>
                    <a:gd name="connsiteX36" fmla="*/ 292100 w 338138"/>
                    <a:gd name="connsiteY36" fmla="*/ 174625 h 336550"/>
                    <a:gd name="connsiteX37" fmla="*/ 292100 w 338138"/>
                    <a:gd name="connsiteY37" fmla="*/ 173038 h 336550"/>
                    <a:gd name="connsiteX38" fmla="*/ 303946 w 338138"/>
                    <a:gd name="connsiteY38" fmla="*/ 169998 h 336550"/>
                    <a:gd name="connsiteX39" fmla="*/ 303457 w 338138"/>
                    <a:gd name="connsiteY39" fmla="*/ 173083 h 336550"/>
                    <a:gd name="connsiteX40" fmla="*/ 303213 w 338138"/>
                    <a:gd name="connsiteY40" fmla="*/ 174625 h 336550"/>
                    <a:gd name="connsiteX41" fmla="*/ 303213 w 338138"/>
                    <a:gd name="connsiteY41" fmla="*/ 173288 h 336550"/>
                    <a:gd name="connsiteX42" fmla="*/ 303213 w 338138"/>
                    <a:gd name="connsiteY42" fmla="*/ 171952 h 336550"/>
                    <a:gd name="connsiteX43" fmla="*/ 303213 w 338138"/>
                    <a:gd name="connsiteY43" fmla="*/ 170615 h 336550"/>
                    <a:gd name="connsiteX44" fmla="*/ 288926 w 338138"/>
                    <a:gd name="connsiteY44" fmla="*/ 169862 h 336550"/>
                    <a:gd name="connsiteX45" fmla="*/ 290513 w 338138"/>
                    <a:gd name="connsiteY45" fmla="*/ 169862 h 336550"/>
                    <a:gd name="connsiteX46" fmla="*/ 293688 w 338138"/>
                    <a:gd name="connsiteY46" fmla="*/ 169862 h 336550"/>
                    <a:gd name="connsiteX47" fmla="*/ 293688 w 338138"/>
                    <a:gd name="connsiteY47" fmla="*/ 170656 h 336550"/>
                    <a:gd name="connsiteX48" fmla="*/ 292101 w 338138"/>
                    <a:gd name="connsiteY48" fmla="*/ 171450 h 336550"/>
                    <a:gd name="connsiteX49" fmla="*/ 290513 w 338138"/>
                    <a:gd name="connsiteY49" fmla="*/ 171450 h 336550"/>
                    <a:gd name="connsiteX50" fmla="*/ 288926 w 338138"/>
                    <a:gd name="connsiteY50" fmla="*/ 171450 h 336550"/>
                    <a:gd name="connsiteX51" fmla="*/ 287338 w 338138"/>
                    <a:gd name="connsiteY51" fmla="*/ 170656 h 336550"/>
                    <a:gd name="connsiteX52" fmla="*/ 288926 w 338138"/>
                    <a:gd name="connsiteY52" fmla="*/ 169862 h 336550"/>
                    <a:gd name="connsiteX53" fmla="*/ 304800 w 338138"/>
                    <a:gd name="connsiteY53" fmla="*/ 164600 h 336550"/>
                    <a:gd name="connsiteX54" fmla="*/ 304800 w 338138"/>
                    <a:gd name="connsiteY54" fmla="*/ 165267 h 336550"/>
                    <a:gd name="connsiteX55" fmla="*/ 304800 w 338138"/>
                    <a:gd name="connsiteY55" fmla="*/ 166604 h 336550"/>
                    <a:gd name="connsiteX56" fmla="*/ 304800 w 338138"/>
                    <a:gd name="connsiteY56" fmla="*/ 167941 h 336550"/>
                    <a:gd name="connsiteX57" fmla="*/ 304800 w 338138"/>
                    <a:gd name="connsiteY57" fmla="*/ 169278 h 336550"/>
                    <a:gd name="connsiteX58" fmla="*/ 303946 w 338138"/>
                    <a:gd name="connsiteY58" fmla="*/ 169998 h 336550"/>
                    <a:gd name="connsiteX59" fmla="*/ 301626 w 338138"/>
                    <a:gd name="connsiteY59" fmla="*/ 149225 h 336550"/>
                    <a:gd name="connsiteX60" fmla="*/ 303213 w 338138"/>
                    <a:gd name="connsiteY60" fmla="*/ 149225 h 336550"/>
                    <a:gd name="connsiteX61" fmla="*/ 304800 w 338138"/>
                    <a:gd name="connsiteY61" fmla="*/ 150562 h 336550"/>
                    <a:gd name="connsiteX62" fmla="*/ 304800 w 338138"/>
                    <a:gd name="connsiteY62" fmla="*/ 151899 h 336550"/>
                    <a:gd name="connsiteX63" fmla="*/ 304800 w 338138"/>
                    <a:gd name="connsiteY63" fmla="*/ 154573 h 336550"/>
                    <a:gd name="connsiteX64" fmla="*/ 305656 w 338138"/>
                    <a:gd name="connsiteY64" fmla="*/ 153133 h 336550"/>
                    <a:gd name="connsiteX65" fmla="*/ 306128 w 338138"/>
                    <a:gd name="connsiteY65" fmla="*/ 156215 h 336550"/>
                    <a:gd name="connsiteX66" fmla="*/ 304800 w 338138"/>
                    <a:gd name="connsiteY66" fmla="*/ 164600 h 336550"/>
                    <a:gd name="connsiteX67" fmla="*/ 304800 w 338138"/>
                    <a:gd name="connsiteY67" fmla="*/ 162594 h 336550"/>
                    <a:gd name="connsiteX68" fmla="*/ 304800 w 338138"/>
                    <a:gd name="connsiteY68" fmla="*/ 161257 h 336550"/>
                    <a:gd name="connsiteX69" fmla="*/ 304800 w 338138"/>
                    <a:gd name="connsiteY69" fmla="*/ 159920 h 336550"/>
                    <a:gd name="connsiteX70" fmla="*/ 304800 w 338138"/>
                    <a:gd name="connsiteY70" fmla="*/ 158583 h 336550"/>
                    <a:gd name="connsiteX71" fmla="*/ 303213 w 338138"/>
                    <a:gd name="connsiteY71" fmla="*/ 158583 h 336550"/>
                    <a:gd name="connsiteX72" fmla="*/ 303213 w 338138"/>
                    <a:gd name="connsiteY72" fmla="*/ 157246 h 336550"/>
                    <a:gd name="connsiteX73" fmla="*/ 303213 w 338138"/>
                    <a:gd name="connsiteY73" fmla="*/ 155909 h 336550"/>
                    <a:gd name="connsiteX74" fmla="*/ 303213 w 338138"/>
                    <a:gd name="connsiteY74" fmla="*/ 154573 h 336550"/>
                    <a:gd name="connsiteX75" fmla="*/ 301625 w 338138"/>
                    <a:gd name="connsiteY75" fmla="*/ 154573 h 336550"/>
                    <a:gd name="connsiteX76" fmla="*/ 301625 w 338138"/>
                    <a:gd name="connsiteY76" fmla="*/ 153236 h 336550"/>
                    <a:gd name="connsiteX77" fmla="*/ 301625 w 338138"/>
                    <a:gd name="connsiteY77" fmla="*/ 151899 h 336550"/>
                    <a:gd name="connsiteX78" fmla="*/ 301625 w 338138"/>
                    <a:gd name="connsiteY78" fmla="*/ 150812 h 336550"/>
                    <a:gd name="connsiteX79" fmla="*/ 301626 w 338138"/>
                    <a:gd name="connsiteY79" fmla="*/ 150813 h 336550"/>
                    <a:gd name="connsiteX80" fmla="*/ 301626 w 338138"/>
                    <a:gd name="connsiteY80" fmla="*/ 149226 h 336550"/>
                    <a:gd name="connsiteX81" fmla="*/ 298450 w 338138"/>
                    <a:gd name="connsiteY81" fmla="*/ 147637 h 336550"/>
                    <a:gd name="connsiteX82" fmla="*/ 298450 w 338138"/>
                    <a:gd name="connsiteY82" fmla="*/ 148907 h 336550"/>
                    <a:gd name="connsiteX83" fmla="*/ 298450 w 338138"/>
                    <a:gd name="connsiteY83" fmla="*/ 150177 h 336550"/>
                    <a:gd name="connsiteX84" fmla="*/ 297180 w 338138"/>
                    <a:gd name="connsiteY84" fmla="*/ 150177 h 336550"/>
                    <a:gd name="connsiteX85" fmla="*/ 295910 w 338138"/>
                    <a:gd name="connsiteY85" fmla="*/ 150177 h 336550"/>
                    <a:gd name="connsiteX86" fmla="*/ 294640 w 338138"/>
                    <a:gd name="connsiteY86" fmla="*/ 150177 h 336550"/>
                    <a:gd name="connsiteX87" fmla="*/ 294640 w 338138"/>
                    <a:gd name="connsiteY87" fmla="*/ 152717 h 336550"/>
                    <a:gd name="connsiteX88" fmla="*/ 294640 w 338138"/>
                    <a:gd name="connsiteY88" fmla="*/ 153987 h 336550"/>
                    <a:gd name="connsiteX89" fmla="*/ 295910 w 338138"/>
                    <a:gd name="connsiteY89" fmla="*/ 155257 h 336550"/>
                    <a:gd name="connsiteX90" fmla="*/ 295910 w 338138"/>
                    <a:gd name="connsiteY90" fmla="*/ 153987 h 336550"/>
                    <a:gd name="connsiteX91" fmla="*/ 297180 w 338138"/>
                    <a:gd name="connsiteY91" fmla="*/ 152717 h 336550"/>
                    <a:gd name="connsiteX92" fmla="*/ 297180 w 338138"/>
                    <a:gd name="connsiteY92" fmla="*/ 153987 h 336550"/>
                    <a:gd name="connsiteX93" fmla="*/ 295910 w 338138"/>
                    <a:gd name="connsiteY93" fmla="*/ 156527 h 336550"/>
                    <a:gd name="connsiteX94" fmla="*/ 295910 w 338138"/>
                    <a:gd name="connsiteY94" fmla="*/ 157797 h 336550"/>
                    <a:gd name="connsiteX95" fmla="*/ 297180 w 338138"/>
                    <a:gd name="connsiteY95" fmla="*/ 160337 h 336550"/>
                    <a:gd name="connsiteX96" fmla="*/ 297180 w 338138"/>
                    <a:gd name="connsiteY96" fmla="*/ 162877 h 336550"/>
                    <a:gd name="connsiteX97" fmla="*/ 295910 w 338138"/>
                    <a:gd name="connsiteY97" fmla="*/ 164147 h 336550"/>
                    <a:gd name="connsiteX98" fmla="*/ 294640 w 338138"/>
                    <a:gd name="connsiteY98" fmla="*/ 162877 h 336550"/>
                    <a:gd name="connsiteX99" fmla="*/ 294640 w 338138"/>
                    <a:gd name="connsiteY99" fmla="*/ 165417 h 336550"/>
                    <a:gd name="connsiteX100" fmla="*/ 293370 w 338138"/>
                    <a:gd name="connsiteY100" fmla="*/ 166687 h 336550"/>
                    <a:gd name="connsiteX101" fmla="*/ 293370 w 338138"/>
                    <a:gd name="connsiteY101" fmla="*/ 165417 h 336550"/>
                    <a:gd name="connsiteX102" fmla="*/ 293370 w 338138"/>
                    <a:gd name="connsiteY102" fmla="*/ 162877 h 336550"/>
                    <a:gd name="connsiteX103" fmla="*/ 293370 w 338138"/>
                    <a:gd name="connsiteY103" fmla="*/ 161607 h 336550"/>
                    <a:gd name="connsiteX104" fmla="*/ 292100 w 338138"/>
                    <a:gd name="connsiteY104" fmla="*/ 159067 h 336550"/>
                    <a:gd name="connsiteX105" fmla="*/ 293370 w 338138"/>
                    <a:gd name="connsiteY105" fmla="*/ 157797 h 336550"/>
                    <a:gd name="connsiteX106" fmla="*/ 293370 w 338138"/>
                    <a:gd name="connsiteY106" fmla="*/ 155257 h 336550"/>
                    <a:gd name="connsiteX107" fmla="*/ 293370 w 338138"/>
                    <a:gd name="connsiteY107" fmla="*/ 153987 h 336550"/>
                    <a:gd name="connsiteX108" fmla="*/ 293370 w 338138"/>
                    <a:gd name="connsiteY108" fmla="*/ 151447 h 336550"/>
                    <a:gd name="connsiteX109" fmla="*/ 293370 w 338138"/>
                    <a:gd name="connsiteY109" fmla="*/ 148907 h 336550"/>
                    <a:gd name="connsiteX110" fmla="*/ 294640 w 338138"/>
                    <a:gd name="connsiteY110" fmla="*/ 148907 h 336550"/>
                    <a:gd name="connsiteX111" fmla="*/ 298450 w 338138"/>
                    <a:gd name="connsiteY111" fmla="*/ 147637 h 336550"/>
                    <a:gd name="connsiteX112" fmla="*/ 300038 w 338138"/>
                    <a:gd name="connsiteY112" fmla="*/ 139700 h 336550"/>
                    <a:gd name="connsiteX113" fmla="*/ 301626 w 338138"/>
                    <a:gd name="connsiteY113" fmla="*/ 139700 h 336550"/>
                    <a:gd name="connsiteX114" fmla="*/ 301626 w 338138"/>
                    <a:gd name="connsiteY114" fmla="*/ 141288 h 336550"/>
                    <a:gd name="connsiteX115" fmla="*/ 301626 w 338138"/>
                    <a:gd name="connsiteY115" fmla="*/ 142875 h 336550"/>
                    <a:gd name="connsiteX116" fmla="*/ 301626 w 338138"/>
                    <a:gd name="connsiteY116" fmla="*/ 146051 h 336550"/>
                    <a:gd name="connsiteX117" fmla="*/ 301626 w 338138"/>
                    <a:gd name="connsiteY117" fmla="*/ 147638 h 336550"/>
                    <a:gd name="connsiteX118" fmla="*/ 301626 w 338138"/>
                    <a:gd name="connsiteY118" fmla="*/ 149225 h 336550"/>
                    <a:gd name="connsiteX119" fmla="*/ 301625 w 338138"/>
                    <a:gd name="connsiteY119" fmla="*/ 149225 h 336550"/>
                    <a:gd name="connsiteX120" fmla="*/ 301625 w 338138"/>
                    <a:gd name="connsiteY120" fmla="*/ 150562 h 336550"/>
                    <a:gd name="connsiteX121" fmla="*/ 301625 w 338138"/>
                    <a:gd name="connsiteY121" fmla="*/ 150812 h 336550"/>
                    <a:gd name="connsiteX122" fmla="*/ 300038 w 338138"/>
                    <a:gd name="connsiteY122" fmla="*/ 149226 h 336550"/>
                    <a:gd name="connsiteX123" fmla="*/ 300038 w 338138"/>
                    <a:gd name="connsiteY123" fmla="*/ 147638 h 336550"/>
                    <a:gd name="connsiteX124" fmla="*/ 300038 w 338138"/>
                    <a:gd name="connsiteY124" fmla="*/ 144463 h 336550"/>
                    <a:gd name="connsiteX125" fmla="*/ 300038 w 338138"/>
                    <a:gd name="connsiteY125" fmla="*/ 141288 h 336550"/>
                    <a:gd name="connsiteX126" fmla="*/ 287338 w 338138"/>
                    <a:gd name="connsiteY126" fmla="*/ 131762 h 336550"/>
                    <a:gd name="connsiteX127" fmla="*/ 292101 w 338138"/>
                    <a:gd name="connsiteY127" fmla="*/ 134484 h 336550"/>
                    <a:gd name="connsiteX128" fmla="*/ 292101 w 338138"/>
                    <a:gd name="connsiteY128" fmla="*/ 135844 h 336550"/>
                    <a:gd name="connsiteX129" fmla="*/ 290513 w 338138"/>
                    <a:gd name="connsiteY129" fmla="*/ 138566 h 336550"/>
                    <a:gd name="connsiteX130" fmla="*/ 290513 w 338138"/>
                    <a:gd name="connsiteY130" fmla="*/ 139927 h 336550"/>
                    <a:gd name="connsiteX131" fmla="*/ 290513 w 338138"/>
                    <a:gd name="connsiteY131" fmla="*/ 142648 h 336550"/>
                    <a:gd name="connsiteX132" fmla="*/ 292101 w 338138"/>
                    <a:gd name="connsiteY132" fmla="*/ 144009 h 336550"/>
                    <a:gd name="connsiteX133" fmla="*/ 293688 w 338138"/>
                    <a:gd name="connsiteY133" fmla="*/ 145369 h 336550"/>
                    <a:gd name="connsiteX134" fmla="*/ 292101 w 338138"/>
                    <a:gd name="connsiteY134" fmla="*/ 146730 h 336550"/>
                    <a:gd name="connsiteX135" fmla="*/ 292101 w 338138"/>
                    <a:gd name="connsiteY135" fmla="*/ 148091 h 336550"/>
                    <a:gd name="connsiteX136" fmla="*/ 290513 w 338138"/>
                    <a:gd name="connsiteY136" fmla="*/ 150812 h 336550"/>
                    <a:gd name="connsiteX137" fmla="*/ 290513 w 338138"/>
                    <a:gd name="connsiteY137" fmla="*/ 152173 h 336550"/>
                    <a:gd name="connsiteX138" fmla="*/ 290513 w 338138"/>
                    <a:gd name="connsiteY138" fmla="*/ 153534 h 336550"/>
                    <a:gd name="connsiteX139" fmla="*/ 290513 w 338138"/>
                    <a:gd name="connsiteY139" fmla="*/ 154894 h 336550"/>
                    <a:gd name="connsiteX140" fmla="*/ 290513 w 338138"/>
                    <a:gd name="connsiteY140" fmla="*/ 157616 h 336550"/>
                    <a:gd name="connsiteX141" fmla="*/ 288925 w 338138"/>
                    <a:gd name="connsiteY141" fmla="*/ 160337 h 336550"/>
                    <a:gd name="connsiteX142" fmla="*/ 287338 w 338138"/>
                    <a:gd name="connsiteY142" fmla="*/ 160337 h 336550"/>
                    <a:gd name="connsiteX143" fmla="*/ 285750 w 338138"/>
                    <a:gd name="connsiteY143" fmla="*/ 137205 h 336550"/>
                    <a:gd name="connsiteX144" fmla="*/ 285750 w 338138"/>
                    <a:gd name="connsiteY144" fmla="*/ 135844 h 336550"/>
                    <a:gd name="connsiteX145" fmla="*/ 285750 w 338138"/>
                    <a:gd name="connsiteY145" fmla="*/ 133123 h 336550"/>
                    <a:gd name="connsiteX146" fmla="*/ 287338 w 338138"/>
                    <a:gd name="connsiteY146" fmla="*/ 131762 h 336550"/>
                    <a:gd name="connsiteX147" fmla="*/ 296863 w 338138"/>
                    <a:gd name="connsiteY147" fmla="*/ 123825 h 336550"/>
                    <a:gd name="connsiteX148" fmla="*/ 298451 w 338138"/>
                    <a:gd name="connsiteY148" fmla="*/ 127000 h 336550"/>
                    <a:gd name="connsiteX149" fmla="*/ 300038 w 338138"/>
                    <a:gd name="connsiteY149" fmla="*/ 130175 h 336550"/>
                    <a:gd name="connsiteX150" fmla="*/ 298451 w 338138"/>
                    <a:gd name="connsiteY150" fmla="*/ 130175 h 336550"/>
                    <a:gd name="connsiteX151" fmla="*/ 298451 w 338138"/>
                    <a:gd name="connsiteY151" fmla="*/ 133350 h 336550"/>
                    <a:gd name="connsiteX152" fmla="*/ 296863 w 338138"/>
                    <a:gd name="connsiteY152" fmla="*/ 131763 h 336550"/>
                    <a:gd name="connsiteX153" fmla="*/ 296863 w 338138"/>
                    <a:gd name="connsiteY153" fmla="*/ 130175 h 336550"/>
                    <a:gd name="connsiteX154" fmla="*/ 295276 w 338138"/>
                    <a:gd name="connsiteY154" fmla="*/ 128588 h 336550"/>
                    <a:gd name="connsiteX155" fmla="*/ 293688 w 338138"/>
                    <a:gd name="connsiteY155" fmla="*/ 130175 h 336550"/>
                    <a:gd name="connsiteX156" fmla="*/ 293688 w 338138"/>
                    <a:gd name="connsiteY156" fmla="*/ 128588 h 336550"/>
                    <a:gd name="connsiteX157" fmla="*/ 293688 w 338138"/>
                    <a:gd name="connsiteY157" fmla="*/ 125413 h 336550"/>
                    <a:gd name="connsiteX158" fmla="*/ 296863 w 338138"/>
                    <a:gd name="connsiteY158" fmla="*/ 125413 h 336550"/>
                    <a:gd name="connsiteX159" fmla="*/ 292100 w 338138"/>
                    <a:gd name="connsiteY159" fmla="*/ 117475 h 336550"/>
                    <a:gd name="connsiteX160" fmla="*/ 293688 w 338138"/>
                    <a:gd name="connsiteY160" fmla="*/ 117475 h 336550"/>
                    <a:gd name="connsiteX161" fmla="*/ 293688 w 338138"/>
                    <a:gd name="connsiteY161" fmla="*/ 119063 h 336550"/>
                    <a:gd name="connsiteX162" fmla="*/ 293688 w 338138"/>
                    <a:gd name="connsiteY162" fmla="*/ 120650 h 336550"/>
                    <a:gd name="connsiteX163" fmla="*/ 285750 w 338138"/>
                    <a:gd name="connsiteY163" fmla="*/ 101600 h 336550"/>
                    <a:gd name="connsiteX164" fmla="*/ 287338 w 338138"/>
                    <a:gd name="connsiteY164" fmla="*/ 101600 h 336550"/>
                    <a:gd name="connsiteX165" fmla="*/ 287338 w 338138"/>
                    <a:gd name="connsiteY165" fmla="*/ 104775 h 336550"/>
                    <a:gd name="connsiteX166" fmla="*/ 288925 w 338138"/>
                    <a:gd name="connsiteY166" fmla="*/ 107950 h 336550"/>
                    <a:gd name="connsiteX167" fmla="*/ 290513 w 338138"/>
                    <a:gd name="connsiteY167" fmla="*/ 109538 h 336550"/>
                    <a:gd name="connsiteX168" fmla="*/ 292101 w 338138"/>
                    <a:gd name="connsiteY168" fmla="*/ 111125 h 336550"/>
                    <a:gd name="connsiteX169" fmla="*/ 293688 w 338138"/>
                    <a:gd name="connsiteY169" fmla="*/ 111125 h 336550"/>
                    <a:gd name="connsiteX170" fmla="*/ 293688 w 338138"/>
                    <a:gd name="connsiteY170" fmla="*/ 114300 h 336550"/>
                    <a:gd name="connsiteX171" fmla="*/ 293688 w 338138"/>
                    <a:gd name="connsiteY171" fmla="*/ 115887 h 336550"/>
                    <a:gd name="connsiteX172" fmla="*/ 295276 w 338138"/>
                    <a:gd name="connsiteY172" fmla="*/ 117475 h 336550"/>
                    <a:gd name="connsiteX173" fmla="*/ 295276 w 338138"/>
                    <a:gd name="connsiteY173" fmla="*/ 119062 h 336550"/>
                    <a:gd name="connsiteX174" fmla="*/ 295276 w 338138"/>
                    <a:gd name="connsiteY174" fmla="*/ 120650 h 336550"/>
                    <a:gd name="connsiteX175" fmla="*/ 295276 w 338138"/>
                    <a:gd name="connsiteY175" fmla="*/ 122237 h 336550"/>
                    <a:gd name="connsiteX176" fmla="*/ 293688 w 338138"/>
                    <a:gd name="connsiteY176" fmla="*/ 117475 h 336550"/>
                    <a:gd name="connsiteX177" fmla="*/ 293688 w 338138"/>
                    <a:gd name="connsiteY177" fmla="*/ 115888 h 336550"/>
                    <a:gd name="connsiteX178" fmla="*/ 292101 w 338138"/>
                    <a:gd name="connsiteY178" fmla="*/ 114300 h 336550"/>
                    <a:gd name="connsiteX179" fmla="*/ 290513 w 338138"/>
                    <a:gd name="connsiteY179" fmla="*/ 114300 h 336550"/>
                    <a:gd name="connsiteX180" fmla="*/ 290513 w 338138"/>
                    <a:gd name="connsiteY180" fmla="*/ 115888 h 336550"/>
                    <a:gd name="connsiteX181" fmla="*/ 290513 w 338138"/>
                    <a:gd name="connsiteY181" fmla="*/ 117475 h 336550"/>
                    <a:gd name="connsiteX182" fmla="*/ 288925 w 338138"/>
                    <a:gd name="connsiteY182" fmla="*/ 117475 h 336550"/>
                    <a:gd name="connsiteX183" fmla="*/ 288925 w 338138"/>
                    <a:gd name="connsiteY183" fmla="*/ 115888 h 336550"/>
                    <a:gd name="connsiteX184" fmla="*/ 288925 w 338138"/>
                    <a:gd name="connsiteY184" fmla="*/ 112713 h 336550"/>
                    <a:gd name="connsiteX185" fmla="*/ 287338 w 338138"/>
                    <a:gd name="connsiteY185" fmla="*/ 109538 h 336550"/>
                    <a:gd name="connsiteX186" fmla="*/ 285750 w 338138"/>
                    <a:gd name="connsiteY186" fmla="*/ 107950 h 336550"/>
                    <a:gd name="connsiteX187" fmla="*/ 285750 w 338138"/>
                    <a:gd name="connsiteY187" fmla="*/ 106363 h 336550"/>
                    <a:gd name="connsiteX188" fmla="*/ 285750 w 338138"/>
                    <a:gd name="connsiteY188" fmla="*/ 103188 h 336550"/>
                    <a:gd name="connsiteX189" fmla="*/ 203200 w 338138"/>
                    <a:gd name="connsiteY189" fmla="*/ 85725 h 336550"/>
                    <a:gd name="connsiteX190" fmla="*/ 207963 w 338138"/>
                    <a:gd name="connsiteY190" fmla="*/ 85725 h 336550"/>
                    <a:gd name="connsiteX191" fmla="*/ 204391 w 338138"/>
                    <a:gd name="connsiteY191" fmla="*/ 87842 h 336550"/>
                    <a:gd name="connsiteX192" fmla="*/ 203200 w 338138"/>
                    <a:gd name="connsiteY192" fmla="*/ 87842 h 336550"/>
                    <a:gd name="connsiteX193" fmla="*/ 203200 w 338138"/>
                    <a:gd name="connsiteY193" fmla="*/ 85725 h 336550"/>
                    <a:gd name="connsiteX194" fmla="*/ 188913 w 338138"/>
                    <a:gd name="connsiteY194" fmla="*/ 83476 h 336550"/>
                    <a:gd name="connsiteX195" fmla="*/ 192088 w 338138"/>
                    <a:gd name="connsiteY195" fmla="*/ 84667 h 336550"/>
                    <a:gd name="connsiteX196" fmla="*/ 190501 w 338138"/>
                    <a:gd name="connsiteY196" fmla="*/ 85725 h 336550"/>
                    <a:gd name="connsiteX197" fmla="*/ 185738 w 338138"/>
                    <a:gd name="connsiteY197" fmla="*/ 84667 h 336550"/>
                    <a:gd name="connsiteX198" fmla="*/ 188913 w 338138"/>
                    <a:gd name="connsiteY198" fmla="*/ 83476 h 336550"/>
                    <a:gd name="connsiteX199" fmla="*/ 161925 w 338138"/>
                    <a:gd name="connsiteY199" fmla="*/ 77787 h 336550"/>
                    <a:gd name="connsiteX200" fmla="*/ 163248 w 338138"/>
                    <a:gd name="connsiteY200" fmla="*/ 77787 h 336550"/>
                    <a:gd name="connsiteX201" fmla="*/ 168540 w 338138"/>
                    <a:gd name="connsiteY201" fmla="*/ 82550 h 336550"/>
                    <a:gd name="connsiteX202" fmla="*/ 167217 w 338138"/>
                    <a:gd name="connsiteY202" fmla="*/ 82550 h 336550"/>
                    <a:gd name="connsiteX203" fmla="*/ 167217 w 338138"/>
                    <a:gd name="connsiteY203" fmla="*/ 81359 h 336550"/>
                    <a:gd name="connsiteX204" fmla="*/ 161925 w 338138"/>
                    <a:gd name="connsiteY204" fmla="*/ 78978 h 336550"/>
                    <a:gd name="connsiteX205" fmla="*/ 161925 w 338138"/>
                    <a:gd name="connsiteY205" fmla="*/ 77787 h 336550"/>
                    <a:gd name="connsiteX206" fmla="*/ 158751 w 338138"/>
                    <a:gd name="connsiteY206" fmla="*/ 73554 h 336550"/>
                    <a:gd name="connsiteX207" fmla="*/ 155575 w 338138"/>
                    <a:gd name="connsiteY207" fmla="*/ 77787 h 336550"/>
                    <a:gd name="connsiteX208" fmla="*/ 153988 w 338138"/>
                    <a:gd name="connsiteY208" fmla="*/ 76729 h 336550"/>
                    <a:gd name="connsiteX209" fmla="*/ 158751 w 338138"/>
                    <a:gd name="connsiteY209" fmla="*/ 73554 h 336550"/>
                    <a:gd name="connsiteX210" fmla="*/ 140098 w 338138"/>
                    <a:gd name="connsiteY210" fmla="*/ 48759 h 336550"/>
                    <a:gd name="connsiteX211" fmla="*/ 142876 w 338138"/>
                    <a:gd name="connsiteY211" fmla="*/ 48759 h 336550"/>
                    <a:gd name="connsiteX212" fmla="*/ 131763 w 338138"/>
                    <a:gd name="connsiteY212" fmla="*/ 55563 h 336550"/>
                    <a:gd name="connsiteX213" fmla="*/ 140098 w 338138"/>
                    <a:gd name="connsiteY213" fmla="*/ 48759 h 336550"/>
                    <a:gd name="connsiteX214" fmla="*/ 148273 w 338138"/>
                    <a:gd name="connsiteY214" fmla="*/ 42598 h 336550"/>
                    <a:gd name="connsiteX215" fmla="*/ 150813 w 338138"/>
                    <a:gd name="connsiteY215" fmla="*/ 42598 h 336550"/>
                    <a:gd name="connsiteX216" fmla="*/ 149543 w 338138"/>
                    <a:gd name="connsiteY216" fmla="*/ 43921 h 336550"/>
                    <a:gd name="connsiteX217" fmla="*/ 148273 w 338138"/>
                    <a:gd name="connsiteY217" fmla="*/ 51859 h 336550"/>
                    <a:gd name="connsiteX218" fmla="*/ 150813 w 338138"/>
                    <a:gd name="connsiteY218" fmla="*/ 50536 h 336550"/>
                    <a:gd name="connsiteX219" fmla="*/ 148273 w 338138"/>
                    <a:gd name="connsiteY219" fmla="*/ 53181 h 336550"/>
                    <a:gd name="connsiteX220" fmla="*/ 149543 w 338138"/>
                    <a:gd name="connsiteY220" fmla="*/ 54504 h 336550"/>
                    <a:gd name="connsiteX221" fmla="*/ 141923 w 338138"/>
                    <a:gd name="connsiteY221" fmla="*/ 55827 h 336550"/>
                    <a:gd name="connsiteX222" fmla="*/ 138113 w 338138"/>
                    <a:gd name="connsiteY222" fmla="*/ 57150 h 336550"/>
                    <a:gd name="connsiteX223" fmla="*/ 140653 w 338138"/>
                    <a:gd name="connsiteY223" fmla="*/ 55827 h 336550"/>
                    <a:gd name="connsiteX224" fmla="*/ 141923 w 338138"/>
                    <a:gd name="connsiteY224" fmla="*/ 53181 h 336550"/>
                    <a:gd name="connsiteX225" fmla="*/ 139383 w 338138"/>
                    <a:gd name="connsiteY225" fmla="*/ 53181 h 336550"/>
                    <a:gd name="connsiteX226" fmla="*/ 141923 w 338138"/>
                    <a:gd name="connsiteY226" fmla="*/ 51859 h 336550"/>
                    <a:gd name="connsiteX227" fmla="*/ 145733 w 338138"/>
                    <a:gd name="connsiteY227" fmla="*/ 49213 h 336550"/>
                    <a:gd name="connsiteX228" fmla="*/ 144463 w 338138"/>
                    <a:gd name="connsiteY228" fmla="*/ 47890 h 336550"/>
                    <a:gd name="connsiteX229" fmla="*/ 144463 w 338138"/>
                    <a:gd name="connsiteY229" fmla="*/ 45244 h 336550"/>
                    <a:gd name="connsiteX230" fmla="*/ 143193 w 338138"/>
                    <a:gd name="connsiteY230" fmla="*/ 45244 h 336550"/>
                    <a:gd name="connsiteX231" fmla="*/ 169336 w 338138"/>
                    <a:gd name="connsiteY231" fmla="*/ 30162 h 336550"/>
                    <a:gd name="connsiteX232" fmla="*/ 33338 w 338138"/>
                    <a:gd name="connsiteY232" fmla="*/ 136706 h 336550"/>
                    <a:gd name="connsiteX233" fmla="*/ 33338 w 338138"/>
                    <a:gd name="connsiteY233" fmla="*/ 138022 h 336550"/>
                    <a:gd name="connsiteX234" fmla="*/ 33338 w 338138"/>
                    <a:gd name="connsiteY234" fmla="*/ 139337 h 336550"/>
                    <a:gd name="connsiteX235" fmla="*/ 33338 w 338138"/>
                    <a:gd name="connsiteY235" fmla="*/ 140652 h 336550"/>
                    <a:gd name="connsiteX236" fmla="*/ 34658 w 338138"/>
                    <a:gd name="connsiteY236" fmla="*/ 139337 h 336550"/>
                    <a:gd name="connsiteX237" fmla="*/ 35979 w 338138"/>
                    <a:gd name="connsiteY237" fmla="*/ 139337 h 336550"/>
                    <a:gd name="connsiteX238" fmla="*/ 35979 w 338138"/>
                    <a:gd name="connsiteY238" fmla="*/ 140652 h 336550"/>
                    <a:gd name="connsiteX239" fmla="*/ 43901 w 338138"/>
                    <a:gd name="connsiteY239" fmla="*/ 153806 h 336550"/>
                    <a:gd name="connsiteX240" fmla="*/ 45221 w 338138"/>
                    <a:gd name="connsiteY240" fmla="*/ 169590 h 336550"/>
                    <a:gd name="connsiteX241" fmla="*/ 49182 w 338138"/>
                    <a:gd name="connsiteY241" fmla="*/ 166959 h 336550"/>
                    <a:gd name="connsiteX242" fmla="*/ 50503 w 338138"/>
                    <a:gd name="connsiteY242" fmla="*/ 170905 h 336550"/>
                    <a:gd name="connsiteX243" fmla="*/ 50503 w 338138"/>
                    <a:gd name="connsiteY243" fmla="*/ 168275 h 336550"/>
                    <a:gd name="connsiteX244" fmla="*/ 55784 w 338138"/>
                    <a:gd name="connsiteY244" fmla="*/ 174852 h 336550"/>
                    <a:gd name="connsiteX245" fmla="*/ 57105 w 338138"/>
                    <a:gd name="connsiteY245" fmla="*/ 174852 h 336550"/>
                    <a:gd name="connsiteX246" fmla="*/ 57105 w 338138"/>
                    <a:gd name="connsiteY246" fmla="*/ 173536 h 336550"/>
                    <a:gd name="connsiteX247" fmla="*/ 59745 w 338138"/>
                    <a:gd name="connsiteY247" fmla="*/ 173536 h 336550"/>
                    <a:gd name="connsiteX248" fmla="*/ 61066 w 338138"/>
                    <a:gd name="connsiteY248" fmla="*/ 173536 h 336550"/>
                    <a:gd name="connsiteX249" fmla="*/ 62386 w 338138"/>
                    <a:gd name="connsiteY249" fmla="*/ 173536 h 336550"/>
                    <a:gd name="connsiteX250" fmla="*/ 63706 w 338138"/>
                    <a:gd name="connsiteY250" fmla="*/ 173536 h 336550"/>
                    <a:gd name="connsiteX251" fmla="*/ 65027 w 338138"/>
                    <a:gd name="connsiteY251" fmla="*/ 173536 h 336550"/>
                    <a:gd name="connsiteX252" fmla="*/ 65027 w 338138"/>
                    <a:gd name="connsiteY252" fmla="*/ 174852 h 336550"/>
                    <a:gd name="connsiteX253" fmla="*/ 68988 w 338138"/>
                    <a:gd name="connsiteY253" fmla="*/ 177482 h 336550"/>
                    <a:gd name="connsiteX254" fmla="*/ 72949 w 338138"/>
                    <a:gd name="connsiteY254" fmla="*/ 180113 h 336550"/>
                    <a:gd name="connsiteX255" fmla="*/ 74269 w 338138"/>
                    <a:gd name="connsiteY255" fmla="*/ 182744 h 336550"/>
                    <a:gd name="connsiteX256" fmla="*/ 74269 w 338138"/>
                    <a:gd name="connsiteY256" fmla="*/ 185374 h 336550"/>
                    <a:gd name="connsiteX257" fmla="*/ 74269 w 338138"/>
                    <a:gd name="connsiteY257" fmla="*/ 189320 h 336550"/>
                    <a:gd name="connsiteX258" fmla="*/ 71629 w 338138"/>
                    <a:gd name="connsiteY258" fmla="*/ 194582 h 336550"/>
                    <a:gd name="connsiteX259" fmla="*/ 71629 w 338138"/>
                    <a:gd name="connsiteY259" fmla="*/ 195897 h 336550"/>
                    <a:gd name="connsiteX260" fmla="*/ 63706 w 338138"/>
                    <a:gd name="connsiteY260" fmla="*/ 219574 h 336550"/>
                    <a:gd name="connsiteX261" fmla="*/ 66347 w 338138"/>
                    <a:gd name="connsiteY261" fmla="*/ 236673 h 336550"/>
                    <a:gd name="connsiteX262" fmla="*/ 66347 w 338138"/>
                    <a:gd name="connsiteY262" fmla="*/ 239304 h 336550"/>
                    <a:gd name="connsiteX263" fmla="*/ 65027 w 338138"/>
                    <a:gd name="connsiteY263" fmla="*/ 245881 h 336550"/>
                    <a:gd name="connsiteX264" fmla="*/ 62386 w 338138"/>
                    <a:gd name="connsiteY264" fmla="*/ 244565 h 336550"/>
                    <a:gd name="connsiteX265" fmla="*/ 65027 w 338138"/>
                    <a:gd name="connsiteY265" fmla="*/ 253773 h 336550"/>
                    <a:gd name="connsiteX266" fmla="*/ 62386 w 338138"/>
                    <a:gd name="connsiteY266" fmla="*/ 255088 h 336550"/>
                    <a:gd name="connsiteX267" fmla="*/ 63706 w 338138"/>
                    <a:gd name="connsiteY267" fmla="*/ 257719 h 336550"/>
                    <a:gd name="connsiteX268" fmla="*/ 66347 w 338138"/>
                    <a:gd name="connsiteY268" fmla="*/ 260350 h 336550"/>
                    <a:gd name="connsiteX269" fmla="*/ 66347 w 338138"/>
                    <a:gd name="connsiteY269" fmla="*/ 261665 h 336550"/>
                    <a:gd name="connsiteX270" fmla="*/ 67668 w 338138"/>
                    <a:gd name="connsiteY270" fmla="*/ 261665 h 336550"/>
                    <a:gd name="connsiteX271" fmla="*/ 87473 w 338138"/>
                    <a:gd name="connsiteY271" fmla="*/ 280080 h 336550"/>
                    <a:gd name="connsiteX272" fmla="*/ 88794 w 338138"/>
                    <a:gd name="connsiteY272" fmla="*/ 280080 h 336550"/>
                    <a:gd name="connsiteX273" fmla="*/ 88794 w 338138"/>
                    <a:gd name="connsiteY273" fmla="*/ 281395 h 336550"/>
                    <a:gd name="connsiteX274" fmla="*/ 90114 w 338138"/>
                    <a:gd name="connsiteY274" fmla="*/ 281395 h 336550"/>
                    <a:gd name="connsiteX275" fmla="*/ 169336 w 338138"/>
                    <a:gd name="connsiteY275" fmla="*/ 306387 h 336550"/>
                    <a:gd name="connsiteX276" fmla="*/ 307976 w 338138"/>
                    <a:gd name="connsiteY276" fmla="*/ 168275 h 336550"/>
                    <a:gd name="connsiteX277" fmla="*/ 306128 w 338138"/>
                    <a:gd name="connsiteY277" fmla="*/ 156215 h 336550"/>
                    <a:gd name="connsiteX278" fmla="*/ 306388 w 338138"/>
                    <a:gd name="connsiteY278" fmla="*/ 154573 h 336550"/>
                    <a:gd name="connsiteX279" fmla="*/ 306388 w 338138"/>
                    <a:gd name="connsiteY279" fmla="*/ 151899 h 336550"/>
                    <a:gd name="connsiteX280" fmla="*/ 305656 w 338138"/>
                    <a:gd name="connsiteY280" fmla="*/ 153133 h 336550"/>
                    <a:gd name="connsiteX281" fmla="*/ 301374 w 338138"/>
                    <a:gd name="connsiteY281" fmla="*/ 125197 h 336550"/>
                    <a:gd name="connsiteX282" fmla="*/ 282889 w 338138"/>
                    <a:gd name="connsiteY282" fmla="*/ 88038 h 336550"/>
                    <a:gd name="connsiteX283" fmla="*/ 282889 w 338138"/>
                    <a:gd name="connsiteY283" fmla="*/ 109084 h 336550"/>
                    <a:gd name="connsiteX284" fmla="*/ 281569 w 338138"/>
                    <a:gd name="connsiteY284" fmla="*/ 113030 h 336550"/>
                    <a:gd name="connsiteX285" fmla="*/ 278928 w 338138"/>
                    <a:gd name="connsiteY285" fmla="*/ 115660 h 336550"/>
                    <a:gd name="connsiteX286" fmla="*/ 278928 w 338138"/>
                    <a:gd name="connsiteY286" fmla="*/ 113030 h 336550"/>
                    <a:gd name="connsiteX287" fmla="*/ 277608 w 338138"/>
                    <a:gd name="connsiteY287" fmla="*/ 109084 h 336550"/>
                    <a:gd name="connsiteX288" fmla="*/ 274967 w 338138"/>
                    <a:gd name="connsiteY288" fmla="*/ 106453 h 336550"/>
                    <a:gd name="connsiteX289" fmla="*/ 253841 w 338138"/>
                    <a:gd name="connsiteY289" fmla="*/ 101192 h 336550"/>
                    <a:gd name="connsiteX290" fmla="*/ 249880 w 338138"/>
                    <a:gd name="connsiteY290" fmla="*/ 99876 h 336550"/>
                    <a:gd name="connsiteX291" fmla="*/ 240637 w 338138"/>
                    <a:gd name="connsiteY291" fmla="*/ 97245 h 336550"/>
                    <a:gd name="connsiteX292" fmla="*/ 245919 w 338138"/>
                    <a:gd name="connsiteY292" fmla="*/ 106453 h 336550"/>
                    <a:gd name="connsiteX293" fmla="*/ 247239 w 338138"/>
                    <a:gd name="connsiteY293" fmla="*/ 103822 h 336550"/>
                    <a:gd name="connsiteX294" fmla="*/ 248559 w 338138"/>
                    <a:gd name="connsiteY294" fmla="*/ 106453 h 336550"/>
                    <a:gd name="connsiteX295" fmla="*/ 256482 w 338138"/>
                    <a:gd name="connsiteY295" fmla="*/ 105138 h 336550"/>
                    <a:gd name="connsiteX296" fmla="*/ 268365 w 338138"/>
                    <a:gd name="connsiteY296" fmla="*/ 124868 h 336550"/>
                    <a:gd name="connsiteX297" fmla="*/ 259122 w 338138"/>
                    <a:gd name="connsiteY297" fmla="*/ 132760 h 336550"/>
                    <a:gd name="connsiteX298" fmla="*/ 236676 w 338138"/>
                    <a:gd name="connsiteY298" fmla="*/ 128814 h 336550"/>
                    <a:gd name="connsiteX299" fmla="*/ 235356 w 338138"/>
                    <a:gd name="connsiteY299" fmla="*/ 126183 h 336550"/>
                    <a:gd name="connsiteX300" fmla="*/ 234035 w 338138"/>
                    <a:gd name="connsiteY300" fmla="*/ 123553 h 336550"/>
                    <a:gd name="connsiteX301" fmla="*/ 223472 w 338138"/>
                    <a:gd name="connsiteY301" fmla="*/ 110399 h 336550"/>
                    <a:gd name="connsiteX302" fmla="*/ 220831 w 338138"/>
                    <a:gd name="connsiteY302" fmla="*/ 107768 h 336550"/>
                    <a:gd name="connsiteX303" fmla="*/ 218191 w 338138"/>
                    <a:gd name="connsiteY303" fmla="*/ 105138 h 336550"/>
                    <a:gd name="connsiteX304" fmla="*/ 215550 w 338138"/>
                    <a:gd name="connsiteY304" fmla="*/ 102507 h 336550"/>
                    <a:gd name="connsiteX305" fmla="*/ 210268 w 338138"/>
                    <a:gd name="connsiteY305" fmla="*/ 98561 h 336550"/>
                    <a:gd name="connsiteX306" fmla="*/ 210268 w 338138"/>
                    <a:gd name="connsiteY306" fmla="*/ 99876 h 336550"/>
                    <a:gd name="connsiteX307" fmla="*/ 212909 w 338138"/>
                    <a:gd name="connsiteY307" fmla="*/ 103822 h 336550"/>
                    <a:gd name="connsiteX308" fmla="*/ 215550 w 338138"/>
                    <a:gd name="connsiteY308" fmla="*/ 106453 h 336550"/>
                    <a:gd name="connsiteX309" fmla="*/ 216870 w 338138"/>
                    <a:gd name="connsiteY309" fmla="*/ 109084 h 336550"/>
                    <a:gd name="connsiteX310" fmla="*/ 224793 w 338138"/>
                    <a:gd name="connsiteY310" fmla="*/ 122237 h 336550"/>
                    <a:gd name="connsiteX311" fmla="*/ 231394 w 338138"/>
                    <a:gd name="connsiteY311" fmla="*/ 131445 h 336550"/>
                    <a:gd name="connsiteX312" fmla="*/ 234035 w 338138"/>
                    <a:gd name="connsiteY312" fmla="*/ 134075 h 336550"/>
                    <a:gd name="connsiteX313" fmla="*/ 236676 w 338138"/>
                    <a:gd name="connsiteY313" fmla="*/ 138022 h 336550"/>
                    <a:gd name="connsiteX314" fmla="*/ 240637 w 338138"/>
                    <a:gd name="connsiteY314" fmla="*/ 140652 h 336550"/>
                    <a:gd name="connsiteX315" fmla="*/ 244598 w 338138"/>
                    <a:gd name="connsiteY315" fmla="*/ 143283 h 336550"/>
                    <a:gd name="connsiteX316" fmla="*/ 245919 w 338138"/>
                    <a:gd name="connsiteY316" fmla="*/ 143283 h 336550"/>
                    <a:gd name="connsiteX317" fmla="*/ 248559 w 338138"/>
                    <a:gd name="connsiteY317" fmla="*/ 143283 h 336550"/>
                    <a:gd name="connsiteX318" fmla="*/ 260443 w 338138"/>
                    <a:gd name="connsiteY318" fmla="*/ 140652 h 336550"/>
                    <a:gd name="connsiteX319" fmla="*/ 259122 w 338138"/>
                    <a:gd name="connsiteY319" fmla="*/ 147229 h 336550"/>
                    <a:gd name="connsiteX320" fmla="*/ 257802 w 338138"/>
                    <a:gd name="connsiteY320" fmla="*/ 151175 h 336550"/>
                    <a:gd name="connsiteX321" fmla="*/ 255161 w 338138"/>
                    <a:gd name="connsiteY321" fmla="*/ 159067 h 336550"/>
                    <a:gd name="connsiteX322" fmla="*/ 253841 w 338138"/>
                    <a:gd name="connsiteY322" fmla="*/ 161698 h 336550"/>
                    <a:gd name="connsiteX323" fmla="*/ 232715 w 338138"/>
                    <a:gd name="connsiteY323" fmla="*/ 190636 h 336550"/>
                    <a:gd name="connsiteX324" fmla="*/ 234035 w 338138"/>
                    <a:gd name="connsiteY324" fmla="*/ 191951 h 336550"/>
                    <a:gd name="connsiteX325" fmla="*/ 228754 w 338138"/>
                    <a:gd name="connsiteY325" fmla="*/ 212997 h 336550"/>
                    <a:gd name="connsiteX326" fmla="*/ 227433 w 338138"/>
                    <a:gd name="connsiteY326" fmla="*/ 215628 h 336550"/>
                    <a:gd name="connsiteX327" fmla="*/ 218191 w 338138"/>
                    <a:gd name="connsiteY327" fmla="*/ 235358 h 336550"/>
                    <a:gd name="connsiteX328" fmla="*/ 212909 w 338138"/>
                    <a:gd name="connsiteY328" fmla="*/ 239304 h 336550"/>
                    <a:gd name="connsiteX329" fmla="*/ 211589 w 338138"/>
                    <a:gd name="connsiteY329" fmla="*/ 241935 h 336550"/>
                    <a:gd name="connsiteX330" fmla="*/ 210268 w 338138"/>
                    <a:gd name="connsiteY330" fmla="*/ 245881 h 336550"/>
                    <a:gd name="connsiteX331" fmla="*/ 207628 w 338138"/>
                    <a:gd name="connsiteY331" fmla="*/ 248512 h 336550"/>
                    <a:gd name="connsiteX332" fmla="*/ 203667 w 338138"/>
                    <a:gd name="connsiteY332" fmla="*/ 253773 h 336550"/>
                    <a:gd name="connsiteX333" fmla="*/ 191783 w 338138"/>
                    <a:gd name="connsiteY333" fmla="*/ 259034 h 336550"/>
                    <a:gd name="connsiteX334" fmla="*/ 185181 w 338138"/>
                    <a:gd name="connsiteY334" fmla="*/ 259034 h 336550"/>
                    <a:gd name="connsiteX335" fmla="*/ 183861 w 338138"/>
                    <a:gd name="connsiteY335" fmla="*/ 260350 h 336550"/>
                    <a:gd name="connsiteX336" fmla="*/ 183861 w 338138"/>
                    <a:gd name="connsiteY336" fmla="*/ 261665 h 336550"/>
                    <a:gd name="connsiteX337" fmla="*/ 181220 w 338138"/>
                    <a:gd name="connsiteY337" fmla="*/ 261665 h 336550"/>
                    <a:gd name="connsiteX338" fmla="*/ 178579 w 338138"/>
                    <a:gd name="connsiteY338" fmla="*/ 260350 h 336550"/>
                    <a:gd name="connsiteX339" fmla="*/ 177259 w 338138"/>
                    <a:gd name="connsiteY339" fmla="*/ 259034 h 336550"/>
                    <a:gd name="connsiteX340" fmla="*/ 175938 w 338138"/>
                    <a:gd name="connsiteY340" fmla="*/ 257719 h 336550"/>
                    <a:gd name="connsiteX341" fmla="*/ 175938 w 338138"/>
                    <a:gd name="connsiteY341" fmla="*/ 256404 h 336550"/>
                    <a:gd name="connsiteX342" fmla="*/ 175938 w 338138"/>
                    <a:gd name="connsiteY342" fmla="*/ 255088 h 336550"/>
                    <a:gd name="connsiteX343" fmla="*/ 175938 w 338138"/>
                    <a:gd name="connsiteY343" fmla="*/ 253773 h 336550"/>
                    <a:gd name="connsiteX344" fmla="*/ 174618 w 338138"/>
                    <a:gd name="connsiteY344" fmla="*/ 251142 h 336550"/>
                    <a:gd name="connsiteX345" fmla="*/ 173298 w 338138"/>
                    <a:gd name="connsiteY345" fmla="*/ 248512 h 336550"/>
                    <a:gd name="connsiteX346" fmla="*/ 171977 w 338138"/>
                    <a:gd name="connsiteY346" fmla="*/ 245881 h 336550"/>
                    <a:gd name="connsiteX347" fmla="*/ 170657 w 338138"/>
                    <a:gd name="connsiteY347" fmla="*/ 245881 h 336550"/>
                    <a:gd name="connsiteX348" fmla="*/ 170657 w 338138"/>
                    <a:gd name="connsiteY348" fmla="*/ 244565 h 336550"/>
                    <a:gd name="connsiteX349" fmla="*/ 169336 w 338138"/>
                    <a:gd name="connsiteY349" fmla="*/ 243250 h 336550"/>
                    <a:gd name="connsiteX350" fmla="*/ 169336 w 338138"/>
                    <a:gd name="connsiteY350" fmla="*/ 241935 h 336550"/>
                    <a:gd name="connsiteX351" fmla="*/ 160094 w 338138"/>
                    <a:gd name="connsiteY351" fmla="*/ 219574 h 336550"/>
                    <a:gd name="connsiteX352" fmla="*/ 164055 w 338138"/>
                    <a:gd name="connsiteY352" fmla="*/ 205105 h 336550"/>
                    <a:gd name="connsiteX353" fmla="*/ 165375 w 338138"/>
                    <a:gd name="connsiteY353" fmla="*/ 202474 h 336550"/>
                    <a:gd name="connsiteX354" fmla="*/ 165375 w 338138"/>
                    <a:gd name="connsiteY354" fmla="*/ 198528 h 336550"/>
                    <a:gd name="connsiteX355" fmla="*/ 164055 w 338138"/>
                    <a:gd name="connsiteY355" fmla="*/ 194582 h 336550"/>
                    <a:gd name="connsiteX356" fmla="*/ 160094 w 338138"/>
                    <a:gd name="connsiteY356" fmla="*/ 185374 h 336550"/>
                    <a:gd name="connsiteX357" fmla="*/ 157453 w 338138"/>
                    <a:gd name="connsiteY357" fmla="*/ 182744 h 336550"/>
                    <a:gd name="connsiteX358" fmla="*/ 156133 w 338138"/>
                    <a:gd name="connsiteY358" fmla="*/ 180113 h 336550"/>
                    <a:gd name="connsiteX359" fmla="*/ 152172 w 338138"/>
                    <a:gd name="connsiteY359" fmla="*/ 164329 h 336550"/>
                    <a:gd name="connsiteX360" fmla="*/ 148210 w 338138"/>
                    <a:gd name="connsiteY360" fmla="*/ 160383 h 336550"/>
                    <a:gd name="connsiteX361" fmla="*/ 144249 w 338138"/>
                    <a:gd name="connsiteY361" fmla="*/ 160383 h 336550"/>
                    <a:gd name="connsiteX362" fmla="*/ 142929 w 338138"/>
                    <a:gd name="connsiteY362" fmla="*/ 159067 h 336550"/>
                    <a:gd name="connsiteX363" fmla="*/ 141609 w 338138"/>
                    <a:gd name="connsiteY363" fmla="*/ 157752 h 336550"/>
                    <a:gd name="connsiteX364" fmla="*/ 141609 w 338138"/>
                    <a:gd name="connsiteY364" fmla="*/ 156437 h 336550"/>
                    <a:gd name="connsiteX365" fmla="*/ 136327 w 338138"/>
                    <a:gd name="connsiteY365" fmla="*/ 155121 h 336550"/>
                    <a:gd name="connsiteX366" fmla="*/ 133686 w 338138"/>
                    <a:gd name="connsiteY366" fmla="*/ 156437 h 336550"/>
                    <a:gd name="connsiteX367" fmla="*/ 131046 w 338138"/>
                    <a:gd name="connsiteY367" fmla="*/ 156437 h 336550"/>
                    <a:gd name="connsiteX368" fmla="*/ 92755 w 338138"/>
                    <a:gd name="connsiteY368" fmla="*/ 145914 h 336550"/>
                    <a:gd name="connsiteX369" fmla="*/ 91434 w 338138"/>
                    <a:gd name="connsiteY369" fmla="*/ 143283 h 336550"/>
                    <a:gd name="connsiteX370" fmla="*/ 88794 w 338138"/>
                    <a:gd name="connsiteY370" fmla="*/ 140652 h 336550"/>
                    <a:gd name="connsiteX371" fmla="*/ 88794 w 338138"/>
                    <a:gd name="connsiteY371" fmla="*/ 139337 h 336550"/>
                    <a:gd name="connsiteX372" fmla="*/ 87473 w 338138"/>
                    <a:gd name="connsiteY372" fmla="*/ 139337 h 336550"/>
                    <a:gd name="connsiteX373" fmla="*/ 88794 w 338138"/>
                    <a:gd name="connsiteY373" fmla="*/ 136706 h 336550"/>
                    <a:gd name="connsiteX374" fmla="*/ 88794 w 338138"/>
                    <a:gd name="connsiteY374" fmla="*/ 134075 h 336550"/>
                    <a:gd name="connsiteX375" fmla="*/ 88794 w 338138"/>
                    <a:gd name="connsiteY375" fmla="*/ 132760 h 336550"/>
                    <a:gd name="connsiteX376" fmla="*/ 88794 w 338138"/>
                    <a:gd name="connsiteY376" fmla="*/ 131445 h 336550"/>
                    <a:gd name="connsiteX377" fmla="*/ 101997 w 338138"/>
                    <a:gd name="connsiteY377" fmla="*/ 103822 h 336550"/>
                    <a:gd name="connsiteX378" fmla="*/ 105958 w 338138"/>
                    <a:gd name="connsiteY378" fmla="*/ 101192 h 336550"/>
                    <a:gd name="connsiteX379" fmla="*/ 113881 w 338138"/>
                    <a:gd name="connsiteY379" fmla="*/ 95930 h 336550"/>
                    <a:gd name="connsiteX380" fmla="*/ 115201 w 338138"/>
                    <a:gd name="connsiteY380" fmla="*/ 93299 h 336550"/>
                    <a:gd name="connsiteX381" fmla="*/ 125764 w 338138"/>
                    <a:gd name="connsiteY381" fmla="*/ 84092 h 336550"/>
                    <a:gd name="connsiteX382" fmla="*/ 144249 w 338138"/>
                    <a:gd name="connsiteY382" fmla="*/ 81461 h 336550"/>
                    <a:gd name="connsiteX383" fmla="*/ 148210 w 338138"/>
                    <a:gd name="connsiteY383" fmla="*/ 81461 h 336550"/>
                    <a:gd name="connsiteX384" fmla="*/ 161414 w 338138"/>
                    <a:gd name="connsiteY384" fmla="*/ 82777 h 336550"/>
                    <a:gd name="connsiteX385" fmla="*/ 168016 w 338138"/>
                    <a:gd name="connsiteY385" fmla="*/ 91984 h 336550"/>
                    <a:gd name="connsiteX386" fmla="*/ 170657 w 338138"/>
                    <a:gd name="connsiteY386" fmla="*/ 91984 h 336550"/>
                    <a:gd name="connsiteX387" fmla="*/ 174618 w 338138"/>
                    <a:gd name="connsiteY387" fmla="*/ 93299 h 336550"/>
                    <a:gd name="connsiteX388" fmla="*/ 175938 w 338138"/>
                    <a:gd name="connsiteY388" fmla="*/ 94615 h 336550"/>
                    <a:gd name="connsiteX389" fmla="*/ 179899 w 338138"/>
                    <a:gd name="connsiteY389" fmla="*/ 95930 h 336550"/>
                    <a:gd name="connsiteX390" fmla="*/ 179899 w 338138"/>
                    <a:gd name="connsiteY390" fmla="*/ 94615 h 336550"/>
                    <a:gd name="connsiteX391" fmla="*/ 179899 w 338138"/>
                    <a:gd name="connsiteY391" fmla="*/ 91984 h 336550"/>
                    <a:gd name="connsiteX392" fmla="*/ 181220 w 338138"/>
                    <a:gd name="connsiteY392" fmla="*/ 90669 h 336550"/>
                    <a:gd name="connsiteX393" fmla="*/ 183861 w 338138"/>
                    <a:gd name="connsiteY393" fmla="*/ 90669 h 336550"/>
                    <a:gd name="connsiteX394" fmla="*/ 186501 w 338138"/>
                    <a:gd name="connsiteY394" fmla="*/ 90669 h 336550"/>
                    <a:gd name="connsiteX395" fmla="*/ 198385 w 338138"/>
                    <a:gd name="connsiteY395" fmla="*/ 94615 h 336550"/>
                    <a:gd name="connsiteX396" fmla="*/ 211589 w 338138"/>
                    <a:gd name="connsiteY396" fmla="*/ 84092 h 336550"/>
                    <a:gd name="connsiteX397" fmla="*/ 189142 w 338138"/>
                    <a:gd name="connsiteY397" fmla="*/ 74884 h 336550"/>
                    <a:gd name="connsiteX398" fmla="*/ 187822 w 338138"/>
                    <a:gd name="connsiteY398" fmla="*/ 76200 h 336550"/>
                    <a:gd name="connsiteX399" fmla="*/ 187822 w 338138"/>
                    <a:gd name="connsiteY399" fmla="*/ 78830 h 336550"/>
                    <a:gd name="connsiteX400" fmla="*/ 186501 w 338138"/>
                    <a:gd name="connsiteY400" fmla="*/ 82777 h 336550"/>
                    <a:gd name="connsiteX401" fmla="*/ 183861 w 338138"/>
                    <a:gd name="connsiteY401" fmla="*/ 81461 h 336550"/>
                    <a:gd name="connsiteX402" fmla="*/ 165375 w 338138"/>
                    <a:gd name="connsiteY402" fmla="*/ 65677 h 336550"/>
                    <a:gd name="connsiteX403" fmla="*/ 178579 w 338138"/>
                    <a:gd name="connsiteY403" fmla="*/ 81461 h 336550"/>
                    <a:gd name="connsiteX404" fmla="*/ 173298 w 338138"/>
                    <a:gd name="connsiteY404" fmla="*/ 82777 h 336550"/>
                    <a:gd name="connsiteX405" fmla="*/ 158773 w 338138"/>
                    <a:gd name="connsiteY405" fmla="*/ 68308 h 336550"/>
                    <a:gd name="connsiteX406" fmla="*/ 156133 w 338138"/>
                    <a:gd name="connsiteY406" fmla="*/ 68308 h 336550"/>
                    <a:gd name="connsiteX407" fmla="*/ 152172 w 338138"/>
                    <a:gd name="connsiteY407" fmla="*/ 69623 h 336550"/>
                    <a:gd name="connsiteX408" fmla="*/ 148210 w 338138"/>
                    <a:gd name="connsiteY408" fmla="*/ 70938 h 336550"/>
                    <a:gd name="connsiteX409" fmla="*/ 145570 w 338138"/>
                    <a:gd name="connsiteY409" fmla="*/ 73569 h 336550"/>
                    <a:gd name="connsiteX410" fmla="*/ 142929 w 338138"/>
                    <a:gd name="connsiteY410" fmla="*/ 74884 h 336550"/>
                    <a:gd name="connsiteX411" fmla="*/ 137647 w 338138"/>
                    <a:gd name="connsiteY411" fmla="*/ 78830 h 336550"/>
                    <a:gd name="connsiteX412" fmla="*/ 119162 w 338138"/>
                    <a:gd name="connsiteY412" fmla="*/ 78830 h 336550"/>
                    <a:gd name="connsiteX413" fmla="*/ 119162 w 338138"/>
                    <a:gd name="connsiteY413" fmla="*/ 73569 h 336550"/>
                    <a:gd name="connsiteX414" fmla="*/ 138968 w 338138"/>
                    <a:gd name="connsiteY414" fmla="*/ 66992 h 336550"/>
                    <a:gd name="connsiteX415" fmla="*/ 138968 w 338138"/>
                    <a:gd name="connsiteY415" fmla="*/ 60415 h 336550"/>
                    <a:gd name="connsiteX416" fmla="*/ 142929 w 338138"/>
                    <a:gd name="connsiteY416" fmla="*/ 60415 h 336550"/>
                    <a:gd name="connsiteX417" fmla="*/ 158773 w 338138"/>
                    <a:gd name="connsiteY417" fmla="*/ 52523 h 336550"/>
                    <a:gd name="connsiteX418" fmla="*/ 161414 w 338138"/>
                    <a:gd name="connsiteY418" fmla="*/ 52523 h 336550"/>
                    <a:gd name="connsiteX419" fmla="*/ 164055 w 338138"/>
                    <a:gd name="connsiteY419" fmla="*/ 47262 h 336550"/>
                    <a:gd name="connsiteX420" fmla="*/ 164055 w 338138"/>
                    <a:gd name="connsiteY420" fmla="*/ 49893 h 336550"/>
                    <a:gd name="connsiteX421" fmla="*/ 165375 w 338138"/>
                    <a:gd name="connsiteY421" fmla="*/ 51208 h 336550"/>
                    <a:gd name="connsiteX422" fmla="*/ 164055 w 338138"/>
                    <a:gd name="connsiteY422" fmla="*/ 51208 h 336550"/>
                    <a:gd name="connsiteX423" fmla="*/ 177259 w 338138"/>
                    <a:gd name="connsiteY423" fmla="*/ 45947 h 336550"/>
                    <a:gd name="connsiteX424" fmla="*/ 178579 w 338138"/>
                    <a:gd name="connsiteY424" fmla="*/ 47262 h 336550"/>
                    <a:gd name="connsiteX425" fmla="*/ 179899 w 338138"/>
                    <a:gd name="connsiteY425" fmla="*/ 43316 h 336550"/>
                    <a:gd name="connsiteX426" fmla="*/ 183861 w 338138"/>
                    <a:gd name="connsiteY426" fmla="*/ 42000 h 336550"/>
                    <a:gd name="connsiteX427" fmla="*/ 185181 w 338138"/>
                    <a:gd name="connsiteY427" fmla="*/ 40685 h 336550"/>
                    <a:gd name="connsiteX428" fmla="*/ 181220 w 338138"/>
                    <a:gd name="connsiteY428" fmla="*/ 42000 h 336550"/>
                    <a:gd name="connsiteX429" fmla="*/ 177259 w 338138"/>
                    <a:gd name="connsiteY429" fmla="*/ 43316 h 336550"/>
                    <a:gd name="connsiteX430" fmla="*/ 178579 w 338138"/>
                    <a:gd name="connsiteY430" fmla="*/ 39370 h 336550"/>
                    <a:gd name="connsiteX431" fmla="*/ 174618 w 338138"/>
                    <a:gd name="connsiteY431" fmla="*/ 40685 h 336550"/>
                    <a:gd name="connsiteX432" fmla="*/ 171977 w 338138"/>
                    <a:gd name="connsiteY432" fmla="*/ 43316 h 336550"/>
                    <a:gd name="connsiteX433" fmla="*/ 168016 w 338138"/>
                    <a:gd name="connsiteY433" fmla="*/ 51208 h 336550"/>
                    <a:gd name="connsiteX434" fmla="*/ 165375 w 338138"/>
                    <a:gd name="connsiteY434" fmla="*/ 48577 h 336550"/>
                    <a:gd name="connsiteX435" fmla="*/ 164055 w 338138"/>
                    <a:gd name="connsiteY435" fmla="*/ 47262 h 336550"/>
                    <a:gd name="connsiteX436" fmla="*/ 160094 w 338138"/>
                    <a:gd name="connsiteY436" fmla="*/ 45947 h 336550"/>
                    <a:gd name="connsiteX437" fmla="*/ 165375 w 338138"/>
                    <a:gd name="connsiteY437" fmla="*/ 40685 h 336550"/>
                    <a:gd name="connsiteX438" fmla="*/ 168016 w 338138"/>
                    <a:gd name="connsiteY438" fmla="*/ 39370 h 336550"/>
                    <a:gd name="connsiteX439" fmla="*/ 170657 w 338138"/>
                    <a:gd name="connsiteY439" fmla="*/ 38054 h 336550"/>
                    <a:gd name="connsiteX440" fmla="*/ 187822 w 338138"/>
                    <a:gd name="connsiteY440" fmla="*/ 35424 h 336550"/>
                    <a:gd name="connsiteX441" fmla="*/ 183861 w 338138"/>
                    <a:gd name="connsiteY441" fmla="*/ 36739 h 336550"/>
                    <a:gd name="connsiteX442" fmla="*/ 187822 w 338138"/>
                    <a:gd name="connsiteY442" fmla="*/ 36739 h 336550"/>
                    <a:gd name="connsiteX443" fmla="*/ 190463 w 338138"/>
                    <a:gd name="connsiteY443" fmla="*/ 34108 h 336550"/>
                    <a:gd name="connsiteX444" fmla="*/ 187822 w 338138"/>
                    <a:gd name="connsiteY444" fmla="*/ 34108 h 336550"/>
                    <a:gd name="connsiteX445" fmla="*/ 190463 w 338138"/>
                    <a:gd name="connsiteY445" fmla="*/ 32793 h 336550"/>
                    <a:gd name="connsiteX446" fmla="*/ 187822 w 338138"/>
                    <a:gd name="connsiteY446" fmla="*/ 32793 h 336550"/>
                    <a:gd name="connsiteX447" fmla="*/ 189915 w 338138"/>
                    <a:gd name="connsiteY447" fmla="*/ 31750 h 336550"/>
                    <a:gd name="connsiteX448" fmla="*/ 190463 w 338138"/>
                    <a:gd name="connsiteY448" fmla="*/ 31477 h 336550"/>
                    <a:gd name="connsiteX449" fmla="*/ 169336 w 338138"/>
                    <a:gd name="connsiteY449" fmla="*/ 30162 h 336550"/>
                    <a:gd name="connsiteX450" fmla="*/ 169069 w 338138"/>
                    <a:gd name="connsiteY450" fmla="*/ 0 h 336550"/>
                    <a:gd name="connsiteX451" fmla="*/ 338138 w 338138"/>
                    <a:gd name="connsiteY451" fmla="*/ 168275 h 336550"/>
                    <a:gd name="connsiteX452" fmla="*/ 169069 w 338138"/>
                    <a:gd name="connsiteY452" fmla="*/ 336550 h 336550"/>
                    <a:gd name="connsiteX453" fmla="*/ 0 w 338138"/>
                    <a:gd name="connsiteY453" fmla="*/ 168275 h 336550"/>
                    <a:gd name="connsiteX454" fmla="*/ 169069 w 338138"/>
                    <a:gd name="connsiteY454" fmla="*/ 0 h 336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  <a:cxn ang="0">
                      <a:pos x="connsiteX209" y="connsiteY209"/>
                    </a:cxn>
                    <a:cxn ang="0">
                      <a:pos x="connsiteX210" y="connsiteY210"/>
                    </a:cxn>
                    <a:cxn ang="0">
                      <a:pos x="connsiteX211" y="connsiteY211"/>
                    </a:cxn>
                    <a:cxn ang="0">
                      <a:pos x="connsiteX212" y="connsiteY212"/>
                    </a:cxn>
                    <a:cxn ang="0">
                      <a:pos x="connsiteX213" y="connsiteY213"/>
                    </a:cxn>
                    <a:cxn ang="0">
                      <a:pos x="connsiteX214" y="connsiteY214"/>
                    </a:cxn>
                    <a:cxn ang="0">
                      <a:pos x="connsiteX215" y="connsiteY215"/>
                    </a:cxn>
                    <a:cxn ang="0">
                      <a:pos x="connsiteX216" y="connsiteY216"/>
                    </a:cxn>
                    <a:cxn ang="0">
                      <a:pos x="connsiteX217" y="connsiteY217"/>
                    </a:cxn>
                    <a:cxn ang="0">
                      <a:pos x="connsiteX218" y="connsiteY218"/>
                    </a:cxn>
                    <a:cxn ang="0">
                      <a:pos x="connsiteX219" y="connsiteY219"/>
                    </a:cxn>
                    <a:cxn ang="0">
                      <a:pos x="connsiteX220" y="connsiteY220"/>
                    </a:cxn>
                    <a:cxn ang="0">
                      <a:pos x="connsiteX221" y="connsiteY221"/>
                    </a:cxn>
                    <a:cxn ang="0">
                      <a:pos x="connsiteX222" y="connsiteY222"/>
                    </a:cxn>
                    <a:cxn ang="0">
                      <a:pos x="connsiteX223" y="connsiteY223"/>
                    </a:cxn>
                    <a:cxn ang="0">
                      <a:pos x="connsiteX224" y="connsiteY224"/>
                    </a:cxn>
                    <a:cxn ang="0">
                      <a:pos x="connsiteX225" y="connsiteY225"/>
                    </a:cxn>
                    <a:cxn ang="0">
                      <a:pos x="connsiteX226" y="connsiteY226"/>
                    </a:cxn>
                    <a:cxn ang="0">
                      <a:pos x="connsiteX227" y="connsiteY227"/>
                    </a:cxn>
                    <a:cxn ang="0">
                      <a:pos x="connsiteX228" y="connsiteY228"/>
                    </a:cxn>
                    <a:cxn ang="0">
                      <a:pos x="connsiteX229" y="connsiteY229"/>
                    </a:cxn>
                    <a:cxn ang="0">
                      <a:pos x="connsiteX230" y="connsiteY230"/>
                    </a:cxn>
                    <a:cxn ang="0">
                      <a:pos x="connsiteX231" y="connsiteY231"/>
                    </a:cxn>
                    <a:cxn ang="0">
                      <a:pos x="connsiteX232" y="connsiteY232"/>
                    </a:cxn>
                    <a:cxn ang="0">
                      <a:pos x="connsiteX233" y="connsiteY233"/>
                    </a:cxn>
                    <a:cxn ang="0">
                      <a:pos x="connsiteX234" y="connsiteY234"/>
                    </a:cxn>
                    <a:cxn ang="0">
                      <a:pos x="connsiteX235" y="connsiteY235"/>
                    </a:cxn>
                    <a:cxn ang="0">
                      <a:pos x="connsiteX236" y="connsiteY236"/>
                    </a:cxn>
                    <a:cxn ang="0">
                      <a:pos x="connsiteX237" y="connsiteY237"/>
                    </a:cxn>
                    <a:cxn ang="0">
                      <a:pos x="connsiteX238" y="connsiteY238"/>
                    </a:cxn>
                    <a:cxn ang="0">
                      <a:pos x="connsiteX239" y="connsiteY239"/>
                    </a:cxn>
                    <a:cxn ang="0">
                      <a:pos x="connsiteX240" y="connsiteY240"/>
                    </a:cxn>
                    <a:cxn ang="0">
                      <a:pos x="connsiteX241" y="connsiteY241"/>
                    </a:cxn>
                    <a:cxn ang="0">
                      <a:pos x="connsiteX242" y="connsiteY242"/>
                    </a:cxn>
                    <a:cxn ang="0">
                      <a:pos x="connsiteX243" y="connsiteY243"/>
                    </a:cxn>
                    <a:cxn ang="0">
                      <a:pos x="connsiteX244" y="connsiteY244"/>
                    </a:cxn>
                    <a:cxn ang="0">
                      <a:pos x="connsiteX245" y="connsiteY245"/>
                    </a:cxn>
                    <a:cxn ang="0">
                      <a:pos x="connsiteX246" y="connsiteY246"/>
                    </a:cxn>
                    <a:cxn ang="0">
                      <a:pos x="connsiteX247" y="connsiteY247"/>
                    </a:cxn>
                    <a:cxn ang="0">
                      <a:pos x="connsiteX248" y="connsiteY248"/>
                    </a:cxn>
                    <a:cxn ang="0">
                      <a:pos x="connsiteX249" y="connsiteY249"/>
                    </a:cxn>
                    <a:cxn ang="0">
                      <a:pos x="connsiteX250" y="connsiteY250"/>
                    </a:cxn>
                    <a:cxn ang="0">
                      <a:pos x="connsiteX251" y="connsiteY251"/>
                    </a:cxn>
                    <a:cxn ang="0">
                      <a:pos x="connsiteX252" y="connsiteY252"/>
                    </a:cxn>
                    <a:cxn ang="0">
                      <a:pos x="connsiteX253" y="connsiteY253"/>
                    </a:cxn>
                    <a:cxn ang="0">
                      <a:pos x="connsiteX254" y="connsiteY254"/>
                    </a:cxn>
                    <a:cxn ang="0">
                      <a:pos x="connsiteX255" y="connsiteY255"/>
                    </a:cxn>
                    <a:cxn ang="0">
                      <a:pos x="connsiteX256" y="connsiteY256"/>
                    </a:cxn>
                    <a:cxn ang="0">
                      <a:pos x="connsiteX257" y="connsiteY257"/>
                    </a:cxn>
                    <a:cxn ang="0">
                      <a:pos x="connsiteX258" y="connsiteY258"/>
                    </a:cxn>
                    <a:cxn ang="0">
                      <a:pos x="connsiteX259" y="connsiteY259"/>
                    </a:cxn>
                    <a:cxn ang="0">
                      <a:pos x="connsiteX260" y="connsiteY260"/>
                    </a:cxn>
                    <a:cxn ang="0">
                      <a:pos x="connsiteX261" y="connsiteY261"/>
                    </a:cxn>
                    <a:cxn ang="0">
                      <a:pos x="connsiteX262" y="connsiteY262"/>
                    </a:cxn>
                    <a:cxn ang="0">
                      <a:pos x="connsiteX263" y="connsiteY263"/>
                    </a:cxn>
                    <a:cxn ang="0">
                      <a:pos x="connsiteX264" y="connsiteY264"/>
                    </a:cxn>
                    <a:cxn ang="0">
                      <a:pos x="connsiteX265" y="connsiteY265"/>
                    </a:cxn>
                    <a:cxn ang="0">
                      <a:pos x="connsiteX266" y="connsiteY266"/>
                    </a:cxn>
                    <a:cxn ang="0">
                      <a:pos x="connsiteX267" y="connsiteY267"/>
                    </a:cxn>
                    <a:cxn ang="0">
                      <a:pos x="connsiteX268" y="connsiteY268"/>
                    </a:cxn>
                    <a:cxn ang="0">
                      <a:pos x="connsiteX269" y="connsiteY269"/>
                    </a:cxn>
                    <a:cxn ang="0">
                      <a:pos x="connsiteX270" y="connsiteY270"/>
                    </a:cxn>
                    <a:cxn ang="0">
                      <a:pos x="connsiteX271" y="connsiteY271"/>
                    </a:cxn>
                    <a:cxn ang="0">
                      <a:pos x="connsiteX272" y="connsiteY272"/>
                    </a:cxn>
                    <a:cxn ang="0">
                      <a:pos x="connsiteX273" y="connsiteY273"/>
                    </a:cxn>
                    <a:cxn ang="0">
                      <a:pos x="connsiteX274" y="connsiteY274"/>
                    </a:cxn>
                    <a:cxn ang="0">
                      <a:pos x="connsiteX275" y="connsiteY275"/>
                    </a:cxn>
                    <a:cxn ang="0">
                      <a:pos x="connsiteX276" y="connsiteY276"/>
                    </a:cxn>
                    <a:cxn ang="0">
                      <a:pos x="connsiteX277" y="connsiteY277"/>
                    </a:cxn>
                    <a:cxn ang="0">
                      <a:pos x="connsiteX278" y="connsiteY278"/>
                    </a:cxn>
                    <a:cxn ang="0">
                      <a:pos x="connsiteX279" y="connsiteY279"/>
                    </a:cxn>
                    <a:cxn ang="0">
                      <a:pos x="connsiteX280" y="connsiteY280"/>
                    </a:cxn>
                    <a:cxn ang="0">
                      <a:pos x="connsiteX281" y="connsiteY281"/>
                    </a:cxn>
                    <a:cxn ang="0">
                      <a:pos x="connsiteX282" y="connsiteY282"/>
                    </a:cxn>
                    <a:cxn ang="0">
                      <a:pos x="connsiteX283" y="connsiteY283"/>
                    </a:cxn>
                    <a:cxn ang="0">
                      <a:pos x="connsiteX284" y="connsiteY284"/>
                    </a:cxn>
                    <a:cxn ang="0">
                      <a:pos x="connsiteX285" y="connsiteY285"/>
                    </a:cxn>
                    <a:cxn ang="0">
                      <a:pos x="connsiteX286" y="connsiteY286"/>
                    </a:cxn>
                    <a:cxn ang="0">
                      <a:pos x="connsiteX287" y="connsiteY287"/>
                    </a:cxn>
                    <a:cxn ang="0">
                      <a:pos x="connsiteX288" y="connsiteY288"/>
                    </a:cxn>
                    <a:cxn ang="0">
                      <a:pos x="connsiteX289" y="connsiteY289"/>
                    </a:cxn>
                    <a:cxn ang="0">
                      <a:pos x="connsiteX290" y="connsiteY290"/>
                    </a:cxn>
                    <a:cxn ang="0">
                      <a:pos x="connsiteX291" y="connsiteY291"/>
                    </a:cxn>
                    <a:cxn ang="0">
                      <a:pos x="connsiteX292" y="connsiteY292"/>
                    </a:cxn>
                    <a:cxn ang="0">
                      <a:pos x="connsiteX293" y="connsiteY293"/>
                    </a:cxn>
                    <a:cxn ang="0">
                      <a:pos x="connsiteX294" y="connsiteY294"/>
                    </a:cxn>
                    <a:cxn ang="0">
                      <a:pos x="connsiteX295" y="connsiteY295"/>
                    </a:cxn>
                    <a:cxn ang="0">
                      <a:pos x="connsiteX296" y="connsiteY296"/>
                    </a:cxn>
                    <a:cxn ang="0">
                      <a:pos x="connsiteX297" y="connsiteY297"/>
                    </a:cxn>
                    <a:cxn ang="0">
                      <a:pos x="connsiteX298" y="connsiteY298"/>
                    </a:cxn>
                    <a:cxn ang="0">
                      <a:pos x="connsiteX299" y="connsiteY299"/>
                    </a:cxn>
                    <a:cxn ang="0">
                      <a:pos x="connsiteX300" y="connsiteY300"/>
                    </a:cxn>
                    <a:cxn ang="0">
                      <a:pos x="connsiteX301" y="connsiteY301"/>
                    </a:cxn>
                    <a:cxn ang="0">
                      <a:pos x="connsiteX302" y="connsiteY302"/>
                    </a:cxn>
                    <a:cxn ang="0">
                      <a:pos x="connsiteX303" y="connsiteY303"/>
                    </a:cxn>
                    <a:cxn ang="0">
                      <a:pos x="connsiteX304" y="connsiteY304"/>
                    </a:cxn>
                    <a:cxn ang="0">
                      <a:pos x="connsiteX305" y="connsiteY305"/>
                    </a:cxn>
                    <a:cxn ang="0">
                      <a:pos x="connsiteX306" y="connsiteY306"/>
                    </a:cxn>
                    <a:cxn ang="0">
                      <a:pos x="connsiteX307" y="connsiteY307"/>
                    </a:cxn>
                    <a:cxn ang="0">
                      <a:pos x="connsiteX308" y="connsiteY308"/>
                    </a:cxn>
                    <a:cxn ang="0">
                      <a:pos x="connsiteX309" y="connsiteY309"/>
                    </a:cxn>
                    <a:cxn ang="0">
                      <a:pos x="connsiteX310" y="connsiteY310"/>
                    </a:cxn>
                    <a:cxn ang="0">
                      <a:pos x="connsiteX311" y="connsiteY311"/>
                    </a:cxn>
                    <a:cxn ang="0">
                      <a:pos x="connsiteX312" y="connsiteY312"/>
                    </a:cxn>
                    <a:cxn ang="0">
                      <a:pos x="connsiteX313" y="connsiteY313"/>
                    </a:cxn>
                    <a:cxn ang="0">
                      <a:pos x="connsiteX314" y="connsiteY314"/>
                    </a:cxn>
                    <a:cxn ang="0">
                      <a:pos x="connsiteX315" y="connsiteY315"/>
                    </a:cxn>
                    <a:cxn ang="0">
                      <a:pos x="connsiteX316" y="connsiteY316"/>
                    </a:cxn>
                    <a:cxn ang="0">
                      <a:pos x="connsiteX317" y="connsiteY317"/>
                    </a:cxn>
                    <a:cxn ang="0">
                      <a:pos x="connsiteX318" y="connsiteY318"/>
                    </a:cxn>
                    <a:cxn ang="0">
                      <a:pos x="connsiteX319" y="connsiteY319"/>
                    </a:cxn>
                    <a:cxn ang="0">
                      <a:pos x="connsiteX320" y="connsiteY320"/>
                    </a:cxn>
                    <a:cxn ang="0">
                      <a:pos x="connsiteX321" y="connsiteY321"/>
                    </a:cxn>
                    <a:cxn ang="0">
                      <a:pos x="connsiteX322" y="connsiteY322"/>
                    </a:cxn>
                    <a:cxn ang="0">
                      <a:pos x="connsiteX323" y="connsiteY323"/>
                    </a:cxn>
                    <a:cxn ang="0">
                      <a:pos x="connsiteX324" y="connsiteY324"/>
                    </a:cxn>
                    <a:cxn ang="0">
                      <a:pos x="connsiteX325" y="connsiteY325"/>
                    </a:cxn>
                    <a:cxn ang="0">
                      <a:pos x="connsiteX326" y="connsiteY326"/>
                    </a:cxn>
                    <a:cxn ang="0">
                      <a:pos x="connsiteX327" y="connsiteY327"/>
                    </a:cxn>
                    <a:cxn ang="0">
                      <a:pos x="connsiteX328" y="connsiteY328"/>
                    </a:cxn>
                    <a:cxn ang="0">
                      <a:pos x="connsiteX329" y="connsiteY329"/>
                    </a:cxn>
                    <a:cxn ang="0">
                      <a:pos x="connsiteX330" y="connsiteY330"/>
                    </a:cxn>
                    <a:cxn ang="0">
                      <a:pos x="connsiteX331" y="connsiteY331"/>
                    </a:cxn>
                    <a:cxn ang="0">
                      <a:pos x="connsiteX332" y="connsiteY332"/>
                    </a:cxn>
                    <a:cxn ang="0">
                      <a:pos x="connsiteX333" y="connsiteY333"/>
                    </a:cxn>
                    <a:cxn ang="0">
                      <a:pos x="connsiteX334" y="connsiteY334"/>
                    </a:cxn>
                    <a:cxn ang="0">
                      <a:pos x="connsiteX335" y="connsiteY335"/>
                    </a:cxn>
                    <a:cxn ang="0">
                      <a:pos x="connsiteX336" y="connsiteY336"/>
                    </a:cxn>
                    <a:cxn ang="0">
                      <a:pos x="connsiteX337" y="connsiteY337"/>
                    </a:cxn>
                    <a:cxn ang="0">
                      <a:pos x="connsiteX338" y="connsiteY338"/>
                    </a:cxn>
                    <a:cxn ang="0">
                      <a:pos x="connsiteX339" y="connsiteY339"/>
                    </a:cxn>
                    <a:cxn ang="0">
                      <a:pos x="connsiteX340" y="connsiteY340"/>
                    </a:cxn>
                    <a:cxn ang="0">
                      <a:pos x="connsiteX341" y="connsiteY341"/>
                    </a:cxn>
                    <a:cxn ang="0">
                      <a:pos x="connsiteX342" y="connsiteY342"/>
                    </a:cxn>
                    <a:cxn ang="0">
                      <a:pos x="connsiteX343" y="connsiteY343"/>
                    </a:cxn>
                    <a:cxn ang="0">
                      <a:pos x="connsiteX344" y="connsiteY344"/>
                    </a:cxn>
                    <a:cxn ang="0">
                      <a:pos x="connsiteX345" y="connsiteY345"/>
                    </a:cxn>
                    <a:cxn ang="0">
                      <a:pos x="connsiteX346" y="connsiteY346"/>
                    </a:cxn>
                    <a:cxn ang="0">
                      <a:pos x="connsiteX347" y="connsiteY347"/>
                    </a:cxn>
                    <a:cxn ang="0">
                      <a:pos x="connsiteX348" y="connsiteY348"/>
                    </a:cxn>
                    <a:cxn ang="0">
                      <a:pos x="connsiteX349" y="connsiteY349"/>
                    </a:cxn>
                    <a:cxn ang="0">
                      <a:pos x="connsiteX350" y="connsiteY350"/>
                    </a:cxn>
                    <a:cxn ang="0">
                      <a:pos x="connsiteX351" y="connsiteY351"/>
                    </a:cxn>
                    <a:cxn ang="0">
                      <a:pos x="connsiteX352" y="connsiteY352"/>
                    </a:cxn>
                    <a:cxn ang="0">
                      <a:pos x="connsiteX353" y="connsiteY353"/>
                    </a:cxn>
                    <a:cxn ang="0">
                      <a:pos x="connsiteX354" y="connsiteY354"/>
                    </a:cxn>
                    <a:cxn ang="0">
                      <a:pos x="connsiteX355" y="connsiteY355"/>
                    </a:cxn>
                    <a:cxn ang="0">
                      <a:pos x="connsiteX356" y="connsiteY356"/>
                    </a:cxn>
                    <a:cxn ang="0">
                      <a:pos x="connsiteX357" y="connsiteY357"/>
                    </a:cxn>
                    <a:cxn ang="0">
                      <a:pos x="connsiteX358" y="connsiteY358"/>
                    </a:cxn>
                    <a:cxn ang="0">
                      <a:pos x="connsiteX359" y="connsiteY359"/>
                    </a:cxn>
                    <a:cxn ang="0">
                      <a:pos x="connsiteX360" y="connsiteY360"/>
                    </a:cxn>
                    <a:cxn ang="0">
                      <a:pos x="connsiteX361" y="connsiteY361"/>
                    </a:cxn>
                    <a:cxn ang="0">
                      <a:pos x="connsiteX362" y="connsiteY362"/>
                    </a:cxn>
                    <a:cxn ang="0">
                      <a:pos x="connsiteX363" y="connsiteY363"/>
                    </a:cxn>
                    <a:cxn ang="0">
                      <a:pos x="connsiteX364" y="connsiteY364"/>
                    </a:cxn>
                    <a:cxn ang="0">
                      <a:pos x="connsiteX365" y="connsiteY365"/>
                    </a:cxn>
                    <a:cxn ang="0">
                      <a:pos x="connsiteX366" y="connsiteY366"/>
                    </a:cxn>
                    <a:cxn ang="0">
                      <a:pos x="connsiteX367" y="connsiteY367"/>
                    </a:cxn>
                    <a:cxn ang="0">
                      <a:pos x="connsiteX368" y="connsiteY368"/>
                    </a:cxn>
                    <a:cxn ang="0">
                      <a:pos x="connsiteX369" y="connsiteY369"/>
                    </a:cxn>
                    <a:cxn ang="0">
                      <a:pos x="connsiteX370" y="connsiteY370"/>
                    </a:cxn>
                    <a:cxn ang="0">
                      <a:pos x="connsiteX371" y="connsiteY371"/>
                    </a:cxn>
                    <a:cxn ang="0">
                      <a:pos x="connsiteX372" y="connsiteY372"/>
                    </a:cxn>
                    <a:cxn ang="0">
                      <a:pos x="connsiteX373" y="connsiteY373"/>
                    </a:cxn>
                    <a:cxn ang="0">
                      <a:pos x="connsiteX374" y="connsiteY374"/>
                    </a:cxn>
                    <a:cxn ang="0">
                      <a:pos x="connsiteX375" y="connsiteY375"/>
                    </a:cxn>
                    <a:cxn ang="0">
                      <a:pos x="connsiteX376" y="connsiteY376"/>
                    </a:cxn>
                    <a:cxn ang="0">
                      <a:pos x="connsiteX377" y="connsiteY377"/>
                    </a:cxn>
                    <a:cxn ang="0">
                      <a:pos x="connsiteX378" y="connsiteY378"/>
                    </a:cxn>
                    <a:cxn ang="0">
                      <a:pos x="connsiteX379" y="connsiteY379"/>
                    </a:cxn>
                    <a:cxn ang="0">
                      <a:pos x="connsiteX380" y="connsiteY380"/>
                    </a:cxn>
                    <a:cxn ang="0">
                      <a:pos x="connsiteX381" y="connsiteY381"/>
                    </a:cxn>
                    <a:cxn ang="0">
                      <a:pos x="connsiteX382" y="connsiteY382"/>
                    </a:cxn>
                    <a:cxn ang="0">
                      <a:pos x="connsiteX383" y="connsiteY383"/>
                    </a:cxn>
                    <a:cxn ang="0">
                      <a:pos x="connsiteX384" y="connsiteY384"/>
                    </a:cxn>
                    <a:cxn ang="0">
                      <a:pos x="connsiteX385" y="connsiteY385"/>
                    </a:cxn>
                    <a:cxn ang="0">
                      <a:pos x="connsiteX386" y="connsiteY386"/>
                    </a:cxn>
                    <a:cxn ang="0">
                      <a:pos x="connsiteX387" y="connsiteY387"/>
                    </a:cxn>
                    <a:cxn ang="0">
                      <a:pos x="connsiteX388" y="connsiteY388"/>
                    </a:cxn>
                    <a:cxn ang="0">
                      <a:pos x="connsiteX389" y="connsiteY389"/>
                    </a:cxn>
                    <a:cxn ang="0">
                      <a:pos x="connsiteX390" y="connsiteY390"/>
                    </a:cxn>
                    <a:cxn ang="0">
                      <a:pos x="connsiteX391" y="connsiteY391"/>
                    </a:cxn>
                    <a:cxn ang="0">
                      <a:pos x="connsiteX392" y="connsiteY392"/>
                    </a:cxn>
                    <a:cxn ang="0">
                      <a:pos x="connsiteX393" y="connsiteY393"/>
                    </a:cxn>
                    <a:cxn ang="0">
                      <a:pos x="connsiteX394" y="connsiteY394"/>
                    </a:cxn>
                    <a:cxn ang="0">
                      <a:pos x="connsiteX395" y="connsiteY395"/>
                    </a:cxn>
                    <a:cxn ang="0">
                      <a:pos x="connsiteX396" y="connsiteY396"/>
                    </a:cxn>
                    <a:cxn ang="0">
                      <a:pos x="connsiteX397" y="connsiteY397"/>
                    </a:cxn>
                    <a:cxn ang="0">
                      <a:pos x="connsiteX398" y="connsiteY398"/>
                    </a:cxn>
                    <a:cxn ang="0">
                      <a:pos x="connsiteX399" y="connsiteY399"/>
                    </a:cxn>
                    <a:cxn ang="0">
                      <a:pos x="connsiteX400" y="connsiteY400"/>
                    </a:cxn>
                    <a:cxn ang="0">
                      <a:pos x="connsiteX401" y="connsiteY401"/>
                    </a:cxn>
                    <a:cxn ang="0">
                      <a:pos x="connsiteX402" y="connsiteY402"/>
                    </a:cxn>
                    <a:cxn ang="0">
                      <a:pos x="connsiteX403" y="connsiteY403"/>
                    </a:cxn>
                    <a:cxn ang="0">
                      <a:pos x="connsiteX404" y="connsiteY404"/>
                    </a:cxn>
                    <a:cxn ang="0">
                      <a:pos x="connsiteX405" y="connsiteY405"/>
                    </a:cxn>
                    <a:cxn ang="0">
                      <a:pos x="connsiteX406" y="connsiteY406"/>
                    </a:cxn>
                    <a:cxn ang="0">
                      <a:pos x="connsiteX407" y="connsiteY407"/>
                    </a:cxn>
                    <a:cxn ang="0">
                      <a:pos x="connsiteX408" y="connsiteY408"/>
                    </a:cxn>
                    <a:cxn ang="0">
                      <a:pos x="connsiteX409" y="connsiteY409"/>
                    </a:cxn>
                    <a:cxn ang="0">
                      <a:pos x="connsiteX410" y="connsiteY410"/>
                    </a:cxn>
                    <a:cxn ang="0">
                      <a:pos x="connsiteX411" y="connsiteY411"/>
                    </a:cxn>
                    <a:cxn ang="0">
                      <a:pos x="connsiteX412" y="connsiteY412"/>
                    </a:cxn>
                    <a:cxn ang="0">
                      <a:pos x="connsiteX413" y="connsiteY413"/>
                    </a:cxn>
                    <a:cxn ang="0">
                      <a:pos x="connsiteX414" y="connsiteY414"/>
                    </a:cxn>
                    <a:cxn ang="0">
                      <a:pos x="connsiteX415" y="connsiteY415"/>
                    </a:cxn>
                    <a:cxn ang="0">
                      <a:pos x="connsiteX416" y="connsiteY416"/>
                    </a:cxn>
                    <a:cxn ang="0">
                      <a:pos x="connsiteX417" y="connsiteY417"/>
                    </a:cxn>
                    <a:cxn ang="0">
                      <a:pos x="connsiteX418" y="connsiteY418"/>
                    </a:cxn>
                    <a:cxn ang="0">
                      <a:pos x="connsiteX419" y="connsiteY419"/>
                    </a:cxn>
                    <a:cxn ang="0">
                      <a:pos x="connsiteX420" y="connsiteY420"/>
                    </a:cxn>
                    <a:cxn ang="0">
                      <a:pos x="connsiteX421" y="connsiteY421"/>
                    </a:cxn>
                    <a:cxn ang="0">
                      <a:pos x="connsiteX422" y="connsiteY422"/>
                    </a:cxn>
                    <a:cxn ang="0">
                      <a:pos x="connsiteX423" y="connsiteY423"/>
                    </a:cxn>
                    <a:cxn ang="0">
                      <a:pos x="connsiteX424" y="connsiteY424"/>
                    </a:cxn>
                    <a:cxn ang="0">
                      <a:pos x="connsiteX425" y="connsiteY425"/>
                    </a:cxn>
                    <a:cxn ang="0">
                      <a:pos x="connsiteX426" y="connsiteY426"/>
                    </a:cxn>
                    <a:cxn ang="0">
                      <a:pos x="connsiteX427" y="connsiteY427"/>
                    </a:cxn>
                    <a:cxn ang="0">
                      <a:pos x="connsiteX428" y="connsiteY428"/>
                    </a:cxn>
                    <a:cxn ang="0">
                      <a:pos x="connsiteX429" y="connsiteY429"/>
                    </a:cxn>
                    <a:cxn ang="0">
                      <a:pos x="connsiteX430" y="connsiteY430"/>
                    </a:cxn>
                    <a:cxn ang="0">
                      <a:pos x="connsiteX431" y="connsiteY431"/>
                    </a:cxn>
                    <a:cxn ang="0">
                      <a:pos x="connsiteX432" y="connsiteY432"/>
                    </a:cxn>
                    <a:cxn ang="0">
                      <a:pos x="connsiteX433" y="connsiteY433"/>
                    </a:cxn>
                    <a:cxn ang="0">
                      <a:pos x="connsiteX434" y="connsiteY434"/>
                    </a:cxn>
                    <a:cxn ang="0">
                      <a:pos x="connsiteX435" y="connsiteY435"/>
                    </a:cxn>
                    <a:cxn ang="0">
                      <a:pos x="connsiteX436" y="connsiteY436"/>
                    </a:cxn>
                    <a:cxn ang="0">
                      <a:pos x="connsiteX437" y="connsiteY437"/>
                    </a:cxn>
                    <a:cxn ang="0">
                      <a:pos x="connsiteX438" y="connsiteY438"/>
                    </a:cxn>
                    <a:cxn ang="0">
                      <a:pos x="connsiteX439" y="connsiteY439"/>
                    </a:cxn>
                    <a:cxn ang="0">
                      <a:pos x="connsiteX440" y="connsiteY440"/>
                    </a:cxn>
                    <a:cxn ang="0">
                      <a:pos x="connsiteX441" y="connsiteY441"/>
                    </a:cxn>
                    <a:cxn ang="0">
                      <a:pos x="connsiteX442" y="connsiteY442"/>
                    </a:cxn>
                    <a:cxn ang="0">
                      <a:pos x="connsiteX443" y="connsiteY443"/>
                    </a:cxn>
                    <a:cxn ang="0">
                      <a:pos x="connsiteX444" y="connsiteY444"/>
                    </a:cxn>
                    <a:cxn ang="0">
                      <a:pos x="connsiteX445" y="connsiteY445"/>
                    </a:cxn>
                    <a:cxn ang="0">
                      <a:pos x="connsiteX446" y="connsiteY446"/>
                    </a:cxn>
                    <a:cxn ang="0">
                      <a:pos x="connsiteX447" y="connsiteY447"/>
                    </a:cxn>
                    <a:cxn ang="0">
                      <a:pos x="connsiteX448" y="connsiteY448"/>
                    </a:cxn>
                    <a:cxn ang="0">
                      <a:pos x="connsiteX449" y="connsiteY449"/>
                    </a:cxn>
                    <a:cxn ang="0">
                      <a:pos x="connsiteX450" y="connsiteY450"/>
                    </a:cxn>
                    <a:cxn ang="0">
                      <a:pos x="connsiteX451" y="connsiteY451"/>
                    </a:cxn>
                    <a:cxn ang="0">
                      <a:pos x="connsiteX452" y="connsiteY452"/>
                    </a:cxn>
                    <a:cxn ang="0">
                      <a:pos x="connsiteX453" y="connsiteY453"/>
                    </a:cxn>
                    <a:cxn ang="0">
                      <a:pos x="connsiteX454" y="connsiteY454"/>
                    </a:cxn>
                  </a:cxnLst>
                  <a:rect l="l" t="t" r="r" b="b"/>
                  <a:pathLst>
                    <a:path w="338138" h="336550">
                      <a:moveTo>
                        <a:pt x="256117" y="200025"/>
                      </a:moveTo>
                      <a:cubicBezTo>
                        <a:pt x="256117" y="200025"/>
                        <a:pt x="256117" y="200025"/>
                        <a:pt x="257440" y="201324"/>
                      </a:cubicBezTo>
                      <a:cubicBezTo>
                        <a:pt x="257440" y="201324"/>
                        <a:pt x="257440" y="201324"/>
                        <a:pt x="258763" y="202623"/>
                      </a:cubicBezTo>
                      <a:cubicBezTo>
                        <a:pt x="258763" y="203922"/>
                        <a:pt x="258763" y="203922"/>
                        <a:pt x="258763" y="203922"/>
                      </a:cubicBezTo>
                      <a:lnTo>
                        <a:pt x="258763" y="205221"/>
                      </a:lnTo>
                      <a:cubicBezTo>
                        <a:pt x="258763" y="205221"/>
                        <a:pt x="258763" y="205221"/>
                        <a:pt x="258763" y="206520"/>
                      </a:cubicBezTo>
                      <a:cubicBezTo>
                        <a:pt x="258763" y="206520"/>
                        <a:pt x="258763" y="206520"/>
                        <a:pt x="257440" y="207819"/>
                      </a:cubicBezTo>
                      <a:cubicBezTo>
                        <a:pt x="257440" y="207819"/>
                        <a:pt x="257440" y="207819"/>
                        <a:pt x="254794" y="216911"/>
                      </a:cubicBezTo>
                      <a:cubicBezTo>
                        <a:pt x="254794" y="216911"/>
                        <a:pt x="254794" y="216911"/>
                        <a:pt x="246857" y="233796"/>
                      </a:cubicBezTo>
                      <a:cubicBezTo>
                        <a:pt x="246857" y="233796"/>
                        <a:pt x="246857" y="233796"/>
                        <a:pt x="245534" y="240290"/>
                      </a:cubicBezTo>
                      <a:cubicBezTo>
                        <a:pt x="245534" y="240290"/>
                        <a:pt x="245534" y="240290"/>
                        <a:pt x="241565" y="242888"/>
                      </a:cubicBezTo>
                      <a:cubicBezTo>
                        <a:pt x="241565" y="242888"/>
                        <a:pt x="241565" y="242888"/>
                        <a:pt x="237596" y="241589"/>
                      </a:cubicBezTo>
                      <a:cubicBezTo>
                        <a:pt x="237596" y="241589"/>
                        <a:pt x="237596" y="241589"/>
                        <a:pt x="236273" y="238992"/>
                      </a:cubicBezTo>
                      <a:cubicBezTo>
                        <a:pt x="236273" y="238992"/>
                        <a:pt x="236273" y="238992"/>
                        <a:pt x="234950" y="237693"/>
                      </a:cubicBezTo>
                      <a:cubicBezTo>
                        <a:pt x="234950" y="237693"/>
                        <a:pt x="234950" y="237693"/>
                        <a:pt x="236273" y="235095"/>
                      </a:cubicBezTo>
                      <a:cubicBezTo>
                        <a:pt x="236273" y="235095"/>
                        <a:pt x="236273" y="235095"/>
                        <a:pt x="236273" y="233796"/>
                      </a:cubicBezTo>
                      <a:cubicBezTo>
                        <a:pt x="236273" y="233796"/>
                        <a:pt x="236273" y="233796"/>
                        <a:pt x="238919" y="226003"/>
                      </a:cubicBezTo>
                      <a:cubicBezTo>
                        <a:pt x="238919" y="226003"/>
                        <a:pt x="238919" y="226003"/>
                        <a:pt x="238919" y="218210"/>
                      </a:cubicBezTo>
                      <a:cubicBezTo>
                        <a:pt x="238919" y="218210"/>
                        <a:pt x="238919" y="218210"/>
                        <a:pt x="238919" y="216911"/>
                      </a:cubicBezTo>
                      <a:cubicBezTo>
                        <a:pt x="238919" y="216911"/>
                        <a:pt x="238919" y="216911"/>
                        <a:pt x="240242" y="215612"/>
                      </a:cubicBezTo>
                      <a:cubicBezTo>
                        <a:pt x="240242" y="215612"/>
                        <a:pt x="240242" y="215612"/>
                        <a:pt x="240242" y="214313"/>
                      </a:cubicBezTo>
                      <a:cubicBezTo>
                        <a:pt x="240242" y="214313"/>
                        <a:pt x="240242" y="214313"/>
                        <a:pt x="246857" y="210416"/>
                      </a:cubicBezTo>
                      <a:cubicBezTo>
                        <a:pt x="246857" y="210416"/>
                        <a:pt x="246857" y="210416"/>
                        <a:pt x="253471" y="202623"/>
                      </a:cubicBezTo>
                      <a:cubicBezTo>
                        <a:pt x="253471" y="202623"/>
                        <a:pt x="253471" y="202623"/>
                        <a:pt x="253471" y="201324"/>
                      </a:cubicBezTo>
                      <a:cubicBezTo>
                        <a:pt x="253471" y="201324"/>
                        <a:pt x="253471" y="201324"/>
                        <a:pt x="256117" y="200025"/>
                      </a:cubicBezTo>
                      <a:close/>
                      <a:moveTo>
                        <a:pt x="300038" y="171450"/>
                      </a:moveTo>
                      <a:lnTo>
                        <a:pt x="301625" y="171450"/>
                      </a:lnTo>
                      <a:lnTo>
                        <a:pt x="298450" y="176213"/>
                      </a:lnTo>
                      <a:lnTo>
                        <a:pt x="296863" y="177800"/>
                      </a:lnTo>
                      <a:lnTo>
                        <a:pt x="295275" y="177800"/>
                      </a:lnTo>
                      <a:lnTo>
                        <a:pt x="295275" y="176213"/>
                      </a:lnTo>
                      <a:lnTo>
                        <a:pt x="296863" y="174625"/>
                      </a:lnTo>
                      <a:lnTo>
                        <a:pt x="298450" y="173038"/>
                      </a:lnTo>
                      <a:close/>
                      <a:moveTo>
                        <a:pt x="293688" y="171450"/>
                      </a:moveTo>
                      <a:lnTo>
                        <a:pt x="296863" y="171450"/>
                      </a:lnTo>
                      <a:lnTo>
                        <a:pt x="293688" y="174625"/>
                      </a:lnTo>
                      <a:lnTo>
                        <a:pt x="292100" y="174625"/>
                      </a:lnTo>
                      <a:lnTo>
                        <a:pt x="292100" y="173038"/>
                      </a:lnTo>
                      <a:close/>
                      <a:moveTo>
                        <a:pt x="303946" y="169998"/>
                      </a:moveTo>
                      <a:lnTo>
                        <a:pt x="303457" y="173083"/>
                      </a:lnTo>
                      <a:lnTo>
                        <a:pt x="303213" y="174625"/>
                      </a:lnTo>
                      <a:cubicBezTo>
                        <a:pt x="303213" y="174625"/>
                        <a:pt x="303213" y="174625"/>
                        <a:pt x="303213" y="173288"/>
                      </a:cubicBezTo>
                      <a:cubicBezTo>
                        <a:pt x="303213" y="173288"/>
                        <a:pt x="303213" y="173288"/>
                        <a:pt x="303213" y="171952"/>
                      </a:cubicBezTo>
                      <a:cubicBezTo>
                        <a:pt x="303213" y="171952"/>
                        <a:pt x="303213" y="171952"/>
                        <a:pt x="303213" y="170615"/>
                      </a:cubicBezTo>
                      <a:close/>
                      <a:moveTo>
                        <a:pt x="288926" y="169862"/>
                      </a:moveTo>
                      <a:cubicBezTo>
                        <a:pt x="288926" y="169862"/>
                        <a:pt x="288926" y="169862"/>
                        <a:pt x="290513" y="169862"/>
                      </a:cubicBezTo>
                      <a:cubicBezTo>
                        <a:pt x="290513" y="169862"/>
                        <a:pt x="290513" y="169862"/>
                        <a:pt x="293688" y="169862"/>
                      </a:cubicBezTo>
                      <a:cubicBezTo>
                        <a:pt x="293688" y="169862"/>
                        <a:pt x="293688" y="169862"/>
                        <a:pt x="293688" y="170656"/>
                      </a:cubicBezTo>
                      <a:cubicBezTo>
                        <a:pt x="293688" y="170656"/>
                        <a:pt x="293688" y="170656"/>
                        <a:pt x="292101" y="171450"/>
                      </a:cubicBezTo>
                      <a:cubicBezTo>
                        <a:pt x="292101" y="171450"/>
                        <a:pt x="292101" y="171450"/>
                        <a:pt x="290513" y="171450"/>
                      </a:cubicBezTo>
                      <a:cubicBezTo>
                        <a:pt x="290513" y="171450"/>
                        <a:pt x="290513" y="171450"/>
                        <a:pt x="288926" y="171450"/>
                      </a:cubicBezTo>
                      <a:cubicBezTo>
                        <a:pt x="288926" y="171450"/>
                        <a:pt x="288926" y="171450"/>
                        <a:pt x="287338" y="170656"/>
                      </a:cubicBezTo>
                      <a:cubicBezTo>
                        <a:pt x="287338" y="170656"/>
                        <a:pt x="287338" y="170656"/>
                        <a:pt x="288926" y="169862"/>
                      </a:cubicBezTo>
                      <a:close/>
                      <a:moveTo>
                        <a:pt x="304800" y="164600"/>
                      </a:moveTo>
                      <a:lnTo>
                        <a:pt x="304800" y="165267"/>
                      </a:lnTo>
                      <a:cubicBezTo>
                        <a:pt x="304800" y="166604"/>
                        <a:pt x="304800" y="166604"/>
                        <a:pt x="304800" y="166604"/>
                      </a:cubicBezTo>
                      <a:cubicBezTo>
                        <a:pt x="304800" y="167941"/>
                        <a:pt x="304800" y="167941"/>
                        <a:pt x="304800" y="167941"/>
                      </a:cubicBezTo>
                      <a:cubicBezTo>
                        <a:pt x="304800" y="169278"/>
                        <a:pt x="304800" y="169278"/>
                        <a:pt x="304800" y="169278"/>
                      </a:cubicBezTo>
                      <a:lnTo>
                        <a:pt x="303946" y="169998"/>
                      </a:lnTo>
                      <a:close/>
                      <a:moveTo>
                        <a:pt x="301626" y="149225"/>
                      </a:moveTo>
                      <a:lnTo>
                        <a:pt x="303213" y="149225"/>
                      </a:lnTo>
                      <a:cubicBezTo>
                        <a:pt x="303213" y="149225"/>
                        <a:pt x="303213" y="149225"/>
                        <a:pt x="304800" y="150562"/>
                      </a:cubicBezTo>
                      <a:cubicBezTo>
                        <a:pt x="304800" y="150562"/>
                        <a:pt x="304800" y="150562"/>
                        <a:pt x="304800" y="151899"/>
                      </a:cubicBezTo>
                      <a:cubicBezTo>
                        <a:pt x="304800" y="151899"/>
                        <a:pt x="304800" y="151899"/>
                        <a:pt x="304800" y="154573"/>
                      </a:cubicBezTo>
                      <a:lnTo>
                        <a:pt x="305656" y="153133"/>
                      </a:lnTo>
                      <a:lnTo>
                        <a:pt x="306128" y="156215"/>
                      </a:lnTo>
                      <a:lnTo>
                        <a:pt x="304800" y="164600"/>
                      </a:lnTo>
                      <a:lnTo>
                        <a:pt x="304800" y="162594"/>
                      </a:lnTo>
                      <a:cubicBezTo>
                        <a:pt x="304800" y="162594"/>
                        <a:pt x="304800" y="162594"/>
                        <a:pt x="304800" y="161257"/>
                      </a:cubicBezTo>
                      <a:cubicBezTo>
                        <a:pt x="304800" y="161257"/>
                        <a:pt x="304800" y="161257"/>
                        <a:pt x="304800" y="159920"/>
                      </a:cubicBezTo>
                      <a:cubicBezTo>
                        <a:pt x="304800" y="159920"/>
                        <a:pt x="304800" y="159920"/>
                        <a:pt x="304800" y="158583"/>
                      </a:cubicBezTo>
                      <a:cubicBezTo>
                        <a:pt x="304800" y="158583"/>
                        <a:pt x="304800" y="158583"/>
                        <a:pt x="303213" y="158583"/>
                      </a:cubicBezTo>
                      <a:cubicBezTo>
                        <a:pt x="303213" y="158583"/>
                        <a:pt x="303213" y="158583"/>
                        <a:pt x="303213" y="157246"/>
                      </a:cubicBezTo>
                      <a:cubicBezTo>
                        <a:pt x="303213" y="157246"/>
                        <a:pt x="303213" y="157246"/>
                        <a:pt x="303213" y="155909"/>
                      </a:cubicBezTo>
                      <a:cubicBezTo>
                        <a:pt x="303213" y="155909"/>
                        <a:pt x="303213" y="155909"/>
                        <a:pt x="303213" y="154573"/>
                      </a:cubicBezTo>
                      <a:cubicBezTo>
                        <a:pt x="303213" y="154573"/>
                        <a:pt x="303213" y="154573"/>
                        <a:pt x="301625" y="154573"/>
                      </a:cubicBezTo>
                      <a:cubicBezTo>
                        <a:pt x="301625" y="154573"/>
                        <a:pt x="301625" y="154573"/>
                        <a:pt x="301625" y="153236"/>
                      </a:cubicBezTo>
                      <a:cubicBezTo>
                        <a:pt x="301625" y="153236"/>
                        <a:pt x="301625" y="153236"/>
                        <a:pt x="301625" y="151899"/>
                      </a:cubicBezTo>
                      <a:lnTo>
                        <a:pt x="301625" y="150812"/>
                      </a:lnTo>
                      <a:lnTo>
                        <a:pt x="301626" y="150813"/>
                      </a:lnTo>
                      <a:lnTo>
                        <a:pt x="301626" y="149226"/>
                      </a:lnTo>
                      <a:close/>
                      <a:moveTo>
                        <a:pt x="298450" y="147637"/>
                      </a:moveTo>
                      <a:cubicBezTo>
                        <a:pt x="298450" y="147637"/>
                        <a:pt x="298450" y="147637"/>
                        <a:pt x="298450" y="148907"/>
                      </a:cubicBezTo>
                      <a:cubicBezTo>
                        <a:pt x="298450" y="148907"/>
                        <a:pt x="298450" y="148907"/>
                        <a:pt x="298450" y="150177"/>
                      </a:cubicBezTo>
                      <a:cubicBezTo>
                        <a:pt x="298450" y="150177"/>
                        <a:pt x="298450" y="150177"/>
                        <a:pt x="297180" y="150177"/>
                      </a:cubicBezTo>
                      <a:cubicBezTo>
                        <a:pt x="297180" y="150177"/>
                        <a:pt x="297180" y="150177"/>
                        <a:pt x="295910" y="150177"/>
                      </a:cubicBezTo>
                      <a:lnTo>
                        <a:pt x="294640" y="150177"/>
                      </a:lnTo>
                      <a:cubicBezTo>
                        <a:pt x="294640" y="150177"/>
                        <a:pt x="294640" y="150177"/>
                        <a:pt x="294640" y="152717"/>
                      </a:cubicBezTo>
                      <a:cubicBezTo>
                        <a:pt x="294640" y="152717"/>
                        <a:pt x="294640" y="152717"/>
                        <a:pt x="294640" y="153987"/>
                      </a:cubicBezTo>
                      <a:cubicBezTo>
                        <a:pt x="294640" y="153987"/>
                        <a:pt x="294640" y="153987"/>
                        <a:pt x="295910" y="155257"/>
                      </a:cubicBezTo>
                      <a:cubicBezTo>
                        <a:pt x="295910" y="155257"/>
                        <a:pt x="295910" y="155257"/>
                        <a:pt x="295910" y="153987"/>
                      </a:cubicBezTo>
                      <a:cubicBezTo>
                        <a:pt x="295910" y="153987"/>
                        <a:pt x="295910" y="153987"/>
                        <a:pt x="297180" y="152717"/>
                      </a:cubicBezTo>
                      <a:cubicBezTo>
                        <a:pt x="297180" y="152717"/>
                        <a:pt x="297180" y="152717"/>
                        <a:pt x="297180" y="153987"/>
                      </a:cubicBezTo>
                      <a:cubicBezTo>
                        <a:pt x="297180" y="153987"/>
                        <a:pt x="297180" y="153987"/>
                        <a:pt x="295910" y="156527"/>
                      </a:cubicBezTo>
                      <a:cubicBezTo>
                        <a:pt x="295910" y="156527"/>
                        <a:pt x="295910" y="156527"/>
                        <a:pt x="295910" y="157797"/>
                      </a:cubicBezTo>
                      <a:cubicBezTo>
                        <a:pt x="295910" y="157797"/>
                        <a:pt x="295910" y="157797"/>
                        <a:pt x="297180" y="160337"/>
                      </a:cubicBezTo>
                      <a:cubicBezTo>
                        <a:pt x="297180" y="160337"/>
                        <a:pt x="297180" y="160337"/>
                        <a:pt x="297180" y="162877"/>
                      </a:cubicBezTo>
                      <a:cubicBezTo>
                        <a:pt x="297180" y="162877"/>
                        <a:pt x="297180" y="162877"/>
                        <a:pt x="295910" y="164147"/>
                      </a:cubicBezTo>
                      <a:cubicBezTo>
                        <a:pt x="295910" y="164147"/>
                        <a:pt x="295910" y="164147"/>
                        <a:pt x="294640" y="162877"/>
                      </a:cubicBezTo>
                      <a:lnTo>
                        <a:pt x="294640" y="165417"/>
                      </a:lnTo>
                      <a:cubicBezTo>
                        <a:pt x="294640" y="165417"/>
                        <a:pt x="294640" y="165417"/>
                        <a:pt x="293370" y="166687"/>
                      </a:cubicBezTo>
                      <a:cubicBezTo>
                        <a:pt x="293370" y="166687"/>
                        <a:pt x="293370" y="166687"/>
                        <a:pt x="293370" y="165417"/>
                      </a:cubicBezTo>
                      <a:cubicBezTo>
                        <a:pt x="293370" y="165417"/>
                        <a:pt x="293370" y="165417"/>
                        <a:pt x="293370" y="162877"/>
                      </a:cubicBezTo>
                      <a:cubicBezTo>
                        <a:pt x="293370" y="162877"/>
                        <a:pt x="293370" y="162877"/>
                        <a:pt x="293370" y="161607"/>
                      </a:cubicBezTo>
                      <a:cubicBezTo>
                        <a:pt x="293370" y="161607"/>
                        <a:pt x="293370" y="161607"/>
                        <a:pt x="292100" y="159067"/>
                      </a:cubicBezTo>
                      <a:cubicBezTo>
                        <a:pt x="292100" y="159067"/>
                        <a:pt x="292100" y="159067"/>
                        <a:pt x="293370" y="157797"/>
                      </a:cubicBezTo>
                      <a:cubicBezTo>
                        <a:pt x="293370" y="157797"/>
                        <a:pt x="293370" y="157797"/>
                        <a:pt x="293370" y="155257"/>
                      </a:cubicBezTo>
                      <a:cubicBezTo>
                        <a:pt x="293370" y="155257"/>
                        <a:pt x="293370" y="155257"/>
                        <a:pt x="293370" y="153987"/>
                      </a:cubicBezTo>
                      <a:cubicBezTo>
                        <a:pt x="293370" y="153987"/>
                        <a:pt x="293370" y="153987"/>
                        <a:pt x="293370" y="151447"/>
                      </a:cubicBezTo>
                      <a:cubicBezTo>
                        <a:pt x="293370" y="151447"/>
                        <a:pt x="293370" y="151447"/>
                        <a:pt x="293370" y="148907"/>
                      </a:cubicBezTo>
                      <a:cubicBezTo>
                        <a:pt x="293370" y="148907"/>
                        <a:pt x="293370" y="148907"/>
                        <a:pt x="294640" y="148907"/>
                      </a:cubicBezTo>
                      <a:cubicBezTo>
                        <a:pt x="295910" y="147637"/>
                        <a:pt x="297180" y="147637"/>
                        <a:pt x="298450" y="147637"/>
                      </a:cubicBezTo>
                      <a:close/>
                      <a:moveTo>
                        <a:pt x="300038" y="139700"/>
                      </a:moveTo>
                      <a:lnTo>
                        <a:pt x="301626" y="139700"/>
                      </a:lnTo>
                      <a:lnTo>
                        <a:pt x="301626" y="141288"/>
                      </a:lnTo>
                      <a:lnTo>
                        <a:pt x="301626" y="142875"/>
                      </a:lnTo>
                      <a:lnTo>
                        <a:pt x="301626" y="146051"/>
                      </a:lnTo>
                      <a:lnTo>
                        <a:pt x="301626" y="147638"/>
                      </a:lnTo>
                      <a:lnTo>
                        <a:pt x="301626" y="149225"/>
                      </a:lnTo>
                      <a:lnTo>
                        <a:pt x="301625" y="149225"/>
                      </a:lnTo>
                      <a:cubicBezTo>
                        <a:pt x="301625" y="150562"/>
                        <a:pt x="301625" y="150562"/>
                        <a:pt x="301625" y="150562"/>
                      </a:cubicBezTo>
                      <a:lnTo>
                        <a:pt x="301625" y="150812"/>
                      </a:lnTo>
                      <a:lnTo>
                        <a:pt x="300038" y="149226"/>
                      </a:lnTo>
                      <a:lnTo>
                        <a:pt x="300038" y="147638"/>
                      </a:lnTo>
                      <a:lnTo>
                        <a:pt x="300038" y="144463"/>
                      </a:lnTo>
                      <a:lnTo>
                        <a:pt x="300038" y="141288"/>
                      </a:lnTo>
                      <a:close/>
                      <a:moveTo>
                        <a:pt x="287338" y="131762"/>
                      </a:moveTo>
                      <a:cubicBezTo>
                        <a:pt x="287338" y="131762"/>
                        <a:pt x="287338" y="131762"/>
                        <a:pt x="292101" y="134484"/>
                      </a:cubicBezTo>
                      <a:cubicBezTo>
                        <a:pt x="292101" y="134484"/>
                        <a:pt x="292101" y="134484"/>
                        <a:pt x="292101" y="135844"/>
                      </a:cubicBezTo>
                      <a:cubicBezTo>
                        <a:pt x="292101" y="135844"/>
                        <a:pt x="292101" y="135844"/>
                        <a:pt x="290513" y="138566"/>
                      </a:cubicBezTo>
                      <a:cubicBezTo>
                        <a:pt x="290513" y="138566"/>
                        <a:pt x="290513" y="138566"/>
                        <a:pt x="290513" y="139927"/>
                      </a:cubicBezTo>
                      <a:cubicBezTo>
                        <a:pt x="290513" y="139927"/>
                        <a:pt x="290513" y="139927"/>
                        <a:pt x="290513" y="142648"/>
                      </a:cubicBezTo>
                      <a:cubicBezTo>
                        <a:pt x="290513" y="142648"/>
                        <a:pt x="290513" y="142648"/>
                        <a:pt x="292101" y="144009"/>
                      </a:cubicBezTo>
                      <a:cubicBezTo>
                        <a:pt x="292101" y="144009"/>
                        <a:pt x="292101" y="144009"/>
                        <a:pt x="293688" y="145369"/>
                      </a:cubicBezTo>
                      <a:cubicBezTo>
                        <a:pt x="293688" y="145369"/>
                        <a:pt x="293688" y="145369"/>
                        <a:pt x="292101" y="146730"/>
                      </a:cubicBezTo>
                      <a:cubicBezTo>
                        <a:pt x="292101" y="146730"/>
                        <a:pt x="292101" y="146730"/>
                        <a:pt x="292101" y="148091"/>
                      </a:cubicBezTo>
                      <a:cubicBezTo>
                        <a:pt x="292101" y="148091"/>
                        <a:pt x="292101" y="148091"/>
                        <a:pt x="290513" y="150812"/>
                      </a:cubicBezTo>
                      <a:cubicBezTo>
                        <a:pt x="290513" y="150812"/>
                        <a:pt x="290513" y="150812"/>
                        <a:pt x="290513" y="152173"/>
                      </a:cubicBezTo>
                      <a:cubicBezTo>
                        <a:pt x="290513" y="152173"/>
                        <a:pt x="290513" y="152173"/>
                        <a:pt x="290513" y="153534"/>
                      </a:cubicBezTo>
                      <a:cubicBezTo>
                        <a:pt x="290513" y="153534"/>
                        <a:pt x="290513" y="153534"/>
                        <a:pt x="290513" y="154894"/>
                      </a:cubicBezTo>
                      <a:cubicBezTo>
                        <a:pt x="290513" y="154894"/>
                        <a:pt x="290513" y="156255"/>
                        <a:pt x="290513" y="157616"/>
                      </a:cubicBezTo>
                      <a:cubicBezTo>
                        <a:pt x="290513" y="157616"/>
                        <a:pt x="290513" y="157616"/>
                        <a:pt x="288925" y="160337"/>
                      </a:cubicBezTo>
                      <a:cubicBezTo>
                        <a:pt x="288925" y="160337"/>
                        <a:pt x="288925" y="160337"/>
                        <a:pt x="287338" y="160337"/>
                      </a:cubicBezTo>
                      <a:cubicBezTo>
                        <a:pt x="287338" y="152173"/>
                        <a:pt x="285750" y="144009"/>
                        <a:pt x="285750" y="137205"/>
                      </a:cubicBezTo>
                      <a:cubicBezTo>
                        <a:pt x="285750" y="137205"/>
                        <a:pt x="285750" y="137205"/>
                        <a:pt x="285750" y="135844"/>
                      </a:cubicBezTo>
                      <a:cubicBezTo>
                        <a:pt x="285750" y="135844"/>
                        <a:pt x="285750" y="135844"/>
                        <a:pt x="285750" y="133123"/>
                      </a:cubicBezTo>
                      <a:cubicBezTo>
                        <a:pt x="285750" y="133123"/>
                        <a:pt x="285750" y="133123"/>
                        <a:pt x="287338" y="131762"/>
                      </a:cubicBezTo>
                      <a:close/>
                      <a:moveTo>
                        <a:pt x="296863" y="123825"/>
                      </a:moveTo>
                      <a:lnTo>
                        <a:pt x="298451" y="127000"/>
                      </a:lnTo>
                      <a:lnTo>
                        <a:pt x="300038" y="130175"/>
                      </a:lnTo>
                      <a:lnTo>
                        <a:pt x="298451" y="130175"/>
                      </a:lnTo>
                      <a:lnTo>
                        <a:pt x="298451" y="133350"/>
                      </a:lnTo>
                      <a:lnTo>
                        <a:pt x="296863" y="131763"/>
                      </a:lnTo>
                      <a:lnTo>
                        <a:pt x="296863" y="130175"/>
                      </a:lnTo>
                      <a:lnTo>
                        <a:pt x="295276" y="128588"/>
                      </a:lnTo>
                      <a:lnTo>
                        <a:pt x="293688" y="130175"/>
                      </a:lnTo>
                      <a:lnTo>
                        <a:pt x="293688" y="128588"/>
                      </a:lnTo>
                      <a:lnTo>
                        <a:pt x="293688" y="125413"/>
                      </a:lnTo>
                      <a:lnTo>
                        <a:pt x="296863" y="125413"/>
                      </a:lnTo>
                      <a:close/>
                      <a:moveTo>
                        <a:pt x="292100" y="117475"/>
                      </a:moveTo>
                      <a:lnTo>
                        <a:pt x="293688" y="117475"/>
                      </a:lnTo>
                      <a:lnTo>
                        <a:pt x="293688" y="119063"/>
                      </a:lnTo>
                      <a:lnTo>
                        <a:pt x="293688" y="120650"/>
                      </a:lnTo>
                      <a:close/>
                      <a:moveTo>
                        <a:pt x="285750" y="101600"/>
                      </a:moveTo>
                      <a:lnTo>
                        <a:pt x="287338" y="101600"/>
                      </a:lnTo>
                      <a:lnTo>
                        <a:pt x="287338" y="104775"/>
                      </a:lnTo>
                      <a:lnTo>
                        <a:pt x="288925" y="107950"/>
                      </a:lnTo>
                      <a:lnTo>
                        <a:pt x="290513" y="109538"/>
                      </a:lnTo>
                      <a:lnTo>
                        <a:pt x="292101" y="111125"/>
                      </a:lnTo>
                      <a:lnTo>
                        <a:pt x="293688" y="111125"/>
                      </a:lnTo>
                      <a:lnTo>
                        <a:pt x="293688" y="114300"/>
                      </a:lnTo>
                      <a:lnTo>
                        <a:pt x="293688" y="115887"/>
                      </a:lnTo>
                      <a:lnTo>
                        <a:pt x="295276" y="117475"/>
                      </a:lnTo>
                      <a:lnTo>
                        <a:pt x="295276" y="119062"/>
                      </a:lnTo>
                      <a:lnTo>
                        <a:pt x="295276" y="120650"/>
                      </a:lnTo>
                      <a:lnTo>
                        <a:pt x="295276" y="122237"/>
                      </a:lnTo>
                      <a:lnTo>
                        <a:pt x="293688" y="117475"/>
                      </a:lnTo>
                      <a:lnTo>
                        <a:pt x="293688" y="115888"/>
                      </a:lnTo>
                      <a:lnTo>
                        <a:pt x="292101" y="114300"/>
                      </a:lnTo>
                      <a:lnTo>
                        <a:pt x="290513" y="114300"/>
                      </a:lnTo>
                      <a:lnTo>
                        <a:pt x="290513" y="115888"/>
                      </a:lnTo>
                      <a:lnTo>
                        <a:pt x="290513" y="117475"/>
                      </a:lnTo>
                      <a:lnTo>
                        <a:pt x="288925" y="117475"/>
                      </a:lnTo>
                      <a:lnTo>
                        <a:pt x="288925" y="115888"/>
                      </a:lnTo>
                      <a:lnTo>
                        <a:pt x="288925" y="112713"/>
                      </a:lnTo>
                      <a:lnTo>
                        <a:pt x="287338" y="109538"/>
                      </a:lnTo>
                      <a:lnTo>
                        <a:pt x="285750" y="107950"/>
                      </a:lnTo>
                      <a:lnTo>
                        <a:pt x="285750" y="106363"/>
                      </a:lnTo>
                      <a:lnTo>
                        <a:pt x="285750" y="103188"/>
                      </a:lnTo>
                      <a:close/>
                      <a:moveTo>
                        <a:pt x="203200" y="85725"/>
                      </a:moveTo>
                      <a:cubicBezTo>
                        <a:pt x="204391" y="85725"/>
                        <a:pt x="205582" y="85725"/>
                        <a:pt x="207963" y="85725"/>
                      </a:cubicBezTo>
                      <a:cubicBezTo>
                        <a:pt x="206772" y="88900"/>
                        <a:pt x="205582" y="86784"/>
                        <a:pt x="204391" y="87842"/>
                      </a:cubicBezTo>
                      <a:cubicBezTo>
                        <a:pt x="204391" y="87842"/>
                        <a:pt x="204391" y="87842"/>
                        <a:pt x="203200" y="87842"/>
                      </a:cubicBezTo>
                      <a:cubicBezTo>
                        <a:pt x="203200" y="86784"/>
                        <a:pt x="203200" y="85725"/>
                        <a:pt x="203200" y="85725"/>
                      </a:cubicBezTo>
                      <a:close/>
                      <a:moveTo>
                        <a:pt x="188913" y="83476"/>
                      </a:moveTo>
                      <a:cubicBezTo>
                        <a:pt x="190501" y="83609"/>
                        <a:pt x="192088" y="84138"/>
                        <a:pt x="192088" y="84667"/>
                      </a:cubicBezTo>
                      <a:cubicBezTo>
                        <a:pt x="192088" y="84667"/>
                        <a:pt x="192088" y="84667"/>
                        <a:pt x="190501" y="85725"/>
                      </a:cubicBezTo>
                      <a:cubicBezTo>
                        <a:pt x="187326" y="84667"/>
                        <a:pt x="185738" y="84667"/>
                        <a:pt x="185738" y="84667"/>
                      </a:cubicBezTo>
                      <a:cubicBezTo>
                        <a:pt x="185738" y="83609"/>
                        <a:pt x="187326" y="83344"/>
                        <a:pt x="188913" y="83476"/>
                      </a:cubicBezTo>
                      <a:close/>
                      <a:moveTo>
                        <a:pt x="161925" y="77787"/>
                      </a:moveTo>
                      <a:cubicBezTo>
                        <a:pt x="161925" y="77787"/>
                        <a:pt x="161925" y="77787"/>
                        <a:pt x="163248" y="77787"/>
                      </a:cubicBezTo>
                      <a:cubicBezTo>
                        <a:pt x="165894" y="77787"/>
                        <a:pt x="169863" y="77787"/>
                        <a:pt x="168540" y="82550"/>
                      </a:cubicBezTo>
                      <a:cubicBezTo>
                        <a:pt x="168540" y="82550"/>
                        <a:pt x="168540" y="82550"/>
                        <a:pt x="167217" y="82550"/>
                      </a:cubicBezTo>
                      <a:cubicBezTo>
                        <a:pt x="167217" y="82550"/>
                        <a:pt x="167217" y="82550"/>
                        <a:pt x="167217" y="81359"/>
                      </a:cubicBezTo>
                      <a:lnTo>
                        <a:pt x="161925" y="78978"/>
                      </a:lnTo>
                      <a:cubicBezTo>
                        <a:pt x="161925" y="78978"/>
                        <a:pt x="161925" y="78978"/>
                        <a:pt x="161925" y="77787"/>
                      </a:cubicBezTo>
                      <a:close/>
                      <a:moveTo>
                        <a:pt x="158751" y="73554"/>
                      </a:moveTo>
                      <a:cubicBezTo>
                        <a:pt x="161926" y="74612"/>
                        <a:pt x="158751" y="76729"/>
                        <a:pt x="155575" y="77787"/>
                      </a:cubicBezTo>
                      <a:cubicBezTo>
                        <a:pt x="155575" y="77787"/>
                        <a:pt x="155575" y="77787"/>
                        <a:pt x="153988" y="76729"/>
                      </a:cubicBezTo>
                      <a:cubicBezTo>
                        <a:pt x="155575" y="74612"/>
                        <a:pt x="155575" y="71437"/>
                        <a:pt x="158751" y="73554"/>
                      </a:cubicBezTo>
                      <a:close/>
                      <a:moveTo>
                        <a:pt x="140098" y="48759"/>
                      </a:moveTo>
                      <a:cubicBezTo>
                        <a:pt x="141487" y="47625"/>
                        <a:pt x="141487" y="51027"/>
                        <a:pt x="142876" y="48759"/>
                      </a:cubicBezTo>
                      <a:cubicBezTo>
                        <a:pt x="140098" y="52161"/>
                        <a:pt x="137319" y="55563"/>
                        <a:pt x="131763" y="55563"/>
                      </a:cubicBezTo>
                      <a:cubicBezTo>
                        <a:pt x="131763" y="52161"/>
                        <a:pt x="137319" y="51027"/>
                        <a:pt x="140098" y="48759"/>
                      </a:cubicBezTo>
                      <a:close/>
                      <a:moveTo>
                        <a:pt x="148273" y="42598"/>
                      </a:moveTo>
                      <a:lnTo>
                        <a:pt x="150813" y="42598"/>
                      </a:lnTo>
                      <a:cubicBezTo>
                        <a:pt x="150813" y="42598"/>
                        <a:pt x="150813" y="42598"/>
                        <a:pt x="149543" y="43921"/>
                      </a:cubicBezTo>
                      <a:cubicBezTo>
                        <a:pt x="147003" y="45244"/>
                        <a:pt x="150813" y="49213"/>
                        <a:pt x="148273" y="51859"/>
                      </a:cubicBezTo>
                      <a:cubicBezTo>
                        <a:pt x="149543" y="51859"/>
                        <a:pt x="149543" y="50536"/>
                        <a:pt x="150813" y="50536"/>
                      </a:cubicBezTo>
                      <a:cubicBezTo>
                        <a:pt x="150813" y="51859"/>
                        <a:pt x="149543" y="53181"/>
                        <a:pt x="148273" y="53181"/>
                      </a:cubicBezTo>
                      <a:cubicBezTo>
                        <a:pt x="148273" y="53181"/>
                        <a:pt x="148273" y="54504"/>
                        <a:pt x="149543" y="54504"/>
                      </a:cubicBezTo>
                      <a:cubicBezTo>
                        <a:pt x="147003" y="55827"/>
                        <a:pt x="144463" y="55827"/>
                        <a:pt x="141923" y="55827"/>
                      </a:cubicBezTo>
                      <a:cubicBezTo>
                        <a:pt x="140653" y="57150"/>
                        <a:pt x="139383" y="57150"/>
                        <a:pt x="138113" y="57150"/>
                      </a:cubicBezTo>
                      <a:cubicBezTo>
                        <a:pt x="138113" y="55827"/>
                        <a:pt x="139383" y="55827"/>
                        <a:pt x="140653" y="55827"/>
                      </a:cubicBezTo>
                      <a:cubicBezTo>
                        <a:pt x="140653" y="54504"/>
                        <a:pt x="141923" y="54504"/>
                        <a:pt x="141923" y="53181"/>
                      </a:cubicBezTo>
                      <a:cubicBezTo>
                        <a:pt x="141923" y="53181"/>
                        <a:pt x="141923" y="53181"/>
                        <a:pt x="139383" y="53181"/>
                      </a:cubicBezTo>
                      <a:cubicBezTo>
                        <a:pt x="140653" y="53181"/>
                        <a:pt x="141923" y="53181"/>
                        <a:pt x="141923" y="51859"/>
                      </a:cubicBezTo>
                      <a:cubicBezTo>
                        <a:pt x="141923" y="49213"/>
                        <a:pt x="145733" y="51859"/>
                        <a:pt x="145733" y="49213"/>
                      </a:cubicBezTo>
                      <a:cubicBezTo>
                        <a:pt x="145733" y="47890"/>
                        <a:pt x="144463" y="47890"/>
                        <a:pt x="144463" y="47890"/>
                      </a:cubicBezTo>
                      <a:cubicBezTo>
                        <a:pt x="144463" y="47890"/>
                        <a:pt x="144463" y="46567"/>
                        <a:pt x="144463" y="45244"/>
                      </a:cubicBezTo>
                      <a:cubicBezTo>
                        <a:pt x="144463" y="45244"/>
                        <a:pt x="144463" y="46567"/>
                        <a:pt x="143193" y="45244"/>
                      </a:cubicBezTo>
                      <a:close/>
                      <a:moveTo>
                        <a:pt x="169336" y="30162"/>
                      </a:moveTo>
                      <a:cubicBezTo>
                        <a:pt x="103318" y="30162"/>
                        <a:pt x="47862" y="76200"/>
                        <a:pt x="33338" y="136706"/>
                      </a:cubicBezTo>
                      <a:cubicBezTo>
                        <a:pt x="33338" y="136706"/>
                        <a:pt x="33338" y="138022"/>
                        <a:pt x="33338" y="138022"/>
                      </a:cubicBezTo>
                      <a:cubicBezTo>
                        <a:pt x="33338" y="138022"/>
                        <a:pt x="33338" y="139337"/>
                        <a:pt x="33338" y="139337"/>
                      </a:cubicBezTo>
                      <a:cubicBezTo>
                        <a:pt x="33338" y="139337"/>
                        <a:pt x="33338" y="140652"/>
                        <a:pt x="33338" y="140652"/>
                      </a:cubicBezTo>
                      <a:cubicBezTo>
                        <a:pt x="33338" y="140652"/>
                        <a:pt x="34658" y="139337"/>
                        <a:pt x="34658" y="139337"/>
                      </a:cubicBezTo>
                      <a:cubicBezTo>
                        <a:pt x="34658" y="139337"/>
                        <a:pt x="35979" y="139337"/>
                        <a:pt x="35979" y="139337"/>
                      </a:cubicBezTo>
                      <a:cubicBezTo>
                        <a:pt x="35979" y="139337"/>
                        <a:pt x="35979" y="139337"/>
                        <a:pt x="35979" y="140652"/>
                      </a:cubicBezTo>
                      <a:cubicBezTo>
                        <a:pt x="35979" y="147229"/>
                        <a:pt x="42580" y="148544"/>
                        <a:pt x="43901" y="153806"/>
                      </a:cubicBezTo>
                      <a:cubicBezTo>
                        <a:pt x="47862" y="159067"/>
                        <a:pt x="47862" y="164329"/>
                        <a:pt x="45221" y="169590"/>
                      </a:cubicBezTo>
                      <a:cubicBezTo>
                        <a:pt x="47862" y="169590"/>
                        <a:pt x="46542" y="165644"/>
                        <a:pt x="49182" y="166959"/>
                      </a:cubicBezTo>
                      <a:cubicBezTo>
                        <a:pt x="50503" y="166959"/>
                        <a:pt x="47862" y="169590"/>
                        <a:pt x="50503" y="170905"/>
                      </a:cubicBezTo>
                      <a:cubicBezTo>
                        <a:pt x="50503" y="170905"/>
                        <a:pt x="50503" y="170905"/>
                        <a:pt x="50503" y="168275"/>
                      </a:cubicBezTo>
                      <a:cubicBezTo>
                        <a:pt x="53143" y="166959"/>
                        <a:pt x="55784" y="170905"/>
                        <a:pt x="55784" y="174852"/>
                      </a:cubicBezTo>
                      <a:cubicBezTo>
                        <a:pt x="55784" y="174852"/>
                        <a:pt x="57105" y="174852"/>
                        <a:pt x="57105" y="174852"/>
                      </a:cubicBezTo>
                      <a:cubicBezTo>
                        <a:pt x="57105" y="174852"/>
                        <a:pt x="57105" y="173536"/>
                        <a:pt x="57105" y="173536"/>
                      </a:cubicBezTo>
                      <a:cubicBezTo>
                        <a:pt x="57105" y="173536"/>
                        <a:pt x="58425" y="173536"/>
                        <a:pt x="59745" y="173536"/>
                      </a:cubicBezTo>
                      <a:cubicBezTo>
                        <a:pt x="61066" y="173536"/>
                        <a:pt x="61066" y="173536"/>
                        <a:pt x="61066" y="173536"/>
                      </a:cubicBezTo>
                      <a:cubicBezTo>
                        <a:pt x="61066" y="173536"/>
                        <a:pt x="62386" y="173536"/>
                        <a:pt x="62386" y="173536"/>
                      </a:cubicBezTo>
                      <a:cubicBezTo>
                        <a:pt x="63706" y="173536"/>
                        <a:pt x="63706" y="173536"/>
                        <a:pt x="63706" y="173536"/>
                      </a:cubicBezTo>
                      <a:cubicBezTo>
                        <a:pt x="63706" y="173536"/>
                        <a:pt x="63706" y="173536"/>
                        <a:pt x="65027" y="173536"/>
                      </a:cubicBezTo>
                      <a:cubicBezTo>
                        <a:pt x="65027" y="174852"/>
                        <a:pt x="65027" y="174852"/>
                        <a:pt x="65027" y="174852"/>
                      </a:cubicBezTo>
                      <a:cubicBezTo>
                        <a:pt x="65027" y="174852"/>
                        <a:pt x="66347" y="176167"/>
                        <a:pt x="68988" y="177482"/>
                      </a:cubicBezTo>
                      <a:cubicBezTo>
                        <a:pt x="70308" y="178798"/>
                        <a:pt x="72949" y="180113"/>
                        <a:pt x="72949" y="180113"/>
                      </a:cubicBezTo>
                      <a:cubicBezTo>
                        <a:pt x="72949" y="181428"/>
                        <a:pt x="74269" y="181428"/>
                        <a:pt x="74269" y="182744"/>
                      </a:cubicBezTo>
                      <a:cubicBezTo>
                        <a:pt x="74269" y="182744"/>
                        <a:pt x="74269" y="184059"/>
                        <a:pt x="74269" y="185374"/>
                      </a:cubicBezTo>
                      <a:cubicBezTo>
                        <a:pt x="74269" y="186690"/>
                        <a:pt x="74269" y="188005"/>
                        <a:pt x="74269" y="189320"/>
                      </a:cubicBezTo>
                      <a:cubicBezTo>
                        <a:pt x="74269" y="190636"/>
                        <a:pt x="72949" y="191951"/>
                        <a:pt x="71629" y="194582"/>
                      </a:cubicBezTo>
                      <a:cubicBezTo>
                        <a:pt x="71629" y="194582"/>
                        <a:pt x="71629" y="195897"/>
                        <a:pt x="71629" y="195897"/>
                      </a:cubicBezTo>
                      <a:cubicBezTo>
                        <a:pt x="68988" y="205105"/>
                        <a:pt x="65027" y="211682"/>
                        <a:pt x="63706" y="219574"/>
                      </a:cubicBezTo>
                      <a:cubicBezTo>
                        <a:pt x="62386" y="224835"/>
                        <a:pt x="66347" y="230097"/>
                        <a:pt x="66347" y="236673"/>
                      </a:cubicBezTo>
                      <a:cubicBezTo>
                        <a:pt x="66347" y="236673"/>
                        <a:pt x="66347" y="237989"/>
                        <a:pt x="66347" y="239304"/>
                      </a:cubicBezTo>
                      <a:cubicBezTo>
                        <a:pt x="66347" y="240619"/>
                        <a:pt x="66347" y="243250"/>
                        <a:pt x="65027" y="245881"/>
                      </a:cubicBezTo>
                      <a:cubicBezTo>
                        <a:pt x="63706" y="244565"/>
                        <a:pt x="63706" y="244565"/>
                        <a:pt x="62386" y="244565"/>
                      </a:cubicBezTo>
                      <a:cubicBezTo>
                        <a:pt x="63706" y="247196"/>
                        <a:pt x="66347" y="249827"/>
                        <a:pt x="65027" y="253773"/>
                      </a:cubicBezTo>
                      <a:cubicBezTo>
                        <a:pt x="65027" y="255088"/>
                        <a:pt x="63706" y="255088"/>
                        <a:pt x="62386" y="255088"/>
                      </a:cubicBezTo>
                      <a:cubicBezTo>
                        <a:pt x="63706" y="256404"/>
                        <a:pt x="63706" y="256404"/>
                        <a:pt x="63706" y="257719"/>
                      </a:cubicBezTo>
                      <a:cubicBezTo>
                        <a:pt x="63706" y="259034"/>
                        <a:pt x="65027" y="259034"/>
                        <a:pt x="66347" y="260350"/>
                      </a:cubicBezTo>
                      <a:cubicBezTo>
                        <a:pt x="66347" y="260350"/>
                        <a:pt x="66347" y="261665"/>
                        <a:pt x="66347" y="261665"/>
                      </a:cubicBezTo>
                      <a:cubicBezTo>
                        <a:pt x="66347" y="261665"/>
                        <a:pt x="66347" y="261665"/>
                        <a:pt x="67668" y="261665"/>
                      </a:cubicBezTo>
                      <a:cubicBezTo>
                        <a:pt x="72949" y="268242"/>
                        <a:pt x="79551" y="274819"/>
                        <a:pt x="87473" y="280080"/>
                      </a:cubicBezTo>
                      <a:cubicBezTo>
                        <a:pt x="87473" y="280080"/>
                        <a:pt x="88794" y="280080"/>
                        <a:pt x="88794" y="280080"/>
                      </a:cubicBezTo>
                      <a:cubicBezTo>
                        <a:pt x="88794" y="280080"/>
                        <a:pt x="88794" y="280080"/>
                        <a:pt x="88794" y="281395"/>
                      </a:cubicBezTo>
                      <a:cubicBezTo>
                        <a:pt x="88794" y="281395"/>
                        <a:pt x="90114" y="281395"/>
                        <a:pt x="90114" y="281395"/>
                      </a:cubicBezTo>
                      <a:cubicBezTo>
                        <a:pt x="112560" y="297180"/>
                        <a:pt x="140288" y="306387"/>
                        <a:pt x="169336" y="306387"/>
                      </a:cubicBezTo>
                      <a:cubicBezTo>
                        <a:pt x="245919" y="306387"/>
                        <a:pt x="307976" y="244565"/>
                        <a:pt x="307976" y="168275"/>
                      </a:cubicBezTo>
                      <a:lnTo>
                        <a:pt x="306128" y="156215"/>
                      </a:lnTo>
                      <a:lnTo>
                        <a:pt x="306388" y="154573"/>
                      </a:lnTo>
                      <a:lnTo>
                        <a:pt x="306388" y="151899"/>
                      </a:lnTo>
                      <a:lnTo>
                        <a:pt x="305656" y="153133"/>
                      </a:lnTo>
                      <a:lnTo>
                        <a:pt x="301374" y="125197"/>
                      </a:lnTo>
                      <a:cubicBezTo>
                        <a:pt x="297083" y="111715"/>
                        <a:pt x="290811" y="99219"/>
                        <a:pt x="282889" y="88038"/>
                      </a:cubicBezTo>
                      <a:cubicBezTo>
                        <a:pt x="284209" y="94615"/>
                        <a:pt x="284209" y="102507"/>
                        <a:pt x="282889" y="109084"/>
                      </a:cubicBezTo>
                      <a:cubicBezTo>
                        <a:pt x="281569" y="110399"/>
                        <a:pt x="281569" y="111714"/>
                        <a:pt x="281569" y="113030"/>
                      </a:cubicBezTo>
                      <a:cubicBezTo>
                        <a:pt x="280248" y="113030"/>
                        <a:pt x="280248" y="114345"/>
                        <a:pt x="278928" y="115660"/>
                      </a:cubicBezTo>
                      <a:cubicBezTo>
                        <a:pt x="278928" y="114345"/>
                        <a:pt x="278928" y="113030"/>
                        <a:pt x="278928" y="113030"/>
                      </a:cubicBezTo>
                      <a:cubicBezTo>
                        <a:pt x="278928" y="111714"/>
                        <a:pt x="278928" y="110399"/>
                        <a:pt x="277608" y="109084"/>
                      </a:cubicBezTo>
                      <a:cubicBezTo>
                        <a:pt x="277608" y="107768"/>
                        <a:pt x="276287" y="106453"/>
                        <a:pt x="274967" y="106453"/>
                      </a:cubicBezTo>
                      <a:cubicBezTo>
                        <a:pt x="267045" y="107768"/>
                        <a:pt x="260443" y="105138"/>
                        <a:pt x="253841" y="101192"/>
                      </a:cubicBezTo>
                      <a:cubicBezTo>
                        <a:pt x="252520" y="101192"/>
                        <a:pt x="251200" y="101192"/>
                        <a:pt x="249880" y="99876"/>
                      </a:cubicBezTo>
                      <a:cubicBezTo>
                        <a:pt x="245919" y="98561"/>
                        <a:pt x="243278" y="97245"/>
                        <a:pt x="240637" y="97245"/>
                      </a:cubicBezTo>
                      <a:cubicBezTo>
                        <a:pt x="243278" y="99876"/>
                        <a:pt x="244598" y="102507"/>
                        <a:pt x="245919" y="106453"/>
                      </a:cubicBezTo>
                      <a:cubicBezTo>
                        <a:pt x="245919" y="105138"/>
                        <a:pt x="247239" y="105138"/>
                        <a:pt x="247239" y="103822"/>
                      </a:cubicBezTo>
                      <a:cubicBezTo>
                        <a:pt x="247239" y="105138"/>
                        <a:pt x="248559" y="105138"/>
                        <a:pt x="248559" y="106453"/>
                      </a:cubicBezTo>
                      <a:cubicBezTo>
                        <a:pt x="249880" y="110399"/>
                        <a:pt x="256482" y="110399"/>
                        <a:pt x="256482" y="105138"/>
                      </a:cubicBezTo>
                      <a:cubicBezTo>
                        <a:pt x="263083" y="110399"/>
                        <a:pt x="269685" y="115660"/>
                        <a:pt x="268365" y="124868"/>
                      </a:cubicBezTo>
                      <a:cubicBezTo>
                        <a:pt x="267045" y="128814"/>
                        <a:pt x="263083" y="131445"/>
                        <a:pt x="259122" y="132760"/>
                      </a:cubicBezTo>
                      <a:cubicBezTo>
                        <a:pt x="251200" y="135391"/>
                        <a:pt x="237996" y="140652"/>
                        <a:pt x="236676" y="128814"/>
                      </a:cubicBezTo>
                      <a:cubicBezTo>
                        <a:pt x="236676" y="128814"/>
                        <a:pt x="235356" y="127499"/>
                        <a:pt x="235356" y="126183"/>
                      </a:cubicBezTo>
                      <a:cubicBezTo>
                        <a:pt x="234035" y="124868"/>
                        <a:pt x="234035" y="124868"/>
                        <a:pt x="234035" y="123553"/>
                      </a:cubicBezTo>
                      <a:cubicBezTo>
                        <a:pt x="230074" y="119607"/>
                        <a:pt x="226113" y="115660"/>
                        <a:pt x="223472" y="110399"/>
                      </a:cubicBezTo>
                      <a:cubicBezTo>
                        <a:pt x="222152" y="109084"/>
                        <a:pt x="220831" y="109084"/>
                        <a:pt x="220831" y="107768"/>
                      </a:cubicBezTo>
                      <a:cubicBezTo>
                        <a:pt x="219511" y="106453"/>
                        <a:pt x="219511" y="106453"/>
                        <a:pt x="218191" y="105138"/>
                      </a:cubicBezTo>
                      <a:cubicBezTo>
                        <a:pt x="218191" y="103822"/>
                        <a:pt x="216870" y="103822"/>
                        <a:pt x="215550" y="102507"/>
                      </a:cubicBezTo>
                      <a:cubicBezTo>
                        <a:pt x="212909" y="103822"/>
                        <a:pt x="214230" y="97245"/>
                        <a:pt x="210268" y="98561"/>
                      </a:cubicBezTo>
                      <a:cubicBezTo>
                        <a:pt x="208948" y="99876"/>
                        <a:pt x="208948" y="99876"/>
                        <a:pt x="210268" y="99876"/>
                      </a:cubicBezTo>
                      <a:cubicBezTo>
                        <a:pt x="211589" y="102507"/>
                        <a:pt x="211589" y="102507"/>
                        <a:pt x="212909" y="103822"/>
                      </a:cubicBezTo>
                      <a:cubicBezTo>
                        <a:pt x="214230" y="105138"/>
                        <a:pt x="214230" y="105138"/>
                        <a:pt x="215550" y="106453"/>
                      </a:cubicBezTo>
                      <a:cubicBezTo>
                        <a:pt x="215550" y="107768"/>
                        <a:pt x="216870" y="107768"/>
                        <a:pt x="216870" y="109084"/>
                      </a:cubicBezTo>
                      <a:cubicBezTo>
                        <a:pt x="219511" y="113030"/>
                        <a:pt x="223472" y="116976"/>
                        <a:pt x="224793" y="122237"/>
                      </a:cubicBezTo>
                      <a:cubicBezTo>
                        <a:pt x="227433" y="124868"/>
                        <a:pt x="230074" y="128814"/>
                        <a:pt x="231394" y="131445"/>
                      </a:cubicBezTo>
                      <a:cubicBezTo>
                        <a:pt x="232715" y="132760"/>
                        <a:pt x="234035" y="134075"/>
                        <a:pt x="234035" y="134075"/>
                      </a:cubicBezTo>
                      <a:cubicBezTo>
                        <a:pt x="235356" y="135391"/>
                        <a:pt x="236676" y="138022"/>
                        <a:pt x="236676" y="138022"/>
                      </a:cubicBezTo>
                      <a:cubicBezTo>
                        <a:pt x="237996" y="139337"/>
                        <a:pt x="237996" y="139337"/>
                        <a:pt x="240637" y="140652"/>
                      </a:cubicBezTo>
                      <a:cubicBezTo>
                        <a:pt x="241957" y="141968"/>
                        <a:pt x="244598" y="143283"/>
                        <a:pt x="244598" y="143283"/>
                      </a:cubicBezTo>
                      <a:cubicBezTo>
                        <a:pt x="244598" y="143283"/>
                        <a:pt x="245919" y="143283"/>
                        <a:pt x="245919" y="143283"/>
                      </a:cubicBezTo>
                      <a:cubicBezTo>
                        <a:pt x="247239" y="143283"/>
                        <a:pt x="247239" y="143283"/>
                        <a:pt x="248559" y="143283"/>
                      </a:cubicBezTo>
                      <a:cubicBezTo>
                        <a:pt x="252520" y="143283"/>
                        <a:pt x="256482" y="143283"/>
                        <a:pt x="260443" y="140652"/>
                      </a:cubicBezTo>
                      <a:cubicBezTo>
                        <a:pt x="260443" y="143283"/>
                        <a:pt x="260443" y="145914"/>
                        <a:pt x="259122" y="147229"/>
                      </a:cubicBezTo>
                      <a:cubicBezTo>
                        <a:pt x="259122" y="148544"/>
                        <a:pt x="259122" y="149860"/>
                        <a:pt x="257802" y="151175"/>
                      </a:cubicBezTo>
                      <a:cubicBezTo>
                        <a:pt x="257802" y="153806"/>
                        <a:pt x="256482" y="156437"/>
                        <a:pt x="255161" y="159067"/>
                      </a:cubicBezTo>
                      <a:cubicBezTo>
                        <a:pt x="255161" y="160383"/>
                        <a:pt x="253841" y="160383"/>
                        <a:pt x="253841" y="161698"/>
                      </a:cubicBezTo>
                      <a:cubicBezTo>
                        <a:pt x="240637" y="168275"/>
                        <a:pt x="228754" y="176167"/>
                        <a:pt x="232715" y="190636"/>
                      </a:cubicBezTo>
                      <a:cubicBezTo>
                        <a:pt x="232715" y="190636"/>
                        <a:pt x="234035" y="191951"/>
                        <a:pt x="234035" y="191951"/>
                      </a:cubicBezTo>
                      <a:cubicBezTo>
                        <a:pt x="234035" y="199843"/>
                        <a:pt x="232715" y="206420"/>
                        <a:pt x="228754" y="212997"/>
                      </a:cubicBezTo>
                      <a:cubicBezTo>
                        <a:pt x="228754" y="214312"/>
                        <a:pt x="227433" y="215628"/>
                        <a:pt x="227433" y="215628"/>
                      </a:cubicBezTo>
                      <a:cubicBezTo>
                        <a:pt x="222152" y="222204"/>
                        <a:pt x="219511" y="228781"/>
                        <a:pt x="218191" y="235358"/>
                      </a:cubicBezTo>
                      <a:cubicBezTo>
                        <a:pt x="218191" y="236673"/>
                        <a:pt x="214230" y="236673"/>
                        <a:pt x="212909" y="239304"/>
                      </a:cubicBezTo>
                      <a:cubicBezTo>
                        <a:pt x="212909" y="239304"/>
                        <a:pt x="212909" y="240619"/>
                        <a:pt x="211589" y="241935"/>
                      </a:cubicBezTo>
                      <a:cubicBezTo>
                        <a:pt x="211589" y="243250"/>
                        <a:pt x="210268" y="245881"/>
                        <a:pt x="210268" y="245881"/>
                      </a:cubicBezTo>
                      <a:cubicBezTo>
                        <a:pt x="208948" y="247196"/>
                        <a:pt x="207628" y="248512"/>
                        <a:pt x="207628" y="248512"/>
                      </a:cubicBezTo>
                      <a:cubicBezTo>
                        <a:pt x="206307" y="249827"/>
                        <a:pt x="204987" y="251142"/>
                        <a:pt x="203667" y="253773"/>
                      </a:cubicBezTo>
                      <a:cubicBezTo>
                        <a:pt x="199705" y="255088"/>
                        <a:pt x="195744" y="256404"/>
                        <a:pt x="191783" y="259034"/>
                      </a:cubicBezTo>
                      <a:cubicBezTo>
                        <a:pt x="189142" y="259034"/>
                        <a:pt x="185181" y="259034"/>
                        <a:pt x="185181" y="259034"/>
                      </a:cubicBezTo>
                      <a:cubicBezTo>
                        <a:pt x="185181" y="260350"/>
                        <a:pt x="185181" y="260350"/>
                        <a:pt x="183861" y="260350"/>
                      </a:cubicBezTo>
                      <a:cubicBezTo>
                        <a:pt x="183861" y="260350"/>
                        <a:pt x="183861" y="260350"/>
                        <a:pt x="183861" y="261665"/>
                      </a:cubicBezTo>
                      <a:cubicBezTo>
                        <a:pt x="182540" y="261665"/>
                        <a:pt x="182540" y="261665"/>
                        <a:pt x="181220" y="261665"/>
                      </a:cubicBezTo>
                      <a:cubicBezTo>
                        <a:pt x="179899" y="261665"/>
                        <a:pt x="178579" y="260350"/>
                        <a:pt x="178579" y="260350"/>
                      </a:cubicBezTo>
                      <a:cubicBezTo>
                        <a:pt x="178579" y="260350"/>
                        <a:pt x="177259" y="260350"/>
                        <a:pt x="177259" y="259034"/>
                      </a:cubicBezTo>
                      <a:cubicBezTo>
                        <a:pt x="177259" y="259034"/>
                        <a:pt x="175938" y="257719"/>
                        <a:pt x="175938" y="257719"/>
                      </a:cubicBezTo>
                      <a:cubicBezTo>
                        <a:pt x="175938" y="257719"/>
                        <a:pt x="175938" y="256404"/>
                        <a:pt x="175938" y="256404"/>
                      </a:cubicBezTo>
                      <a:cubicBezTo>
                        <a:pt x="175938" y="256404"/>
                        <a:pt x="175938" y="256404"/>
                        <a:pt x="175938" y="255088"/>
                      </a:cubicBezTo>
                      <a:cubicBezTo>
                        <a:pt x="175938" y="255088"/>
                        <a:pt x="175938" y="255088"/>
                        <a:pt x="175938" y="253773"/>
                      </a:cubicBezTo>
                      <a:cubicBezTo>
                        <a:pt x="175938" y="252458"/>
                        <a:pt x="175938" y="251142"/>
                        <a:pt x="174618" y="251142"/>
                      </a:cubicBezTo>
                      <a:cubicBezTo>
                        <a:pt x="174618" y="249827"/>
                        <a:pt x="173298" y="248512"/>
                        <a:pt x="173298" y="248512"/>
                      </a:cubicBezTo>
                      <a:cubicBezTo>
                        <a:pt x="171977" y="247196"/>
                        <a:pt x="171977" y="245881"/>
                        <a:pt x="171977" y="245881"/>
                      </a:cubicBezTo>
                      <a:cubicBezTo>
                        <a:pt x="171977" y="245881"/>
                        <a:pt x="171977" y="245881"/>
                        <a:pt x="170657" y="245881"/>
                      </a:cubicBezTo>
                      <a:cubicBezTo>
                        <a:pt x="170657" y="245881"/>
                        <a:pt x="170657" y="244565"/>
                        <a:pt x="170657" y="244565"/>
                      </a:cubicBezTo>
                      <a:cubicBezTo>
                        <a:pt x="170657" y="244565"/>
                        <a:pt x="169336" y="243250"/>
                        <a:pt x="169336" y="243250"/>
                      </a:cubicBezTo>
                      <a:cubicBezTo>
                        <a:pt x="169336" y="243250"/>
                        <a:pt x="169336" y="243250"/>
                        <a:pt x="169336" y="241935"/>
                      </a:cubicBezTo>
                      <a:cubicBezTo>
                        <a:pt x="168016" y="234043"/>
                        <a:pt x="162735" y="226150"/>
                        <a:pt x="160094" y="219574"/>
                      </a:cubicBezTo>
                      <a:cubicBezTo>
                        <a:pt x="158773" y="214312"/>
                        <a:pt x="161414" y="209051"/>
                        <a:pt x="164055" y="205105"/>
                      </a:cubicBezTo>
                      <a:cubicBezTo>
                        <a:pt x="165375" y="203789"/>
                        <a:pt x="165375" y="203789"/>
                        <a:pt x="165375" y="202474"/>
                      </a:cubicBezTo>
                      <a:cubicBezTo>
                        <a:pt x="165375" y="201159"/>
                        <a:pt x="165375" y="199843"/>
                        <a:pt x="165375" y="198528"/>
                      </a:cubicBezTo>
                      <a:cubicBezTo>
                        <a:pt x="164055" y="198528"/>
                        <a:pt x="164055" y="195897"/>
                        <a:pt x="164055" y="194582"/>
                      </a:cubicBezTo>
                      <a:cubicBezTo>
                        <a:pt x="162735" y="191951"/>
                        <a:pt x="161414" y="188005"/>
                        <a:pt x="160094" y="185374"/>
                      </a:cubicBezTo>
                      <a:cubicBezTo>
                        <a:pt x="160094" y="185374"/>
                        <a:pt x="158773" y="184059"/>
                        <a:pt x="157453" y="182744"/>
                      </a:cubicBezTo>
                      <a:cubicBezTo>
                        <a:pt x="157453" y="181428"/>
                        <a:pt x="156133" y="181428"/>
                        <a:pt x="156133" y="180113"/>
                      </a:cubicBezTo>
                      <a:cubicBezTo>
                        <a:pt x="150851" y="176167"/>
                        <a:pt x="154812" y="169590"/>
                        <a:pt x="152172" y="164329"/>
                      </a:cubicBezTo>
                      <a:cubicBezTo>
                        <a:pt x="150851" y="161698"/>
                        <a:pt x="149531" y="160383"/>
                        <a:pt x="148210" y="160383"/>
                      </a:cubicBezTo>
                      <a:cubicBezTo>
                        <a:pt x="145570" y="160383"/>
                        <a:pt x="144249" y="160383"/>
                        <a:pt x="144249" y="160383"/>
                      </a:cubicBezTo>
                      <a:cubicBezTo>
                        <a:pt x="142929" y="160383"/>
                        <a:pt x="142929" y="159067"/>
                        <a:pt x="142929" y="159067"/>
                      </a:cubicBezTo>
                      <a:cubicBezTo>
                        <a:pt x="142929" y="159067"/>
                        <a:pt x="142929" y="157752"/>
                        <a:pt x="141609" y="157752"/>
                      </a:cubicBezTo>
                      <a:cubicBezTo>
                        <a:pt x="141609" y="157752"/>
                        <a:pt x="141609" y="156437"/>
                        <a:pt x="141609" y="156437"/>
                      </a:cubicBezTo>
                      <a:cubicBezTo>
                        <a:pt x="141609" y="156437"/>
                        <a:pt x="138968" y="156437"/>
                        <a:pt x="136327" y="155121"/>
                      </a:cubicBezTo>
                      <a:cubicBezTo>
                        <a:pt x="136327" y="156437"/>
                        <a:pt x="135007" y="156437"/>
                        <a:pt x="133686" y="156437"/>
                      </a:cubicBezTo>
                      <a:cubicBezTo>
                        <a:pt x="132366" y="156437"/>
                        <a:pt x="132366" y="156437"/>
                        <a:pt x="131046" y="156437"/>
                      </a:cubicBezTo>
                      <a:cubicBezTo>
                        <a:pt x="117842" y="163013"/>
                        <a:pt x="98036" y="164329"/>
                        <a:pt x="92755" y="145914"/>
                      </a:cubicBezTo>
                      <a:cubicBezTo>
                        <a:pt x="92755" y="145914"/>
                        <a:pt x="91434" y="144598"/>
                        <a:pt x="91434" y="143283"/>
                      </a:cubicBezTo>
                      <a:cubicBezTo>
                        <a:pt x="90114" y="141968"/>
                        <a:pt x="90114" y="140652"/>
                        <a:pt x="88794" y="140652"/>
                      </a:cubicBezTo>
                      <a:cubicBezTo>
                        <a:pt x="88794" y="140652"/>
                        <a:pt x="88794" y="140652"/>
                        <a:pt x="88794" y="139337"/>
                      </a:cubicBezTo>
                      <a:cubicBezTo>
                        <a:pt x="87473" y="139337"/>
                        <a:pt x="87473" y="139337"/>
                        <a:pt x="87473" y="139337"/>
                      </a:cubicBezTo>
                      <a:cubicBezTo>
                        <a:pt x="87473" y="138022"/>
                        <a:pt x="87473" y="138022"/>
                        <a:pt x="88794" y="136706"/>
                      </a:cubicBezTo>
                      <a:cubicBezTo>
                        <a:pt x="88794" y="136706"/>
                        <a:pt x="88794" y="135391"/>
                        <a:pt x="88794" y="134075"/>
                      </a:cubicBezTo>
                      <a:cubicBezTo>
                        <a:pt x="88794" y="134075"/>
                        <a:pt x="88794" y="132760"/>
                        <a:pt x="88794" y="132760"/>
                      </a:cubicBezTo>
                      <a:cubicBezTo>
                        <a:pt x="88794" y="132760"/>
                        <a:pt x="88794" y="131445"/>
                        <a:pt x="88794" y="131445"/>
                      </a:cubicBezTo>
                      <a:cubicBezTo>
                        <a:pt x="91434" y="120922"/>
                        <a:pt x="94075" y="110399"/>
                        <a:pt x="101997" y="103822"/>
                      </a:cubicBezTo>
                      <a:cubicBezTo>
                        <a:pt x="103318" y="102507"/>
                        <a:pt x="104638" y="102507"/>
                        <a:pt x="105958" y="101192"/>
                      </a:cubicBezTo>
                      <a:cubicBezTo>
                        <a:pt x="108599" y="99876"/>
                        <a:pt x="111240" y="98561"/>
                        <a:pt x="113881" y="95930"/>
                      </a:cubicBezTo>
                      <a:cubicBezTo>
                        <a:pt x="115201" y="94615"/>
                        <a:pt x="115201" y="94615"/>
                        <a:pt x="115201" y="93299"/>
                      </a:cubicBezTo>
                      <a:cubicBezTo>
                        <a:pt x="117842" y="89353"/>
                        <a:pt x="120483" y="84092"/>
                        <a:pt x="125764" y="84092"/>
                      </a:cubicBezTo>
                      <a:cubicBezTo>
                        <a:pt x="132366" y="84092"/>
                        <a:pt x="137647" y="84092"/>
                        <a:pt x="144249" y="81461"/>
                      </a:cubicBezTo>
                      <a:cubicBezTo>
                        <a:pt x="145570" y="81461"/>
                        <a:pt x="146890" y="81461"/>
                        <a:pt x="148210" y="81461"/>
                      </a:cubicBezTo>
                      <a:cubicBezTo>
                        <a:pt x="152172" y="80146"/>
                        <a:pt x="157453" y="81461"/>
                        <a:pt x="161414" y="82777"/>
                      </a:cubicBezTo>
                      <a:cubicBezTo>
                        <a:pt x="158773" y="88038"/>
                        <a:pt x="164055" y="91984"/>
                        <a:pt x="168016" y="91984"/>
                      </a:cubicBezTo>
                      <a:cubicBezTo>
                        <a:pt x="169336" y="91984"/>
                        <a:pt x="170657" y="91984"/>
                        <a:pt x="170657" y="91984"/>
                      </a:cubicBezTo>
                      <a:cubicBezTo>
                        <a:pt x="171977" y="93299"/>
                        <a:pt x="173298" y="93299"/>
                        <a:pt x="174618" y="93299"/>
                      </a:cubicBezTo>
                      <a:cubicBezTo>
                        <a:pt x="174618" y="93299"/>
                        <a:pt x="175938" y="94615"/>
                        <a:pt x="175938" y="94615"/>
                      </a:cubicBezTo>
                      <a:cubicBezTo>
                        <a:pt x="177259" y="95930"/>
                        <a:pt x="178579" y="95930"/>
                        <a:pt x="179899" y="95930"/>
                      </a:cubicBezTo>
                      <a:cubicBezTo>
                        <a:pt x="179899" y="94615"/>
                        <a:pt x="179899" y="94615"/>
                        <a:pt x="179899" y="94615"/>
                      </a:cubicBezTo>
                      <a:cubicBezTo>
                        <a:pt x="179899" y="93299"/>
                        <a:pt x="179899" y="93299"/>
                        <a:pt x="179899" y="91984"/>
                      </a:cubicBezTo>
                      <a:cubicBezTo>
                        <a:pt x="181220" y="91984"/>
                        <a:pt x="181220" y="90669"/>
                        <a:pt x="181220" y="90669"/>
                      </a:cubicBezTo>
                      <a:cubicBezTo>
                        <a:pt x="182540" y="90669"/>
                        <a:pt x="183861" y="90669"/>
                        <a:pt x="183861" y="90669"/>
                      </a:cubicBezTo>
                      <a:cubicBezTo>
                        <a:pt x="185181" y="90669"/>
                        <a:pt x="186501" y="90669"/>
                        <a:pt x="186501" y="90669"/>
                      </a:cubicBezTo>
                      <a:cubicBezTo>
                        <a:pt x="190463" y="91984"/>
                        <a:pt x="194424" y="93299"/>
                        <a:pt x="198385" y="94615"/>
                      </a:cubicBezTo>
                      <a:cubicBezTo>
                        <a:pt x="206307" y="95930"/>
                        <a:pt x="218191" y="89353"/>
                        <a:pt x="211589" y="84092"/>
                      </a:cubicBezTo>
                      <a:cubicBezTo>
                        <a:pt x="206307" y="80146"/>
                        <a:pt x="193104" y="85407"/>
                        <a:pt x="189142" y="74884"/>
                      </a:cubicBezTo>
                      <a:cubicBezTo>
                        <a:pt x="189142" y="74884"/>
                        <a:pt x="187822" y="73569"/>
                        <a:pt x="187822" y="76200"/>
                      </a:cubicBezTo>
                      <a:cubicBezTo>
                        <a:pt x="186501" y="77515"/>
                        <a:pt x="187822" y="77515"/>
                        <a:pt x="187822" y="78830"/>
                      </a:cubicBezTo>
                      <a:cubicBezTo>
                        <a:pt x="189142" y="80146"/>
                        <a:pt x="189142" y="80146"/>
                        <a:pt x="186501" y="82777"/>
                      </a:cubicBezTo>
                      <a:cubicBezTo>
                        <a:pt x="185181" y="82777"/>
                        <a:pt x="183861" y="82777"/>
                        <a:pt x="183861" y="81461"/>
                      </a:cubicBezTo>
                      <a:cubicBezTo>
                        <a:pt x="178579" y="73569"/>
                        <a:pt x="171977" y="70938"/>
                        <a:pt x="165375" y="65677"/>
                      </a:cubicBezTo>
                      <a:cubicBezTo>
                        <a:pt x="165375" y="72254"/>
                        <a:pt x="175938" y="76200"/>
                        <a:pt x="178579" y="81461"/>
                      </a:cubicBezTo>
                      <a:cubicBezTo>
                        <a:pt x="175938" y="78830"/>
                        <a:pt x="173298" y="81461"/>
                        <a:pt x="173298" y="82777"/>
                      </a:cubicBezTo>
                      <a:cubicBezTo>
                        <a:pt x="170657" y="77515"/>
                        <a:pt x="164055" y="72254"/>
                        <a:pt x="158773" y="68308"/>
                      </a:cubicBezTo>
                      <a:cubicBezTo>
                        <a:pt x="157453" y="68308"/>
                        <a:pt x="157453" y="68308"/>
                        <a:pt x="156133" y="68308"/>
                      </a:cubicBezTo>
                      <a:cubicBezTo>
                        <a:pt x="154812" y="68308"/>
                        <a:pt x="153492" y="68308"/>
                        <a:pt x="152172" y="69623"/>
                      </a:cubicBezTo>
                      <a:cubicBezTo>
                        <a:pt x="150851" y="69623"/>
                        <a:pt x="149531" y="69623"/>
                        <a:pt x="148210" y="70938"/>
                      </a:cubicBezTo>
                      <a:cubicBezTo>
                        <a:pt x="146890" y="72254"/>
                        <a:pt x="146890" y="72254"/>
                        <a:pt x="145570" y="73569"/>
                      </a:cubicBezTo>
                      <a:cubicBezTo>
                        <a:pt x="144249" y="73569"/>
                        <a:pt x="144249" y="74884"/>
                        <a:pt x="142929" y="74884"/>
                      </a:cubicBezTo>
                      <a:cubicBezTo>
                        <a:pt x="140288" y="76200"/>
                        <a:pt x="138968" y="78830"/>
                        <a:pt x="137647" y="78830"/>
                      </a:cubicBezTo>
                      <a:cubicBezTo>
                        <a:pt x="131046" y="82777"/>
                        <a:pt x="124444" y="82777"/>
                        <a:pt x="119162" y="78830"/>
                      </a:cubicBezTo>
                      <a:cubicBezTo>
                        <a:pt x="117842" y="77515"/>
                        <a:pt x="119162" y="74884"/>
                        <a:pt x="119162" y="73569"/>
                      </a:cubicBezTo>
                      <a:cubicBezTo>
                        <a:pt x="120483" y="63046"/>
                        <a:pt x="131046" y="65677"/>
                        <a:pt x="138968" y="66992"/>
                      </a:cubicBezTo>
                      <a:cubicBezTo>
                        <a:pt x="141609" y="68308"/>
                        <a:pt x="141609" y="63046"/>
                        <a:pt x="138968" y="60415"/>
                      </a:cubicBezTo>
                      <a:cubicBezTo>
                        <a:pt x="140288" y="60415"/>
                        <a:pt x="141609" y="60415"/>
                        <a:pt x="142929" y="60415"/>
                      </a:cubicBezTo>
                      <a:cubicBezTo>
                        <a:pt x="148210" y="57785"/>
                        <a:pt x="153492" y="55154"/>
                        <a:pt x="158773" y="52523"/>
                      </a:cubicBezTo>
                      <a:cubicBezTo>
                        <a:pt x="158773" y="52523"/>
                        <a:pt x="160094" y="52523"/>
                        <a:pt x="161414" y="52523"/>
                      </a:cubicBezTo>
                      <a:cubicBezTo>
                        <a:pt x="161414" y="51208"/>
                        <a:pt x="161414" y="47262"/>
                        <a:pt x="164055" y="47262"/>
                      </a:cubicBezTo>
                      <a:cubicBezTo>
                        <a:pt x="164055" y="47262"/>
                        <a:pt x="164055" y="47262"/>
                        <a:pt x="164055" y="49893"/>
                      </a:cubicBezTo>
                      <a:cubicBezTo>
                        <a:pt x="165375" y="49893"/>
                        <a:pt x="165375" y="49893"/>
                        <a:pt x="165375" y="51208"/>
                      </a:cubicBezTo>
                      <a:cubicBezTo>
                        <a:pt x="165375" y="52523"/>
                        <a:pt x="164055" y="51208"/>
                        <a:pt x="164055" y="51208"/>
                      </a:cubicBezTo>
                      <a:cubicBezTo>
                        <a:pt x="168016" y="53839"/>
                        <a:pt x="175938" y="52523"/>
                        <a:pt x="177259" y="45947"/>
                      </a:cubicBezTo>
                      <a:cubicBezTo>
                        <a:pt x="177259" y="45947"/>
                        <a:pt x="178579" y="45947"/>
                        <a:pt x="178579" y="47262"/>
                      </a:cubicBezTo>
                      <a:cubicBezTo>
                        <a:pt x="178579" y="45947"/>
                        <a:pt x="178579" y="43316"/>
                        <a:pt x="179899" y="43316"/>
                      </a:cubicBezTo>
                      <a:cubicBezTo>
                        <a:pt x="181220" y="43316"/>
                        <a:pt x="182540" y="43316"/>
                        <a:pt x="183861" y="42000"/>
                      </a:cubicBezTo>
                      <a:cubicBezTo>
                        <a:pt x="183861" y="42000"/>
                        <a:pt x="185181" y="42000"/>
                        <a:pt x="185181" y="40685"/>
                      </a:cubicBezTo>
                      <a:cubicBezTo>
                        <a:pt x="183861" y="40685"/>
                        <a:pt x="182540" y="42000"/>
                        <a:pt x="181220" y="42000"/>
                      </a:cubicBezTo>
                      <a:cubicBezTo>
                        <a:pt x="179899" y="43316"/>
                        <a:pt x="178579" y="43316"/>
                        <a:pt x="177259" y="43316"/>
                      </a:cubicBezTo>
                      <a:cubicBezTo>
                        <a:pt x="175938" y="42000"/>
                        <a:pt x="175938" y="39370"/>
                        <a:pt x="178579" y="39370"/>
                      </a:cubicBezTo>
                      <a:cubicBezTo>
                        <a:pt x="177259" y="39370"/>
                        <a:pt x="175938" y="39370"/>
                        <a:pt x="174618" y="40685"/>
                      </a:cubicBezTo>
                      <a:cubicBezTo>
                        <a:pt x="173298" y="42000"/>
                        <a:pt x="173298" y="43316"/>
                        <a:pt x="171977" y="43316"/>
                      </a:cubicBezTo>
                      <a:cubicBezTo>
                        <a:pt x="174618" y="45947"/>
                        <a:pt x="171977" y="51208"/>
                        <a:pt x="168016" y="51208"/>
                      </a:cubicBezTo>
                      <a:cubicBezTo>
                        <a:pt x="166696" y="49893"/>
                        <a:pt x="166696" y="49893"/>
                        <a:pt x="165375" y="48577"/>
                      </a:cubicBezTo>
                      <a:cubicBezTo>
                        <a:pt x="165375" y="48577"/>
                        <a:pt x="164055" y="47262"/>
                        <a:pt x="164055" y="47262"/>
                      </a:cubicBezTo>
                      <a:cubicBezTo>
                        <a:pt x="162735" y="47262"/>
                        <a:pt x="161414" y="45947"/>
                        <a:pt x="160094" y="45947"/>
                      </a:cubicBezTo>
                      <a:cubicBezTo>
                        <a:pt x="158773" y="44631"/>
                        <a:pt x="162735" y="42000"/>
                        <a:pt x="165375" y="40685"/>
                      </a:cubicBezTo>
                      <a:cubicBezTo>
                        <a:pt x="166696" y="40685"/>
                        <a:pt x="166696" y="39370"/>
                        <a:pt x="168016" y="39370"/>
                      </a:cubicBezTo>
                      <a:cubicBezTo>
                        <a:pt x="169336" y="39370"/>
                        <a:pt x="169336" y="38054"/>
                        <a:pt x="170657" y="38054"/>
                      </a:cubicBezTo>
                      <a:cubicBezTo>
                        <a:pt x="177259" y="36739"/>
                        <a:pt x="181220" y="35424"/>
                        <a:pt x="187822" y="35424"/>
                      </a:cubicBezTo>
                      <a:cubicBezTo>
                        <a:pt x="186501" y="36739"/>
                        <a:pt x="185181" y="35424"/>
                        <a:pt x="183861" y="36739"/>
                      </a:cubicBezTo>
                      <a:lnTo>
                        <a:pt x="187822" y="36739"/>
                      </a:lnTo>
                      <a:cubicBezTo>
                        <a:pt x="187822" y="36739"/>
                        <a:pt x="187822" y="36739"/>
                        <a:pt x="190463" y="34108"/>
                      </a:cubicBezTo>
                      <a:cubicBezTo>
                        <a:pt x="190463" y="34108"/>
                        <a:pt x="190463" y="34108"/>
                        <a:pt x="187822" y="34108"/>
                      </a:cubicBezTo>
                      <a:cubicBezTo>
                        <a:pt x="189142" y="34108"/>
                        <a:pt x="190463" y="32793"/>
                        <a:pt x="190463" y="32793"/>
                      </a:cubicBezTo>
                      <a:cubicBezTo>
                        <a:pt x="189142" y="32793"/>
                        <a:pt x="189142" y="32793"/>
                        <a:pt x="187822" y="32793"/>
                      </a:cubicBezTo>
                      <a:lnTo>
                        <a:pt x="189915" y="31750"/>
                      </a:lnTo>
                      <a:lnTo>
                        <a:pt x="190463" y="31477"/>
                      </a:lnTo>
                      <a:cubicBezTo>
                        <a:pt x="183861" y="30162"/>
                        <a:pt x="177259" y="30162"/>
                        <a:pt x="169336" y="30162"/>
                      </a:cubicBezTo>
                      <a:close/>
                      <a:moveTo>
                        <a:pt x="169069" y="0"/>
                      </a:moveTo>
                      <a:cubicBezTo>
                        <a:pt x="262443" y="0"/>
                        <a:pt x="338138" y="75339"/>
                        <a:pt x="338138" y="168275"/>
                      </a:cubicBezTo>
                      <a:cubicBezTo>
                        <a:pt x="338138" y="261211"/>
                        <a:pt x="262443" y="336550"/>
                        <a:pt x="169069" y="336550"/>
                      </a:cubicBezTo>
                      <a:cubicBezTo>
                        <a:pt x="75695" y="336550"/>
                        <a:pt x="0" y="261211"/>
                        <a:pt x="0" y="168275"/>
                      </a:cubicBezTo>
                      <a:cubicBezTo>
                        <a:pt x="0" y="75339"/>
                        <a:pt x="75695" y="0"/>
                        <a:pt x="169069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defTabSz="914446"/>
                  <a:endParaRPr sz="1200" dirty="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endParaRPr>
                </a:p>
              </p:txBody>
            </p:sp>
          </p:grpSp>
          <p:sp>
            <p:nvSpPr>
              <p:cNvPr id="56" name="矩形 55">
                <a:extLst>
                  <a:ext uri="{FF2B5EF4-FFF2-40B4-BE49-F238E27FC236}">
                    <a16:creationId xmlns:a16="http://schemas.microsoft.com/office/drawing/2014/main" id="{DDFD829C-F0C8-4234-AE45-DFB894CAFFB7}"/>
                  </a:ext>
                </a:extLst>
              </p:cNvPr>
              <p:cNvSpPr/>
              <p:nvPr/>
            </p:nvSpPr>
            <p:spPr>
              <a:xfrm>
                <a:off x="2990674" y="4221002"/>
                <a:ext cx="2873210" cy="1153049"/>
              </a:xfrm>
              <a:prstGeom prst="rect">
                <a:avLst/>
              </a:prstGeom>
            </p:spPr>
            <p:txBody>
              <a:bodyPr wrap="square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pPr algn="just" defTabSz="914446">
                  <a:lnSpc>
                    <a:spcPct val="120000"/>
                  </a:lnSpc>
                </a:pPr>
                <a:r>
                  <a:rPr lang="en-US" altLang="zh-CN" sz="1600" dirty="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rPr>
                  <a:t>Personalized learning, career mobility, and recognition platforms increase motivation and retention..</a:t>
                </a:r>
                <a:endParaRPr lang="zh-CN" altLang="en-US" sz="1600" dirty="0">
                  <a:solidFill>
                    <a:prstClr val="black">
                      <a:lumMod val="65000"/>
                      <a:lumOff val="3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endParaRPr>
              </a:p>
            </p:txBody>
          </p:sp>
        </p:grpSp>
        <p:grpSp>
          <p:nvGrpSpPr>
            <p:cNvPr id="26" name="组合 25">
              <a:extLst>
                <a:ext uri="{FF2B5EF4-FFF2-40B4-BE49-F238E27FC236}">
                  <a16:creationId xmlns:a16="http://schemas.microsoft.com/office/drawing/2014/main" id="{80862E1E-AC3F-4420-8710-56234EFEC36F}"/>
                </a:ext>
              </a:extLst>
            </p:cNvPr>
            <p:cNvGrpSpPr/>
            <p:nvPr/>
          </p:nvGrpSpPr>
          <p:grpSpPr>
            <a:xfrm>
              <a:off x="4835881" y="1712069"/>
              <a:ext cx="3355496" cy="846328"/>
              <a:chOff x="6447842" y="2282758"/>
              <a:chExt cx="4473994" cy="1128438"/>
            </a:xfrm>
          </p:grpSpPr>
          <p:grpSp>
            <p:nvGrpSpPr>
              <p:cNvPr id="47" name="组合 46">
                <a:extLst>
                  <a:ext uri="{FF2B5EF4-FFF2-40B4-BE49-F238E27FC236}">
                    <a16:creationId xmlns:a16="http://schemas.microsoft.com/office/drawing/2014/main" id="{BF4A7DB7-6FAC-4D65-AF69-BB93FF1D432E}"/>
                  </a:ext>
                </a:extLst>
              </p:cNvPr>
              <p:cNvGrpSpPr/>
              <p:nvPr/>
            </p:nvGrpSpPr>
            <p:grpSpPr>
              <a:xfrm>
                <a:off x="6447842" y="2282758"/>
                <a:ext cx="1543634" cy="1095559"/>
                <a:chOff x="863017" y="2149408"/>
                <a:chExt cx="1543634" cy="1095559"/>
              </a:xfrm>
            </p:grpSpPr>
            <p:cxnSp>
              <p:nvCxnSpPr>
                <p:cNvPr id="49" name="直接连接符 48">
                  <a:extLst>
                    <a:ext uri="{FF2B5EF4-FFF2-40B4-BE49-F238E27FC236}">
                      <a16:creationId xmlns:a16="http://schemas.microsoft.com/office/drawing/2014/main" id="{54AE60F4-FF1D-4BA5-85C0-25C53E49BD2A}"/>
                    </a:ext>
                  </a:extLst>
                </p:cNvPr>
                <p:cNvCxnSpPr/>
                <p:nvPr/>
              </p:nvCxnSpPr>
              <p:spPr>
                <a:xfrm>
                  <a:off x="1952226" y="2697189"/>
                  <a:ext cx="454425" cy="803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0" name="直接连接符 49">
                  <a:extLst>
                    <a:ext uri="{FF2B5EF4-FFF2-40B4-BE49-F238E27FC236}">
                      <a16:creationId xmlns:a16="http://schemas.microsoft.com/office/drawing/2014/main" id="{2097CE5D-6181-4C03-B5C3-5D53D059076F}"/>
                    </a:ext>
                  </a:extLst>
                </p:cNvPr>
                <p:cNvCxnSpPr/>
                <p:nvPr/>
              </p:nvCxnSpPr>
              <p:spPr>
                <a:xfrm>
                  <a:off x="2406651" y="2200698"/>
                  <a:ext cx="0" cy="994588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51" name="组合 50">
                  <a:extLst>
                    <a:ext uri="{FF2B5EF4-FFF2-40B4-BE49-F238E27FC236}">
                      <a16:creationId xmlns:a16="http://schemas.microsoft.com/office/drawing/2014/main" id="{8E35522B-79BB-4B51-B311-2DFB0F780AF9}"/>
                    </a:ext>
                  </a:extLst>
                </p:cNvPr>
                <p:cNvGrpSpPr/>
                <p:nvPr/>
              </p:nvGrpSpPr>
              <p:grpSpPr>
                <a:xfrm>
                  <a:off x="863017" y="2149408"/>
                  <a:ext cx="1095558" cy="1095559"/>
                  <a:chOff x="808238" y="1990456"/>
                  <a:chExt cx="1205114" cy="1205114"/>
                </a:xfrm>
              </p:grpSpPr>
              <p:sp>
                <p:nvSpPr>
                  <p:cNvPr id="53" name="椭圆 52">
                    <a:extLst>
                      <a:ext uri="{FF2B5EF4-FFF2-40B4-BE49-F238E27FC236}">
                        <a16:creationId xmlns:a16="http://schemas.microsoft.com/office/drawing/2014/main" id="{F5361539-6C38-449C-956A-CD7B4B7C05F7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808238" y="1990456"/>
                    <a:ext cx="1205114" cy="1205114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  <a:alpha val="40000"/>
                    </a:schemeClr>
                  </a:solidFill>
                  <a:ln>
                    <a:noFill/>
                  </a:ln>
                  <a:effectLst>
                    <a:outerShdw blurRad="190500" dist="38100" dir="2700000" algn="tl" rotWithShape="0">
                      <a:prstClr val="black">
                        <a:alpha val="30000"/>
                      </a:prstClr>
                    </a:outerShdw>
                  </a:effectLst>
                </p:spPr>
                <p:txBody>
                  <a:bodyPr anchor="ctr"/>
                  <a:lstStyle/>
                  <a:p>
                    <a:pPr algn="ctr" defTabSz="914446"/>
                    <a:endParaRPr sz="1200" dirty="0">
                      <a:solidFill>
                        <a:prstClr val="black">
                          <a:lumMod val="65000"/>
                          <a:lumOff val="35000"/>
                        </a:prstClr>
                      </a:solidFill>
                      <a:latin typeface="Arial" panose="020B0604020202020204" pitchFamily="34" charset="0"/>
                      <a:ea typeface="微软雅黑"/>
                      <a:cs typeface="Arial" panose="020B0604020202020204" pitchFamily="34" charset="0"/>
                      <a:sym typeface="+mn-lt"/>
                    </a:endParaRPr>
                  </a:p>
                </p:txBody>
              </p:sp>
              <p:sp>
                <p:nvSpPr>
                  <p:cNvPr id="54" name="椭圆 53">
                    <a:extLst>
                      <a:ext uri="{FF2B5EF4-FFF2-40B4-BE49-F238E27FC236}">
                        <a16:creationId xmlns:a16="http://schemas.microsoft.com/office/drawing/2014/main" id="{3CF7461E-8484-4347-8324-043D7CF61666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915793" y="2098012"/>
                    <a:ext cx="989999" cy="990000"/>
                  </a:xfrm>
                  <a:prstGeom prst="ellipse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defTabSz="914446"/>
                    <a:endParaRPr sz="1200" dirty="0">
                      <a:solidFill>
                        <a:prstClr val="black">
                          <a:lumMod val="65000"/>
                          <a:lumOff val="35000"/>
                        </a:prstClr>
                      </a:solidFill>
                      <a:latin typeface="Arial" panose="020B0604020202020204" pitchFamily="34" charset="0"/>
                      <a:ea typeface="微软雅黑"/>
                      <a:cs typeface="Arial" panose="020B0604020202020204" pitchFamily="34" charset="0"/>
                      <a:sym typeface="+mn-lt"/>
                    </a:endParaRPr>
                  </a:p>
                </p:txBody>
              </p:sp>
            </p:grpSp>
            <p:sp>
              <p:nvSpPr>
                <p:cNvPr id="52" name="任意多边形 122">
                  <a:extLst>
                    <a:ext uri="{FF2B5EF4-FFF2-40B4-BE49-F238E27FC236}">
                      <a16:creationId xmlns:a16="http://schemas.microsoft.com/office/drawing/2014/main" id="{FF6AE93C-05EE-49FE-9279-9862386DD335}"/>
                    </a:ext>
                  </a:extLst>
                </p:cNvPr>
                <p:cNvSpPr/>
                <p:nvPr/>
              </p:nvSpPr>
              <p:spPr>
                <a:xfrm>
                  <a:off x="1198923" y="2486309"/>
                  <a:ext cx="423746" cy="421756"/>
                </a:xfrm>
                <a:custGeom>
                  <a:avLst/>
                  <a:gdLst>
                    <a:gd name="connsiteX0" fmla="*/ 256117 w 338138"/>
                    <a:gd name="connsiteY0" fmla="*/ 200025 h 336550"/>
                    <a:gd name="connsiteX1" fmla="*/ 257440 w 338138"/>
                    <a:gd name="connsiteY1" fmla="*/ 201324 h 336550"/>
                    <a:gd name="connsiteX2" fmla="*/ 258763 w 338138"/>
                    <a:gd name="connsiteY2" fmla="*/ 202623 h 336550"/>
                    <a:gd name="connsiteX3" fmla="*/ 258763 w 338138"/>
                    <a:gd name="connsiteY3" fmla="*/ 203922 h 336550"/>
                    <a:gd name="connsiteX4" fmla="*/ 258763 w 338138"/>
                    <a:gd name="connsiteY4" fmla="*/ 205221 h 336550"/>
                    <a:gd name="connsiteX5" fmla="*/ 258763 w 338138"/>
                    <a:gd name="connsiteY5" fmla="*/ 206520 h 336550"/>
                    <a:gd name="connsiteX6" fmla="*/ 257440 w 338138"/>
                    <a:gd name="connsiteY6" fmla="*/ 207819 h 336550"/>
                    <a:gd name="connsiteX7" fmla="*/ 254794 w 338138"/>
                    <a:gd name="connsiteY7" fmla="*/ 216911 h 336550"/>
                    <a:gd name="connsiteX8" fmla="*/ 246857 w 338138"/>
                    <a:gd name="connsiteY8" fmla="*/ 233796 h 336550"/>
                    <a:gd name="connsiteX9" fmla="*/ 245534 w 338138"/>
                    <a:gd name="connsiteY9" fmla="*/ 240290 h 336550"/>
                    <a:gd name="connsiteX10" fmla="*/ 241565 w 338138"/>
                    <a:gd name="connsiteY10" fmla="*/ 242888 h 336550"/>
                    <a:gd name="connsiteX11" fmla="*/ 237596 w 338138"/>
                    <a:gd name="connsiteY11" fmla="*/ 241589 h 336550"/>
                    <a:gd name="connsiteX12" fmla="*/ 236273 w 338138"/>
                    <a:gd name="connsiteY12" fmla="*/ 238992 h 336550"/>
                    <a:gd name="connsiteX13" fmla="*/ 234950 w 338138"/>
                    <a:gd name="connsiteY13" fmla="*/ 237693 h 336550"/>
                    <a:gd name="connsiteX14" fmla="*/ 236273 w 338138"/>
                    <a:gd name="connsiteY14" fmla="*/ 235095 h 336550"/>
                    <a:gd name="connsiteX15" fmla="*/ 236273 w 338138"/>
                    <a:gd name="connsiteY15" fmla="*/ 233796 h 336550"/>
                    <a:gd name="connsiteX16" fmla="*/ 238919 w 338138"/>
                    <a:gd name="connsiteY16" fmla="*/ 226003 h 336550"/>
                    <a:gd name="connsiteX17" fmla="*/ 238919 w 338138"/>
                    <a:gd name="connsiteY17" fmla="*/ 218210 h 336550"/>
                    <a:gd name="connsiteX18" fmla="*/ 238919 w 338138"/>
                    <a:gd name="connsiteY18" fmla="*/ 216911 h 336550"/>
                    <a:gd name="connsiteX19" fmla="*/ 240242 w 338138"/>
                    <a:gd name="connsiteY19" fmla="*/ 215612 h 336550"/>
                    <a:gd name="connsiteX20" fmla="*/ 240242 w 338138"/>
                    <a:gd name="connsiteY20" fmla="*/ 214313 h 336550"/>
                    <a:gd name="connsiteX21" fmla="*/ 246857 w 338138"/>
                    <a:gd name="connsiteY21" fmla="*/ 210416 h 336550"/>
                    <a:gd name="connsiteX22" fmla="*/ 253471 w 338138"/>
                    <a:gd name="connsiteY22" fmla="*/ 202623 h 336550"/>
                    <a:gd name="connsiteX23" fmla="*/ 253471 w 338138"/>
                    <a:gd name="connsiteY23" fmla="*/ 201324 h 336550"/>
                    <a:gd name="connsiteX24" fmla="*/ 256117 w 338138"/>
                    <a:gd name="connsiteY24" fmla="*/ 200025 h 336550"/>
                    <a:gd name="connsiteX25" fmla="*/ 300038 w 338138"/>
                    <a:gd name="connsiteY25" fmla="*/ 171450 h 336550"/>
                    <a:gd name="connsiteX26" fmla="*/ 301625 w 338138"/>
                    <a:gd name="connsiteY26" fmla="*/ 171450 h 336550"/>
                    <a:gd name="connsiteX27" fmla="*/ 298450 w 338138"/>
                    <a:gd name="connsiteY27" fmla="*/ 176213 h 336550"/>
                    <a:gd name="connsiteX28" fmla="*/ 296863 w 338138"/>
                    <a:gd name="connsiteY28" fmla="*/ 177800 h 336550"/>
                    <a:gd name="connsiteX29" fmla="*/ 295275 w 338138"/>
                    <a:gd name="connsiteY29" fmla="*/ 177800 h 336550"/>
                    <a:gd name="connsiteX30" fmla="*/ 295275 w 338138"/>
                    <a:gd name="connsiteY30" fmla="*/ 176213 h 336550"/>
                    <a:gd name="connsiteX31" fmla="*/ 296863 w 338138"/>
                    <a:gd name="connsiteY31" fmla="*/ 174625 h 336550"/>
                    <a:gd name="connsiteX32" fmla="*/ 298450 w 338138"/>
                    <a:gd name="connsiteY32" fmla="*/ 173038 h 336550"/>
                    <a:gd name="connsiteX33" fmla="*/ 293688 w 338138"/>
                    <a:gd name="connsiteY33" fmla="*/ 171450 h 336550"/>
                    <a:gd name="connsiteX34" fmla="*/ 296863 w 338138"/>
                    <a:gd name="connsiteY34" fmla="*/ 171450 h 336550"/>
                    <a:gd name="connsiteX35" fmla="*/ 293688 w 338138"/>
                    <a:gd name="connsiteY35" fmla="*/ 174625 h 336550"/>
                    <a:gd name="connsiteX36" fmla="*/ 292100 w 338138"/>
                    <a:gd name="connsiteY36" fmla="*/ 174625 h 336550"/>
                    <a:gd name="connsiteX37" fmla="*/ 292100 w 338138"/>
                    <a:gd name="connsiteY37" fmla="*/ 173038 h 336550"/>
                    <a:gd name="connsiteX38" fmla="*/ 303946 w 338138"/>
                    <a:gd name="connsiteY38" fmla="*/ 169998 h 336550"/>
                    <a:gd name="connsiteX39" fmla="*/ 303457 w 338138"/>
                    <a:gd name="connsiteY39" fmla="*/ 173083 h 336550"/>
                    <a:gd name="connsiteX40" fmla="*/ 303213 w 338138"/>
                    <a:gd name="connsiteY40" fmla="*/ 174625 h 336550"/>
                    <a:gd name="connsiteX41" fmla="*/ 303213 w 338138"/>
                    <a:gd name="connsiteY41" fmla="*/ 173288 h 336550"/>
                    <a:gd name="connsiteX42" fmla="*/ 303213 w 338138"/>
                    <a:gd name="connsiteY42" fmla="*/ 171952 h 336550"/>
                    <a:gd name="connsiteX43" fmla="*/ 303213 w 338138"/>
                    <a:gd name="connsiteY43" fmla="*/ 170615 h 336550"/>
                    <a:gd name="connsiteX44" fmla="*/ 288926 w 338138"/>
                    <a:gd name="connsiteY44" fmla="*/ 169862 h 336550"/>
                    <a:gd name="connsiteX45" fmla="*/ 290513 w 338138"/>
                    <a:gd name="connsiteY45" fmla="*/ 169862 h 336550"/>
                    <a:gd name="connsiteX46" fmla="*/ 293688 w 338138"/>
                    <a:gd name="connsiteY46" fmla="*/ 169862 h 336550"/>
                    <a:gd name="connsiteX47" fmla="*/ 293688 w 338138"/>
                    <a:gd name="connsiteY47" fmla="*/ 170656 h 336550"/>
                    <a:gd name="connsiteX48" fmla="*/ 292101 w 338138"/>
                    <a:gd name="connsiteY48" fmla="*/ 171450 h 336550"/>
                    <a:gd name="connsiteX49" fmla="*/ 290513 w 338138"/>
                    <a:gd name="connsiteY49" fmla="*/ 171450 h 336550"/>
                    <a:gd name="connsiteX50" fmla="*/ 288926 w 338138"/>
                    <a:gd name="connsiteY50" fmla="*/ 171450 h 336550"/>
                    <a:gd name="connsiteX51" fmla="*/ 287338 w 338138"/>
                    <a:gd name="connsiteY51" fmla="*/ 170656 h 336550"/>
                    <a:gd name="connsiteX52" fmla="*/ 288926 w 338138"/>
                    <a:gd name="connsiteY52" fmla="*/ 169862 h 336550"/>
                    <a:gd name="connsiteX53" fmla="*/ 304800 w 338138"/>
                    <a:gd name="connsiteY53" fmla="*/ 164600 h 336550"/>
                    <a:gd name="connsiteX54" fmla="*/ 304800 w 338138"/>
                    <a:gd name="connsiteY54" fmla="*/ 165267 h 336550"/>
                    <a:gd name="connsiteX55" fmla="*/ 304800 w 338138"/>
                    <a:gd name="connsiteY55" fmla="*/ 166604 h 336550"/>
                    <a:gd name="connsiteX56" fmla="*/ 304800 w 338138"/>
                    <a:gd name="connsiteY56" fmla="*/ 167941 h 336550"/>
                    <a:gd name="connsiteX57" fmla="*/ 304800 w 338138"/>
                    <a:gd name="connsiteY57" fmla="*/ 169278 h 336550"/>
                    <a:gd name="connsiteX58" fmla="*/ 303946 w 338138"/>
                    <a:gd name="connsiteY58" fmla="*/ 169998 h 336550"/>
                    <a:gd name="connsiteX59" fmla="*/ 301626 w 338138"/>
                    <a:gd name="connsiteY59" fmla="*/ 149225 h 336550"/>
                    <a:gd name="connsiteX60" fmla="*/ 303213 w 338138"/>
                    <a:gd name="connsiteY60" fmla="*/ 149225 h 336550"/>
                    <a:gd name="connsiteX61" fmla="*/ 304800 w 338138"/>
                    <a:gd name="connsiteY61" fmla="*/ 150562 h 336550"/>
                    <a:gd name="connsiteX62" fmla="*/ 304800 w 338138"/>
                    <a:gd name="connsiteY62" fmla="*/ 151899 h 336550"/>
                    <a:gd name="connsiteX63" fmla="*/ 304800 w 338138"/>
                    <a:gd name="connsiteY63" fmla="*/ 154573 h 336550"/>
                    <a:gd name="connsiteX64" fmla="*/ 305656 w 338138"/>
                    <a:gd name="connsiteY64" fmla="*/ 153133 h 336550"/>
                    <a:gd name="connsiteX65" fmla="*/ 306128 w 338138"/>
                    <a:gd name="connsiteY65" fmla="*/ 156215 h 336550"/>
                    <a:gd name="connsiteX66" fmla="*/ 304800 w 338138"/>
                    <a:gd name="connsiteY66" fmla="*/ 164600 h 336550"/>
                    <a:gd name="connsiteX67" fmla="*/ 304800 w 338138"/>
                    <a:gd name="connsiteY67" fmla="*/ 162594 h 336550"/>
                    <a:gd name="connsiteX68" fmla="*/ 304800 w 338138"/>
                    <a:gd name="connsiteY68" fmla="*/ 161257 h 336550"/>
                    <a:gd name="connsiteX69" fmla="*/ 304800 w 338138"/>
                    <a:gd name="connsiteY69" fmla="*/ 159920 h 336550"/>
                    <a:gd name="connsiteX70" fmla="*/ 304800 w 338138"/>
                    <a:gd name="connsiteY70" fmla="*/ 158583 h 336550"/>
                    <a:gd name="connsiteX71" fmla="*/ 303213 w 338138"/>
                    <a:gd name="connsiteY71" fmla="*/ 158583 h 336550"/>
                    <a:gd name="connsiteX72" fmla="*/ 303213 w 338138"/>
                    <a:gd name="connsiteY72" fmla="*/ 157246 h 336550"/>
                    <a:gd name="connsiteX73" fmla="*/ 303213 w 338138"/>
                    <a:gd name="connsiteY73" fmla="*/ 155909 h 336550"/>
                    <a:gd name="connsiteX74" fmla="*/ 303213 w 338138"/>
                    <a:gd name="connsiteY74" fmla="*/ 154573 h 336550"/>
                    <a:gd name="connsiteX75" fmla="*/ 301625 w 338138"/>
                    <a:gd name="connsiteY75" fmla="*/ 154573 h 336550"/>
                    <a:gd name="connsiteX76" fmla="*/ 301625 w 338138"/>
                    <a:gd name="connsiteY76" fmla="*/ 153236 h 336550"/>
                    <a:gd name="connsiteX77" fmla="*/ 301625 w 338138"/>
                    <a:gd name="connsiteY77" fmla="*/ 151899 h 336550"/>
                    <a:gd name="connsiteX78" fmla="*/ 301625 w 338138"/>
                    <a:gd name="connsiteY78" fmla="*/ 150812 h 336550"/>
                    <a:gd name="connsiteX79" fmla="*/ 301626 w 338138"/>
                    <a:gd name="connsiteY79" fmla="*/ 150813 h 336550"/>
                    <a:gd name="connsiteX80" fmla="*/ 301626 w 338138"/>
                    <a:gd name="connsiteY80" fmla="*/ 149226 h 336550"/>
                    <a:gd name="connsiteX81" fmla="*/ 298450 w 338138"/>
                    <a:gd name="connsiteY81" fmla="*/ 147637 h 336550"/>
                    <a:gd name="connsiteX82" fmla="*/ 298450 w 338138"/>
                    <a:gd name="connsiteY82" fmla="*/ 148907 h 336550"/>
                    <a:gd name="connsiteX83" fmla="*/ 298450 w 338138"/>
                    <a:gd name="connsiteY83" fmla="*/ 150177 h 336550"/>
                    <a:gd name="connsiteX84" fmla="*/ 297180 w 338138"/>
                    <a:gd name="connsiteY84" fmla="*/ 150177 h 336550"/>
                    <a:gd name="connsiteX85" fmla="*/ 295910 w 338138"/>
                    <a:gd name="connsiteY85" fmla="*/ 150177 h 336550"/>
                    <a:gd name="connsiteX86" fmla="*/ 294640 w 338138"/>
                    <a:gd name="connsiteY86" fmla="*/ 150177 h 336550"/>
                    <a:gd name="connsiteX87" fmla="*/ 294640 w 338138"/>
                    <a:gd name="connsiteY87" fmla="*/ 152717 h 336550"/>
                    <a:gd name="connsiteX88" fmla="*/ 294640 w 338138"/>
                    <a:gd name="connsiteY88" fmla="*/ 153987 h 336550"/>
                    <a:gd name="connsiteX89" fmla="*/ 295910 w 338138"/>
                    <a:gd name="connsiteY89" fmla="*/ 155257 h 336550"/>
                    <a:gd name="connsiteX90" fmla="*/ 295910 w 338138"/>
                    <a:gd name="connsiteY90" fmla="*/ 153987 h 336550"/>
                    <a:gd name="connsiteX91" fmla="*/ 297180 w 338138"/>
                    <a:gd name="connsiteY91" fmla="*/ 152717 h 336550"/>
                    <a:gd name="connsiteX92" fmla="*/ 297180 w 338138"/>
                    <a:gd name="connsiteY92" fmla="*/ 153987 h 336550"/>
                    <a:gd name="connsiteX93" fmla="*/ 295910 w 338138"/>
                    <a:gd name="connsiteY93" fmla="*/ 156527 h 336550"/>
                    <a:gd name="connsiteX94" fmla="*/ 295910 w 338138"/>
                    <a:gd name="connsiteY94" fmla="*/ 157797 h 336550"/>
                    <a:gd name="connsiteX95" fmla="*/ 297180 w 338138"/>
                    <a:gd name="connsiteY95" fmla="*/ 160337 h 336550"/>
                    <a:gd name="connsiteX96" fmla="*/ 297180 w 338138"/>
                    <a:gd name="connsiteY96" fmla="*/ 162877 h 336550"/>
                    <a:gd name="connsiteX97" fmla="*/ 295910 w 338138"/>
                    <a:gd name="connsiteY97" fmla="*/ 164147 h 336550"/>
                    <a:gd name="connsiteX98" fmla="*/ 294640 w 338138"/>
                    <a:gd name="connsiteY98" fmla="*/ 162877 h 336550"/>
                    <a:gd name="connsiteX99" fmla="*/ 294640 w 338138"/>
                    <a:gd name="connsiteY99" fmla="*/ 165417 h 336550"/>
                    <a:gd name="connsiteX100" fmla="*/ 293370 w 338138"/>
                    <a:gd name="connsiteY100" fmla="*/ 166687 h 336550"/>
                    <a:gd name="connsiteX101" fmla="*/ 293370 w 338138"/>
                    <a:gd name="connsiteY101" fmla="*/ 165417 h 336550"/>
                    <a:gd name="connsiteX102" fmla="*/ 293370 w 338138"/>
                    <a:gd name="connsiteY102" fmla="*/ 162877 h 336550"/>
                    <a:gd name="connsiteX103" fmla="*/ 293370 w 338138"/>
                    <a:gd name="connsiteY103" fmla="*/ 161607 h 336550"/>
                    <a:gd name="connsiteX104" fmla="*/ 292100 w 338138"/>
                    <a:gd name="connsiteY104" fmla="*/ 159067 h 336550"/>
                    <a:gd name="connsiteX105" fmla="*/ 293370 w 338138"/>
                    <a:gd name="connsiteY105" fmla="*/ 157797 h 336550"/>
                    <a:gd name="connsiteX106" fmla="*/ 293370 w 338138"/>
                    <a:gd name="connsiteY106" fmla="*/ 155257 h 336550"/>
                    <a:gd name="connsiteX107" fmla="*/ 293370 w 338138"/>
                    <a:gd name="connsiteY107" fmla="*/ 153987 h 336550"/>
                    <a:gd name="connsiteX108" fmla="*/ 293370 w 338138"/>
                    <a:gd name="connsiteY108" fmla="*/ 151447 h 336550"/>
                    <a:gd name="connsiteX109" fmla="*/ 293370 w 338138"/>
                    <a:gd name="connsiteY109" fmla="*/ 148907 h 336550"/>
                    <a:gd name="connsiteX110" fmla="*/ 294640 w 338138"/>
                    <a:gd name="connsiteY110" fmla="*/ 148907 h 336550"/>
                    <a:gd name="connsiteX111" fmla="*/ 298450 w 338138"/>
                    <a:gd name="connsiteY111" fmla="*/ 147637 h 336550"/>
                    <a:gd name="connsiteX112" fmla="*/ 300038 w 338138"/>
                    <a:gd name="connsiteY112" fmla="*/ 139700 h 336550"/>
                    <a:gd name="connsiteX113" fmla="*/ 301626 w 338138"/>
                    <a:gd name="connsiteY113" fmla="*/ 139700 h 336550"/>
                    <a:gd name="connsiteX114" fmla="*/ 301626 w 338138"/>
                    <a:gd name="connsiteY114" fmla="*/ 141288 h 336550"/>
                    <a:gd name="connsiteX115" fmla="*/ 301626 w 338138"/>
                    <a:gd name="connsiteY115" fmla="*/ 142875 h 336550"/>
                    <a:gd name="connsiteX116" fmla="*/ 301626 w 338138"/>
                    <a:gd name="connsiteY116" fmla="*/ 146051 h 336550"/>
                    <a:gd name="connsiteX117" fmla="*/ 301626 w 338138"/>
                    <a:gd name="connsiteY117" fmla="*/ 147638 h 336550"/>
                    <a:gd name="connsiteX118" fmla="*/ 301626 w 338138"/>
                    <a:gd name="connsiteY118" fmla="*/ 149225 h 336550"/>
                    <a:gd name="connsiteX119" fmla="*/ 301625 w 338138"/>
                    <a:gd name="connsiteY119" fmla="*/ 149225 h 336550"/>
                    <a:gd name="connsiteX120" fmla="*/ 301625 w 338138"/>
                    <a:gd name="connsiteY120" fmla="*/ 150562 h 336550"/>
                    <a:gd name="connsiteX121" fmla="*/ 301625 w 338138"/>
                    <a:gd name="connsiteY121" fmla="*/ 150812 h 336550"/>
                    <a:gd name="connsiteX122" fmla="*/ 300038 w 338138"/>
                    <a:gd name="connsiteY122" fmla="*/ 149226 h 336550"/>
                    <a:gd name="connsiteX123" fmla="*/ 300038 w 338138"/>
                    <a:gd name="connsiteY123" fmla="*/ 147638 h 336550"/>
                    <a:gd name="connsiteX124" fmla="*/ 300038 w 338138"/>
                    <a:gd name="connsiteY124" fmla="*/ 144463 h 336550"/>
                    <a:gd name="connsiteX125" fmla="*/ 300038 w 338138"/>
                    <a:gd name="connsiteY125" fmla="*/ 141288 h 336550"/>
                    <a:gd name="connsiteX126" fmla="*/ 287338 w 338138"/>
                    <a:gd name="connsiteY126" fmla="*/ 131762 h 336550"/>
                    <a:gd name="connsiteX127" fmla="*/ 292101 w 338138"/>
                    <a:gd name="connsiteY127" fmla="*/ 134484 h 336550"/>
                    <a:gd name="connsiteX128" fmla="*/ 292101 w 338138"/>
                    <a:gd name="connsiteY128" fmla="*/ 135844 h 336550"/>
                    <a:gd name="connsiteX129" fmla="*/ 290513 w 338138"/>
                    <a:gd name="connsiteY129" fmla="*/ 138566 h 336550"/>
                    <a:gd name="connsiteX130" fmla="*/ 290513 w 338138"/>
                    <a:gd name="connsiteY130" fmla="*/ 139927 h 336550"/>
                    <a:gd name="connsiteX131" fmla="*/ 290513 w 338138"/>
                    <a:gd name="connsiteY131" fmla="*/ 142648 h 336550"/>
                    <a:gd name="connsiteX132" fmla="*/ 292101 w 338138"/>
                    <a:gd name="connsiteY132" fmla="*/ 144009 h 336550"/>
                    <a:gd name="connsiteX133" fmla="*/ 293688 w 338138"/>
                    <a:gd name="connsiteY133" fmla="*/ 145369 h 336550"/>
                    <a:gd name="connsiteX134" fmla="*/ 292101 w 338138"/>
                    <a:gd name="connsiteY134" fmla="*/ 146730 h 336550"/>
                    <a:gd name="connsiteX135" fmla="*/ 292101 w 338138"/>
                    <a:gd name="connsiteY135" fmla="*/ 148091 h 336550"/>
                    <a:gd name="connsiteX136" fmla="*/ 290513 w 338138"/>
                    <a:gd name="connsiteY136" fmla="*/ 150812 h 336550"/>
                    <a:gd name="connsiteX137" fmla="*/ 290513 w 338138"/>
                    <a:gd name="connsiteY137" fmla="*/ 152173 h 336550"/>
                    <a:gd name="connsiteX138" fmla="*/ 290513 w 338138"/>
                    <a:gd name="connsiteY138" fmla="*/ 153534 h 336550"/>
                    <a:gd name="connsiteX139" fmla="*/ 290513 w 338138"/>
                    <a:gd name="connsiteY139" fmla="*/ 154894 h 336550"/>
                    <a:gd name="connsiteX140" fmla="*/ 290513 w 338138"/>
                    <a:gd name="connsiteY140" fmla="*/ 157616 h 336550"/>
                    <a:gd name="connsiteX141" fmla="*/ 288925 w 338138"/>
                    <a:gd name="connsiteY141" fmla="*/ 160337 h 336550"/>
                    <a:gd name="connsiteX142" fmla="*/ 287338 w 338138"/>
                    <a:gd name="connsiteY142" fmla="*/ 160337 h 336550"/>
                    <a:gd name="connsiteX143" fmla="*/ 285750 w 338138"/>
                    <a:gd name="connsiteY143" fmla="*/ 137205 h 336550"/>
                    <a:gd name="connsiteX144" fmla="*/ 285750 w 338138"/>
                    <a:gd name="connsiteY144" fmla="*/ 135844 h 336550"/>
                    <a:gd name="connsiteX145" fmla="*/ 285750 w 338138"/>
                    <a:gd name="connsiteY145" fmla="*/ 133123 h 336550"/>
                    <a:gd name="connsiteX146" fmla="*/ 287338 w 338138"/>
                    <a:gd name="connsiteY146" fmla="*/ 131762 h 336550"/>
                    <a:gd name="connsiteX147" fmla="*/ 296863 w 338138"/>
                    <a:gd name="connsiteY147" fmla="*/ 123825 h 336550"/>
                    <a:gd name="connsiteX148" fmla="*/ 298451 w 338138"/>
                    <a:gd name="connsiteY148" fmla="*/ 127000 h 336550"/>
                    <a:gd name="connsiteX149" fmla="*/ 300038 w 338138"/>
                    <a:gd name="connsiteY149" fmla="*/ 130175 h 336550"/>
                    <a:gd name="connsiteX150" fmla="*/ 298451 w 338138"/>
                    <a:gd name="connsiteY150" fmla="*/ 130175 h 336550"/>
                    <a:gd name="connsiteX151" fmla="*/ 298451 w 338138"/>
                    <a:gd name="connsiteY151" fmla="*/ 133350 h 336550"/>
                    <a:gd name="connsiteX152" fmla="*/ 296863 w 338138"/>
                    <a:gd name="connsiteY152" fmla="*/ 131763 h 336550"/>
                    <a:gd name="connsiteX153" fmla="*/ 296863 w 338138"/>
                    <a:gd name="connsiteY153" fmla="*/ 130175 h 336550"/>
                    <a:gd name="connsiteX154" fmla="*/ 295276 w 338138"/>
                    <a:gd name="connsiteY154" fmla="*/ 128588 h 336550"/>
                    <a:gd name="connsiteX155" fmla="*/ 293688 w 338138"/>
                    <a:gd name="connsiteY155" fmla="*/ 130175 h 336550"/>
                    <a:gd name="connsiteX156" fmla="*/ 293688 w 338138"/>
                    <a:gd name="connsiteY156" fmla="*/ 128588 h 336550"/>
                    <a:gd name="connsiteX157" fmla="*/ 293688 w 338138"/>
                    <a:gd name="connsiteY157" fmla="*/ 125413 h 336550"/>
                    <a:gd name="connsiteX158" fmla="*/ 296863 w 338138"/>
                    <a:gd name="connsiteY158" fmla="*/ 125413 h 336550"/>
                    <a:gd name="connsiteX159" fmla="*/ 292100 w 338138"/>
                    <a:gd name="connsiteY159" fmla="*/ 117475 h 336550"/>
                    <a:gd name="connsiteX160" fmla="*/ 293688 w 338138"/>
                    <a:gd name="connsiteY160" fmla="*/ 117475 h 336550"/>
                    <a:gd name="connsiteX161" fmla="*/ 293688 w 338138"/>
                    <a:gd name="connsiteY161" fmla="*/ 119063 h 336550"/>
                    <a:gd name="connsiteX162" fmla="*/ 293688 w 338138"/>
                    <a:gd name="connsiteY162" fmla="*/ 120650 h 336550"/>
                    <a:gd name="connsiteX163" fmla="*/ 285750 w 338138"/>
                    <a:gd name="connsiteY163" fmla="*/ 101600 h 336550"/>
                    <a:gd name="connsiteX164" fmla="*/ 287338 w 338138"/>
                    <a:gd name="connsiteY164" fmla="*/ 101600 h 336550"/>
                    <a:gd name="connsiteX165" fmla="*/ 287338 w 338138"/>
                    <a:gd name="connsiteY165" fmla="*/ 104775 h 336550"/>
                    <a:gd name="connsiteX166" fmla="*/ 288925 w 338138"/>
                    <a:gd name="connsiteY166" fmla="*/ 107950 h 336550"/>
                    <a:gd name="connsiteX167" fmla="*/ 290513 w 338138"/>
                    <a:gd name="connsiteY167" fmla="*/ 109538 h 336550"/>
                    <a:gd name="connsiteX168" fmla="*/ 292101 w 338138"/>
                    <a:gd name="connsiteY168" fmla="*/ 111125 h 336550"/>
                    <a:gd name="connsiteX169" fmla="*/ 293688 w 338138"/>
                    <a:gd name="connsiteY169" fmla="*/ 111125 h 336550"/>
                    <a:gd name="connsiteX170" fmla="*/ 293688 w 338138"/>
                    <a:gd name="connsiteY170" fmla="*/ 114300 h 336550"/>
                    <a:gd name="connsiteX171" fmla="*/ 293688 w 338138"/>
                    <a:gd name="connsiteY171" fmla="*/ 115887 h 336550"/>
                    <a:gd name="connsiteX172" fmla="*/ 295276 w 338138"/>
                    <a:gd name="connsiteY172" fmla="*/ 117475 h 336550"/>
                    <a:gd name="connsiteX173" fmla="*/ 295276 w 338138"/>
                    <a:gd name="connsiteY173" fmla="*/ 119062 h 336550"/>
                    <a:gd name="connsiteX174" fmla="*/ 295276 w 338138"/>
                    <a:gd name="connsiteY174" fmla="*/ 120650 h 336550"/>
                    <a:gd name="connsiteX175" fmla="*/ 295276 w 338138"/>
                    <a:gd name="connsiteY175" fmla="*/ 122237 h 336550"/>
                    <a:gd name="connsiteX176" fmla="*/ 293688 w 338138"/>
                    <a:gd name="connsiteY176" fmla="*/ 117475 h 336550"/>
                    <a:gd name="connsiteX177" fmla="*/ 293688 w 338138"/>
                    <a:gd name="connsiteY177" fmla="*/ 115888 h 336550"/>
                    <a:gd name="connsiteX178" fmla="*/ 292101 w 338138"/>
                    <a:gd name="connsiteY178" fmla="*/ 114300 h 336550"/>
                    <a:gd name="connsiteX179" fmla="*/ 290513 w 338138"/>
                    <a:gd name="connsiteY179" fmla="*/ 114300 h 336550"/>
                    <a:gd name="connsiteX180" fmla="*/ 290513 w 338138"/>
                    <a:gd name="connsiteY180" fmla="*/ 115888 h 336550"/>
                    <a:gd name="connsiteX181" fmla="*/ 290513 w 338138"/>
                    <a:gd name="connsiteY181" fmla="*/ 117475 h 336550"/>
                    <a:gd name="connsiteX182" fmla="*/ 288925 w 338138"/>
                    <a:gd name="connsiteY182" fmla="*/ 117475 h 336550"/>
                    <a:gd name="connsiteX183" fmla="*/ 288925 w 338138"/>
                    <a:gd name="connsiteY183" fmla="*/ 115888 h 336550"/>
                    <a:gd name="connsiteX184" fmla="*/ 288925 w 338138"/>
                    <a:gd name="connsiteY184" fmla="*/ 112713 h 336550"/>
                    <a:gd name="connsiteX185" fmla="*/ 287338 w 338138"/>
                    <a:gd name="connsiteY185" fmla="*/ 109538 h 336550"/>
                    <a:gd name="connsiteX186" fmla="*/ 285750 w 338138"/>
                    <a:gd name="connsiteY186" fmla="*/ 107950 h 336550"/>
                    <a:gd name="connsiteX187" fmla="*/ 285750 w 338138"/>
                    <a:gd name="connsiteY187" fmla="*/ 106363 h 336550"/>
                    <a:gd name="connsiteX188" fmla="*/ 285750 w 338138"/>
                    <a:gd name="connsiteY188" fmla="*/ 103188 h 336550"/>
                    <a:gd name="connsiteX189" fmla="*/ 203200 w 338138"/>
                    <a:gd name="connsiteY189" fmla="*/ 85725 h 336550"/>
                    <a:gd name="connsiteX190" fmla="*/ 207963 w 338138"/>
                    <a:gd name="connsiteY190" fmla="*/ 85725 h 336550"/>
                    <a:gd name="connsiteX191" fmla="*/ 204391 w 338138"/>
                    <a:gd name="connsiteY191" fmla="*/ 87842 h 336550"/>
                    <a:gd name="connsiteX192" fmla="*/ 203200 w 338138"/>
                    <a:gd name="connsiteY192" fmla="*/ 87842 h 336550"/>
                    <a:gd name="connsiteX193" fmla="*/ 203200 w 338138"/>
                    <a:gd name="connsiteY193" fmla="*/ 85725 h 336550"/>
                    <a:gd name="connsiteX194" fmla="*/ 188913 w 338138"/>
                    <a:gd name="connsiteY194" fmla="*/ 83476 h 336550"/>
                    <a:gd name="connsiteX195" fmla="*/ 192088 w 338138"/>
                    <a:gd name="connsiteY195" fmla="*/ 84667 h 336550"/>
                    <a:gd name="connsiteX196" fmla="*/ 190501 w 338138"/>
                    <a:gd name="connsiteY196" fmla="*/ 85725 h 336550"/>
                    <a:gd name="connsiteX197" fmla="*/ 185738 w 338138"/>
                    <a:gd name="connsiteY197" fmla="*/ 84667 h 336550"/>
                    <a:gd name="connsiteX198" fmla="*/ 188913 w 338138"/>
                    <a:gd name="connsiteY198" fmla="*/ 83476 h 336550"/>
                    <a:gd name="connsiteX199" fmla="*/ 161925 w 338138"/>
                    <a:gd name="connsiteY199" fmla="*/ 77787 h 336550"/>
                    <a:gd name="connsiteX200" fmla="*/ 163248 w 338138"/>
                    <a:gd name="connsiteY200" fmla="*/ 77787 h 336550"/>
                    <a:gd name="connsiteX201" fmla="*/ 168540 w 338138"/>
                    <a:gd name="connsiteY201" fmla="*/ 82550 h 336550"/>
                    <a:gd name="connsiteX202" fmla="*/ 167217 w 338138"/>
                    <a:gd name="connsiteY202" fmla="*/ 82550 h 336550"/>
                    <a:gd name="connsiteX203" fmla="*/ 167217 w 338138"/>
                    <a:gd name="connsiteY203" fmla="*/ 81359 h 336550"/>
                    <a:gd name="connsiteX204" fmla="*/ 161925 w 338138"/>
                    <a:gd name="connsiteY204" fmla="*/ 78978 h 336550"/>
                    <a:gd name="connsiteX205" fmla="*/ 161925 w 338138"/>
                    <a:gd name="connsiteY205" fmla="*/ 77787 h 336550"/>
                    <a:gd name="connsiteX206" fmla="*/ 158751 w 338138"/>
                    <a:gd name="connsiteY206" fmla="*/ 73554 h 336550"/>
                    <a:gd name="connsiteX207" fmla="*/ 155575 w 338138"/>
                    <a:gd name="connsiteY207" fmla="*/ 77787 h 336550"/>
                    <a:gd name="connsiteX208" fmla="*/ 153988 w 338138"/>
                    <a:gd name="connsiteY208" fmla="*/ 76729 h 336550"/>
                    <a:gd name="connsiteX209" fmla="*/ 158751 w 338138"/>
                    <a:gd name="connsiteY209" fmla="*/ 73554 h 336550"/>
                    <a:gd name="connsiteX210" fmla="*/ 140098 w 338138"/>
                    <a:gd name="connsiteY210" fmla="*/ 48759 h 336550"/>
                    <a:gd name="connsiteX211" fmla="*/ 142876 w 338138"/>
                    <a:gd name="connsiteY211" fmla="*/ 48759 h 336550"/>
                    <a:gd name="connsiteX212" fmla="*/ 131763 w 338138"/>
                    <a:gd name="connsiteY212" fmla="*/ 55563 h 336550"/>
                    <a:gd name="connsiteX213" fmla="*/ 140098 w 338138"/>
                    <a:gd name="connsiteY213" fmla="*/ 48759 h 336550"/>
                    <a:gd name="connsiteX214" fmla="*/ 148273 w 338138"/>
                    <a:gd name="connsiteY214" fmla="*/ 42598 h 336550"/>
                    <a:gd name="connsiteX215" fmla="*/ 150813 w 338138"/>
                    <a:gd name="connsiteY215" fmla="*/ 42598 h 336550"/>
                    <a:gd name="connsiteX216" fmla="*/ 149543 w 338138"/>
                    <a:gd name="connsiteY216" fmla="*/ 43921 h 336550"/>
                    <a:gd name="connsiteX217" fmla="*/ 148273 w 338138"/>
                    <a:gd name="connsiteY217" fmla="*/ 51859 h 336550"/>
                    <a:gd name="connsiteX218" fmla="*/ 150813 w 338138"/>
                    <a:gd name="connsiteY218" fmla="*/ 50536 h 336550"/>
                    <a:gd name="connsiteX219" fmla="*/ 148273 w 338138"/>
                    <a:gd name="connsiteY219" fmla="*/ 53181 h 336550"/>
                    <a:gd name="connsiteX220" fmla="*/ 149543 w 338138"/>
                    <a:gd name="connsiteY220" fmla="*/ 54504 h 336550"/>
                    <a:gd name="connsiteX221" fmla="*/ 141923 w 338138"/>
                    <a:gd name="connsiteY221" fmla="*/ 55827 h 336550"/>
                    <a:gd name="connsiteX222" fmla="*/ 138113 w 338138"/>
                    <a:gd name="connsiteY222" fmla="*/ 57150 h 336550"/>
                    <a:gd name="connsiteX223" fmla="*/ 140653 w 338138"/>
                    <a:gd name="connsiteY223" fmla="*/ 55827 h 336550"/>
                    <a:gd name="connsiteX224" fmla="*/ 141923 w 338138"/>
                    <a:gd name="connsiteY224" fmla="*/ 53181 h 336550"/>
                    <a:gd name="connsiteX225" fmla="*/ 139383 w 338138"/>
                    <a:gd name="connsiteY225" fmla="*/ 53181 h 336550"/>
                    <a:gd name="connsiteX226" fmla="*/ 141923 w 338138"/>
                    <a:gd name="connsiteY226" fmla="*/ 51859 h 336550"/>
                    <a:gd name="connsiteX227" fmla="*/ 145733 w 338138"/>
                    <a:gd name="connsiteY227" fmla="*/ 49213 h 336550"/>
                    <a:gd name="connsiteX228" fmla="*/ 144463 w 338138"/>
                    <a:gd name="connsiteY228" fmla="*/ 47890 h 336550"/>
                    <a:gd name="connsiteX229" fmla="*/ 144463 w 338138"/>
                    <a:gd name="connsiteY229" fmla="*/ 45244 h 336550"/>
                    <a:gd name="connsiteX230" fmla="*/ 143193 w 338138"/>
                    <a:gd name="connsiteY230" fmla="*/ 45244 h 336550"/>
                    <a:gd name="connsiteX231" fmla="*/ 169336 w 338138"/>
                    <a:gd name="connsiteY231" fmla="*/ 30162 h 336550"/>
                    <a:gd name="connsiteX232" fmla="*/ 33338 w 338138"/>
                    <a:gd name="connsiteY232" fmla="*/ 136706 h 336550"/>
                    <a:gd name="connsiteX233" fmla="*/ 33338 w 338138"/>
                    <a:gd name="connsiteY233" fmla="*/ 138022 h 336550"/>
                    <a:gd name="connsiteX234" fmla="*/ 33338 w 338138"/>
                    <a:gd name="connsiteY234" fmla="*/ 139337 h 336550"/>
                    <a:gd name="connsiteX235" fmla="*/ 33338 w 338138"/>
                    <a:gd name="connsiteY235" fmla="*/ 140652 h 336550"/>
                    <a:gd name="connsiteX236" fmla="*/ 34658 w 338138"/>
                    <a:gd name="connsiteY236" fmla="*/ 139337 h 336550"/>
                    <a:gd name="connsiteX237" fmla="*/ 35979 w 338138"/>
                    <a:gd name="connsiteY237" fmla="*/ 139337 h 336550"/>
                    <a:gd name="connsiteX238" fmla="*/ 35979 w 338138"/>
                    <a:gd name="connsiteY238" fmla="*/ 140652 h 336550"/>
                    <a:gd name="connsiteX239" fmla="*/ 43901 w 338138"/>
                    <a:gd name="connsiteY239" fmla="*/ 153806 h 336550"/>
                    <a:gd name="connsiteX240" fmla="*/ 45221 w 338138"/>
                    <a:gd name="connsiteY240" fmla="*/ 169590 h 336550"/>
                    <a:gd name="connsiteX241" fmla="*/ 49182 w 338138"/>
                    <a:gd name="connsiteY241" fmla="*/ 166959 h 336550"/>
                    <a:gd name="connsiteX242" fmla="*/ 50503 w 338138"/>
                    <a:gd name="connsiteY242" fmla="*/ 170905 h 336550"/>
                    <a:gd name="connsiteX243" fmla="*/ 50503 w 338138"/>
                    <a:gd name="connsiteY243" fmla="*/ 168275 h 336550"/>
                    <a:gd name="connsiteX244" fmla="*/ 55784 w 338138"/>
                    <a:gd name="connsiteY244" fmla="*/ 174852 h 336550"/>
                    <a:gd name="connsiteX245" fmla="*/ 57105 w 338138"/>
                    <a:gd name="connsiteY245" fmla="*/ 174852 h 336550"/>
                    <a:gd name="connsiteX246" fmla="*/ 57105 w 338138"/>
                    <a:gd name="connsiteY246" fmla="*/ 173536 h 336550"/>
                    <a:gd name="connsiteX247" fmla="*/ 59745 w 338138"/>
                    <a:gd name="connsiteY247" fmla="*/ 173536 h 336550"/>
                    <a:gd name="connsiteX248" fmla="*/ 61066 w 338138"/>
                    <a:gd name="connsiteY248" fmla="*/ 173536 h 336550"/>
                    <a:gd name="connsiteX249" fmla="*/ 62386 w 338138"/>
                    <a:gd name="connsiteY249" fmla="*/ 173536 h 336550"/>
                    <a:gd name="connsiteX250" fmla="*/ 63706 w 338138"/>
                    <a:gd name="connsiteY250" fmla="*/ 173536 h 336550"/>
                    <a:gd name="connsiteX251" fmla="*/ 65027 w 338138"/>
                    <a:gd name="connsiteY251" fmla="*/ 173536 h 336550"/>
                    <a:gd name="connsiteX252" fmla="*/ 65027 w 338138"/>
                    <a:gd name="connsiteY252" fmla="*/ 174852 h 336550"/>
                    <a:gd name="connsiteX253" fmla="*/ 68988 w 338138"/>
                    <a:gd name="connsiteY253" fmla="*/ 177482 h 336550"/>
                    <a:gd name="connsiteX254" fmla="*/ 72949 w 338138"/>
                    <a:gd name="connsiteY254" fmla="*/ 180113 h 336550"/>
                    <a:gd name="connsiteX255" fmla="*/ 74269 w 338138"/>
                    <a:gd name="connsiteY255" fmla="*/ 182744 h 336550"/>
                    <a:gd name="connsiteX256" fmla="*/ 74269 w 338138"/>
                    <a:gd name="connsiteY256" fmla="*/ 185374 h 336550"/>
                    <a:gd name="connsiteX257" fmla="*/ 74269 w 338138"/>
                    <a:gd name="connsiteY257" fmla="*/ 189320 h 336550"/>
                    <a:gd name="connsiteX258" fmla="*/ 71629 w 338138"/>
                    <a:gd name="connsiteY258" fmla="*/ 194582 h 336550"/>
                    <a:gd name="connsiteX259" fmla="*/ 71629 w 338138"/>
                    <a:gd name="connsiteY259" fmla="*/ 195897 h 336550"/>
                    <a:gd name="connsiteX260" fmla="*/ 63706 w 338138"/>
                    <a:gd name="connsiteY260" fmla="*/ 219574 h 336550"/>
                    <a:gd name="connsiteX261" fmla="*/ 66347 w 338138"/>
                    <a:gd name="connsiteY261" fmla="*/ 236673 h 336550"/>
                    <a:gd name="connsiteX262" fmla="*/ 66347 w 338138"/>
                    <a:gd name="connsiteY262" fmla="*/ 239304 h 336550"/>
                    <a:gd name="connsiteX263" fmla="*/ 65027 w 338138"/>
                    <a:gd name="connsiteY263" fmla="*/ 245881 h 336550"/>
                    <a:gd name="connsiteX264" fmla="*/ 62386 w 338138"/>
                    <a:gd name="connsiteY264" fmla="*/ 244565 h 336550"/>
                    <a:gd name="connsiteX265" fmla="*/ 65027 w 338138"/>
                    <a:gd name="connsiteY265" fmla="*/ 253773 h 336550"/>
                    <a:gd name="connsiteX266" fmla="*/ 62386 w 338138"/>
                    <a:gd name="connsiteY266" fmla="*/ 255088 h 336550"/>
                    <a:gd name="connsiteX267" fmla="*/ 63706 w 338138"/>
                    <a:gd name="connsiteY267" fmla="*/ 257719 h 336550"/>
                    <a:gd name="connsiteX268" fmla="*/ 66347 w 338138"/>
                    <a:gd name="connsiteY268" fmla="*/ 260350 h 336550"/>
                    <a:gd name="connsiteX269" fmla="*/ 66347 w 338138"/>
                    <a:gd name="connsiteY269" fmla="*/ 261665 h 336550"/>
                    <a:gd name="connsiteX270" fmla="*/ 67668 w 338138"/>
                    <a:gd name="connsiteY270" fmla="*/ 261665 h 336550"/>
                    <a:gd name="connsiteX271" fmla="*/ 87473 w 338138"/>
                    <a:gd name="connsiteY271" fmla="*/ 280080 h 336550"/>
                    <a:gd name="connsiteX272" fmla="*/ 88794 w 338138"/>
                    <a:gd name="connsiteY272" fmla="*/ 280080 h 336550"/>
                    <a:gd name="connsiteX273" fmla="*/ 88794 w 338138"/>
                    <a:gd name="connsiteY273" fmla="*/ 281395 h 336550"/>
                    <a:gd name="connsiteX274" fmla="*/ 90114 w 338138"/>
                    <a:gd name="connsiteY274" fmla="*/ 281395 h 336550"/>
                    <a:gd name="connsiteX275" fmla="*/ 169336 w 338138"/>
                    <a:gd name="connsiteY275" fmla="*/ 306387 h 336550"/>
                    <a:gd name="connsiteX276" fmla="*/ 307976 w 338138"/>
                    <a:gd name="connsiteY276" fmla="*/ 168275 h 336550"/>
                    <a:gd name="connsiteX277" fmla="*/ 306128 w 338138"/>
                    <a:gd name="connsiteY277" fmla="*/ 156215 h 336550"/>
                    <a:gd name="connsiteX278" fmla="*/ 306388 w 338138"/>
                    <a:gd name="connsiteY278" fmla="*/ 154573 h 336550"/>
                    <a:gd name="connsiteX279" fmla="*/ 306388 w 338138"/>
                    <a:gd name="connsiteY279" fmla="*/ 151899 h 336550"/>
                    <a:gd name="connsiteX280" fmla="*/ 305656 w 338138"/>
                    <a:gd name="connsiteY280" fmla="*/ 153133 h 336550"/>
                    <a:gd name="connsiteX281" fmla="*/ 301374 w 338138"/>
                    <a:gd name="connsiteY281" fmla="*/ 125197 h 336550"/>
                    <a:gd name="connsiteX282" fmla="*/ 282889 w 338138"/>
                    <a:gd name="connsiteY282" fmla="*/ 88038 h 336550"/>
                    <a:gd name="connsiteX283" fmla="*/ 282889 w 338138"/>
                    <a:gd name="connsiteY283" fmla="*/ 109084 h 336550"/>
                    <a:gd name="connsiteX284" fmla="*/ 281569 w 338138"/>
                    <a:gd name="connsiteY284" fmla="*/ 113030 h 336550"/>
                    <a:gd name="connsiteX285" fmla="*/ 278928 w 338138"/>
                    <a:gd name="connsiteY285" fmla="*/ 115660 h 336550"/>
                    <a:gd name="connsiteX286" fmla="*/ 278928 w 338138"/>
                    <a:gd name="connsiteY286" fmla="*/ 113030 h 336550"/>
                    <a:gd name="connsiteX287" fmla="*/ 277608 w 338138"/>
                    <a:gd name="connsiteY287" fmla="*/ 109084 h 336550"/>
                    <a:gd name="connsiteX288" fmla="*/ 274967 w 338138"/>
                    <a:gd name="connsiteY288" fmla="*/ 106453 h 336550"/>
                    <a:gd name="connsiteX289" fmla="*/ 253841 w 338138"/>
                    <a:gd name="connsiteY289" fmla="*/ 101192 h 336550"/>
                    <a:gd name="connsiteX290" fmla="*/ 249880 w 338138"/>
                    <a:gd name="connsiteY290" fmla="*/ 99876 h 336550"/>
                    <a:gd name="connsiteX291" fmla="*/ 240637 w 338138"/>
                    <a:gd name="connsiteY291" fmla="*/ 97245 h 336550"/>
                    <a:gd name="connsiteX292" fmla="*/ 245919 w 338138"/>
                    <a:gd name="connsiteY292" fmla="*/ 106453 h 336550"/>
                    <a:gd name="connsiteX293" fmla="*/ 247239 w 338138"/>
                    <a:gd name="connsiteY293" fmla="*/ 103822 h 336550"/>
                    <a:gd name="connsiteX294" fmla="*/ 248559 w 338138"/>
                    <a:gd name="connsiteY294" fmla="*/ 106453 h 336550"/>
                    <a:gd name="connsiteX295" fmla="*/ 256482 w 338138"/>
                    <a:gd name="connsiteY295" fmla="*/ 105138 h 336550"/>
                    <a:gd name="connsiteX296" fmla="*/ 268365 w 338138"/>
                    <a:gd name="connsiteY296" fmla="*/ 124868 h 336550"/>
                    <a:gd name="connsiteX297" fmla="*/ 259122 w 338138"/>
                    <a:gd name="connsiteY297" fmla="*/ 132760 h 336550"/>
                    <a:gd name="connsiteX298" fmla="*/ 236676 w 338138"/>
                    <a:gd name="connsiteY298" fmla="*/ 128814 h 336550"/>
                    <a:gd name="connsiteX299" fmla="*/ 235356 w 338138"/>
                    <a:gd name="connsiteY299" fmla="*/ 126183 h 336550"/>
                    <a:gd name="connsiteX300" fmla="*/ 234035 w 338138"/>
                    <a:gd name="connsiteY300" fmla="*/ 123553 h 336550"/>
                    <a:gd name="connsiteX301" fmla="*/ 223472 w 338138"/>
                    <a:gd name="connsiteY301" fmla="*/ 110399 h 336550"/>
                    <a:gd name="connsiteX302" fmla="*/ 220831 w 338138"/>
                    <a:gd name="connsiteY302" fmla="*/ 107768 h 336550"/>
                    <a:gd name="connsiteX303" fmla="*/ 218191 w 338138"/>
                    <a:gd name="connsiteY303" fmla="*/ 105138 h 336550"/>
                    <a:gd name="connsiteX304" fmla="*/ 215550 w 338138"/>
                    <a:gd name="connsiteY304" fmla="*/ 102507 h 336550"/>
                    <a:gd name="connsiteX305" fmla="*/ 210268 w 338138"/>
                    <a:gd name="connsiteY305" fmla="*/ 98561 h 336550"/>
                    <a:gd name="connsiteX306" fmla="*/ 210268 w 338138"/>
                    <a:gd name="connsiteY306" fmla="*/ 99876 h 336550"/>
                    <a:gd name="connsiteX307" fmla="*/ 212909 w 338138"/>
                    <a:gd name="connsiteY307" fmla="*/ 103822 h 336550"/>
                    <a:gd name="connsiteX308" fmla="*/ 215550 w 338138"/>
                    <a:gd name="connsiteY308" fmla="*/ 106453 h 336550"/>
                    <a:gd name="connsiteX309" fmla="*/ 216870 w 338138"/>
                    <a:gd name="connsiteY309" fmla="*/ 109084 h 336550"/>
                    <a:gd name="connsiteX310" fmla="*/ 224793 w 338138"/>
                    <a:gd name="connsiteY310" fmla="*/ 122237 h 336550"/>
                    <a:gd name="connsiteX311" fmla="*/ 231394 w 338138"/>
                    <a:gd name="connsiteY311" fmla="*/ 131445 h 336550"/>
                    <a:gd name="connsiteX312" fmla="*/ 234035 w 338138"/>
                    <a:gd name="connsiteY312" fmla="*/ 134075 h 336550"/>
                    <a:gd name="connsiteX313" fmla="*/ 236676 w 338138"/>
                    <a:gd name="connsiteY313" fmla="*/ 138022 h 336550"/>
                    <a:gd name="connsiteX314" fmla="*/ 240637 w 338138"/>
                    <a:gd name="connsiteY314" fmla="*/ 140652 h 336550"/>
                    <a:gd name="connsiteX315" fmla="*/ 244598 w 338138"/>
                    <a:gd name="connsiteY315" fmla="*/ 143283 h 336550"/>
                    <a:gd name="connsiteX316" fmla="*/ 245919 w 338138"/>
                    <a:gd name="connsiteY316" fmla="*/ 143283 h 336550"/>
                    <a:gd name="connsiteX317" fmla="*/ 248559 w 338138"/>
                    <a:gd name="connsiteY317" fmla="*/ 143283 h 336550"/>
                    <a:gd name="connsiteX318" fmla="*/ 260443 w 338138"/>
                    <a:gd name="connsiteY318" fmla="*/ 140652 h 336550"/>
                    <a:gd name="connsiteX319" fmla="*/ 259122 w 338138"/>
                    <a:gd name="connsiteY319" fmla="*/ 147229 h 336550"/>
                    <a:gd name="connsiteX320" fmla="*/ 257802 w 338138"/>
                    <a:gd name="connsiteY320" fmla="*/ 151175 h 336550"/>
                    <a:gd name="connsiteX321" fmla="*/ 255161 w 338138"/>
                    <a:gd name="connsiteY321" fmla="*/ 159067 h 336550"/>
                    <a:gd name="connsiteX322" fmla="*/ 253841 w 338138"/>
                    <a:gd name="connsiteY322" fmla="*/ 161698 h 336550"/>
                    <a:gd name="connsiteX323" fmla="*/ 232715 w 338138"/>
                    <a:gd name="connsiteY323" fmla="*/ 190636 h 336550"/>
                    <a:gd name="connsiteX324" fmla="*/ 234035 w 338138"/>
                    <a:gd name="connsiteY324" fmla="*/ 191951 h 336550"/>
                    <a:gd name="connsiteX325" fmla="*/ 228754 w 338138"/>
                    <a:gd name="connsiteY325" fmla="*/ 212997 h 336550"/>
                    <a:gd name="connsiteX326" fmla="*/ 227433 w 338138"/>
                    <a:gd name="connsiteY326" fmla="*/ 215628 h 336550"/>
                    <a:gd name="connsiteX327" fmla="*/ 218191 w 338138"/>
                    <a:gd name="connsiteY327" fmla="*/ 235358 h 336550"/>
                    <a:gd name="connsiteX328" fmla="*/ 212909 w 338138"/>
                    <a:gd name="connsiteY328" fmla="*/ 239304 h 336550"/>
                    <a:gd name="connsiteX329" fmla="*/ 211589 w 338138"/>
                    <a:gd name="connsiteY329" fmla="*/ 241935 h 336550"/>
                    <a:gd name="connsiteX330" fmla="*/ 210268 w 338138"/>
                    <a:gd name="connsiteY330" fmla="*/ 245881 h 336550"/>
                    <a:gd name="connsiteX331" fmla="*/ 207628 w 338138"/>
                    <a:gd name="connsiteY331" fmla="*/ 248512 h 336550"/>
                    <a:gd name="connsiteX332" fmla="*/ 203667 w 338138"/>
                    <a:gd name="connsiteY332" fmla="*/ 253773 h 336550"/>
                    <a:gd name="connsiteX333" fmla="*/ 191783 w 338138"/>
                    <a:gd name="connsiteY333" fmla="*/ 259034 h 336550"/>
                    <a:gd name="connsiteX334" fmla="*/ 185181 w 338138"/>
                    <a:gd name="connsiteY334" fmla="*/ 259034 h 336550"/>
                    <a:gd name="connsiteX335" fmla="*/ 183861 w 338138"/>
                    <a:gd name="connsiteY335" fmla="*/ 260350 h 336550"/>
                    <a:gd name="connsiteX336" fmla="*/ 183861 w 338138"/>
                    <a:gd name="connsiteY336" fmla="*/ 261665 h 336550"/>
                    <a:gd name="connsiteX337" fmla="*/ 181220 w 338138"/>
                    <a:gd name="connsiteY337" fmla="*/ 261665 h 336550"/>
                    <a:gd name="connsiteX338" fmla="*/ 178579 w 338138"/>
                    <a:gd name="connsiteY338" fmla="*/ 260350 h 336550"/>
                    <a:gd name="connsiteX339" fmla="*/ 177259 w 338138"/>
                    <a:gd name="connsiteY339" fmla="*/ 259034 h 336550"/>
                    <a:gd name="connsiteX340" fmla="*/ 175938 w 338138"/>
                    <a:gd name="connsiteY340" fmla="*/ 257719 h 336550"/>
                    <a:gd name="connsiteX341" fmla="*/ 175938 w 338138"/>
                    <a:gd name="connsiteY341" fmla="*/ 256404 h 336550"/>
                    <a:gd name="connsiteX342" fmla="*/ 175938 w 338138"/>
                    <a:gd name="connsiteY342" fmla="*/ 255088 h 336550"/>
                    <a:gd name="connsiteX343" fmla="*/ 175938 w 338138"/>
                    <a:gd name="connsiteY343" fmla="*/ 253773 h 336550"/>
                    <a:gd name="connsiteX344" fmla="*/ 174618 w 338138"/>
                    <a:gd name="connsiteY344" fmla="*/ 251142 h 336550"/>
                    <a:gd name="connsiteX345" fmla="*/ 173298 w 338138"/>
                    <a:gd name="connsiteY345" fmla="*/ 248512 h 336550"/>
                    <a:gd name="connsiteX346" fmla="*/ 171977 w 338138"/>
                    <a:gd name="connsiteY346" fmla="*/ 245881 h 336550"/>
                    <a:gd name="connsiteX347" fmla="*/ 170657 w 338138"/>
                    <a:gd name="connsiteY347" fmla="*/ 245881 h 336550"/>
                    <a:gd name="connsiteX348" fmla="*/ 170657 w 338138"/>
                    <a:gd name="connsiteY348" fmla="*/ 244565 h 336550"/>
                    <a:gd name="connsiteX349" fmla="*/ 169336 w 338138"/>
                    <a:gd name="connsiteY349" fmla="*/ 243250 h 336550"/>
                    <a:gd name="connsiteX350" fmla="*/ 169336 w 338138"/>
                    <a:gd name="connsiteY350" fmla="*/ 241935 h 336550"/>
                    <a:gd name="connsiteX351" fmla="*/ 160094 w 338138"/>
                    <a:gd name="connsiteY351" fmla="*/ 219574 h 336550"/>
                    <a:gd name="connsiteX352" fmla="*/ 164055 w 338138"/>
                    <a:gd name="connsiteY352" fmla="*/ 205105 h 336550"/>
                    <a:gd name="connsiteX353" fmla="*/ 165375 w 338138"/>
                    <a:gd name="connsiteY353" fmla="*/ 202474 h 336550"/>
                    <a:gd name="connsiteX354" fmla="*/ 165375 w 338138"/>
                    <a:gd name="connsiteY354" fmla="*/ 198528 h 336550"/>
                    <a:gd name="connsiteX355" fmla="*/ 164055 w 338138"/>
                    <a:gd name="connsiteY355" fmla="*/ 194582 h 336550"/>
                    <a:gd name="connsiteX356" fmla="*/ 160094 w 338138"/>
                    <a:gd name="connsiteY356" fmla="*/ 185374 h 336550"/>
                    <a:gd name="connsiteX357" fmla="*/ 157453 w 338138"/>
                    <a:gd name="connsiteY357" fmla="*/ 182744 h 336550"/>
                    <a:gd name="connsiteX358" fmla="*/ 156133 w 338138"/>
                    <a:gd name="connsiteY358" fmla="*/ 180113 h 336550"/>
                    <a:gd name="connsiteX359" fmla="*/ 152172 w 338138"/>
                    <a:gd name="connsiteY359" fmla="*/ 164329 h 336550"/>
                    <a:gd name="connsiteX360" fmla="*/ 148210 w 338138"/>
                    <a:gd name="connsiteY360" fmla="*/ 160383 h 336550"/>
                    <a:gd name="connsiteX361" fmla="*/ 144249 w 338138"/>
                    <a:gd name="connsiteY361" fmla="*/ 160383 h 336550"/>
                    <a:gd name="connsiteX362" fmla="*/ 142929 w 338138"/>
                    <a:gd name="connsiteY362" fmla="*/ 159067 h 336550"/>
                    <a:gd name="connsiteX363" fmla="*/ 141609 w 338138"/>
                    <a:gd name="connsiteY363" fmla="*/ 157752 h 336550"/>
                    <a:gd name="connsiteX364" fmla="*/ 141609 w 338138"/>
                    <a:gd name="connsiteY364" fmla="*/ 156437 h 336550"/>
                    <a:gd name="connsiteX365" fmla="*/ 136327 w 338138"/>
                    <a:gd name="connsiteY365" fmla="*/ 155121 h 336550"/>
                    <a:gd name="connsiteX366" fmla="*/ 133686 w 338138"/>
                    <a:gd name="connsiteY366" fmla="*/ 156437 h 336550"/>
                    <a:gd name="connsiteX367" fmla="*/ 131046 w 338138"/>
                    <a:gd name="connsiteY367" fmla="*/ 156437 h 336550"/>
                    <a:gd name="connsiteX368" fmla="*/ 92755 w 338138"/>
                    <a:gd name="connsiteY368" fmla="*/ 145914 h 336550"/>
                    <a:gd name="connsiteX369" fmla="*/ 91434 w 338138"/>
                    <a:gd name="connsiteY369" fmla="*/ 143283 h 336550"/>
                    <a:gd name="connsiteX370" fmla="*/ 88794 w 338138"/>
                    <a:gd name="connsiteY370" fmla="*/ 140652 h 336550"/>
                    <a:gd name="connsiteX371" fmla="*/ 88794 w 338138"/>
                    <a:gd name="connsiteY371" fmla="*/ 139337 h 336550"/>
                    <a:gd name="connsiteX372" fmla="*/ 87473 w 338138"/>
                    <a:gd name="connsiteY372" fmla="*/ 139337 h 336550"/>
                    <a:gd name="connsiteX373" fmla="*/ 88794 w 338138"/>
                    <a:gd name="connsiteY373" fmla="*/ 136706 h 336550"/>
                    <a:gd name="connsiteX374" fmla="*/ 88794 w 338138"/>
                    <a:gd name="connsiteY374" fmla="*/ 134075 h 336550"/>
                    <a:gd name="connsiteX375" fmla="*/ 88794 w 338138"/>
                    <a:gd name="connsiteY375" fmla="*/ 132760 h 336550"/>
                    <a:gd name="connsiteX376" fmla="*/ 88794 w 338138"/>
                    <a:gd name="connsiteY376" fmla="*/ 131445 h 336550"/>
                    <a:gd name="connsiteX377" fmla="*/ 101997 w 338138"/>
                    <a:gd name="connsiteY377" fmla="*/ 103822 h 336550"/>
                    <a:gd name="connsiteX378" fmla="*/ 105958 w 338138"/>
                    <a:gd name="connsiteY378" fmla="*/ 101192 h 336550"/>
                    <a:gd name="connsiteX379" fmla="*/ 113881 w 338138"/>
                    <a:gd name="connsiteY379" fmla="*/ 95930 h 336550"/>
                    <a:gd name="connsiteX380" fmla="*/ 115201 w 338138"/>
                    <a:gd name="connsiteY380" fmla="*/ 93299 h 336550"/>
                    <a:gd name="connsiteX381" fmla="*/ 125764 w 338138"/>
                    <a:gd name="connsiteY381" fmla="*/ 84092 h 336550"/>
                    <a:gd name="connsiteX382" fmla="*/ 144249 w 338138"/>
                    <a:gd name="connsiteY382" fmla="*/ 81461 h 336550"/>
                    <a:gd name="connsiteX383" fmla="*/ 148210 w 338138"/>
                    <a:gd name="connsiteY383" fmla="*/ 81461 h 336550"/>
                    <a:gd name="connsiteX384" fmla="*/ 161414 w 338138"/>
                    <a:gd name="connsiteY384" fmla="*/ 82777 h 336550"/>
                    <a:gd name="connsiteX385" fmla="*/ 168016 w 338138"/>
                    <a:gd name="connsiteY385" fmla="*/ 91984 h 336550"/>
                    <a:gd name="connsiteX386" fmla="*/ 170657 w 338138"/>
                    <a:gd name="connsiteY386" fmla="*/ 91984 h 336550"/>
                    <a:gd name="connsiteX387" fmla="*/ 174618 w 338138"/>
                    <a:gd name="connsiteY387" fmla="*/ 93299 h 336550"/>
                    <a:gd name="connsiteX388" fmla="*/ 175938 w 338138"/>
                    <a:gd name="connsiteY388" fmla="*/ 94615 h 336550"/>
                    <a:gd name="connsiteX389" fmla="*/ 179899 w 338138"/>
                    <a:gd name="connsiteY389" fmla="*/ 95930 h 336550"/>
                    <a:gd name="connsiteX390" fmla="*/ 179899 w 338138"/>
                    <a:gd name="connsiteY390" fmla="*/ 94615 h 336550"/>
                    <a:gd name="connsiteX391" fmla="*/ 179899 w 338138"/>
                    <a:gd name="connsiteY391" fmla="*/ 91984 h 336550"/>
                    <a:gd name="connsiteX392" fmla="*/ 181220 w 338138"/>
                    <a:gd name="connsiteY392" fmla="*/ 90669 h 336550"/>
                    <a:gd name="connsiteX393" fmla="*/ 183861 w 338138"/>
                    <a:gd name="connsiteY393" fmla="*/ 90669 h 336550"/>
                    <a:gd name="connsiteX394" fmla="*/ 186501 w 338138"/>
                    <a:gd name="connsiteY394" fmla="*/ 90669 h 336550"/>
                    <a:gd name="connsiteX395" fmla="*/ 198385 w 338138"/>
                    <a:gd name="connsiteY395" fmla="*/ 94615 h 336550"/>
                    <a:gd name="connsiteX396" fmla="*/ 211589 w 338138"/>
                    <a:gd name="connsiteY396" fmla="*/ 84092 h 336550"/>
                    <a:gd name="connsiteX397" fmla="*/ 189142 w 338138"/>
                    <a:gd name="connsiteY397" fmla="*/ 74884 h 336550"/>
                    <a:gd name="connsiteX398" fmla="*/ 187822 w 338138"/>
                    <a:gd name="connsiteY398" fmla="*/ 76200 h 336550"/>
                    <a:gd name="connsiteX399" fmla="*/ 187822 w 338138"/>
                    <a:gd name="connsiteY399" fmla="*/ 78830 h 336550"/>
                    <a:gd name="connsiteX400" fmla="*/ 186501 w 338138"/>
                    <a:gd name="connsiteY400" fmla="*/ 82777 h 336550"/>
                    <a:gd name="connsiteX401" fmla="*/ 183861 w 338138"/>
                    <a:gd name="connsiteY401" fmla="*/ 81461 h 336550"/>
                    <a:gd name="connsiteX402" fmla="*/ 165375 w 338138"/>
                    <a:gd name="connsiteY402" fmla="*/ 65677 h 336550"/>
                    <a:gd name="connsiteX403" fmla="*/ 178579 w 338138"/>
                    <a:gd name="connsiteY403" fmla="*/ 81461 h 336550"/>
                    <a:gd name="connsiteX404" fmla="*/ 173298 w 338138"/>
                    <a:gd name="connsiteY404" fmla="*/ 82777 h 336550"/>
                    <a:gd name="connsiteX405" fmla="*/ 158773 w 338138"/>
                    <a:gd name="connsiteY405" fmla="*/ 68308 h 336550"/>
                    <a:gd name="connsiteX406" fmla="*/ 156133 w 338138"/>
                    <a:gd name="connsiteY406" fmla="*/ 68308 h 336550"/>
                    <a:gd name="connsiteX407" fmla="*/ 152172 w 338138"/>
                    <a:gd name="connsiteY407" fmla="*/ 69623 h 336550"/>
                    <a:gd name="connsiteX408" fmla="*/ 148210 w 338138"/>
                    <a:gd name="connsiteY408" fmla="*/ 70938 h 336550"/>
                    <a:gd name="connsiteX409" fmla="*/ 145570 w 338138"/>
                    <a:gd name="connsiteY409" fmla="*/ 73569 h 336550"/>
                    <a:gd name="connsiteX410" fmla="*/ 142929 w 338138"/>
                    <a:gd name="connsiteY410" fmla="*/ 74884 h 336550"/>
                    <a:gd name="connsiteX411" fmla="*/ 137647 w 338138"/>
                    <a:gd name="connsiteY411" fmla="*/ 78830 h 336550"/>
                    <a:gd name="connsiteX412" fmla="*/ 119162 w 338138"/>
                    <a:gd name="connsiteY412" fmla="*/ 78830 h 336550"/>
                    <a:gd name="connsiteX413" fmla="*/ 119162 w 338138"/>
                    <a:gd name="connsiteY413" fmla="*/ 73569 h 336550"/>
                    <a:gd name="connsiteX414" fmla="*/ 138968 w 338138"/>
                    <a:gd name="connsiteY414" fmla="*/ 66992 h 336550"/>
                    <a:gd name="connsiteX415" fmla="*/ 138968 w 338138"/>
                    <a:gd name="connsiteY415" fmla="*/ 60415 h 336550"/>
                    <a:gd name="connsiteX416" fmla="*/ 142929 w 338138"/>
                    <a:gd name="connsiteY416" fmla="*/ 60415 h 336550"/>
                    <a:gd name="connsiteX417" fmla="*/ 158773 w 338138"/>
                    <a:gd name="connsiteY417" fmla="*/ 52523 h 336550"/>
                    <a:gd name="connsiteX418" fmla="*/ 161414 w 338138"/>
                    <a:gd name="connsiteY418" fmla="*/ 52523 h 336550"/>
                    <a:gd name="connsiteX419" fmla="*/ 164055 w 338138"/>
                    <a:gd name="connsiteY419" fmla="*/ 47262 h 336550"/>
                    <a:gd name="connsiteX420" fmla="*/ 164055 w 338138"/>
                    <a:gd name="connsiteY420" fmla="*/ 49893 h 336550"/>
                    <a:gd name="connsiteX421" fmla="*/ 165375 w 338138"/>
                    <a:gd name="connsiteY421" fmla="*/ 51208 h 336550"/>
                    <a:gd name="connsiteX422" fmla="*/ 164055 w 338138"/>
                    <a:gd name="connsiteY422" fmla="*/ 51208 h 336550"/>
                    <a:gd name="connsiteX423" fmla="*/ 177259 w 338138"/>
                    <a:gd name="connsiteY423" fmla="*/ 45947 h 336550"/>
                    <a:gd name="connsiteX424" fmla="*/ 178579 w 338138"/>
                    <a:gd name="connsiteY424" fmla="*/ 47262 h 336550"/>
                    <a:gd name="connsiteX425" fmla="*/ 179899 w 338138"/>
                    <a:gd name="connsiteY425" fmla="*/ 43316 h 336550"/>
                    <a:gd name="connsiteX426" fmla="*/ 183861 w 338138"/>
                    <a:gd name="connsiteY426" fmla="*/ 42000 h 336550"/>
                    <a:gd name="connsiteX427" fmla="*/ 185181 w 338138"/>
                    <a:gd name="connsiteY427" fmla="*/ 40685 h 336550"/>
                    <a:gd name="connsiteX428" fmla="*/ 181220 w 338138"/>
                    <a:gd name="connsiteY428" fmla="*/ 42000 h 336550"/>
                    <a:gd name="connsiteX429" fmla="*/ 177259 w 338138"/>
                    <a:gd name="connsiteY429" fmla="*/ 43316 h 336550"/>
                    <a:gd name="connsiteX430" fmla="*/ 178579 w 338138"/>
                    <a:gd name="connsiteY430" fmla="*/ 39370 h 336550"/>
                    <a:gd name="connsiteX431" fmla="*/ 174618 w 338138"/>
                    <a:gd name="connsiteY431" fmla="*/ 40685 h 336550"/>
                    <a:gd name="connsiteX432" fmla="*/ 171977 w 338138"/>
                    <a:gd name="connsiteY432" fmla="*/ 43316 h 336550"/>
                    <a:gd name="connsiteX433" fmla="*/ 168016 w 338138"/>
                    <a:gd name="connsiteY433" fmla="*/ 51208 h 336550"/>
                    <a:gd name="connsiteX434" fmla="*/ 165375 w 338138"/>
                    <a:gd name="connsiteY434" fmla="*/ 48577 h 336550"/>
                    <a:gd name="connsiteX435" fmla="*/ 164055 w 338138"/>
                    <a:gd name="connsiteY435" fmla="*/ 47262 h 336550"/>
                    <a:gd name="connsiteX436" fmla="*/ 160094 w 338138"/>
                    <a:gd name="connsiteY436" fmla="*/ 45947 h 336550"/>
                    <a:gd name="connsiteX437" fmla="*/ 165375 w 338138"/>
                    <a:gd name="connsiteY437" fmla="*/ 40685 h 336550"/>
                    <a:gd name="connsiteX438" fmla="*/ 168016 w 338138"/>
                    <a:gd name="connsiteY438" fmla="*/ 39370 h 336550"/>
                    <a:gd name="connsiteX439" fmla="*/ 170657 w 338138"/>
                    <a:gd name="connsiteY439" fmla="*/ 38054 h 336550"/>
                    <a:gd name="connsiteX440" fmla="*/ 187822 w 338138"/>
                    <a:gd name="connsiteY440" fmla="*/ 35424 h 336550"/>
                    <a:gd name="connsiteX441" fmla="*/ 183861 w 338138"/>
                    <a:gd name="connsiteY441" fmla="*/ 36739 h 336550"/>
                    <a:gd name="connsiteX442" fmla="*/ 187822 w 338138"/>
                    <a:gd name="connsiteY442" fmla="*/ 36739 h 336550"/>
                    <a:gd name="connsiteX443" fmla="*/ 190463 w 338138"/>
                    <a:gd name="connsiteY443" fmla="*/ 34108 h 336550"/>
                    <a:gd name="connsiteX444" fmla="*/ 187822 w 338138"/>
                    <a:gd name="connsiteY444" fmla="*/ 34108 h 336550"/>
                    <a:gd name="connsiteX445" fmla="*/ 190463 w 338138"/>
                    <a:gd name="connsiteY445" fmla="*/ 32793 h 336550"/>
                    <a:gd name="connsiteX446" fmla="*/ 187822 w 338138"/>
                    <a:gd name="connsiteY446" fmla="*/ 32793 h 336550"/>
                    <a:gd name="connsiteX447" fmla="*/ 189915 w 338138"/>
                    <a:gd name="connsiteY447" fmla="*/ 31750 h 336550"/>
                    <a:gd name="connsiteX448" fmla="*/ 190463 w 338138"/>
                    <a:gd name="connsiteY448" fmla="*/ 31477 h 336550"/>
                    <a:gd name="connsiteX449" fmla="*/ 169336 w 338138"/>
                    <a:gd name="connsiteY449" fmla="*/ 30162 h 336550"/>
                    <a:gd name="connsiteX450" fmla="*/ 169069 w 338138"/>
                    <a:gd name="connsiteY450" fmla="*/ 0 h 336550"/>
                    <a:gd name="connsiteX451" fmla="*/ 338138 w 338138"/>
                    <a:gd name="connsiteY451" fmla="*/ 168275 h 336550"/>
                    <a:gd name="connsiteX452" fmla="*/ 169069 w 338138"/>
                    <a:gd name="connsiteY452" fmla="*/ 336550 h 336550"/>
                    <a:gd name="connsiteX453" fmla="*/ 0 w 338138"/>
                    <a:gd name="connsiteY453" fmla="*/ 168275 h 336550"/>
                    <a:gd name="connsiteX454" fmla="*/ 169069 w 338138"/>
                    <a:gd name="connsiteY454" fmla="*/ 0 h 336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  <a:cxn ang="0">
                      <a:pos x="connsiteX209" y="connsiteY209"/>
                    </a:cxn>
                    <a:cxn ang="0">
                      <a:pos x="connsiteX210" y="connsiteY210"/>
                    </a:cxn>
                    <a:cxn ang="0">
                      <a:pos x="connsiteX211" y="connsiteY211"/>
                    </a:cxn>
                    <a:cxn ang="0">
                      <a:pos x="connsiteX212" y="connsiteY212"/>
                    </a:cxn>
                    <a:cxn ang="0">
                      <a:pos x="connsiteX213" y="connsiteY213"/>
                    </a:cxn>
                    <a:cxn ang="0">
                      <a:pos x="connsiteX214" y="connsiteY214"/>
                    </a:cxn>
                    <a:cxn ang="0">
                      <a:pos x="connsiteX215" y="connsiteY215"/>
                    </a:cxn>
                    <a:cxn ang="0">
                      <a:pos x="connsiteX216" y="connsiteY216"/>
                    </a:cxn>
                    <a:cxn ang="0">
                      <a:pos x="connsiteX217" y="connsiteY217"/>
                    </a:cxn>
                    <a:cxn ang="0">
                      <a:pos x="connsiteX218" y="connsiteY218"/>
                    </a:cxn>
                    <a:cxn ang="0">
                      <a:pos x="connsiteX219" y="connsiteY219"/>
                    </a:cxn>
                    <a:cxn ang="0">
                      <a:pos x="connsiteX220" y="connsiteY220"/>
                    </a:cxn>
                    <a:cxn ang="0">
                      <a:pos x="connsiteX221" y="connsiteY221"/>
                    </a:cxn>
                    <a:cxn ang="0">
                      <a:pos x="connsiteX222" y="connsiteY222"/>
                    </a:cxn>
                    <a:cxn ang="0">
                      <a:pos x="connsiteX223" y="connsiteY223"/>
                    </a:cxn>
                    <a:cxn ang="0">
                      <a:pos x="connsiteX224" y="connsiteY224"/>
                    </a:cxn>
                    <a:cxn ang="0">
                      <a:pos x="connsiteX225" y="connsiteY225"/>
                    </a:cxn>
                    <a:cxn ang="0">
                      <a:pos x="connsiteX226" y="connsiteY226"/>
                    </a:cxn>
                    <a:cxn ang="0">
                      <a:pos x="connsiteX227" y="connsiteY227"/>
                    </a:cxn>
                    <a:cxn ang="0">
                      <a:pos x="connsiteX228" y="connsiteY228"/>
                    </a:cxn>
                    <a:cxn ang="0">
                      <a:pos x="connsiteX229" y="connsiteY229"/>
                    </a:cxn>
                    <a:cxn ang="0">
                      <a:pos x="connsiteX230" y="connsiteY230"/>
                    </a:cxn>
                    <a:cxn ang="0">
                      <a:pos x="connsiteX231" y="connsiteY231"/>
                    </a:cxn>
                    <a:cxn ang="0">
                      <a:pos x="connsiteX232" y="connsiteY232"/>
                    </a:cxn>
                    <a:cxn ang="0">
                      <a:pos x="connsiteX233" y="connsiteY233"/>
                    </a:cxn>
                    <a:cxn ang="0">
                      <a:pos x="connsiteX234" y="connsiteY234"/>
                    </a:cxn>
                    <a:cxn ang="0">
                      <a:pos x="connsiteX235" y="connsiteY235"/>
                    </a:cxn>
                    <a:cxn ang="0">
                      <a:pos x="connsiteX236" y="connsiteY236"/>
                    </a:cxn>
                    <a:cxn ang="0">
                      <a:pos x="connsiteX237" y="connsiteY237"/>
                    </a:cxn>
                    <a:cxn ang="0">
                      <a:pos x="connsiteX238" y="connsiteY238"/>
                    </a:cxn>
                    <a:cxn ang="0">
                      <a:pos x="connsiteX239" y="connsiteY239"/>
                    </a:cxn>
                    <a:cxn ang="0">
                      <a:pos x="connsiteX240" y="connsiteY240"/>
                    </a:cxn>
                    <a:cxn ang="0">
                      <a:pos x="connsiteX241" y="connsiteY241"/>
                    </a:cxn>
                    <a:cxn ang="0">
                      <a:pos x="connsiteX242" y="connsiteY242"/>
                    </a:cxn>
                    <a:cxn ang="0">
                      <a:pos x="connsiteX243" y="connsiteY243"/>
                    </a:cxn>
                    <a:cxn ang="0">
                      <a:pos x="connsiteX244" y="connsiteY244"/>
                    </a:cxn>
                    <a:cxn ang="0">
                      <a:pos x="connsiteX245" y="connsiteY245"/>
                    </a:cxn>
                    <a:cxn ang="0">
                      <a:pos x="connsiteX246" y="connsiteY246"/>
                    </a:cxn>
                    <a:cxn ang="0">
                      <a:pos x="connsiteX247" y="connsiteY247"/>
                    </a:cxn>
                    <a:cxn ang="0">
                      <a:pos x="connsiteX248" y="connsiteY248"/>
                    </a:cxn>
                    <a:cxn ang="0">
                      <a:pos x="connsiteX249" y="connsiteY249"/>
                    </a:cxn>
                    <a:cxn ang="0">
                      <a:pos x="connsiteX250" y="connsiteY250"/>
                    </a:cxn>
                    <a:cxn ang="0">
                      <a:pos x="connsiteX251" y="connsiteY251"/>
                    </a:cxn>
                    <a:cxn ang="0">
                      <a:pos x="connsiteX252" y="connsiteY252"/>
                    </a:cxn>
                    <a:cxn ang="0">
                      <a:pos x="connsiteX253" y="connsiteY253"/>
                    </a:cxn>
                    <a:cxn ang="0">
                      <a:pos x="connsiteX254" y="connsiteY254"/>
                    </a:cxn>
                    <a:cxn ang="0">
                      <a:pos x="connsiteX255" y="connsiteY255"/>
                    </a:cxn>
                    <a:cxn ang="0">
                      <a:pos x="connsiteX256" y="connsiteY256"/>
                    </a:cxn>
                    <a:cxn ang="0">
                      <a:pos x="connsiteX257" y="connsiteY257"/>
                    </a:cxn>
                    <a:cxn ang="0">
                      <a:pos x="connsiteX258" y="connsiteY258"/>
                    </a:cxn>
                    <a:cxn ang="0">
                      <a:pos x="connsiteX259" y="connsiteY259"/>
                    </a:cxn>
                    <a:cxn ang="0">
                      <a:pos x="connsiteX260" y="connsiteY260"/>
                    </a:cxn>
                    <a:cxn ang="0">
                      <a:pos x="connsiteX261" y="connsiteY261"/>
                    </a:cxn>
                    <a:cxn ang="0">
                      <a:pos x="connsiteX262" y="connsiteY262"/>
                    </a:cxn>
                    <a:cxn ang="0">
                      <a:pos x="connsiteX263" y="connsiteY263"/>
                    </a:cxn>
                    <a:cxn ang="0">
                      <a:pos x="connsiteX264" y="connsiteY264"/>
                    </a:cxn>
                    <a:cxn ang="0">
                      <a:pos x="connsiteX265" y="connsiteY265"/>
                    </a:cxn>
                    <a:cxn ang="0">
                      <a:pos x="connsiteX266" y="connsiteY266"/>
                    </a:cxn>
                    <a:cxn ang="0">
                      <a:pos x="connsiteX267" y="connsiteY267"/>
                    </a:cxn>
                    <a:cxn ang="0">
                      <a:pos x="connsiteX268" y="connsiteY268"/>
                    </a:cxn>
                    <a:cxn ang="0">
                      <a:pos x="connsiteX269" y="connsiteY269"/>
                    </a:cxn>
                    <a:cxn ang="0">
                      <a:pos x="connsiteX270" y="connsiteY270"/>
                    </a:cxn>
                    <a:cxn ang="0">
                      <a:pos x="connsiteX271" y="connsiteY271"/>
                    </a:cxn>
                    <a:cxn ang="0">
                      <a:pos x="connsiteX272" y="connsiteY272"/>
                    </a:cxn>
                    <a:cxn ang="0">
                      <a:pos x="connsiteX273" y="connsiteY273"/>
                    </a:cxn>
                    <a:cxn ang="0">
                      <a:pos x="connsiteX274" y="connsiteY274"/>
                    </a:cxn>
                    <a:cxn ang="0">
                      <a:pos x="connsiteX275" y="connsiteY275"/>
                    </a:cxn>
                    <a:cxn ang="0">
                      <a:pos x="connsiteX276" y="connsiteY276"/>
                    </a:cxn>
                    <a:cxn ang="0">
                      <a:pos x="connsiteX277" y="connsiteY277"/>
                    </a:cxn>
                    <a:cxn ang="0">
                      <a:pos x="connsiteX278" y="connsiteY278"/>
                    </a:cxn>
                    <a:cxn ang="0">
                      <a:pos x="connsiteX279" y="connsiteY279"/>
                    </a:cxn>
                    <a:cxn ang="0">
                      <a:pos x="connsiteX280" y="connsiteY280"/>
                    </a:cxn>
                    <a:cxn ang="0">
                      <a:pos x="connsiteX281" y="connsiteY281"/>
                    </a:cxn>
                    <a:cxn ang="0">
                      <a:pos x="connsiteX282" y="connsiteY282"/>
                    </a:cxn>
                    <a:cxn ang="0">
                      <a:pos x="connsiteX283" y="connsiteY283"/>
                    </a:cxn>
                    <a:cxn ang="0">
                      <a:pos x="connsiteX284" y="connsiteY284"/>
                    </a:cxn>
                    <a:cxn ang="0">
                      <a:pos x="connsiteX285" y="connsiteY285"/>
                    </a:cxn>
                    <a:cxn ang="0">
                      <a:pos x="connsiteX286" y="connsiteY286"/>
                    </a:cxn>
                    <a:cxn ang="0">
                      <a:pos x="connsiteX287" y="connsiteY287"/>
                    </a:cxn>
                    <a:cxn ang="0">
                      <a:pos x="connsiteX288" y="connsiteY288"/>
                    </a:cxn>
                    <a:cxn ang="0">
                      <a:pos x="connsiteX289" y="connsiteY289"/>
                    </a:cxn>
                    <a:cxn ang="0">
                      <a:pos x="connsiteX290" y="connsiteY290"/>
                    </a:cxn>
                    <a:cxn ang="0">
                      <a:pos x="connsiteX291" y="connsiteY291"/>
                    </a:cxn>
                    <a:cxn ang="0">
                      <a:pos x="connsiteX292" y="connsiteY292"/>
                    </a:cxn>
                    <a:cxn ang="0">
                      <a:pos x="connsiteX293" y="connsiteY293"/>
                    </a:cxn>
                    <a:cxn ang="0">
                      <a:pos x="connsiteX294" y="connsiteY294"/>
                    </a:cxn>
                    <a:cxn ang="0">
                      <a:pos x="connsiteX295" y="connsiteY295"/>
                    </a:cxn>
                    <a:cxn ang="0">
                      <a:pos x="connsiteX296" y="connsiteY296"/>
                    </a:cxn>
                    <a:cxn ang="0">
                      <a:pos x="connsiteX297" y="connsiteY297"/>
                    </a:cxn>
                    <a:cxn ang="0">
                      <a:pos x="connsiteX298" y="connsiteY298"/>
                    </a:cxn>
                    <a:cxn ang="0">
                      <a:pos x="connsiteX299" y="connsiteY299"/>
                    </a:cxn>
                    <a:cxn ang="0">
                      <a:pos x="connsiteX300" y="connsiteY300"/>
                    </a:cxn>
                    <a:cxn ang="0">
                      <a:pos x="connsiteX301" y="connsiteY301"/>
                    </a:cxn>
                    <a:cxn ang="0">
                      <a:pos x="connsiteX302" y="connsiteY302"/>
                    </a:cxn>
                    <a:cxn ang="0">
                      <a:pos x="connsiteX303" y="connsiteY303"/>
                    </a:cxn>
                    <a:cxn ang="0">
                      <a:pos x="connsiteX304" y="connsiteY304"/>
                    </a:cxn>
                    <a:cxn ang="0">
                      <a:pos x="connsiteX305" y="connsiteY305"/>
                    </a:cxn>
                    <a:cxn ang="0">
                      <a:pos x="connsiteX306" y="connsiteY306"/>
                    </a:cxn>
                    <a:cxn ang="0">
                      <a:pos x="connsiteX307" y="connsiteY307"/>
                    </a:cxn>
                    <a:cxn ang="0">
                      <a:pos x="connsiteX308" y="connsiteY308"/>
                    </a:cxn>
                    <a:cxn ang="0">
                      <a:pos x="connsiteX309" y="connsiteY309"/>
                    </a:cxn>
                    <a:cxn ang="0">
                      <a:pos x="connsiteX310" y="connsiteY310"/>
                    </a:cxn>
                    <a:cxn ang="0">
                      <a:pos x="connsiteX311" y="connsiteY311"/>
                    </a:cxn>
                    <a:cxn ang="0">
                      <a:pos x="connsiteX312" y="connsiteY312"/>
                    </a:cxn>
                    <a:cxn ang="0">
                      <a:pos x="connsiteX313" y="connsiteY313"/>
                    </a:cxn>
                    <a:cxn ang="0">
                      <a:pos x="connsiteX314" y="connsiteY314"/>
                    </a:cxn>
                    <a:cxn ang="0">
                      <a:pos x="connsiteX315" y="connsiteY315"/>
                    </a:cxn>
                    <a:cxn ang="0">
                      <a:pos x="connsiteX316" y="connsiteY316"/>
                    </a:cxn>
                    <a:cxn ang="0">
                      <a:pos x="connsiteX317" y="connsiteY317"/>
                    </a:cxn>
                    <a:cxn ang="0">
                      <a:pos x="connsiteX318" y="connsiteY318"/>
                    </a:cxn>
                    <a:cxn ang="0">
                      <a:pos x="connsiteX319" y="connsiteY319"/>
                    </a:cxn>
                    <a:cxn ang="0">
                      <a:pos x="connsiteX320" y="connsiteY320"/>
                    </a:cxn>
                    <a:cxn ang="0">
                      <a:pos x="connsiteX321" y="connsiteY321"/>
                    </a:cxn>
                    <a:cxn ang="0">
                      <a:pos x="connsiteX322" y="connsiteY322"/>
                    </a:cxn>
                    <a:cxn ang="0">
                      <a:pos x="connsiteX323" y="connsiteY323"/>
                    </a:cxn>
                    <a:cxn ang="0">
                      <a:pos x="connsiteX324" y="connsiteY324"/>
                    </a:cxn>
                    <a:cxn ang="0">
                      <a:pos x="connsiteX325" y="connsiteY325"/>
                    </a:cxn>
                    <a:cxn ang="0">
                      <a:pos x="connsiteX326" y="connsiteY326"/>
                    </a:cxn>
                    <a:cxn ang="0">
                      <a:pos x="connsiteX327" y="connsiteY327"/>
                    </a:cxn>
                    <a:cxn ang="0">
                      <a:pos x="connsiteX328" y="connsiteY328"/>
                    </a:cxn>
                    <a:cxn ang="0">
                      <a:pos x="connsiteX329" y="connsiteY329"/>
                    </a:cxn>
                    <a:cxn ang="0">
                      <a:pos x="connsiteX330" y="connsiteY330"/>
                    </a:cxn>
                    <a:cxn ang="0">
                      <a:pos x="connsiteX331" y="connsiteY331"/>
                    </a:cxn>
                    <a:cxn ang="0">
                      <a:pos x="connsiteX332" y="connsiteY332"/>
                    </a:cxn>
                    <a:cxn ang="0">
                      <a:pos x="connsiteX333" y="connsiteY333"/>
                    </a:cxn>
                    <a:cxn ang="0">
                      <a:pos x="connsiteX334" y="connsiteY334"/>
                    </a:cxn>
                    <a:cxn ang="0">
                      <a:pos x="connsiteX335" y="connsiteY335"/>
                    </a:cxn>
                    <a:cxn ang="0">
                      <a:pos x="connsiteX336" y="connsiteY336"/>
                    </a:cxn>
                    <a:cxn ang="0">
                      <a:pos x="connsiteX337" y="connsiteY337"/>
                    </a:cxn>
                    <a:cxn ang="0">
                      <a:pos x="connsiteX338" y="connsiteY338"/>
                    </a:cxn>
                    <a:cxn ang="0">
                      <a:pos x="connsiteX339" y="connsiteY339"/>
                    </a:cxn>
                    <a:cxn ang="0">
                      <a:pos x="connsiteX340" y="connsiteY340"/>
                    </a:cxn>
                    <a:cxn ang="0">
                      <a:pos x="connsiteX341" y="connsiteY341"/>
                    </a:cxn>
                    <a:cxn ang="0">
                      <a:pos x="connsiteX342" y="connsiteY342"/>
                    </a:cxn>
                    <a:cxn ang="0">
                      <a:pos x="connsiteX343" y="connsiteY343"/>
                    </a:cxn>
                    <a:cxn ang="0">
                      <a:pos x="connsiteX344" y="connsiteY344"/>
                    </a:cxn>
                    <a:cxn ang="0">
                      <a:pos x="connsiteX345" y="connsiteY345"/>
                    </a:cxn>
                    <a:cxn ang="0">
                      <a:pos x="connsiteX346" y="connsiteY346"/>
                    </a:cxn>
                    <a:cxn ang="0">
                      <a:pos x="connsiteX347" y="connsiteY347"/>
                    </a:cxn>
                    <a:cxn ang="0">
                      <a:pos x="connsiteX348" y="connsiteY348"/>
                    </a:cxn>
                    <a:cxn ang="0">
                      <a:pos x="connsiteX349" y="connsiteY349"/>
                    </a:cxn>
                    <a:cxn ang="0">
                      <a:pos x="connsiteX350" y="connsiteY350"/>
                    </a:cxn>
                    <a:cxn ang="0">
                      <a:pos x="connsiteX351" y="connsiteY351"/>
                    </a:cxn>
                    <a:cxn ang="0">
                      <a:pos x="connsiteX352" y="connsiteY352"/>
                    </a:cxn>
                    <a:cxn ang="0">
                      <a:pos x="connsiteX353" y="connsiteY353"/>
                    </a:cxn>
                    <a:cxn ang="0">
                      <a:pos x="connsiteX354" y="connsiteY354"/>
                    </a:cxn>
                    <a:cxn ang="0">
                      <a:pos x="connsiteX355" y="connsiteY355"/>
                    </a:cxn>
                    <a:cxn ang="0">
                      <a:pos x="connsiteX356" y="connsiteY356"/>
                    </a:cxn>
                    <a:cxn ang="0">
                      <a:pos x="connsiteX357" y="connsiteY357"/>
                    </a:cxn>
                    <a:cxn ang="0">
                      <a:pos x="connsiteX358" y="connsiteY358"/>
                    </a:cxn>
                    <a:cxn ang="0">
                      <a:pos x="connsiteX359" y="connsiteY359"/>
                    </a:cxn>
                    <a:cxn ang="0">
                      <a:pos x="connsiteX360" y="connsiteY360"/>
                    </a:cxn>
                    <a:cxn ang="0">
                      <a:pos x="connsiteX361" y="connsiteY361"/>
                    </a:cxn>
                    <a:cxn ang="0">
                      <a:pos x="connsiteX362" y="connsiteY362"/>
                    </a:cxn>
                    <a:cxn ang="0">
                      <a:pos x="connsiteX363" y="connsiteY363"/>
                    </a:cxn>
                    <a:cxn ang="0">
                      <a:pos x="connsiteX364" y="connsiteY364"/>
                    </a:cxn>
                    <a:cxn ang="0">
                      <a:pos x="connsiteX365" y="connsiteY365"/>
                    </a:cxn>
                    <a:cxn ang="0">
                      <a:pos x="connsiteX366" y="connsiteY366"/>
                    </a:cxn>
                    <a:cxn ang="0">
                      <a:pos x="connsiteX367" y="connsiteY367"/>
                    </a:cxn>
                    <a:cxn ang="0">
                      <a:pos x="connsiteX368" y="connsiteY368"/>
                    </a:cxn>
                    <a:cxn ang="0">
                      <a:pos x="connsiteX369" y="connsiteY369"/>
                    </a:cxn>
                    <a:cxn ang="0">
                      <a:pos x="connsiteX370" y="connsiteY370"/>
                    </a:cxn>
                    <a:cxn ang="0">
                      <a:pos x="connsiteX371" y="connsiteY371"/>
                    </a:cxn>
                    <a:cxn ang="0">
                      <a:pos x="connsiteX372" y="connsiteY372"/>
                    </a:cxn>
                    <a:cxn ang="0">
                      <a:pos x="connsiteX373" y="connsiteY373"/>
                    </a:cxn>
                    <a:cxn ang="0">
                      <a:pos x="connsiteX374" y="connsiteY374"/>
                    </a:cxn>
                    <a:cxn ang="0">
                      <a:pos x="connsiteX375" y="connsiteY375"/>
                    </a:cxn>
                    <a:cxn ang="0">
                      <a:pos x="connsiteX376" y="connsiteY376"/>
                    </a:cxn>
                    <a:cxn ang="0">
                      <a:pos x="connsiteX377" y="connsiteY377"/>
                    </a:cxn>
                    <a:cxn ang="0">
                      <a:pos x="connsiteX378" y="connsiteY378"/>
                    </a:cxn>
                    <a:cxn ang="0">
                      <a:pos x="connsiteX379" y="connsiteY379"/>
                    </a:cxn>
                    <a:cxn ang="0">
                      <a:pos x="connsiteX380" y="connsiteY380"/>
                    </a:cxn>
                    <a:cxn ang="0">
                      <a:pos x="connsiteX381" y="connsiteY381"/>
                    </a:cxn>
                    <a:cxn ang="0">
                      <a:pos x="connsiteX382" y="connsiteY382"/>
                    </a:cxn>
                    <a:cxn ang="0">
                      <a:pos x="connsiteX383" y="connsiteY383"/>
                    </a:cxn>
                    <a:cxn ang="0">
                      <a:pos x="connsiteX384" y="connsiteY384"/>
                    </a:cxn>
                    <a:cxn ang="0">
                      <a:pos x="connsiteX385" y="connsiteY385"/>
                    </a:cxn>
                    <a:cxn ang="0">
                      <a:pos x="connsiteX386" y="connsiteY386"/>
                    </a:cxn>
                    <a:cxn ang="0">
                      <a:pos x="connsiteX387" y="connsiteY387"/>
                    </a:cxn>
                    <a:cxn ang="0">
                      <a:pos x="connsiteX388" y="connsiteY388"/>
                    </a:cxn>
                    <a:cxn ang="0">
                      <a:pos x="connsiteX389" y="connsiteY389"/>
                    </a:cxn>
                    <a:cxn ang="0">
                      <a:pos x="connsiteX390" y="connsiteY390"/>
                    </a:cxn>
                    <a:cxn ang="0">
                      <a:pos x="connsiteX391" y="connsiteY391"/>
                    </a:cxn>
                    <a:cxn ang="0">
                      <a:pos x="connsiteX392" y="connsiteY392"/>
                    </a:cxn>
                    <a:cxn ang="0">
                      <a:pos x="connsiteX393" y="connsiteY393"/>
                    </a:cxn>
                    <a:cxn ang="0">
                      <a:pos x="connsiteX394" y="connsiteY394"/>
                    </a:cxn>
                    <a:cxn ang="0">
                      <a:pos x="connsiteX395" y="connsiteY395"/>
                    </a:cxn>
                    <a:cxn ang="0">
                      <a:pos x="connsiteX396" y="connsiteY396"/>
                    </a:cxn>
                    <a:cxn ang="0">
                      <a:pos x="connsiteX397" y="connsiteY397"/>
                    </a:cxn>
                    <a:cxn ang="0">
                      <a:pos x="connsiteX398" y="connsiteY398"/>
                    </a:cxn>
                    <a:cxn ang="0">
                      <a:pos x="connsiteX399" y="connsiteY399"/>
                    </a:cxn>
                    <a:cxn ang="0">
                      <a:pos x="connsiteX400" y="connsiteY400"/>
                    </a:cxn>
                    <a:cxn ang="0">
                      <a:pos x="connsiteX401" y="connsiteY401"/>
                    </a:cxn>
                    <a:cxn ang="0">
                      <a:pos x="connsiteX402" y="connsiteY402"/>
                    </a:cxn>
                    <a:cxn ang="0">
                      <a:pos x="connsiteX403" y="connsiteY403"/>
                    </a:cxn>
                    <a:cxn ang="0">
                      <a:pos x="connsiteX404" y="connsiteY404"/>
                    </a:cxn>
                    <a:cxn ang="0">
                      <a:pos x="connsiteX405" y="connsiteY405"/>
                    </a:cxn>
                    <a:cxn ang="0">
                      <a:pos x="connsiteX406" y="connsiteY406"/>
                    </a:cxn>
                    <a:cxn ang="0">
                      <a:pos x="connsiteX407" y="connsiteY407"/>
                    </a:cxn>
                    <a:cxn ang="0">
                      <a:pos x="connsiteX408" y="connsiteY408"/>
                    </a:cxn>
                    <a:cxn ang="0">
                      <a:pos x="connsiteX409" y="connsiteY409"/>
                    </a:cxn>
                    <a:cxn ang="0">
                      <a:pos x="connsiteX410" y="connsiteY410"/>
                    </a:cxn>
                    <a:cxn ang="0">
                      <a:pos x="connsiteX411" y="connsiteY411"/>
                    </a:cxn>
                    <a:cxn ang="0">
                      <a:pos x="connsiteX412" y="connsiteY412"/>
                    </a:cxn>
                    <a:cxn ang="0">
                      <a:pos x="connsiteX413" y="connsiteY413"/>
                    </a:cxn>
                    <a:cxn ang="0">
                      <a:pos x="connsiteX414" y="connsiteY414"/>
                    </a:cxn>
                    <a:cxn ang="0">
                      <a:pos x="connsiteX415" y="connsiteY415"/>
                    </a:cxn>
                    <a:cxn ang="0">
                      <a:pos x="connsiteX416" y="connsiteY416"/>
                    </a:cxn>
                    <a:cxn ang="0">
                      <a:pos x="connsiteX417" y="connsiteY417"/>
                    </a:cxn>
                    <a:cxn ang="0">
                      <a:pos x="connsiteX418" y="connsiteY418"/>
                    </a:cxn>
                    <a:cxn ang="0">
                      <a:pos x="connsiteX419" y="connsiteY419"/>
                    </a:cxn>
                    <a:cxn ang="0">
                      <a:pos x="connsiteX420" y="connsiteY420"/>
                    </a:cxn>
                    <a:cxn ang="0">
                      <a:pos x="connsiteX421" y="connsiteY421"/>
                    </a:cxn>
                    <a:cxn ang="0">
                      <a:pos x="connsiteX422" y="connsiteY422"/>
                    </a:cxn>
                    <a:cxn ang="0">
                      <a:pos x="connsiteX423" y="connsiteY423"/>
                    </a:cxn>
                    <a:cxn ang="0">
                      <a:pos x="connsiteX424" y="connsiteY424"/>
                    </a:cxn>
                    <a:cxn ang="0">
                      <a:pos x="connsiteX425" y="connsiteY425"/>
                    </a:cxn>
                    <a:cxn ang="0">
                      <a:pos x="connsiteX426" y="connsiteY426"/>
                    </a:cxn>
                    <a:cxn ang="0">
                      <a:pos x="connsiteX427" y="connsiteY427"/>
                    </a:cxn>
                    <a:cxn ang="0">
                      <a:pos x="connsiteX428" y="connsiteY428"/>
                    </a:cxn>
                    <a:cxn ang="0">
                      <a:pos x="connsiteX429" y="connsiteY429"/>
                    </a:cxn>
                    <a:cxn ang="0">
                      <a:pos x="connsiteX430" y="connsiteY430"/>
                    </a:cxn>
                    <a:cxn ang="0">
                      <a:pos x="connsiteX431" y="connsiteY431"/>
                    </a:cxn>
                    <a:cxn ang="0">
                      <a:pos x="connsiteX432" y="connsiteY432"/>
                    </a:cxn>
                    <a:cxn ang="0">
                      <a:pos x="connsiteX433" y="connsiteY433"/>
                    </a:cxn>
                    <a:cxn ang="0">
                      <a:pos x="connsiteX434" y="connsiteY434"/>
                    </a:cxn>
                    <a:cxn ang="0">
                      <a:pos x="connsiteX435" y="connsiteY435"/>
                    </a:cxn>
                    <a:cxn ang="0">
                      <a:pos x="connsiteX436" y="connsiteY436"/>
                    </a:cxn>
                    <a:cxn ang="0">
                      <a:pos x="connsiteX437" y="connsiteY437"/>
                    </a:cxn>
                    <a:cxn ang="0">
                      <a:pos x="connsiteX438" y="connsiteY438"/>
                    </a:cxn>
                    <a:cxn ang="0">
                      <a:pos x="connsiteX439" y="connsiteY439"/>
                    </a:cxn>
                    <a:cxn ang="0">
                      <a:pos x="connsiteX440" y="connsiteY440"/>
                    </a:cxn>
                    <a:cxn ang="0">
                      <a:pos x="connsiteX441" y="connsiteY441"/>
                    </a:cxn>
                    <a:cxn ang="0">
                      <a:pos x="connsiteX442" y="connsiteY442"/>
                    </a:cxn>
                    <a:cxn ang="0">
                      <a:pos x="connsiteX443" y="connsiteY443"/>
                    </a:cxn>
                    <a:cxn ang="0">
                      <a:pos x="connsiteX444" y="connsiteY444"/>
                    </a:cxn>
                    <a:cxn ang="0">
                      <a:pos x="connsiteX445" y="connsiteY445"/>
                    </a:cxn>
                    <a:cxn ang="0">
                      <a:pos x="connsiteX446" y="connsiteY446"/>
                    </a:cxn>
                    <a:cxn ang="0">
                      <a:pos x="connsiteX447" y="connsiteY447"/>
                    </a:cxn>
                    <a:cxn ang="0">
                      <a:pos x="connsiteX448" y="connsiteY448"/>
                    </a:cxn>
                    <a:cxn ang="0">
                      <a:pos x="connsiteX449" y="connsiteY449"/>
                    </a:cxn>
                    <a:cxn ang="0">
                      <a:pos x="connsiteX450" y="connsiteY450"/>
                    </a:cxn>
                    <a:cxn ang="0">
                      <a:pos x="connsiteX451" y="connsiteY451"/>
                    </a:cxn>
                    <a:cxn ang="0">
                      <a:pos x="connsiteX452" y="connsiteY452"/>
                    </a:cxn>
                    <a:cxn ang="0">
                      <a:pos x="connsiteX453" y="connsiteY453"/>
                    </a:cxn>
                    <a:cxn ang="0">
                      <a:pos x="connsiteX454" y="connsiteY454"/>
                    </a:cxn>
                  </a:cxnLst>
                  <a:rect l="l" t="t" r="r" b="b"/>
                  <a:pathLst>
                    <a:path w="338138" h="336550">
                      <a:moveTo>
                        <a:pt x="256117" y="200025"/>
                      </a:moveTo>
                      <a:cubicBezTo>
                        <a:pt x="256117" y="200025"/>
                        <a:pt x="256117" y="200025"/>
                        <a:pt x="257440" y="201324"/>
                      </a:cubicBezTo>
                      <a:cubicBezTo>
                        <a:pt x="257440" y="201324"/>
                        <a:pt x="257440" y="201324"/>
                        <a:pt x="258763" y="202623"/>
                      </a:cubicBezTo>
                      <a:cubicBezTo>
                        <a:pt x="258763" y="203922"/>
                        <a:pt x="258763" y="203922"/>
                        <a:pt x="258763" y="203922"/>
                      </a:cubicBezTo>
                      <a:lnTo>
                        <a:pt x="258763" y="205221"/>
                      </a:lnTo>
                      <a:cubicBezTo>
                        <a:pt x="258763" y="205221"/>
                        <a:pt x="258763" y="205221"/>
                        <a:pt x="258763" y="206520"/>
                      </a:cubicBezTo>
                      <a:cubicBezTo>
                        <a:pt x="258763" y="206520"/>
                        <a:pt x="258763" y="206520"/>
                        <a:pt x="257440" y="207819"/>
                      </a:cubicBezTo>
                      <a:cubicBezTo>
                        <a:pt x="257440" y="207819"/>
                        <a:pt x="257440" y="207819"/>
                        <a:pt x="254794" y="216911"/>
                      </a:cubicBezTo>
                      <a:cubicBezTo>
                        <a:pt x="254794" y="216911"/>
                        <a:pt x="254794" y="216911"/>
                        <a:pt x="246857" y="233796"/>
                      </a:cubicBezTo>
                      <a:cubicBezTo>
                        <a:pt x="246857" y="233796"/>
                        <a:pt x="246857" y="233796"/>
                        <a:pt x="245534" y="240290"/>
                      </a:cubicBezTo>
                      <a:cubicBezTo>
                        <a:pt x="245534" y="240290"/>
                        <a:pt x="245534" y="240290"/>
                        <a:pt x="241565" y="242888"/>
                      </a:cubicBezTo>
                      <a:cubicBezTo>
                        <a:pt x="241565" y="242888"/>
                        <a:pt x="241565" y="242888"/>
                        <a:pt x="237596" y="241589"/>
                      </a:cubicBezTo>
                      <a:cubicBezTo>
                        <a:pt x="237596" y="241589"/>
                        <a:pt x="237596" y="241589"/>
                        <a:pt x="236273" y="238992"/>
                      </a:cubicBezTo>
                      <a:cubicBezTo>
                        <a:pt x="236273" y="238992"/>
                        <a:pt x="236273" y="238992"/>
                        <a:pt x="234950" y="237693"/>
                      </a:cubicBezTo>
                      <a:cubicBezTo>
                        <a:pt x="234950" y="237693"/>
                        <a:pt x="234950" y="237693"/>
                        <a:pt x="236273" y="235095"/>
                      </a:cubicBezTo>
                      <a:cubicBezTo>
                        <a:pt x="236273" y="235095"/>
                        <a:pt x="236273" y="235095"/>
                        <a:pt x="236273" y="233796"/>
                      </a:cubicBezTo>
                      <a:cubicBezTo>
                        <a:pt x="236273" y="233796"/>
                        <a:pt x="236273" y="233796"/>
                        <a:pt x="238919" y="226003"/>
                      </a:cubicBezTo>
                      <a:cubicBezTo>
                        <a:pt x="238919" y="226003"/>
                        <a:pt x="238919" y="226003"/>
                        <a:pt x="238919" y="218210"/>
                      </a:cubicBezTo>
                      <a:cubicBezTo>
                        <a:pt x="238919" y="218210"/>
                        <a:pt x="238919" y="218210"/>
                        <a:pt x="238919" y="216911"/>
                      </a:cubicBezTo>
                      <a:cubicBezTo>
                        <a:pt x="238919" y="216911"/>
                        <a:pt x="238919" y="216911"/>
                        <a:pt x="240242" y="215612"/>
                      </a:cubicBezTo>
                      <a:cubicBezTo>
                        <a:pt x="240242" y="215612"/>
                        <a:pt x="240242" y="215612"/>
                        <a:pt x="240242" y="214313"/>
                      </a:cubicBezTo>
                      <a:cubicBezTo>
                        <a:pt x="240242" y="214313"/>
                        <a:pt x="240242" y="214313"/>
                        <a:pt x="246857" y="210416"/>
                      </a:cubicBezTo>
                      <a:cubicBezTo>
                        <a:pt x="246857" y="210416"/>
                        <a:pt x="246857" y="210416"/>
                        <a:pt x="253471" y="202623"/>
                      </a:cubicBezTo>
                      <a:cubicBezTo>
                        <a:pt x="253471" y="202623"/>
                        <a:pt x="253471" y="202623"/>
                        <a:pt x="253471" y="201324"/>
                      </a:cubicBezTo>
                      <a:cubicBezTo>
                        <a:pt x="253471" y="201324"/>
                        <a:pt x="253471" y="201324"/>
                        <a:pt x="256117" y="200025"/>
                      </a:cubicBezTo>
                      <a:close/>
                      <a:moveTo>
                        <a:pt x="300038" y="171450"/>
                      </a:moveTo>
                      <a:lnTo>
                        <a:pt x="301625" y="171450"/>
                      </a:lnTo>
                      <a:lnTo>
                        <a:pt x="298450" y="176213"/>
                      </a:lnTo>
                      <a:lnTo>
                        <a:pt x="296863" y="177800"/>
                      </a:lnTo>
                      <a:lnTo>
                        <a:pt x="295275" y="177800"/>
                      </a:lnTo>
                      <a:lnTo>
                        <a:pt x="295275" y="176213"/>
                      </a:lnTo>
                      <a:lnTo>
                        <a:pt x="296863" y="174625"/>
                      </a:lnTo>
                      <a:lnTo>
                        <a:pt x="298450" y="173038"/>
                      </a:lnTo>
                      <a:close/>
                      <a:moveTo>
                        <a:pt x="293688" y="171450"/>
                      </a:moveTo>
                      <a:lnTo>
                        <a:pt x="296863" y="171450"/>
                      </a:lnTo>
                      <a:lnTo>
                        <a:pt x="293688" y="174625"/>
                      </a:lnTo>
                      <a:lnTo>
                        <a:pt x="292100" y="174625"/>
                      </a:lnTo>
                      <a:lnTo>
                        <a:pt x="292100" y="173038"/>
                      </a:lnTo>
                      <a:close/>
                      <a:moveTo>
                        <a:pt x="303946" y="169998"/>
                      </a:moveTo>
                      <a:lnTo>
                        <a:pt x="303457" y="173083"/>
                      </a:lnTo>
                      <a:lnTo>
                        <a:pt x="303213" y="174625"/>
                      </a:lnTo>
                      <a:cubicBezTo>
                        <a:pt x="303213" y="174625"/>
                        <a:pt x="303213" y="174625"/>
                        <a:pt x="303213" y="173288"/>
                      </a:cubicBezTo>
                      <a:cubicBezTo>
                        <a:pt x="303213" y="173288"/>
                        <a:pt x="303213" y="173288"/>
                        <a:pt x="303213" y="171952"/>
                      </a:cubicBezTo>
                      <a:cubicBezTo>
                        <a:pt x="303213" y="171952"/>
                        <a:pt x="303213" y="171952"/>
                        <a:pt x="303213" y="170615"/>
                      </a:cubicBezTo>
                      <a:close/>
                      <a:moveTo>
                        <a:pt x="288926" y="169862"/>
                      </a:moveTo>
                      <a:cubicBezTo>
                        <a:pt x="288926" y="169862"/>
                        <a:pt x="288926" y="169862"/>
                        <a:pt x="290513" y="169862"/>
                      </a:cubicBezTo>
                      <a:cubicBezTo>
                        <a:pt x="290513" y="169862"/>
                        <a:pt x="290513" y="169862"/>
                        <a:pt x="293688" y="169862"/>
                      </a:cubicBezTo>
                      <a:cubicBezTo>
                        <a:pt x="293688" y="169862"/>
                        <a:pt x="293688" y="169862"/>
                        <a:pt x="293688" y="170656"/>
                      </a:cubicBezTo>
                      <a:cubicBezTo>
                        <a:pt x="293688" y="170656"/>
                        <a:pt x="293688" y="170656"/>
                        <a:pt x="292101" y="171450"/>
                      </a:cubicBezTo>
                      <a:cubicBezTo>
                        <a:pt x="292101" y="171450"/>
                        <a:pt x="292101" y="171450"/>
                        <a:pt x="290513" y="171450"/>
                      </a:cubicBezTo>
                      <a:cubicBezTo>
                        <a:pt x="290513" y="171450"/>
                        <a:pt x="290513" y="171450"/>
                        <a:pt x="288926" y="171450"/>
                      </a:cubicBezTo>
                      <a:cubicBezTo>
                        <a:pt x="288926" y="171450"/>
                        <a:pt x="288926" y="171450"/>
                        <a:pt x="287338" y="170656"/>
                      </a:cubicBezTo>
                      <a:cubicBezTo>
                        <a:pt x="287338" y="170656"/>
                        <a:pt x="287338" y="170656"/>
                        <a:pt x="288926" y="169862"/>
                      </a:cubicBezTo>
                      <a:close/>
                      <a:moveTo>
                        <a:pt x="304800" y="164600"/>
                      </a:moveTo>
                      <a:lnTo>
                        <a:pt x="304800" y="165267"/>
                      </a:lnTo>
                      <a:cubicBezTo>
                        <a:pt x="304800" y="166604"/>
                        <a:pt x="304800" y="166604"/>
                        <a:pt x="304800" y="166604"/>
                      </a:cubicBezTo>
                      <a:cubicBezTo>
                        <a:pt x="304800" y="167941"/>
                        <a:pt x="304800" y="167941"/>
                        <a:pt x="304800" y="167941"/>
                      </a:cubicBezTo>
                      <a:cubicBezTo>
                        <a:pt x="304800" y="169278"/>
                        <a:pt x="304800" y="169278"/>
                        <a:pt x="304800" y="169278"/>
                      </a:cubicBezTo>
                      <a:lnTo>
                        <a:pt x="303946" y="169998"/>
                      </a:lnTo>
                      <a:close/>
                      <a:moveTo>
                        <a:pt x="301626" y="149225"/>
                      </a:moveTo>
                      <a:lnTo>
                        <a:pt x="303213" y="149225"/>
                      </a:lnTo>
                      <a:cubicBezTo>
                        <a:pt x="303213" y="149225"/>
                        <a:pt x="303213" y="149225"/>
                        <a:pt x="304800" y="150562"/>
                      </a:cubicBezTo>
                      <a:cubicBezTo>
                        <a:pt x="304800" y="150562"/>
                        <a:pt x="304800" y="150562"/>
                        <a:pt x="304800" y="151899"/>
                      </a:cubicBezTo>
                      <a:cubicBezTo>
                        <a:pt x="304800" y="151899"/>
                        <a:pt x="304800" y="151899"/>
                        <a:pt x="304800" y="154573"/>
                      </a:cubicBezTo>
                      <a:lnTo>
                        <a:pt x="305656" y="153133"/>
                      </a:lnTo>
                      <a:lnTo>
                        <a:pt x="306128" y="156215"/>
                      </a:lnTo>
                      <a:lnTo>
                        <a:pt x="304800" y="164600"/>
                      </a:lnTo>
                      <a:lnTo>
                        <a:pt x="304800" y="162594"/>
                      </a:lnTo>
                      <a:cubicBezTo>
                        <a:pt x="304800" y="162594"/>
                        <a:pt x="304800" y="162594"/>
                        <a:pt x="304800" y="161257"/>
                      </a:cubicBezTo>
                      <a:cubicBezTo>
                        <a:pt x="304800" y="161257"/>
                        <a:pt x="304800" y="161257"/>
                        <a:pt x="304800" y="159920"/>
                      </a:cubicBezTo>
                      <a:cubicBezTo>
                        <a:pt x="304800" y="159920"/>
                        <a:pt x="304800" y="159920"/>
                        <a:pt x="304800" y="158583"/>
                      </a:cubicBezTo>
                      <a:cubicBezTo>
                        <a:pt x="304800" y="158583"/>
                        <a:pt x="304800" y="158583"/>
                        <a:pt x="303213" y="158583"/>
                      </a:cubicBezTo>
                      <a:cubicBezTo>
                        <a:pt x="303213" y="158583"/>
                        <a:pt x="303213" y="158583"/>
                        <a:pt x="303213" y="157246"/>
                      </a:cubicBezTo>
                      <a:cubicBezTo>
                        <a:pt x="303213" y="157246"/>
                        <a:pt x="303213" y="157246"/>
                        <a:pt x="303213" y="155909"/>
                      </a:cubicBezTo>
                      <a:cubicBezTo>
                        <a:pt x="303213" y="155909"/>
                        <a:pt x="303213" y="155909"/>
                        <a:pt x="303213" y="154573"/>
                      </a:cubicBezTo>
                      <a:cubicBezTo>
                        <a:pt x="303213" y="154573"/>
                        <a:pt x="303213" y="154573"/>
                        <a:pt x="301625" y="154573"/>
                      </a:cubicBezTo>
                      <a:cubicBezTo>
                        <a:pt x="301625" y="154573"/>
                        <a:pt x="301625" y="154573"/>
                        <a:pt x="301625" y="153236"/>
                      </a:cubicBezTo>
                      <a:cubicBezTo>
                        <a:pt x="301625" y="153236"/>
                        <a:pt x="301625" y="153236"/>
                        <a:pt x="301625" y="151899"/>
                      </a:cubicBezTo>
                      <a:lnTo>
                        <a:pt x="301625" y="150812"/>
                      </a:lnTo>
                      <a:lnTo>
                        <a:pt x="301626" y="150813"/>
                      </a:lnTo>
                      <a:lnTo>
                        <a:pt x="301626" y="149226"/>
                      </a:lnTo>
                      <a:close/>
                      <a:moveTo>
                        <a:pt x="298450" y="147637"/>
                      </a:moveTo>
                      <a:cubicBezTo>
                        <a:pt x="298450" y="147637"/>
                        <a:pt x="298450" y="147637"/>
                        <a:pt x="298450" y="148907"/>
                      </a:cubicBezTo>
                      <a:cubicBezTo>
                        <a:pt x="298450" y="148907"/>
                        <a:pt x="298450" y="148907"/>
                        <a:pt x="298450" y="150177"/>
                      </a:cubicBezTo>
                      <a:cubicBezTo>
                        <a:pt x="298450" y="150177"/>
                        <a:pt x="298450" y="150177"/>
                        <a:pt x="297180" y="150177"/>
                      </a:cubicBezTo>
                      <a:cubicBezTo>
                        <a:pt x="297180" y="150177"/>
                        <a:pt x="297180" y="150177"/>
                        <a:pt x="295910" y="150177"/>
                      </a:cubicBezTo>
                      <a:lnTo>
                        <a:pt x="294640" y="150177"/>
                      </a:lnTo>
                      <a:cubicBezTo>
                        <a:pt x="294640" y="150177"/>
                        <a:pt x="294640" y="150177"/>
                        <a:pt x="294640" y="152717"/>
                      </a:cubicBezTo>
                      <a:cubicBezTo>
                        <a:pt x="294640" y="152717"/>
                        <a:pt x="294640" y="152717"/>
                        <a:pt x="294640" y="153987"/>
                      </a:cubicBezTo>
                      <a:cubicBezTo>
                        <a:pt x="294640" y="153987"/>
                        <a:pt x="294640" y="153987"/>
                        <a:pt x="295910" y="155257"/>
                      </a:cubicBezTo>
                      <a:cubicBezTo>
                        <a:pt x="295910" y="155257"/>
                        <a:pt x="295910" y="155257"/>
                        <a:pt x="295910" y="153987"/>
                      </a:cubicBezTo>
                      <a:cubicBezTo>
                        <a:pt x="295910" y="153987"/>
                        <a:pt x="295910" y="153987"/>
                        <a:pt x="297180" y="152717"/>
                      </a:cubicBezTo>
                      <a:cubicBezTo>
                        <a:pt x="297180" y="152717"/>
                        <a:pt x="297180" y="152717"/>
                        <a:pt x="297180" y="153987"/>
                      </a:cubicBezTo>
                      <a:cubicBezTo>
                        <a:pt x="297180" y="153987"/>
                        <a:pt x="297180" y="153987"/>
                        <a:pt x="295910" y="156527"/>
                      </a:cubicBezTo>
                      <a:cubicBezTo>
                        <a:pt x="295910" y="156527"/>
                        <a:pt x="295910" y="156527"/>
                        <a:pt x="295910" y="157797"/>
                      </a:cubicBezTo>
                      <a:cubicBezTo>
                        <a:pt x="295910" y="157797"/>
                        <a:pt x="295910" y="157797"/>
                        <a:pt x="297180" y="160337"/>
                      </a:cubicBezTo>
                      <a:cubicBezTo>
                        <a:pt x="297180" y="160337"/>
                        <a:pt x="297180" y="160337"/>
                        <a:pt x="297180" y="162877"/>
                      </a:cubicBezTo>
                      <a:cubicBezTo>
                        <a:pt x="297180" y="162877"/>
                        <a:pt x="297180" y="162877"/>
                        <a:pt x="295910" y="164147"/>
                      </a:cubicBezTo>
                      <a:cubicBezTo>
                        <a:pt x="295910" y="164147"/>
                        <a:pt x="295910" y="164147"/>
                        <a:pt x="294640" y="162877"/>
                      </a:cubicBezTo>
                      <a:lnTo>
                        <a:pt x="294640" y="165417"/>
                      </a:lnTo>
                      <a:cubicBezTo>
                        <a:pt x="294640" y="165417"/>
                        <a:pt x="294640" y="165417"/>
                        <a:pt x="293370" y="166687"/>
                      </a:cubicBezTo>
                      <a:cubicBezTo>
                        <a:pt x="293370" y="166687"/>
                        <a:pt x="293370" y="166687"/>
                        <a:pt x="293370" y="165417"/>
                      </a:cubicBezTo>
                      <a:cubicBezTo>
                        <a:pt x="293370" y="165417"/>
                        <a:pt x="293370" y="165417"/>
                        <a:pt x="293370" y="162877"/>
                      </a:cubicBezTo>
                      <a:cubicBezTo>
                        <a:pt x="293370" y="162877"/>
                        <a:pt x="293370" y="162877"/>
                        <a:pt x="293370" y="161607"/>
                      </a:cubicBezTo>
                      <a:cubicBezTo>
                        <a:pt x="293370" y="161607"/>
                        <a:pt x="293370" y="161607"/>
                        <a:pt x="292100" y="159067"/>
                      </a:cubicBezTo>
                      <a:cubicBezTo>
                        <a:pt x="292100" y="159067"/>
                        <a:pt x="292100" y="159067"/>
                        <a:pt x="293370" y="157797"/>
                      </a:cubicBezTo>
                      <a:cubicBezTo>
                        <a:pt x="293370" y="157797"/>
                        <a:pt x="293370" y="157797"/>
                        <a:pt x="293370" y="155257"/>
                      </a:cubicBezTo>
                      <a:cubicBezTo>
                        <a:pt x="293370" y="155257"/>
                        <a:pt x="293370" y="155257"/>
                        <a:pt x="293370" y="153987"/>
                      </a:cubicBezTo>
                      <a:cubicBezTo>
                        <a:pt x="293370" y="153987"/>
                        <a:pt x="293370" y="153987"/>
                        <a:pt x="293370" y="151447"/>
                      </a:cubicBezTo>
                      <a:cubicBezTo>
                        <a:pt x="293370" y="151447"/>
                        <a:pt x="293370" y="151447"/>
                        <a:pt x="293370" y="148907"/>
                      </a:cubicBezTo>
                      <a:cubicBezTo>
                        <a:pt x="293370" y="148907"/>
                        <a:pt x="293370" y="148907"/>
                        <a:pt x="294640" y="148907"/>
                      </a:cubicBezTo>
                      <a:cubicBezTo>
                        <a:pt x="295910" y="147637"/>
                        <a:pt x="297180" y="147637"/>
                        <a:pt x="298450" y="147637"/>
                      </a:cubicBezTo>
                      <a:close/>
                      <a:moveTo>
                        <a:pt x="300038" y="139700"/>
                      </a:moveTo>
                      <a:lnTo>
                        <a:pt x="301626" y="139700"/>
                      </a:lnTo>
                      <a:lnTo>
                        <a:pt x="301626" y="141288"/>
                      </a:lnTo>
                      <a:lnTo>
                        <a:pt x="301626" y="142875"/>
                      </a:lnTo>
                      <a:lnTo>
                        <a:pt x="301626" y="146051"/>
                      </a:lnTo>
                      <a:lnTo>
                        <a:pt x="301626" y="147638"/>
                      </a:lnTo>
                      <a:lnTo>
                        <a:pt x="301626" y="149225"/>
                      </a:lnTo>
                      <a:lnTo>
                        <a:pt x="301625" y="149225"/>
                      </a:lnTo>
                      <a:cubicBezTo>
                        <a:pt x="301625" y="150562"/>
                        <a:pt x="301625" y="150562"/>
                        <a:pt x="301625" y="150562"/>
                      </a:cubicBezTo>
                      <a:lnTo>
                        <a:pt x="301625" y="150812"/>
                      </a:lnTo>
                      <a:lnTo>
                        <a:pt x="300038" y="149226"/>
                      </a:lnTo>
                      <a:lnTo>
                        <a:pt x="300038" y="147638"/>
                      </a:lnTo>
                      <a:lnTo>
                        <a:pt x="300038" y="144463"/>
                      </a:lnTo>
                      <a:lnTo>
                        <a:pt x="300038" y="141288"/>
                      </a:lnTo>
                      <a:close/>
                      <a:moveTo>
                        <a:pt x="287338" y="131762"/>
                      </a:moveTo>
                      <a:cubicBezTo>
                        <a:pt x="287338" y="131762"/>
                        <a:pt x="287338" y="131762"/>
                        <a:pt x="292101" y="134484"/>
                      </a:cubicBezTo>
                      <a:cubicBezTo>
                        <a:pt x="292101" y="134484"/>
                        <a:pt x="292101" y="134484"/>
                        <a:pt x="292101" y="135844"/>
                      </a:cubicBezTo>
                      <a:cubicBezTo>
                        <a:pt x="292101" y="135844"/>
                        <a:pt x="292101" y="135844"/>
                        <a:pt x="290513" y="138566"/>
                      </a:cubicBezTo>
                      <a:cubicBezTo>
                        <a:pt x="290513" y="138566"/>
                        <a:pt x="290513" y="138566"/>
                        <a:pt x="290513" y="139927"/>
                      </a:cubicBezTo>
                      <a:cubicBezTo>
                        <a:pt x="290513" y="139927"/>
                        <a:pt x="290513" y="139927"/>
                        <a:pt x="290513" y="142648"/>
                      </a:cubicBezTo>
                      <a:cubicBezTo>
                        <a:pt x="290513" y="142648"/>
                        <a:pt x="290513" y="142648"/>
                        <a:pt x="292101" y="144009"/>
                      </a:cubicBezTo>
                      <a:cubicBezTo>
                        <a:pt x="292101" y="144009"/>
                        <a:pt x="292101" y="144009"/>
                        <a:pt x="293688" y="145369"/>
                      </a:cubicBezTo>
                      <a:cubicBezTo>
                        <a:pt x="293688" y="145369"/>
                        <a:pt x="293688" y="145369"/>
                        <a:pt x="292101" y="146730"/>
                      </a:cubicBezTo>
                      <a:cubicBezTo>
                        <a:pt x="292101" y="146730"/>
                        <a:pt x="292101" y="146730"/>
                        <a:pt x="292101" y="148091"/>
                      </a:cubicBezTo>
                      <a:cubicBezTo>
                        <a:pt x="292101" y="148091"/>
                        <a:pt x="292101" y="148091"/>
                        <a:pt x="290513" y="150812"/>
                      </a:cubicBezTo>
                      <a:cubicBezTo>
                        <a:pt x="290513" y="150812"/>
                        <a:pt x="290513" y="150812"/>
                        <a:pt x="290513" y="152173"/>
                      </a:cubicBezTo>
                      <a:cubicBezTo>
                        <a:pt x="290513" y="152173"/>
                        <a:pt x="290513" y="152173"/>
                        <a:pt x="290513" y="153534"/>
                      </a:cubicBezTo>
                      <a:cubicBezTo>
                        <a:pt x="290513" y="153534"/>
                        <a:pt x="290513" y="153534"/>
                        <a:pt x="290513" y="154894"/>
                      </a:cubicBezTo>
                      <a:cubicBezTo>
                        <a:pt x="290513" y="154894"/>
                        <a:pt x="290513" y="156255"/>
                        <a:pt x="290513" y="157616"/>
                      </a:cubicBezTo>
                      <a:cubicBezTo>
                        <a:pt x="290513" y="157616"/>
                        <a:pt x="290513" y="157616"/>
                        <a:pt x="288925" y="160337"/>
                      </a:cubicBezTo>
                      <a:cubicBezTo>
                        <a:pt x="288925" y="160337"/>
                        <a:pt x="288925" y="160337"/>
                        <a:pt x="287338" y="160337"/>
                      </a:cubicBezTo>
                      <a:cubicBezTo>
                        <a:pt x="287338" y="152173"/>
                        <a:pt x="285750" y="144009"/>
                        <a:pt x="285750" y="137205"/>
                      </a:cubicBezTo>
                      <a:cubicBezTo>
                        <a:pt x="285750" y="137205"/>
                        <a:pt x="285750" y="137205"/>
                        <a:pt x="285750" y="135844"/>
                      </a:cubicBezTo>
                      <a:cubicBezTo>
                        <a:pt x="285750" y="135844"/>
                        <a:pt x="285750" y="135844"/>
                        <a:pt x="285750" y="133123"/>
                      </a:cubicBezTo>
                      <a:cubicBezTo>
                        <a:pt x="285750" y="133123"/>
                        <a:pt x="285750" y="133123"/>
                        <a:pt x="287338" y="131762"/>
                      </a:cubicBezTo>
                      <a:close/>
                      <a:moveTo>
                        <a:pt x="296863" y="123825"/>
                      </a:moveTo>
                      <a:lnTo>
                        <a:pt x="298451" y="127000"/>
                      </a:lnTo>
                      <a:lnTo>
                        <a:pt x="300038" y="130175"/>
                      </a:lnTo>
                      <a:lnTo>
                        <a:pt x="298451" y="130175"/>
                      </a:lnTo>
                      <a:lnTo>
                        <a:pt x="298451" y="133350"/>
                      </a:lnTo>
                      <a:lnTo>
                        <a:pt x="296863" y="131763"/>
                      </a:lnTo>
                      <a:lnTo>
                        <a:pt x="296863" y="130175"/>
                      </a:lnTo>
                      <a:lnTo>
                        <a:pt x="295276" y="128588"/>
                      </a:lnTo>
                      <a:lnTo>
                        <a:pt x="293688" y="130175"/>
                      </a:lnTo>
                      <a:lnTo>
                        <a:pt x="293688" y="128588"/>
                      </a:lnTo>
                      <a:lnTo>
                        <a:pt x="293688" y="125413"/>
                      </a:lnTo>
                      <a:lnTo>
                        <a:pt x="296863" y="125413"/>
                      </a:lnTo>
                      <a:close/>
                      <a:moveTo>
                        <a:pt x="292100" y="117475"/>
                      </a:moveTo>
                      <a:lnTo>
                        <a:pt x="293688" y="117475"/>
                      </a:lnTo>
                      <a:lnTo>
                        <a:pt x="293688" y="119063"/>
                      </a:lnTo>
                      <a:lnTo>
                        <a:pt x="293688" y="120650"/>
                      </a:lnTo>
                      <a:close/>
                      <a:moveTo>
                        <a:pt x="285750" y="101600"/>
                      </a:moveTo>
                      <a:lnTo>
                        <a:pt x="287338" y="101600"/>
                      </a:lnTo>
                      <a:lnTo>
                        <a:pt x="287338" y="104775"/>
                      </a:lnTo>
                      <a:lnTo>
                        <a:pt x="288925" y="107950"/>
                      </a:lnTo>
                      <a:lnTo>
                        <a:pt x="290513" y="109538"/>
                      </a:lnTo>
                      <a:lnTo>
                        <a:pt x="292101" y="111125"/>
                      </a:lnTo>
                      <a:lnTo>
                        <a:pt x="293688" y="111125"/>
                      </a:lnTo>
                      <a:lnTo>
                        <a:pt x="293688" y="114300"/>
                      </a:lnTo>
                      <a:lnTo>
                        <a:pt x="293688" y="115887"/>
                      </a:lnTo>
                      <a:lnTo>
                        <a:pt x="295276" y="117475"/>
                      </a:lnTo>
                      <a:lnTo>
                        <a:pt x="295276" y="119062"/>
                      </a:lnTo>
                      <a:lnTo>
                        <a:pt x="295276" y="120650"/>
                      </a:lnTo>
                      <a:lnTo>
                        <a:pt x="295276" y="122237"/>
                      </a:lnTo>
                      <a:lnTo>
                        <a:pt x="293688" y="117475"/>
                      </a:lnTo>
                      <a:lnTo>
                        <a:pt x="293688" y="115888"/>
                      </a:lnTo>
                      <a:lnTo>
                        <a:pt x="292101" y="114300"/>
                      </a:lnTo>
                      <a:lnTo>
                        <a:pt x="290513" y="114300"/>
                      </a:lnTo>
                      <a:lnTo>
                        <a:pt x="290513" y="115888"/>
                      </a:lnTo>
                      <a:lnTo>
                        <a:pt x="290513" y="117475"/>
                      </a:lnTo>
                      <a:lnTo>
                        <a:pt x="288925" y="117475"/>
                      </a:lnTo>
                      <a:lnTo>
                        <a:pt x="288925" y="115888"/>
                      </a:lnTo>
                      <a:lnTo>
                        <a:pt x="288925" y="112713"/>
                      </a:lnTo>
                      <a:lnTo>
                        <a:pt x="287338" y="109538"/>
                      </a:lnTo>
                      <a:lnTo>
                        <a:pt x="285750" y="107950"/>
                      </a:lnTo>
                      <a:lnTo>
                        <a:pt x="285750" y="106363"/>
                      </a:lnTo>
                      <a:lnTo>
                        <a:pt x="285750" y="103188"/>
                      </a:lnTo>
                      <a:close/>
                      <a:moveTo>
                        <a:pt x="203200" y="85725"/>
                      </a:moveTo>
                      <a:cubicBezTo>
                        <a:pt x="204391" y="85725"/>
                        <a:pt x="205582" y="85725"/>
                        <a:pt x="207963" y="85725"/>
                      </a:cubicBezTo>
                      <a:cubicBezTo>
                        <a:pt x="206772" y="88900"/>
                        <a:pt x="205582" y="86784"/>
                        <a:pt x="204391" y="87842"/>
                      </a:cubicBezTo>
                      <a:cubicBezTo>
                        <a:pt x="204391" y="87842"/>
                        <a:pt x="204391" y="87842"/>
                        <a:pt x="203200" y="87842"/>
                      </a:cubicBezTo>
                      <a:cubicBezTo>
                        <a:pt x="203200" y="86784"/>
                        <a:pt x="203200" y="85725"/>
                        <a:pt x="203200" y="85725"/>
                      </a:cubicBezTo>
                      <a:close/>
                      <a:moveTo>
                        <a:pt x="188913" y="83476"/>
                      </a:moveTo>
                      <a:cubicBezTo>
                        <a:pt x="190501" y="83609"/>
                        <a:pt x="192088" y="84138"/>
                        <a:pt x="192088" y="84667"/>
                      </a:cubicBezTo>
                      <a:cubicBezTo>
                        <a:pt x="192088" y="84667"/>
                        <a:pt x="192088" y="84667"/>
                        <a:pt x="190501" y="85725"/>
                      </a:cubicBezTo>
                      <a:cubicBezTo>
                        <a:pt x="187326" y="84667"/>
                        <a:pt x="185738" y="84667"/>
                        <a:pt x="185738" y="84667"/>
                      </a:cubicBezTo>
                      <a:cubicBezTo>
                        <a:pt x="185738" y="83609"/>
                        <a:pt x="187326" y="83344"/>
                        <a:pt x="188913" y="83476"/>
                      </a:cubicBezTo>
                      <a:close/>
                      <a:moveTo>
                        <a:pt x="161925" y="77787"/>
                      </a:moveTo>
                      <a:cubicBezTo>
                        <a:pt x="161925" y="77787"/>
                        <a:pt x="161925" y="77787"/>
                        <a:pt x="163248" y="77787"/>
                      </a:cubicBezTo>
                      <a:cubicBezTo>
                        <a:pt x="165894" y="77787"/>
                        <a:pt x="169863" y="77787"/>
                        <a:pt x="168540" y="82550"/>
                      </a:cubicBezTo>
                      <a:cubicBezTo>
                        <a:pt x="168540" y="82550"/>
                        <a:pt x="168540" y="82550"/>
                        <a:pt x="167217" y="82550"/>
                      </a:cubicBezTo>
                      <a:cubicBezTo>
                        <a:pt x="167217" y="82550"/>
                        <a:pt x="167217" y="82550"/>
                        <a:pt x="167217" y="81359"/>
                      </a:cubicBezTo>
                      <a:lnTo>
                        <a:pt x="161925" y="78978"/>
                      </a:lnTo>
                      <a:cubicBezTo>
                        <a:pt x="161925" y="78978"/>
                        <a:pt x="161925" y="78978"/>
                        <a:pt x="161925" y="77787"/>
                      </a:cubicBezTo>
                      <a:close/>
                      <a:moveTo>
                        <a:pt x="158751" y="73554"/>
                      </a:moveTo>
                      <a:cubicBezTo>
                        <a:pt x="161926" y="74612"/>
                        <a:pt x="158751" y="76729"/>
                        <a:pt x="155575" y="77787"/>
                      </a:cubicBezTo>
                      <a:cubicBezTo>
                        <a:pt x="155575" y="77787"/>
                        <a:pt x="155575" y="77787"/>
                        <a:pt x="153988" y="76729"/>
                      </a:cubicBezTo>
                      <a:cubicBezTo>
                        <a:pt x="155575" y="74612"/>
                        <a:pt x="155575" y="71437"/>
                        <a:pt x="158751" y="73554"/>
                      </a:cubicBezTo>
                      <a:close/>
                      <a:moveTo>
                        <a:pt x="140098" y="48759"/>
                      </a:moveTo>
                      <a:cubicBezTo>
                        <a:pt x="141487" y="47625"/>
                        <a:pt x="141487" y="51027"/>
                        <a:pt x="142876" y="48759"/>
                      </a:cubicBezTo>
                      <a:cubicBezTo>
                        <a:pt x="140098" y="52161"/>
                        <a:pt x="137319" y="55563"/>
                        <a:pt x="131763" y="55563"/>
                      </a:cubicBezTo>
                      <a:cubicBezTo>
                        <a:pt x="131763" y="52161"/>
                        <a:pt x="137319" y="51027"/>
                        <a:pt x="140098" y="48759"/>
                      </a:cubicBezTo>
                      <a:close/>
                      <a:moveTo>
                        <a:pt x="148273" y="42598"/>
                      </a:moveTo>
                      <a:lnTo>
                        <a:pt x="150813" y="42598"/>
                      </a:lnTo>
                      <a:cubicBezTo>
                        <a:pt x="150813" y="42598"/>
                        <a:pt x="150813" y="42598"/>
                        <a:pt x="149543" y="43921"/>
                      </a:cubicBezTo>
                      <a:cubicBezTo>
                        <a:pt x="147003" y="45244"/>
                        <a:pt x="150813" y="49213"/>
                        <a:pt x="148273" y="51859"/>
                      </a:cubicBezTo>
                      <a:cubicBezTo>
                        <a:pt x="149543" y="51859"/>
                        <a:pt x="149543" y="50536"/>
                        <a:pt x="150813" y="50536"/>
                      </a:cubicBezTo>
                      <a:cubicBezTo>
                        <a:pt x="150813" y="51859"/>
                        <a:pt x="149543" y="53181"/>
                        <a:pt x="148273" y="53181"/>
                      </a:cubicBezTo>
                      <a:cubicBezTo>
                        <a:pt x="148273" y="53181"/>
                        <a:pt x="148273" y="54504"/>
                        <a:pt x="149543" y="54504"/>
                      </a:cubicBezTo>
                      <a:cubicBezTo>
                        <a:pt x="147003" y="55827"/>
                        <a:pt x="144463" y="55827"/>
                        <a:pt x="141923" y="55827"/>
                      </a:cubicBezTo>
                      <a:cubicBezTo>
                        <a:pt x="140653" y="57150"/>
                        <a:pt x="139383" y="57150"/>
                        <a:pt x="138113" y="57150"/>
                      </a:cubicBezTo>
                      <a:cubicBezTo>
                        <a:pt x="138113" y="55827"/>
                        <a:pt x="139383" y="55827"/>
                        <a:pt x="140653" y="55827"/>
                      </a:cubicBezTo>
                      <a:cubicBezTo>
                        <a:pt x="140653" y="54504"/>
                        <a:pt x="141923" y="54504"/>
                        <a:pt x="141923" y="53181"/>
                      </a:cubicBezTo>
                      <a:cubicBezTo>
                        <a:pt x="141923" y="53181"/>
                        <a:pt x="141923" y="53181"/>
                        <a:pt x="139383" y="53181"/>
                      </a:cubicBezTo>
                      <a:cubicBezTo>
                        <a:pt x="140653" y="53181"/>
                        <a:pt x="141923" y="53181"/>
                        <a:pt x="141923" y="51859"/>
                      </a:cubicBezTo>
                      <a:cubicBezTo>
                        <a:pt x="141923" y="49213"/>
                        <a:pt x="145733" y="51859"/>
                        <a:pt x="145733" y="49213"/>
                      </a:cubicBezTo>
                      <a:cubicBezTo>
                        <a:pt x="145733" y="47890"/>
                        <a:pt x="144463" y="47890"/>
                        <a:pt x="144463" y="47890"/>
                      </a:cubicBezTo>
                      <a:cubicBezTo>
                        <a:pt x="144463" y="47890"/>
                        <a:pt x="144463" y="46567"/>
                        <a:pt x="144463" y="45244"/>
                      </a:cubicBezTo>
                      <a:cubicBezTo>
                        <a:pt x="144463" y="45244"/>
                        <a:pt x="144463" y="46567"/>
                        <a:pt x="143193" y="45244"/>
                      </a:cubicBezTo>
                      <a:close/>
                      <a:moveTo>
                        <a:pt x="169336" y="30162"/>
                      </a:moveTo>
                      <a:cubicBezTo>
                        <a:pt x="103318" y="30162"/>
                        <a:pt x="47862" y="76200"/>
                        <a:pt x="33338" y="136706"/>
                      </a:cubicBezTo>
                      <a:cubicBezTo>
                        <a:pt x="33338" y="136706"/>
                        <a:pt x="33338" y="138022"/>
                        <a:pt x="33338" y="138022"/>
                      </a:cubicBezTo>
                      <a:cubicBezTo>
                        <a:pt x="33338" y="138022"/>
                        <a:pt x="33338" y="139337"/>
                        <a:pt x="33338" y="139337"/>
                      </a:cubicBezTo>
                      <a:cubicBezTo>
                        <a:pt x="33338" y="139337"/>
                        <a:pt x="33338" y="140652"/>
                        <a:pt x="33338" y="140652"/>
                      </a:cubicBezTo>
                      <a:cubicBezTo>
                        <a:pt x="33338" y="140652"/>
                        <a:pt x="34658" y="139337"/>
                        <a:pt x="34658" y="139337"/>
                      </a:cubicBezTo>
                      <a:cubicBezTo>
                        <a:pt x="34658" y="139337"/>
                        <a:pt x="35979" y="139337"/>
                        <a:pt x="35979" y="139337"/>
                      </a:cubicBezTo>
                      <a:cubicBezTo>
                        <a:pt x="35979" y="139337"/>
                        <a:pt x="35979" y="139337"/>
                        <a:pt x="35979" y="140652"/>
                      </a:cubicBezTo>
                      <a:cubicBezTo>
                        <a:pt x="35979" y="147229"/>
                        <a:pt x="42580" y="148544"/>
                        <a:pt x="43901" y="153806"/>
                      </a:cubicBezTo>
                      <a:cubicBezTo>
                        <a:pt x="47862" y="159067"/>
                        <a:pt x="47862" y="164329"/>
                        <a:pt x="45221" y="169590"/>
                      </a:cubicBezTo>
                      <a:cubicBezTo>
                        <a:pt x="47862" y="169590"/>
                        <a:pt x="46542" y="165644"/>
                        <a:pt x="49182" y="166959"/>
                      </a:cubicBezTo>
                      <a:cubicBezTo>
                        <a:pt x="50503" y="166959"/>
                        <a:pt x="47862" y="169590"/>
                        <a:pt x="50503" y="170905"/>
                      </a:cubicBezTo>
                      <a:cubicBezTo>
                        <a:pt x="50503" y="170905"/>
                        <a:pt x="50503" y="170905"/>
                        <a:pt x="50503" y="168275"/>
                      </a:cubicBezTo>
                      <a:cubicBezTo>
                        <a:pt x="53143" y="166959"/>
                        <a:pt x="55784" y="170905"/>
                        <a:pt x="55784" y="174852"/>
                      </a:cubicBezTo>
                      <a:cubicBezTo>
                        <a:pt x="55784" y="174852"/>
                        <a:pt x="57105" y="174852"/>
                        <a:pt x="57105" y="174852"/>
                      </a:cubicBezTo>
                      <a:cubicBezTo>
                        <a:pt x="57105" y="174852"/>
                        <a:pt x="57105" y="173536"/>
                        <a:pt x="57105" y="173536"/>
                      </a:cubicBezTo>
                      <a:cubicBezTo>
                        <a:pt x="57105" y="173536"/>
                        <a:pt x="58425" y="173536"/>
                        <a:pt x="59745" y="173536"/>
                      </a:cubicBezTo>
                      <a:cubicBezTo>
                        <a:pt x="61066" y="173536"/>
                        <a:pt x="61066" y="173536"/>
                        <a:pt x="61066" y="173536"/>
                      </a:cubicBezTo>
                      <a:cubicBezTo>
                        <a:pt x="61066" y="173536"/>
                        <a:pt x="62386" y="173536"/>
                        <a:pt x="62386" y="173536"/>
                      </a:cubicBezTo>
                      <a:cubicBezTo>
                        <a:pt x="63706" y="173536"/>
                        <a:pt x="63706" y="173536"/>
                        <a:pt x="63706" y="173536"/>
                      </a:cubicBezTo>
                      <a:cubicBezTo>
                        <a:pt x="63706" y="173536"/>
                        <a:pt x="63706" y="173536"/>
                        <a:pt x="65027" y="173536"/>
                      </a:cubicBezTo>
                      <a:cubicBezTo>
                        <a:pt x="65027" y="174852"/>
                        <a:pt x="65027" y="174852"/>
                        <a:pt x="65027" y="174852"/>
                      </a:cubicBezTo>
                      <a:cubicBezTo>
                        <a:pt x="65027" y="174852"/>
                        <a:pt x="66347" y="176167"/>
                        <a:pt x="68988" y="177482"/>
                      </a:cubicBezTo>
                      <a:cubicBezTo>
                        <a:pt x="70308" y="178798"/>
                        <a:pt x="72949" y="180113"/>
                        <a:pt x="72949" y="180113"/>
                      </a:cubicBezTo>
                      <a:cubicBezTo>
                        <a:pt x="72949" y="181428"/>
                        <a:pt x="74269" y="181428"/>
                        <a:pt x="74269" y="182744"/>
                      </a:cubicBezTo>
                      <a:cubicBezTo>
                        <a:pt x="74269" y="182744"/>
                        <a:pt x="74269" y="184059"/>
                        <a:pt x="74269" y="185374"/>
                      </a:cubicBezTo>
                      <a:cubicBezTo>
                        <a:pt x="74269" y="186690"/>
                        <a:pt x="74269" y="188005"/>
                        <a:pt x="74269" y="189320"/>
                      </a:cubicBezTo>
                      <a:cubicBezTo>
                        <a:pt x="74269" y="190636"/>
                        <a:pt x="72949" y="191951"/>
                        <a:pt x="71629" y="194582"/>
                      </a:cubicBezTo>
                      <a:cubicBezTo>
                        <a:pt x="71629" y="194582"/>
                        <a:pt x="71629" y="195897"/>
                        <a:pt x="71629" y="195897"/>
                      </a:cubicBezTo>
                      <a:cubicBezTo>
                        <a:pt x="68988" y="205105"/>
                        <a:pt x="65027" y="211682"/>
                        <a:pt x="63706" y="219574"/>
                      </a:cubicBezTo>
                      <a:cubicBezTo>
                        <a:pt x="62386" y="224835"/>
                        <a:pt x="66347" y="230097"/>
                        <a:pt x="66347" y="236673"/>
                      </a:cubicBezTo>
                      <a:cubicBezTo>
                        <a:pt x="66347" y="236673"/>
                        <a:pt x="66347" y="237989"/>
                        <a:pt x="66347" y="239304"/>
                      </a:cubicBezTo>
                      <a:cubicBezTo>
                        <a:pt x="66347" y="240619"/>
                        <a:pt x="66347" y="243250"/>
                        <a:pt x="65027" y="245881"/>
                      </a:cubicBezTo>
                      <a:cubicBezTo>
                        <a:pt x="63706" y="244565"/>
                        <a:pt x="63706" y="244565"/>
                        <a:pt x="62386" y="244565"/>
                      </a:cubicBezTo>
                      <a:cubicBezTo>
                        <a:pt x="63706" y="247196"/>
                        <a:pt x="66347" y="249827"/>
                        <a:pt x="65027" y="253773"/>
                      </a:cubicBezTo>
                      <a:cubicBezTo>
                        <a:pt x="65027" y="255088"/>
                        <a:pt x="63706" y="255088"/>
                        <a:pt x="62386" y="255088"/>
                      </a:cubicBezTo>
                      <a:cubicBezTo>
                        <a:pt x="63706" y="256404"/>
                        <a:pt x="63706" y="256404"/>
                        <a:pt x="63706" y="257719"/>
                      </a:cubicBezTo>
                      <a:cubicBezTo>
                        <a:pt x="63706" y="259034"/>
                        <a:pt x="65027" y="259034"/>
                        <a:pt x="66347" y="260350"/>
                      </a:cubicBezTo>
                      <a:cubicBezTo>
                        <a:pt x="66347" y="260350"/>
                        <a:pt x="66347" y="261665"/>
                        <a:pt x="66347" y="261665"/>
                      </a:cubicBezTo>
                      <a:cubicBezTo>
                        <a:pt x="66347" y="261665"/>
                        <a:pt x="66347" y="261665"/>
                        <a:pt x="67668" y="261665"/>
                      </a:cubicBezTo>
                      <a:cubicBezTo>
                        <a:pt x="72949" y="268242"/>
                        <a:pt x="79551" y="274819"/>
                        <a:pt x="87473" y="280080"/>
                      </a:cubicBezTo>
                      <a:cubicBezTo>
                        <a:pt x="87473" y="280080"/>
                        <a:pt x="88794" y="280080"/>
                        <a:pt x="88794" y="280080"/>
                      </a:cubicBezTo>
                      <a:cubicBezTo>
                        <a:pt x="88794" y="280080"/>
                        <a:pt x="88794" y="280080"/>
                        <a:pt x="88794" y="281395"/>
                      </a:cubicBezTo>
                      <a:cubicBezTo>
                        <a:pt x="88794" y="281395"/>
                        <a:pt x="90114" y="281395"/>
                        <a:pt x="90114" y="281395"/>
                      </a:cubicBezTo>
                      <a:cubicBezTo>
                        <a:pt x="112560" y="297180"/>
                        <a:pt x="140288" y="306387"/>
                        <a:pt x="169336" y="306387"/>
                      </a:cubicBezTo>
                      <a:cubicBezTo>
                        <a:pt x="245919" y="306387"/>
                        <a:pt x="307976" y="244565"/>
                        <a:pt x="307976" y="168275"/>
                      </a:cubicBezTo>
                      <a:lnTo>
                        <a:pt x="306128" y="156215"/>
                      </a:lnTo>
                      <a:lnTo>
                        <a:pt x="306388" y="154573"/>
                      </a:lnTo>
                      <a:lnTo>
                        <a:pt x="306388" y="151899"/>
                      </a:lnTo>
                      <a:lnTo>
                        <a:pt x="305656" y="153133"/>
                      </a:lnTo>
                      <a:lnTo>
                        <a:pt x="301374" y="125197"/>
                      </a:lnTo>
                      <a:cubicBezTo>
                        <a:pt x="297083" y="111715"/>
                        <a:pt x="290811" y="99219"/>
                        <a:pt x="282889" y="88038"/>
                      </a:cubicBezTo>
                      <a:cubicBezTo>
                        <a:pt x="284209" y="94615"/>
                        <a:pt x="284209" y="102507"/>
                        <a:pt x="282889" y="109084"/>
                      </a:cubicBezTo>
                      <a:cubicBezTo>
                        <a:pt x="281569" y="110399"/>
                        <a:pt x="281569" y="111714"/>
                        <a:pt x="281569" y="113030"/>
                      </a:cubicBezTo>
                      <a:cubicBezTo>
                        <a:pt x="280248" y="113030"/>
                        <a:pt x="280248" y="114345"/>
                        <a:pt x="278928" y="115660"/>
                      </a:cubicBezTo>
                      <a:cubicBezTo>
                        <a:pt x="278928" y="114345"/>
                        <a:pt x="278928" y="113030"/>
                        <a:pt x="278928" y="113030"/>
                      </a:cubicBezTo>
                      <a:cubicBezTo>
                        <a:pt x="278928" y="111714"/>
                        <a:pt x="278928" y="110399"/>
                        <a:pt x="277608" y="109084"/>
                      </a:cubicBezTo>
                      <a:cubicBezTo>
                        <a:pt x="277608" y="107768"/>
                        <a:pt x="276287" y="106453"/>
                        <a:pt x="274967" y="106453"/>
                      </a:cubicBezTo>
                      <a:cubicBezTo>
                        <a:pt x="267045" y="107768"/>
                        <a:pt x="260443" y="105138"/>
                        <a:pt x="253841" y="101192"/>
                      </a:cubicBezTo>
                      <a:cubicBezTo>
                        <a:pt x="252520" y="101192"/>
                        <a:pt x="251200" y="101192"/>
                        <a:pt x="249880" y="99876"/>
                      </a:cubicBezTo>
                      <a:cubicBezTo>
                        <a:pt x="245919" y="98561"/>
                        <a:pt x="243278" y="97245"/>
                        <a:pt x="240637" y="97245"/>
                      </a:cubicBezTo>
                      <a:cubicBezTo>
                        <a:pt x="243278" y="99876"/>
                        <a:pt x="244598" y="102507"/>
                        <a:pt x="245919" y="106453"/>
                      </a:cubicBezTo>
                      <a:cubicBezTo>
                        <a:pt x="245919" y="105138"/>
                        <a:pt x="247239" y="105138"/>
                        <a:pt x="247239" y="103822"/>
                      </a:cubicBezTo>
                      <a:cubicBezTo>
                        <a:pt x="247239" y="105138"/>
                        <a:pt x="248559" y="105138"/>
                        <a:pt x="248559" y="106453"/>
                      </a:cubicBezTo>
                      <a:cubicBezTo>
                        <a:pt x="249880" y="110399"/>
                        <a:pt x="256482" y="110399"/>
                        <a:pt x="256482" y="105138"/>
                      </a:cubicBezTo>
                      <a:cubicBezTo>
                        <a:pt x="263083" y="110399"/>
                        <a:pt x="269685" y="115660"/>
                        <a:pt x="268365" y="124868"/>
                      </a:cubicBezTo>
                      <a:cubicBezTo>
                        <a:pt x="267045" y="128814"/>
                        <a:pt x="263083" y="131445"/>
                        <a:pt x="259122" y="132760"/>
                      </a:cubicBezTo>
                      <a:cubicBezTo>
                        <a:pt x="251200" y="135391"/>
                        <a:pt x="237996" y="140652"/>
                        <a:pt x="236676" y="128814"/>
                      </a:cubicBezTo>
                      <a:cubicBezTo>
                        <a:pt x="236676" y="128814"/>
                        <a:pt x="235356" y="127499"/>
                        <a:pt x="235356" y="126183"/>
                      </a:cubicBezTo>
                      <a:cubicBezTo>
                        <a:pt x="234035" y="124868"/>
                        <a:pt x="234035" y="124868"/>
                        <a:pt x="234035" y="123553"/>
                      </a:cubicBezTo>
                      <a:cubicBezTo>
                        <a:pt x="230074" y="119607"/>
                        <a:pt x="226113" y="115660"/>
                        <a:pt x="223472" y="110399"/>
                      </a:cubicBezTo>
                      <a:cubicBezTo>
                        <a:pt x="222152" y="109084"/>
                        <a:pt x="220831" y="109084"/>
                        <a:pt x="220831" y="107768"/>
                      </a:cubicBezTo>
                      <a:cubicBezTo>
                        <a:pt x="219511" y="106453"/>
                        <a:pt x="219511" y="106453"/>
                        <a:pt x="218191" y="105138"/>
                      </a:cubicBezTo>
                      <a:cubicBezTo>
                        <a:pt x="218191" y="103822"/>
                        <a:pt x="216870" y="103822"/>
                        <a:pt x="215550" y="102507"/>
                      </a:cubicBezTo>
                      <a:cubicBezTo>
                        <a:pt x="212909" y="103822"/>
                        <a:pt x="214230" y="97245"/>
                        <a:pt x="210268" y="98561"/>
                      </a:cubicBezTo>
                      <a:cubicBezTo>
                        <a:pt x="208948" y="99876"/>
                        <a:pt x="208948" y="99876"/>
                        <a:pt x="210268" y="99876"/>
                      </a:cubicBezTo>
                      <a:cubicBezTo>
                        <a:pt x="211589" y="102507"/>
                        <a:pt x="211589" y="102507"/>
                        <a:pt x="212909" y="103822"/>
                      </a:cubicBezTo>
                      <a:cubicBezTo>
                        <a:pt x="214230" y="105138"/>
                        <a:pt x="214230" y="105138"/>
                        <a:pt x="215550" y="106453"/>
                      </a:cubicBezTo>
                      <a:cubicBezTo>
                        <a:pt x="215550" y="107768"/>
                        <a:pt x="216870" y="107768"/>
                        <a:pt x="216870" y="109084"/>
                      </a:cubicBezTo>
                      <a:cubicBezTo>
                        <a:pt x="219511" y="113030"/>
                        <a:pt x="223472" y="116976"/>
                        <a:pt x="224793" y="122237"/>
                      </a:cubicBezTo>
                      <a:cubicBezTo>
                        <a:pt x="227433" y="124868"/>
                        <a:pt x="230074" y="128814"/>
                        <a:pt x="231394" y="131445"/>
                      </a:cubicBezTo>
                      <a:cubicBezTo>
                        <a:pt x="232715" y="132760"/>
                        <a:pt x="234035" y="134075"/>
                        <a:pt x="234035" y="134075"/>
                      </a:cubicBezTo>
                      <a:cubicBezTo>
                        <a:pt x="235356" y="135391"/>
                        <a:pt x="236676" y="138022"/>
                        <a:pt x="236676" y="138022"/>
                      </a:cubicBezTo>
                      <a:cubicBezTo>
                        <a:pt x="237996" y="139337"/>
                        <a:pt x="237996" y="139337"/>
                        <a:pt x="240637" y="140652"/>
                      </a:cubicBezTo>
                      <a:cubicBezTo>
                        <a:pt x="241957" y="141968"/>
                        <a:pt x="244598" y="143283"/>
                        <a:pt x="244598" y="143283"/>
                      </a:cubicBezTo>
                      <a:cubicBezTo>
                        <a:pt x="244598" y="143283"/>
                        <a:pt x="245919" y="143283"/>
                        <a:pt x="245919" y="143283"/>
                      </a:cubicBezTo>
                      <a:cubicBezTo>
                        <a:pt x="247239" y="143283"/>
                        <a:pt x="247239" y="143283"/>
                        <a:pt x="248559" y="143283"/>
                      </a:cubicBezTo>
                      <a:cubicBezTo>
                        <a:pt x="252520" y="143283"/>
                        <a:pt x="256482" y="143283"/>
                        <a:pt x="260443" y="140652"/>
                      </a:cubicBezTo>
                      <a:cubicBezTo>
                        <a:pt x="260443" y="143283"/>
                        <a:pt x="260443" y="145914"/>
                        <a:pt x="259122" y="147229"/>
                      </a:cubicBezTo>
                      <a:cubicBezTo>
                        <a:pt x="259122" y="148544"/>
                        <a:pt x="259122" y="149860"/>
                        <a:pt x="257802" y="151175"/>
                      </a:cubicBezTo>
                      <a:cubicBezTo>
                        <a:pt x="257802" y="153806"/>
                        <a:pt x="256482" y="156437"/>
                        <a:pt x="255161" y="159067"/>
                      </a:cubicBezTo>
                      <a:cubicBezTo>
                        <a:pt x="255161" y="160383"/>
                        <a:pt x="253841" y="160383"/>
                        <a:pt x="253841" y="161698"/>
                      </a:cubicBezTo>
                      <a:cubicBezTo>
                        <a:pt x="240637" y="168275"/>
                        <a:pt x="228754" y="176167"/>
                        <a:pt x="232715" y="190636"/>
                      </a:cubicBezTo>
                      <a:cubicBezTo>
                        <a:pt x="232715" y="190636"/>
                        <a:pt x="234035" y="191951"/>
                        <a:pt x="234035" y="191951"/>
                      </a:cubicBezTo>
                      <a:cubicBezTo>
                        <a:pt x="234035" y="199843"/>
                        <a:pt x="232715" y="206420"/>
                        <a:pt x="228754" y="212997"/>
                      </a:cubicBezTo>
                      <a:cubicBezTo>
                        <a:pt x="228754" y="214312"/>
                        <a:pt x="227433" y="215628"/>
                        <a:pt x="227433" y="215628"/>
                      </a:cubicBezTo>
                      <a:cubicBezTo>
                        <a:pt x="222152" y="222204"/>
                        <a:pt x="219511" y="228781"/>
                        <a:pt x="218191" y="235358"/>
                      </a:cubicBezTo>
                      <a:cubicBezTo>
                        <a:pt x="218191" y="236673"/>
                        <a:pt x="214230" y="236673"/>
                        <a:pt x="212909" y="239304"/>
                      </a:cubicBezTo>
                      <a:cubicBezTo>
                        <a:pt x="212909" y="239304"/>
                        <a:pt x="212909" y="240619"/>
                        <a:pt x="211589" y="241935"/>
                      </a:cubicBezTo>
                      <a:cubicBezTo>
                        <a:pt x="211589" y="243250"/>
                        <a:pt x="210268" y="245881"/>
                        <a:pt x="210268" y="245881"/>
                      </a:cubicBezTo>
                      <a:cubicBezTo>
                        <a:pt x="208948" y="247196"/>
                        <a:pt x="207628" y="248512"/>
                        <a:pt x="207628" y="248512"/>
                      </a:cubicBezTo>
                      <a:cubicBezTo>
                        <a:pt x="206307" y="249827"/>
                        <a:pt x="204987" y="251142"/>
                        <a:pt x="203667" y="253773"/>
                      </a:cubicBezTo>
                      <a:cubicBezTo>
                        <a:pt x="199705" y="255088"/>
                        <a:pt x="195744" y="256404"/>
                        <a:pt x="191783" y="259034"/>
                      </a:cubicBezTo>
                      <a:cubicBezTo>
                        <a:pt x="189142" y="259034"/>
                        <a:pt x="185181" y="259034"/>
                        <a:pt x="185181" y="259034"/>
                      </a:cubicBezTo>
                      <a:cubicBezTo>
                        <a:pt x="185181" y="260350"/>
                        <a:pt x="185181" y="260350"/>
                        <a:pt x="183861" y="260350"/>
                      </a:cubicBezTo>
                      <a:cubicBezTo>
                        <a:pt x="183861" y="260350"/>
                        <a:pt x="183861" y="260350"/>
                        <a:pt x="183861" y="261665"/>
                      </a:cubicBezTo>
                      <a:cubicBezTo>
                        <a:pt x="182540" y="261665"/>
                        <a:pt x="182540" y="261665"/>
                        <a:pt x="181220" y="261665"/>
                      </a:cubicBezTo>
                      <a:cubicBezTo>
                        <a:pt x="179899" y="261665"/>
                        <a:pt x="178579" y="260350"/>
                        <a:pt x="178579" y="260350"/>
                      </a:cubicBezTo>
                      <a:cubicBezTo>
                        <a:pt x="178579" y="260350"/>
                        <a:pt x="177259" y="260350"/>
                        <a:pt x="177259" y="259034"/>
                      </a:cubicBezTo>
                      <a:cubicBezTo>
                        <a:pt x="177259" y="259034"/>
                        <a:pt x="175938" y="257719"/>
                        <a:pt x="175938" y="257719"/>
                      </a:cubicBezTo>
                      <a:cubicBezTo>
                        <a:pt x="175938" y="257719"/>
                        <a:pt x="175938" y="256404"/>
                        <a:pt x="175938" y="256404"/>
                      </a:cubicBezTo>
                      <a:cubicBezTo>
                        <a:pt x="175938" y="256404"/>
                        <a:pt x="175938" y="256404"/>
                        <a:pt x="175938" y="255088"/>
                      </a:cubicBezTo>
                      <a:cubicBezTo>
                        <a:pt x="175938" y="255088"/>
                        <a:pt x="175938" y="255088"/>
                        <a:pt x="175938" y="253773"/>
                      </a:cubicBezTo>
                      <a:cubicBezTo>
                        <a:pt x="175938" y="252458"/>
                        <a:pt x="175938" y="251142"/>
                        <a:pt x="174618" y="251142"/>
                      </a:cubicBezTo>
                      <a:cubicBezTo>
                        <a:pt x="174618" y="249827"/>
                        <a:pt x="173298" y="248512"/>
                        <a:pt x="173298" y="248512"/>
                      </a:cubicBezTo>
                      <a:cubicBezTo>
                        <a:pt x="171977" y="247196"/>
                        <a:pt x="171977" y="245881"/>
                        <a:pt x="171977" y="245881"/>
                      </a:cubicBezTo>
                      <a:cubicBezTo>
                        <a:pt x="171977" y="245881"/>
                        <a:pt x="171977" y="245881"/>
                        <a:pt x="170657" y="245881"/>
                      </a:cubicBezTo>
                      <a:cubicBezTo>
                        <a:pt x="170657" y="245881"/>
                        <a:pt x="170657" y="244565"/>
                        <a:pt x="170657" y="244565"/>
                      </a:cubicBezTo>
                      <a:cubicBezTo>
                        <a:pt x="170657" y="244565"/>
                        <a:pt x="169336" y="243250"/>
                        <a:pt x="169336" y="243250"/>
                      </a:cubicBezTo>
                      <a:cubicBezTo>
                        <a:pt x="169336" y="243250"/>
                        <a:pt x="169336" y="243250"/>
                        <a:pt x="169336" y="241935"/>
                      </a:cubicBezTo>
                      <a:cubicBezTo>
                        <a:pt x="168016" y="234043"/>
                        <a:pt x="162735" y="226150"/>
                        <a:pt x="160094" y="219574"/>
                      </a:cubicBezTo>
                      <a:cubicBezTo>
                        <a:pt x="158773" y="214312"/>
                        <a:pt x="161414" y="209051"/>
                        <a:pt x="164055" y="205105"/>
                      </a:cubicBezTo>
                      <a:cubicBezTo>
                        <a:pt x="165375" y="203789"/>
                        <a:pt x="165375" y="203789"/>
                        <a:pt x="165375" y="202474"/>
                      </a:cubicBezTo>
                      <a:cubicBezTo>
                        <a:pt x="165375" y="201159"/>
                        <a:pt x="165375" y="199843"/>
                        <a:pt x="165375" y="198528"/>
                      </a:cubicBezTo>
                      <a:cubicBezTo>
                        <a:pt x="164055" y="198528"/>
                        <a:pt x="164055" y="195897"/>
                        <a:pt x="164055" y="194582"/>
                      </a:cubicBezTo>
                      <a:cubicBezTo>
                        <a:pt x="162735" y="191951"/>
                        <a:pt x="161414" y="188005"/>
                        <a:pt x="160094" y="185374"/>
                      </a:cubicBezTo>
                      <a:cubicBezTo>
                        <a:pt x="160094" y="185374"/>
                        <a:pt x="158773" y="184059"/>
                        <a:pt x="157453" y="182744"/>
                      </a:cubicBezTo>
                      <a:cubicBezTo>
                        <a:pt x="157453" y="181428"/>
                        <a:pt x="156133" y="181428"/>
                        <a:pt x="156133" y="180113"/>
                      </a:cubicBezTo>
                      <a:cubicBezTo>
                        <a:pt x="150851" y="176167"/>
                        <a:pt x="154812" y="169590"/>
                        <a:pt x="152172" y="164329"/>
                      </a:cubicBezTo>
                      <a:cubicBezTo>
                        <a:pt x="150851" y="161698"/>
                        <a:pt x="149531" y="160383"/>
                        <a:pt x="148210" y="160383"/>
                      </a:cubicBezTo>
                      <a:cubicBezTo>
                        <a:pt x="145570" y="160383"/>
                        <a:pt x="144249" y="160383"/>
                        <a:pt x="144249" y="160383"/>
                      </a:cubicBezTo>
                      <a:cubicBezTo>
                        <a:pt x="142929" y="160383"/>
                        <a:pt x="142929" y="159067"/>
                        <a:pt x="142929" y="159067"/>
                      </a:cubicBezTo>
                      <a:cubicBezTo>
                        <a:pt x="142929" y="159067"/>
                        <a:pt x="142929" y="157752"/>
                        <a:pt x="141609" y="157752"/>
                      </a:cubicBezTo>
                      <a:cubicBezTo>
                        <a:pt x="141609" y="157752"/>
                        <a:pt x="141609" y="156437"/>
                        <a:pt x="141609" y="156437"/>
                      </a:cubicBezTo>
                      <a:cubicBezTo>
                        <a:pt x="141609" y="156437"/>
                        <a:pt x="138968" y="156437"/>
                        <a:pt x="136327" y="155121"/>
                      </a:cubicBezTo>
                      <a:cubicBezTo>
                        <a:pt x="136327" y="156437"/>
                        <a:pt x="135007" y="156437"/>
                        <a:pt x="133686" y="156437"/>
                      </a:cubicBezTo>
                      <a:cubicBezTo>
                        <a:pt x="132366" y="156437"/>
                        <a:pt x="132366" y="156437"/>
                        <a:pt x="131046" y="156437"/>
                      </a:cubicBezTo>
                      <a:cubicBezTo>
                        <a:pt x="117842" y="163013"/>
                        <a:pt x="98036" y="164329"/>
                        <a:pt x="92755" y="145914"/>
                      </a:cubicBezTo>
                      <a:cubicBezTo>
                        <a:pt x="92755" y="145914"/>
                        <a:pt x="91434" y="144598"/>
                        <a:pt x="91434" y="143283"/>
                      </a:cubicBezTo>
                      <a:cubicBezTo>
                        <a:pt x="90114" y="141968"/>
                        <a:pt x="90114" y="140652"/>
                        <a:pt x="88794" y="140652"/>
                      </a:cubicBezTo>
                      <a:cubicBezTo>
                        <a:pt x="88794" y="140652"/>
                        <a:pt x="88794" y="140652"/>
                        <a:pt x="88794" y="139337"/>
                      </a:cubicBezTo>
                      <a:cubicBezTo>
                        <a:pt x="87473" y="139337"/>
                        <a:pt x="87473" y="139337"/>
                        <a:pt x="87473" y="139337"/>
                      </a:cubicBezTo>
                      <a:cubicBezTo>
                        <a:pt x="87473" y="138022"/>
                        <a:pt x="87473" y="138022"/>
                        <a:pt x="88794" y="136706"/>
                      </a:cubicBezTo>
                      <a:cubicBezTo>
                        <a:pt x="88794" y="136706"/>
                        <a:pt x="88794" y="135391"/>
                        <a:pt x="88794" y="134075"/>
                      </a:cubicBezTo>
                      <a:cubicBezTo>
                        <a:pt x="88794" y="134075"/>
                        <a:pt x="88794" y="132760"/>
                        <a:pt x="88794" y="132760"/>
                      </a:cubicBezTo>
                      <a:cubicBezTo>
                        <a:pt x="88794" y="132760"/>
                        <a:pt x="88794" y="131445"/>
                        <a:pt x="88794" y="131445"/>
                      </a:cubicBezTo>
                      <a:cubicBezTo>
                        <a:pt x="91434" y="120922"/>
                        <a:pt x="94075" y="110399"/>
                        <a:pt x="101997" y="103822"/>
                      </a:cubicBezTo>
                      <a:cubicBezTo>
                        <a:pt x="103318" y="102507"/>
                        <a:pt x="104638" y="102507"/>
                        <a:pt x="105958" y="101192"/>
                      </a:cubicBezTo>
                      <a:cubicBezTo>
                        <a:pt x="108599" y="99876"/>
                        <a:pt x="111240" y="98561"/>
                        <a:pt x="113881" y="95930"/>
                      </a:cubicBezTo>
                      <a:cubicBezTo>
                        <a:pt x="115201" y="94615"/>
                        <a:pt x="115201" y="94615"/>
                        <a:pt x="115201" y="93299"/>
                      </a:cubicBezTo>
                      <a:cubicBezTo>
                        <a:pt x="117842" y="89353"/>
                        <a:pt x="120483" y="84092"/>
                        <a:pt x="125764" y="84092"/>
                      </a:cubicBezTo>
                      <a:cubicBezTo>
                        <a:pt x="132366" y="84092"/>
                        <a:pt x="137647" y="84092"/>
                        <a:pt x="144249" y="81461"/>
                      </a:cubicBezTo>
                      <a:cubicBezTo>
                        <a:pt x="145570" y="81461"/>
                        <a:pt x="146890" y="81461"/>
                        <a:pt x="148210" y="81461"/>
                      </a:cubicBezTo>
                      <a:cubicBezTo>
                        <a:pt x="152172" y="80146"/>
                        <a:pt x="157453" y="81461"/>
                        <a:pt x="161414" y="82777"/>
                      </a:cubicBezTo>
                      <a:cubicBezTo>
                        <a:pt x="158773" y="88038"/>
                        <a:pt x="164055" y="91984"/>
                        <a:pt x="168016" y="91984"/>
                      </a:cubicBezTo>
                      <a:cubicBezTo>
                        <a:pt x="169336" y="91984"/>
                        <a:pt x="170657" y="91984"/>
                        <a:pt x="170657" y="91984"/>
                      </a:cubicBezTo>
                      <a:cubicBezTo>
                        <a:pt x="171977" y="93299"/>
                        <a:pt x="173298" y="93299"/>
                        <a:pt x="174618" y="93299"/>
                      </a:cubicBezTo>
                      <a:cubicBezTo>
                        <a:pt x="174618" y="93299"/>
                        <a:pt x="175938" y="94615"/>
                        <a:pt x="175938" y="94615"/>
                      </a:cubicBezTo>
                      <a:cubicBezTo>
                        <a:pt x="177259" y="95930"/>
                        <a:pt x="178579" y="95930"/>
                        <a:pt x="179899" y="95930"/>
                      </a:cubicBezTo>
                      <a:cubicBezTo>
                        <a:pt x="179899" y="94615"/>
                        <a:pt x="179899" y="94615"/>
                        <a:pt x="179899" y="94615"/>
                      </a:cubicBezTo>
                      <a:cubicBezTo>
                        <a:pt x="179899" y="93299"/>
                        <a:pt x="179899" y="93299"/>
                        <a:pt x="179899" y="91984"/>
                      </a:cubicBezTo>
                      <a:cubicBezTo>
                        <a:pt x="181220" y="91984"/>
                        <a:pt x="181220" y="90669"/>
                        <a:pt x="181220" y="90669"/>
                      </a:cubicBezTo>
                      <a:cubicBezTo>
                        <a:pt x="182540" y="90669"/>
                        <a:pt x="183861" y="90669"/>
                        <a:pt x="183861" y="90669"/>
                      </a:cubicBezTo>
                      <a:cubicBezTo>
                        <a:pt x="185181" y="90669"/>
                        <a:pt x="186501" y="90669"/>
                        <a:pt x="186501" y="90669"/>
                      </a:cubicBezTo>
                      <a:cubicBezTo>
                        <a:pt x="190463" y="91984"/>
                        <a:pt x="194424" y="93299"/>
                        <a:pt x="198385" y="94615"/>
                      </a:cubicBezTo>
                      <a:cubicBezTo>
                        <a:pt x="206307" y="95930"/>
                        <a:pt x="218191" y="89353"/>
                        <a:pt x="211589" y="84092"/>
                      </a:cubicBezTo>
                      <a:cubicBezTo>
                        <a:pt x="206307" y="80146"/>
                        <a:pt x="193104" y="85407"/>
                        <a:pt x="189142" y="74884"/>
                      </a:cubicBezTo>
                      <a:cubicBezTo>
                        <a:pt x="189142" y="74884"/>
                        <a:pt x="187822" y="73569"/>
                        <a:pt x="187822" y="76200"/>
                      </a:cubicBezTo>
                      <a:cubicBezTo>
                        <a:pt x="186501" y="77515"/>
                        <a:pt x="187822" y="77515"/>
                        <a:pt x="187822" y="78830"/>
                      </a:cubicBezTo>
                      <a:cubicBezTo>
                        <a:pt x="189142" y="80146"/>
                        <a:pt x="189142" y="80146"/>
                        <a:pt x="186501" y="82777"/>
                      </a:cubicBezTo>
                      <a:cubicBezTo>
                        <a:pt x="185181" y="82777"/>
                        <a:pt x="183861" y="82777"/>
                        <a:pt x="183861" y="81461"/>
                      </a:cubicBezTo>
                      <a:cubicBezTo>
                        <a:pt x="178579" y="73569"/>
                        <a:pt x="171977" y="70938"/>
                        <a:pt x="165375" y="65677"/>
                      </a:cubicBezTo>
                      <a:cubicBezTo>
                        <a:pt x="165375" y="72254"/>
                        <a:pt x="175938" y="76200"/>
                        <a:pt x="178579" y="81461"/>
                      </a:cubicBezTo>
                      <a:cubicBezTo>
                        <a:pt x="175938" y="78830"/>
                        <a:pt x="173298" y="81461"/>
                        <a:pt x="173298" y="82777"/>
                      </a:cubicBezTo>
                      <a:cubicBezTo>
                        <a:pt x="170657" y="77515"/>
                        <a:pt x="164055" y="72254"/>
                        <a:pt x="158773" y="68308"/>
                      </a:cubicBezTo>
                      <a:cubicBezTo>
                        <a:pt x="157453" y="68308"/>
                        <a:pt x="157453" y="68308"/>
                        <a:pt x="156133" y="68308"/>
                      </a:cubicBezTo>
                      <a:cubicBezTo>
                        <a:pt x="154812" y="68308"/>
                        <a:pt x="153492" y="68308"/>
                        <a:pt x="152172" y="69623"/>
                      </a:cubicBezTo>
                      <a:cubicBezTo>
                        <a:pt x="150851" y="69623"/>
                        <a:pt x="149531" y="69623"/>
                        <a:pt x="148210" y="70938"/>
                      </a:cubicBezTo>
                      <a:cubicBezTo>
                        <a:pt x="146890" y="72254"/>
                        <a:pt x="146890" y="72254"/>
                        <a:pt x="145570" y="73569"/>
                      </a:cubicBezTo>
                      <a:cubicBezTo>
                        <a:pt x="144249" y="73569"/>
                        <a:pt x="144249" y="74884"/>
                        <a:pt x="142929" y="74884"/>
                      </a:cubicBezTo>
                      <a:cubicBezTo>
                        <a:pt x="140288" y="76200"/>
                        <a:pt x="138968" y="78830"/>
                        <a:pt x="137647" y="78830"/>
                      </a:cubicBezTo>
                      <a:cubicBezTo>
                        <a:pt x="131046" y="82777"/>
                        <a:pt x="124444" y="82777"/>
                        <a:pt x="119162" y="78830"/>
                      </a:cubicBezTo>
                      <a:cubicBezTo>
                        <a:pt x="117842" y="77515"/>
                        <a:pt x="119162" y="74884"/>
                        <a:pt x="119162" y="73569"/>
                      </a:cubicBezTo>
                      <a:cubicBezTo>
                        <a:pt x="120483" y="63046"/>
                        <a:pt x="131046" y="65677"/>
                        <a:pt x="138968" y="66992"/>
                      </a:cubicBezTo>
                      <a:cubicBezTo>
                        <a:pt x="141609" y="68308"/>
                        <a:pt x="141609" y="63046"/>
                        <a:pt x="138968" y="60415"/>
                      </a:cubicBezTo>
                      <a:cubicBezTo>
                        <a:pt x="140288" y="60415"/>
                        <a:pt x="141609" y="60415"/>
                        <a:pt x="142929" y="60415"/>
                      </a:cubicBezTo>
                      <a:cubicBezTo>
                        <a:pt x="148210" y="57785"/>
                        <a:pt x="153492" y="55154"/>
                        <a:pt x="158773" y="52523"/>
                      </a:cubicBezTo>
                      <a:cubicBezTo>
                        <a:pt x="158773" y="52523"/>
                        <a:pt x="160094" y="52523"/>
                        <a:pt x="161414" y="52523"/>
                      </a:cubicBezTo>
                      <a:cubicBezTo>
                        <a:pt x="161414" y="51208"/>
                        <a:pt x="161414" y="47262"/>
                        <a:pt x="164055" y="47262"/>
                      </a:cubicBezTo>
                      <a:cubicBezTo>
                        <a:pt x="164055" y="47262"/>
                        <a:pt x="164055" y="47262"/>
                        <a:pt x="164055" y="49893"/>
                      </a:cubicBezTo>
                      <a:cubicBezTo>
                        <a:pt x="165375" y="49893"/>
                        <a:pt x="165375" y="49893"/>
                        <a:pt x="165375" y="51208"/>
                      </a:cubicBezTo>
                      <a:cubicBezTo>
                        <a:pt x="165375" y="52523"/>
                        <a:pt x="164055" y="51208"/>
                        <a:pt x="164055" y="51208"/>
                      </a:cubicBezTo>
                      <a:cubicBezTo>
                        <a:pt x="168016" y="53839"/>
                        <a:pt x="175938" y="52523"/>
                        <a:pt x="177259" y="45947"/>
                      </a:cubicBezTo>
                      <a:cubicBezTo>
                        <a:pt x="177259" y="45947"/>
                        <a:pt x="178579" y="45947"/>
                        <a:pt x="178579" y="47262"/>
                      </a:cubicBezTo>
                      <a:cubicBezTo>
                        <a:pt x="178579" y="45947"/>
                        <a:pt x="178579" y="43316"/>
                        <a:pt x="179899" y="43316"/>
                      </a:cubicBezTo>
                      <a:cubicBezTo>
                        <a:pt x="181220" y="43316"/>
                        <a:pt x="182540" y="43316"/>
                        <a:pt x="183861" y="42000"/>
                      </a:cubicBezTo>
                      <a:cubicBezTo>
                        <a:pt x="183861" y="42000"/>
                        <a:pt x="185181" y="42000"/>
                        <a:pt x="185181" y="40685"/>
                      </a:cubicBezTo>
                      <a:cubicBezTo>
                        <a:pt x="183861" y="40685"/>
                        <a:pt x="182540" y="42000"/>
                        <a:pt x="181220" y="42000"/>
                      </a:cubicBezTo>
                      <a:cubicBezTo>
                        <a:pt x="179899" y="43316"/>
                        <a:pt x="178579" y="43316"/>
                        <a:pt x="177259" y="43316"/>
                      </a:cubicBezTo>
                      <a:cubicBezTo>
                        <a:pt x="175938" y="42000"/>
                        <a:pt x="175938" y="39370"/>
                        <a:pt x="178579" y="39370"/>
                      </a:cubicBezTo>
                      <a:cubicBezTo>
                        <a:pt x="177259" y="39370"/>
                        <a:pt x="175938" y="39370"/>
                        <a:pt x="174618" y="40685"/>
                      </a:cubicBezTo>
                      <a:cubicBezTo>
                        <a:pt x="173298" y="42000"/>
                        <a:pt x="173298" y="43316"/>
                        <a:pt x="171977" y="43316"/>
                      </a:cubicBezTo>
                      <a:cubicBezTo>
                        <a:pt x="174618" y="45947"/>
                        <a:pt x="171977" y="51208"/>
                        <a:pt x="168016" y="51208"/>
                      </a:cubicBezTo>
                      <a:cubicBezTo>
                        <a:pt x="166696" y="49893"/>
                        <a:pt x="166696" y="49893"/>
                        <a:pt x="165375" y="48577"/>
                      </a:cubicBezTo>
                      <a:cubicBezTo>
                        <a:pt x="165375" y="48577"/>
                        <a:pt x="164055" y="47262"/>
                        <a:pt x="164055" y="47262"/>
                      </a:cubicBezTo>
                      <a:cubicBezTo>
                        <a:pt x="162735" y="47262"/>
                        <a:pt x="161414" y="45947"/>
                        <a:pt x="160094" y="45947"/>
                      </a:cubicBezTo>
                      <a:cubicBezTo>
                        <a:pt x="158773" y="44631"/>
                        <a:pt x="162735" y="42000"/>
                        <a:pt x="165375" y="40685"/>
                      </a:cubicBezTo>
                      <a:cubicBezTo>
                        <a:pt x="166696" y="40685"/>
                        <a:pt x="166696" y="39370"/>
                        <a:pt x="168016" y="39370"/>
                      </a:cubicBezTo>
                      <a:cubicBezTo>
                        <a:pt x="169336" y="39370"/>
                        <a:pt x="169336" y="38054"/>
                        <a:pt x="170657" y="38054"/>
                      </a:cubicBezTo>
                      <a:cubicBezTo>
                        <a:pt x="177259" y="36739"/>
                        <a:pt x="181220" y="35424"/>
                        <a:pt x="187822" y="35424"/>
                      </a:cubicBezTo>
                      <a:cubicBezTo>
                        <a:pt x="186501" y="36739"/>
                        <a:pt x="185181" y="35424"/>
                        <a:pt x="183861" y="36739"/>
                      </a:cubicBezTo>
                      <a:lnTo>
                        <a:pt x="187822" y="36739"/>
                      </a:lnTo>
                      <a:cubicBezTo>
                        <a:pt x="187822" y="36739"/>
                        <a:pt x="187822" y="36739"/>
                        <a:pt x="190463" y="34108"/>
                      </a:cubicBezTo>
                      <a:cubicBezTo>
                        <a:pt x="190463" y="34108"/>
                        <a:pt x="190463" y="34108"/>
                        <a:pt x="187822" y="34108"/>
                      </a:cubicBezTo>
                      <a:cubicBezTo>
                        <a:pt x="189142" y="34108"/>
                        <a:pt x="190463" y="32793"/>
                        <a:pt x="190463" y="32793"/>
                      </a:cubicBezTo>
                      <a:cubicBezTo>
                        <a:pt x="189142" y="32793"/>
                        <a:pt x="189142" y="32793"/>
                        <a:pt x="187822" y="32793"/>
                      </a:cubicBezTo>
                      <a:lnTo>
                        <a:pt x="189915" y="31750"/>
                      </a:lnTo>
                      <a:lnTo>
                        <a:pt x="190463" y="31477"/>
                      </a:lnTo>
                      <a:cubicBezTo>
                        <a:pt x="183861" y="30162"/>
                        <a:pt x="177259" y="30162"/>
                        <a:pt x="169336" y="30162"/>
                      </a:cubicBezTo>
                      <a:close/>
                      <a:moveTo>
                        <a:pt x="169069" y="0"/>
                      </a:moveTo>
                      <a:cubicBezTo>
                        <a:pt x="262443" y="0"/>
                        <a:pt x="338138" y="75339"/>
                        <a:pt x="338138" y="168275"/>
                      </a:cubicBezTo>
                      <a:cubicBezTo>
                        <a:pt x="338138" y="261211"/>
                        <a:pt x="262443" y="336550"/>
                        <a:pt x="169069" y="336550"/>
                      </a:cubicBezTo>
                      <a:cubicBezTo>
                        <a:pt x="75695" y="336550"/>
                        <a:pt x="0" y="261211"/>
                        <a:pt x="0" y="168275"/>
                      </a:cubicBezTo>
                      <a:cubicBezTo>
                        <a:pt x="0" y="75339"/>
                        <a:pt x="75695" y="0"/>
                        <a:pt x="169069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defTabSz="914446"/>
                  <a:endParaRPr sz="1200" dirty="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endParaRPr>
                </a:p>
              </p:txBody>
            </p:sp>
          </p:grpSp>
          <p:sp>
            <p:nvSpPr>
              <p:cNvPr id="48" name="矩形 47">
                <a:extLst>
                  <a:ext uri="{FF2B5EF4-FFF2-40B4-BE49-F238E27FC236}">
                    <a16:creationId xmlns:a16="http://schemas.microsoft.com/office/drawing/2014/main" id="{9595D951-3810-4E49-AB3B-FB392892A155}"/>
                  </a:ext>
                </a:extLst>
              </p:cNvPr>
              <p:cNvSpPr/>
              <p:nvPr/>
            </p:nvSpPr>
            <p:spPr>
              <a:xfrm>
                <a:off x="8048626" y="2531349"/>
                <a:ext cx="2873210" cy="879847"/>
              </a:xfrm>
              <a:prstGeom prst="rect">
                <a:avLst/>
              </a:prstGeom>
            </p:spPr>
            <p:txBody>
              <a:bodyPr wrap="square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pPr algn="just" defTabSz="914446">
                  <a:lnSpc>
                    <a:spcPct val="120000"/>
                  </a:lnSpc>
                </a:pPr>
                <a:r>
                  <a:rPr lang="en-US" altLang="zh-CN" sz="1600" dirty="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rPr>
                  <a:t>Real-time data enables quick decision-making and adaptation across global teams..</a:t>
                </a:r>
                <a:endParaRPr lang="zh-CN" altLang="en-US" sz="1600" dirty="0">
                  <a:solidFill>
                    <a:prstClr val="black">
                      <a:lumMod val="65000"/>
                      <a:lumOff val="3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endParaRPr>
              </a:p>
            </p:txBody>
          </p:sp>
        </p:grpSp>
        <p:grpSp>
          <p:nvGrpSpPr>
            <p:cNvPr id="27" name="组合 26">
              <a:extLst>
                <a:ext uri="{FF2B5EF4-FFF2-40B4-BE49-F238E27FC236}">
                  <a16:creationId xmlns:a16="http://schemas.microsoft.com/office/drawing/2014/main" id="{BCBF1AAE-9A2D-4FD3-84B0-07D3117FBC29}"/>
                </a:ext>
              </a:extLst>
            </p:cNvPr>
            <p:cNvGrpSpPr/>
            <p:nvPr/>
          </p:nvGrpSpPr>
          <p:grpSpPr>
            <a:xfrm>
              <a:off x="4835881" y="3241497"/>
              <a:ext cx="3355496" cy="1105977"/>
              <a:chOff x="6447842" y="3960813"/>
              <a:chExt cx="4473994" cy="1474637"/>
            </a:xfrm>
          </p:grpSpPr>
          <p:grpSp>
            <p:nvGrpSpPr>
              <p:cNvPr id="28" name="组合 27">
                <a:extLst>
                  <a:ext uri="{FF2B5EF4-FFF2-40B4-BE49-F238E27FC236}">
                    <a16:creationId xmlns:a16="http://schemas.microsoft.com/office/drawing/2014/main" id="{5FB02E22-44C7-4C41-A9C2-2219286511F4}"/>
                  </a:ext>
                </a:extLst>
              </p:cNvPr>
              <p:cNvGrpSpPr/>
              <p:nvPr/>
            </p:nvGrpSpPr>
            <p:grpSpPr>
              <a:xfrm>
                <a:off x="6447842" y="3960813"/>
                <a:ext cx="1543634" cy="1095559"/>
                <a:chOff x="863017" y="2149408"/>
                <a:chExt cx="1543634" cy="1095559"/>
              </a:xfrm>
            </p:grpSpPr>
            <p:cxnSp>
              <p:nvCxnSpPr>
                <p:cNvPr id="41" name="直接连接符 40">
                  <a:extLst>
                    <a:ext uri="{FF2B5EF4-FFF2-40B4-BE49-F238E27FC236}">
                      <a16:creationId xmlns:a16="http://schemas.microsoft.com/office/drawing/2014/main" id="{7B9445A9-F992-4F3D-AE51-3285E7E665A5}"/>
                    </a:ext>
                  </a:extLst>
                </p:cNvPr>
                <p:cNvCxnSpPr/>
                <p:nvPr/>
              </p:nvCxnSpPr>
              <p:spPr>
                <a:xfrm>
                  <a:off x="1952226" y="2697189"/>
                  <a:ext cx="454425" cy="803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直接连接符 41">
                  <a:extLst>
                    <a:ext uri="{FF2B5EF4-FFF2-40B4-BE49-F238E27FC236}">
                      <a16:creationId xmlns:a16="http://schemas.microsoft.com/office/drawing/2014/main" id="{EE0C7721-F8ED-4E01-BD97-551EDD09B3FB}"/>
                    </a:ext>
                  </a:extLst>
                </p:cNvPr>
                <p:cNvCxnSpPr/>
                <p:nvPr/>
              </p:nvCxnSpPr>
              <p:spPr>
                <a:xfrm>
                  <a:off x="2406651" y="2200698"/>
                  <a:ext cx="0" cy="994588"/>
                </a:xfrm>
                <a:prstGeom prst="line">
                  <a:avLst/>
                </a:prstGeom>
                <a:ln>
                  <a:solidFill>
                    <a:schemeClr val="bg1">
                      <a:lumMod val="75000"/>
                    </a:schemeClr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43" name="组合 42">
                  <a:extLst>
                    <a:ext uri="{FF2B5EF4-FFF2-40B4-BE49-F238E27FC236}">
                      <a16:creationId xmlns:a16="http://schemas.microsoft.com/office/drawing/2014/main" id="{7A3832DA-5C99-4223-AF49-D5037CC2C1D0}"/>
                    </a:ext>
                  </a:extLst>
                </p:cNvPr>
                <p:cNvGrpSpPr/>
                <p:nvPr/>
              </p:nvGrpSpPr>
              <p:grpSpPr>
                <a:xfrm>
                  <a:off x="863017" y="2149408"/>
                  <a:ext cx="1095558" cy="1095559"/>
                  <a:chOff x="808238" y="1990456"/>
                  <a:chExt cx="1205114" cy="1205114"/>
                </a:xfrm>
              </p:grpSpPr>
              <p:sp>
                <p:nvSpPr>
                  <p:cNvPr id="45" name="椭圆 44">
                    <a:extLst>
                      <a:ext uri="{FF2B5EF4-FFF2-40B4-BE49-F238E27FC236}">
                        <a16:creationId xmlns:a16="http://schemas.microsoft.com/office/drawing/2014/main" id="{FFBB18C3-5EB7-4261-9FEF-832EE0BA003C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808238" y="1990456"/>
                    <a:ext cx="1205114" cy="1205114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  <a:alpha val="40000"/>
                    </a:schemeClr>
                  </a:solidFill>
                  <a:ln>
                    <a:noFill/>
                  </a:ln>
                  <a:effectLst>
                    <a:outerShdw blurRad="190500" dist="38100" dir="2700000" algn="tl" rotWithShape="0">
                      <a:prstClr val="black">
                        <a:alpha val="30000"/>
                      </a:prstClr>
                    </a:outerShdw>
                  </a:effectLst>
                </p:spPr>
                <p:txBody>
                  <a:bodyPr anchor="ctr"/>
                  <a:lstStyle/>
                  <a:p>
                    <a:pPr algn="ctr" defTabSz="914446"/>
                    <a:endParaRPr sz="1200" dirty="0">
                      <a:solidFill>
                        <a:prstClr val="black">
                          <a:lumMod val="65000"/>
                          <a:lumOff val="35000"/>
                        </a:prstClr>
                      </a:solidFill>
                      <a:latin typeface="Arial" panose="020B0604020202020204" pitchFamily="34" charset="0"/>
                      <a:ea typeface="微软雅黑"/>
                      <a:cs typeface="Arial" panose="020B0604020202020204" pitchFamily="34" charset="0"/>
                      <a:sym typeface="+mn-lt"/>
                    </a:endParaRPr>
                  </a:p>
                </p:txBody>
              </p:sp>
              <p:sp>
                <p:nvSpPr>
                  <p:cNvPr id="46" name="椭圆 45">
                    <a:extLst>
                      <a:ext uri="{FF2B5EF4-FFF2-40B4-BE49-F238E27FC236}">
                        <a16:creationId xmlns:a16="http://schemas.microsoft.com/office/drawing/2014/main" id="{3EC7B710-D5F7-43B2-BC05-5EEAED2B2387}"/>
                      </a:ext>
                    </a:extLst>
                  </p:cNvPr>
                  <p:cNvSpPr/>
                  <p:nvPr/>
                </p:nvSpPr>
                <p:spPr>
                  <a:xfrm rot="5400000">
                    <a:off x="915793" y="2098012"/>
                    <a:ext cx="989999" cy="990000"/>
                  </a:xfrm>
                  <a:prstGeom prst="ellipse">
                    <a:avLst/>
                  </a:prstGeom>
                  <a:solidFill>
                    <a:srgbClr val="00172C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defTabSz="914446"/>
                    <a:endParaRPr sz="1200" dirty="0">
                      <a:solidFill>
                        <a:prstClr val="black">
                          <a:lumMod val="65000"/>
                          <a:lumOff val="35000"/>
                        </a:prstClr>
                      </a:solidFill>
                      <a:latin typeface="Arial" panose="020B0604020202020204" pitchFamily="34" charset="0"/>
                      <a:ea typeface="微软雅黑"/>
                      <a:cs typeface="Arial" panose="020B0604020202020204" pitchFamily="34" charset="0"/>
                      <a:sym typeface="+mn-lt"/>
                    </a:endParaRPr>
                  </a:p>
                </p:txBody>
              </p:sp>
            </p:grpSp>
            <p:sp>
              <p:nvSpPr>
                <p:cNvPr id="44" name="任意多边形 131">
                  <a:extLst>
                    <a:ext uri="{FF2B5EF4-FFF2-40B4-BE49-F238E27FC236}">
                      <a16:creationId xmlns:a16="http://schemas.microsoft.com/office/drawing/2014/main" id="{B729093D-384E-4B81-BBF6-0A5029C3DDC4}"/>
                    </a:ext>
                  </a:extLst>
                </p:cNvPr>
                <p:cNvSpPr/>
                <p:nvPr/>
              </p:nvSpPr>
              <p:spPr>
                <a:xfrm>
                  <a:off x="1198923" y="2486309"/>
                  <a:ext cx="423746" cy="421756"/>
                </a:xfrm>
                <a:custGeom>
                  <a:avLst/>
                  <a:gdLst>
                    <a:gd name="connsiteX0" fmla="*/ 256117 w 338138"/>
                    <a:gd name="connsiteY0" fmla="*/ 200025 h 336550"/>
                    <a:gd name="connsiteX1" fmla="*/ 257440 w 338138"/>
                    <a:gd name="connsiteY1" fmla="*/ 201324 h 336550"/>
                    <a:gd name="connsiteX2" fmla="*/ 258763 w 338138"/>
                    <a:gd name="connsiteY2" fmla="*/ 202623 h 336550"/>
                    <a:gd name="connsiteX3" fmla="*/ 258763 w 338138"/>
                    <a:gd name="connsiteY3" fmla="*/ 203922 h 336550"/>
                    <a:gd name="connsiteX4" fmla="*/ 258763 w 338138"/>
                    <a:gd name="connsiteY4" fmla="*/ 205221 h 336550"/>
                    <a:gd name="connsiteX5" fmla="*/ 258763 w 338138"/>
                    <a:gd name="connsiteY5" fmla="*/ 206520 h 336550"/>
                    <a:gd name="connsiteX6" fmla="*/ 257440 w 338138"/>
                    <a:gd name="connsiteY6" fmla="*/ 207819 h 336550"/>
                    <a:gd name="connsiteX7" fmla="*/ 254794 w 338138"/>
                    <a:gd name="connsiteY7" fmla="*/ 216911 h 336550"/>
                    <a:gd name="connsiteX8" fmla="*/ 246857 w 338138"/>
                    <a:gd name="connsiteY8" fmla="*/ 233796 h 336550"/>
                    <a:gd name="connsiteX9" fmla="*/ 245534 w 338138"/>
                    <a:gd name="connsiteY9" fmla="*/ 240290 h 336550"/>
                    <a:gd name="connsiteX10" fmla="*/ 241565 w 338138"/>
                    <a:gd name="connsiteY10" fmla="*/ 242888 h 336550"/>
                    <a:gd name="connsiteX11" fmla="*/ 237596 w 338138"/>
                    <a:gd name="connsiteY11" fmla="*/ 241589 h 336550"/>
                    <a:gd name="connsiteX12" fmla="*/ 236273 w 338138"/>
                    <a:gd name="connsiteY12" fmla="*/ 238992 h 336550"/>
                    <a:gd name="connsiteX13" fmla="*/ 234950 w 338138"/>
                    <a:gd name="connsiteY13" fmla="*/ 237693 h 336550"/>
                    <a:gd name="connsiteX14" fmla="*/ 236273 w 338138"/>
                    <a:gd name="connsiteY14" fmla="*/ 235095 h 336550"/>
                    <a:gd name="connsiteX15" fmla="*/ 236273 w 338138"/>
                    <a:gd name="connsiteY15" fmla="*/ 233796 h 336550"/>
                    <a:gd name="connsiteX16" fmla="*/ 238919 w 338138"/>
                    <a:gd name="connsiteY16" fmla="*/ 226003 h 336550"/>
                    <a:gd name="connsiteX17" fmla="*/ 238919 w 338138"/>
                    <a:gd name="connsiteY17" fmla="*/ 218210 h 336550"/>
                    <a:gd name="connsiteX18" fmla="*/ 238919 w 338138"/>
                    <a:gd name="connsiteY18" fmla="*/ 216911 h 336550"/>
                    <a:gd name="connsiteX19" fmla="*/ 240242 w 338138"/>
                    <a:gd name="connsiteY19" fmla="*/ 215612 h 336550"/>
                    <a:gd name="connsiteX20" fmla="*/ 240242 w 338138"/>
                    <a:gd name="connsiteY20" fmla="*/ 214313 h 336550"/>
                    <a:gd name="connsiteX21" fmla="*/ 246857 w 338138"/>
                    <a:gd name="connsiteY21" fmla="*/ 210416 h 336550"/>
                    <a:gd name="connsiteX22" fmla="*/ 253471 w 338138"/>
                    <a:gd name="connsiteY22" fmla="*/ 202623 h 336550"/>
                    <a:gd name="connsiteX23" fmla="*/ 253471 w 338138"/>
                    <a:gd name="connsiteY23" fmla="*/ 201324 h 336550"/>
                    <a:gd name="connsiteX24" fmla="*/ 256117 w 338138"/>
                    <a:gd name="connsiteY24" fmla="*/ 200025 h 336550"/>
                    <a:gd name="connsiteX25" fmla="*/ 300038 w 338138"/>
                    <a:gd name="connsiteY25" fmla="*/ 171450 h 336550"/>
                    <a:gd name="connsiteX26" fmla="*/ 301625 w 338138"/>
                    <a:gd name="connsiteY26" fmla="*/ 171450 h 336550"/>
                    <a:gd name="connsiteX27" fmla="*/ 298450 w 338138"/>
                    <a:gd name="connsiteY27" fmla="*/ 176213 h 336550"/>
                    <a:gd name="connsiteX28" fmla="*/ 296863 w 338138"/>
                    <a:gd name="connsiteY28" fmla="*/ 177800 h 336550"/>
                    <a:gd name="connsiteX29" fmla="*/ 295275 w 338138"/>
                    <a:gd name="connsiteY29" fmla="*/ 177800 h 336550"/>
                    <a:gd name="connsiteX30" fmla="*/ 295275 w 338138"/>
                    <a:gd name="connsiteY30" fmla="*/ 176213 h 336550"/>
                    <a:gd name="connsiteX31" fmla="*/ 296863 w 338138"/>
                    <a:gd name="connsiteY31" fmla="*/ 174625 h 336550"/>
                    <a:gd name="connsiteX32" fmla="*/ 298450 w 338138"/>
                    <a:gd name="connsiteY32" fmla="*/ 173038 h 336550"/>
                    <a:gd name="connsiteX33" fmla="*/ 293688 w 338138"/>
                    <a:gd name="connsiteY33" fmla="*/ 171450 h 336550"/>
                    <a:gd name="connsiteX34" fmla="*/ 296863 w 338138"/>
                    <a:gd name="connsiteY34" fmla="*/ 171450 h 336550"/>
                    <a:gd name="connsiteX35" fmla="*/ 293688 w 338138"/>
                    <a:gd name="connsiteY35" fmla="*/ 174625 h 336550"/>
                    <a:gd name="connsiteX36" fmla="*/ 292100 w 338138"/>
                    <a:gd name="connsiteY36" fmla="*/ 174625 h 336550"/>
                    <a:gd name="connsiteX37" fmla="*/ 292100 w 338138"/>
                    <a:gd name="connsiteY37" fmla="*/ 173038 h 336550"/>
                    <a:gd name="connsiteX38" fmla="*/ 303946 w 338138"/>
                    <a:gd name="connsiteY38" fmla="*/ 169998 h 336550"/>
                    <a:gd name="connsiteX39" fmla="*/ 303457 w 338138"/>
                    <a:gd name="connsiteY39" fmla="*/ 173083 h 336550"/>
                    <a:gd name="connsiteX40" fmla="*/ 303213 w 338138"/>
                    <a:gd name="connsiteY40" fmla="*/ 174625 h 336550"/>
                    <a:gd name="connsiteX41" fmla="*/ 303213 w 338138"/>
                    <a:gd name="connsiteY41" fmla="*/ 173288 h 336550"/>
                    <a:gd name="connsiteX42" fmla="*/ 303213 w 338138"/>
                    <a:gd name="connsiteY42" fmla="*/ 171952 h 336550"/>
                    <a:gd name="connsiteX43" fmla="*/ 303213 w 338138"/>
                    <a:gd name="connsiteY43" fmla="*/ 170615 h 336550"/>
                    <a:gd name="connsiteX44" fmla="*/ 288926 w 338138"/>
                    <a:gd name="connsiteY44" fmla="*/ 169862 h 336550"/>
                    <a:gd name="connsiteX45" fmla="*/ 290513 w 338138"/>
                    <a:gd name="connsiteY45" fmla="*/ 169862 h 336550"/>
                    <a:gd name="connsiteX46" fmla="*/ 293688 w 338138"/>
                    <a:gd name="connsiteY46" fmla="*/ 169862 h 336550"/>
                    <a:gd name="connsiteX47" fmla="*/ 293688 w 338138"/>
                    <a:gd name="connsiteY47" fmla="*/ 170656 h 336550"/>
                    <a:gd name="connsiteX48" fmla="*/ 292101 w 338138"/>
                    <a:gd name="connsiteY48" fmla="*/ 171450 h 336550"/>
                    <a:gd name="connsiteX49" fmla="*/ 290513 w 338138"/>
                    <a:gd name="connsiteY49" fmla="*/ 171450 h 336550"/>
                    <a:gd name="connsiteX50" fmla="*/ 288926 w 338138"/>
                    <a:gd name="connsiteY50" fmla="*/ 171450 h 336550"/>
                    <a:gd name="connsiteX51" fmla="*/ 287338 w 338138"/>
                    <a:gd name="connsiteY51" fmla="*/ 170656 h 336550"/>
                    <a:gd name="connsiteX52" fmla="*/ 288926 w 338138"/>
                    <a:gd name="connsiteY52" fmla="*/ 169862 h 336550"/>
                    <a:gd name="connsiteX53" fmla="*/ 304800 w 338138"/>
                    <a:gd name="connsiteY53" fmla="*/ 164600 h 336550"/>
                    <a:gd name="connsiteX54" fmla="*/ 304800 w 338138"/>
                    <a:gd name="connsiteY54" fmla="*/ 165267 h 336550"/>
                    <a:gd name="connsiteX55" fmla="*/ 304800 w 338138"/>
                    <a:gd name="connsiteY55" fmla="*/ 166604 h 336550"/>
                    <a:gd name="connsiteX56" fmla="*/ 304800 w 338138"/>
                    <a:gd name="connsiteY56" fmla="*/ 167941 h 336550"/>
                    <a:gd name="connsiteX57" fmla="*/ 304800 w 338138"/>
                    <a:gd name="connsiteY57" fmla="*/ 169278 h 336550"/>
                    <a:gd name="connsiteX58" fmla="*/ 303946 w 338138"/>
                    <a:gd name="connsiteY58" fmla="*/ 169998 h 336550"/>
                    <a:gd name="connsiteX59" fmla="*/ 301626 w 338138"/>
                    <a:gd name="connsiteY59" fmla="*/ 149225 h 336550"/>
                    <a:gd name="connsiteX60" fmla="*/ 303213 w 338138"/>
                    <a:gd name="connsiteY60" fmla="*/ 149225 h 336550"/>
                    <a:gd name="connsiteX61" fmla="*/ 304800 w 338138"/>
                    <a:gd name="connsiteY61" fmla="*/ 150562 h 336550"/>
                    <a:gd name="connsiteX62" fmla="*/ 304800 w 338138"/>
                    <a:gd name="connsiteY62" fmla="*/ 151899 h 336550"/>
                    <a:gd name="connsiteX63" fmla="*/ 304800 w 338138"/>
                    <a:gd name="connsiteY63" fmla="*/ 154573 h 336550"/>
                    <a:gd name="connsiteX64" fmla="*/ 305656 w 338138"/>
                    <a:gd name="connsiteY64" fmla="*/ 153133 h 336550"/>
                    <a:gd name="connsiteX65" fmla="*/ 306128 w 338138"/>
                    <a:gd name="connsiteY65" fmla="*/ 156215 h 336550"/>
                    <a:gd name="connsiteX66" fmla="*/ 304800 w 338138"/>
                    <a:gd name="connsiteY66" fmla="*/ 164600 h 336550"/>
                    <a:gd name="connsiteX67" fmla="*/ 304800 w 338138"/>
                    <a:gd name="connsiteY67" fmla="*/ 162594 h 336550"/>
                    <a:gd name="connsiteX68" fmla="*/ 304800 w 338138"/>
                    <a:gd name="connsiteY68" fmla="*/ 161257 h 336550"/>
                    <a:gd name="connsiteX69" fmla="*/ 304800 w 338138"/>
                    <a:gd name="connsiteY69" fmla="*/ 159920 h 336550"/>
                    <a:gd name="connsiteX70" fmla="*/ 304800 w 338138"/>
                    <a:gd name="connsiteY70" fmla="*/ 158583 h 336550"/>
                    <a:gd name="connsiteX71" fmla="*/ 303213 w 338138"/>
                    <a:gd name="connsiteY71" fmla="*/ 158583 h 336550"/>
                    <a:gd name="connsiteX72" fmla="*/ 303213 w 338138"/>
                    <a:gd name="connsiteY72" fmla="*/ 157246 h 336550"/>
                    <a:gd name="connsiteX73" fmla="*/ 303213 w 338138"/>
                    <a:gd name="connsiteY73" fmla="*/ 155909 h 336550"/>
                    <a:gd name="connsiteX74" fmla="*/ 303213 w 338138"/>
                    <a:gd name="connsiteY74" fmla="*/ 154573 h 336550"/>
                    <a:gd name="connsiteX75" fmla="*/ 301625 w 338138"/>
                    <a:gd name="connsiteY75" fmla="*/ 154573 h 336550"/>
                    <a:gd name="connsiteX76" fmla="*/ 301625 w 338138"/>
                    <a:gd name="connsiteY76" fmla="*/ 153236 h 336550"/>
                    <a:gd name="connsiteX77" fmla="*/ 301625 w 338138"/>
                    <a:gd name="connsiteY77" fmla="*/ 151899 h 336550"/>
                    <a:gd name="connsiteX78" fmla="*/ 301625 w 338138"/>
                    <a:gd name="connsiteY78" fmla="*/ 150812 h 336550"/>
                    <a:gd name="connsiteX79" fmla="*/ 301626 w 338138"/>
                    <a:gd name="connsiteY79" fmla="*/ 150813 h 336550"/>
                    <a:gd name="connsiteX80" fmla="*/ 301626 w 338138"/>
                    <a:gd name="connsiteY80" fmla="*/ 149226 h 336550"/>
                    <a:gd name="connsiteX81" fmla="*/ 298450 w 338138"/>
                    <a:gd name="connsiteY81" fmla="*/ 147637 h 336550"/>
                    <a:gd name="connsiteX82" fmla="*/ 298450 w 338138"/>
                    <a:gd name="connsiteY82" fmla="*/ 148907 h 336550"/>
                    <a:gd name="connsiteX83" fmla="*/ 298450 w 338138"/>
                    <a:gd name="connsiteY83" fmla="*/ 150177 h 336550"/>
                    <a:gd name="connsiteX84" fmla="*/ 297180 w 338138"/>
                    <a:gd name="connsiteY84" fmla="*/ 150177 h 336550"/>
                    <a:gd name="connsiteX85" fmla="*/ 295910 w 338138"/>
                    <a:gd name="connsiteY85" fmla="*/ 150177 h 336550"/>
                    <a:gd name="connsiteX86" fmla="*/ 294640 w 338138"/>
                    <a:gd name="connsiteY86" fmla="*/ 150177 h 336550"/>
                    <a:gd name="connsiteX87" fmla="*/ 294640 w 338138"/>
                    <a:gd name="connsiteY87" fmla="*/ 152717 h 336550"/>
                    <a:gd name="connsiteX88" fmla="*/ 294640 w 338138"/>
                    <a:gd name="connsiteY88" fmla="*/ 153987 h 336550"/>
                    <a:gd name="connsiteX89" fmla="*/ 295910 w 338138"/>
                    <a:gd name="connsiteY89" fmla="*/ 155257 h 336550"/>
                    <a:gd name="connsiteX90" fmla="*/ 295910 w 338138"/>
                    <a:gd name="connsiteY90" fmla="*/ 153987 h 336550"/>
                    <a:gd name="connsiteX91" fmla="*/ 297180 w 338138"/>
                    <a:gd name="connsiteY91" fmla="*/ 152717 h 336550"/>
                    <a:gd name="connsiteX92" fmla="*/ 297180 w 338138"/>
                    <a:gd name="connsiteY92" fmla="*/ 153987 h 336550"/>
                    <a:gd name="connsiteX93" fmla="*/ 295910 w 338138"/>
                    <a:gd name="connsiteY93" fmla="*/ 156527 h 336550"/>
                    <a:gd name="connsiteX94" fmla="*/ 295910 w 338138"/>
                    <a:gd name="connsiteY94" fmla="*/ 157797 h 336550"/>
                    <a:gd name="connsiteX95" fmla="*/ 297180 w 338138"/>
                    <a:gd name="connsiteY95" fmla="*/ 160337 h 336550"/>
                    <a:gd name="connsiteX96" fmla="*/ 297180 w 338138"/>
                    <a:gd name="connsiteY96" fmla="*/ 162877 h 336550"/>
                    <a:gd name="connsiteX97" fmla="*/ 295910 w 338138"/>
                    <a:gd name="connsiteY97" fmla="*/ 164147 h 336550"/>
                    <a:gd name="connsiteX98" fmla="*/ 294640 w 338138"/>
                    <a:gd name="connsiteY98" fmla="*/ 162877 h 336550"/>
                    <a:gd name="connsiteX99" fmla="*/ 294640 w 338138"/>
                    <a:gd name="connsiteY99" fmla="*/ 165417 h 336550"/>
                    <a:gd name="connsiteX100" fmla="*/ 293370 w 338138"/>
                    <a:gd name="connsiteY100" fmla="*/ 166687 h 336550"/>
                    <a:gd name="connsiteX101" fmla="*/ 293370 w 338138"/>
                    <a:gd name="connsiteY101" fmla="*/ 165417 h 336550"/>
                    <a:gd name="connsiteX102" fmla="*/ 293370 w 338138"/>
                    <a:gd name="connsiteY102" fmla="*/ 162877 h 336550"/>
                    <a:gd name="connsiteX103" fmla="*/ 293370 w 338138"/>
                    <a:gd name="connsiteY103" fmla="*/ 161607 h 336550"/>
                    <a:gd name="connsiteX104" fmla="*/ 292100 w 338138"/>
                    <a:gd name="connsiteY104" fmla="*/ 159067 h 336550"/>
                    <a:gd name="connsiteX105" fmla="*/ 293370 w 338138"/>
                    <a:gd name="connsiteY105" fmla="*/ 157797 h 336550"/>
                    <a:gd name="connsiteX106" fmla="*/ 293370 w 338138"/>
                    <a:gd name="connsiteY106" fmla="*/ 155257 h 336550"/>
                    <a:gd name="connsiteX107" fmla="*/ 293370 w 338138"/>
                    <a:gd name="connsiteY107" fmla="*/ 153987 h 336550"/>
                    <a:gd name="connsiteX108" fmla="*/ 293370 w 338138"/>
                    <a:gd name="connsiteY108" fmla="*/ 151447 h 336550"/>
                    <a:gd name="connsiteX109" fmla="*/ 293370 w 338138"/>
                    <a:gd name="connsiteY109" fmla="*/ 148907 h 336550"/>
                    <a:gd name="connsiteX110" fmla="*/ 294640 w 338138"/>
                    <a:gd name="connsiteY110" fmla="*/ 148907 h 336550"/>
                    <a:gd name="connsiteX111" fmla="*/ 298450 w 338138"/>
                    <a:gd name="connsiteY111" fmla="*/ 147637 h 336550"/>
                    <a:gd name="connsiteX112" fmla="*/ 300038 w 338138"/>
                    <a:gd name="connsiteY112" fmla="*/ 139700 h 336550"/>
                    <a:gd name="connsiteX113" fmla="*/ 301626 w 338138"/>
                    <a:gd name="connsiteY113" fmla="*/ 139700 h 336550"/>
                    <a:gd name="connsiteX114" fmla="*/ 301626 w 338138"/>
                    <a:gd name="connsiteY114" fmla="*/ 141288 h 336550"/>
                    <a:gd name="connsiteX115" fmla="*/ 301626 w 338138"/>
                    <a:gd name="connsiteY115" fmla="*/ 142875 h 336550"/>
                    <a:gd name="connsiteX116" fmla="*/ 301626 w 338138"/>
                    <a:gd name="connsiteY116" fmla="*/ 146051 h 336550"/>
                    <a:gd name="connsiteX117" fmla="*/ 301626 w 338138"/>
                    <a:gd name="connsiteY117" fmla="*/ 147638 h 336550"/>
                    <a:gd name="connsiteX118" fmla="*/ 301626 w 338138"/>
                    <a:gd name="connsiteY118" fmla="*/ 149225 h 336550"/>
                    <a:gd name="connsiteX119" fmla="*/ 301625 w 338138"/>
                    <a:gd name="connsiteY119" fmla="*/ 149225 h 336550"/>
                    <a:gd name="connsiteX120" fmla="*/ 301625 w 338138"/>
                    <a:gd name="connsiteY120" fmla="*/ 150562 h 336550"/>
                    <a:gd name="connsiteX121" fmla="*/ 301625 w 338138"/>
                    <a:gd name="connsiteY121" fmla="*/ 150812 h 336550"/>
                    <a:gd name="connsiteX122" fmla="*/ 300038 w 338138"/>
                    <a:gd name="connsiteY122" fmla="*/ 149226 h 336550"/>
                    <a:gd name="connsiteX123" fmla="*/ 300038 w 338138"/>
                    <a:gd name="connsiteY123" fmla="*/ 147638 h 336550"/>
                    <a:gd name="connsiteX124" fmla="*/ 300038 w 338138"/>
                    <a:gd name="connsiteY124" fmla="*/ 144463 h 336550"/>
                    <a:gd name="connsiteX125" fmla="*/ 300038 w 338138"/>
                    <a:gd name="connsiteY125" fmla="*/ 141288 h 336550"/>
                    <a:gd name="connsiteX126" fmla="*/ 287338 w 338138"/>
                    <a:gd name="connsiteY126" fmla="*/ 131762 h 336550"/>
                    <a:gd name="connsiteX127" fmla="*/ 292101 w 338138"/>
                    <a:gd name="connsiteY127" fmla="*/ 134484 h 336550"/>
                    <a:gd name="connsiteX128" fmla="*/ 292101 w 338138"/>
                    <a:gd name="connsiteY128" fmla="*/ 135844 h 336550"/>
                    <a:gd name="connsiteX129" fmla="*/ 290513 w 338138"/>
                    <a:gd name="connsiteY129" fmla="*/ 138566 h 336550"/>
                    <a:gd name="connsiteX130" fmla="*/ 290513 w 338138"/>
                    <a:gd name="connsiteY130" fmla="*/ 139927 h 336550"/>
                    <a:gd name="connsiteX131" fmla="*/ 290513 w 338138"/>
                    <a:gd name="connsiteY131" fmla="*/ 142648 h 336550"/>
                    <a:gd name="connsiteX132" fmla="*/ 292101 w 338138"/>
                    <a:gd name="connsiteY132" fmla="*/ 144009 h 336550"/>
                    <a:gd name="connsiteX133" fmla="*/ 293688 w 338138"/>
                    <a:gd name="connsiteY133" fmla="*/ 145369 h 336550"/>
                    <a:gd name="connsiteX134" fmla="*/ 292101 w 338138"/>
                    <a:gd name="connsiteY134" fmla="*/ 146730 h 336550"/>
                    <a:gd name="connsiteX135" fmla="*/ 292101 w 338138"/>
                    <a:gd name="connsiteY135" fmla="*/ 148091 h 336550"/>
                    <a:gd name="connsiteX136" fmla="*/ 290513 w 338138"/>
                    <a:gd name="connsiteY136" fmla="*/ 150812 h 336550"/>
                    <a:gd name="connsiteX137" fmla="*/ 290513 w 338138"/>
                    <a:gd name="connsiteY137" fmla="*/ 152173 h 336550"/>
                    <a:gd name="connsiteX138" fmla="*/ 290513 w 338138"/>
                    <a:gd name="connsiteY138" fmla="*/ 153534 h 336550"/>
                    <a:gd name="connsiteX139" fmla="*/ 290513 w 338138"/>
                    <a:gd name="connsiteY139" fmla="*/ 154894 h 336550"/>
                    <a:gd name="connsiteX140" fmla="*/ 290513 w 338138"/>
                    <a:gd name="connsiteY140" fmla="*/ 157616 h 336550"/>
                    <a:gd name="connsiteX141" fmla="*/ 288925 w 338138"/>
                    <a:gd name="connsiteY141" fmla="*/ 160337 h 336550"/>
                    <a:gd name="connsiteX142" fmla="*/ 287338 w 338138"/>
                    <a:gd name="connsiteY142" fmla="*/ 160337 h 336550"/>
                    <a:gd name="connsiteX143" fmla="*/ 285750 w 338138"/>
                    <a:gd name="connsiteY143" fmla="*/ 137205 h 336550"/>
                    <a:gd name="connsiteX144" fmla="*/ 285750 w 338138"/>
                    <a:gd name="connsiteY144" fmla="*/ 135844 h 336550"/>
                    <a:gd name="connsiteX145" fmla="*/ 285750 w 338138"/>
                    <a:gd name="connsiteY145" fmla="*/ 133123 h 336550"/>
                    <a:gd name="connsiteX146" fmla="*/ 287338 w 338138"/>
                    <a:gd name="connsiteY146" fmla="*/ 131762 h 336550"/>
                    <a:gd name="connsiteX147" fmla="*/ 296863 w 338138"/>
                    <a:gd name="connsiteY147" fmla="*/ 123825 h 336550"/>
                    <a:gd name="connsiteX148" fmla="*/ 298451 w 338138"/>
                    <a:gd name="connsiteY148" fmla="*/ 127000 h 336550"/>
                    <a:gd name="connsiteX149" fmla="*/ 300038 w 338138"/>
                    <a:gd name="connsiteY149" fmla="*/ 130175 h 336550"/>
                    <a:gd name="connsiteX150" fmla="*/ 298451 w 338138"/>
                    <a:gd name="connsiteY150" fmla="*/ 130175 h 336550"/>
                    <a:gd name="connsiteX151" fmla="*/ 298451 w 338138"/>
                    <a:gd name="connsiteY151" fmla="*/ 133350 h 336550"/>
                    <a:gd name="connsiteX152" fmla="*/ 296863 w 338138"/>
                    <a:gd name="connsiteY152" fmla="*/ 131763 h 336550"/>
                    <a:gd name="connsiteX153" fmla="*/ 296863 w 338138"/>
                    <a:gd name="connsiteY153" fmla="*/ 130175 h 336550"/>
                    <a:gd name="connsiteX154" fmla="*/ 295276 w 338138"/>
                    <a:gd name="connsiteY154" fmla="*/ 128588 h 336550"/>
                    <a:gd name="connsiteX155" fmla="*/ 293688 w 338138"/>
                    <a:gd name="connsiteY155" fmla="*/ 130175 h 336550"/>
                    <a:gd name="connsiteX156" fmla="*/ 293688 w 338138"/>
                    <a:gd name="connsiteY156" fmla="*/ 128588 h 336550"/>
                    <a:gd name="connsiteX157" fmla="*/ 293688 w 338138"/>
                    <a:gd name="connsiteY157" fmla="*/ 125413 h 336550"/>
                    <a:gd name="connsiteX158" fmla="*/ 296863 w 338138"/>
                    <a:gd name="connsiteY158" fmla="*/ 125413 h 336550"/>
                    <a:gd name="connsiteX159" fmla="*/ 292100 w 338138"/>
                    <a:gd name="connsiteY159" fmla="*/ 117475 h 336550"/>
                    <a:gd name="connsiteX160" fmla="*/ 293688 w 338138"/>
                    <a:gd name="connsiteY160" fmla="*/ 117475 h 336550"/>
                    <a:gd name="connsiteX161" fmla="*/ 293688 w 338138"/>
                    <a:gd name="connsiteY161" fmla="*/ 119063 h 336550"/>
                    <a:gd name="connsiteX162" fmla="*/ 293688 w 338138"/>
                    <a:gd name="connsiteY162" fmla="*/ 120650 h 336550"/>
                    <a:gd name="connsiteX163" fmla="*/ 285750 w 338138"/>
                    <a:gd name="connsiteY163" fmla="*/ 101600 h 336550"/>
                    <a:gd name="connsiteX164" fmla="*/ 287338 w 338138"/>
                    <a:gd name="connsiteY164" fmla="*/ 101600 h 336550"/>
                    <a:gd name="connsiteX165" fmla="*/ 287338 w 338138"/>
                    <a:gd name="connsiteY165" fmla="*/ 104775 h 336550"/>
                    <a:gd name="connsiteX166" fmla="*/ 288925 w 338138"/>
                    <a:gd name="connsiteY166" fmla="*/ 107950 h 336550"/>
                    <a:gd name="connsiteX167" fmla="*/ 290513 w 338138"/>
                    <a:gd name="connsiteY167" fmla="*/ 109538 h 336550"/>
                    <a:gd name="connsiteX168" fmla="*/ 292101 w 338138"/>
                    <a:gd name="connsiteY168" fmla="*/ 111125 h 336550"/>
                    <a:gd name="connsiteX169" fmla="*/ 293688 w 338138"/>
                    <a:gd name="connsiteY169" fmla="*/ 111125 h 336550"/>
                    <a:gd name="connsiteX170" fmla="*/ 293688 w 338138"/>
                    <a:gd name="connsiteY170" fmla="*/ 114300 h 336550"/>
                    <a:gd name="connsiteX171" fmla="*/ 293688 w 338138"/>
                    <a:gd name="connsiteY171" fmla="*/ 115887 h 336550"/>
                    <a:gd name="connsiteX172" fmla="*/ 295276 w 338138"/>
                    <a:gd name="connsiteY172" fmla="*/ 117475 h 336550"/>
                    <a:gd name="connsiteX173" fmla="*/ 295276 w 338138"/>
                    <a:gd name="connsiteY173" fmla="*/ 119062 h 336550"/>
                    <a:gd name="connsiteX174" fmla="*/ 295276 w 338138"/>
                    <a:gd name="connsiteY174" fmla="*/ 120650 h 336550"/>
                    <a:gd name="connsiteX175" fmla="*/ 295276 w 338138"/>
                    <a:gd name="connsiteY175" fmla="*/ 122237 h 336550"/>
                    <a:gd name="connsiteX176" fmla="*/ 293688 w 338138"/>
                    <a:gd name="connsiteY176" fmla="*/ 117475 h 336550"/>
                    <a:gd name="connsiteX177" fmla="*/ 293688 w 338138"/>
                    <a:gd name="connsiteY177" fmla="*/ 115888 h 336550"/>
                    <a:gd name="connsiteX178" fmla="*/ 292101 w 338138"/>
                    <a:gd name="connsiteY178" fmla="*/ 114300 h 336550"/>
                    <a:gd name="connsiteX179" fmla="*/ 290513 w 338138"/>
                    <a:gd name="connsiteY179" fmla="*/ 114300 h 336550"/>
                    <a:gd name="connsiteX180" fmla="*/ 290513 w 338138"/>
                    <a:gd name="connsiteY180" fmla="*/ 115888 h 336550"/>
                    <a:gd name="connsiteX181" fmla="*/ 290513 w 338138"/>
                    <a:gd name="connsiteY181" fmla="*/ 117475 h 336550"/>
                    <a:gd name="connsiteX182" fmla="*/ 288925 w 338138"/>
                    <a:gd name="connsiteY182" fmla="*/ 117475 h 336550"/>
                    <a:gd name="connsiteX183" fmla="*/ 288925 w 338138"/>
                    <a:gd name="connsiteY183" fmla="*/ 115888 h 336550"/>
                    <a:gd name="connsiteX184" fmla="*/ 288925 w 338138"/>
                    <a:gd name="connsiteY184" fmla="*/ 112713 h 336550"/>
                    <a:gd name="connsiteX185" fmla="*/ 287338 w 338138"/>
                    <a:gd name="connsiteY185" fmla="*/ 109538 h 336550"/>
                    <a:gd name="connsiteX186" fmla="*/ 285750 w 338138"/>
                    <a:gd name="connsiteY186" fmla="*/ 107950 h 336550"/>
                    <a:gd name="connsiteX187" fmla="*/ 285750 w 338138"/>
                    <a:gd name="connsiteY187" fmla="*/ 106363 h 336550"/>
                    <a:gd name="connsiteX188" fmla="*/ 285750 w 338138"/>
                    <a:gd name="connsiteY188" fmla="*/ 103188 h 336550"/>
                    <a:gd name="connsiteX189" fmla="*/ 203200 w 338138"/>
                    <a:gd name="connsiteY189" fmla="*/ 85725 h 336550"/>
                    <a:gd name="connsiteX190" fmla="*/ 207963 w 338138"/>
                    <a:gd name="connsiteY190" fmla="*/ 85725 h 336550"/>
                    <a:gd name="connsiteX191" fmla="*/ 204391 w 338138"/>
                    <a:gd name="connsiteY191" fmla="*/ 87842 h 336550"/>
                    <a:gd name="connsiteX192" fmla="*/ 203200 w 338138"/>
                    <a:gd name="connsiteY192" fmla="*/ 87842 h 336550"/>
                    <a:gd name="connsiteX193" fmla="*/ 203200 w 338138"/>
                    <a:gd name="connsiteY193" fmla="*/ 85725 h 336550"/>
                    <a:gd name="connsiteX194" fmla="*/ 188913 w 338138"/>
                    <a:gd name="connsiteY194" fmla="*/ 83476 h 336550"/>
                    <a:gd name="connsiteX195" fmla="*/ 192088 w 338138"/>
                    <a:gd name="connsiteY195" fmla="*/ 84667 h 336550"/>
                    <a:gd name="connsiteX196" fmla="*/ 190501 w 338138"/>
                    <a:gd name="connsiteY196" fmla="*/ 85725 h 336550"/>
                    <a:gd name="connsiteX197" fmla="*/ 185738 w 338138"/>
                    <a:gd name="connsiteY197" fmla="*/ 84667 h 336550"/>
                    <a:gd name="connsiteX198" fmla="*/ 188913 w 338138"/>
                    <a:gd name="connsiteY198" fmla="*/ 83476 h 336550"/>
                    <a:gd name="connsiteX199" fmla="*/ 161925 w 338138"/>
                    <a:gd name="connsiteY199" fmla="*/ 77787 h 336550"/>
                    <a:gd name="connsiteX200" fmla="*/ 163248 w 338138"/>
                    <a:gd name="connsiteY200" fmla="*/ 77787 h 336550"/>
                    <a:gd name="connsiteX201" fmla="*/ 168540 w 338138"/>
                    <a:gd name="connsiteY201" fmla="*/ 82550 h 336550"/>
                    <a:gd name="connsiteX202" fmla="*/ 167217 w 338138"/>
                    <a:gd name="connsiteY202" fmla="*/ 82550 h 336550"/>
                    <a:gd name="connsiteX203" fmla="*/ 167217 w 338138"/>
                    <a:gd name="connsiteY203" fmla="*/ 81359 h 336550"/>
                    <a:gd name="connsiteX204" fmla="*/ 161925 w 338138"/>
                    <a:gd name="connsiteY204" fmla="*/ 78978 h 336550"/>
                    <a:gd name="connsiteX205" fmla="*/ 161925 w 338138"/>
                    <a:gd name="connsiteY205" fmla="*/ 77787 h 336550"/>
                    <a:gd name="connsiteX206" fmla="*/ 158751 w 338138"/>
                    <a:gd name="connsiteY206" fmla="*/ 73554 h 336550"/>
                    <a:gd name="connsiteX207" fmla="*/ 155575 w 338138"/>
                    <a:gd name="connsiteY207" fmla="*/ 77787 h 336550"/>
                    <a:gd name="connsiteX208" fmla="*/ 153988 w 338138"/>
                    <a:gd name="connsiteY208" fmla="*/ 76729 h 336550"/>
                    <a:gd name="connsiteX209" fmla="*/ 158751 w 338138"/>
                    <a:gd name="connsiteY209" fmla="*/ 73554 h 336550"/>
                    <a:gd name="connsiteX210" fmla="*/ 140098 w 338138"/>
                    <a:gd name="connsiteY210" fmla="*/ 48759 h 336550"/>
                    <a:gd name="connsiteX211" fmla="*/ 142876 w 338138"/>
                    <a:gd name="connsiteY211" fmla="*/ 48759 h 336550"/>
                    <a:gd name="connsiteX212" fmla="*/ 131763 w 338138"/>
                    <a:gd name="connsiteY212" fmla="*/ 55563 h 336550"/>
                    <a:gd name="connsiteX213" fmla="*/ 140098 w 338138"/>
                    <a:gd name="connsiteY213" fmla="*/ 48759 h 336550"/>
                    <a:gd name="connsiteX214" fmla="*/ 148273 w 338138"/>
                    <a:gd name="connsiteY214" fmla="*/ 42598 h 336550"/>
                    <a:gd name="connsiteX215" fmla="*/ 150813 w 338138"/>
                    <a:gd name="connsiteY215" fmla="*/ 42598 h 336550"/>
                    <a:gd name="connsiteX216" fmla="*/ 149543 w 338138"/>
                    <a:gd name="connsiteY216" fmla="*/ 43921 h 336550"/>
                    <a:gd name="connsiteX217" fmla="*/ 148273 w 338138"/>
                    <a:gd name="connsiteY217" fmla="*/ 51859 h 336550"/>
                    <a:gd name="connsiteX218" fmla="*/ 150813 w 338138"/>
                    <a:gd name="connsiteY218" fmla="*/ 50536 h 336550"/>
                    <a:gd name="connsiteX219" fmla="*/ 148273 w 338138"/>
                    <a:gd name="connsiteY219" fmla="*/ 53181 h 336550"/>
                    <a:gd name="connsiteX220" fmla="*/ 149543 w 338138"/>
                    <a:gd name="connsiteY220" fmla="*/ 54504 h 336550"/>
                    <a:gd name="connsiteX221" fmla="*/ 141923 w 338138"/>
                    <a:gd name="connsiteY221" fmla="*/ 55827 h 336550"/>
                    <a:gd name="connsiteX222" fmla="*/ 138113 w 338138"/>
                    <a:gd name="connsiteY222" fmla="*/ 57150 h 336550"/>
                    <a:gd name="connsiteX223" fmla="*/ 140653 w 338138"/>
                    <a:gd name="connsiteY223" fmla="*/ 55827 h 336550"/>
                    <a:gd name="connsiteX224" fmla="*/ 141923 w 338138"/>
                    <a:gd name="connsiteY224" fmla="*/ 53181 h 336550"/>
                    <a:gd name="connsiteX225" fmla="*/ 139383 w 338138"/>
                    <a:gd name="connsiteY225" fmla="*/ 53181 h 336550"/>
                    <a:gd name="connsiteX226" fmla="*/ 141923 w 338138"/>
                    <a:gd name="connsiteY226" fmla="*/ 51859 h 336550"/>
                    <a:gd name="connsiteX227" fmla="*/ 145733 w 338138"/>
                    <a:gd name="connsiteY227" fmla="*/ 49213 h 336550"/>
                    <a:gd name="connsiteX228" fmla="*/ 144463 w 338138"/>
                    <a:gd name="connsiteY228" fmla="*/ 47890 h 336550"/>
                    <a:gd name="connsiteX229" fmla="*/ 144463 w 338138"/>
                    <a:gd name="connsiteY229" fmla="*/ 45244 h 336550"/>
                    <a:gd name="connsiteX230" fmla="*/ 143193 w 338138"/>
                    <a:gd name="connsiteY230" fmla="*/ 45244 h 336550"/>
                    <a:gd name="connsiteX231" fmla="*/ 169336 w 338138"/>
                    <a:gd name="connsiteY231" fmla="*/ 30162 h 336550"/>
                    <a:gd name="connsiteX232" fmla="*/ 33338 w 338138"/>
                    <a:gd name="connsiteY232" fmla="*/ 136706 h 336550"/>
                    <a:gd name="connsiteX233" fmla="*/ 33338 w 338138"/>
                    <a:gd name="connsiteY233" fmla="*/ 138022 h 336550"/>
                    <a:gd name="connsiteX234" fmla="*/ 33338 w 338138"/>
                    <a:gd name="connsiteY234" fmla="*/ 139337 h 336550"/>
                    <a:gd name="connsiteX235" fmla="*/ 33338 w 338138"/>
                    <a:gd name="connsiteY235" fmla="*/ 140652 h 336550"/>
                    <a:gd name="connsiteX236" fmla="*/ 34658 w 338138"/>
                    <a:gd name="connsiteY236" fmla="*/ 139337 h 336550"/>
                    <a:gd name="connsiteX237" fmla="*/ 35979 w 338138"/>
                    <a:gd name="connsiteY237" fmla="*/ 139337 h 336550"/>
                    <a:gd name="connsiteX238" fmla="*/ 35979 w 338138"/>
                    <a:gd name="connsiteY238" fmla="*/ 140652 h 336550"/>
                    <a:gd name="connsiteX239" fmla="*/ 43901 w 338138"/>
                    <a:gd name="connsiteY239" fmla="*/ 153806 h 336550"/>
                    <a:gd name="connsiteX240" fmla="*/ 45221 w 338138"/>
                    <a:gd name="connsiteY240" fmla="*/ 169590 h 336550"/>
                    <a:gd name="connsiteX241" fmla="*/ 49182 w 338138"/>
                    <a:gd name="connsiteY241" fmla="*/ 166959 h 336550"/>
                    <a:gd name="connsiteX242" fmla="*/ 50503 w 338138"/>
                    <a:gd name="connsiteY242" fmla="*/ 170905 h 336550"/>
                    <a:gd name="connsiteX243" fmla="*/ 50503 w 338138"/>
                    <a:gd name="connsiteY243" fmla="*/ 168275 h 336550"/>
                    <a:gd name="connsiteX244" fmla="*/ 55784 w 338138"/>
                    <a:gd name="connsiteY244" fmla="*/ 174852 h 336550"/>
                    <a:gd name="connsiteX245" fmla="*/ 57105 w 338138"/>
                    <a:gd name="connsiteY245" fmla="*/ 174852 h 336550"/>
                    <a:gd name="connsiteX246" fmla="*/ 57105 w 338138"/>
                    <a:gd name="connsiteY246" fmla="*/ 173536 h 336550"/>
                    <a:gd name="connsiteX247" fmla="*/ 59745 w 338138"/>
                    <a:gd name="connsiteY247" fmla="*/ 173536 h 336550"/>
                    <a:gd name="connsiteX248" fmla="*/ 61066 w 338138"/>
                    <a:gd name="connsiteY248" fmla="*/ 173536 h 336550"/>
                    <a:gd name="connsiteX249" fmla="*/ 62386 w 338138"/>
                    <a:gd name="connsiteY249" fmla="*/ 173536 h 336550"/>
                    <a:gd name="connsiteX250" fmla="*/ 63706 w 338138"/>
                    <a:gd name="connsiteY250" fmla="*/ 173536 h 336550"/>
                    <a:gd name="connsiteX251" fmla="*/ 65027 w 338138"/>
                    <a:gd name="connsiteY251" fmla="*/ 173536 h 336550"/>
                    <a:gd name="connsiteX252" fmla="*/ 65027 w 338138"/>
                    <a:gd name="connsiteY252" fmla="*/ 174852 h 336550"/>
                    <a:gd name="connsiteX253" fmla="*/ 68988 w 338138"/>
                    <a:gd name="connsiteY253" fmla="*/ 177482 h 336550"/>
                    <a:gd name="connsiteX254" fmla="*/ 72949 w 338138"/>
                    <a:gd name="connsiteY254" fmla="*/ 180113 h 336550"/>
                    <a:gd name="connsiteX255" fmla="*/ 74269 w 338138"/>
                    <a:gd name="connsiteY255" fmla="*/ 182744 h 336550"/>
                    <a:gd name="connsiteX256" fmla="*/ 74269 w 338138"/>
                    <a:gd name="connsiteY256" fmla="*/ 185374 h 336550"/>
                    <a:gd name="connsiteX257" fmla="*/ 74269 w 338138"/>
                    <a:gd name="connsiteY257" fmla="*/ 189320 h 336550"/>
                    <a:gd name="connsiteX258" fmla="*/ 71629 w 338138"/>
                    <a:gd name="connsiteY258" fmla="*/ 194582 h 336550"/>
                    <a:gd name="connsiteX259" fmla="*/ 71629 w 338138"/>
                    <a:gd name="connsiteY259" fmla="*/ 195897 h 336550"/>
                    <a:gd name="connsiteX260" fmla="*/ 63706 w 338138"/>
                    <a:gd name="connsiteY260" fmla="*/ 219574 h 336550"/>
                    <a:gd name="connsiteX261" fmla="*/ 66347 w 338138"/>
                    <a:gd name="connsiteY261" fmla="*/ 236673 h 336550"/>
                    <a:gd name="connsiteX262" fmla="*/ 66347 w 338138"/>
                    <a:gd name="connsiteY262" fmla="*/ 239304 h 336550"/>
                    <a:gd name="connsiteX263" fmla="*/ 65027 w 338138"/>
                    <a:gd name="connsiteY263" fmla="*/ 245881 h 336550"/>
                    <a:gd name="connsiteX264" fmla="*/ 62386 w 338138"/>
                    <a:gd name="connsiteY264" fmla="*/ 244565 h 336550"/>
                    <a:gd name="connsiteX265" fmla="*/ 65027 w 338138"/>
                    <a:gd name="connsiteY265" fmla="*/ 253773 h 336550"/>
                    <a:gd name="connsiteX266" fmla="*/ 62386 w 338138"/>
                    <a:gd name="connsiteY266" fmla="*/ 255088 h 336550"/>
                    <a:gd name="connsiteX267" fmla="*/ 63706 w 338138"/>
                    <a:gd name="connsiteY267" fmla="*/ 257719 h 336550"/>
                    <a:gd name="connsiteX268" fmla="*/ 66347 w 338138"/>
                    <a:gd name="connsiteY268" fmla="*/ 260350 h 336550"/>
                    <a:gd name="connsiteX269" fmla="*/ 66347 w 338138"/>
                    <a:gd name="connsiteY269" fmla="*/ 261665 h 336550"/>
                    <a:gd name="connsiteX270" fmla="*/ 67668 w 338138"/>
                    <a:gd name="connsiteY270" fmla="*/ 261665 h 336550"/>
                    <a:gd name="connsiteX271" fmla="*/ 87473 w 338138"/>
                    <a:gd name="connsiteY271" fmla="*/ 280080 h 336550"/>
                    <a:gd name="connsiteX272" fmla="*/ 88794 w 338138"/>
                    <a:gd name="connsiteY272" fmla="*/ 280080 h 336550"/>
                    <a:gd name="connsiteX273" fmla="*/ 88794 w 338138"/>
                    <a:gd name="connsiteY273" fmla="*/ 281395 h 336550"/>
                    <a:gd name="connsiteX274" fmla="*/ 90114 w 338138"/>
                    <a:gd name="connsiteY274" fmla="*/ 281395 h 336550"/>
                    <a:gd name="connsiteX275" fmla="*/ 169336 w 338138"/>
                    <a:gd name="connsiteY275" fmla="*/ 306387 h 336550"/>
                    <a:gd name="connsiteX276" fmla="*/ 307976 w 338138"/>
                    <a:gd name="connsiteY276" fmla="*/ 168275 h 336550"/>
                    <a:gd name="connsiteX277" fmla="*/ 306128 w 338138"/>
                    <a:gd name="connsiteY277" fmla="*/ 156215 h 336550"/>
                    <a:gd name="connsiteX278" fmla="*/ 306388 w 338138"/>
                    <a:gd name="connsiteY278" fmla="*/ 154573 h 336550"/>
                    <a:gd name="connsiteX279" fmla="*/ 306388 w 338138"/>
                    <a:gd name="connsiteY279" fmla="*/ 151899 h 336550"/>
                    <a:gd name="connsiteX280" fmla="*/ 305656 w 338138"/>
                    <a:gd name="connsiteY280" fmla="*/ 153133 h 336550"/>
                    <a:gd name="connsiteX281" fmla="*/ 301374 w 338138"/>
                    <a:gd name="connsiteY281" fmla="*/ 125197 h 336550"/>
                    <a:gd name="connsiteX282" fmla="*/ 282889 w 338138"/>
                    <a:gd name="connsiteY282" fmla="*/ 88038 h 336550"/>
                    <a:gd name="connsiteX283" fmla="*/ 282889 w 338138"/>
                    <a:gd name="connsiteY283" fmla="*/ 109084 h 336550"/>
                    <a:gd name="connsiteX284" fmla="*/ 281569 w 338138"/>
                    <a:gd name="connsiteY284" fmla="*/ 113030 h 336550"/>
                    <a:gd name="connsiteX285" fmla="*/ 278928 w 338138"/>
                    <a:gd name="connsiteY285" fmla="*/ 115660 h 336550"/>
                    <a:gd name="connsiteX286" fmla="*/ 278928 w 338138"/>
                    <a:gd name="connsiteY286" fmla="*/ 113030 h 336550"/>
                    <a:gd name="connsiteX287" fmla="*/ 277608 w 338138"/>
                    <a:gd name="connsiteY287" fmla="*/ 109084 h 336550"/>
                    <a:gd name="connsiteX288" fmla="*/ 274967 w 338138"/>
                    <a:gd name="connsiteY288" fmla="*/ 106453 h 336550"/>
                    <a:gd name="connsiteX289" fmla="*/ 253841 w 338138"/>
                    <a:gd name="connsiteY289" fmla="*/ 101192 h 336550"/>
                    <a:gd name="connsiteX290" fmla="*/ 249880 w 338138"/>
                    <a:gd name="connsiteY290" fmla="*/ 99876 h 336550"/>
                    <a:gd name="connsiteX291" fmla="*/ 240637 w 338138"/>
                    <a:gd name="connsiteY291" fmla="*/ 97245 h 336550"/>
                    <a:gd name="connsiteX292" fmla="*/ 245919 w 338138"/>
                    <a:gd name="connsiteY292" fmla="*/ 106453 h 336550"/>
                    <a:gd name="connsiteX293" fmla="*/ 247239 w 338138"/>
                    <a:gd name="connsiteY293" fmla="*/ 103822 h 336550"/>
                    <a:gd name="connsiteX294" fmla="*/ 248559 w 338138"/>
                    <a:gd name="connsiteY294" fmla="*/ 106453 h 336550"/>
                    <a:gd name="connsiteX295" fmla="*/ 256482 w 338138"/>
                    <a:gd name="connsiteY295" fmla="*/ 105138 h 336550"/>
                    <a:gd name="connsiteX296" fmla="*/ 268365 w 338138"/>
                    <a:gd name="connsiteY296" fmla="*/ 124868 h 336550"/>
                    <a:gd name="connsiteX297" fmla="*/ 259122 w 338138"/>
                    <a:gd name="connsiteY297" fmla="*/ 132760 h 336550"/>
                    <a:gd name="connsiteX298" fmla="*/ 236676 w 338138"/>
                    <a:gd name="connsiteY298" fmla="*/ 128814 h 336550"/>
                    <a:gd name="connsiteX299" fmla="*/ 235356 w 338138"/>
                    <a:gd name="connsiteY299" fmla="*/ 126183 h 336550"/>
                    <a:gd name="connsiteX300" fmla="*/ 234035 w 338138"/>
                    <a:gd name="connsiteY300" fmla="*/ 123553 h 336550"/>
                    <a:gd name="connsiteX301" fmla="*/ 223472 w 338138"/>
                    <a:gd name="connsiteY301" fmla="*/ 110399 h 336550"/>
                    <a:gd name="connsiteX302" fmla="*/ 220831 w 338138"/>
                    <a:gd name="connsiteY302" fmla="*/ 107768 h 336550"/>
                    <a:gd name="connsiteX303" fmla="*/ 218191 w 338138"/>
                    <a:gd name="connsiteY303" fmla="*/ 105138 h 336550"/>
                    <a:gd name="connsiteX304" fmla="*/ 215550 w 338138"/>
                    <a:gd name="connsiteY304" fmla="*/ 102507 h 336550"/>
                    <a:gd name="connsiteX305" fmla="*/ 210268 w 338138"/>
                    <a:gd name="connsiteY305" fmla="*/ 98561 h 336550"/>
                    <a:gd name="connsiteX306" fmla="*/ 210268 w 338138"/>
                    <a:gd name="connsiteY306" fmla="*/ 99876 h 336550"/>
                    <a:gd name="connsiteX307" fmla="*/ 212909 w 338138"/>
                    <a:gd name="connsiteY307" fmla="*/ 103822 h 336550"/>
                    <a:gd name="connsiteX308" fmla="*/ 215550 w 338138"/>
                    <a:gd name="connsiteY308" fmla="*/ 106453 h 336550"/>
                    <a:gd name="connsiteX309" fmla="*/ 216870 w 338138"/>
                    <a:gd name="connsiteY309" fmla="*/ 109084 h 336550"/>
                    <a:gd name="connsiteX310" fmla="*/ 224793 w 338138"/>
                    <a:gd name="connsiteY310" fmla="*/ 122237 h 336550"/>
                    <a:gd name="connsiteX311" fmla="*/ 231394 w 338138"/>
                    <a:gd name="connsiteY311" fmla="*/ 131445 h 336550"/>
                    <a:gd name="connsiteX312" fmla="*/ 234035 w 338138"/>
                    <a:gd name="connsiteY312" fmla="*/ 134075 h 336550"/>
                    <a:gd name="connsiteX313" fmla="*/ 236676 w 338138"/>
                    <a:gd name="connsiteY313" fmla="*/ 138022 h 336550"/>
                    <a:gd name="connsiteX314" fmla="*/ 240637 w 338138"/>
                    <a:gd name="connsiteY314" fmla="*/ 140652 h 336550"/>
                    <a:gd name="connsiteX315" fmla="*/ 244598 w 338138"/>
                    <a:gd name="connsiteY315" fmla="*/ 143283 h 336550"/>
                    <a:gd name="connsiteX316" fmla="*/ 245919 w 338138"/>
                    <a:gd name="connsiteY316" fmla="*/ 143283 h 336550"/>
                    <a:gd name="connsiteX317" fmla="*/ 248559 w 338138"/>
                    <a:gd name="connsiteY317" fmla="*/ 143283 h 336550"/>
                    <a:gd name="connsiteX318" fmla="*/ 260443 w 338138"/>
                    <a:gd name="connsiteY318" fmla="*/ 140652 h 336550"/>
                    <a:gd name="connsiteX319" fmla="*/ 259122 w 338138"/>
                    <a:gd name="connsiteY319" fmla="*/ 147229 h 336550"/>
                    <a:gd name="connsiteX320" fmla="*/ 257802 w 338138"/>
                    <a:gd name="connsiteY320" fmla="*/ 151175 h 336550"/>
                    <a:gd name="connsiteX321" fmla="*/ 255161 w 338138"/>
                    <a:gd name="connsiteY321" fmla="*/ 159067 h 336550"/>
                    <a:gd name="connsiteX322" fmla="*/ 253841 w 338138"/>
                    <a:gd name="connsiteY322" fmla="*/ 161698 h 336550"/>
                    <a:gd name="connsiteX323" fmla="*/ 232715 w 338138"/>
                    <a:gd name="connsiteY323" fmla="*/ 190636 h 336550"/>
                    <a:gd name="connsiteX324" fmla="*/ 234035 w 338138"/>
                    <a:gd name="connsiteY324" fmla="*/ 191951 h 336550"/>
                    <a:gd name="connsiteX325" fmla="*/ 228754 w 338138"/>
                    <a:gd name="connsiteY325" fmla="*/ 212997 h 336550"/>
                    <a:gd name="connsiteX326" fmla="*/ 227433 w 338138"/>
                    <a:gd name="connsiteY326" fmla="*/ 215628 h 336550"/>
                    <a:gd name="connsiteX327" fmla="*/ 218191 w 338138"/>
                    <a:gd name="connsiteY327" fmla="*/ 235358 h 336550"/>
                    <a:gd name="connsiteX328" fmla="*/ 212909 w 338138"/>
                    <a:gd name="connsiteY328" fmla="*/ 239304 h 336550"/>
                    <a:gd name="connsiteX329" fmla="*/ 211589 w 338138"/>
                    <a:gd name="connsiteY329" fmla="*/ 241935 h 336550"/>
                    <a:gd name="connsiteX330" fmla="*/ 210268 w 338138"/>
                    <a:gd name="connsiteY330" fmla="*/ 245881 h 336550"/>
                    <a:gd name="connsiteX331" fmla="*/ 207628 w 338138"/>
                    <a:gd name="connsiteY331" fmla="*/ 248512 h 336550"/>
                    <a:gd name="connsiteX332" fmla="*/ 203667 w 338138"/>
                    <a:gd name="connsiteY332" fmla="*/ 253773 h 336550"/>
                    <a:gd name="connsiteX333" fmla="*/ 191783 w 338138"/>
                    <a:gd name="connsiteY333" fmla="*/ 259034 h 336550"/>
                    <a:gd name="connsiteX334" fmla="*/ 185181 w 338138"/>
                    <a:gd name="connsiteY334" fmla="*/ 259034 h 336550"/>
                    <a:gd name="connsiteX335" fmla="*/ 183861 w 338138"/>
                    <a:gd name="connsiteY335" fmla="*/ 260350 h 336550"/>
                    <a:gd name="connsiteX336" fmla="*/ 183861 w 338138"/>
                    <a:gd name="connsiteY336" fmla="*/ 261665 h 336550"/>
                    <a:gd name="connsiteX337" fmla="*/ 181220 w 338138"/>
                    <a:gd name="connsiteY337" fmla="*/ 261665 h 336550"/>
                    <a:gd name="connsiteX338" fmla="*/ 178579 w 338138"/>
                    <a:gd name="connsiteY338" fmla="*/ 260350 h 336550"/>
                    <a:gd name="connsiteX339" fmla="*/ 177259 w 338138"/>
                    <a:gd name="connsiteY339" fmla="*/ 259034 h 336550"/>
                    <a:gd name="connsiteX340" fmla="*/ 175938 w 338138"/>
                    <a:gd name="connsiteY340" fmla="*/ 257719 h 336550"/>
                    <a:gd name="connsiteX341" fmla="*/ 175938 w 338138"/>
                    <a:gd name="connsiteY341" fmla="*/ 256404 h 336550"/>
                    <a:gd name="connsiteX342" fmla="*/ 175938 w 338138"/>
                    <a:gd name="connsiteY342" fmla="*/ 255088 h 336550"/>
                    <a:gd name="connsiteX343" fmla="*/ 175938 w 338138"/>
                    <a:gd name="connsiteY343" fmla="*/ 253773 h 336550"/>
                    <a:gd name="connsiteX344" fmla="*/ 174618 w 338138"/>
                    <a:gd name="connsiteY344" fmla="*/ 251142 h 336550"/>
                    <a:gd name="connsiteX345" fmla="*/ 173298 w 338138"/>
                    <a:gd name="connsiteY345" fmla="*/ 248512 h 336550"/>
                    <a:gd name="connsiteX346" fmla="*/ 171977 w 338138"/>
                    <a:gd name="connsiteY346" fmla="*/ 245881 h 336550"/>
                    <a:gd name="connsiteX347" fmla="*/ 170657 w 338138"/>
                    <a:gd name="connsiteY347" fmla="*/ 245881 h 336550"/>
                    <a:gd name="connsiteX348" fmla="*/ 170657 w 338138"/>
                    <a:gd name="connsiteY348" fmla="*/ 244565 h 336550"/>
                    <a:gd name="connsiteX349" fmla="*/ 169336 w 338138"/>
                    <a:gd name="connsiteY349" fmla="*/ 243250 h 336550"/>
                    <a:gd name="connsiteX350" fmla="*/ 169336 w 338138"/>
                    <a:gd name="connsiteY350" fmla="*/ 241935 h 336550"/>
                    <a:gd name="connsiteX351" fmla="*/ 160094 w 338138"/>
                    <a:gd name="connsiteY351" fmla="*/ 219574 h 336550"/>
                    <a:gd name="connsiteX352" fmla="*/ 164055 w 338138"/>
                    <a:gd name="connsiteY352" fmla="*/ 205105 h 336550"/>
                    <a:gd name="connsiteX353" fmla="*/ 165375 w 338138"/>
                    <a:gd name="connsiteY353" fmla="*/ 202474 h 336550"/>
                    <a:gd name="connsiteX354" fmla="*/ 165375 w 338138"/>
                    <a:gd name="connsiteY354" fmla="*/ 198528 h 336550"/>
                    <a:gd name="connsiteX355" fmla="*/ 164055 w 338138"/>
                    <a:gd name="connsiteY355" fmla="*/ 194582 h 336550"/>
                    <a:gd name="connsiteX356" fmla="*/ 160094 w 338138"/>
                    <a:gd name="connsiteY356" fmla="*/ 185374 h 336550"/>
                    <a:gd name="connsiteX357" fmla="*/ 157453 w 338138"/>
                    <a:gd name="connsiteY357" fmla="*/ 182744 h 336550"/>
                    <a:gd name="connsiteX358" fmla="*/ 156133 w 338138"/>
                    <a:gd name="connsiteY358" fmla="*/ 180113 h 336550"/>
                    <a:gd name="connsiteX359" fmla="*/ 152172 w 338138"/>
                    <a:gd name="connsiteY359" fmla="*/ 164329 h 336550"/>
                    <a:gd name="connsiteX360" fmla="*/ 148210 w 338138"/>
                    <a:gd name="connsiteY360" fmla="*/ 160383 h 336550"/>
                    <a:gd name="connsiteX361" fmla="*/ 144249 w 338138"/>
                    <a:gd name="connsiteY361" fmla="*/ 160383 h 336550"/>
                    <a:gd name="connsiteX362" fmla="*/ 142929 w 338138"/>
                    <a:gd name="connsiteY362" fmla="*/ 159067 h 336550"/>
                    <a:gd name="connsiteX363" fmla="*/ 141609 w 338138"/>
                    <a:gd name="connsiteY363" fmla="*/ 157752 h 336550"/>
                    <a:gd name="connsiteX364" fmla="*/ 141609 w 338138"/>
                    <a:gd name="connsiteY364" fmla="*/ 156437 h 336550"/>
                    <a:gd name="connsiteX365" fmla="*/ 136327 w 338138"/>
                    <a:gd name="connsiteY365" fmla="*/ 155121 h 336550"/>
                    <a:gd name="connsiteX366" fmla="*/ 133686 w 338138"/>
                    <a:gd name="connsiteY366" fmla="*/ 156437 h 336550"/>
                    <a:gd name="connsiteX367" fmla="*/ 131046 w 338138"/>
                    <a:gd name="connsiteY367" fmla="*/ 156437 h 336550"/>
                    <a:gd name="connsiteX368" fmla="*/ 92755 w 338138"/>
                    <a:gd name="connsiteY368" fmla="*/ 145914 h 336550"/>
                    <a:gd name="connsiteX369" fmla="*/ 91434 w 338138"/>
                    <a:gd name="connsiteY369" fmla="*/ 143283 h 336550"/>
                    <a:gd name="connsiteX370" fmla="*/ 88794 w 338138"/>
                    <a:gd name="connsiteY370" fmla="*/ 140652 h 336550"/>
                    <a:gd name="connsiteX371" fmla="*/ 88794 w 338138"/>
                    <a:gd name="connsiteY371" fmla="*/ 139337 h 336550"/>
                    <a:gd name="connsiteX372" fmla="*/ 87473 w 338138"/>
                    <a:gd name="connsiteY372" fmla="*/ 139337 h 336550"/>
                    <a:gd name="connsiteX373" fmla="*/ 88794 w 338138"/>
                    <a:gd name="connsiteY373" fmla="*/ 136706 h 336550"/>
                    <a:gd name="connsiteX374" fmla="*/ 88794 w 338138"/>
                    <a:gd name="connsiteY374" fmla="*/ 134075 h 336550"/>
                    <a:gd name="connsiteX375" fmla="*/ 88794 w 338138"/>
                    <a:gd name="connsiteY375" fmla="*/ 132760 h 336550"/>
                    <a:gd name="connsiteX376" fmla="*/ 88794 w 338138"/>
                    <a:gd name="connsiteY376" fmla="*/ 131445 h 336550"/>
                    <a:gd name="connsiteX377" fmla="*/ 101997 w 338138"/>
                    <a:gd name="connsiteY377" fmla="*/ 103822 h 336550"/>
                    <a:gd name="connsiteX378" fmla="*/ 105958 w 338138"/>
                    <a:gd name="connsiteY378" fmla="*/ 101192 h 336550"/>
                    <a:gd name="connsiteX379" fmla="*/ 113881 w 338138"/>
                    <a:gd name="connsiteY379" fmla="*/ 95930 h 336550"/>
                    <a:gd name="connsiteX380" fmla="*/ 115201 w 338138"/>
                    <a:gd name="connsiteY380" fmla="*/ 93299 h 336550"/>
                    <a:gd name="connsiteX381" fmla="*/ 125764 w 338138"/>
                    <a:gd name="connsiteY381" fmla="*/ 84092 h 336550"/>
                    <a:gd name="connsiteX382" fmla="*/ 144249 w 338138"/>
                    <a:gd name="connsiteY382" fmla="*/ 81461 h 336550"/>
                    <a:gd name="connsiteX383" fmla="*/ 148210 w 338138"/>
                    <a:gd name="connsiteY383" fmla="*/ 81461 h 336550"/>
                    <a:gd name="connsiteX384" fmla="*/ 161414 w 338138"/>
                    <a:gd name="connsiteY384" fmla="*/ 82777 h 336550"/>
                    <a:gd name="connsiteX385" fmla="*/ 168016 w 338138"/>
                    <a:gd name="connsiteY385" fmla="*/ 91984 h 336550"/>
                    <a:gd name="connsiteX386" fmla="*/ 170657 w 338138"/>
                    <a:gd name="connsiteY386" fmla="*/ 91984 h 336550"/>
                    <a:gd name="connsiteX387" fmla="*/ 174618 w 338138"/>
                    <a:gd name="connsiteY387" fmla="*/ 93299 h 336550"/>
                    <a:gd name="connsiteX388" fmla="*/ 175938 w 338138"/>
                    <a:gd name="connsiteY388" fmla="*/ 94615 h 336550"/>
                    <a:gd name="connsiteX389" fmla="*/ 179899 w 338138"/>
                    <a:gd name="connsiteY389" fmla="*/ 95930 h 336550"/>
                    <a:gd name="connsiteX390" fmla="*/ 179899 w 338138"/>
                    <a:gd name="connsiteY390" fmla="*/ 94615 h 336550"/>
                    <a:gd name="connsiteX391" fmla="*/ 179899 w 338138"/>
                    <a:gd name="connsiteY391" fmla="*/ 91984 h 336550"/>
                    <a:gd name="connsiteX392" fmla="*/ 181220 w 338138"/>
                    <a:gd name="connsiteY392" fmla="*/ 90669 h 336550"/>
                    <a:gd name="connsiteX393" fmla="*/ 183861 w 338138"/>
                    <a:gd name="connsiteY393" fmla="*/ 90669 h 336550"/>
                    <a:gd name="connsiteX394" fmla="*/ 186501 w 338138"/>
                    <a:gd name="connsiteY394" fmla="*/ 90669 h 336550"/>
                    <a:gd name="connsiteX395" fmla="*/ 198385 w 338138"/>
                    <a:gd name="connsiteY395" fmla="*/ 94615 h 336550"/>
                    <a:gd name="connsiteX396" fmla="*/ 211589 w 338138"/>
                    <a:gd name="connsiteY396" fmla="*/ 84092 h 336550"/>
                    <a:gd name="connsiteX397" fmla="*/ 189142 w 338138"/>
                    <a:gd name="connsiteY397" fmla="*/ 74884 h 336550"/>
                    <a:gd name="connsiteX398" fmla="*/ 187822 w 338138"/>
                    <a:gd name="connsiteY398" fmla="*/ 76200 h 336550"/>
                    <a:gd name="connsiteX399" fmla="*/ 187822 w 338138"/>
                    <a:gd name="connsiteY399" fmla="*/ 78830 h 336550"/>
                    <a:gd name="connsiteX400" fmla="*/ 186501 w 338138"/>
                    <a:gd name="connsiteY400" fmla="*/ 82777 h 336550"/>
                    <a:gd name="connsiteX401" fmla="*/ 183861 w 338138"/>
                    <a:gd name="connsiteY401" fmla="*/ 81461 h 336550"/>
                    <a:gd name="connsiteX402" fmla="*/ 165375 w 338138"/>
                    <a:gd name="connsiteY402" fmla="*/ 65677 h 336550"/>
                    <a:gd name="connsiteX403" fmla="*/ 178579 w 338138"/>
                    <a:gd name="connsiteY403" fmla="*/ 81461 h 336550"/>
                    <a:gd name="connsiteX404" fmla="*/ 173298 w 338138"/>
                    <a:gd name="connsiteY404" fmla="*/ 82777 h 336550"/>
                    <a:gd name="connsiteX405" fmla="*/ 158773 w 338138"/>
                    <a:gd name="connsiteY405" fmla="*/ 68308 h 336550"/>
                    <a:gd name="connsiteX406" fmla="*/ 156133 w 338138"/>
                    <a:gd name="connsiteY406" fmla="*/ 68308 h 336550"/>
                    <a:gd name="connsiteX407" fmla="*/ 152172 w 338138"/>
                    <a:gd name="connsiteY407" fmla="*/ 69623 h 336550"/>
                    <a:gd name="connsiteX408" fmla="*/ 148210 w 338138"/>
                    <a:gd name="connsiteY408" fmla="*/ 70938 h 336550"/>
                    <a:gd name="connsiteX409" fmla="*/ 145570 w 338138"/>
                    <a:gd name="connsiteY409" fmla="*/ 73569 h 336550"/>
                    <a:gd name="connsiteX410" fmla="*/ 142929 w 338138"/>
                    <a:gd name="connsiteY410" fmla="*/ 74884 h 336550"/>
                    <a:gd name="connsiteX411" fmla="*/ 137647 w 338138"/>
                    <a:gd name="connsiteY411" fmla="*/ 78830 h 336550"/>
                    <a:gd name="connsiteX412" fmla="*/ 119162 w 338138"/>
                    <a:gd name="connsiteY412" fmla="*/ 78830 h 336550"/>
                    <a:gd name="connsiteX413" fmla="*/ 119162 w 338138"/>
                    <a:gd name="connsiteY413" fmla="*/ 73569 h 336550"/>
                    <a:gd name="connsiteX414" fmla="*/ 138968 w 338138"/>
                    <a:gd name="connsiteY414" fmla="*/ 66992 h 336550"/>
                    <a:gd name="connsiteX415" fmla="*/ 138968 w 338138"/>
                    <a:gd name="connsiteY415" fmla="*/ 60415 h 336550"/>
                    <a:gd name="connsiteX416" fmla="*/ 142929 w 338138"/>
                    <a:gd name="connsiteY416" fmla="*/ 60415 h 336550"/>
                    <a:gd name="connsiteX417" fmla="*/ 158773 w 338138"/>
                    <a:gd name="connsiteY417" fmla="*/ 52523 h 336550"/>
                    <a:gd name="connsiteX418" fmla="*/ 161414 w 338138"/>
                    <a:gd name="connsiteY418" fmla="*/ 52523 h 336550"/>
                    <a:gd name="connsiteX419" fmla="*/ 164055 w 338138"/>
                    <a:gd name="connsiteY419" fmla="*/ 47262 h 336550"/>
                    <a:gd name="connsiteX420" fmla="*/ 164055 w 338138"/>
                    <a:gd name="connsiteY420" fmla="*/ 49893 h 336550"/>
                    <a:gd name="connsiteX421" fmla="*/ 165375 w 338138"/>
                    <a:gd name="connsiteY421" fmla="*/ 51208 h 336550"/>
                    <a:gd name="connsiteX422" fmla="*/ 164055 w 338138"/>
                    <a:gd name="connsiteY422" fmla="*/ 51208 h 336550"/>
                    <a:gd name="connsiteX423" fmla="*/ 177259 w 338138"/>
                    <a:gd name="connsiteY423" fmla="*/ 45947 h 336550"/>
                    <a:gd name="connsiteX424" fmla="*/ 178579 w 338138"/>
                    <a:gd name="connsiteY424" fmla="*/ 47262 h 336550"/>
                    <a:gd name="connsiteX425" fmla="*/ 179899 w 338138"/>
                    <a:gd name="connsiteY425" fmla="*/ 43316 h 336550"/>
                    <a:gd name="connsiteX426" fmla="*/ 183861 w 338138"/>
                    <a:gd name="connsiteY426" fmla="*/ 42000 h 336550"/>
                    <a:gd name="connsiteX427" fmla="*/ 185181 w 338138"/>
                    <a:gd name="connsiteY427" fmla="*/ 40685 h 336550"/>
                    <a:gd name="connsiteX428" fmla="*/ 181220 w 338138"/>
                    <a:gd name="connsiteY428" fmla="*/ 42000 h 336550"/>
                    <a:gd name="connsiteX429" fmla="*/ 177259 w 338138"/>
                    <a:gd name="connsiteY429" fmla="*/ 43316 h 336550"/>
                    <a:gd name="connsiteX430" fmla="*/ 178579 w 338138"/>
                    <a:gd name="connsiteY430" fmla="*/ 39370 h 336550"/>
                    <a:gd name="connsiteX431" fmla="*/ 174618 w 338138"/>
                    <a:gd name="connsiteY431" fmla="*/ 40685 h 336550"/>
                    <a:gd name="connsiteX432" fmla="*/ 171977 w 338138"/>
                    <a:gd name="connsiteY432" fmla="*/ 43316 h 336550"/>
                    <a:gd name="connsiteX433" fmla="*/ 168016 w 338138"/>
                    <a:gd name="connsiteY433" fmla="*/ 51208 h 336550"/>
                    <a:gd name="connsiteX434" fmla="*/ 165375 w 338138"/>
                    <a:gd name="connsiteY434" fmla="*/ 48577 h 336550"/>
                    <a:gd name="connsiteX435" fmla="*/ 164055 w 338138"/>
                    <a:gd name="connsiteY435" fmla="*/ 47262 h 336550"/>
                    <a:gd name="connsiteX436" fmla="*/ 160094 w 338138"/>
                    <a:gd name="connsiteY436" fmla="*/ 45947 h 336550"/>
                    <a:gd name="connsiteX437" fmla="*/ 165375 w 338138"/>
                    <a:gd name="connsiteY437" fmla="*/ 40685 h 336550"/>
                    <a:gd name="connsiteX438" fmla="*/ 168016 w 338138"/>
                    <a:gd name="connsiteY438" fmla="*/ 39370 h 336550"/>
                    <a:gd name="connsiteX439" fmla="*/ 170657 w 338138"/>
                    <a:gd name="connsiteY439" fmla="*/ 38054 h 336550"/>
                    <a:gd name="connsiteX440" fmla="*/ 187822 w 338138"/>
                    <a:gd name="connsiteY440" fmla="*/ 35424 h 336550"/>
                    <a:gd name="connsiteX441" fmla="*/ 183861 w 338138"/>
                    <a:gd name="connsiteY441" fmla="*/ 36739 h 336550"/>
                    <a:gd name="connsiteX442" fmla="*/ 187822 w 338138"/>
                    <a:gd name="connsiteY442" fmla="*/ 36739 h 336550"/>
                    <a:gd name="connsiteX443" fmla="*/ 190463 w 338138"/>
                    <a:gd name="connsiteY443" fmla="*/ 34108 h 336550"/>
                    <a:gd name="connsiteX444" fmla="*/ 187822 w 338138"/>
                    <a:gd name="connsiteY444" fmla="*/ 34108 h 336550"/>
                    <a:gd name="connsiteX445" fmla="*/ 190463 w 338138"/>
                    <a:gd name="connsiteY445" fmla="*/ 32793 h 336550"/>
                    <a:gd name="connsiteX446" fmla="*/ 187822 w 338138"/>
                    <a:gd name="connsiteY446" fmla="*/ 32793 h 336550"/>
                    <a:gd name="connsiteX447" fmla="*/ 189915 w 338138"/>
                    <a:gd name="connsiteY447" fmla="*/ 31750 h 336550"/>
                    <a:gd name="connsiteX448" fmla="*/ 190463 w 338138"/>
                    <a:gd name="connsiteY448" fmla="*/ 31477 h 336550"/>
                    <a:gd name="connsiteX449" fmla="*/ 169336 w 338138"/>
                    <a:gd name="connsiteY449" fmla="*/ 30162 h 336550"/>
                    <a:gd name="connsiteX450" fmla="*/ 169069 w 338138"/>
                    <a:gd name="connsiteY450" fmla="*/ 0 h 336550"/>
                    <a:gd name="connsiteX451" fmla="*/ 338138 w 338138"/>
                    <a:gd name="connsiteY451" fmla="*/ 168275 h 336550"/>
                    <a:gd name="connsiteX452" fmla="*/ 169069 w 338138"/>
                    <a:gd name="connsiteY452" fmla="*/ 336550 h 336550"/>
                    <a:gd name="connsiteX453" fmla="*/ 0 w 338138"/>
                    <a:gd name="connsiteY453" fmla="*/ 168275 h 336550"/>
                    <a:gd name="connsiteX454" fmla="*/ 169069 w 338138"/>
                    <a:gd name="connsiteY454" fmla="*/ 0 h 33655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  <a:cxn ang="0">
                      <a:pos x="connsiteX209" y="connsiteY209"/>
                    </a:cxn>
                    <a:cxn ang="0">
                      <a:pos x="connsiteX210" y="connsiteY210"/>
                    </a:cxn>
                    <a:cxn ang="0">
                      <a:pos x="connsiteX211" y="connsiteY211"/>
                    </a:cxn>
                    <a:cxn ang="0">
                      <a:pos x="connsiteX212" y="connsiteY212"/>
                    </a:cxn>
                    <a:cxn ang="0">
                      <a:pos x="connsiteX213" y="connsiteY213"/>
                    </a:cxn>
                    <a:cxn ang="0">
                      <a:pos x="connsiteX214" y="connsiteY214"/>
                    </a:cxn>
                    <a:cxn ang="0">
                      <a:pos x="connsiteX215" y="connsiteY215"/>
                    </a:cxn>
                    <a:cxn ang="0">
                      <a:pos x="connsiteX216" y="connsiteY216"/>
                    </a:cxn>
                    <a:cxn ang="0">
                      <a:pos x="connsiteX217" y="connsiteY217"/>
                    </a:cxn>
                    <a:cxn ang="0">
                      <a:pos x="connsiteX218" y="connsiteY218"/>
                    </a:cxn>
                    <a:cxn ang="0">
                      <a:pos x="connsiteX219" y="connsiteY219"/>
                    </a:cxn>
                    <a:cxn ang="0">
                      <a:pos x="connsiteX220" y="connsiteY220"/>
                    </a:cxn>
                    <a:cxn ang="0">
                      <a:pos x="connsiteX221" y="connsiteY221"/>
                    </a:cxn>
                    <a:cxn ang="0">
                      <a:pos x="connsiteX222" y="connsiteY222"/>
                    </a:cxn>
                    <a:cxn ang="0">
                      <a:pos x="connsiteX223" y="connsiteY223"/>
                    </a:cxn>
                    <a:cxn ang="0">
                      <a:pos x="connsiteX224" y="connsiteY224"/>
                    </a:cxn>
                    <a:cxn ang="0">
                      <a:pos x="connsiteX225" y="connsiteY225"/>
                    </a:cxn>
                    <a:cxn ang="0">
                      <a:pos x="connsiteX226" y="connsiteY226"/>
                    </a:cxn>
                    <a:cxn ang="0">
                      <a:pos x="connsiteX227" y="connsiteY227"/>
                    </a:cxn>
                    <a:cxn ang="0">
                      <a:pos x="connsiteX228" y="connsiteY228"/>
                    </a:cxn>
                    <a:cxn ang="0">
                      <a:pos x="connsiteX229" y="connsiteY229"/>
                    </a:cxn>
                    <a:cxn ang="0">
                      <a:pos x="connsiteX230" y="connsiteY230"/>
                    </a:cxn>
                    <a:cxn ang="0">
                      <a:pos x="connsiteX231" y="connsiteY231"/>
                    </a:cxn>
                    <a:cxn ang="0">
                      <a:pos x="connsiteX232" y="connsiteY232"/>
                    </a:cxn>
                    <a:cxn ang="0">
                      <a:pos x="connsiteX233" y="connsiteY233"/>
                    </a:cxn>
                    <a:cxn ang="0">
                      <a:pos x="connsiteX234" y="connsiteY234"/>
                    </a:cxn>
                    <a:cxn ang="0">
                      <a:pos x="connsiteX235" y="connsiteY235"/>
                    </a:cxn>
                    <a:cxn ang="0">
                      <a:pos x="connsiteX236" y="connsiteY236"/>
                    </a:cxn>
                    <a:cxn ang="0">
                      <a:pos x="connsiteX237" y="connsiteY237"/>
                    </a:cxn>
                    <a:cxn ang="0">
                      <a:pos x="connsiteX238" y="connsiteY238"/>
                    </a:cxn>
                    <a:cxn ang="0">
                      <a:pos x="connsiteX239" y="connsiteY239"/>
                    </a:cxn>
                    <a:cxn ang="0">
                      <a:pos x="connsiteX240" y="connsiteY240"/>
                    </a:cxn>
                    <a:cxn ang="0">
                      <a:pos x="connsiteX241" y="connsiteY241"/>
                    </a:cxn>
                    <a:cxn ang="0">
                      <a:pos x="connsiteX242" y="connsiteY242"/>
                    </a:cxn>
                    <a:cxn ang="0">
                      <a:pos x="connsiteX243" y="connsiteY243"/>
                    </a:cxn>
                    <a:cxn ang="0">
                      <a:pos x="connsiteX244" y="connsiteY244"/>
                    </a:cxn>
                    <a:cxn ang="0">
                      <a:pos x="connsiteX245" y="connsiteY245"/>
                    </a:cxn>
                    <a:cxn ang="0">
                      <a:pos x="connsiteX246" y="connsiteY246"/>
                    </a:cxn>
                    <a:cxn ang="0">
                      <a:pos x="connsiteX247" y="connsiteY247"/>
                    </a:cxn>
                    <a:cxn ang="0">
                      <a:pos x="connsiteX248" y="connsiteY248"/>
                    </a:cxn>
                    <a:cxn ang="0">
                      <a:pos x="connsiteX249" y="connsiteY249"/>
                    </a:cxn>
                    <a:cxn ang="0">
                      <a:pos x="connsiteX250" y="connsiteY250"/>
                    </a:cxn>
                    <a:cxn ang="0">
                      <a:pos x="connsiteX251" y="connsiteY251"/>
                    </a:cxn>
                    <a:cxn ang="0">
                      <a:pos x="connsiteX252" y="connsiteY252"/>
                    </a:cxn>
                    <a:cxn ang="0">
                      <a:pos x="connsiteX253" y="connsiteY253"/>
                    </a:cxn>
                    <a:cxn ang="0">
                      <a:pos x="connsiteX254" y="connsiteY254"/>
                    </a:cxn>
                    <a:cxn ang="0">
                      <a:pos x="connsiteX255" y="connsiteY255"/>
                    </a:cxn>
                    <a:cxn ang="0">
                      <a:pos x="connsiteX256" y="connsiteY256"/>
                    </a:cxn>
                    <a:cxn ang="0">
                      <a:pos x="connsiteX257" y="connsiteY257"/>
                    </a:cxn>
                    <a:cxn ang="0">
                      <a:pos x="connsiteX258" y="connsiteY258"/>
                    </a:cxn>
                    <a:cxn ang="0">
                      <a:pos x="connsiteX259" y="connsiteY259"/>
                    </a:cxn>
                    <a:cxn ang="0">
                      <a:pos x="connsiteX260" y="connsiteY260"/>
                    </a:cxn>
                    <a:cxn ang="0">
                      <a:pos x="connsiteX261" y="connsiteY261"/>
                    </a:cxn>
                    <a:cxn ang="0">
                      <a:pos x="connsiteX262" y="connsiteY262"/>
                    </a:cxn>
                    <a:cxn ang="0">
                      <a:pos x="connsiteX263" y="connsiteY263"/>
                    </a:cxn>
                    <a:cxn ang="0">
                      <a:pos x="connsiteX264" y="connsiteY264"/>
                    </a:cxn>
                    <a:cxn ang="0">
                      <a:pos x="connsiteX265" y="connsiteY265"/>
                    </a:cxn>
                    <a:cxn ang="0">
                      <a:pos x="connsiteX266" y="connsiteY266"/>
                    </a:cxn>
                    <a:cxn ang="0">
                      <a:pos x="connsiteX267" y="connsiteY267"/>
                    </a:cxn>
                    <a:cxn ang="0">
                      <a:pos x="connsiteX268" y="connsiteY268"/>
                    </a:cxn>
                    <a:cxn ang="0">
                      <a:pos x="connsiteX269" y="connsiteY269"/>
                    </a:cxn>
                    <a:cxn ang="0">
                      <a:pos x="connsiteX270" y="connsiteY270"/>
                    </a:cxn>
                    <a:cxn ang="0">
                      <a:pos x="connsiteX271" y="connsiteY271"/>
                    </a:cxn>
                    <a:cxn ang="0">
                      <a:pos x="connsiteX272" y="connsiteY272"/>
                    </a:cxn>
                    <a:cxn ang="0">
                      <a:pos x="connsiteX273" y="connsiteY273"/>
                    </a:cxn>
                    <a:cxn ang="0">
                      <a:pos x="connsiteX274" y="connsiteY274"/>
                    </a:cxn>
                    <a:cxn ang="0">
                      <a:pos x="connsiteX275" y="connsiteY275"/>
                    </a:cxn>
                    <a:cxn ang="0">
                      <a:pos x="connsiteX276" y="connsiteY276"/>
                    </a:cxn>
                    <a:cxn ang="0">
                      <a:pos x="connsiteX277" y="connsiteY277"/>
                    </a:cxn>
                    <a:cxn ang="0">
                      <a:pos x="connsiteX278" y="connsiteY278"/>
                    </a:cxn>
                    <a:cxn ang="0">
                      <a:pos x="connsiteX279" y="connsiteY279"/>
                    </a:cxn>
                    <a:cxn ang="0">
                      <a:pos x="connsiteX280" y="connsiteY280"/>
                    </a:cxn>
                    <a:cxn ang="0">
                      <a:pos x="connsiteX281" y="connsiteY281"/>
                    </a:cxn>
                    <a:cxn ang="0">
                      <a:pos x="connsiteX282" y="connsiteY282"/>
                    </a:cxn>
                    <a:cxn ang="0">
                      <a:pos x="connsiteX283" y="connsiteY283"/>
                    </a:cxn>
                    <a:cxn ang="0">
                      <a:pos x="connsiteX284" y="connsiteY284"/>
                    </a:cxn>
                    <a:cxn ang="0">
                      <a:pos x="connsiteX285" y="connsiteY285"/>
                    </a:cxn>
                    <a:cxn ang="0">
                      <a:pos x="connsiteX286" y="connsiteY286"/>
                    </a:cxn>
                    <a:cxn ang="0">
                      <a:pos x="connsiteX287" y="connsiteY287"/>
                    </a:cxn>
                    <a:cxn ang="0">
                      <a:pos x="connsiteX288" y="connsiteY288"/>
                    </a:cxn>
                    <a:cxn ang="0">
                      <a:pos x="connsiteX289" y="connsiteY289"/>
                    </a:cxn>
                    <a:cxn ang="0">
                      <a:pos x="connsiteX290" y="connsiteY290"/>
                    </a:cxn>
                    <a:cxn ang="0">
                      <a:pos x="connsiteX291" y="connsiteY291"/>
                    </a:cxn>
                    <a:cxn ang="0">
                      <a:pos x="connsiteX292" y="connsiteY292"/>
                    </a:cxn>
                    <a:cxn ang="0">
                      <a:pos x="connsiteX293" y="connsiteY293"/>
                    </a:cxn>
                    <a:cxn ang="0">
                      <a:pos x="connsiteX294" y="connsiteY294"/>
                    </a:cxn>
                    <a:cxn ang="0">
                      <a:pos x="connsiteX295" y="connsiteY295"/>
                    </a:cxn>
                    <a:cxn ang="0">
                      <a:pos x="connsiteX296" y="connsiteY296"/>
                    </a:cxn>
                    <a:cxn ang="0">
                      <a:pos x="connsiteX297" y="connsiteY297"/>
                    </a:cxn>
                    <a:cxn ang="0">
                      <a:pos x="connsiteX298" y="connsiteY298"/>
                    </a:cxn>
                    <a:cxn ang="0">
                      <a:pos x="connsiteX299" y="connsiteY299"/>
                    </a:cxn>
                    <a:cxn ang="0">
                      <a:pos x="connsiteX300" y="connsiteY300"/>
                    </a:cxn>
                    <a:cxn ang="0">
                      <a:pos x="connsiteX301" y="connsiteY301"/>
                    </a:cxn>
                    <a:cxn ang="0">
                      <a:pos x="connsiteX302" y="connsiteY302"/>
                    </a:cxn>
                    <a:cxn ang="0">
                      <a:pos x="connsiteX303" y="connsiteY303"/>
                    </a:cxn>
                    <a:cxn ang="0">
                      <a:pos x="connsiteX304" y="connsiteY304"/>
                    </a:cxn>
                    <a:cxn ang="0">
                      <a:pos x="connsiteX305" y="connsiteY305"/>
                    </a:cxn>
                    <a:cxn ang="0">
                      <a:pos x="connsiteX306" y="connsiteY306"/>
                    </a:cxn>
                    <a:cxn ang="0">
                      <a:pos x="connsiteX307" y="connsiteY307"/>
                    </a:cxn>
                    <a:cxn ang="0">
                      <a:pos x="connsiteX308" y="connsiteY308"/>
                    </a:cxn>
                    <a:cxn ang="0">
                      <a:pos x="connsiteX309" y="connsiteY309"/>
                    </a:cxn>
                    <a:cxn ang="0">
                      <a:pos x="connsiteX310" y="connsiteY310"/>
                    </a:cxn>
                    <a:cxn ang="0">
                      <a:pos x="connsiteX311" y="connsiteY311"/>
                    </a:cxn>
                    <a:cxn ang="0">
                      <a:pos x="connsiteX312" y="connsiteY312"/>
                    </a:cxn>
                    <a:cxn ang="0">
                      <a:pos x="connsiteX313" y="connsiteY313"/>
                    </a:cxn>
                    <a:cxn ang="0">
                      <a:pos x="connsiteX314" y="connsiteY314"/>
                    </a:cxn>
                    <a:cxn ang="0">
                      <a:pos x="connsiteX315" y="connsiteY315"/>
                    </a:cxn>
                    <a:cxn ang="0">
                      <a:pos x="connsiteX316" y="connsiteY316"/>
                    </a:cxn>
                    <a:cxn ang="0">
                      <a:pos x="connsiteX317" y="connsiteY317"/>
                    </a:cxn>
                    <a:cxn ang="0">
                      <a:pos x="connsiteX318" y="connsiteY318"/>
                    </a:cxn>
                    <a:cxn ang="0">
                      <a:pos x="connsiteX319" y="connsiteY319"/>
                    </a:cxn>
                    <a:cxn ang="0">
                      <a:pos x="connsiteX320" y="connsiteY320"/>
                    </a:cxn>
                    <a:cxn ang="0">
                      <a:pos x="connsiteX321" y="connsiteY321"/>
                    </a:cxn>
                    <a:cxn ang="0">
                      <a:pos x="connsiteX322" y="connsiteY322"/>
                    </a:cxn>
                    <a:cxn ang="0">
                      <a:pos x="connsiteX323" y="connsiteY323"/>
                    </a:cxn>
                    <a:cxn ang="0">
                      <a:pos x="connsiteX324" y="connsiteY324"/>
                    </a:cxn>
                    <a:cxn ang="0">
                      <a:pos x="connsiteX325" y="connsiteY325"/>
                    </a:cxn>
                    <a:cxn ang="0">
                      <a:pos x="connsiteX326" y="connsiteY326"/>
                    </a:cxn>
                    <a:cxn ang="0">
                      <a:pos x="connsiteX327" y="connsiteY327"/>
                    </a:cxn>
                    <a:cxn ang="0">
                      <a:pos x="connsiteX328" y="connsiteY328"/>
                    </a:cxn>
                    <a:cxn ang="0">
                      <a:pos x="connsiteX329" y="connsiteY329"/>
                    </a:cxn>
                    <a:cxn ang="0">
                      <a:pos x="connsiteX330" y="connsiteY330"/>
                    </a:cxn>
                    <a:cxn ang="0">
                      <a:pos x="connsiteX331" y="connsiteY331"/>
                    </a:cxn>
                    <a:cxn ang="0">
                      <a:pos x="connsiteX332" y="connsiteY332"/>
                    </a:cxn>
                    <a:cxn ang="0">
                      <a:pos x="connsiteX333" y="connsiteY333"/>
                    </a:cxn>
                    <a:cxn ang="0">
                      <a:pos x="connsiteX334" y="connsiteY334"/>
                    </a:cxn>
                    <a:cxn ang="0">
                      <a:pos x="connsiteX335" y="connsiteY335"/>
                    </a:cxn>
                    <a:cxn ang="0">
                      <a:pos x="connsiteX336" y="connsiteY336"/>
                    </a:cxn>
                    <a:cxn ang="0">
                      <a:pos x="connsiteX337" y="connsiteY337"/>
                    </a:cxn>
                    <a:cxn ang="0">
                      <a:pos x="connsiteX338" y="connsiteY338"/>
                    </a:cxn>
                    <a:cxn ang="0">
                      <a:pos x="connsiteX339" y="connsiteY339"/>
                    </a:cxn>
                    <a:cxn ang="0">
                      <a:pos x="connsiteX340" y="connsiteY340"/>
                    </a:cxn>
                    <a:cxn ang="0">
                      <a:pos x="connsiteX341" y="connsiteY341"/>
                    </a:cxn>
                    <a:cxn ang="0">
                      <a:pos x="connsiteX342" y="connsiteY342"/>
                    </a:cxn>
                    <a:cxn ang="0">
                      <a:pos x="connsiteX343" y="connsiteY343"/>
                    </a:cxn>
                    <a:cxn ang="0">
                      <a:pos x="connsiteX344" y="connsiteY344"/>
                    </a:cxn>
                    <a:cxn ang="0">
                      <a:pos x="connsiteX345" y="connsiteY345"/>
                    </a:cxn>
                    <a:cxn ang="0">
                      <a:pos x="connsiteX346" y="connsiteY346"/>
                    </a:cxn>
                    <a:cxn ang="0">
                      <a:pos x="connsiteX347" y="connsiteY347"/>
                    </a:cxn>
                    <a:cxn ang="0">
                      <a:pos x="connsiteX348" y="connsiteY348"/>
                    </a:cxn>
                    <a:cxn ang="0">
                      <a:pos x="connsiteX349" y="connsiteY349"/>
                    </a:cxn>
                    <a:cxn ang="0">
                      <a:pos x="connsiteX350" y="connsiteY350"/>
                    </a:cxn>
                    <a:cxn ang="0">
                      <a:pos x="connsiteX351" y="connsiteY351"/>
                    </a:cxn>
                    <a:cxn ang="0">
                      <a:pos x="connsiteX352" y="connsiteY352"/>
                    </a:cxn>
                    <a:cxn ang="0">
                      <a:pos x="connsiteX353" y="connsiteY353"/>
                    </a:cxn>
                    <a:cxn ang="0">
                      <a:pos x="connsiteX354" y="connsiteY354"/>
                    </a:cxn>
                    <a:cxn ang="0">
                      <a:pos x="connsiteX355" y="connsiteY355"/>
                    </a:cxn>
                    <a:cxn ang="0">
                      <a:pos x="connsiteX356" y="connsiteY356"/>
                    </a:cxn>
                    <a:cxn ang="0">
                      <a:pos x="connsiteX357" y="connsiteY357"/>
                    </a:cxn>
                    <a:cxn ang="0">
                      <a:pos x="connsiteX358" y="connsiteY358"/>
                    </a:cxn>
                    <a:cxn ang="0">
                      <a:pos x="connsiteX359" y="connsiteY359"/>
                    </a:cxn>
                    <a:cxn ang="0">
                      <a:pos x="connsiteX360" y="connsiteY360"/>
                    </a:cxn>
                    <a:cxn ang="0">
                      <a:pos x="connsiteX361" y="connsiteY361"/>
                    </a:cxn>
                    <a:cxn ang="0">
                      <a:pos x="connsiteX362" y="connsiteY362"/>
                    </a:cxn>
                    <a:cxn ang="0">
                      <a:pos x="connsiteX363" y="connsiteY363"/>
                    </a:cxn>
                    <a:cxn ang="0">
                      <a:pos x="connsiteX364" y="connsiteY364"/>
                    </a:cxn>
                    <a:cxn ang="0">
                      <a:pos x="connsiteX365" y="connsiteY365"/>
                    </a:cxn>
                    <a:cxn ang="0">
                      <a:pos x="connsiteX366" y="connsiteY366"/>
                    </a:cxn>
                    <a:cxn ang="0">
                      <a:pos x="connsiteX367" y="connsiteY367"/>
                    </a:cxn>
                    <a:cxn ang="0">
                      <a:pos x="connsiteX368" y="connsiteY368"/>
                    </a:cxn>
                    <a:cxn ang="0">
                      <a:pos x="connsiteX369" y="connsiteY369"/>
                    </a:cxn>
                    <a:cxn ang="0">
                      <a:pos x="connsiteX370" y="connsiteY370"/>
                    </a:cxn>
                    <a:cxn ang="0">
                      <a:pos x="connsiteX371" y="connsiteY371"/>
                    </a:cxn>
                    <a:cxn ang="0">
                      <a:pos x="connsiteX372" y="connsiteY372"/>
                    </a:cxn>
                    <a:cxn ang="0">
                      <a:pos x="connsiteX373" y="connsiteY373"/>
                    </a:cxn>
                    <a:cxn ang="0">
                      <a:pos x="connsiteX374" y="connsiteY374"/>
                    </a:cxn>
                    <a:cxn ang="0">
                      <a:pos x="connsiteX375" y="connsiteY375"/>
                    </a:cxn>
                    <a:cxn ang="0">
                      <a:pos x="connsiteX376" y="connsiteY376"/>
                    </a:cxn>
                    <a:cxn ang="0">
                      <a:pos x="connsiteX377" y="connsiteY377"/>
                    </a:cxn>
                    <a:cxn ang="0">
                      <a:pos x="connsiteX378" y="connsiteY378"/>
                    </a:cxn>
                    <a:cxn ang="0">
                      <a:pos x="connsiteX379" y="connsiteY379"/>
                    </a:cxn>
                    <a:cxn ang="0">
                      <a:pos x="connsiteX380" y="connsiteY380"/>
                    </a:cxn>
                    <a:cxn ang="0">
                      <a:pos x="connsiteX381" y="connsiteY381"/>
                    </a:cxn>
                    <a:cxn ang="0">
                      <a:pos x="connsiteX382" y="connsiteY382"/>
                    </a:cxn>
                    <a:cxn ang="0">
                      <a:pos x="connsiteX383" y="connsiteY383"/>
                    </a:cxn>
                    <a:cxn ang="0">
                      <a:pos x="connsiteX384" y="connsiteY384"/>
                    </a:cxn>
                    <a:cxn ang="0">
                      <a:pos x="connsiteX385" y="connsiteY385"/>
                    </a:cxn>
                    <a:cxn ang="0">
                      <a:pos x="connsiteX386" y="connsiteY386"/>
                    </a:cxn>
                    <a:cxn ang="0">
                      <a:pos x="connsiteX387" y="connsiteY387"/>
                    </a:cxn>
                    <a:cxn ang="0">
                      <a:pos x="connsiteX388" y="connsiteY388"/>
                    </a:cxn>
                    <a:cxn ang="0">
                      <a:pos x="connsiteX389" y="connsiteY389"/>
                    </a:cxn>
                    <a:cxn ang="0">
                      <a:pos x="connsiteX390" y="connsiteY390"/>
                    </a:cxn>
                    <a:cxn ang="0">
                      <a:pos x="connsiteX391" y="connsiteY391"/>
                    </a:cxn>
                    <a:cxn ang="0">
                      <a:pos x="connsiteX392" y="connsiteY392"/>
                    </a:cxn>
                    <a:cxn ang="0">
                      <a:pos x="connsiteX393" y="connsiteY393"/>
                    </a:cxn>
                    <a:cxn ang="0">
                      <a:pos x="connsiteX394" y="connsiteY394"/>
                    </a:cxn>
                    <a:cxn ang="0">
                      <a:pos x="connsiteX395" y="connsiteY395"/>
                    </a:cxn>
                    <a:cxn ang="0">
                      <a:pos x="connsiteX396" y="connsiteY396"/>
                    </a:cxn>
                    <a:cxn ang="0">
                      <a:pos x="connsiteX397" y="connsiteY397"/>
                    </a:cxn>
                    <a:cxn ang="0">
                      <a:pos x="connsiteX398" y="connsiteY398"/>
                    </a:cxn>
                    <a:cxn ang="0">
                      <a:pos x="connsiteX399" y="connsiteY399"/>
                    </a:cxn>
                    <a:cxn ang="0">
                      <a:pos x="connsiteX400" y="connsiteY400"/>
                    </a:cxn>
                    <a:cxn ang="0">
                      <a:pos x="connsiteX401" y="connsiteY401"/>
                    </a:cxn>
                    <a:cxn ang="0">
                      <a:pos x="connsiteX402" y="connsiteY402"/>
                    </a:cxn>
                    <a:cxn ang="0">
                      <a:pos x="connsiteX403" y="connsiteY403"/>
                    </a:cxn>
                    <a:cxn ang="0">
                      <a:pos x="connsiteX404" y="connsiteY404"/>
                    </a:cxn>
                    <a:cxn ang="0">
                      <a:pos x="connsiteX405" y="connsiteY405"/>
                    </a:cxn>
                    <a:cxn ang="0">
                      <a:pos x="connsiteX406" y="connsiteY406"/>
                    </a:cxn>
                    <a:cxn ang="0">
                      <a:pos x="connsiteX407" y="connsiteY407"/>
                    </a:cxn>
                    <a:cxn ang="0">
                      <a:pos x="connsiteX408" y="connsiteY408"/>
                    </a:cxn>
                    <a:cxn ang="0">
                      <a:pos x="connsiteX409" y="connsiteY409"/>
                    </a:cxn>
                    <a:cxn ang="0">
                      <a:pos x="connsiteX410" y="connsiteY410"/>
                    </a:cxn>
                    <a:cxn ang="0">
                      <a:pos x="connsiteX411" y="connsiteY411"/>
                    </a:cxn>
                    <a:cxn ang="0">
                      <a:pos x="connsiteX412" y="connsiteY412"/>
                    </a:cxn>
                    <a:cxn ang="0">
                      <a:pos x="connsiteX413" y="connsiteY413"/>
                    </a:cxn>
                    <a:cxn ang="0">
                      <a:pos x="connsiteX414" y="connsiteY414"/>
                    </a:cxn>
                    <a:cxn ang="0">
                      <a:pos x="connsiteX415" y="connsiteY415"/>
                    </a:cxn>
                    <a:cxn ang="0">
                      <a:pos x="connsiteX416" y="connsiteY416"/>
                    </a:cxn>
                    <a:cxn ang="0">
                      <a:pos x="connsiteX417" y="connsiteY417"/>
                    </a:cxn>
                    <a:cxn ang="0">
                      <a:pos x="connsiteX418" y="connsiteY418"/>
                    </a:cxn>
                    <a:cxn ang="0">
                      <a:pos x="connsiteX419" y="connsiteY419"/>
                    </a:cxn>
                    <a:cxn ang="0">
                      <a:pos x="connsiteX420" y="connsiteY420"/>
                    </a:cxn>
                    <a:cxn ang="0">
                      <a:pos x="connsiteX421" y="connsiteY421"/>
                    </a:cxn>
                    <a:cxn ang="0">
                      <a:pos x="connsiteX422" y="connsiteY422"/>
                    </a:cxn>
                    <a:cxn ang="0">
                      <a:pos x="connsiteX423" y="connsiteY423"/>
                    </a:cxn>
                    <a:cxn ang="0">
                      <a:pos x="connsiteX424" y="connsiteY424"/>
                    </a:cxn>
                    <a:cxn ang="0">
                      <a:pos x="connsiteX425" y="connsiteY425"/>
                    </a:cxn>
                    <a:cxn ang="0">
                      <a:pos x="connsiteX426" y="connsiteY426"/>
                    </a:cxn>
                    <a:cxn ang="0">
                      <a:pos x="connsiteX427" y="connsiteY427"/>
                    </a:cxn>
                    <a:cxn ang="0">
                      <a:pos x="connsiteX428" y="connsiteY428"/>
                    </a:cxn>
                    <a:cxn ang="0">
                      <a:pos x="connsiteX429" y="connsiteY429"/>
                    </a:cxn>
                    <a:cxn ang="0">
                      <a:pos x="connsiteX430" y="connsiteY430"/>
                    </a:cxn>
                    <a:cxn ang="0">
                      <a:pos x="connsiteX431" y="connsiteY431"/>
                    </a:cxn>
                    <a:cxn ang="0">
                      <a:pos x="connsiteX432" y="connsiteY432"/>
                    </a:cxn>
                    <a:cxn ang="0">
                      <a:pos x="connsiteX433" y="connsiteY433"/>
                    </a:cxn>
                    <a:cxn ang="0">
                      <a:pos x="connsiteX434" y="connsiteY434"/>
                    </a:cxn>
                    <a:cxn ang="0">
                      <a:pos x="connsiteX435" y="connsiteY435"/>
                    </a:cxn>
                    <a:cxn ang="0">
                      <a:pos x="connsiteX436" y="connsiteY436"/>
                    </a:cxn>
                    <a:cxn ang="0">
                      <a:pos x="connsiteX437" y="connsiteY437"/>
                    </a:cxn>
                    <a:cxn ang="0">
                      <a:pos x="connsiteX438" y="connsiteY438"/>
                    </a:cxn>
                    <a:cxn ang="0">
                      <a:pos x="connsiteX439" y="connsiteY439"/>
                    </a:cxn>
                    <a:cxn ang="0">
                      <a:pos x="connsiteX440" y="connsiteY440"/>
                    </a:cxn>
                    <a:cxn ang="0">
                      <a:pos x="connsiteX441" y="connsiteY441"/>
                    </a:cxn>
                    <a:cxn ang="0">
                      <a:pos x="connsiteX442" y="connsiteY442"/>
                    </a:cxn>
                    <a:cxn ang="0">
                      <a:pos x="connsiteX443" y="connsiteY443"/>
                    </a:cxn>
                    <a:cxn ang="0">
                      <a:pos x="connsiteX444" y="connsiteY444"/>
                    </a:cxn>
                    <a:cxn ang="0">
                      <a:pos x="connsiteX445" y="connsiteY445"/>
                    </a:cxn>
                    <a:cxn ang="0">
                      <a:pos x="connsiteX446" y="connsiteY446"/>
                    </a:cxn>
                    <a:cxn ang="0">
                      <a:pos x="connsiteX447" y="connsiteY447"/>
                    </a:cxn>
                    <a:cxn ang="0">
                      <a:pos x="connsiteX448" y="connsiteY448"/>
                    </a:cxn>
                    <a:cxn ang="0">
                      <a:pos x="connsiteX449" y="connsiteY449"/>
                    </a:cxn>
                    <a:cxn ang="0">
                      <a:pos x="connsiteX450" y="connsiteY450"/>
                    </a:cxn>
                    <a:cxn ang="0">
                      <a:pos x="connsiteX451" y="connsiteY451"/>
                    </a:cxn>
                    <a:cxn ang="0">
                      <a:pos x="connsiteX452" y="connsiteY452"/>
                    </a:cxn>
                    <a:cxn ang="0">
                      <a:pos x="connsiteX453" y="connsiteY453"/>
                    </a:cxn>
                    <a:cxn ang="0">
                      <a:pos x="connsiteX454" y="connsiteY454"/>
                    </a:cxn>
                  </a:cxnLst>
                  <a:rect l="l" t="t" r="r" b="b"/>
                  <a:pathLst>
                    <a:path w="338138" h="336550">
                      <a:moveTo>
                        <a:pt x="256117" y="200025"/>
                      </a:moveTo>
                      <a:cubicBezTo>
                        <a:pt x="256117" y="200025"/>
                        <a:pt x="256117" y="200025"/>
                        <a:pt x="257440" y="201324"/>
                      </a:cubicBezTo>
                      <a:cubicBezTo>
                        <a:pt x="257440" y="201324"/>
                        <a:pt x="257440" y="201324"/>
                        <a:pt x="258763" y="202623"/>
                      </a:cubicBezTo>
                      <a:cubicBezTo>
                        <a:pt x="258763" y="203922"/>
                        <a:pt x="258763" y="203922"/>
                        <a:pt x="258763" y="203922"/>
                      </a:cubicBezTo>
                      <a:lnTo>
                        <a:pt x="258763" y="205221"/>
                      </a:lnTo>
                      <a:cubicBezTo>
                        <a:pt x="258763" y="205221"/>
                        <a:pt x="258763" y="205221"/>
                        <a:pt x="258763" y="206520"/>
                      </a:cubicBezTo>
                      <a:cubicBezTo>
                        <a:pt x="258763" y="206520"/>
                        <a:pt x="258763" y="206520"/>
                        <a:pt x="257440" y="207819"/>
                      </a:cubicBezTo>
                      <a:cubicBezTo>
                        <a:pt x="257440" y="207819"/>
                        <a:pt x="257440" y="207819"/>
                        <a:pt x="254794" y="216911"/>
                      </a:cubicBezTo>
                      <a:cubicBezTo>
                        <a:pt x="254794" y="216911"/>
                        <a:pt x="254794" y="216911"/>
                        <a:pt x="246857" y="233796"/>
                      </a:cubicBezTo>
                      <a:cubicBezTo>
                        <a:pt x="246857" y="233796"/>
                        <a:pt x="246857" y="233796"/>
                        <a:pt x="245534" y="240290"/>
                      </a:cubicBezTo>
                      <a:cubicBezTo>
                        <a:pt x="245534" y="240290"/>
                        <a:pt x="245534" y="240290"/>
                        <a:pt x="241565" y="242888"/>
                      </a:cubicBezTo>
                      <a:cubicBezTo>
                        <a:pt x="241565" y="242888"/>
                        <a:pt x="241565" y="242888"/>
                        <a:pt x="237596" y="241589"/>
                      </a:cubicBezTo>
                      <a:cubicBezTo>
                        <a:pt x="237596" y="241589"/>
                        <a:pt x="237596" y="241589"/>
                        <a:pt x="236273" y="238992"/>
                      </a:cubicBezTo>
                      <a:cubicBezTo>
                        <a:pt x="236273" y="238992"/>
                        <a:pt x="236273" y="238992"/>
                        <a:pt x="234950" y="237693"/>
                      </a:cubicBezTo>
                      <a:cubicBezTo>
                        <a:pt x="234950" y="237693"/>
                        <a:pt x="234950" y="237693"/>
                        <a:pt x="236273" y="235095"/>
                      </a:cubicBezTo>
                      <a:cubicBezTo>
                        <a:pt x="236273" y="235095"/>
                        <a:pt x="236273" y="235095"/>
                        <a:pt x="236273" y="233796"/>
                      </a:cubicBezTo>
                      <a:cubicBezTo>
                        <a:pt x="236273" y="233796"/>
                        <a:pt x="236273" y="233796"/>
                        <a:pt x="238919" y="226003"/>
                      </a:cubicBezTo>
                      <a:cubicBezTo>
                        <a:pt x="238919" y="226003"/>
                        <a:pt x="238919" y="226003"/>
                        <a:pt x="238919" y="218210"/>
                      </a:cubicBezTo>
                      <a:cubicBezTo>
                        <a:pt x="238919" y="218210"/>
                        <a:pt x="238919" y="218210"/>
                        <a:pt x="238919" y="216911"/>
                      </a:cubicBezTo>
                      <a:cubicBezTo>
                        <a:pt x="238919" y="216911"/>
                        <a:pt x="238919" y="216911"/>
                        <a:pt x="240242" y="215612"/>
                      </a:cubicBezTo>
                      <a:cubicBezTo>
                        <a:pt x="240242" y="215612"/>
                        <a:pt x="240242" y="215612"/>
                        <a:pt x="240242" y="214313"/>
                      </a:cubicBezTo>
                      <a:cubicBezTo>
                        <a:pt x="240242" y="214313"/>
                        <a:pt x="240242" y="214313"/>
                        <a:pt x="246857" y="210416"/>
                      </a:cubicBezTo>
                      <a:cubicBezTo>
                        <a:pt x="246857" y="210416"/>
                        <a:pt x="246857" y="210416"/>
                        <a:pt x="253471" y="202623"/>
                      </a:cubicBezTo>
                      <a:cubicBezTo>
                        <a:pt x="253471" y="202623"/>
                        <a:pt x="253471" y="202623"/>
                        <a:pt x="253471" y="201324"/>
                      </a:cubicBezTo>
                      <a:cubicBezTo>
                        <a:pt x="253471" y="201324"/>
                        <a:pt x="253471" y="201324"/>
                        <a:pt x="256117" y="200025"/>
                      </a:cubicBezTo>
                      <a:close/>
                      <a:moveTo>
                        <a:pt x="300038" y="171450"/>
                      </a:moveTo>
                      <a:lnTo>
                        <a:pt x="301625" y="171450"/>
                      </a:lnTo>
                      <a:lnTo>
                        <a:pt x="298450" y="176213"/>
                      </a:lnTo>
                      <a:lnTo>
                        <a:pt x="296863" y="177800"/>
                      </a:lnTo>
                      <a:lnTo>
                        <a:pt x="295275" y="177800"/>
                      </a:lnTo>
                      <a:lnTo>
                        <a:pt x="295275" y="176213"/>
                      </a:lnTo>
                      <a:lnTo>
                        <a:pt x="296863" y="174625"/>
                      </a:lnTo>
                      <a:lnTo>
                        <a:pt x="298450" y="173038"/>
                      </a:lnTo>
                      <a:close/>
                      <a:moveTo>
                        <a:pt x="293688" y="171450"/>
                      </a:moveTo>
                      <a:lnTo>
                        <a:pt x="296863" y="171450"/>
                      </a:lnTo>
                      <a:lnTo>
                        <a:pt x="293688" y="174625"/>
                      </a:lnTo>
                      <a:lnTo>
                        <a:pt x="292100" y="174625"/>
                      </a:lnTo>
                      <a:lnTo>
                        <a:pt x="292100" y="173038"/>
                      </a:lnTo>
                      <a:close/>
                      <a:moveTo>
                        <a:pt x="303946" y="169998"/>
                      </a:moveTo>
                      <a:lnTo>
                        <a:pt x="303457" y="173083"/>
                      </a:lnTo>
                      <a:lnTo>
                        <a:pt x="303213" y="174625"/>
                      </a:lnTo>
                      <a:cubicBezTo>
                        <a:pt x="303213" y="174625"/>
                        <a:pt x="303213" y="174625"/>
                        <a:pt x="303213" y="173288"/>
                      </a:cubicBezTo>
                      <a:cubicBezTo>
                        <a:pt x="303213" y="173288"/>
                        <a:pt x="303213" y="173288"/>
                        <a:pt x="303213" y="171952"/>
                      </a:cubicBezTo>
                      <a:cubicBezTo>
                        <a:pt x="303213" y="171952"/>
                        <a:pt x="303213" y="171952"/>
                        <a:pt x="303213" y="170615"/>
                      </a:cubicBezTo>
                      <a:close/>
                      <a:moveTo>
                        <a:pt x="288926" y="169862"/>
                      </a:moveTo>
                      <a:cubicBezTo>
                        <a:pt x="288926" y="169862"/>
                        <a:pt x="288926" y="169862"/>
                        <a:pt x="290513" y="169862"/>
                      </a:cubicBezTo>
                      <a:cubicBezTo>
                        <a:pt x="290513" y="169862"/>
                        <a:pt x="290513" y="169862"/>
                        <a:pt x="293688" y="169862"/>
                      </a:cubicBezTo>
                      <a:cubicBezTo>
                        <a:pt x="293688" y="169862"/>
                        <a:pt x="293688" y="169862"/>
                        <a:pt x="293688" y="170656"/>
                      </a:cubicBezTo>
                      <a:cubicBezTo>
                        <a:pt x="293688" y="170656"/>
                        <a:pt x="293688" y="170656"/>
                        <a:pt x="292101" y="171450"/>
                      </a:cubicBezTo>
                      <a:cubicBezTo>
                        <a:pt x="292101" y="171450"/>
                        <a:pt x="292101" y="171450"/>
                        <a:pt x="290513" y="171450"/>
                      </a:cubicBezTo>
                      <a:cubicBezTo>
                        <a:pt x="290513" y="171450"/>
                        <a:pt x="290513" y="171450"/>
                        <a:pt x="288926" y="171450"/>
                      </a:cubicBezTo>
                      <a:cubicBezTo>
                        <a:pt x="288926" y="171450"/>
                        <a:pt x="288926" y="171450"/>
                        <a:pt x="287338" y="170656"/>
                      </a:cubicBezTo>
                      <a:cubicBezTo>
                        <a:pt x="287338" y="170656"/>
                        <a:pt x="287338" y="170656"/>
                        <a:pt x="288926" y="169862"/>
                      </a:cubicBezTo>
                      <a:close/>
                      <a:moveTo>
                        <a:pt x="304800" y="164600"/>
                      </a:moveTo>
                      <a:lnTo>
                        <a:pt x="304800" y="165267"/>
                      </a:lnTo>
                      <a:cubicBezTo>
                        <a:pt x="304800" y="166604"/>
                        <a:pt x="304800" y="166604"/>
                        <a:pt x="304800" y="166604"/>
                      </a:cubicBezTo>
                      <a:cubicBezTo>
                        <a:pt x="304800" y="167941"/>
                        <a:pt x="304800" y="167941"/>
                        <a:pt x="304800" y="167941"/>
                      </a:cubicBezTo>
                      <a:cubicBezTo>
                        <a:pt x="304800" y="169278"/>
                        <a:pt x="304800" y="169278"/>
                        <a:pt x="304800" y="169278"/>
                      </a:cubicBezTo>
                      <a:lnTo>
                        <a:pt x="303946" y="169998"/>
                      </a:lnTo>
                      <a:close/>
                      <a:moveTo>
                        <a:pt x="301626" y="149225"/>
                      </a:moveTo>
                      <a:lnTo>
                        <a:pt x="303213" y="149225"/>
                      </a:lnTo>
                      <a:cubicBezTo>
                        <a:pt x="303213" y="149225"/>
                        <a:pt x="303213" y="149225"/>
                        <a:pt x="304800" y="150562"/>
                      </a:cubicBezTo>
                      <a:cubicBezTo>
                        <a:pt x="304800" y="150562"/>
                        <a:pt x="304800" y="150562"/>
                        <a:pt x="304800" y="151899"/>
                      </a:cubicBezTo>
                      <a:cubicBezTo>
                        <a:pt x="304800" y="151899"/>
                        <a:pt x="304800" y="151899"/>
                        <a:pt x="304800" y="154573"/>
                      </a:cubicBezTo>
                      <a:lnTo>
                        <a:pt x="305656" y="153133"/>
                      </a:lnTo>
                      <a:lnTo>
                        <a:pt x="306128" y="156215"/>
                      </a:lnTo>
                      <a:lnTo>
                        <a:pt x="304800" y="164600"/>
                      </a:lnTo>
                      <a:lnTo>
                        <a:pt x="304800" y="162594"/>
                      </a:lnTo>
                      <a:cubicBezTo>
                        <a:pt x="304800" y="162594"/>
                        <a:pt x="304800" y="162594"/>
                        <a:pt x="304800" y="161257"/>
                      </a:cubicBezTo>
                      <a:cubicBezTo>
                        <a:pt x="304800" y="161257"/>
                        <a:pt x="304800" y="161257"/>
                        <a:pt x="304800" y="159920"/>
                      </a:cubicBezTo>
                      <a:cubicBezTo>
                        <a:pt x="304800" y="159920"/>
                        <a:pt x="304800" y="159920"/>
                        <a:pt x="304800" y="158583"/>
                      </a:cubicBezTo>
                      <a:cubicBezTo>
                        <a:pt x="304800" y="158583"/>
                        <a:pt x="304800" y="158583"/>
                        <a:pt x="303213" y="158583"/>
                      </a:cubicBezTo>
                      <a:cubicBezTo>
                        <a:pt x="303213" y="158583"/>
                        <a:pt x="303213" y="158583"/>
                        <a:pt x="303213" y="157246"/>
                      </a:cubicBezTo>
                      <a:cubicBezTo>
                        <a:pt x="303213" y="157246"/>
                        <a:pt x="303213" y="157246"/>
                        <a:pt x="303213" y="155909"/>
                      </a:cubicBezTo>
                      <a:cubicBezTo>
                        <a:pt x="303213" y="155909"/>
                        <a:pt x="303213" y="155909"/>
                        <a:pt x="303213" y="154573"/>
                      </a:cubicBezTo>
                      <a:cubicBezTo>
                        <a:pt x="303213" y="154573"/>
                        <a:pt x="303213" y="154573"/>
                        <a:pt x="301625" y="154573"/>
                      </a:cubicBezTo>
                      <a:cubicBezTo>
                        <a:pt x="301625" y="154573"/>
                        <a:pt x="301625" y="154573"/>
                        <a:pt x="301625" y="153236"/>
                      </a:cubicBezTo>
                      <a:cubicBezTo>
                        <a:pt x="301625" y="153236"/>
                        <a:pt x="301625" y="153236"/>
                        <a:pt x="301625" y="151899"/>
                      </a:cubicBezTo>
                      <a:lnTo>
                        <a:pt x="301625" y="150812"/>
                      </a:lnTo>
                      <a:lnTo>
                        <a:pt x="301626" y="150813"/>
                      </a:lnTo>
                      <a:lnTo>
                        <a:pt x="301626" y="149226"/>
                      </a:lnTo>
                      <a:close/>
                      <a:moveTo>
                        <a:pt x="298450" y="147637"/>
                      </a:moveTo>
                      <a:cubicBezTo>
                        <a:pt x="298450" y="147637"/>
                        <a:pt x="298450" y="147637"/>
                        <a:pt x="298450" y="148907"/>
                      </a:cubicBezTo>
                      <a:cubicBezTo>
                        <a:pt x="298450" y="148907"/>
                        <a:pt x="298450" y="148907"/>
                        <a:pt x="298450" y="150177"/>
                      </a:cubicBezTo>
                      <a:cubicBezTo>
                        <a:pt x="298450" y="150177"/>
                        <a:pt x="298450" y="150177"/>
                        <a:pt x="297180" y="150177"/>
                      </a:cubicBezTo>
                      <a:cubicBezTo>
                        <a:pt x="297180" y="150177"/>
                        <a:pt x="297180" y="150177"/>
                        <a:pt x="295910" y="150177"/>
                      </a:cubicBezTo>
                      <a:lnTo>
                        <a:pt x="294640" y="150177"/>
                      </a:lnTo>
                      <a:cubicBezTo>
                        <a:pt x="294640" y="150177"/>
                        <a:pt x="294640" y="150177"/>
                        <a:pt x="294640" y="152717"/>
                      </a:cubicBezTo>
                      <a:cubicBezTo>
                        <a:pt x="294640" y="152717"/>
                        <a:pt x="294640" y="152717"/>
                        <a:pt x="294640" y="153987"/>
                      </a:cubicBezTo>
                      <a:cubicBezTo>
                        <a:pt x="294640" y="153987"/>
                        <a:pt x="294640" y="153987"/>
                        <a:pt x="295910" y="155257"/>
                      </a:cubicBezTo>
                      <a:cubicBezTo>
                        <a:pt x="295910" y="155257"/>
                        <a:pt x="295910" y="155257"/>
                        <a:pt x="295910" y="153987"/>
                      </a:cubicBezTo>
                      <a:cubicBezTo>
                        <a:pt x="295910" y="153987"/>
                        <a:pt x="295910" y="153987"/>
                        <a:pt x="297180" y="152717"/>
                      </a:cubicBezTo>
                      <a:cubicBezTo>
                        <a:pt x="297180" y="152717"/>
                        <a:pt x="297180" y="152717"/>
                        <a:pt x="297180" y="153987"/>
                      </a:cubicBezTo>
                      <a:cubicBezTo>
                        <a:pt x="297180" y="153987"/>
                        <a:pt x="297180" y="153987"/>
                        <a:pt x="295910" y="156527"/>
                      </a:cubicBezTo>
                      <a:cubicBezTo>
                        <a:pt x="295910" y="156527"/>
                        <a:pt x="295910" y="156527"/>
                        <a:pt x="295910" y="157797"/>
                      </a:cubicBezTo>
                      <a:cubicBezTo>
                        <a:pt x="295910" y="157797"/>
                        <a:pt x="295910" y="157797"/>
                        <a:pt x="297180" y="160337"/>
                      </a:cubicBezTo>
                      <a:cubicBezTo>
                        <a:pt x="297180" y="160337"/>
                        <a:pt x="297180" y="160337"/>
                        <a:pt x="297180" y="162877"/>
                      </a:cubicBezTo>
                      <a:cubicBezTo>
                        <a:pt x="297180" y="162877"/>
                        <a:pt x="297180" y="162877"/>
                        <a:pt x="295910" y="164147"/>
                      </a:cubicBezTo>
                      <a:cubicBezTo>
                        <a:pt x="295910" y="164147"/>
                        <a:pt x="295910" y="164147"/>
                        <a:pt x="294640" y="162877"/>
                      </a:cubicBezTo>
                      <a:lnTo>
                        <a:pt x="294640" y="165417"/>
                      </a:lnTo>
                      <a:cubicBezTo>
                        <a:pt x="294640" y="165417"/>
                        <a:pt x="294640" y="165417"/>
                        <a:pt x="293370" y="166687"/>
                      </a:cubicBezTo>
                      <a:cubicBezTo>
                        <a:pt x="293370" y="166687"/>
                        <a:pt x="293370" y="166687"/>
                        <a:pt x="293370" y="165417"/>
                      </a:cubicBezTo>
                      <a:cubicBezTo>
                        <a:pt x="293370" y="165417"/>
                        <a:pt x="293370" y="165417"/>
                        <a:pt x="293370" y="162877"/>
                      </a:cubicBezTo>
                      <a:cubicBezTo>
                        <a:pt x="293370" y="162877"/>
                        <a:pt x="293370" y="162877"/>
                        <a:pt x="293370" y="161607"/>
                      </a:cubicBezTo>
                      <a:cubicBezTo>
                        <a:pt x="293370" y="161607"/>
                        <a:pt x="293370" y="161607"/>
                        <a:pt x="292100" y="159067"/>
                      </a:cubicBezTo>
                      <a:cubicBezTo>
                        <a:pt x="292100" y="159067"/>
                        <a:pt x="292100" y="159067"/>
                        <a:pt x="293370" y="157797"/>
                      </a:cubicBezTo>
                      <a:cubicBezTo>
                        <a:pt x="293370" y="157797"/>
                        <a:pt x="293370" y="157797"/>
                        <a:pt x="293370" y="155257"/>
                      </a:cubicBezTo>
                      <a:cubicBezTo>
                        <a:pt x="293370" y="155257"/>
                        <a:pt x="293370" y="155257"/>
                        <a:pt x="293370" y="153987"/>
                      </a:cubicBezTo>
                      <a:cubicBezTo>
                        <a:pt x="293370" y="153987"/>
                        <a:pt x="293370" y="153987"/>
                        <a:pt x="293370" y="151447"/>
                      </a:cubicBezTo>
                      <a:cubicBezTo>
                        <a:pt x="293370" y="151447"/>
                        <a:pt x="293370" y="151447"/>
                        <a:pt x="293370" y="148907"/>
                      </a:cubicBezTo>
                      <a:cubicBezTo>
                        <a:pt x="293370" y="148907"/>
                        <a:pt x="293370" y="148907"/>
                        <a:pt x="294640" y="148907"/>
                      </a:cubicBezTo>
                      <a:cubicBezTo>
                        <a:pt x="295910" y="147637"/>
                        <a:pt x="297180" y="147637"/>
                        <a:pt x="298450" y="147637"/>
                      </a:cubicBezTo>
                      <a:close/>
                      <a:moveTo>
                        <a:pt x="300038" y="139700"/>
                      </a:moveTo>
                      <a:lnTo>
                        <a:pt x="301626" y="139700"/>
                      </a:lnTo>
                      <a:lnTo>
                        <a:pt x="301626" y="141288"/>
                      </a:lnTo>
                      <a:lnTo>
                        <a:pt x="301626" y="142875"/>
                      </a:lnTo>
                      <a:lnTo>
                        <a:pt x="301626" y="146051"/>
                      </a:lnTo>
                      <a:lnTo>
                        <a:pt x="301626" y="147638"/>
                      </a:lnTo>
                      <a:lnTo>
                        <a:pt x="301626" y="149225"/>
                      </a:lnTo>
                      <a:lnTo>
                        <a:pt x="301625" y="149225"/>
                      </a:lnTo>
                      <a:cubicBezTo>
                        <a:pt x="301625" y="150562"/>
                        <a:pt x="301625" y="150562"/>
                        <a:pt x="301625" y="150562"/>
                      </a:cubicBezTo>
                      <a:lnTo>
                        <a:pt x="301625" y="150812"/>
                      </a:lnTo>
                      <a:lnTo>
                        <a:pt x="300038" y="149226"/>
                      </a:lnTo>
                      <a:lnTo>
                        <a:pt x="300038" y="147638"/>
                      </a:lnTo>
                      <a:lnTo>
                        <a:pt x="300038" y="144463"/>
                      </a:lnTo>
                      <a:lnTo>
                        <a:pt x="300038" y="141288"/>
                      </a:lnTo>
                      <a:close/>
                      <a:moveTo>
                        <a:pt x="287338" y="131762"/>
                      </a:moveTo>
                      <a:cubicBezTo>
                        <a:pt x="287338" y="131762"/>
                        <a:pt x="287338" y="131762"/>
                        <a:pt x="292101" y="134484"/>
                      </a:cubicBezTo>
                      <a:cubicBezTo>
                        <a:pt x="292101" y="134484"/>
                        <a:pt x="292101" y="134484"/>
                        <a:pt x="292101" y="135844"/>
                      </a:cubicBezTo>
                      <a:cubicBezTo>
                        <a:pt x="292101" y="135844"/>
                        <a:pt x="292101" y="135844"/>
                        <a:pt x="290513" y="138566"/>
                      </a:cubicBezTo>
                      <a:cubicBezTo>
                        <a:pt x="290513" y="138566"/>
                        <a:pt x="290513" y="138566"/>
                        <a:pt x="290513" y="139927"/>
                      </a:cubicBezTo>
                      <a:cubicBezTo>
                        <a:pt x="290513" y="139927"/>
                        <a:pt x="290513" y="139927"/>
                        <a:pt x="290513" y="142648"/>
                      </a:cubicBezTo>
                      <a:cubicBezTo>
                        <a:pt x="290513" y="142648"/>
                        <a:pt x="290513" y="142648"/>
                        <a:pt x="292101" y="144009"/>
                      </a:cubicBezTo>
                      <a:cubicBezTo>
                        <a:pt x="292101" y="144009"/>
                        <a:pt x="292101" y="144009"/>
                        <a:pt x="293688" y="145369"/>
                      </a:cubicBezTo>
                      <a:cubicBezTo>
                        <a:pt x="293688" y="145369"/>
                        <a:pt x="293688" y="145369"/>
                        <a:pt x="292101" y="146730"/>
                      </a:cubicBezTo>
                      <a:cubicBezTo>
                        <a:pt x="292101" y="146730"/>
                        <a:pt x="292101" y="146730"/>
                        <a:pt x="292101" y="148091"/>
                      </a:cubicBezTo>
                      <a:cubicBezTo>
                        <a:pt x="292101" y="148091"/>
                        <a:pt x="292101" y="148091"/>
                        <a:pt x="290513" y="150812"/>
                      </a:cubicBezTo>
                      <a:cubicBezTo>
                        <a:pt x="290513" y="150812"/>
                        <a:pt x="290513" y="150812"/>
                        <a:pt x="290513" y="152173"/>
                      </a:cubicBezTo>
                      <a:cubicBezTo>
                        <a:pt x="290513" y="152173"/>
                        <a:pt x="290513" y="152173"/>
                        <a:pt x="290513" y="153534"/>
                      </a:cubicBezTo>
                      <a:cubicBezTo>
                        <a:pt x="290513" y="153534"/>
                        <a:pt x="290513" y="153534"/>
                        <a:pt x="290513" y="154894"/>
                      </a:cubicBezTo>
                      <a:cubicBezTo>
                        <a:pt x="290513" y="154894"/>
                        <a:pt x="290513" y="156255"/>
                        <a:pt x="290513" y="157616"/>
                      </a:cubicBezTo>
                      <a:cubicBezTo>
                        <a:pt x="290513" y="157616"/>
                        <a:pt x="290513" y="157616"/>
                        <a:pt x="288925" y="160337"/>
                      </a:cubicBezTo>
                      <a:cubicBezTo>
                        <a:pt x="288925" y="160337"/>
                        <a:pt x="288925" y="160337"/>
                        <a:pt x="287338" y="160337"/>
                      </a:cubicBezTo>
                      <a:cubicBezTo>
                        <a:pt x="287338" y="152173"/>
                        <a:pt x="285750" y="144009"/>
                        <a:pt x="285750" y="137205"/>
                      </a:cubicBezTo>
                      <a:cubicBezTo>
                        <a:pt x="285750" y="137205"/>
                        <a:pt x="285750" y="137205"/>
                        <a:pt x="285750" y="135844"/>
                      </a:cubicBezTo>
                      <a:cubicBezTo>
                        <a:pt x="285750" y="135844"/>
                        <a:pt x="285750" y="135844"/>
                        <a:pt x="285750" y="133123"/>
                      </a:cubicBezTo>
                      <a:cubicBezTo>
                        <a:pt x="285750" y="133123"/>
                        <a:pt x="285750" y="133123"/>
                        <a:pt x="287338" y="131762"/>
                      </a:cubicBezTo>
                      <a:close/>
                      <a:moveTo>
                        <a:pt x="296863" y="123825"/>
                      </a:moveTo>
                      <a:lnTo>
                        <a:pt x="298451" y="127000"/>
                      </a:lnTo>
                      <a:lnTo>
                        <a:pt x="300038" y="130175"/>
                      </a:lnTo>
                      <a:lnTo>
                        <a:pt x="298451" y="130175"/>
                      </a:lnTo>
                      <a:lnTo>
                        <a:pt x="298451" y="133350"/>
                      </a:lnTo>
                      <a:lnTo>
                        <a:pt x="296863" y="131763"/>
                      </a:lnTo>
                      <a:lnTo>
                        <a:pt x="296863" y="130175"/>
                      </a:lnTo>
                      <a:lnTo>
                        <a:pt x="295276" y="128588"/>
                      </a:lnTo>
                      <a:lnTo>
                        <a:pt x="293688" y="130175"/>
                      </a:lnTo>
                      <a:lnTo>
                        <a:pt x="293688" y="128588"/>
                      </a:lnTo>
                      <a:lnTo>
                        <a:pt x="293688" y="125413"/>
                      </a:lnTo>
                      <a:lnTo>
                        <a:pt x="296863" y="125413"/>
                      </a:lnTo>
                      <a:close/>
                      <a:moveTo>
                        <a:pt x="292100" y="117475"/>
                      </a:moveTo>
                      <a:lnTo>
                        <a:pt x="293688" y="117475"/>
                      </a:lnTo>
                      <a:lnTo>
                        <a:pt x="293688" y="119063"/>
                      </a:lnTo>
                      <a:lnTo>
                        <a:pt x="293688" y="120650"/>
                      </a:lnTo>
                      <a:close/>
                      <a:moveTo>
                        <a:pt x="285750" y="101600"/>
                      </a:moveTo>
                      <a:lnTo>
                        <a:pt x="287338" y="101600"/>
                      </a:lnTo>
                      <a:lnTo>
                        <a:pt x="287338" y="104775"/>
                      </a:lnTo>
                      <a:lnTo>
                        <a:pt x="288925" y="107950"/>
                      </a:lnTo>
                      <a:lnTo>
                        <a:pt x="290513" y="109538"/>
                      </a:lnTo>
                      <a:lnTo>
                        <a:pt x="292101" y="111125"/>
                      </a:lnTo>
                      <a:lnTo>
                        <a:pt x="293688" y="111125"/>
                      </a:lnTo>
                      <a:lnTo>
                        <a:pt x="293688" y="114300"/>
                      </a:lnTo>
                      <a:lnTo>
                        <a:pt x="293688" y="115887"/>
                      </a:lnTo>
                      <a:lnTo>
                        <a:pt x="295276" y="117475"/>
                      </a:lnTo>
                      <a:lnTo>
                        <a:pt x="295276" y="119062"/>
                      </a:lnTo>
                      <a:lnTo>
                        <a:pt x="295276" y="120650"/>
                      </a:lnTo>
                      <a:lnTo>
                        <a:pt x="295276" y="122237"/>
                      </a:lnTo>
                      <a:lnTo>
                        <a:pt x="293688" y="117475"/>
                      </a:lnTo>
                      <a:lnTo>
                        <a:pt x="293688" y="115888"/>
                      </a:lnTo>
                      <a:lnTo>
                        <a:pt x="292101" y="114300"/>
                      </a:lnTo>
                      <a:lnTo>
                        <a:pt x="290513" y="114300"/>
                      </a:lnTo>
                      <a:lnTo>
                        <a:pt x="290513" y="115888"/>
                      </a:lnTo>
                      <a:lnTo>
                        <a:pt x="290513" y="117475"/>
                      </a:lnTo>
                      <a:lnTo>
                        <a:pt x="288925" y="117475"/>
                      </a:lnTo>
                      <a:lnTo>
                        <a:pt x="288925" y="115888"/>
                      </a:lnTo>
                      <a:lnTo>
                        <a:pt x="288925" y="112713"/>
                      </a:lnTo>
                      <a:lnTo>
                        <a:pt x="287338" y="109538"/>
                      </a:lnTo>
                      <a:lnTo>
                        <a:pt x="285750" y="107950"/>
                      </a:lnTo>
                      <a:lnTo>
                        <a:pt x="285750" y="106363"/>
                      </a:lnTo>
                      <a:lnTo>
                        <a:pt x="285750" y="103188"/>
                      </a:lnTo>
                      <a:close/>
                      <a:moveTo>
                        <a:pt x="203200" y="85725"/>
                      </a:moveTo>
                      <a:cubicBezTo>
                        <a:pt x="204391" y="85725"/>
                        <a:pt x="205582" y="85725"/>
                        <a:pt x="207963" y="85725"/>
                      </a:cubicBezTo>
                      <a:cubicBezTo>
                        <a:pt x="206772" y="88900"/>
                        <a:pt x="205582" y="86784"/>
                        <a:pt x="204391" y="87842"/>
                      </a:cubicBezTo>
                      <a:cubicBezTo>
                        <a:pt x="204391" y="87842"/>
                        <a:pt x="204391" y="87842"/>
                        <a:pt x="203200" y="87842"/>
                      </a:cubicBezTo>
                      <a:cubicBezTo>
                        <a:pt x="203200" y="86784"/>
                        <a:pt x="203200" y="85725"/>
                        <a:pt x="203200" y="85725"/>
                      </a:cubicBezTo>
                      <a:close/>
                      <a:moveTo>
                        <a:pt x="188913" y="83476"/>
                      </a:moveTo>
                      <a:cubicBezTo>
                        <a:pt x="190501" y="83609"/>
                        <a:pt x="192088" y="84138"/>
                        <a:pt x="192088" y="84667"/>
                      </a:cubicBezTo>
                      <a:cubicBezTo>
                        <a:pt x="192088" y="84667"/>
                        <a:pt x="192088" y="84667"/>
                        <a:pt x="190501" y="85725"/>
                      </a:cubicBezTo>
                      <a:cubicBezTo>
                        <a:pt x="187326" y="84667"/>
                        <a:pt x="185738" y="84667"/>
                        <a:pt x="185738" y="84667"/>
                      </a:cubicBezTo>
                      <a:cubicBezTo>
                        <a:pt x="185738" y="83609"/>
                        <a:pt x="187326" y="83344"/>
                        <a:pt x="188913" y="83476"/>
                      </a:cubicBezTo>
                      <a:close/>
                      <a:moveTo>
                        <a:pt x="161925" y="77787"/>
                      </a:moveTo>
                      <a:cubicBezTo>
                        <a:pt x="161925" y="77787"/>
                        <a:pt x="161925" y="77787"/>
                        <a:pt x="163248" y="77787"/>
                      </a:cubicBezTo>
                      <a:cubicBezTo>
                        <a:pt x="165894" y="77787"/>
                        <a:pt x="169863" y="77787"/>
                        <a:pt x="168540" y="82550"/>
                      </a:cubicBezTo>
                      <a:cubicBezTo>
                        <a:pt x="168540" y="82550"/>
                        <a:pt x="168540" y="82550"/>
                        <a:pt x="167217" y="82550"/>
                      </a:cubicBezTo>
                      <a:cubicBezTo>
                        <a:pt x="167217" y="82550"/>
                        <a:pt x="167217" y="82550"/>
                        <a:pt x="167217" y="81359"/>
                      </a:cubicBezTo>
                      <a:lnTo>
                        <a:pt x="161925" y="78978"/>
                      </a:lnTo>
                      <a:cubicBezTo>
                        <a:pt x="161925" y="78978"/>
                        <a:pt x="161925" y="78978"/>
                        <a:pt x="161925" y="77787"/>
                      </a:cubicBezTo>
                      <a:close/>
                      <a:moveTo>
                        <a:pt x="158751" y="73554"/>
                      </a:moveTo>
                      <a:cubicBezTo>
                        <a:pt x="161926" y="74612"/>
                        <a:pt x="158751" y="76729"/>
                        <a:pt x="155575" y="77787"/>
                      </a:cubicBezTo>
                      <a:cubicBezTo>
                        <a:pt x="155575" y="77787"/>
                        <a:pt x="155575" y="77787"/>
                        <a:pt x="153988" y="76729"/>
                      </a:cubicBezTo>
                      <a:cubicBezTo>
                        <a:pt x="155575" y="74612"/>
                        <a:pt x="155575" y="71437"/>
                        <a:pt x="158751" y="73554"/>
                      </a:cubicBezTo>
                      <a:close/>
                      <a:moveTo>
                        <a:pt x="140098" y="48759"/>
                      </a:moveTo>
                      <a:cubicBezTo>
                        <a:pt x="141487" y="47625"/>
                        <a:pt x="141487" y="51027"/>
                        <a:pt x="142876" y="48759"/>
                      </a:cubicBezTo>
                      <a:cubicBezTo>
                        <a:pt x="140098" y="52161"/>
                        <a:pt x="137319" y="55563"/>
                        <a:pt x="131763" y="55563"/>
                      </a:cubicBezTo>
                      <a:cubicBezTo>
                        <a:pt x="131763" y="52161"/>
                        <a:pt x="137319" y="51027"/>
                        <a:pt x="140098" y="48759"/>
                      </a:cubicBezTo>
                      <a:close/>
                      <a:moveTo>
                        <a:pt x="148273" y="42598"/>
                      </a:moveTo>
                      <a:lnTo>
                        <a:pt x="150813" y="42598"/>
                      </a:lnTo>
                      <a:cubicBezTo>
                        <a:pt x="150813" y="42598"/>
                        <a:pt x="150813" y="42598"/>
                        <a:pt x="149543" y="43921"/>
                      </a:cubicBezTo>
                      <a:cubicBezTo>
                        <a:pt x="147003" y="45244"/>
                        <a:pt x="150813" y="49213"/>
                        <a:pt x="148273" y="51859"/>
                      </a:cubicBezTo>
                      <a:cubicBezTo>
                        <a:pt x="149543" y="51859"/>
                        <a:pt x="149543" y="50536"/>
                        <a:pt x="150813" y="50536"/>
                      </a:cubicBezTo>
                      <a:cubicBezTo>
                        <a:pt x="150813" y="51859"/>
                        <a:pt x="149543" y="53181"/>
                        <a:pt x="148273" y="53181"/>
                      </a:cubicBezTo>
                      <a:cubicBezTo>
                        <a:pt x="148273" y="53181"/>
                        <a:pt x="148273" y="54504"/>
                        <a:pt x="149543" y="54504"/>
                      </a:cubicBezTo>
                      <a:cubicBezTo>
                        <a:pt x="147003" y="55827"/>
                        <a:pt x="144463" y="55827"/>
                        <a:pt x="141923" y="55827"/>
                      </a:cubicBezTo>
                      <a:cubicBezTo>
                        <a:pt x="140653" y="57150"/>
                        <a:pt x="139383" y="57150"/>
                        <a:pt x="138113" y="57150"/>
                      </a:cubicBezTo>
                      <a:cubicBezTo>
                        <a:pt x="138113" y="55827"/>
                        <a:pt x="139383" y="55827"/>
                        <a:pt x="140653" y="55827"/>
                      </a:cubicBezTo>
                      <a:cubicBezTo>
                        <a:pt x="140653" y="54504"/>
                        <a:pt x="141923" y="54504"/>
                        <a:pt x="141923" y="53181"/>
                      </a:cubicBezTo>
                      <a:cubicBezTo>
                        <a:pt x="141923" y="53181"/>
                        <a:pt x="141923" y="53181"/>
                        <a:pt x="139383" y="53181"/>
                      </a:cubicBezTo>
                      <a:cubicBezTo>
                        <a:pt x="140653" y="53181"/>
                        <a:pt x="141923" y="53181"/>
                        <a:pt x="141923" y="51859"/>
                      </a:cubicBezTo>
                      <a:cubicBezTo>
                        <a:pt x="141923" y="49213"/>
                        <a:pt x="145733" y="51859"/>
                        <a:pt x="145733" y="49213"/>
                      </a:cubicBezTo>
                      <a:cubicBezTo>
                        <a:pt x="145733" y="47890"/>
                        <a:pt x="144463" y="47890"/>
                        <a:pt x="144463" y="47890"/>
                      </a:cubicBezTo>
                      <a:cubicBezTo>
                        <a:pt x="144463" y="47890"/>
                        <a:pt x="144463" y="46567"/>
                        <a:pt x="144463" y="45244"/>
                      </a:cubicBezTo>
                      <a:cubicBezTo>
                        <a:pt x="144463" y="45244"/>
                        <a:pt x="144463" y="46567"/>
                        <a:pt x="143193" y="45244"/>
                      </a:cubicBezTo>
                      <a:close/>
                      <a:moveTo>
                        <a:pt x="169336" y="30162"/>
                      </a:moveTo>
                      <a:cubicBezTo>
                        <a:pt x="103318" y="30162"/>
                        <a:pt x="47862" y="76200"/>
                        <a:pt x="33338" y="136706"/>
                      </a:cubicBezTo>
                      <a:cubicBezTo>
                        <a:pt x="33338" y="136706"/>
                        <a:pt x="33338" y="138022"/>
                        <a:pt x="33338" y="138022"/>
                      </a:cubicBezTo>
                      <a:cubicBezTo>
                        <a:pt x="33338" y="138022"/>
                        <a:pt x="33338" y="139337"/>
                        <a:pt x="33338" y="139337"/>
                      </a:cubicBezTo>
                      <a:cubicBezTo>
                        <a:pt x="33338" y="139337"/>
                        <a:pt x="33338" y="140652"/>
                        <a:pt x="33338" y="140652"/>
                      </a:cubicBezTo>
                      <a:cubicBezTo>
                        <a:pt x="33338" y="140652"/>
                        <a:pt x="34658" y="139337"/>
                        <a:pt x="34658" y="139337"/>
                      </a:cubicBezTo>
                      <a:cubicBezTo>
                        <a:pt x="34658" y="139337"/>
                        <a:pt x="35979" y="139337"/>
                        <a:pt x="35979" y="139337"/>
                      </a:cubicBezTo>
                      <a:cubicBezTo>
                        <a:pt x="35979" y="139337"/>
                        <a:pt x="35979" y="139337"/>
                        <a:pt x="35979" y="140652"/>
                      </a:cubicBezTo>
                      <a:cubicBezTo>
                        <a:pt x="35979" y="147229"/>
                        <a:pt x="42580" y="148544"/>
                        <a:pt x="43901" y="153806"/>
                      </a:cubicBezTo>
                      <a:cubicBezTo>
                        <a:pt x="47862" y="159067"/>
                        <a:pt x="47862" y="164329"/>
                        <a:pt x="45221" y="169590"/>
                      </a:cubicBezTo>
                      <a:cubicBezTo>
                        <a:pt x="47862" y="169590"/>
                        <a:pt x="46542" y="165644"/>
                        <a:pt x="49182" y="166959"/>
                      </a:cubicBezTo>
                      <a:cubicBezTo>
                        <a:pt x="50503" y="166959"/>
                        <a:pt x="47862" y="169590"/>
                        <a:pt x="50503" y="170905"/>
                      </a:cubicBezTo>
                      <a:cubicBezTo>
                        <a:pt x="50503" y="170905"/>
                        <a:pt x="50503" y="170905"/>
                        <a:pt x="50503" y="168275"/>
                      </a:cubicBezTo>
                      <a:cubicBezTo>
                        <a:pt x="53143" y="166959"/>
                        <a:pt x="55784" y="170905"/>
                        <a:pt x="55784" y="174852"/>
                      </a:cubicBezTo>
                      <a:cubicBezTo>
                        <a:pt x="55784" y="174852"/>
                        <a:pt x="57105" y="174852"/>
                        <a:pt x="57105" y="174852"/>
                      </a:cubicBezTo>
                      <a:cubicBezTo>
                        <a:pt x="57105" y="174852"/>
                        <a:pt x="57105" y="173536"/>
                        <a:pt x="57105" y="173536"/>
                      </a:cubicBezTo>
                      <a:cubicBezTo>
                        <a:pt x="57105" y="173536"/>
                        <a:pt x="58425" y="173536"/>
                        <a:pt x="59745" y="173536"/>
                      </a:cubicBezTo>
                      <a:cubicBezTo>
                        <a:pt x="61066" y="173536"/>
                        <a:pt x="61066" y="173536"/>
                        <a:pt x="61066" y="173536"/>
                      </a:cubicBezTo>
                      <a:cubicBezTo>
                        <a:pt x="61066" y="173536"/>
                        <a:pt x="62386" y="173536"/>
                        <a:pt x="62386" y="173536"/>
                      </a:cubicBezTo>
                      <a:cubicBezTo>
                        <a:pt x="63706" y="173536"/>
                        <a:pt x="63706" y="173536"/>
                        <a:pt x="63706" y="173536"/>
                      </a:cubicBezTo>
                      <a:cubicBezTo>
                        <a:pt x="63706" y="173536"/>
                        <a:pt x="63706" y="173536"/>
                        <a:pt x="65027" y="173536"/>
                      </a:cubicBezTo>
                      <a:cubicBezTo>
                        <a:pt x="65027" y="174852"/>
                        <a:pt x="65027" y="174852"/>
                        <a:pt x="65027" y="174852"/>
                      </a:cubicBezTo>
                      <a:cubicBezTo>
                        <a:pt x="65027" y="174852"/>
                        <a:pt x="66347" y="176167"/>
                        <a:pt x="68988" y="177482"/>
                      </a:cubicBezTo>
                      <a:cubicBezTo>
                        <a:pt x="70308" y="178798"/>
                        <a:pt x="72949" y="180113"/>
                        <a:pt x="72949" y="180113"/>
                      </a:cubicBezTo>
                      <a:cubicBezTo>
                        <a:pt x="72949" y="181428"/>
                        <a:pt x="74269" y="181428"/>
                        <a:pt x="74269" y="182744"/>
                      </a:cubicBezTo>
                      <a:cubicBezTo>
                        <a:pt x="74269" y="182744"/>
                        <a:pt x="74269" y="184059"/>
                        <a:pt x="74269" y="185374"/>
                      </a:cubicBezTo>
                      <a:cubicBezTo>
                        <a:pt x="74269" y="186690"/>
                        <a:pt x="74269" y="188005"/>
                        <a:pt x="74269" y="189320"/>
                      </a:cubicBezTo>
                      <a:cubicBezTo>
                        <a:pt x="74269" y="190636"/>
                        <a:pt x="72949" y="191951"/>
                        <a:pt x="71629" y="194582"/>
                      </a:cubicBezTo>
                      <a:cubicBezTo>
                        <a:pt x="71629" y="194582"/>
                        <a:pt x="71629" y="195897"/>
                        <a:pt x="71629" y="195897"/>
                      </a:cubicBezTo>
                      <a:cubicBezTo>
                        <a:pt x="68988" y="205105"/>
                        <a:pt x="65027" y="211682"/>
                        <a:pt x="63706" y="219574"/>
                      </a:cubicBezTo>
                      <a:cubicBezTo>
                        <a:pt x="62386" y="224835"/>
                        <a:pt x="66347" y="230097"/>
                        <a:pt x="66347" y="236673"/>
                      </a:cubicBezTo>
                      <a:cubicBezTo>
                        <a:pt x="66347" y="236673"/>
                        <a:pt x="66347" y="237989"/>
                        <a:pt x="66347" y="239304"/>
                      </a:cubicBezTo>
                      <a:cubicBezTo>
                        <a:pt x="66347" y="240619"/>
                        <a:pt x="66347" y="243250"/>
                        <a:pt x="65027" y="245881"/>
                      </a:cubicBezTo>
                      <a:cubicBezTo>
                        <a:pt x="63706" y="244565"/>
                        <a:pt x="63706" y="244565"/>
                        <a:pt x="62386" y="244565"/>
                      </a:cubicBezTo>
                      <a:cubicBezTo>
                        <a:pt x="63706" y="247196"/>
                        <a:pt x="66347" y="249827"/>
                        <a:pt x="65027" y="253773"/>
                      </a:cubicBezTo>
                      <a:cubicBezTo>
                        <a:pt x="65027" y="255088"/>
                        <a:pt x="63706" y="255088"/>
                        <a:pt x="62386" y="255088"/>
                      </a:cubicBezTo>
                      <a:cubicBezTo>
                        <a:pt x="63706" y="256404"/>
                        <a:pt x="63706" y="256404"/>
                        <a:pt x="63706" y="257719"/>
                      </a:cubicBezTo>
                      <a:cubicBezTo>
                        <a:pt x="63706" y="259034"/>
                        <a:pt x="65027" y="259034"/>
                        <a:pt x="66347" y="260350"/>
                      </a:cubicBezTo>
                      <a:cubicBezTo>
                        <a:pt x="66347" y="260350"/>
                        <a:pt x="66347" y="261665"/>
                        <a:pt x="66347" y="261665"/>
                      </a:cubicBezTo>
                      <a:cubicBezTo>
                        <a:pt x="66347" y="261665"/>
                        <a:pt x="66347" y="261665"/>
                        <a:pt x="67668" y="261665"/>
                      </a:cubicBezTo>
                      <a:cubicBezTo>
                        <a:pt x="72949" y="268242"/>
                        <a:pt x="79551" y="274819"/>
                        <a:pt x="87473" y="280080"/>
                      </a:cubicBezTo>
                      <a:cubicBezTo>
                        <a:pt x="87473" y="280080"/>
                        <a:pt x="88794" y="280080"/>
                        <a:pt x="88794" y="280080"/>
                      </a:cubicBezTo>
                      <a:cubicBezTo>
                        <a:pt x="88794" y="280080"/>
                        <a:pt x="88794" y="280080"/>
                        <a:pt x="88794" y="281395"/>
                      </a:cubicBezTo>
                      <a:cubicBezTo>
                        <a:pt x="88794" y="281395"/>
                        <a:pt x="90114" y="281395"/>
                        <a:pt x="90114" y="281395"/>
                      </a:cubicBezTo>
                      <a:cubicBezTo>
                        <a:pt x="112560" y="297180"/>
                        <a:pt x="140288" y="306387"/>
                        <a:pt x="169336" y="306387"/>
                      </a:cubicBezTo>
                      <a:cubicBezTo>
                        <a:pt x="245919" y="306387"/>
                        <a:pt x="307976" y="244565"/>
                        <a:pt x="307976" y="168275"/>
                      </a:cubicBezTo>
                      <a:lnTo>
                        <a:pt x="306128" y="156215"/>
                      </a:lnTo>
                      <a:lnTo>
                        <a:pt x="306388" y="154573"/>
                      </a:lnTo>
                      <a:lnTo>
                        <a:pt x="306388" y="151899"/>
                      </a:lnTo>
                      <a:lnTo>
                        <a:pt x="305656" y="153133"/>
                      </a:lnTo>
                      <a:lnTo>
                        <a:pt x="301374" y="125197"/>
                      </a:lnTo>
                      <a:cubicBezTo>
                        <a:pt x="297083" y="111715"/>
                        <a:pt x="290811" y="99219"/>
                        <a:pt x="282889" y="88038"/>
                      </a:cubicBezTo>
                      <a:cubicBezTo>
                        <a:pt x="284209" y="94615"/>
                        <a:pt x="284209" y="102507"/>
                        <a:pt x="282889" y="109084"/>
                      </a:cubicBezTo>
                      <a:cubicBezTo>
                        <a:pt x="281569" y="110399"/>
                        <a:pt x="281569" y="111714"/>
                        <a:pt x="281569" y="113030"/>
                      </a:cubicBezTo>
                      <a:cubicBezTo>
                        <a:pt x="280248" y="113030"/>
                        <a:pt x="280248" y="114345"/>
                        <a:pt x="278928" y="115660"/>
                      </a:cubicBezTo>
                      <a:cubicBezTo>
                        <a:pt x="278928" y="114345"/>
                        <a:pt x="278928" y="113030"/>
                        <a:pt x="278928" y="113030"/>
                      </a:cubicBezTo>
                      <a:cubicBezTo>
                        <a:pt x="278928" y="111714"/>
                        <a:pt x="278928" y="110399"/>
                        <a:pt x="277608" y="109084"/>
                      </a:cubicBezTo>
                      <a:cubicBezTo>
                        <a:pt x="277608" y="107768"/>
                        <a:pt x="276287" y="106453"/>
                        <a:pt x="274967" y="106453"/>
                      </a:cubicBezTo>
                      <a:cubicBezTo>
                        <a:pt x="267045" y="107768"/>
                        <a:pt x="260443" y="105138"/>
                        <a:pt x="253841" y="101192"/>
                      </a:cubicBezTo>
                      <a:cubicBezTo>
                        <a:pt x="252520" y="101192"/>
                        <a:pt x="251200" y="101192"/>
                        <a:pt x="249880" y="99876"/>
                      </a:cubicBezTo>
                      <a:cubicBezTo>
                        <a:pt x="245919" y="98561"/>
                        <a:pt x="243278" y="97245"/>
                        <a:pt x="240637" y="97245"/>
                      </a:cubicBezTo>
                      <a:cubicBezTo>
                        <a:pt x="243278" y="99876"/>
                        <a:pt x="244598" y="102507"/>
                        <a:pt x="245919" y="106453"/>
                      </a:cubicBezTo>
                      <a:cubicBezTo>
                        <a:pt x="245919" y="105138"/>
                        <a:pt x="247239" y="105138"/>
                        <a:pt x="247239" y="103822"/>
                      </a:cubicBezTo>
                      <a:cubicBezTo>
                        <a:pt x="247239" y="105138"/>
                        <a:pt x="248559" y="105138"/>
                        <a:pt x="248559" y="106453"/>
                      </a:cubicBezTo>
                      <a:cubicBezTo>
                        <a:pt x="249880" y="110399"/>
                        <a:pt x="256482" y="110399"/>
                        <a:pt x="256482" y="105138"/>
                      </a:cubicBezTo>
                      <a:cubicBezTo>
                        <a:pt x="263083" y="110399"/>
                        <a:pt x="269685" y="115660"/>
                        <a:pt x="268365" y="124868"/>
                      </a:cubicBezTo>
                      <a:cubicBezTo>
                        <a:pt x="267045" y="128814"/>
                        <a:pt x="263083" y="131445"/>
                        <a:pt x="259122" y="132760"/>
                      </a:cubicBezTo>
                      <a:cubicBezTo>
                        <a:pt x="251200" y="135391"/>
                        <a:pt x="237996" y="140652"/>
                        <a:pt x="236676" y="128814"/>
                      </a:cubicBezTo>
                      <a:cubicBezTo>
                        <a:pt x="236676" y="128814"/>
                        <a:pt x="235356" y="127499"/>
                        <a:pt x="235356" y="126183"/>
                      </a:cubicBezTo>
                      <a:cubicBezTo>
                        <a:pt x="234035" y="124868"/>
                        <a:pt x="234035" y="124868"/>
                        <a:pt x="234035" y="123553"/>
                      </a:cubicBezTo>
                      <a:cubicBezTo>
                        <a:pt x="230074" y="119607"/>
                        <a:pt x="226113" y="115660"/>
                        <a:pt x="223472" y="110399"/>
                      </a:cubicBezTo>
                      <a:cubicBezTo>
                        <a:pt x="222152" y="109084"/>
                        <a:pt x="220831" y="109084"/>
                        <a:pt x="220831" y="107768"/>
                      </a:cubicBezTo>
                      <a:cubicBezTo>
                        <a:pt x="219511" y="106453"/>
                        <a:pt x="219511" y="106453"/>
                        <a:pt x="218191" y="105138"/>
                      </a:cubicBezTo>
                      <a:cubicBezTo>
                        <a:pt x="218191" y="103822"/>
                        <a:pt x="216870" y="103822"/>
                        <a:pt x="215550" y="102507"/>
                      </a:cubicBezTo>
                      <a:cubicBezTo>
                        <a:pt x="212909" y="103822"/>
                        <a:pt x="214230" y="97245"/>
                        <a:pt x="210268" y="98561"/>
                      </a:cubicBezTo>
                      <a:cubicBezTo>
                        <a:pt x="208948" y="99876"/>
                        <a:pt x="208948" y="99876"/>
                        <a:pt x="210268" y="99876"/>
                      </a:cubicBezTo>
                      <a:cubicBezTo>
                        <a:pt x="211589" y="102507"/>
                        <a:pt x="211589" y="102507"/>
                        <a:pt x="212909" y="103822"/>
                      </a:cubicBezTo>
                      <a:cubicBezTo>
                        <a:pt x="214230" y="105138"/>
                        <a:pt x="214230" y="105138"/>
                        <a:pt x="215550" y="106453"/>
                      </a:cubicBezTo>
                      <a:cubicBezTo>
                        <a:pt x="215550" y="107768"/>
                        <a:pt x="216870" y="107768"/>
                        <a:pt x="216870" y="109084"/>
                      </a:cubicBezTo>
                      <a:cubicBezTo>
                        <a:pt x="219511" y="113030"/>
                        <a:pt x="223472" y="116976"/>
                        <a:pt x="224793" y="122237"/>
                      </a:cubicBezTo>
                      <a:cubicBezTo>
                        <a:pt x="227433" y="124868"/>
                        <a:pt x="230074" y="128814"/>
                        <a:pt x="231394" y="131445"/>
                      </a:cubicBezTo>
                      <a:cubicBezTo>
                        <a:pt x="232715" y="132760"/>
                        <a:pt x="234035" y="134075"/>
                        <a:pt x="234035" y="134075"/>
                      </a:cubicBezTo>
                      <a:cubicBezTo>
                        <a:pt x="235356" y="135391"/>
                        <a:pt x="236676" y="138022"/>
                        <a:pt x="236676" y="138022"/>
                      </a:cubicBezTo>
                      <a:cubicBezTo>
                        <a:pt x="237996" y="139337"/>
                        <a:pt x="237996" y="139337"/>
                        <a:pt x="240637" y="140652"/>
                      </a:cubicBezTo>
                      <a:cubicBezTo>
                        <a:pt x="241957" y="141968"/>
                        <a:pt x="244598" y="143283"/>
                        <a:pt x="244598" y="143283"/>
                      </a:cubicBezTo>
                      <a:cubicBezTo>
                        <a:pt x="244598" y="143283"/>
                        <a:pt x="245919" y="143283"/>
                        <a:pt x="245919" y="143283"/>
                      </a:cubicBezTo>
                      <a:cubicBezTo>
                        <a:pt x="247239" y="143283"/>
                        <a:pt x="247239" y="143283"/>
                        <a:pt x="248559" y="143283"/>
                      </a:cubicBezTo>
                      <a:cubicBezTo>
                        <a:pt x="252520" y="143283"/>
                        <a:pt x="256482" y="143283"/>
                        <a:pt x="260443" y="140652"/>
                      </a:cubicBezTo>
                      <a:cubicBezTo>
                        <a:pt x="260443" y="143283"/>
                        <a:pt x="260443" y="145914"/>
                        <a:pt x="259122" y="147229"/>
                      </a:cubicBezTo>
                      <a:cubicBezTo>
                        <a:pt x="259122" y="148544"/>
                        <a:pt x="259122" y="149860"/>
                        <a:pt x="257802" y="151175"/>
                      </a:cubicBezTo>
                      <a:cubicBezTo>
                        <a:pt x="257802" y="153806"/>
                        <a:pt x="256482" y="156437"/>
                        <a:pt x="255161" y="159067"/>
                      </a:cubicBezTo>
                      <a:cubicBezTo>
                        <a:pt x="255161" y="160383"/>
                        <a:pt x="253841" y="160383"/>
                        <a:pt x="253841" y="161698"/>
                      </a:cubicBezTo>
                      <a:cubicBezTo>
                        <a:pt x="240637" y="168275"/>
                        <a:pt x="228754" y="176167"/>
                        <a:pt x="232715" y="190636"/>
                      </a:cubicBezTo>
                      <a:cubicBezTo>
                        <a:pt x="232715" y="190636"/>
                        <a:pt x="234035" y="191951"/>
                        <a:pt x="234035" y="191951"/>
                      </a:cubicBezTo>
                      <a:cubicBezTo>
                        <a:pt x="234035" y="199843"/>
                        <a:pt x="232715" y="206420"/>
                        <a:pt x="228754" y="212997"/>
                      </a:cubicBezTo>
                      <a:cubicBezTo>
                        <a:pt x="228754" y="214312"/>
                        <a:pt x="227433" y="215628"/>
                        <a:pt x="227433" y="215628"/>
                      </a:cubicBezTo>
                      <a:cubicBezTo>
                        <a:pt x="222152" y="222204"/>
                        <a:pt x="219511" y="228781"/>
                        <a:pt x="218191" y="235358"/>
                      </a:cubicBezTo>
                      <a:cubicBezTo>
                        <a:pt x="218191" y="236673"/>
                        <a:pt x="214230" y="236673"/>
                        <a:pt x="212909" y="239304"/>
                      </a:cubicBezTo>
                      <a:cubicBezTo>
                        <a:pt x="212909" y="239304"/>
                        <a:pt x="212909" y="240619"/>
                        <a:pt x="211589" y="241935"/>
                      </a:cubicBezTo>
                      <a:cubicBezTo>
                        <a:pt x="211589" y="243250"/>
                        <a:pt x="210268" y="245881"/>
                        <a:pt x="210268" y="245881"/>
                      </a:cubicBezTo>
                      <a:cubicBezTo>
                        <a:pt x="208948" y="247196"/>
                        <a:pt x="207628" y="248512"/>
                        <a:pt x="207628" y="248512"/>
                      </a:cubicBezTo>
                      <a:cubicBezTo>
                        <a:pt x="206307" y="249827"/>
                        <a:pt x="204987" y="251142"/>
                        <a:pt x="203667" y="253773"/>
                      </a:cubicBezTo>
                      <a:cubicBezTo>
                        <a:pt x="199705" y="255088"/>
                        <a:pt x="195744" y="256404"/>
                        <a:pt x="191783" y="259034"/>
                      </a:cubicBezTo>
                      <a:cubicBezTo>
                        <a:pt x="189142" y="259034"/>
                        <a:pt x="185181" y="259034"/>
                        <a:pt x="185181" y="259034"/>
                      </a:cubicBezTo>
                      <a:cubicBezTo>
                        <a:pt x="185181" y="260350"/>
                        <a:pt x="185181" y="260350"/>
                        <a:pt x="183861" y="260350"/>
                      </a:cubicBezTo>
                      <a:cubicBezTo>
                        <a:pt x="183861" y="260350"/>
                        <a:pt x="183861" y="260350"/>
                        <a:pt x="183861" y="261665"/>
                      </a:cubicBezTo>
                      <a:cubicBezTo>
                        <a:pt x="182540" y="261665"/>
                        <a:pt x="182540" y="261665"/>
                        <a:pt x="181220" y="261665"/>
                      </a:cubicBezTo>
                      <a:cubicBezTo>
                        <a:pt x="179899" y="261665"/>
                        <a:pt x="178579" y="260350"/>
                        <a:pt x="178579" y="260350"/>
                      </a:cubicBezTo>
                      <a:cubicBezTo>
                        <a:pt x="178579" y="260350"/>
                        <a:pt x="177259" y="260350"/>
                        <a:pt x="177259" y="259034"/>
                      </a:cubicBezTo>
                      <a:cubicBezTo>
                        <a:pt x="177259" y="259034"/>
                        <a:pt x="175938" y="257719"/>
                        <a:pt x="175938" y="257719"/>
                      </a:cubicBezTo>
                      <a:cubicBezTo>
                        <a:pt x="175938" y="257719"/>
                        <a:pt x="175938" y="256404"/>
                        <a:pt x="175938" y="256404"/>
                      </a:cubicBezTo>
                      <a:cubicBezTo>
                        <a:pt x="175938" y="256404"/>
                        <a:pt x="175938" y="256404"/>
                        <a:pt x="175938" y="255088"/>
                      </a:cubicBezTo>
                      <a:cubicBezTo>
                        <a:pt x="175938" y="255088"/>
                        <a:pt x="175938" y="255088"/>
                        <a:pt x="175938" y="253773"/>
                      </a:cubicBezTo>
                      <a:cubicBezTo>
                        <a:pt x="175938" y="252458"/>
                        <a:pt x="175938" y="251142"/>
                        <a:pt x="174618" y="251142"/>
                      </a:cubicBezTo>
                      <a:cubicBezTo>
                        <a:pt x="174618" y="249827"/>
                        <a:pt x="173298" y="248512"/>
                        <a:pt x="173298" y="248512"/>
                      </a:cubicBezTo>
                      <a:cubicBezTo>
                        <a:pt x="171977" y="247196"/>
                        <a:pt x="171977" y="245881"/>
                        <a:pt x="171977" y="245881"/>
                      </a:cubicBezTo>
                      <a:cubicBezTo>
                        <a:pt x="171977" y="245881"/>
                        <a:pt x="171977" y="245881"/>
                        <a:pt x="170657" y="245881"/>
                      </a:cubicBezTo>
                      <a:cubicBezTo>
                        <a:pt x="170657" y="245881"/>
                        <a:pt x="170657" y="244565"/>
                        <a:pt x="170657" y="244565"/>
                      </a:cubicBezTo>
                      <a:cubicBezTo>
                        <a:pt x="170657" y="244565"/>
                        <a:pt x="169336" y="243250"/>
                        <a:pt x="169336" y="243250"/>
                      </a:cubicBezTo>
                      <a:cubicBezTo>
                        <a:pt x="169336" y="243250"/>
                        <a:pt x="169336" y="243250"/>
                        <a:pt x="169336" y="241935"/>
                      </a:cubicBezTo>
                      <a:cubicBezTo>
                        <a:pt x="168016" y="234043"/>
                        <a:pt x="162735" y="226150"/>
                        <a:pt x="160094" y="219574"/>
                      </a:cubicBezTo>
                      <a:cubicBezTo>
                        <a:pt x="158773" y="214312"/>
                        <a:pt x="161414" y="209051"/>
                        <a:pt x="164055" y="205105"/>
                      </a:cubicBezTo>
                      <a:cubicBezTo>
                        <a:pt x="165375" y="203789"/>
                        <a:pt x="165375" y="203789"/>
                        <a:pt x="165375" y="202474"/>
                      </a:cubicBezTo>
                      <a:cubicBezTo>
                        <a:pt x="165375" y="201159"/>
                        <a:pt x="165375" y="199843"/>
                        <a:pt x="165375" y="198528"/>
                      </a:cubicBezTo>
                      <a:cubicBezTo>
                        <a:pt x="164055" y="198528"/>
                        <a:pt x="164055" y="195897"/>
                        <a:pt x="164055" y="194582"/>
                      </a:cubicBezTo>
                      <a:cubicBezTo>
                        <a:pt x="162735" y="191951"/>
                        <a:pt x="161414" y="188005"/>
                        <a:pt x="160094" y="185374"/>
                      </a:cubicBezTo>
                      <a:cubicBezTo>
                        <a:pt x="160094" y="185374"/>
                        <a:pt x="158773" y="184059"/>
                        <a:pt x="157453" y="182744"/>
                      </a:cubicBezTo>
                      <a:cubicBezTo>
                        <a:pt x="157453" y="181428"/>
                        <a:pt x="156133" y="181428"/>
                        <a:pt x="156133" y="180113"/>
                      </a:cubicBezTo>
                      <a:cubicBezTo>
                        <a:pt x="150851" y="176167"/>
                        <a:pt x="154812" y="169590"/>
                        <a:pt x="152172" y="164329"/>
                      </a:cubicBezTo>
                      <a:cubicBezTo>
                        <a:pt x="150851" y="161698"/>
                        <a:pt x="149531" y="160383"/>
                        <a:pt x="148210" y="160383"/>
                      </a:cubicBezTo>
                      <a:cubicBezTo>
                        <a:pt x="145570" y="160383"/>
                        <a:pt x="144249" y="160383"/>
                        <a:pt x="144249" y="160383"/>
                      </a:cubicBezTo>
                      <a:cubicBezTo>
                        <a:pt x="142929" y="160383"/>
                        <a:pt x="142929" y="159067"/>
                        <a:pt x="142929" y="159067"/>
                      </a:cubicBezTo>
                      <a:cubicBezTo>
                        <a:pt x="142929" y="159067"/>
                        <a:pt x="142929" y="157752"/>
                        <a:pt x="141609" y="157752"/>
                      </a:cubicBezTo>
                      <a:cubicBezTo>
                        <a:pt x="141609" y="157752"/>
                        <a:pt x="141609" y="156437"/>
                        <a:pt x="141609" y="156437"/>
                      </a:cubicBezTo>
                      <a:cubicBezTo>
                        <a:pt x="141609" y="156437"/>
                        <a:pt x="138968" y="156437"/>
                        <a:pt x="136327" y="155121"/>
                      </a:cubicBezTo>
                      <a:cubicBezTo>
                        <a:pt x="136327" y="156437"/>
                        <a:pt x="135007" y="156437"/>
                        <a:pt x="133686" y="156437"/>
                      </a:cubicBezTo>
                      <a:cubicBezTo>
                        <a:pt x="132366" y="156437"/>
                        <a:pt x="132366" y="156437"/>
                        <a:pt x="131046" y="156437"/>
                      </a:cubicBezTo>
                      <a:cubicBezTo>
                        <a:pt x="117842" y="163013"/>
                        <a:pt x="98036" y="164329"/>
                        <a:pt x="92755" y="145914"/>
                      </a:cubicBezTo>
                      <a:cubicBezTo>
                        <a:pt x="92755" y="145914"/>
                        <a:pt x="91434" y="144598"/>
                        <a:pt x="91434" y="143283"/>
                      </a:cubicBezTo>
                      <a:cubicBezTo>
                        <a:pt x="90114" y="141968"/>
                        <a:pt x="90114" y="140652"/>
                        <a:pt x="88794" y="140652"/>
                      </a:cubicBezTo>
                      <a:cubicBezTo>
                        <a:pt x="88794" y="140652"/>
                        <a:pt x="88794" y="140652"/>
                        <a:pt x="88794" y="139337"/>
                      </a:cubicBezTo>
                      <a:cubicBezTo>
                        <a:pt x="87473" y="139337"/>
                        <a:pt x="87473" y="139337"/>
                        <a:pt x="87473" y="139337"/>
                      </a:cubicBezTo>
                      <a:cubicBezTo>
                        <a:pt x="87473" y="138022"/>
                        <a:pt x="87473" y="138022"/>
                        <a:pt x="88794" y="136706"/>
                      </a:cubicBezTo>
                      <a:cubicBezTo>
                        <a:pt x="88794" y="136706"/>
                        <a:pt x="88794" y="135391"/>
                        <a:pt x="88794" y="134075"/>
                      </a:cubicBezTo>
                      <a:cubicBezTo>
                        <a:pt x="88794" y="134075"/>
                        <a:pt x="88794" y="132760"/>
                        <a:pt x="88794" y="132760"/>
                      </a:cubicBezTo>
                      <a:cubicBezTo>
                        <a:pt x="88794" y="132760"/>
                        <a:pt x="88794" y="131445"/>
                        <a:pt x="88794" y="131445"/>
                      </a:cubicBezTo>
                      <a:cubicBezTo>
                        <a:pt x="91434" y="120922"/>
                        <a:pt x="94075" y="110399"/>
                        <a:pt x="101997" y="103822"/>
                      </a:cubicBezTo>
                      <a:cubicBezTo>
                        <a:pt x="103318" y="102507"/>
                        <a:pt x="104638" y="102507"/>
                        <a:pt x="105958" y="101192"/>
                      </a:cubicBezTo>
                      <a:cubicBezTo>
                        <a:pt x="108599" y="99876"/>
                        <a:pt x="111240" y="98561"/>
                        <a:pt x="113881" y="95930"/>
                      </a:cubicBezTo>
                      <a:cubicBezTo>
                        <a:pt x="115201" y="94615"/>
                        <a:pt x="115201" y="94615"/>
                        <a:pt x="115201" y="93299"/>
                      </a:cubicBezTo>
                      <a:cubicBezTo>
                        <a:pt x="117842" y="89353"/>
                        <a:pt x="120483" y="84092"/>
                        <a:pt x="125764" y="84092"/>
                      </a:cubicBezTo>
                      <a:cubicBezTo>
                        <a:pt x="132366" y="84092"/>
                        <a:pt x="137647" y="84092"/>
                        <a:pt x="144249" y="81461"/>
                      </a:cubicBezTo>
                      <a:cubicBezTo>
                        <a:pt x="145570" y="81461"/>
                        <a:pt x="146890" y="81461"/>
                        <a:pt x="148210" y="81461"/>
                      </a:cubicBezTo>
                      <a:cubicBezTo>
                        <a:pt x="152172" y="80146"/>
                        <a:pt x="157453" y="81461"/>
                        <a:pt x="161414" y="82777"/>
                      </a:cubicBezTo>
                      <a:cubicBezTo>
                        <a:pt x="158773" y="88038"/>
                        <a:pt x="164055" y="91984"/>
                        <a:pt x="168016" y="91984"/>
                      </a:cubicBezTo>
                      <a:cubicBezTo>
                        <a:pt x="169336" y="91984"/>
                        <a:pt x="170657" y="91984"/>
                        <a:pt x="170657" y="91984"/>
                      </a:cubicBezTo>
                      <a:cubicBezTo>
                        <a:pt x="171977" y="93299"/>
                        <a:pt x="173298" y="93299"/>
                        <a:pt x="174618" y="93299"/>
                      </a:cubicBezTo>
                      <a:cubicBezTo>
                        <a:pt x="174618" y="93299"/>
                        <a:pt x="175938" y="94615"/>
                        <a:pt x="175938" y="94615"/>
                      </a:cubicBezTo>
                      <a:cubicBezTo>
                        <a:pt x="177259" y="95930"/>
                        <a:pt x="178579" y="95930"/>
                        <a:pt x="179899" y="95930"/>
                      </a:cubicBezTo>
                      <a:cubicBezTo>
                        <a:pt x="179899" y="94615"/>
                        <a:pt x="179899" y="94615"/>
                        <a:pt x="179899" y="94615"/>
                      </a:cubicBezTo>
                      <a:cubicBezTo>
                        <a:pt x="179899" y="93299"/>
                        <a:pt x="179899" y="93299"/>
                        <a:pt x="179899" y="91984"/>
                      </a:cubicBezTo>
                      <a:cubicBezTo>
                        <a:pt x="181220" y="91984"/>
                        <a:pt x="181220" y="90669"/>
                        <a:pt x="181220" y="90669"/>
                      </a:cubicBezTo>
                      <a:cubicBezTo>
                        <a:pt x="182540" y="90669"/>
                        <a:pt x="183861" y="90669"/>
                        <a:pt x="183861" y="90669"/>
                      </a:cubicBezTo>
                      <a:cubicBezTo>
                        <a:pt x="185181" y="90669"/>
                        <a:pt x="186501" y="90669"/>
                        <a:pt x="186501" y="90669"/>
                      </a:cubicBezTo>
                      <a:cubicBezTo>
                        <a:pt x="190463" y="91984"/>
                        <a:pt x="194424" y="93299"/>
                        <a:pt x="198385" y="94615"/>
                      </a:cubicBezTo>
                      <a:cubicBezTo>
                        <a:pt x="206307" y="95930"/>
                        <a:pt x="218191" y="89353"/>
                        <a:pt x="211589" y="84092"/>
                      </a:cubicBezTo>
                      <a:cubicBezTo>
                        <a:pt x="206307" y="80146"/>
                        <a:pt x="193104" y="85407"/>
                        <a:pt x="189142" y="74884"/>
                      </a:cubicBezTo>
                      <a:cubicBezTo>
                        <a:pt x="189142" y="74884"/>
                        <a:pt x="187822" y="73569"/>
                        <a:pt x="187822" y="76200"/>
                      </a:cubicBezTo>
                      <a:cubicBezTo>
                        <a:pt x="186501" y="77515"/>
                        <a:pt x="187822" y="77515"/>
                        <a:pt x="187822" y="78830"/>
                      </a:cubicBezTo>
                      <a:cubicBezTo>
                        <a:pt x="189142" y="80146"/>
                        <a:pt x="189142" y="80146"/>
                        <a:pt x="186501" y="82777"/>
                      </a:cubicBezTo>
                      <a:cubicBezTo>
                        <a:pt x="185181" y="82777"/>
                        <a:pt x="183861" y="82777"/>
                        <a:pt x="183861" y="81461"/>
                      </a:cubicBezTo>
                      <a:cubicBezTo>
                        <a:pt x="178579" y="73569"/>
                        <a:pt x="171977" y="70938"/>
                        <a:pt x="165375" y="65677"/>
                      </a:cubicBezTo>
                      <a:cubicBezTo>
                        <a:pt x="165375" y="72254"/>
                        <a:pt x="175938" y="76200"/>
                        <a:pt x="178579" y="81461"/>
                      </a:cubicBezTo>
                      <a:cubicBezTo>
                        <a:pt x="175938" y="78830"/>
                        <a:pt x="173298" y="81461"/>
                        <a:pt x="173298" y="82777"/>
                      </a:cubicBezTo>
                      <a:cubicBezTo>
                        <a:pt x="170657" y="77515"/>
                        <a:pt x="164055" y="72254"/>
                        <a:pt x="158773" y="68308"/>
                      </a:cubicBezTo>
                      <a:cubicBezTo>
                        <a:pt x="157453" y="68308"/>
                        <a:pt x="157453" y="68308"/>
                        <a:pt x="156133" y="68308"/>
                      </a:cubicBezTo>
                      <a:cubicBezTo>
                        <a:pt x="154812" y="68308"/>
                        <a:pt x="153492" y="68308"/>
                        <a:pt x="152172" y="69623"/>
                      </a:cubicBezTo>
                      <a:cubicBezTo>
                        <a:pt x="150851" y="69623"/>
                        <a:pt x="149531" y="69623"/>
                        <a:pt x="148210" y="70938"/>
                      </a:cubicBezTo>
                      <a:cubicBezTo>
                        <a:pt x="146890" y="72254"/>
                        <a:pt x="146890" y="72254"/>
                        <a:pt x="145570" y="73569"/>
                      </a:cubicBezTo>
                      <a:cubicBezTo>
                        <a:pt x="144249" y="73569"/>
                        <a:pt x="144249" y="74884"/>
                        <a:pt x="142929" y="74884"/>
                      </a:cubicBezTo>
                      <a:cubicBezTo>
                        <a:pt x="140288" y="76200"/>
                        <a:pt x="138968" y="78830"/>
                        <a:pt x="137647" y="78830"/>
                      </a:cubicBezTo>
                      <a:cubicBezTo>
                        <a:pt x="131046" y="82777"/>
                        <a:pt x="124444" y="82777"/>
                        <a:pt x="119162" y="78830"/>
                      </a:cubicBezTo>
                      <a:cubicBezTo>
                        <a:pt x="117842" y="77515"/>
                        <a:pt x="119162" y="74884"/>
                        <a:pt x="119162" y="73569"/>
                      </a:cubicBezTo>
                      <a:cubicBezTo>
                        <a:pt x="120483" y="63046"/>
                        <a:pt x="131046" y="65677"/>
                        <a:pt x="138968" y="66992"/>
                      </a:cubicBezTo>
                      <a:cubicBezTo>
                        <a:pt x="141609" y="68308"/>
                        <a:pt x="141609" y="63046"/>
                        <a:pt x="138968" y="60415"/>
                      </a:cubicBezTo>
                      <a:cubicBezTo>
                        <a:pt x="140288" y="60415"/>
                        <a:pt x="141609" y="60415"/>
                        <a:pt x="142929" y="60415"/>
                      </a:cubicBezTo>
                      <a:cubicBezTo>
                        <a:pt x="148210" y="57785"/>
                        <a:pt x="153492" y="55154"/>
                        <a:pt x="158773" y="52523"/>
                      </a:cubicBezTo>
                      <a:cubicBezTo>
                        <a:pt x="158773" y="52523"/>
                        <a:pt x="160094" y="52523"/>
                        <a:pt x="161414" y="52523"/>
                      </a:cubicBezTo>
                      <a:cubicBezTo>
                        <a:pt x="161414" y="51208"/>
                        <a:pt x="161414" y="47262"/>
                        <a:pt x="164055" y="47262"/>
                      </a:cubicBezTo>
                      <a:cubicBezTo>
                        <a:pt x="164055" y="47262"/>
                        <a:pt x="164055" y="47262"/>
                        <a:pt x="164055" y="49893"/>
                      </a:cubicBezTo>
                      <a:cubicBezTo>
                        <a:pt x="165375" y="49893"/>
                        <a:pt x="165375" y="49893"/>
                        <a:pt x="165375" y="51208"/>
                      </a:cubicBezTo>
                      <a:cubicBezTo>
                        <a:pt x="165375" y="52523"/>
                        <a:pt x="164055" y="51208"/>
                        <a:pt x="164055" y="51208"/>
                      </a:cubicBezTo>
                      <a:cubicBezTo>
                        <a:pt x="168016" y="53839"/>
                        <a:pt x="175938" y="52523"/>
                        <a:pt x="177259" y="45947"/>
                      </a:cubicBezTo>
                      <a:cubicBezTo>
                        <a:pt x="177259" y="45947"/>
                        <a:pt x="178579" y="45947"/>
                        <a:pt x="178579" y="47262"/>
                      </a:cubicBezTo>
                      <a:cubicBezTo>
                        <a:pt x="178579" y="45947"/>
                        <a:pt x="178579" y="43316"/>
                        <a:pt x="179899" y="43316"/>
                      </a:cubicBezTo>
                      <a:cubicBezTo>
                        <a:pt x="181220" y="43316"/>
                        <a:pt x="182540" y="43316"/>
                        <a:pt x="183861" y="42000"/>
                      </a:cubicBezTo>
                      <a:cubicBezTo>
                        <a:pt x="183861" y="42000"/>
                        <a:pt x="185181" y="42000"/>
                        <a:pt x="185181" y="40685"/>
                      </a:cubicBezTo>
                      <a:cubicBezTo>
                        <a:pt x="183861" y="40685"/>
                        <a:pt x="182540" y="42000"/>
                        <a:pt x="181220" y="42000"/>
                      </a:cubicBezTo>
                      <a:cubicBezTo>
                        <a:pt x="179899" y="43316"/>
                        <a:pt x="178579" y="43316"/>
                        <a:pt x="177259" y="43316"/>
                      </a:cubicBezTo>
                      <a:cubicBezTo>
                        <a:pt x="175938" y="42000"/>
                        <a:pt x="175938" y="39370"/>
                        <a:pt x="178579" y="39370"/>
                      </a:cubicBezTo>
                      <a:cubicBezTo>
                        <a:pt x="177259" y="39370"/>
                        <a:pt x="175938" y="39370"/>
                        <a:pt x="174618" y="40685"/>
                      </a:cubicBezTo>
                      <a:cubicBezTo>
                        <a:pt x="173298" y="42000"/>
                        <a:pt x="173298" y="43316"/>
                        <a:pt x="171977" y="43316"/>
                      </a:cubicBezTo>
                      <a:cubicBezTo>
                        <a:pt x="174618" y="45947"/>
                        <a:pt x="171977" y="51208"/>
                        <a:pt x="168016" y="51208"/>
                      </a:cubicBezTo>
                      <a:cubicBezTo>
                        <a:pt x="166696" y="49893"/>
                        <a:pt x="166696" y="49893"/>
                        <a:pt x="165375" y="48577"/>
                      </a:cubicBezTo>
                      <a:cubicBezTo>
                        <a:pt x="165375" y="48577"/>
                        <a:pt x="164055" y="47262"/>
                        <a:pt x="164055" y="47262"/>
                      </a:cubicBezTo>
                      <a:cubicBezTo>
                        <a:pt x="162735" y="47262"/>
                        <a:pt x="161414" y="45947"/>
                        <a:pt x="160094" y="45947"/>
                      </a:cubicBezTo>
                      <a:cubicBezTo>
                        <a:pt x="158773" y="44631"/>
                        <a:pt x="162735" y="42000"/>
                        <a:pt x="165375" y="40685"/>
                      </a:cubicBezTo>
                      <a:cubicBezTo>
                        <a:pt x="166696" y="40685"/>
                        <a:pt x="166696" y="39370"/>
                        <a:pt x="168016" y="39370"/>
                      </a:cubicBezTo>
                      <a:cubicBezTo>
                        <a:pt x="169336" y="39370"/>
                        <a:pt x="169336" y="38054"/>
                        <a:pt x="170657" y="38054"/>
                      </a:cubicBezTo>
                      <a:cubicBezTo>
                        <a:pt x="177259" y="36739"/>
                        <a:pt x="181220" y="35424"/>
                        <a:pt x="187822" y="35424"/>
                      </a:cubicBezTo>
                      <a:cubicBezTo>
                        <a:pt x="186501" y="36739"/>
                        <a:pt x="185181" y="35424"/>
                        <a:pt x="183861" y="36739"/>
                      </a:cubicBezTo>
                      <a:lnTo>
                        <a:pt x="187822" y="36739"/>
                      </a:lnTo>
                      <a:cubicBezTo>
                        <a:pt x="187822" y="36739"/>
                        <a:pt x="187822" y="36739"/>
                        <a:pt x="190463" y="34108"/>
                      </a:cubicBezTo>
                      <a:cubicBezTo>
                        <a:pt x="190463" y="34108"/>
                        <a:pt x="190463" y="34108"/>
                        <a:pt x="187822" y="34108"/>
                      </a:cubicBezTo>
                      <a:cubicBezTo>
                        <a:pt x="189142" y="34108"/>
                        <a:pt x="190463" y="32793"/>
                        <a:pt x="190463" y="32793"/>
                      </a:cubicBezTo>
                      <a:cubicBezTo>
                        <a:pt x="189142" y="32793"/>
                        <a:pt x="189142" y="32793"/>
                        <a:pt x="187822" y="32793"/>
                      </a:cubicBezTo>
                      <a:lnTo>
                        <a:pt x="189915" y="31750"/>
                      </a:lnTo>
                      <a:lnTo>
                        <a:pt x="190463" y="31477"/>
                      </a:lnTo>
                      <a:cubicBezTo>
                        <a:pt x="183861" y="30162"/>
                        <a:pt x="177259" y="30162"/>
                        <a:pt x="169336" y="30162"/>
                      </a:cubicBezTo>
                      <a:close/>
                      <a:moveTo>
                        <a:pt x="169069" y="0"/>
                      </a:moveTo>
                      <a:cubicBezTo>
                        <a:pt x="262443" y="0"/>
                        <a:pt x="338138" y="75339"/>
                        <a:pt x="338138" y="168275"/>
                      </a:cubicBezTo>
                      <a:cubicBezTo>
                        <a:pt x="338138" y="261211"/>
                        <a:pt x="262443" y="336550"/>
                        <a:pt x="169069" y="336550"/>
                      </a:cubicBezTo>
                      <a:cubicBezTo>
                        <a:pt x="75695" y="336550"/>
                        <a:pt x="0" y="261211"/>
                        <a:pt x="0" y="168275"/>
                      </a:cubicBezTo>
                      <a:cubicBezTo>
                        <a:pt x="0" y="75339"/>
                        <a:pt x="75695" y="0"/>
                        <a:pt x="169069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defTabSz="914446"/>
                  <a:endParaRPr sz="1200" dirty="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endParaRPr>
                </a:p>
              </p:txBody>
            </p:sp>
          </p:grpSp>
          <p:sp>
            <p:nvSpPr>
              <p:cNvPr id="29" name="矩形 28">
                <a:extLst>
                  <a:ext uri="{FF2B5EF4-FFF2-40B4-BE49-F238E27FC236}">
                    <a16:creationId xmlns:a16="http://schemas.microsoft.com/office/drawing/2014/main" id="{B04AC85C-811D-4124-9F65-0D614E9B8E82}"/>
                  </a:ext>
                </a:extLst>
              </p:cNvPr>
              <p:cNvSpPr/>
              <p:nvPr/>
            </p:nvSpPr>
            <p:spPr>
              <a:xfrm>
                <a:off x="8048626" y="4282401"/>
                <a:ext cx="2873210" cy="1153049"/>
              </a:xfrm>
              <a:prstGeom prst="rect">
                <a:avLst/>
              </a:prstGeom>
            </p:spPr>
            <p:txBody>
              <a:bodyPr wrap="square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/>
              <a:p>
                <a:pPr algn="just" defTabSz="914446">
                  <a:lnSpc>
                    <a:spcPct val="120000"/>
                  </a:lnSpc>
                </a:pPr>
                <a:r>
                  <a:rPr lang="en-US" altLang="zh-CN" sz="1600" dirty="0">
                    <a:solidFill>
                      <a:prstClr val="black">
                        <a:lumMod val="65000"/>
                        <a:lumOff val="35000"/>
                      </a:prstClr>
                    </a:solidFill>
                    <a:latin typeface="Arial" panose="020B0604020202020204" pitchFamily="34" charset="0"/>
                    <a:ea typeface="微软雅黑"/>
                    <a:cs typeface="Arial" panose="020B0604020202020204" pitchFamily="34" charset="0"/>
                    <a:sym typeface="+mn-lt"/>
                  </a:rPr>
                  <a:t>Tech-enabled HR practices create unique capabilities difficult for competitors to replicate.</a:t>
                </a:r>
                <a:endParaRPr lang="zh-CN" altLang="en-US" sz="1600" dirty="0">
                  <a:solidFill>
                    <a:prstClr val="black">
                      <a:lumMod val="65000"/>
                      <a:lumOff val="35000"/>
                    </a:prstClr>
                  </a:solidFill>
                  <a:latin typeface="Arial" panose="020B0604020202020204" pitchFamily="34" charset="0"/>
                  <a:ea typeface="微软雅黑"/>
                  <a:cs typeface="Arial" panose="020B0604020202020204" pitchFamily="34" charset="0"/>
                  <a:sym typeface="+mn-lt"/>
                </a:endParaRPr>
              </a:p>
            </p:txBody>
          </p:sp>
        </p:grpSp>
      </p:grpSp>
      <p:sp>
        <p:nvSpPr>
          <p:cNvPr id="71" name="TextBox 70">
            <a:extLst>
              <a:ext uri="{FF2B5EF4-FFF2-40B4-BE49-F238E27FC236}">
                <a16:creationId xmlns:a16="http://schemas.microsoft.com/office/drawing/2014/main" id="{A110A9CD-7D80-4291-A5DD-09A4586DB00D}"/>
              </a:ext>
            </a:extLst>
          </p:cNvPr>
          <p:cNvSpPr txBox="1"/>
          <p:nvPr/>
        </p:nvSpPr>
        <p:spPr>
          <a:xfrm>
            <a:off x="1016001" y="308124"/>
            <a:ext cx="10769599" cy="502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09630"/>
            <a:r>
              <a:rPr lang="en-US" sz="2667" dirty="0">
                <a:solidFill>
                  <a:prstClr val="black"/>
                </a:solidFill>
                <a:latin typeface="微软雅黑" panose="020F0302020204030204"/>
                <a:ea typeface="微软雅黑"/>
              </a:rPr>
              <a:t>Strategic Alignment: </a:t>
            </a:r>
            <a:r>
              <a:rPr lang="en-US" sz="2667" dirty="0">
                <a:solidFill>
                  <a:srgbClr val="0063C2"/>
                </a:solidFill>
                <a:latin typeface="微软雅黑" panose="020F0302020204030204"/>
                <a:ea typeface="微软雅黑"/>
              </a:rPr>
              <a:t>HR Technology &amp; Digital Transformation</a:t>
            </a:r>
          </a:p>
        </p:txBody>
      </p:sp>
      <p:grpSp>
        <p:nvGrpSpPr>
          <p:cNvPr id="72" name="Group 11">
            <a:extLst>
              <a:ext uri="{FF2B5EF4-FFF2-40B4-BE49-F238E27FC236}">
                <a16:creationId xmlns:a16="http://schemas.microsoft.com/office/drawing/2014/main" id="{0FB425A6-94A5-4BFB-9727-895EE31635D0}"/>
              </a:ext>
            </a:extLst>
          </p:cNvPr>
          <p:cNvGrpSpPr/>
          <p:nvPr/>
        </p:nvGrpSpPr>
        <p:grpSpPr>
          <a:xfrm>
            <a:off x="-3175" y="6622630"/>
            <a:ext cx="12192000" cy="416031"/>
            <a:chOff x="0" y="0"/>
            <a:chExt cx="4816593" cy="164358"/>
          </a:xfrm>
        </p:grpSpPr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FA2A4B6D-6B62-46FB-8B20-9A9332C3FA09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74" name="TextBox 13">
              <a:extLst>
                <a:ext uri="{FF2B5EF4-FFF2-40B4-BE49-F238E27FC236}">
                  <a16:creationId xmlns:a16="http://schemas.microsoft.com/office/drawing/2014/main" id="{EDC61497-15E3-4B62-B5AD-51509F8E9B0E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  <a:ea typeface="微软雅黑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3D5E42B-9DA1-411B-AFFA-7BF89CDAC443}"/>
              </a:ext>
            </a:extLst>
          </p:cNvPr>
          <p:cNvSpPr txBox="1"/>
          <p:nvPr/>
        </p:nvSpPr>
        <p:spPr>
          <a:xfrm>
            <a:off x="332604" y="6256112"/>
            <a:ext cx="6858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1200" i="1">
                <a:solidFill>
                  <a:prstClr val="black"/>
                </a:solidFill>
                <a:latin typeface="微软雅黑" panose="020F0502020204030204"/>
                <a:ea typeface="微软雅黑"/>
              </a:rPr>
              <a:t>Reference: Barney, J. (1991); Unilever Annual Report (2023); Bondarouk &amp; Ruël (2009).</a:t>
            </a:r>
            <a:endParaRPr lang="en-US" sz="1200" i="1" dirty="0">
              <a:solidFill>
                <a:prstClr val="black"/>
              </a:solidFill>
              <a:latin typeface="微软雅黑" panose="020F0502020204030204"/>
              <a:ea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15238048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6"/>
          <p:cNvSpPr/>
          <p:nvPr/>
        </p:nvSpPr>
        <p:spPr>
          <a:xfrm>
            <a:off x="677456" y="4180437"/>
            <a:ext cx="5225229" cy="0"/>
          </a:xfrm>
          <a:prstGeom prst="line">
            <a:avLst/>
          </a:prstGeom>
          <a:ln w="38100" cap="flat">
            <a:solidFill>
              <a:srgbClr val="00172C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7" name="Freeform 7"/>
          <p:cNvSpPr/>
          <p:nvPr/>
        </p:nvSpPr>
        <p:spPr>
          <a:xfrm>
            <a:off x="5335729" y="3758798"/>
            <a:ext cx="291234" cy="291234"/>
          </a:xfrm>
          <a:custGeom>
            <a:avLst/>
            <a:gdLst/>
            <a:ahLst/>
            <a:cxnLst/>
            <a:rect l="l" t="t" r="r" b="b"/>
            <a:pathLst>
              <a:path w="436851" h="436851">
                <a:moveTo>
                  <a:pt x="0" y="0"/>
                </a:moveTo>
                <a:lnTo>
                  <a:pt x="436851" y="0"/>
                </a:lnTo>
                <a:lnTo>
                  <a:pt x="436851" y="436851"/>
                </a:lnTo>
                <a:lnTo>
                  <a:pt x="0" y="4368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AutoShape 8"/>
          <p:cNvSpPr/>
          <p:nvPr/>
        </p:nvSpPr>
        <p:spPr>
          <a:xfrm>
            <a:off x="677456" y="4773527"/>
            <a:ext cx="5225229" cy="0"/>
          </a:xfrm>
          <a:prstGeom prst="line">
            <a:avLst/>
          </a:prstGeom>
          <a:ln w="38100" cap="flat">
            <a:solidFill>
              <a:srgbClr val="00172C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9" name="Freeform 9"/>
          <p:cNvSpPr/>
          <p:nvPr/>
        </p:nvSpPr>
        <p:spPr>
          <a:xfrm>
            <a:off x="5335729" y="4351888"/>
            <a:ext cx="291234" cy="291234"/>
          </a:xfrm>
          <a:custGeom>
            <a:avLst/>
            <a:gdLst/>
            <a:ahLst/>
            <a:cxnLst/>
            <a:rect l="l" t="t" r="r" b="b"/>
            <a:pathLst>
              <a:path w="436851" h="436851">
                <a:moveTo>
                  <a:pt x="0" y="0"/>
                </a:moveTo>
                <a:lnTo>
                  <a:pt x="436851" y="0"/>
                </a:lnTo>
                <a:lnTo>
                  <a:pt x="436851" y="436851"/>
                </a:lnTo>
                <a:lnTo>
                  <a:pt x="0" y="4368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0" name="AutoShape 10"/>
          <p:cNvSpPr/>
          <p:nvPr/>
        </p:nvSpPr>
        <p:spPr>
          <a:xfrm>
            <a:off x="677456" y="5366617"/>
            <a:ext cx="5225229" cy="0"/>
          </a:xfrm>
          <a:prstGeom prst="line">
            <a:avLst/>
          </a:prstGeom>
          <a:ln w="38100" cap="flat">
            <a:solidFill>
              <a:srgbClr val="00172C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1" name="Freeform 11"/>
          <p:cNvSpPr/>
          <p:nvPr/>
        </p:nvSpPr>
        <p:spPr>
          <a:xfrm>
            <a:off x="5335729" y="4944978"/>
            <a:ext cx="291234" cy="291234"/>
          </a:xfrm>
          <a:custGeom>
            <a:avLst/>
            <a:gdLst/>
            <a:ahLst/>
            <a:cxnLst/>
            <a:rect l="l" t="t" r="r" b="b"/>
            <a:pathLst>
              <a:path w="436851" h="436851">
                <a:moveTo>
                  <a:pt x="0" y="0"/>
                </a:moveTo>
                <a:lnTo>
                  <a:pt x="436851" y="0"/>
                </a:lnTo>
                <a:lnTo>
                  <a:pt x="436851" y="436851"/>
                </a:lnTo>
                <a:lnTo>
                  <a:pt x="0" y="4368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AutoShape 12"/>
          <p:cNvSpPr/>
          <p:nvPr/>
        </p:nvSpPr>
        <p:spPr>
          <a:xfrm>
            <a:off x="677456" y="5959707"/>
            <a:ext cx="5225229" cy="0"/>
          </a:xfrm>
          <a:prstGeom prst="line">
            <a:avLst/>
          </a:prstGeom>
          <a:ln w="38100" cap="flat">
            <a:solidFill>
              <a:srgbClr val="00172C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3" name="Freeform 13"/>
          <p:cNvSpPr/>
          <p:nvPr/>
        </p:nvSpPr>
        <p:spPr>
          <a:xfrm>
            <a:off x="5335729" y="5538068"/>
            <a:ext cx="291234" cy="291234"/>
          </a:xfrm>
          <a:custGeom>
            <a:avLst/>
            <a:gdLst/>
            <a:ahLst/>
            <a:cxnLst/>
            <a:rect l="l" t="t" r="r" b="b"/>
            <a:pathLst>
              <a:path w="436851" h="436851">
                <a:moveTo>
                  <a:pt x="0" y="0"/>
                </a:moveTo>
                <a:lnTo>
                  <a:pt x="436851" y="0"/>
                </a:lnTo>
                <a:lnTo>
                  <a:pt x="436851" y="436851"/>
                </a:lnTo>
                <a:lnTo>
                  <a:pt x="0" y="4368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14" name="Group 14"/>
          <p:cNvGrpSpPr/>
          <p:nvPr/>
        </p:nvGrpSpPr>
        <p:grpSpPr>
          <a:xfrm>
            <a:off x="7072900" y="3850523"/>
            <a:ext cx="2171311" cy="2244811"/>
            <a:chOff x="0" y="0"/>
            <a:chExt cx="827461" cy="85547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27461" cy="855471"/>
            </a:xfrm>
            <a:custGeom>
              <a:avLst/>
              <a:gdLst/>
              <a:ahLst/>
              <a:cxnLst/>
              <a:rect l="l" t="t" r="r" b="b"/>
              <a:pathLst>
                <a:path w="827461" h="855471">
                  <a:moveTo>
                    <a:pt x="90327" y="0"/>
                  </a:moveTo>
                  <a:lnTo>
                    <a:pt x="737133" y="0"/>
                  </a:lnTo>
                  <a:cubicBezTo>
                    <a:pt x="761090" y="0"/>
                    <a:pt x="784065" y="9517"/>
                    <a:pt x="801005" y="26456"/>
                  </a:cubicBezTo>
                  <a:cubicBezTo>
                    <a:pt x="817944" y="43396"/>
                    <a:pt x="827461" y="66371"/>
                    <a:pt x="827461" y="90327"/>
                  </a:cubicBezTo>
                  <a:lnTo>
                    <a:pt x="827461" y="765144"/>
                  </a:lnTo>
                  <a:cubicBezTo>
                    <a:pt x="827461" y="789100"/>
                    <a:pt x="817944" y="812075"/>
                    <a:pt x="801005" y="829015"/>
                  </a:cubicBezTo>
                  <a:cubicBezTo>
                    <a:pt x="784065" y="845955"/>
                    <a:pt x="761090" y="855471"/>
                    <a:pt x="737133" y="855471"/>
                  </a:cubicBezTo>
                  <a:lnTo>
                    <a:pt x="90327" y="855471"/>
                  </a:lnTo>
                  <a:cubicBezTo>
                    <a:pt x="66371" y="855471"/>
                    <a:pt x="43396" y="845955"/>
                    <a:pt x="26456" y="829015"/>
                  </a:cubicBezTo>
                  <a:cubicBezTo>
                    <a:pt x="9517" y="812075"/>
                    <a:pt x="0" y="789100"/>
                    <a:pt x="0" y="765144"/>
                  </a:cubicBezTo>
                  <a:lnTo>
                    <a:pt x="0" y="90327"/>
                  </a:lnTo>
                  <a:cubicBezTo>
                    <a:pt x="0" y="66371"/>
                    <a:pt x="9517" y="43396"/>
                    <a:pt x="26456" y="26456"/>
                  </a:cubicBezTo>
                  <a:cubicBezTo>
                    <a:pt x="43396" y="9517"/>
                    <a:pt x="66371" y="0"/>
                    <a:pt x="90327" y="0"/>
                  </a:cubicBezTo>
                  <a:close/>
                </a:path>
              </a:pathLst>
            </a:custGeom>
            <a:blipFill>
              <a:blip r:embed="rId4"/>
              <a:stretch>
                <a:fillRect l="-44513" r="-10661"/>
              </a:stretch>
            </a:blipFill>
          </p:spPr>
          <p:txBody>
            <a:bodyPr/>
            <a:lstStyle/>
            <a:p>
              <a:pPr defTabSz="609630"/>
              <a:endParaRPr lang="en-US" sz="1200" dirty="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334889" y="3839120"/>
            <a:ext cx="2171311" cy="2267617"/>
            <a:chOff x="0" y="0"/>
            <a:chExt cx="857802" cy="89584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57802" cy="895849"/>
            </a:xfrm>
            <a:custGeom>
              <a:avLst/>
              <a:gdLst/>
              <a:ahLst/>
              <a:cxnLst/>
              <a:rect l="l" t="t" r="r" b="b"/>
              <a:pathLst>
                <a:path w="857802" h="895849">
                  <a:moveTo>
                    <a:pt x="85573" y="0"/>
                  </a:moveTo>
                  <a:lnTo>
                    <a:pt x="772228" y="0"/>
                  </a:lnTo>
                  <a:cubicBezTo>
                    <a:pt x="819489" y="0"/>
                    <a:pt x="857802" y="38312"/>
                    <a:pt x="857802" y="85573"/>
                  </a:cubicBezTo>
                  <a:lnTo>
                    <a:pt x="857802" y="810275"/>
                  </a:lnTo>
                  <a:cubicBezTo>
                    <a:pt x="857802" y="857536"/>
                    <a:pt x="819489" y="895849"/>
                    <a:pt x="772228" y="895849"/>
                  </a:cubicBezTo>
                  <a:lnTo>
                    <a:pt x="85573" y="895849"/>
                  </a:lnTo>
                  <a:cubicBezTo>
                    <a:pt x="62878" y="895849"/>
                    <a:pt x="41112" y="886833"/>
                    <a:pt x="25064" y="870785"/>
                  </a:cubicBezTo>
                  <a:cubicBezTo>
                    <a:pt x="9016" y="854737"/>
                    <a:pt x="0" y="832971"/>
                    <a:pt x="0" y="810275"/>
                  </a:cubicBezTo>
                  <a:lnTo>
                    <a:pt x="0" y="85573"/>
                  </a:lnTo>
                  <a:cubicBezTo>
                    <a:pt x="0" y="62878"/>
                    <a:pt x="9016" y="41112"/>
                    <a:pt x="25064" y="25064"/>
                  </a:cubicBezTo>
                  <a:cubicBezTo>
                    <a:pt x="41112" y="9016"/>
                    <a:pt x="62878" y="0"/>
                    <a:pt x="85573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18" name="TextBox 18"/>
            <p:cNvSpPr txBox="1"/>
            <p:nvPr/>
          </p:nvSpPr>
          <p:spPr>
            <a:xfrm>
              <a:off x="0" y="9525"/>
              <a:ext cx="857802" cy="886324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9334889" y="1480979"/>
            <a:ext cx="2171311" cy="2244811"/>
            <a:chOff x="0" y="0"/>
            <a:chExt cx="827461" cy="855471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27461" cy="855471"/>
            </a:xfrm>
            <a:custGeom>
              <a:avLst/>
              <a:gdLst/>
              <a:ahLst/>
              <a:cxnLst/>
              <a:rect l="l" t="t" r="r" b="b"/>
              <a:pathLst>
                <a:path w="827461" h="855471">
                  <a:moveTo>
                    <a:pt x="90327" y="0"/>
                  </a:moveTo>
                  <a:lnTo>
                    <a:pt x="737133" y="0"/>
                  </a:lnTo>
                  <a:cubicBezTo>
                    <a:pt x="761090" y="0"/>
                    <a:pt x="784065" y="9517"/>
                    <a:pt x="801005" y="26456"/>
                  </a:cubicBezTo>
                  <a:cubicBezTo>
                    <a:pt x="817944" y="43396"/>
                    <a:pt x="827461" y="66371"/>
                    <a:pt x="827461" y="90327"/>
                  </a:cubicBezTo>
                  <a:lnTo>
                    <a:pt x="827461" y="765144"/>
                  </a:lnTo>
                  <a:cubicBezTo>
                    <a:pt x="827461" y="789100"/>
                    <a:pt x="817944" y="812075"/>
                    <a:pt x="801005" y="829015"/>
                  </a:cubicBezTo>
                  <a:cubicBezTo>
                    <a:pt x="784065" y="845955"/>
                    <a:pt x="761090" y="855471"/>
                    <a:pt x="737133" y="855471"/>
                  </a:cubicBezTo>
                  <a:lnTo>
                    <a:pt x="90327" y="855471"/>
                  </a:lnTo>
                  <a:cubicBezTo>
                    <a:pt x="66371" y="855471"/>
                    <a:pt x="43396" y="845955"/>
                    <a:pt x="26456" y="829015"/>
                  </a:cubicBezTo>
                  <a:cubicBezTo>
                    <a:pt x="9517" y="812075"/>
                    <a:pt x="0" y="789100"/>
                    <a:pt x="0" y="765144"/>
                  </a:cubicBezTo>
                  <a:lnTo>
                    <a:pt x="0" y="90327"/>
                  </a:lnTo>
                  <a:cubicBezTo>
                    <a:pt x="0" y="66371"/>
                    <a:pt x="9517" y="43396"/>
                    <a:pt x="26456" y="26456"/>
                  </a:cubicBezTo>
                  <a:cubicBezTo>
                    <a:pt x="43396" y="9517"/>
                    <a:pt x="66371" y="0"/>
                    <a:pt x="90327" y="0"/>
                  </a:cubicBezTo>
                  <a:close/>
                </a:path>
              </a:pathLst>
            </a:custGeom>
            <a:blipFill>
              <a:blip r:embed="rId5"/>
              <a:stretch>
                <a:fillRect l="-14260" r="-40914"/>
              </a:stretch>
            </a:blipFill>
          </p:spPr>
        </p:sp>
      </p:grpSp>
      <p:sp>
        <p:nvSpPr>
          <p:cNvPr id="21" name="Freeform 21"/>
          <p:cNvSpPr/>
          <p:nvPr/>
        </p:nvSpPr>
        <p:spPr>
          <a:xfrm rot="-2119908">
            <a:off x="9797558" y="4420954"/>
            <a:ext cx="1393244" cy="1334981"/>
          </a:xfrm>
          <a:custGeom>
            <a:avLst/>
            <a:gdLst/>
            <a:ahLst/>
            <a:cxnLst/>
            <a:rect l="l" t="t" r="r" b="b"/>
            <a:pathLst>
              <a:path w="2089866" h="2002472">
                <a:moveTo>
                  <a:pt x="0" y="0"/>
                </a:moveTo>
                <a:lnTo>
                  <a:pt x="2089866" y="0"/>
                </a:lnTo>
                <a:lnTo>
                  <a:pt x="2089866" y="2002472"/>
                </a:lnTo>
                <a:lnTo>
                  <a:pt x="0" y="200247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09630"/>
            <a:endParaRPr lang="en-US" sz="1200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547829" y="1048607"/>
            <a:ext cx="7580171" cy="11674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4821"/>
              </a:lnSpc>
            </a:pPr>
            <a:r>
              <a:rPr lang="en-US" sz="2667" b="1" spc="-157" dirty="0">
                <a:solidFill>
                  <a:srgbClr val="0063C2"/>
                </a:solidFill>
                <a:latin typeface="Calibri"/>
                <a:ea typeface="Open Sauce Bold"/>
                <a:cs typeface="Open Sauce Bold"/>
                <a:sym typeface="Open Sauce Bold"/>
              </a:rPr>
              <a:t>Key Challenges: </a:t>
            </a:r>
            <a:r>
              <a:rPr lang="en-US" sz="2667" b="1" spc="-157" dirty="0">
                <a:solidFill>
                  <a:srgbClr val="00172C"/>
                </a:solidFill>
                <a:latin typeface="Calibri"/>
                <a:ea typeface="Open Sauce Bold"/>
                <a:cs typeface="Open Sauce Bold"/>
                <a:sym typeface="Open Sauce Bold"/>
              </a:rPr>
              <a:t>(HR Technology &amp; Digital Transformation at Unilever)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5800" y="2378710"/>
            <a:ext cx="6387100" cy="10084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Balancing automation with human touch, keeping up with rapid technological change, and ensuring equitable access to digital tools across all regions are ongoing HR challenges at Unilever.</a:t>
            </a:r>
          </a:p>
          <a:p>
            <a:pPr defTabSz="609630">
              <a:lnSpc>
                <a:spcPts val="1960"/>
              </a:lnSpc>
            </a:pPr>
            <a:r>
              <a:rPr lang="en-US" sz="1600" i="1" spc="22" dirty="0">
                <a:solidFill>
                  <a:srgbClr val="00172C"/>
                </a:solidFill>
                <a:latin typeface="Arial" panose="020B0604020202020204" pitchFamily="34" charset="0"/>
                <a:ea typeface="Open Sauce"/>
                <a:cs typeface="Arial" panose="020B0604020202020204" pitchFamily="34" charset="0"/>
                <a:sym typeface="Open Sauce"/>
              </a:rPr>
              <a:t>(CIPD, 2023; Unilever Annual Report, 2024)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85801" y="3727047"/>
            <a:ext cx="5307563" cy="2390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b="1" dirty="0">
                <a:solidFill>
                  <a:srgbClr val="0063C2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Resistance to Digital Adoption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5800" y="4320137"/>
            <a:ext cx="4152683" cy="239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b="1" dirty="0">
                <a:solidFill>
                  <a:srgbClr val="0063C2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Data Privacy and Security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5800" y="4913227"/>
            <a:ext cx="4038600" cy="23904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b="1" dirty="0">
                <a:solidFill>
                  <a:srgbClr val="0063C2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Integration Across Legacy Systems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5800" y="5506317"/>
            <a:ext cx="4152683" cy="239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1960"/>
              </a:lnSpc>
            </a:pPr>
            <a:r>
              <a:rPr lang="en-US" sz="1600" b="1" dirty="0">
                <a:solidFill>
                  <a:srgbClr val="0063C2"/>
                </a:solidFill>
                <a:latin typeface="Arial" panose="020B0604020202020204" pitchFamily="34" charset="0"/>
                <a:ea typeface="Open Sauce Bold"/>
                <a:cs typeface="Arial" panose="020B0604020202020204" pitchFamily="34" charset="0"/>
                <a:sym typeface="Open Sauce Bold"/>
              </a:rPr>
              <a:t>Skill Gaps for Digital HR Tools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3A986F-C855-440F-BBD5-025A1274B18A}"/>
              </a:ext>
            </a:extLst>
          </p:cNvPr>
          <p:cNvSpPr txBox="1"/>
          <p:nvPr/>
        </p:nvSpPr>
        <p:spPr>
          <a:xfrm>
            <a:off x="101600" y="6441442"/>
            <a:ext cx="56505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09630"/>
            <a:r>
              <a:rPr lang="en-US" sz="1200" i="1" dirty="0">
                <a:solidFill>
                  <a:prstClr val="black"/>
                </a:solidFill>
                <a:latin typeface="Calibri"/>
              </a:rPr>
              <a:t>Reference: CIPD (2023); Unilever Annual Report (2024); Deloitte Insights (2020).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28" y="2318794"/>
            <a:ext cx="12191144" cy="448985"/>
            <a:chOff x="0" y="3823862"/>
            <a:chExt cx="20104100" cy="740410"/>
          </a:xfrm>
        </p:grpSpPr>
        <p:sp>
          <p:nvSpPr>
            <p:cNvPr id="3" name="object 3"/>
            <p:cNvSpPr/>
            <p:nvPr/>
          </p:nvSpPr>
          <p:spPr>
            <a:xfrm>
              <a:off x="1798574" y="3823874"/>
              <a:ext cx="16507460" cy="680720"/>
            </a:xfrm>
            <a:custGeom>
              <a:avLst/>
              <a:gdLst/>
              <a:ahLst/>
              <a:cxnLst/>
              <a:rect l="l" t="t" r="r" b="b"/>
              <a:pathLst>
                <a:path w="16507460" h="680720">
                  <a:moveTo>
                    <a:pt x="16506940" y="680605"/>
                  </a:moveTo>
                  <a:lnTo>
                    <a:pt x="16236468" y="212344"/>
                  </a:lnTo>
                  <a:lnTo>
                    <a:pt x="16205226" y="165481"/>
                  </a:lnTo>
                  <a:lnTo>
                    <a:pt x="16168561" y="123736"/>
                  </a:lnTo>
                  <a:lnTo>
                    <a:pt x="16127083" y="87452"/>
                  </a:lnTo>
                  <a:lnTo>
                    <a:pt x="16081401" y="56959"/>
                  </a:lnTo>
                  <a:lnTo>
                    <a:pt x="16032099" y="32550"/>
                  </a:lnTo>
                  <a:lnTo>
                    <a:pt x="15979826" y="14693"/>
                  </a:lnTo>
                  <a:lnTo>
                    <a:pt x="15925292" y="3721"/>
                  </a:lnTo>
                  <a:lnTo>
                    <a:pt x="15869158" y="0"/>
                  </a:lnTo>
                  <a:lnTo>
                    <a:pt x="11821008" y="0"/>
                  </a:lnTo>
                  <a:lnTo>
                    <a:pt x="9831121" y="0"/>
                  </a:lnTo>
                  <a:lnTo>
                    <a:pt x="6675818" y="0"/>
                  </a:lnTo>
                  <a:lnTo>
                    <a:pt x="2627782" y="0"/>
                  </a:lnTo>
                  <a:lnTo>
                    <a:pt x="637781" y="0"/>
                  </a:lnTo>
                  <a:lnTo>
                    <a:pt x="581647" y="3721"/>
                  </a:lnTo>
                  <a:lnTo>
                    <a:pt x="527113" y="14693"/>
                  </a:lnTo>
                  <a:lnTo>
                    <a:pt x="474840" y="32550"/>
                  </a:lnTo>
                  <a:lnTo>
                    <a:pt x="425538" y="56959"/>
                  </a:lnTo>
                  <a:lnTo>
                    <a:pt x="379857" y="87452"/>
                  </a:lnTo>
                  <a:lnTo>
                    <a:pt x="338378" y="123736"/>
                  </a:lnTo>
                  <a:lnTo>
                    <a:pt x="301726" y="165481"/>
                  </a:lnTo>
                  <a:lnTo>
                    <a:pt x="270471" y="212344"/>
                  </a:lnTo>
                  <a:lnTo>
                    <a:pt x="0" y="680605"/>
                  </a:lnTo>
                  <a:lnTo>
                    <a:pt x="1990001" y="680605"/>
                  </a:lnTo>
                  <a:lnTo>
                    <a:pt x="6038037" y="680605"/>
                  </a:lnTo>
                  <a:lnTo>
                    <a:pt x="10468902" y="680605"/>
                  </a:lnTo>
                  <a:lnTo>
                    <a:pt x="12458891" y="680605"/>
                  </a:lnTo>
                  <a:lnTo>
                    <a:pt x="16506940" y="680605"/>
                  </a:lnTo>
                  <a:close/>
                </a:path>
              </a:pathLst>
            </a:custGeom>
            <a:solidFill>
              <a:schemeClr val="tx2">
                <a:lumMod val="20000"/>
                <a:lumOff val="80000"/>
                <a:alpha val="14901"/>
              </a:schemeClr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 dirty="0">
                <a:solidFill>
                  <a:sysClr val="windowText" lastClr="000000"/>
                </a:solidFill>
                <a:latin typeface="Calibri"/>
              </a:endParaRPr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23874"/>
              <a:ext cx="20104100" cy="740410"/>
            </a:xfrm>
            <a:custGeom>
              <a:avLst/>
              <a:gdLst/>
              <a:ahLst/>
              <a:cxnLst/>
              <a:rect l="l" t="t" r="r" b="b"/>
              <a:pathLst>
                <a:path w="20104100" h="740410">
                  <a:moveTo>
                    <a:pt x="20104088" y="680542"/>
                  </a:moveTo>
                  <a:lnTo>
                    <a:pt x="16292754" y="680542"/>
                  </a:lnTo>
                  <a:lnTo>
                    <a:pt x="16022435" y="212344"/>
                  </a:lnTo>
                  <a:lnTo>
                    <a:pt x="15991180" y="165481"/>
                  </a:lnTo>
                  <a:lnTo>
                    <a:pt x="15954502" y="123736"/>
                  </a:lnTo>
                  <a:lnTo>
                    <a:pt x="15912999" y="87452"/>
                  </a:lnTo>
                  <a:lnTo>
                    <a:pt x="15867266" y="56959"/>
                  </a:lnTo>
                  <a:lnTo>
                    <a:pt x="15817965" y="32550"/>
                  </a:lnTo>
                  <a:lnTo>
                    <a:pt x="15765691" y="14693"/>
                  </a:lnTo>
                  <a:lnTo>
                    <a:pt x="15711145" y="3721"/>
                  </a:lnTo>
                  <a:lnTo>
                    <a:pt x="15655011" y="0"/>
                  </a:lnTo>
                  <a:lnTo>
                    <a:pt x="6461785" y="0"/>
                  </a:lnTo>
                  <a:lnTo>
                    <a:pt x="6405651" y="3721"/>
                  </a:lnTo>
                  <a:lnTo>
                    <a:pt x="6351092" y="14693"/>
                  </a:lnTo>
                  <a:lnTo>
                    <a:pt x="6298793" y="32550"/>
                  </a:lnTo>
                  <a:lnTo>
                    <a:pt x="6249441" y="56959"/>
                  </a:lnTo>
                  <a:lnTo>
                    <a:pt x="6203747" y="87452"/>
                  </a:lnTo>
                  <a:lnTo>
                    <a:pt x="6162281" y="123736"/>
                  </a:lnTo>
                  <a:lnTo>
                    <a:pt x="6125616" y="165481"/>
                  </a:lnTo>
                  <a:lnTo>
                    <a:pt x="6094361" y="212344"/>
                  </a:lnTo>
                  <a:lnTo>
                    <a:pt x="5823928" y="680542"/>
                  </a:lnTo>
                  <a:lnTo>
                    <a:pt x="0" y="680542"/>
                  </a:lnTo>
                  <a:lnTo>
                    <a:pt x="0" y="740079"/>
                  </a:lnTo>
                  <a:lnTo>
                    <a:pt x="20104088" y="740079"/>
                  </a:lnTo>
                  <a:lnTo>
                    <a:pt x="20104088" y="680542"/>
                  </a:lnTo>
                  <a:close/>
                </a:path>
              </a:pathLst>
            </a:custGeom>
            <a:solidFill>
              <a:schemeClr val="accent1"/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 dirty="0">
                <a:solidFill>
                  <a:sysClr val="windowText" lastClr="000000"/>
                </a:solidFill>
                <a:latin typeface="Calibri"/>
              </a:endParaRPr>
            </a:p>
          </p:txBody>
        </p:sp>
        <p:sp>
          <p:nvSpPr>
            <p:cNvPr id="5" name="object 5"/>
            <p:cNvSpPr/>
            <p:nvPr/>
          </p:nvSpPr>
          <p:spPr>
            <a:xfrm>
              <a:off x="5874480" y="3889934"/>
              <a:ext cx="10368280" cy="674370"/>
            </a:xfrm>
            <a:custGeom>
              <a:avLst/>
              <a:gdLst/>
              <a:ahLst/>
              <a:cxnLst/>
              <a:rect l="l" t="t" r="r" b="b"/>
              <a:pathLst>
                <a:path w="10368280" h="674370">
                  <a:moveTo>
                    <a:pt x="9736143" y="0"/>
                  </a:moveTo>
                  <a:lnTo>
                    <a:pt x="631708" y="0"/>
                  </a:lnTo>
                  <a:lnTo>
                    <a:pt x="576106" y="3708"/>
                  </a:lnTo>
                  <a:lnTo>
                    <a:pt x="522065" y="14593"/>
                  </a:lnTo>
                  <a:lnTo>
                    <a:pt x="470281" y="32291"/>
                  </a:lnTo>
                  <a:lnTo>
                    <a:pt x="421453" y="56438"/>
                  </a:lnTo>
                  <a:lnTo>
                    <a:pt x="376174" y="86658"/>
                  </a:lnTo>
                  <a:lnTo>
                    <a:pt x="335107" y="122600"/>
                  </a:lnTo>
                  <a:lnTo>
                    <a:pt x="298811" y="163942"/>
                  </a:lnTo>
                  <a:lnTo>
                    <a:pt x="267845" y="210360"/>
                  </a:lnTo>
                  <a:lnTo>
                    <a:pt x="0" y="674010"/>
                  </a:lnTo>
                  <a:lnTo>
                    <a:pt x="10367851" y="674010"/>
                  </a:lnTo>
                  <a:lnTo>
                    <a:pt x="10100006" y="210360"/>
                  </a:lnTo>
                  <a:lnTo>
                    <a:pt x="10069025" y="163942"/>
                  </a:lnTo>
                  <a:lnTo>
                    <a:pt x="10032704" y="122600"/>
                  </a:lnTo>
                  <a:lnTo>
                    <a:pt x="9991632" y="86658"/>
                  </a:lnTo>
                  <a:lnTo>
                    <a:pt x="9946398" y="56438"/>
                  </a:lnTo>
                  <a:lnTo>
                    <a:pt x="9897525" y="32291"/>
                  </a:lnTo>
                  <a:lnTo>
                    <a:pt x="9845747" y="14593"/>
                  </a:lnTo>
                  <a:lnTo>
                    <a:pt x="9791730" y="3708"/>
                  </a:lnTo>
                  <a:lnTo>
                    <a:pt x="9736143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>
                <a:solidFill>
                  <a:sysClr val="windowText" lastClr="000000"/>
                </a:solidFill>
                <a:latin typeface="Calibri"/>
              </a:endParaRPr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355600" y="6425893"/>
            <a:ext cx="10168749" cy="163007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 marR="3081" defTabSz="554520">
              <a:lnSpc>
                <a:spcPct val="101000"/>
              </a:lnSpc>
              <a:spcBef>
                <a:spcPts val="57"/>
              </a:spcBef>
            </a:pPr>
            <a:r>
              <a:rPr lang="en-US" sz="1067" b="1" i="1" kern="0" spc="239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References: CIPD (2023); Unilever Annual Report (2023); Deloitte Insights (2020)</a:t>
            </a:r>
            <a:endParaRPr sz="1067" kern="0" dirty="0">
              <a:solidFill>
                <a:sysClr val="windowText" lastClr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92812" y="3316179"/>
            <a:ext cx="4230016" cy="2901966"/>
          </a:xfrm>
          <a:prstGeom prst="rect">
            <a:avLst/>
          </a:prstGeom>
        </p:spPr>
        <p:txBody>
          <a:bodyPr vert="horz" wrap="square" lIns="0" tIns="7701" rIns="0" bIns="0" rtlCol="0">
            <a:spAutoFit/>
          </a:bodyPr>
          <a:lstStyle/>
          <a:p>
            <a:pPr marL="7702" marR="3081" algn="just" defTabSz="554520">
              <a:lnSpc>
                <a:spcPct val="149900"/>
              </a:lnSpc>
              <a:spcBef>
                <a:spcPts val="61"/>
              </a:spcBef>
            </a:pPr>
            <a:r>
              <a:rPr lang="en-US" sz="1400" b="1" i="1" kern="0" spc="45" dirty="0">
                <a:solidFill>
                  <a:srgbClr val="0063C2"/>
                </a:solidFill>
                <a:latin typeface="Arial"/>
                <a:cs typeface="Arial"/>
              </a:rPr>
              <a:t>Digital Training Programs</a:t>
            </a:r>
            <a:r>
              <a:rPr lang="en-US" sz="1400" b="1" kern="0" spc="45" dirty="0">
                <a:solidFill>
                  <a:srgbClr val="FFFFFF"/>
                </a:solidFill>
                <a:latin typeface="Arial"/>
                <a:cs typeface="Arial"/>
              </a:rPr>
              <a:t>: </a:t>
            </a:r>
            <a:r>
              <a:rPr lang="en-US" sz="1400" kern="0" spc="45" dirty="0">
                <a:solidFill>
                  <a:srgbClr val="FFFFFF"/>
                </a:solidFill>
                <a:latin typeface="Arial"/>
                <a:cs typeface="Arial"/>
              </a:rPr>
              <a:t>Upskill managers and employees to effectively use HR platforms and AI tools.</a:t>
            </a:r>
          </a:p>
          <a:p>
            <a:pPr marL="7702" marR="3081" algn="just" defTabSz="554520">
              <a:lnSpc>
                <a:spcPct val="149900"/>
              </a:lnSpc>
              <a:spcBef>
                <a:spcPts val="61"/>
              </a:spcBef>
            </a:pPr>
            <a:r>
              <a:rPr lang="en-US" sz="1400" b="1" i="1" kern="0" spc="45" dirty="0">
                <a:solidFill>
                  <a:srgbClr val="0063C2"/>
                </a:solidFill>
                <a:latin typeface="Arial"/>
                <a:cs typeface="Arial"/>
              </a:rPr>
              <a:t>Phased Technology Implementation</a:t>
            </a:r>
            <a:r>
              <a:rPr lang="en-US" sz="1400" i="1" kern="0" spc="45" dirty="0">
                <a:solidFill>
                  <a:srgbClr val="0063C2"/>
                </a:solidFill>
                <a:latin typeface="Arial"/>
                <a:cs typeface="Arial"/>
              </a:rPr>
              <a:t>: </a:t>
            </a:r>
            <a:r>
              <a:rPr lang="en-US" sz="1400" kern="0" spc="45" dirty="0">
                <a:solidFill>
                  <a:srgbClr val="FFFFFF"/>
                </a:solidFill>
                <a:latin typeface="Arial"/>
                <a:cs typeface="Arial"/>
              </a:rPr>
              <a:t>Roll out new systems gradually with pilot testing to reduce resistance.</a:t>
            </a:r>
          </a:p>
          <a:p>
            <a:pPr marL="7702" marR="3081" algn="just" defTabSz="554520">
              <a:lnSpc>
                <a:spcPct val="149900"/>
              </a:lnSpc>
              <a:spcBef>
                <a:spcPts val="61"/>
              </a:spcBef>
            </a:pPr>
            <a:r>
              <a:rPr lang="en-US" sz="1400" b="1" i="1" kern="0" spc="45" dirty="0">
                <a:solidFill>
                  <a:srgbClr val="0063C2"/>
                </a:solidFill>
                <a:latin typeface="Arial"/>
                <a:cs typeface="Arial"/>
              </a:rPr>
              <a:t>Enhance Data Security Measures</a:t>
            </a:r>
            <a:r>
              <a:rPr lang="en-US" sz="1400" i="1" kern="0" spc="45" dirty="0">
                <a:solidFill>
                  <a:srgbClr val="0063C2"/>
                </a:solidFill>
                <a:latin typeface="Arial"/>
                <a:cs typeface="Arial"/>
              </a:rPr>
              <a:t>: </a:t>
            </a:r>
            <a:r>
              <a:rPr lang="en-US" sz="1400" kern="0" spc="45" dirty="0">
                <a:solidFill>
                  <a:srgbClr val="FFFFFF"/>
                </a:solidFill>
                <a:latin typeface="Arial"/>
                <a:cs typeface="Arial"/>
              </a:rPr>
              <a:t>Implement advanced encryption and compliance protocols globally</a:t>
            </a:r>
            <a:r>
              <a:rPr lang="en-US" sz="1200" kern="0" spc="45" dirty="0">
                <a:solidFill>
                  <a:srgbClr val="FFFFFF"/>
                </a:solidFill>
                <a:latin typeface="Arial"/>
                <a:cs typeface="Arial"/>
              </a:rPr>
              <a:t>.</a:t>
            </a:r>
            <a:endParaRPr sz="1200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774197" y="707736"/>
            <a:ext cx="10327026" cy="879421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>
              <a:lnSpc>
                <a:spcPts val="3420"/>
              </a:lnSpc>
              <a:spcBef>
                <a:spcPts val="57"/>
              </a:spcBef>
            </a:pPr>
            <a:r>
              <a:rPr lang="fr-FR" sz="3002" spc="561" dirty="0"/>
              <a:t>Recommendations – HR Technology &amp; Digital Transformation</a:t>
            </a:r>
            <a:endParaRPr sz="3002" dirty="0"/>
          </a:p>
        </p:txBody>
      </p:sp>
      <p:sp>
        <p:nvSpPr>
          <p:cNvPr id="12" name="object 12"/>
          <p:cNvSpPr txBox="1"/>
          <p:nvPr/>
        </p:nvSpPr>
        <p:spPr>
          <a:xfrm>
            <a:off x="8196874" y="3650513"/>
            <a:ext cx="3369815" cy="2110571"/>
          </a:xfrm>
          <a:prstGeom prst="rect">
            <a:avLst/>
          </a:prstGeom>
        </p:spPr>
        <p:txBody>
          <a:bodyPr vert="horz" wrap="square" lIns="0" tIns="83559" rIns="0" bIns="0" rtlCol="0">
            <a:spAutoFit/>
          </a:bodyPr>
          <a:lstStyle/>
          <a:p>
            <a:pPr marL="7702" defTabSz="554520">
              <a:spcBef>
                <a:spcPts val="658"/>
              </a:spcBef>
            </a:pPr>
            <a:r>
              <a:rPr lang="en-US" sz="1500" b="1" i="1" kern="0" spc="33" dirty="0">
                <a:solidFill>
                  <a:srgbClr val="0063C2"/>
                </a:solidFill>
                <a:latin typeface="Arial"/>
                <a:cs typeface="Arial"/>
              </a:rPr>
              <a:t>Integrate Systems Seamlessly: </a:t>
            </a:r>
            <a:r>
              <a:rPr lang="en-US" sz="1500" kern="0" spc="33" dirty="0">
                <a:solidFill>
                  <a:srgbClr val="FFFFFF"/>
                </a:solidFill>
                <a:latin typeface="Arial"/>
                <a:cs typeface="Arial"/>
              </a:rPr>
              <a:t>Ensure compatibility between legacy systems and new digital platforms.Promote </a:t>
            </a:r>
          </a:p>
          <a:p>
            <a:pPr marL="7702" defTabSz="554520">
              <a:spcBef>
                <a:spcPts val="658"/>
              </a:spcBef>
            </a:pPr>
            <a:endParaRPr lang="en-US" sz="1500" b="1" i="1" kern="0" spc="33" dirty="0">
              <a:solidFill>
                <a:srgbClr val="FFFFFF"/>
              </a:solidFill>
              <a:latin typeface="Arial"/>
              <a:cs typeface="Arial"/>
            </a:endParaRPr>
          </a:p>
          <a:p>
            <a:pPr marL="7702" defTabSz="554520">
              <a:spcBef>
                <a:spcPts val="658"/>
              </a:spcBef>
            </a:pPr>
            <a:r>
              <a:rPr lang="en-US" sz="1500" b="1" i="1" kern="0" spc="33" dirty="0">
                <a:solidFill>
                  <a:srgbClr val="0063C2"/>
                </a:solidFill>
                <a:latin typeface="Arial"/>
                <a:cs typeface="Arial"/>
              </a:rPr>
              <a:t>User Engagement</a:t>
            </a:r>
            <a:r>
              <a:rPr lang="en-US" sz="1500" kern="0" spc="33" dirty="0">
                <a:solidFill>
                  <a:srgbClr val="FFFFFF"/>
                </a:solidFill>
                <a:latin typeface="Arial"/>
                <a:cs typeface="Arial"/>
              </a:rPr>
              <a:t>: Use gamification, mobile access, and feedback loops to boost adoption and interaction</a:t>
            </a:r>
            <a:r>
              <a:rPr lang="en-US" sz="1500" b="1" kern="0" spc="33" dirty="0">
                <a:solidFill>
                  <a:srgbClr val="FFFFFF"/>
                </a:solidFill>
                <a:latin typeface="Arial"/>
                <a:cs typeface="Arial"/>
              </a:rPr>
              <a:t>.</a:t>
            </a:r>
            <a:endParaRPr sz="1500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pic>
        <p:nvPicPr>
          <p:cNvPr id="13" name="object 1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80000" y="3160282"/>
            <a:ext cx="2208629" cy="2208629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678248" y="1032946"/>
            <a:ext cx="3080517" cy="5449434"/>
          </a:xfrm>
          <a:custGeom>
            <a:avLst/>
            <a:gdLst/>
            <a:ahLst/>
            <a:cxnLst/>
            <a:rect l="l" t="t" r="r" b="b"/>
            <a:pathLst>
              <a:path w="5080000" h="8986520">
                <a:moveTo>
                  <a:pt x="4658182" y="0"/>
                </a:moveTo>
                <a:lnTo>
                  <a:pt x="421662" y="0"/>
                </a:lnTo>
                <a:lnTo>
                  <a:pt x="372488" y="2836"/>
                </a:lnTo>
                <a:lnTo>
                  <a:pt x="324980" y="11136"/>
                </a:lnTo>
                <a:lnTo>
                  <a:pt x="279455" y="24582"/>
                </a:lnTo>
                <a:lnTo>
                  <a:pt x="236228" y="42859"/>
                </a:lnTo>
                <a:lnTo>
                  <a:pt x="195616" y="65649"/>
                </a:lnTo>
                <a:lnTo>
                  <a:pt x="157936" y="92636"/>
                </a:lnTo>
                <a:lnTo>
                  <a:pt x="123504" y="123504"/>
                </a:lnTo>
                <a:lnTo>
                  <a:pt x="92636" y="157936"/>
                </a:lnTo>
                <a:lnTo>
                  <a:pt x="65649" y="195616"/>
                </a:lnTo>
                <a:lnTo>
                  <a:pt x="42859" y="236228"/>
                </a:lnTo>
                <a:lnTo>
                  <a:pt x="24582" y="279455"/>
                </a:lnTo>
                <a:lnTo>
                  <a:pt x="11136" y="324980"/>
                </a:lnTo>
                <a:lnTo>
                  <a:pt x="2836" y="372488"/>
                </a:lnTo>
                <a:lnTo>
                  <a:pt x="0" y="421662"/>
                </a:lnTo>
                <a:lnTo>
                  <a:pt x="0" y="8564838"/>
                </a:lnTo>
                <a:lnTo>
                  <a:pt x="2836" y="8614010"/>
                </a:lnTo>
                <a:lnTo>
                  <a:pt x="11136" y="8661515"/>
                </a:lnTo>
                <a:lnTo>
                  <a:pt x="24582" y="8707038"/>
                </a:lnTo>
                <a:lnTo>
                  <a:pt x="42859" y="8750262"/>
                </a:lnTo>
                <a:lnTo>
                  <a:pt x="65649" y="8790870"/>
                </a:lnTo>
                <a:lnTo>
                  <a:pt x="92636" y="8828548"/>
                </a:lnTo>
                <a:lnTo>
                  <a:pt x="123504" y="8862977"/>
                </a:lnTo>
                <a:lnTo>
                  <a:pt x="157936" y="8893842"/>
                </a:lnTo>
                <a:lnTo>
                  <a:pt x="195616" y="8920827"/>
                </a:lnTo>
                <a:lnTo>
                  <a:pt x="236228" y="8943615"/>
                </a:lnTo>
                <a:lnTo>
                  <a:pt x="279455" y="8961889"/>
                </a:lnTo>
                <a:lnTo>
                  <a:pt x="324980" y="8975334"/>
                </a:lnTo>
                <a:lnTo>
                  <a:pt x="372488" y="8983633"/>
                </a:lnTo>
                <a:lnTo>
                  <a:pt x="421662" y="8986469"/>
                </a:lnTo>
                <a:lnTo>
                  <a:pt x="4658182" y="8986469"/>
                </a:lnTo>
                <a:lnTo>
                  <a:pt x="4707356" y="8983633"/>
                </a:lnTo>
                <a:lnTo>
                  <a:pt x="4754864" y="8975334"/>
                </a:lnTo>
                <a:lnTo>
                  <a:pt x="4800390" y="8961889"/>
                </a:lnTo>
                <a:lnTo>
                  <a:pt x="4843616" y="8943615"/>
                </a:lnTo>
                <a:lnTo>
                  <a:pt x="4884228" y="8920827"/>
                </a:lnTo>
                <a:lnTo>
                  <a:pt x="4921908" y="8893842"/>
                </a:lnTo>
                <a:lnTo>
                  <a:pt x="4956341" y="8862977"/>
                </a:lnTo>
                <a:lnTo>
                  <a:pt x="4987209" y="8828548"/>
                </a:lnTo>
                <a:lnTo>
                  <a:pt x="5014196" y="8790870"/>
                </a:lnTo>
                <a:lnTo>
                  <a:pt x="5036986" y="8750262"/>
                </a:lnTo>
                <a:lnTo>
                  <a:pt x="5055262" y="8707038"/>
                </a:lnTo>
                <a:lnTo>
                  <a:pt x="5068708" y="8661515"/>
                </a:lnTo>
                <a:lnTo>
                  <a:pt x="5077008" y="8614010"/>
                </a:lnTo>
                <a:lnTo>
                  <a:pt x="5079845" y="8564838"/>
                </a:lnTo>
                <a:lnTo>
                  <a:pt x="5079845" y="421662"/>
                </a:lnTo>
                <a:lnTo>
                  <a:pt x="5077008" y="372488"/>
                </a:lnTo>
                <a:lnTo>
                  <a:pt x="5068708" y="324980"/>
                </a:lnTo>
                <a:lnTo>
                  <a:pt x="5055262" y="279455"/>
                </a:lnTo>
                <a:lnTo>
                  <a:pt x="5036986" y="236228"/>
                </a:lnTo>
                <a:lnTo>
                  <a:pt x="5014196" y="195616"/>
                </a:lnTo>
                <a:lnTo>
                  <a:pt x="4987209" y="157936"/>
                </a:lnTo>
                <a:lnTo>
                  <a:pt x="4956341" y="123504"/>
                </a:lnTo>
                <a:lnTo>
                  <a:pt x="4921908" y="92636"/>
                </a:lnTo>
                <a:lnTo>
                  <a:pt x="4884228" y="65649"/>
                </a:lnTo>
                <a:lnTo>
                  <a:pt x="4843616" y="42859"/>
                </a:lnTo>
                <a:lnTo>
                  <a:pt x="4800390" y="24582"/>
                </a:lnTo>
                <a:lnTo>
                  <a:pt x="4754864" y="11136"/>
                </a:lnTo>
                <a:lnTo>
                  <a:pt x="4707356" y="2836"/>
                </a:lnTo>
                <a:lnTo>
                  <a:pt x="4658182" y="0"/>
                </a:lnTo>
                <a:close/>
              </a:path>
            </a:pathLst>
          </a:custGeom>
          <a:solidFill>
            <a:srgbClr val="00172C">
              <a:alpha val="79998"/>
            </a:srgbClr>
          </a:solidFill>
        </p:spPr>
        <p:txBody>
          <a:bodyPr wrap="square" lIns="0" tIns="0" rIns="0" bIns="0" rtlCol="0"/>
          <a:lstStyle/>
          <a:p>
            <a:pPr defTabSz="554520"/>
            <a:endParaRPr sz="1091" kern="0" dirty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434696" y="1292345"/>
            <a:ext cx="3011903" cy="382805"/>
          </a:xfrm>
          <a:prstGeom prst="rect">
            <a:avLst/>
          </a:prstGeom>
        </p:spPr>
        <p:txBody>
          <a:bodyPr vert="horz" wrap="square" lIns="0" tIns="48903" rIns="0" bIns="0" rtlCol="0">
            <a:spAutoFit/>
          </a:bodyPr>
          <a:lstStyle/>
          <a:p>
            <a:pPr marL="7702" marR="3081" indent="626145" algn="r" defTabSz="554520">
              <a:lnSpc>
                <a:spcPts val="2595"/>
              </a:lnSpc>
              <a:spcBef>
                <a:spcPts val="385"/>
              </a:spcBef>
            </a:pPr>
            <a:r>
              <a:rPr lang="en-US" sz="2395" b="1" i="1" kern="0" spc="379" dirty="0">
                <a:solidFill>
                  <a:srgbClr val="FFFFFF"/>
                </a:solidFill>
                <a:latin typeface="Calibri"/>
                <a:cs typeface="Calibri"/>
              </a:rPr>
              <a:t>RECOGNITION</a:t>
            </a:r>
            <a:endParaRPr sz="2395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19351" y="778920"/>
            <a:ext cx="2631849" cy="1290597"/>
          </a:xfrm>
          <a:prstGeom prst="rect">
            <a:avLst/>
          </a:prstGeom>
        </p:spPr>
        <p:txBody>
          <a:bodyPr vert="horz" wrap="square" lIns="0" tIns="58915" rIns="0" bIns="0" rtlCol="0">
            <a:spAutoFit/>
          </a:bodyPr>
          <a:lstStyle/>
          <a:p>
            <a:pPr marL="7702" marR="366599">
              <a:lnSpc>
                <a:spcPts val="3244"/>
              </a:lnSpc>
              <a:spcBef>
                <a:spcPts val="464"/>
              </a:spcBef>
            </a:pPr>
            <a:r>
              <a:rPr sz="3002" spc="470" dirty="0"/>
              <a:t>REAL- </a:t>
            </a:r>
            <a:r>
              <a:rPr sz="3002" spc="801" dirty="0"/>
              <a:t>W</a:t>
            </a:r>
            <a:r>
              <a:rPr sz="3002" spc="519" dirty="0"/>
              <a:t>O</a:t>
            </a:r>
            <a:r>
              <a:rPr sz="3002" spc="579" dirty="0"/>
              <a:t>RL</a:t>
            </a:r>
            <a:r>
              <a:rPr sz="3002" spc="491" dirty="0"/>
              <a:t>D</a:t>
            </a:r>
            <a:endParaRPr sz="3002" dirty="0"/>
          </a:p>
          <a:p>
            <a:pPr marL="7702">
              <a:lnSpc>
                <a:spcPts val="3189"/>
              </a:lnSpc>
            </a:pPr>
            <a:r>
              <a:rPr sz="3002" spc="394" dirty="0"/>
              <a:t>E</a:t>
            </a:r>
            <a:r>
              <a:rPr sz="3002" spc="731" dirty="0"/>
              <a:t>X</a:t>
            </a:r>
            <a:r>
              <a:rPr sz="3002" spc="676" dirty="0"/>
              <a:t>A</a:t>
            </a:r>
            <a:r>
              <a:rPr sz="3002" spc="379" dirty="0"/>
              <a:t>M</a:t>
            </a:r>
            <a:r>
              <a:rPr sz="3002" spc="473" dirty="0"/>
              <a:t>PL</a:t>
            </a:r>
            <a:r>
              <a:rPr sz="3002" spc="385" dirty="0"/>
              <a:t>E</a:t>
            </a:r>
            <a:endParaRPr sz="3002" dirty="0"/>
          </a:p>
        </p:txBody>
      </p:sp>
      <p:sp>
        <p:nvSpPr>
          <p:cNvPr id="6" name="object 6"/>
          <p:cNvSpPr txBox="1"/>
          <p:nvPr/>
        </p:nvSpPr>
        <p:spPr>
          <a:xfrm>
            <a:off x="619351" y="2180016"/>
            <a:ext cx="3057412" cy="500608"/>
          </a:xfrm>
          <a:prstGeom prst="rect">
            <a:avLst/>
          </a:prstGeom>
        </p:spPr>
        <p:txBody>
          <a:bodyPr vert="horz" wrap="square" lIns="0" tIns="8087" rIns="0" bIns="0" rtlCol="0">
            <a:spAutoFit/>
          </a:bodyPr>
          <a:lstStyle/>
          <a:p>
            <a:pPr marL="7702" defTabSz="554520">
              <a:spcBef>
                <a:spcPts val="64"/>
              </a:spcBef>
            </a:pPr>
            <a:r>
              <a:rPr lang="en-US" sz="1600" b="1" i="1" u="sng" kern="0" dirty="0">
                <a:solidFill>
                  <a:srgbClr val="4F81BD">
                    <a:lumMod val="40000"/>
                    <a:lumOff val="60000"/>
                  </a:srgbClr>
                </a:solidFill>
                <a:latin typeface="Arial"/>
                <a:cs typeface="Arial"/>
              </a:rPr>
              <a:t>CASE: UNILEVER’S FLEX EXPERIENCES PLATFORM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351" y="2971800"/>
            <a:ext cx="3739268" cy="2668244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235286" marR="610357" indent="-227969" algn="just" defTabSz="554520">
              <a:lnSpc>
                <a:spcPct val="150600"/>
              </a:lnSpc>
              <a:spcBef>
                <a:spcPts val="57"/>
              </a:spcBef>
              <a:buClr>
                <a:srgbClr val="D24717"/>
              </a:buClr>
              <a:buFont typeface="Wingdings"/>
              <a:buChar char=""/>
              <a:tabLst>
                <a:tab pos="236056" algn="l"/>
              </a:tabLst>
            </a:pPr>
            <a:r>
              <a:rPr lang="en-US" sz="1600" b="1" i="1" kern="0" dirty="0">
                <a:solidFill>
                  <a:srgbClr val="0063C2"/>
                </a:solidFill>
                <a:latin typeface="Arial"/>
                <a:cs typeface="Arial"/>
              </a:rPr>
              <a:t>Objective: </a:t>
            </a:r>
            <a:r>
              <a:rPr lang="en-US" sz="1395" kern="0" dirty="0">
                <a:solidFill>
                  <a:srgbClr val="FFFFFF"/>
                </a:solidFill>
                <a:latin typeface="Arial"/>
                <a:cs typeface="Arial"/>
              </a:rPr>
              <a:t>Empower employees to explore new roles, projects, and career paths within the company.</a:t>
            </a:r>
          </a:p>
          <a:p>
            <a:pPr marL="235286" marR="610357" indent="-227969" algn="just" defTabSz="554520">
              <a:lnSpc>
                <a:spcPct val="150600"/>
              </a:lnSpc>
              <a:spcBef>
                <a:spcPts val="57"/>
              </a:spcBef>
              <a:buClr>
                <a:srgbClr val="D24717"/>
              </a:buClr>
              <a:buFont typeface="Wingdings"/>
              <a:buChar char=""/>
              <a:tabLst>
                <a:tab pos="236056" algn="l"/>
              </a:tabLst>
            </a:pPr>
            <a:r>
              <a:rPr lang="en-US" sz="1600" b="1" i="1" kern="0" dirty="0">
                <a:solidFill>
                  <a:srgbClr val="0063C2"/>
                </a:solidFill>
                <a:latin typeface="Arial"/>
                <a:cs typeface="Arial"/>
              </a:rPr>
              <a:t>Technology: </a:t>
            </a:r>
            <a:r>
              <a:rPr lang="en-US" sz="1395" kern="0" dirty="0">
                <a:solidFill>
                  <a:srgbClr val="FFFFFF"/>
                </a:solidFill>
                <a:latin typeface="Arial"/>
                <a:cs typeface="Arial"/>
              </a:rPr>
              <a:t>AI-driven platform developed in collaboration with Gloat, matching employees to opportunities based on skills, interests, and development goals.</a:t>
            </a:r>
            <a:endParaRPr sz="1395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267200" y="1032946"/>
            <a:ext cx="3820611" cy="5449434"/>
          </a:xfrm>
          <a:custGeom>
            <a:avLst/>
            <a:gdLst/>
            <a:ahLst/>
            <a:cxnLst/>
            <a:rect l="l" t="t" r="r" b="b"/>
            <a:pathLst>
              <a:path w="6300469" h="8986520">
                <a:moveTo>
                  <a:pt x="5830084" y="0"/>
                </a:moveTo>
                <a:lnTo>
                  <a:pt x="469723" y="0"/>
                </a:lnTo>
                <a:lnTo>
                  <a:pt x="421689" y="2425"/>
                </a:lnTo>
                <a:lnTo>
                  <a:pt x="375044" y="9545"/>
                </a:lnTo>
                <a:lnTo>
                  <a:pt x="330024" y="21123"/>
                </a:lnTo>
                <a:lnTo>
                  <a:pt x="286866" y="36922"/>
                </a:lnTo>
                <a:lnTo>
                  <a:pt x="245804" y="56707"/>
                </a:lnTo>
                <a:lnTo>
                  <a:pt x="207076" y="80242"/>
                </a:lnTo>
                <a:lnTo>
                  <a:pt x="170916" y="107289"/>
                </a:lnTo>
                <a:lnTo>
                  <a:pt x="137561" y="137613"/>
                </a:lnTo>
                <a:lnTo>
                  <a:pt x="107246" y="170978"/>
                </a:lnTo>
                <a:lnTo>
                  <a:pt x="80209" y="207147"/>
                </a:lnTo>
                <a:lnTo>
                  <a:pt x="56683" y="245885"/>
                </a:lnTo>
                <a:lnTo>
                  <a:pt x="36906" y="286954"/>
                </a:lnTo>
                <a:lnTo>
                  <a:pt x="21113" y="330119"/>
                </a:lnTo>
                <a:lnTo>
                  <a:pt x="9541" y="375144"/>
                </a:lnTo>
                <a:lnTo>
                  <a:pt x="2424" y="421793"/>
                </a:lnTo>
                <a:lnTo>
                  <a:pt x="0" y="469828"/>
                </a:lnTo>
                <a:lnTo>
                  <a:pt x="0" y="8516704"/>
                </a:lnTo>
                <a:lnTo>
                  <a:pt x="2424" y="8564733"/>
                </a:lnTo>
                <a:lnTo>
                  <a:pt x="9541" y="8611376"/>
                </a:lnTo>
                <a:lnTo>
                  <a:pt x="21113" y="8656395"/>
                </a:lnTo>
                <a:lnTo>
                  <a:pt x="36906" y="8699554"/>
                </a:lnTo>
                <a:lnTo>
                  <a:pt x="56683" y="8740619"/>
                </a:lnTo>
                <a:lnTo>
                  <a:pt x="80209" y="8779351"/>
                </a:lnTo>
                <a:lnTo>
                  <a:pt x="107246" y="8815515"/>
                </a:lnTo>
                <a:lnTo>
                  <a:pt x="137561" y="8848875"/>
                </a:lnTo>
                <a:lnTo>
                  <a:pt x="170916" y="8879195"/>
                </a:lnTo>
                <a:lnTo>
                  <a:pt x="207076" y="8906239"/>
                </a:lnTo>
                <a:lnTo>
                  <a:pt x="245804" y="8929770"/>
                </a:lnTo>
                <a:lnTo>
                  <a:pt x="286866" y="8949552"/>
                </a:lnTo>
                <a:lnTo>
                  <a:pt x="330024" y="8965349"/>
                </a:lnTo>
                <a:lnTo>
                  <a:pt x="375044" y="8976925"/>
                </a:lnTo>
                <a:lnTo>
                  <a:pt x="421689" y="8984044"/>
                </a:lnTo>
                <a:lnTo>
                  <a:pt x="469723" y="8986469"/>
                </a:lnTo>
                <a:lnTo>
                  <a:pt x="5830084" y="8986469"/>
                </a:lnTo>
                <a:lnTo>
                  <a:pt x="5878119" y="8984044"/>
                </a:lnTo>
                <a:lnTo>
                  <a:pt x="5924768" y="8976925"/>
                </a:lnTo>
                <a:lnTo>
                  <a:pt x="5969792" y="8965349"/>
                </a:lnTo>
                <a:lnTo>
                  <a:pt x="6012958" y="8949552"/>
                </a:lnTo>
                <a:lnTo>
                  <a:pt x="6054027" y="8929770"/>
                </a:lnTo>
                <a:lnTo>
                  <a:pt x="6092765" y="8906239"/>
                </a:lnTo>
                <a:lnTo>
                  <a:pt x="6128934" y="8879195"/>
                </a:lnTo>
                <a:lnTo>
                  <a:pt x="6162299" y="8848875"/>
                </a:lnTo>
                <a:lnTo>
                  <a:pt x="6192623" y="8815515"/>
                </a:lnTo>
                <a:lnTo>
                  <a:pt x="6219670" y="8779351"/>
                </a:lnTo>
                <a:lnTo>
                  <a:pt x="6243204" y="8740619"/>
                </a:lnTo>
                <a:lnTo>
                  <a:pt x="6262989" y="8699554"/>
                </a:lnTo>
                <a:lnTo>
                  <a:pt x="6278789" y="8656395"/>
                </a:lnTo>
                <a:lnTo>
                  <a:pt x="6290367" y="8611376"/>
                </a:lnTo>
                <a:lnTo>
                  <a:pt x="6297487" y="8564733"/>
                </a:lnTo>
                <a:lnTo>
                  <a:pt x="6299912" y="8516704"/>
                </a:lnTo>
                <a:lnTo>
                  <a:pt x="6299912" y="469828"/>
                </a:lnTo>
                <a:lnTo>
                  <a:pt x="6297487" y="421793"/>
                </a:lnTo>
                <a:lnTo>
                  <a:pt x="6290367" y="375144"/>
                </a:lnTo>
                <a:lnTo>
                  <a:pt x="6278789" y="330119"/>
                </a:lnTo>
                <a:lnTo>
                  <a:pt x="6262989" y="286954"/>
                </a:lnTo>
                <a:lnTo>
                  <a:pt x="6243204" y="245885"/>
                </a:lnTo>
                <a:lnTo>
                  <a:pt x="6219670" y="207147"/>
                </a:lnTo>
                <a:lnTo>
                  <a:pt x="6192623" y="170978"/>
                </a:lnTo>
                <a:lnTo>
                  <a:pt x="6162299" y="137613"/>
                </a:lnTo>
                <a:lnTo>
                  <a:pt x="6128934" y="107289"/>
                </a:lnTo>
                <a:lnTo>
                  <a:pt x="6092765" y="80242"/>
                </a:lnTo>
                <a:lnTo>
                  <a:pt x="6054027" y="56707"/>
                </a:lnTo>
                <a:lnTo>
                  <a:pt x="6012958" y="36922"/>
                </a:lnTo>
                <a:lnTo>
                  <a:pt x="5969792" y="21123"/>
                </a:lnTo>
                <a:lnTo>
                  <a:pt x="5924768" y="9545"/>
                </a:lnTo>
                <a:lnTo>
                  <a:pt x="5878119" y="2425"/>
                </a:lnTo>
                <a:lnTo>
                  <a:pt x="5830084" y="0"/>
                </a:lnTo>
                <a:close/>
              </a:path>
            </a:pathLst>
          </a:custGeom>
          <a:solidFill>
            <a:srgbClr val="0063C2"/>
          </a:solidFill>
        </p:spPr>
        <p:txBody>
          <a:bodyPr wrap="square" lIns="0" tIns="0" rIns="0" bIns="0" rtlCol="0"/>
          <a:lstStyle/>
          <a:p>
            <a:pPr defTabSz="554520"/>
            <a:endParaRPr sz="1091" kern="0" dirty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05504" y="1613862"/>
            <a:ext cx="3127879" cy="1507669"/>
          </a:xfrm>
          <a:prstGeom prst="rect">
            <a:avLst/>
          </a:prstGeom>
        </p:spPr>
        <p:txBody>
          <a:bodyPr vert="horz" wrap="square" lIns="0" tIns="49288" rIns="0" bIns="0" rtlCol="0">
            <a:spAutoFit/>
          </a:bodyPr>
          <a:lstStyle/>
          <a:p>
            <a:pPr marL="955006" marR="636928" indent="170592" defTabSz="554520">
              <a:lnSpc>
                <a:spcPts val="2589"/>
              </a:lnSpc>
              <a:spcBef>
                <a:spcPts val="388"/>
              </a:spcBef>
              <a:tabLst>
                <a:tab pos="2032854" algn="l"/>
              </a:tabLst>
            </a:pPr>
            <a:r>
              <a:rPr lang="en-US" sz="2395" b="1" i="1" kern="0" spc="413" dirty="0">
                <a:solidFill>
                  <a:srgbClr val="FFFFFF"/>
                </a:solidFill>
                <a:latin typeface="Calibri"/>
                <a:cs typeface="Calibri"/>
              </a:rPr>
              <a:t>IMPACT</a:t>
            </a:r>
            <a:endParaRPr sz="2395" kern="0" dirty="0">
              <a:solidFill>
                <a:sysClr val="windowText" lastClr="000000"/>
              </a:solidFill>
              <a:latin typeface="Calibri"/>
              <a:cs typeface="Calibri"/>
            </a:endParaRPr>
          </a:p>
          <a:p>
            <a:pPr marL="235286" marR="3081" indent="-227969" defTabSz="554520">
              <a:lnSpc>
                <a:spcPct val="150600"/>
              </a:lnSpc>
              <a:spcBef>
                <a:spcPts val="1467"/>
              </a:spcBef>
              <a:buClr>
                <a:srgbClr val="000000"/>
              </a:buClr>
              <a:buFont typeface="Wingdings"/>
              <a:buChar char=""/>
              <a:tabLst>
                <a:tab pos="236056" algn="l"/>
              </a:tabLst>
            </a:pPr>
            <a:r>
              <a:rPr lang="en-US" sz="1395" kern="0" dirty="0">
                <a:solidFill>
                  <a:srgbClr val="FFFFFF"/>
                </a:solidFill>
                <a:latin typeface="Arial"/>
                <a:cs typeface="Arial"/>
              </a:rPr>
              <a:t>Enabled over 60,000 hours of work to be unlocked, enhancing agility and internal mobility.</a:t>
            </a:r>
            <a:r>
              <a:rPr sz="1395" kern="0" spc="43" dirty="0">
                <a:solidFill>
                  <a:srgbClr val="FFFFFF"/>
                </a:solidFill>
                <a:latin typeface="Arial"/>
                <a:cs typeface="Arial"/>
              </a:rPr>
              <a:t>.</a:t>
            </a:r>
            <a:endParaRPr sz="1395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695573" y="3536242"/>
            <a:ext cx="3259931" cy="1263629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235286" marR="3081" indent="-227969" defTabSz="554520">
              <a:lnSpc>
                <a:spcPct val="150600"/>
              </a:lnSpc>
              <a:spcBef>
                <a:spcPts val="57"/>
              </a:spcBef>
              <a:buClr>
                <a:srgbClr val="000000"/>
              </a:buClr>
              <a:buFont typeface="Wingdings"/>
              <a:buChar char=""/>
              <a:tabLst>
                <a:tab pos="236056" algn="l"/>
              </a:tabLst>
            </a:pPr>
            <a:r>
              <a:rPr lang="en-US" sz="1395" kern="0" spc="64" dirty="0">
                <a:solidFill>
                  <a:srgbClr val="FFFFFF"/>
                </a:solidFill>
                <a:latin typeface="Arial"/>
                <a:cs typeface="Arial"/>
              </a:rPr>
              <a:t>Rolled out to 30,000 employees across 90+ countries, fostering a more dynamic and engaged workforce.</a:t>
            </a:r>
            <a:endParaRPr sz="1395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8950996" y="2368852"/>
            <a:ext cx="2495603" cy="0"/>
          </a:xfrm>
          <a:custGeom>
            <a:avLst/>
            <a:gdLst/>
            <a:ahLst/>
            <a:cxnLst/>
            <a:rect l="l" t="t" r="r" b="b"/>
            <a:pathLst>
              <a:path w="4115434">
                <a:moveTo>
                  <a:pt x="0" y="0"/>
                </a:moveTo>
                <a:lnTo>
                  <a:pt x="4115057" y="0"/>
                </a:lnTo>
              </a:path>
            </a:pathLst>
          </a:custGeom>
          <a:ln w="20941">
            <a:solidFill>
              <a:srgbClr val="D24717"/>
            </a:solidFill>
          </a:ln>
        </p:spPr>
        <p:txBody>
          <a:bodyPr wrap="square" lIns="0" tIns="0" rIns="0" bIns="0" rtlCol="0"/>
          <a:lstStyle/>
          <a:p>
            <a:pPr defTabSz="554520"/>
            <a:endParaRPr sz="1091" kern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950996" y="2636783"/>
            <a:ext cx="2723622" cy="2241974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 marR="3081" defTabSz="554520">
              <a:lnSpc>
                <a:spcPct val="154100"/>
              </a:lnSpc>
              <a:spcBef>
                <a:spcPts val="57"/>
              </a:spcBef>
            </a:pPr>
            <a:r>
              <a:rPr lang="en-US" sz="1600" b="1" i="1" kern="0" spc="182" dirty="0">
                <a:solidFill>
                  <a:srgbClr val="FFFFFF"/>
                </a:solidFill>
                <a:latin typeface="Calibri"/>
                <a:cs typeface="Calibri"/>
              </a:rPr>
              <a:t>Highlighted as a leading example of internal talent marketplaces transforming employee development and organizational agility.</a:t>
            </a:r>
            <a:endParaRPr sz="1600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19" name="object 13">
            <a:extLst>
              <a:ext uri="{FF2B5EF4-FFF2-40B4-BE49-F238E27FC236}">
                <a16:creationId xmlns:a16="http://schemas.microsoft.com/office/drawing/2014/main" id="{5E49C73A-4473-47BA-87EB-CF8E02748320}"/>
              </a:ext>
            </a:extLst>
          </p:cNvPr>
          <p:cNvSpPr/>
          <p:nvPr/>
        </p:nvSpPr>
        <p:spPr>
          <a:xfrm>
            <a:off x="9005235" y="5308600"/>
            <a:ext cx="2495603" cy="0"/>
          </a:xfrm>
          <a:custGeom>
            <a:avLst/>
            <a:gdLst/>
            <a:ahLst/>
            <a:cxnLst/>
            <a:rect l="l" t="t" r="r" b="b"/>
            <a:pathLst>
              <a:path w="4115434">
                <a:moveTo>
                  <a:pt x="0" y="0"/>
                </a:moveTo>
                <a:lnTo>
                  <a:pt x="4115057" y="0"/>
                </a:lnTo>
              </a:path>
            </a:pathLst>
          </a:custGeom>
          <a:ln w="20941">
            <a:solidFill>
              <a:srgbClr val="D24717"/>
            </a:solidFill>
          </a:ln>
        </p:spPr>
        <p:txBody>
          <a:bodyPr wrap="square" lIns="0" tIns="0" rIns="0" bIns="0" rtlCol="0"/>
          <a:lstStyle/>
          <a:p>
            <a:pPr defTabSz="554520"/>
            <a:endParaRPr sz="1091" kern="0">
              <a:solidFill>
                <a:sysClr val="windowText" lastClr="000000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85106" y="-10"/>
            <a:ext cx="11406768" cy="6857615"/>
            <a:chOff x="1293992" y="-16"/>
            <a:chExt cx="18810605" cy="113087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26025" y="-16"/>
              <a:ext cx="15078074" cy="1130855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026025" y="-1"/>
              <a:ext cx="8323580" cy="11308715"/>
            </a:xfrm>
            <a:custGeom>
              <a:avLst/>
              <a:gdLst/>
              <a:ahLst/>
              <a:cxnLst/>
              <a:rect l="l" t="t" r="r" b="b"/>
              <a:pathLst>
                <a:path w="8323580" h="11308715">
                  <a:moveTo>
                    <a:pt x="8323516" y="0"/>
                  </a:moveTo>
                  <a:lnTo>
                    <a:pt x="0" y="0"/>
                  </a:lnTo>
                  <a:lnTo>
                    <a:pt x="0" y="11308556"/>
                  </a:lnTo>
                  <a:lnTo>
                    <a:pt x="8323516" y="11308556"/>
                  </a:lnTo>
                  <a:lnTo>
                    <a:pt x="8323516" y="0"/>
                  </a:lnTo>
                  <a:close/>
                </a:path>
              </a:pathLst>
            </a:custGeom>
            <a:solidFill>
              <a:srgbClr val="00172C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 dirty="0">
                <a:solidFill>
                  <a:sysClr val="windowText" lastClr="000000"/>
                </a:solidFill>
                <a:latin typeface="Calibri"/>
              </a:endParaRPr>
            </a:p>
          </p:txBody>
        </p:sp>
        <p:sp>
          <p:nvSpPr>
            <p:cNvPr id="5" name="object 5"/>
            <p:cNvSpPr/>
            <p:nvPr/>
          </p:nvSpPr>
          <p:spPr>
            <a:xfrm>
              <a:off x="1293992" y="1047088"/>
              <a:ext cx="5654675" cy="9214485"/>
            </a:xfrm>
            <a:custGeom>
              <a:avLst/>
              <a:gdLst/>
              <a:ahLst/>
              <a:cxnLst/>
              <a:rect l="l" t="t" r="r" b="b"/>
              <a:pathLst>
                <a:path w="5654675" h="9214485">
                  <a:moveTo>
                    <a:pt x="5232615" y="0"/>
                  </a:moveTo>
                  <a:lnTo>
                    <a:pt x="421662" y="0"/>
                  </a:lnTo>
                  <a:lnTo>
                    <a:pt x="372488" y="2836"/>
                  </a:lnTo>
                  <a:lnTo>
                    <a:pt x="324980" y="11136"/>
                  </a:lnTo>
                  <a:lnTo>
                    <a:pt x="279455" y="24582"/>
                  </a:lnTo>
                  <a:lnTo>
                    <a:pt x="236228" y="42859"/>
                  </a:lnTo>
                  <a:lnTo>
                    <a:pt x="195616" y="65649"/>
                  </a:lnTo>
                  <a:lnTo>
                    <a:pt x="157936" y="92636"/>
                  </a:lnTo>
                  <a:lnTo>
                    <a:pt x="123504" y="123504"/>
                  </a:lnTo>
                  <a:lnTo>
                    <a:pt x="92636" y="157936"/>
                  </a:lnTo>
                  <a:lnTo>
                    <a:pt x="65649" y="195616"/>
                  </a:lnTo>
                  <a:lnTo>
                    <a:pt x="42859" y="236228"/>
                  </a:lnTo>
                  <a:lnTo>
                    <a:pt x="24582" y="279455"/>
                  </a:lnTo>
                  <a:lnTo>
                    <a:pt x="11136" y="324980"/>
                  </a:lnTo>
                  <a:lnTo>
                    <a:pt x="2836" y="372488"/>
                  </a:lnTo>
                  <a:lnTo>
                    <a:pt x="0" y="421662"/>
                  </a:lnTo>
                  <a:lnTo>
                    <a:pt x="0" y="8792716"/>
                  </a:lnTo>
                  <a:lnTo>
                    <a:pt x="2836" y="8841890"/>
                  </a:lnTo>
                  <a:lnTo>
                    <a:pt x="11136" y="8889398"/>
                  </a:lnTo>
                  <a:lnTo>
                    <a:pt x="24582" y="8934923"/>
                  </a:lnTo>
                  <a:lnTo>
                    <a:pt x="42859" y="8978150"/>
                  </a:lnTo>
                  <a:lnTo>
                    <a:pt x="65649" y="9018762"/>
                  </a:lnTo>
                  <a:lnTo>
                    <a:pt x="92636" y="9056442"/>
                  </a:lnTo>
                  <a:lnTo>
                    <a:pt x="123504" y="9090875"/>
                  </a:lnTo>
                  <a:lnTo>
                    <a:pt x="157936" y="9121742"/>
                  </a:lnTo>
                  <a:lnTo>
                    <a:pt x="195616" y="9148730"/>
                  </a:lnTo>
                  <a:lnTo>
                    <a:pt x="236228" y="9171519"/>
                  </a:lnTo>
                  <a:lnTo>
                    <a:pt x="279455" y="9189796"/>
                  </a:lnTo>
                  <a:lnTo>
                    <a:pt x="324980" y="9203242"/>
                  </a:lnTo>
                  <a:lnTo>
                    <a:pt x="372488" y="9211542"/>
                  </a:lnTo>
                  <a:lnTo>
                    <a:pt x="421662" y="9214379"/>
                  </a:lnTo>
                  <a:lnTo>
                    <a:pt x="5232615" y="9214379"/>
                  </a:lnTo>
                  <a:lnTo>
                    <a:pt x="5281789" y="9211542"/>
                  </a:lnTo>
                  <a:lnTo>
                    <a:pt x="5329297" y="9203242"/>
                  </a:lnTo>
                  <a:lnTo>
                    <a:pt x="5374822" y="9189796"/>
                  </a:lnTo>
                  <a:lnTo>
                    <a:pt x="5418049" y="9171519"/>
                  </a:lnTo>
                  <a:lnTo>
                    <a:pt x="5458661" y="9148730"/>
                  </a:lnTo>
                  <a:lnTo>
                    <a:pt x="5496341" y="9121742"/>
                  </a:lnTo>
                  <a:lnTo>
                    <a:pt x="5530774" y="9090875"/>
                  </a:lnTo>
                  <a:lnTo>
                    <a:pt x="5561641" y="9056442"/>
                  </a:lnTo>
                  <a:lnTo>
                    <a:pt x="5588629" y="9018762"/>
                  </a:lnTo>
                  <a:lnTo>
                    <a:pt x="5611418" y="8978150"/>
                  </a:lnTo>
                  <a:lnTo>
                    <a:pt x="5629695" y="8934923"/>
                  </a:lnTo>
                  <a:lnTo>
                    <a:pt x="5643141" y="8889398"/>
                  </a:lnTo>
                  <a:lnTo>
                    <a:pt x="5651441" y="8841890"/>
                  </a:lnTo>
                  <a:lnTo>
                    <a:pt x="5654278" y="8792716"/>
                  </a:lnTo>
                  <a:lnTo>
                    <a:pt x="5654278" y="421662"/>
                  </a:lnTo>
                  <a:lnTo>
                    <a:pt x="5651441" y="372488"/>
                  </a:lnTo>
                  <a:lnTo>
                    <a:pt x="5643141" y="324980"/>
                  </a:lnTo>
                  <a:lnTo>
                    <a:pt x="5629695" y="279455"/>
                  </a:lnTo>
                  <a:lnTo>
                    <a:pt x="5611418" y="236228"/>
                  </a:lnTo>
                  <a:lnTo>
                    <a:pt x="5588629" y="195616"/>
                  </a:lnTo>
                  <a:lnTo>
                    <a:pt x="5561641" y="157936"/>
                  </a:lnTo>
                  <a:lnTo>
                    <a:pt x="5530774" y="123504"/>
                  </a:lnTo>
                  <a:lnTo>
                    <a:pt x="5496341" y="92636"/>
                  </a:lnTo>
                  <a:lnTo>
                    <a:pt x="5458661" y="65649"/>
                  </a:lnTo>
                  <a:lnTo>
                    <a:pt x="5418049" y="42859"/>
                  </a:lnTo>
                  <a:lnTo>
                    <a:pt x="5374822" y="24582"/>
                  </a:lnTo>
                  <a:lnTo>
                    <a:pt x="5329297" y="11136"/>
                  </a:lnTo>
                  <a:lnTo>
                    <a:pt x="5281789" y="2836"/>
                  </a:lnTo>
                  <a:lnTo>
                    <a:pt x="523261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pPr defTabSz="554520"/>
              <a:endParaRPr sz="1091" kern="0">
                <a:solidFill>
                  <a:sysClr val="windowText" lastClr="000000"/>
                </a:solidFill>
                <a:latin typeface="Calibri"/>
              </a:endParaRPr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674083" y="1351126"/>
            <a:ext cx="2612956" cy="1393344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7702" defTabSz="554520">
              <a:spcBef>
                <a:spcPts val="57"/>
              </a:spcBef>
            </a:pPr>
            <a:r>
              <a:rPr lang="en-US" sz="3002" b="1" i="1" kern="0" spc="397" dirty="0">
                <a:solidFill>
                  <a:srgbClr val="FFFFFF"/>
                </a:solidFill>
                <a:latin typeface="Calibri"/>
                <a:cs typeface="Calibri"/>
              </a:rPr>
              <a:t>Unilever’s HR strategies</a:t>
            </a:r>
            <a:endParaRPr sz="3002" kern="0" dirty="0">
              <a:solidFill>
                <a:sysClr val="windowText" lastClr="000000"/>
              </a:solidFill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25043" y="2840391"/>
            <a:ext cx="3708399" cy="1444778"/>
          </a:xfrm>
          <a:prstGeom prst="rect">
            <a:avLst/>
          </a:prstGeom>
        </p:spPr>
        <p:txBody>
          <a:bodyPr vert="horz" wrap="square" lIns="0" tIns="8087" rIns="0" bIns="0" rtlCol="0">
            <a:spAutoFit/>
          </a:bodyPr>
          <a:lstStyle/>
          <a:p>
            <a:pPr marL="7702" defTabSz="554520">
              <a:spcBef>
                <a:spcPts val="64"/>
              </a:spcBef>
            </a:pPr>
            <a:r>
              <a:rPr lang="en-US" sz="1867" kern="0" spc="37" dirty="0">
                <a:solidFill>
                  <a:srgbClr val="FFFFFF"/>
                </a:solidFill>
                <a:latin typeface="Arial"/>
                <a:cs typeface="Arial"/>
              </a:rPr>
              <a:t>Training &amp; Development, Performance Management, DEI, and HR Technology—work together to build a future-fit, agile, and inclusive global workforce.</a:t>
            </a:r>
            <a:endParaRPr sz="1600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4703733" y="634955"/>
            <a:ext cx="3080517" cy="5587672"/>
          </a:xfrm>
          <a:custGeom>
            <a:avLst/>
            <a:gdLst/>
            <a:ahLst/>
            <a:cxnLst/>
            <a:rect l="l" t="t" r="r" b="b"/>
            <a:pathLst>
              <a:path w="5080000" h="9214485">
                <a:moveTo>
                  <a:pt x="4559128" y="0"/>
                </a:moveTo>
                <a:lnTo>
                  <a:pt x="520403" y="0"/>
                </a:lnTo>
                <a:lnTo>
                  <a:pt x="473033" y="2126"/>
                </a:lnTo>
                <a:lnTo>
                  <a:pt x="426855" y="8383"/>
                </a:lnTo>
                <a:lnTo>
                  <a:pt x="382054" y="18588"/>
                </a:lnTo>
                <a:lnTo>
                  <a:pt x="338811" y="32555"/>
                </a:lnTo>
                <a:lnTo>
                  <a:pt x="297311" y="50103"/>
                </a:lnTo>
                <a:lnTo>
                  <a:pt x="257738" y="71046"/>
                </a:lnTo>
                <a:lnTo>
                  <a:pt x="220276" y="95202"/>
                </a:lnTo>
                <a:lnTo>
                  <a:pt x="185107" y="122387"/>
                </a:lnTo>
                <a:lnTo>
                  <a:pt x="152416" y="152416"/>
                </a:lnTo>
                <a:lnTo>
                  <a:pt x="122387" y="185107"/>
                </a:lnTo>
                <a:lnTo>
                  <a:pt x="95202" y="220276"/>
                </a:lnTo>
                <a:lnTo>
                  <a:pt x="71046" y="257738"/>
                </a:lnTo>
                <a:lnTo>
                  <a:pt x="50103" y="297311"/>
                </a:lnTo>
                <a:lnTo>
                  <a:pt x="32555" y="338811"/>
                </a:lnTo>
                <a:lnTo>
                  <a:pt x="18588" y="382054"/>
                </a:lnTo>
                <a:lnTo>
                  <a:pt x="8383" y="426855"/>
                </a:lnTo>
                <a:lnTo>
                  <a:pt x="2126" y="473033"/>
                </a:lnTo>
                <a:lnTo>
                  <a:pt x="0" y="520403"/>
                </a:lnTo>
                <a:lnTo>
                  <a:pt x="0" y="8693871"/>
                </a:lnTo>
                <a:lnTo>
                  <a:pt x="2126" y="8741257"/>
                </a:lnTo>
                <a:lnTo>
                  <a:pt x="8383" y="8787449"/>
                </a:lnTo>
                <a:lnTo>
                  <a:pt x="18588" y="8832264"/>
                </a:lnTo>
                <a:lnTo>
                  <a:pt x="32555" y="8875518"/>
                </a:lnTo>
                <a:lnTo>
                  <a:pt x="50103" y="8917027"/>
                </a:lnTo>
                <a:lnTo>
                  <a:pt x="71046" y="8956609"/>
                </a:lnTo>
                <a:lnTo>
                  <a:pt x="95202" y="8994078"/>
                </a:lnTo>
                <a:lnTo>
                  <a:pt x="122387" y="9029253"/>
                </a:lnTo>
                <a:lnTo>
                  <a:pt x="152416" y="9061949"/>
                </a:lnTo>
                <a:lnTo>
                  <a:pt x="185107" y="9091982"/>
                </a:lnTo>
                <a:lnTo>
                  <a:pt x="220276" y="9119170"/>
                </a:lnTo>
                <a:lnTo>
                  <a:pt x="257738" y="9143328"/>
                </a:lnTo>
                <a:lnTo>
                  <a:pt x="297311" y="9164273"/>
                </a:lnTo>
                <a:lnTo>
                  <a:pt x="338811" y="9181821"/>
                </a:lnTo>
                <a:lnTo>
                  <a:pt x="382054" y="9195790"/>
                </a:lnTo>
                <a:lnTo>
                  <a:pt x="426855" y="9205995"/>
                </a:lnTo>
                <a:lnTo>
                  <a:pt x="473033" y="9212252"/>
                </a:lnTo>
                <a:lnTo>
                  <a:pt x="520403" y="9214379"/>
                </a:lnTo>
                <a:lnTo>
                  <a:pt x="4559128" y="9214379"/>
                </a:lnTo>
                <a:lnTo>
                  <a:pt x="4606498" y="9212252"/>
                </a:lnTo>
                <a:lnTo>
                  <a:pt x="4652678" y="9205995"/>
                </a:lnTo>
                <a:lnTo>
                  <a:pt x="4697484" y="9195790"/>
                </a:lnTo>
                <a:lnTo>
                  <a:pt x="4740732" y="9181821"/>
                </a:lnTo>
                <a:lnTo>
                  <a:pt x="4782239" y="9164273"/>
                </a:lnTo>
                <a:lnTo>
                  <a:pt x="4821819" y="9143328"/>
                </a:lnTo>
                <a:lnTo>
                  <a:pt x="4859290" y="9119170"/>
                </a:lnTo>
                <a:lnTo>
                  <a:pt x="4894467" y="9091982"/>
                </a:lnTo>
                <a:lnTo>
                  <a:pt x="4927166" y="9061949"/>
                </a:lnTo>
                <a:lnTo>
                  <a:pt x="4957204" y="9029253"/>
                </a:lnTo>
                <a:lnTo>
                  <a:pt x="4984397" y="8994078"/>
                </a:lnTo>
                <a:lnTo>
                  <a:pt x="5008561" y="8956609"/>
                </a:lnTo>
                <a:lnTo>
                  <a:pt x="5029512" y="8917027"/>
                </a:lnTo>
                <a:lnTo>
                  <a:pt x="5047066" y="8875518"/>
                </a:lnTo>
                <a:lnTo>
                  <a:pt x="5061039" y="8832264"/>
                </a:lnTo>
                <a:lnTo>
                  <a:pt x="5071248" y="8787449"/>
                </a:lnTo>
                <a:lnTo>
                  <a:pt x="5077508" y="8741257"/>
                </a:lnTo>
                <a:lnTo>
                  <a:pt x="5079635" y="8693871"/>
                </a:lnTo>
                <a:lnTo>
                  <a:pt x="5079635" y="520403"/>
                </a:lnTo>
                <a:lnTo>
                  <a:pt x="5077508" y="473033"/>
                </a:lnTo>
                <a:lnTo>
                  <a:pt x="5071248" y="426855"/>
                </a:lnTo>
                <a:lnTo>
                  <a:pt x="5061039" y="382054"/>
                </a:lnTo>
                <a:lnTo>
                  <a:pt x="5047066" y="338811"/>
                </a:lnTo>
                <a:lnTo>
                  <a:pt x="5029512" y="297311"/>
                </a:lnTo>
                <a:lnTo>
                  <a:pt x="5008561" y="257738"/>
                </a:lnTo>
                <a:lnTo>
                  <a:pt x="4984397" y="220276"/>
                </a:lnTo>
                <a:lnTo>
                  <a:pt x="4957204" y="185107"/>
                </a:lnTo>
                <a:lnTo>
                  <a:pt x="4927166" y="152416"/>
                </a:lnTo>
                <a:lnTo>
                  <a:pt x="4894467" y="122387"/>
                </a:lnTo>
                <a:lnTo>
                  <a:pt x="4859290" y="95202"/>
                </a:lnTo>
                <a:lnTo>
                  <a:pt x="4821819" y="71046"/>
                </a:lnTo>
                <a:lnTo>
                  <a:pt x="4782239" y="50103"/>
                </a:lnTo>
                <a:lnTo>
                  <a:pt x="4740732" y="32555"/>
                </a:lnTo>
                <a:lnTo>
                  <a:pt x="4697484" y="18588"/>
                </a:lnTo>
                <a:lnTo>
                  <a:pt x="4652678" y="8383"/>
                </a:lnTo>
                <a:lnTo>
                  <a:pt x="4606498" y="2126"/>
                </a:lnTo>
                <a:lnTo>
                  <a:pt x="4559128" y="0"/>
                </a:lnTo>
                <a:close/>
              </a:path>
            </a:pathLst>
          </a:custGeom>
          <a:solidFill>
            <a:srgbClr val="404040">
              <a:alpha val="50195"/>
            </a:srgbClr>
          </a:solidFill>
        </p:spPr>
        <p:txBody>
          <a:bodyPr wrap="square" lIns="0" tIns="0" rIns="0" bIns="0" rtlCol="0"/>
          <a:lstStyle/>
          <a:p>
            <a:pPr defTabSz="554520"/>
            <a:endParaRPr sz="1091" kern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327548" y="929082"/>
            <a:ext cx="3650347" cy="5581990"/>
          </a:xfrm>
          <a:prstGeom prst="rect">
            <a:avLst/>
          </a:prstGeom>
        </p:spPr>
        <p:txBody>
          <a:bodyPr vert="horz" wrap="square" lIns="0" tIns="7316" rIns="0" bIns="0" rtlCol="0">
            <a:spAutoFit/>
          </a:bodyPr>
          <a:lstStyle/>
          <a:p>
            <a:pPr marL="235286" marR="3081" indent="-227969" defTabSz="554520">
              <a:lnSpc>
                <a:spcPct val="150600"/>
              </a:lnSpc>
              <a:spcBef>
                <a:spcPts val="57"/>
              </a:spcBef>
              <a:buFont typeface="Wingdings"/>
              <a:buChar char=""/>
              <a:tabLst>
                <a:tab pos="236056" algn="l"/>
              </a:tabLst>
            </a:pPr>
            <a:r>
              <a:rPr lang="en-US" sz="1333" b="1" kern="0" spc="43" dirty="0">
                <a:solidFill>
                  <a:srgbClr val="F79646">
                    <a:lumMod val="75000"/>
                  </a:srgbClr>
                </a:solidFill>
                <a:latin typeface="Arial"/>
                <a:cs typeface="Arial"/>
              </a:rPr>
              <a:t>Integrated People Development</a:t>
            </a:r>
            <a:r>
              <a:rPr lang="en-US" sz="1333" b="1" kern="0" spc="43" dirty="0">
                <a:solidFill>
                  <a:srgbClr val="0063C2"/>
                </a:solidFill>
                <a:latin typeface="Arial"/>
                <a:cs typeface="Arial"/>
              </a:rPr>
              <a:t>: </a:t>
            </a:r>
            <a:r>
              <a:rPr lang="en-US" sz="1333" kern="0" spc="43" dirty="0">
                <a:solidFill>
                  <a:srgbClr val="FFFFFF"/>
                </a:solidFill>
                <a:latin typeface="Arial"/>
                <a:cs typeface="Arial"/>
              </a:rPr>
              <a:t>Continuous learning programs and AI-driven platforms ensure employees acquire critical skills for innovation and sustainability.</a:t>
            </a:r>
          </a:p>
          <a:p>
            <a:pPr marL="235286" marR="3081" indent="-227969" defTabSz="554520">
              <a:lnSpc>
                <a:spcPct val="150600"/>
              </a:lnSpc>
              <a:spcBef>
                <a:spcPts val="57"/>
              </a:spcBef>
              <a:buFont typeface="Wingdings"/>
              <a:buChar char=""/>
              <a:tabLst>
                <a:tab pos="236056" algn="l"/>
              </a:tabLst>
            </a:pPr>
            <a:r>
              <a:rPr lang="en-US" sz="1333" b="1" kern="0" spc="43" dirty="0">
                <a:solidFill>
                  <a:srgbClr val="F79646">
                    <a:lumMod val="75000"/>
                  </a:srgbClr>
                </a:solidFill>
                <a:latin typeface="Arial"/>
                <a:cs typeface="Arial"/>
              </a:rPr>
              <a:t>Performance Linked to Purpose</a:t>
            </a:r>
            <a:r>
              <a:rPr lang="en-US" sz="1333" kern="0" spc="43" dirty="0">
                <a:solidFill>
                  <a:srgbClr val="FFFFFF"/>
                </a:solidFill>
                <a:latin typeface="Arial"/>
                <a:cs typeface="Arial"/>
              </a:rPr>
              <a:t>: Clear goal-setting, continuous feedback, and alignment with Compass Strategy drive accountability, motivation, and business impact.</a:t>
            </a:r>
          </a:p>
          <a:p>
            <a:pPr marL="235286" marR="3081" indent="-227969" defTabSz="554520">
              <a:lnSpc>
                <a:spcPct val="150600"/>
              </a:lnSpc>
              <a:spcBef>
                <a:spcPts val="57"/>
              </a:spcBef>
              <a:buFont typeface="Wingdings"/>
              <a:buChar char=""/>
              <a:tabLst>
                <a:tab pos="236056" algn="l"/>
              </a:tabLst>
            </a:pPr>
            <a:r>
              <a:rPr lang="en-US" sz="1333" b="1" kern="0" spc="43" dirty="0">
                <a:solidFill>
                  <a:srgbClr val="F79646">
                    <a:lumMod val="75000"/>
                  </a:srgbClr>
                </a:solidFill>
                <a:latin typeface="Arial"/>
                <a:cs typeface="Arial"/>
              </a:rPr>
              <a:t>Inclusive Culture: </a:t>
            </a:r>
            <a:r>
              <a:rPr lang="en-US" sz="1333" kern="0" spc="43" dirty="0">
                <a:solidFill>
                  <a:srgbClr val="FFFFFF"/>
                </a:solidFill>
                <a:latin typeface="Arial"/>
                <a:cs typeface="Arial"/>
              </a:rPr>
              <a:t>DEI initiatives foster equity, belonging, and diverse leadership pipelines, enhancing creativity and global market relevance.</a:t>
            </a:r>
          </a:p>
          <a:p>
            <a:pPr marL="235286" marR="3081" indent="-227969" defTabSz="554520">
              <a:lnSpc>
                <a:spcPct val="150600"/>
              </a:lnSpc>
              <a:spcBef>
                <a:spcPts val="57"/>
              </a:spcBef>
              <a:buFont typeface="Wingdings"/>
              <a:buChar char=""/>
              <a:tabLst>
                <a:tab pos="236056" algn="l"/>
              </a:tabLst>
            </a:pPr>
            <a:r>
              <a:rPr lang="en-US" sz="1333" b="1" kern="0" spc="43" dirty="0">
                <a:solidFill>
                  <a:srgbClr val="F79646">
                    <a:lumMod val="75000"/>
                  </a:srgbClr>
                </a:solidFill>
                <a:latin typeface="Arial"/>
                <a:cs typeface="Arial"/>
              </a:rPr>
              <a:t>Digital Enablement: </a:t>
            </a:r>
            <a:r>
              <a:rPr lang="en-US" sz="1333" kern="0" spc="43" dirty="0">
                <a:solidFill>
                  <a:srgbClr val="FFFFFF"/>
                </a:solidFill>
                <a:latin typeface="Arial"/>
                <a:cs typeface="Arial"/>
              </a:rPr>
              <a:t>HR technology supports efficiency, internal mobility, and data-driven decision-making while strengthening employee engagement..</a:t>
            </a:r>
            <a:endParaRPr sz="1333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sp>
        <p:nvSpPr>
          <p:cNvPr id="27" name="Title 26">
            <a:extLst>
              <a:ext uri="{FF2B5EF4-FFF2-40B4-BE49-F238E27FC236}">
                <a16:creationId xmlns:a16="http://schemas.microsoft.com/office/drawing/2014/main" id="{D28CCF74-807F-40FB-8C81-625ADB770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755"/>
            <a:ext cx="11328400" cy="451342"/>
          </a:xfrm>
        </p:spPr>
        <p:txBody>
          <a:bodyPr/>
          <a:lstStyle/>
          <a:p>
            <a:r>
              <a:rPr lang="en-US" sz="2933" dirty="0"/>
              <a:t>Group Conclusion – </a:t>
            </a:r>
            <a:r>
              <a:rPr lang="en-US" sz="2933" dirty="0">
                <a:solidFill>
                  <a:srgbClr val="0063C2"/>
                </a:solidFill>
              </a:rPr>
              <a:t>Strategic Alignment of HR Practices at Unilever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">
            <a:extLst>
              <a:ext uri="{FF2B5EF4-FFF2-40B4-BE49-F238E27FC236}">
                <a16:creationId xmlns:a16="http://schemas.microsoft.com/office/drawing/2014/main" id="{4C753758-047E-4CCF-A651-0FBE31B381A1}"/>
              </a:ext>
            </a:extLst>
          </p:cNvPr>
          <p:cNvGrpSpPr/>
          <p:nvPr/>
        </p:nvGrpSpPr>
        <p:grpSpPr>
          <a:xfrm>
            <a:off x="-3175" y="-197008"/>
            <a:ext cx="12192000" cy="416031"/>
            <a:chOff x="0" y="0"/>
            <a:chExt cx="4816593" cy="164358"/>
          </a:xfrm>
        </p:grpSpPr>
        <p:sp>
          <p:nvSpPr>
            <p:cNvPr id="3" name="Freeform 12">
              <a:extLst>
                <a:ext uri="{FF2B5EF4-FFF2-40B4-BE49-F238E27FC236}">
                  <a16:creationId xmlns:a16="http://schemas.microsoft.com/office/drawing/2014/main" id="{1951E82B-0F01-443B-899D-9144DF865E60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13">
              <a:extLst>
                <a:ext uri="{FF2B5EF4-FFF2-40B4-BE49-F238E27FC236}">
                  <a16:creationId xmlns:a16="http://schemas.microsoft.com/office/drawing/2014/main" id="{13E72717-4356-4B21-861A-F4C71BF760EF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522CC70-5160-4CBF-B3D0-A99BEC931118}"/>
              </a:ext>
            </a:extLst>
          </p:cNvPr>
          <p:cNvSpPr txBox="1"/>
          <p:nvPr/>
        </p:nvSpPr>
        <p:spPr>
          <a:xfrm>
            <a:off x="458771" y="585261"/>
            <a:ext cx="9652000" cy="745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1" i="0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REFERENCES</a:t>
            </a: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33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Training &amp; Development</a:t>
            </a:r>
            <a:endParaRPr kumimoji="0" lang="en-US" sz="1333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IMARC Group, “Global E-Learning Market Statistics…”, Jan 2025.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Signal Skills, “Online Learning Statistics for 2025”, Mar 2025.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KNOLSKAPE L&amp;D Report 2025.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ETHRWorld Global Learning &amp; Skilling Report 2025.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Brandon Hall Group / EI Powered Research Brief, 2025.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WEF / HRD Asia article, May 2025.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Uilever Annual Report, 2024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CIPD (2023). Learning &amp; Development Report.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Leveraging social platforms and peer collaboration for knowledge sharing:Microsoft (2023). The Future of Learning in the Digital Workplace. [Microsoft Work Trend Index]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   Bersin, J. (2024). The Modern Learning Ecosystem: New Research Insights. [Josh Bersin Academy]</a:t>
            </a: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Performance Management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Locke &amp; Latham (2002). Goal Setting Theory.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Deci &amp; Ryan (2000). Self-Determination Theory.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Armstrong &amp; Taylor (2020). Armstrong’s Handbook of Performance Management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Unilever Annual Report (2024)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Unilever PLC. (2025). Unilever to review leadership as CEO pushes performance reset. Retrieved from https://www.unilever.com/news/press‑and‑media/press‑releases/2025/improved‑performance‑led‑by‑volume‑growth‑and‑gross‑margin‑expansion/ 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Unilever PLC. (2024). Review of the year – Building a winning culture. Retrieved from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hlinkClick r:id="rId2"/>
              </a:rPr>
              <a:t>https://www.unilever.com/files/92ui5egz/production/b78f94bc2a8ed779fe338b431e798681b65939d9.html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 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FoodProcessing.com. (2025). “Unilever Expects to ‘Refresh’ (Replace) 25% of Top 200 Global Managers”. Retrieved from https://www.foodprocessing.com/business‑of‑food‑beverage/business‑strategies/news/55314579/unilever-expects-to-refresh-25-of-top-200-global-managers </a:t>
            </a: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Unilever PLC. (2025‑09‑08). To review leadership as CEO pushes performance reset. Retrieved from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hlinkClick r:id="rId3"/>
              </a:rPr>
              <a:t>https://www.hpcmagmea.com/2025/09/08/unilever-to-review-leadership-as-ceo-pushes-performance-reset/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228600" marR="0" lvl="0" indent="-2286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09856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1">
            <a:extLst>
              <a:ext uri="{FF2B5EF4-FFF2-40B4-BE49-F238E27FC236}">
                <a16:creationId xmlns:a16="http://schemas.microsoft.com/office/drawing/2014/main" id="{4C753758-047E-4CCF-A651-0FBE31B381A1}"/>
              </a:ext>
            </a:extLst>
          </p:cNvPr>
          <p:cNvGrpSpPr/>
          <p:nvPr/>
        </p:nvGrpSpPr>
        <p:grpSpPr>
          <a:xfrm>
            <a:off x="-3175" y="-197008"/>
            <a:ext cx="12192000" cy="416031"/>
            <a:chOff x="0" y="0"/>
            <a:chExt cx="4816593" cy="164358"/>
          </a:xfrm>
        </p:grpSpPr>
        <p:sp>
          <p:nvSpPr>
            <p:cNvPr id="3" name="Freeform 12">
              <a:extLst>
                <a:ext uri="{FF2B5EF4-FFF2-40B4-BE49-F238E27FC236}">
                  <a16:creationId xmlns:a16="http://schemas.microsoft.com/office/drawing/2014/main" id="{1951E82B-0F01-443B-899D-9144DF865E60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4" name="TextBox 13">
              <a:extLst>
                <a:ext uri="{FF2B5EF4-FFF2-40B4-BE49-F238E27FC236}">
                  <a16:creationId xmlns:a16="http://schemas.microsoft.com/office/drawing/2014/main" id="{13E72717-4356-4B21-861A-F4C71BF760EF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marL="0" marR="0" lvl="0" indent="0" algn="ctr" defTabSz="609630" rtl="0" eaLnBrk="1" fontAlgn="auto" latinLnBrk="0" hangingPunct="1">
                <a:lnSpc>
                  <a:spcPts val="1581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微软雅黑"/>
                <a:cs typeface="+mn-cs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522CC70-5160-4CBF-B3D0-A99BEC931118}"/>
              </a:ext>
            </a:extLst>
          </p:cNvPr>
          <p:cNvSpPr txBox="1"/>
          <p:nvPr/>
        </p:nvSpPr>
        <p:spPr>
          <a:xfrm>
            <a:off x="355075" y="243133"/>
            <a:ext cx="11258747" cy="8503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33" b="1" i="0" u="none" strike="noStrike" kern="1200" cap="none" spc="0" normalizeH="0" baseline="0" noProof="0" dirty="0">
                <a:ln>
                  <a:noFill/>
                </a:ln>
                <a:solidFill>
                  <a:srgbClr val="0063C2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REFERENCES</a:t>
            </a: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33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Diversity, Equity &amp; Inclusion (DEI)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1333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333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Deloitte Insights (2022).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333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Carter, S., &amp; Phillips, K. W. (2024). Inclusive leadership and employee engagement in global organisations. MDPI Behavioral Sciences, 15(7), 121. 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333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Unilever. (2024). New study shows inclusive advertising is better for business. Retrieved from https://www.unilever.com/news/news-search/2024/new‑study‑shows-inclusive‑advertising‑is‑better‑for‑business/ 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333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Unstereotype Alliance / WFA. (2024). Case study | Unilever: Inclusive Set Commitment &amp; Inclusive Production Toolkit. Retrieved from https://wb01.wfanet.org/knowledge/diversity‑and‑inclusion/item/2024/06/13/case‑study‑unilever‑inclusive‑set‑commitment‑inclusive‑production‑toolkit.html 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333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Unilever. (2023). Commitment and toolkit launched to attract disabled creative talent. Retrieved from https://www.unilever.com/news/press‑and‑media/press‑releases/2023/commitment‑and‑toolkit‑launched‑to‑attract‑disabled‑creative‑talent/ 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333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Carter, S., &amp; Phillips, K. W. (2024). Inclusive leadership and employee engagement in global organisations. MDPI Behavioral Sciences, 15(7), 121. </a:t>
            </a:r>
            <a:r>
              <a:rPr kumimoji="0" lang="en-US" sz="1333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hlinkClick r:id="rId2"/>
              </a:rPr>
              <a:t>https://www.mdpi.com/2254-9625/15/7/121</a:t>
            </a:r>
            <a:endParaRPr kumimoji="0" lang="en-US" sz="1333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333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Thilagaraj, A. &amp; Janani, V. (2024). "Beyond Compliance: How Inclusive HR Strategies Build Organizational Resilience and Strengthen Culture." Journal of Strategic Human Resource Management, 13(2), 45-62. 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1333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333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HR Technology &amp; Digital Transformation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Barney (1991). Resource-Based View.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Bondarouk &amp; Ruël (2009). Techno-HRM Model.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CIPD (2023). HR Technology Report.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Unilever Annual Report (2024).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Gloat Case Study (2021).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Deloitte Insights (2020).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Consumer Goods Technology (2020). Unilever Moves HR to the Cloud.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Business Today (2020). How Unilever Keeps ‘Human’ at the Heart.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Unilever PLC. (2025). Unilever board update – new CEO &amp; performance focus. Retrieved from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hlinkClick r:id="rId3"/>
              </a:rPr>
              <a:t>https://www.unilever.com/news/press-and-media/press-releases/2025/unilever-board-update-25-02-25/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Unilever PLC. (2025). How talent and technology are boosting factory performance and productivity. Retrieved from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hlinkClick r:id="rId4"/>
              </a:rPr>
              <a:t>https://www.unilever.com/news/news-search/2025/how-talent-and-technology-are-boosting-factory-performance-and-productivity/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 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  <a:hlinkClick r:id="rId5"/>
              </a:rPr>
              <a:t>https://economictimes.indiatimes.com/industry/cons-products/fmcg/digitising-recruitment-process-saved-costs-at-unilever/articleshow/64893555.cms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微软雅黑"/>
                <a:cs typeface="Arial" panose="020B0604020202020204" pitchFamily="34" charset="0"/>
              </a:rPr>
              <a:t>? </a:t>
            </a:r>
          </a:p>
          <a:p>
            <a:pPr marL="342900" marR="0" lvl="0" indent="-34290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33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  <a:p>
            <a:pPr marL="0" marR="0" lvl="0" indent="0" algn="l" defTabSz="60963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微软雅黑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479462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 25">
            <a:extLst>
              <a:ext uri="{FF2B5EF4-FFF2-40B4-BE49-F238E27FC236}">
                <a16:creationId xmlns:a16="http://schemas.microsoft.com/office/drawing/2014/main" id="{23C3ADE5-A920-4751-8E6D-F5807E712F6C}"/>
              </a:ext>
            </a:extLst>
          </p:cNvPr>
          <p:cNvSpPr/>
          <p:nvPr/>
        </p:nvSpPr>
        <p:spPr>
          <a:xfrm rot="10800000">
            <a:off x="0" y="1687010"/>
            <a:ext cx="12192000" cy="3483979"/>
          </a:xfrm>
          <a:custGeom>
            <a:avLst/>
            <a:gdLst>
              <a:gd name="connsiteX0" fmla="*/ 4524058 w 12192000"/>
              <a:gd name="connsiteY0" fmla="*/ 0 h 3483979"/>
              <a:gd name="connsiteX1" fmla="*/ 12192000 w 12192000"/>
              <a:gd name="connsiteY1" fmla="*/ 0 h 3483979"/>
              <a:gd name="connsiteX2" fmla="*/ 12192000 w 12192000"/>
              <a:gd name="connsiteY2" fmla="*/ 3483979 h 3483979"/>
              <a:gd name="connsiteX3" fmla="*/ 4524057 w 12192000"/>
              <a:gd name="connsiteY3" fmla="*/ 3483979 h 3483979"/>
              <a:gd name="connsiteX4" fmla="*/ 4594651 w 12192000"/>
              <a:gd name="connsiteY4" fmla="*/ 3419819 h 3483979"/>
              <a:gd name="connsiteX5" fmla="*/ 5289631 w 12192000"/>
              <a:gd name="connsiteY5" fmla="*/ 1741989 h 3483979"/>
              <a:gd name="connsiteX6" fmla="*/ 4594651 w 12192000"/>
              <a:gd name="connsiteY6" fmla="*/ 64159 h 3483979"/>
              <a:gd name="connsiteX7" fmla="*/ 0 w 12192000"/>
              <a:gd name="connsiteY7" fmla="*/ 0 h 3483979"/>
              <a:gd name="connsiteX8" fmla="*/ 1309583 w 12192000"/>
              <a:gd name="connsiteY8" fmla="*/ 0 h 3483979"/>
              <a:gd name="connsiteX9" fmla="*/ 1238990 w 12192000"/>
              <a:gd name="connsiteY9" fmla="*/ 64159 h 3483979"/>
              <a:gd name="connsiteX10" fmla="*/ 544010 w 12192000"/>
              <a:gd name="connsiteY10" fmla="*/ 1741989 h 3483979"/>
              <a:gd name="connsiteX11" fmla="*/ 1238990 w 12192000"/>
              <a:gd name="connsiteY11" fmla="*/ 3419819 h 3483979"/>
              <a:gd name="connsiteX12" fmla="*/ 1309584 w 12192000"/>
              <a:gd name="connsiteY12" fmla="*/ 3483979 h 3483979"/>
              <a:gd name="connsiteX13" fmla="*/ 0 w 12192000"/>
              <a:gd name="connsiteY13" fmla="*/ 3483979 h 3483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483979">
                <a:moveTo>
                  <a:pt x="4524058" y="0"/>
                </a:moveTo>
                <a:lnTo>
                  <a:pt x="12192000" y="0"/>
                </a:lnTo>
                <a:lnTo>
                  <a:pt x="12192000" y="3483979"/>
                </a:lnTo>
                <a:lnTo>
                  <a:pt x="4524057" y="3483979"/>
                </a:lnTo>
                <a:lnTo>
                  <a:pt x="4594651" y="3419819"/>
                </a:lnTo>
                <a:cubicBezTo>
                  <a:pt x="5024045" y="2990425"/>
                  <a:pt x="5289631" y="2397223"/>
                  <a:pt x="5289631" y="1741989"/>
                </a:cubicBezTo>
                <a:cubicBezTo>
                  <a:pt x="5289631" y="1086756"/>
                  <a:pt x="5024045" y="493553"/>
                  <a:pt x="4594651" y="64159"/>
                </a:cubicBezTo>
                <a:close/>
                <a:moveTo>
                  <a:pt x="0" y="0"/>
                </a:moveTo>
                <a:lnTo>
                  <a:pt x="1309583" y="0"/>
                </a:lnTo>
                <a:lnTo>
                  <a:pt x="1238990" y="64159"/>
                </a:lnTo>
                <a:cubicBezTo>
                  <a:pt x="809596" y="493553"/>
                  <a:pt x="544010" y="1086756"/>
                  <a:pt x="544010" y="1741989"/>
                </a:cubicBezTo>
                <a:cubicBezTo>
                  <a:pt x="544010" y="2397223"/>
                  <a:pt x="809596" y="2990425"/>
                  <a:pt x="1238990" y="3419819"/>
                </a:cubicBezTo>
                <a:lnTo>
                  <a:pt x="1309584" y="3483979"/>
                </a:lnTo>
                <a:lnTo>
                  <a:pt x="0" y="3483979"/>
                </a:lnTo>
                <a:close/>
              </a:path>
            </a:pathLst>
          </a:custGeom>
          <a:solidFill>
            <a:srgbClr val="031C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微软雅黑" panose="020F0502020204030204"/>
              <a:ea typeface="微软雅黑"/>
              <a:cs typeface="+mn-ea"/>
              <a:sym typeface="+mn-lt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CEAFDFEF-4EC1-4866-9C64-D4A60146A75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55530" y="1314449"/>
            <a:ext cx="4277436" cy="4229100"/>
          </a:xfrm>
          <a:custGeom>
            <a:avLst/>
            <a:gdLst>
              <a:gd name="connsiteX0" fmla="*/ 2028464 w 4056928"/>
              <a:gd name="connsiteY0" fmla="*/ 0 h 4056928"/>
              <a:gd name="connsiteX1" fmla="*/ 4056928 w 4056928"/>
              <a:gd name="connsiteY1" fmla="*/ 2028464 h 4056928"/>
              <a:gd name="connsiteX2" fmla="*/ 2028464 w 4056928"/>
              <a:gd name="connsiteY2" fmla="*/ 4056928 h 4056928"/>
              <a:gd name="connsiteX3" fmla="*/ 0 w 4056928"/>
              <a:gd name="connsiteY3" fmla="*/ 2028464 h 4056928"/>
              <a:gd name="connsiteX4" fmla="*/ 2028464 w 4056928"/>
              <a:gd name="connsiteY4" fmla="*/ 0 h 4056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56928" h="4056928">
                <a:moveTo>
                  <a:pt x="2028464" y="0"/>
                </a:moveTo>
                <a:cubicBezTo>
                  <a:pt x="3148754" y="0"/>
                  <a:pt x="4056928" y="908174"/>
                  <a:pt x="4056928" y="2028464"/>
                </a:cubicBezTo>
                <a:cubicBezTo>
                  <a:pt x="4056928" y="3148754"/>
                  <a:pt x="3148754" y="4056928"/>
                  <a:pt x="2028464" y="4056928"/>
                </a:cubicBezTo>
                <a:cubicBezTo>
                  <a:pt x="908174" y="4056928"/>
                  <a:pt x="0" y="3148754"/>
                  <a:pt x="0" y="2028464"/>
                </a:cubicBezTo>
                <a:cubicBezTo>
                  <a:pt x="0" y="908174"/>
                  <a:pt x="908174" y="0"/>
                  <a:pt x="2028464" y="0"/>
                </a:cubicBezTo>
                <a:close/>
              </a:path>
            </a:pathLst>
          </a:custGeom>
          <a:solidFill>
            <a:schemeClr val="bg1"/>
          </a:solidFill>
          <a:ln w="76200">
            <a:solidFill>
              <a:srgbClr val="E7BB81"/>
            </a:solidFill>
          </a:ln>
          <a:effectLst>
            <a:outerShdw blurRad="292100" dist="38100" dir="5400000" sx="102000" sy="102000" algn="t" rotWithShape="0">
              <a:schemeClr val="tx1">
                <a:alpha val="20000"/>
              </a:schemeClr>
            </a:outerShdw>
          </a:effec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6D20F7F-73F3-4354-8CF7-3063E4E3F65B}"/>
              </a:ext>
            </a:extLst>
          </p:cNvPr>
          <p:cNvGrpSpPr/>
          <p:nvPr/>
        </p:nvGrpSpPr>
        <p:grpSpPr>
          <a:xfrm>
            <a:off x="0" y="6441969"/>
            <a:ext cx="12192000" cy="416031"/>
            <a:chOff x="0" y="0"/>
            <a:chExt cx="4816593" cy="164358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D5B685ED-296D-49A7-A7BD-E43CF8EA2511}"/>
                </a:ext>
              </a:extLst>
            </p:cNvPr>
            <p:cNvSpPr/>
            <p:nvPr/>
          </p:nvSpPr>
          <p:spPr>
            <a:xfrm>
              <a:off x="0" y="0"/>
              <a:ext cx="4816592" cy="164358"/>
            </a:xfrm>
            <a:custGeom>
              <a:avLst/>
              <a:gdLst/>
              <a:ahLst/>
              <a:cxnLst/>
              <a:rect l="l" t="t" r="r" b="b"/>
              <a:pathLst>
                <a:path w="4816592" h="164358">
                  <a:moveTo>
                    <a:pt x="0" y="0"/>
                  </a:moveTo>
                  <a:lnTo>
                    <a:pt x="4816592" y="0"/>
                  </a:lnTo>
                  <a:lnTo>
                    <a:pt x="4816592" y="164358"/>
                  </a:lnTo>
                  <a:lnTo>
                    <a:pt x="0" y="164358"/>
                  </a:lnTo>
                  <a:close/>
                </a:path>
              </a:pathLst>
            </a:custGeom>
            <a:gradFill rotWithShape="1">
              <a:gsLst>
                <a:gs pos="0">
                  <a:srgbClr val="00172C">
                    <a:alpha val="100000"/>
                  </a:srgbClr>
                </a:gs>
                <a:gs pos="100000">
                  <a:srgbClr val="2961BC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A186A0B9-AF60-4424-8591-1D0DFAF17302}"/>
                </a:ext>
              </a:extLst>
            </p:cNvPr>
            <p:cNvSpPr txBox="1"/>
            <p:nvPr/>
          </p:nvSpPr>
          <p:spPr>
            <a:xfrm>
              <a:off x="0" y="9525"/>
              <a:ext cx="4816593" cy="154833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581"/>
                </a:lnSpc>
              </a:pPr>
              <a:endParaRPr sz="1333">
                <a:solidFill>
                  <a:prstClr val="black"/>
                </a:solidFill>
                <a:latin typeface="Arial" panose="020B0604020202020204" pitchFamily="34" charset="0"/>
                <a:ea typeface="微软雅黑"/>
                <a:cs typeface="Arial" panose="020B0604020202020204" pitchFamily="34" charset="0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719F177-19F9-44AF-8F85-C4F14038252B}"/>
              </a:ext>
            </a:extLst>
          </p:cNvPr>
          <p:cNvSpPr txBox="1"/>
          <p:nvPr/>
        </p:nvSpPr>
        <p:spPr>
          <a:xfrm>
            <a:off x="226242" y="2300140"/>
            <a:ext cx="544869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089443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www.freeppt7.com">
  <a:themeElements>
    <a:clrScheme name="自定义 1286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3D4D6F"/>
      </a:accent1>
      <a:accent2>
        <a:srgbClr val="E9C089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fltzfnq1">
      <a:majorFont>
        <a:latin typeface="微软雅黑" panose="020F0302020204030204"/>
        <a:ea typeface="微软雅黑"/>
        <a:cs typeface=""/>
      </a:majorFont>
      <a:minorFont>
        <a:latin typeface="微软雅黑" panose="020F0502020204030204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821</TotalTime>
  <Words>4509</Words>
  <Application>Microsoft Office PowerPoint</Application>
  <PresentationFormat>Widescreen</PresentationFormat>
  <Paragraphs>377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35</vt:i4>
      </vt:variant>
    </vt:vector>
  </HeadingPairs>
  <TitlesOfParts>
    <vt:vector size="47" baseType="lpstr">
      <vt:lpstr>微软雅黑</vt:lpstr>
      <vt:lpstr>Arial</vt:lpstr>
      <vt:lpstr>Calibri</vt:lpstr>
      <vt:lpstr>Calibri Light</vt:lpstr>
      <vt:lpstr>Open Sauce</vt:lpstr>
      <vt:lpstr>Open Sauce Bold</vt:lpstr>
      <vt:lpstr>Wingdings</vt:lpstr>
      <vt:lpstr>1_Office Theme</vt:lpstr>
      <vt:lpstr>2_Office Theme</vt:lpstr>
      <vt:lpstr>3_Office Theme</vt:lpstr>
      <vt:lpstr>4_Office Theme</vt:lpstr>
      <vt:lpstr>www.freeppt7.com</vt:lpstr>
      <vt:lpstr>PowerPoint Presentation</vt:lpstr>
      <vt:lpstr>PowerPoint Presentation</vt:lpstr>
      <vt:lpstr>PowerPoint Presentation</vt:lpstr>
      <vt:lpstr>PowerPoint Presentation</vt:lpstr>
      <vt:lpstr>Theoritical </vt:lpstr>
      <vt:lpstr>Global Training &amp; Development Trends (2024 – 2025)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CONCEPT: HR Technology &amp; Digital Transformation </vt:lpstr>
      <vt:lpstr>PowerPoint Presentation</vt:lpstr>
      <vt:lpstr>PowerPoint Presentation</vt:lpstr>
      <vt:lpstr>PowerPoint Presentation</vt:lpstr>
      <vt:lpstr>PowerPoint Presentation</vt:lpstr>
      <vt:lpstr>Recommendations – HR Technology &amp; Digital Transformation</vt:lpstr>
      <vt:lpstr>REAL- WORLD EXAMPLE</vt:lpstr>
      <vt:lpstr>Group Conclusion – Strategic Alignment of HR Practices at Unilever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Nusrat Zahan Ritu</dc:creator>
  <cp:lastModifiedBy>Assaba supty</cp:lastModifiedBy>
  <cp:revision>49</cp:revision>
  <dcterms:created xsi:type="dcterms:W3CDTF">2025-10-26T05:45:34Z</dcterms:created>
  <dcterms:modified xsi:type="dcterms:W3CDTF">2025-11-01T11:10:16Z</dcterms:modified>
</cp:coreProperties>
</file>