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8" r:id="rId3"/>
    <p:sldId id="265"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0" d="100"/>
          <a:sy n="60" d="100"/>
        </p:scale>
        <p:origin x="-94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3B1874A-F519-4239-B6F8-02169AE9EEA5}" type="datetimeFigureOut">
              <a:rPr lang="en-GB" smtClean="0"/>
              <a:t>11/11/2012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3B1874A-F519-4239-B6F8-02169AE9EEA5}" type="datetimeFigureOut">
              <a:rPr lang="en-GB" smtClean="0"/>
              <a:t>11/11/2012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B1874A-F519-4239-B6F8-02169AE9EEA5}" type="datetimeFigureOut">
              <a:rPr lang="en-GB" smtClean="0"/>
              <a:t>11/11/2012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3B1874A-F519-4239-B6F8-02169AE9EEA5}" type="datetimeFigureOut">
              <a:rPr lang="en-GB" smtClean="0"/>
              <a:t>11/11/2012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3B1874A-F519-4239-B6F8-02169AE9EEA5}" type="datetimeFigureOut">
              <a:rPr lang="en-GB" smtClean="0"/>
              <a:t>11/11/2012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3B1874A-F519-4239-B6F8-02169AE9EEA5}" type="datetimeFigureOut">
              <a:rPr lang="en-GB" smtClean="0"/>
              <a:t>11/11/2012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B1874A-F519-4239-B6F8-02169AE9EEA5}" type="datetimeFigureOut">
              <a:rPr lang="en-GB" smtClean="0"/>
              <a:t>11/11/2012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B1874A-F519-4239-B6F8-02169AE9EEA5}" type="datetimeFigureOut">
              <a:rPr lang="en-GB" smtClean="0"/>
              <a:t>11/11/2012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3B1874A-F519-4239-B6F8-02169AE9EEA5}" type="datetimeFigureOut">
              <a:rPr lang="en-GB" smtClean="0"/>
              <a:t>11/11/2012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3B1874A-F519-4239-B6F8-02169AE9EEA5}" type="datetimeFigureOut">
              <a:rPr lang="en-GB" smtClean="0"/>
              <a:t>11/11/2012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3B1874A-F519-4239-B6F8-02169AE9EEA5}" type="datetimeFigureOut">
              <a:rPr lang="en-GB" smtClean="0"/>
              <a:t>11/11/2012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0E38C1-1F0F-4787-81C2-82A92E5E442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B1874A-F519-4239-B6F8-02169AE9EEA5}" type="datetimeFigureOut">
              <a:rPr lang="en-GB" smtClean="0"/>
              <a:t>11/11/2012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0E38C1-1F0F-4787-81C2-82A92E5E442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040560"/>
          </a:xfrm>
        </p:spPr>
        <p:txBody>
          <a:bodyPr>
            <a:normAutofit/>
          </a:bodyPr>
          <a:lstStyle/>
          <a:p>
            <a:r>
              <a:rPr lang="en-GB" sz="2400" b="1" i="1" dirty="0" smtClean="0"/>
              <a:t>Nous</a:t>
            </a:r>
            <a:r>
              <a:rPr lang="en-GB" sz="2400" dirty="0" smtClean="0"/>
              <a:t>  aka </a:t>
            </a:r>
            <a:r>
              <a:rPr lang="en-GB" sz="2400" b="1" dirty="0" smtClean="0"/>
              <a:t>intellect</a:t>
            </a:r>
            <a:r>
              <a:rPr lang="en-GB" sz="2400" dirty="0" smtClean="0"/>
              <a:t> aka </a:t>
            </a:r>
            <a:r>
              <a:rPr lang="en-GB" sz="2400" b="1" dirty="0" smtClean="0"/>
              <a:t>intelligence</a:t>
            </a:r>
            <a:r>
              <a:rPr lang="en-GB" sz="2400" dirty="0" smtClean="0"/>
              <a:t>, is a philosophical term for the </a:t>
            </a:r>
            <a:r>
              <a:rPr lang="en-GB" sz="2400" b="1" dirty="0" smtClean="0"/>
              <a:t>human mind </a:t>
            </a:r>
            <a:r>
              <a:rPr lang="en-GB" sz="2400" dirty="0" smtClean="0"/>
              <a:t>which is described as necessary for ‘</a:t>
            </a:r>
            <a:r>
              <a:rPr lang="en-GB" sz="2400" b="1" dirty="0" smtClean="0"/>
              <a:t>understanding’</a:t>
            </a:r>
            <a:r>
              <a:rPr lang="en-GB" sz="2400" dirty="0" smtClean="0"/>
              <a:t> what is </a:t>
            </a:r>
            <a:r>
              <a:rPr lang="en-GB" sz="2400" b="1" dirty="0" smtClean="0"/>
              <a:t>true</a:t>
            </a:r>
            <a:r>
              <a:rPr lang="en-GB" sz="2400" dirty="0" smtClean="0"/>
              <a:t> or </a:t>
            </a:r>
            <a:r>
              <a:rPr lang="en-GB" sz="2400" b="1" dirty="0" smtClean="0"/>
              <a:t>real</a:t>
            </a:r>
            <a:r>
              <a:rPr lang="en-GB" sz="2400" dirty="0" smtClean="0"/>
              <a:t>, similar in meaning to </a:t>
            </a:r>
            <a:r>
              <a:rPr lang="en-GB" sz="2400" b="1" dirty="0" smtClean="0"/>
              <a:t>intuition </a:t>
            </a:r>
            <a:r>
              <a:rPr lang="en-GB" sz="2400" dirty="0" smtClean="0"/>
              <a:t>(inner-perception). </a:t>
            </a:r>
          </a:p>
          <a:p>
            <a:endParaRPr lang="en-GB" sz="2400" dirty="0" smtClean="0"/>
          </a:p>
          <a:p>
            <a:r>
              <a:rPr lang="en-GB" sz="2400" dirty="0" smtClean="0"/>
              <a:t>It is also often described as a form of </a:t>
            </a:r>
            <a:r>
              <a:rPr lang="en-GB" sz="2400" b="1" dirty="0" smtClean="0"/>
              <a:t>perception</a:t>
            </a:r>
            <a:r>
              <a:rPr lang="en-GB" sz="2400" dirty="0" smtClean="0"/>
              <a:t> to see or </a:t>
            </a:r>
            <a:r>
              <a:rPr lang="en-GB" sz="2400" b="1" dirty="0" smtClean="0"/>
              <a:t>understand</a:t>
            </a:r>
            <a:r>
              <a:rPr lang="en-GB" sz="2400" dirty="0" smtClean="0"/>
              <a:t> </a:t>
            </a:r>
            <a:r>
              <a:rPr lang="en-GB" sz="2400" b="1" dirty="0" smtClean="0"/>
              <a:t>things with the mind </a:t>
            </a:r>
            <a:r>
              <a:rPr lang="en-GB" sz="2400" dirty="0" smtClean="0"/>
              <a:t>and within the mind i.e. visualization. Rather than only experiencing through physical senses.</a:t>
            </a:r>
          </a:p>
        </p:txBody>
      </p:sp>
      <p:sp>
        <p:nvSpPr>
          <p:cNvPr id="3" name="Title 2"/>
          <p:cNvSpPr>
            <a:spLocks noGrp="1"/>
          </p:cNvSpPr>
          <p:nvPr>
            <p:ph type="title"/>
          </p:nvPr>
        </p:nvSpPr>
        <p:spPr>
          <a:xfrm>
            <a:off x="395536" y="274638"/>
            <a:ext cx="8229600" cy="706090"/>
          </a:xfrm>
        </p:spPr>
        <p:txBody>
          <a:bodyPr>
            <a:normAutofit fontScale="90000"/>
          </a:bodyPr>
          <a:lstStyle/>
          <a:p>
            <a:r>
              <a:rPr lang="en-GB" dirty="0" err="1" smtClean="0"/>
              <a:t>Hdn</a:t>
            </a:r>
            <a:r>
              <a:rPr lang="en-GB" dirty="0" smtClean="0"/>
              <a:t>: Nous </a:t>
            </a:r>
            <a:r>
              <a:rPr lang="en-GB" dirty="0" smtClean="0"/>
              <a:t>aka Intelligence</a:t>
            </a:r>
            <a:endParaRPr lang="en-GB" dirty="0"/>
          </a:p>
        </p:txBody>
      </p:sp>
      <p:pic>
        <p:nvPicPr>
          <p:cNvPr id="67589" name="Picture 5" descr="C:\Users\James Williams\AppData\Local\Microsoft\Windows\Temporary Internet Files\Content.IE5\F61HIYAT\MC900294935[1].wmf"/>
          <p:cNvPicPr>
            <a:picLocks noChangeAspect="1" noChangeArrowheads="1"/>
          </p:cNvPicPr>
          <p:nvPr/>
        </p:nvPicPr>
        <p:blipFill>
          <a:blip r:embed="rId2" cstate="print"/>
          <a:srcRect/>
          <a:stretch>
            <a:fillRect/>
          </a:stretch>
        </p:blipFill>
        <p:spPr bwMode="auto">
          <a:xfrm>
            <a:off x="3563888" y="4581128"/>
            <a:ext cx="1810512" cy="1810512"/>
          </a:xfrm>
          <a:prstGeom prst="rect">
            <a:avLst/>
          </a:prstGeom>
          <a:noFill/>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85000" lnSpcReduction="10000"/>
          </a:bodyPr>
          <a:lstStyle/>
          <a:p>
            <a:r>
              <a:rPr lang="en-GB" dirty="0" smtClean="0"/>
              <a:t>Another definition of research is given by Creswell who states - "</a:t>
            </a:r>
            <a:r>
              <a:rPr lang="en-GB" b="1" dirty="0" smtClean="0"/>
              <a:t>Research is a process of steps used to collect and analyze information to increase our understanding of a topic or issue</a:t>
            </a:r>
            <a:r>
              <a:rPr lang="en-GB" dirty="0" smtClean="0"/>
              <a:t>". It consists of three steps: </a:t>
            </a:r>
            <a:r>
              <a:rPr lang="en-GB" b="1" dirty="0" smtClean="0"/>
              <a:t>Pose a question, collect data to answer the question, and present an answer to the question</a:t>
            </a:r>
            <a:r>
              <a:rPr lang="en-GB" dirty="0" smtClean="0"/>
              <a:t>.</a:t>
            </a:r>
          </a:p>
          <a:p>
            <a:r>
              <a:rPr lang="en-GB" dirty="0" smtClean="0"/>
              <a:t>The Merriam-Webster Online Dictionary defines research in more detail as "</a:t>
            </a:r>
            <a:r>
              <a:rPr lang="en-GB" b="1" dirty="0" smtClean="0"/>
              <a:t>a studious inquiry or examination; </a:t>
            </a:r>
            <a:r>
              <a:rPr lang="en-GB" b="1" dirty="0" smtClean="0"/>
              <a:t>especially investigation </a:t>
            </a:r>
            <a:r>
              <a:rPr lang="en-GB" b="1" dirty="0" smtClean="0"/>
              <a:t>or experimentation aimed at the discovery and interpretation of </a:t>
            </a:r>
            <a:r>
              <a:rPr lang="en-GB" b="1" dirty="0" smtClean="0"/>
              <a:t>facts and </a:t>
            </a:r>
            <a:r>
              <a:rPr lang="en-GB" b="1" dirty="0" smtClean="0"/>
              <a:t>revision of accepted theories </a:t>
            </a:r>
            <a:r>
              <a:rPr lang="en-GB" b="1" dirty="0" smtClean="0"/>
              <a:t>in </a:t>
            </a:r>
            <a:r>
              <a:rPr lang="en-GB" b="1" dirty="0" smtClean="0"/>
              <a:t>the light of new </a:t>
            </a:r>
            <a:r>
              <a:rPr lang="en-GB" b="1" dirty="0" smtClean="0"/>
              <a:t>facts</a:t>
            </a:r>
            <a:r>
              <a:rPr lang="en-GB" dirty="0" smtClean="0"/>
              <a:t>“.</a:t>
            </a:r>
            <a:endParaRPr lang="en-GB" dirty="0"/>
          </a:p>
        </p:txBody>
      </p:sp>
      <p:sp>
        <p:nvSpPr>
          <p:cNvPr id="3" name="Title 2"/>
          <p:cNvSpPr>
            <a:spLocks noGrp="1"/>
          </p:cNvSpPr>
          <p:nvPr>
            <p:ph type="title"/>
          </p:nvPr>
        </p:nvSpPr>
        <p:spPr/>
        <p:txBody>
          <a:bodyPr/>
          <a:lstStyle/>
          <a:p>
            <a:r>
              <a:rPr lang="en-GB" dirty="0" smtClean="0"/>
              <a:t>Research defined</a:t>
            </a:r>
            <a:endParaRPr lang="en-GB" dirty="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256584"/>
          </a:xfrm>
        </p:spPr>
        <p:txBody>
          <a:bodyPr>
            <a:normAutofit fontScale="85000" lnSpcReduction="10000"/>
          </a:bodyPr>
          <a:lstStyle/>
          <a:p>
            <a:r>
              <a:rPr lang="en-GB" b="1" dirty="0" smtClean="0"/>
              <a:t>Research</a:t>
            </a:r>
            <a:r>
              <a:rPr lang="en-GB" dirty="0" smtClean="0"/>
              <a:t> </a:t>
            </a:r>
            <a:r>
              <a:rPr lang="en-GB" dirty="0" smtClean="0"/>
              <a:t>and experimental learning &amp; development</a:t>
            </a:r>
            <a:r>
              <a:rPr lang="en-GB" b="1" dirty="0" smtClean="0"/>
              <a:t>*</a:t>
            </a:r>
            <a:r>
              <a:rPr lang="en-GB" dirty="0" smtClean="0"/>
              <a:t>  is </a:t>
            </a:r>
            <a:r>
              <a:rPr lang="en-GB" b="1" dirty="0" smtClean="0"/>
              <a:t>investigatory work </a:t>
            </a:r>
            <a:r>
              <a:rPr lang="en-GB" dirty="0" smtClean="0"/>
              <a:t>undertaken systematically to </a:t>
            </a:r>
            <a:r>
              <a:rPr lang="en-GB" b="1" dirty="0" smtClean="0"/>
              <a:t>increase the stock of knowledge</a:t>
            </a:r>
            <a:r>
              <a:rPr lang="en-GB" dirty="0" smtClean="0"/>
              <a:t>, including knowledge of humanity, culture and society, and the use of this </a:t>
            </a:r>
            <a:r>
              <a:rPr lang="en-GB" dirty="0" smtClean="0"/>
              <a:t>knowledge </a:t>
            </a:r>
            <a:r>
              <a:rPr lang="en-GB" dirty="0" smtClean="0"/>
              <a:t>to devise new </a:t>
            </a:r>
            <a:r>
              <a:rPr lang="en-GB" dirty="0" smtClean="0"/>
              <a:t>innovations and practical applications.</a:t>
            </a:r>
          </a:p>
          <a:p>
            <a:r>
              <a:rPr lang="en-GB" dirty="0" smtClean="0"/>
              <a:t>It </a:t>
            </a:r>
            <a:r>
              <a:rPr lang="en-GB" dirty="0" smtClean="0"/>
              <a:t>is used to establish or confirm </a:t>
            </a:r>
            <a:r>
              <a:rPr lang="en-GB" dirty="0" smtClean="0"/>
              <a:t>facts, solve </a:t>
            </a:r>
            <a:r>
              <a:rPr lang="en-GB" dirty="0" smtClean="0"/>
              <a:t>new or existing problems, </a:t>
            </a:r>
            <a:r>
              <a:rPr lang="en-GB" b="1" dirty="0" smtClean="0"/>
              <a:t>develop </a:t>
            </a:r>
            <a:r>
              <a:rPr lang="en-GB" b="1" dirty="0" smtClean="0"/>
              <a:t>new theories</a:t>
            </a:r>
            <a:r>
              <a:rPr lang="en-GB" dirty="0" smtClean="0"/>
              <a:t>. </a:t>
            </a:r>
            <a:endParaRPr lang="en-GB" dirty="0" smtClean="0"/>
          </a:p>
          <a:p>
            <a:r>
              <a:rPr lang="en-GB" dirty="0" smtClean="0"/>
              <a:t>A </a:t>
            </a:r>
            <a:r>
              <a:rPr lang="en-GB" dirty="0" smtClean="0"/>
              <a:t>research project may also </a:t>
            </a:r>
            <a:r>
              <a:rPr lang="en-GB" dirty="0" smtClean="0"/>
              <a:t>replicate and test </a:t>
            </a:r>
            <a:r>
              <a:rPr lang="en-GB" dirty="0" smtClean="0"/>
              <a:t>the validity of </a:t>
            </a:r>
            <a:r>
              <a:rPr lang="en-GB" dirty="0" smtClean="0"/>
              <a:t>previous instruments</a:t>
            </a:r>
            <a:r>
              <a:rPr lang="en-GB" dirty="0" smtClean="0"/>
              <a:t>, procedures, or </a:t>
            </a:r>
            <a:r>
              <a:rPr lang="en-GB" dirty="0" smtClean="0"/>
              <a:t>experiments. </a:t>
            </a:r>
          </a:p>
          <a:p>
            <a:r>
              <a:rPr lang="en-GB" dirty="0" smtClean="0"/>
              <a:t>The primary purposes of research are documentation</a:t>
            </a:r>
            <a:r>
              <a:rPr lang="en-GB" dirty="0" smtClean="0"/>
              <a:t>, </a:t>
            </a:r>
            <a:r>
              <a:rPr lang="en-GB" dirty="0" smtClean="0"/>
              <a:t>discovery,</a:t>
            </a:r>
            <a:r>
              <a:rPr lang="en-GB" dirty="0" smtClean="0"/>
              <a:t> </a:t>
            </a:r>
            <a:r>
              <a:rPr lang="en-GB" dirty="0" smtClean="0"/>
              <a:t>interpretation and </a:t>
            </a:r>
            <a:r>
              <a:rPr lang="en-GB" b="1" dirty="0" smtClean="0"/>
              <a:t>dissemination</a:t>
            </a:r>
            <a:r>
              <a:rPr lang="en-GB" dirty="0" smtClean="0"/>
              <a:t>.</a:t>
            </a:r>
            <a:endParaRPr lang="en-GB" dirty="0" smtClean="0"/>
          </a:p>
          <a:p>
            <a:r>
              <a:rPr lang="en-GB" b="1" dirty="0" smtClean="0"/>
              <a:t>* Experiential</a:t>
            </a:r>
            <a:r>
              <a:rPr lang="en-GB" dirty="0" smtClean="0"/>
              <a:t> learning is the process of making meaning from direct experience.</a:t>
            </a:r>
            <a:endParaRPr lang="en-GB" dirty="0" smtClean="0"/>
          </a:p>
          <a:p>
            <a:endParaRPr lang="en-GB" dirty="0"/>
          </a:p>
        </p:txBody>
      </p:sp>
      <p:sp>
        <p:nvSpPr>
          <p:cNvPr id="3" name="Title 2"/>
          <p:cNvSpPr>
            <a:spLocks noGrp="1"/>
          </p:cNvSpPr>
          <p:nvPr>
            <p:ph type="title"/>
          </p:nvPr>
        </p:nvSpPr>
        <p:spPr>
          <a:xfrm>
            <a:off x="323528" y="188640"/>
            <a:ext cx="8229600" cy="706090"/>
          </a:xfrm>
        </p:spPr>
        <p:txBody>
          <a:bodyPr>
            <a:normAutofit fontScale="90000"/>
          </a:bodyPr>
          <a:lstStyle/>
          <a:p>
            <a:r>
              <a:rPr lang="en-GB" dirty="0" smtClean="0"/>
              <a:t>Research</a:t>
            </a:r>
            <a:endParaRPr lang="en-GB"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Identification </a:t>
            </a:r>
            <a:r>
              <a:rPr lang="en-GB" dirty="0" smtClean="0"/>
              <a:t>of research problem</a:t>
            </a:r>
          </a:p>
          <a:p>
            <a:r>
              <a:rPr lang="en-GB" dirty="0" smtClean="0"/>
              <a:t>Literature review</a:t>
            </a:r>
          </a:p>
          <a:p>
            <a:r>
              <a:rPr lang="en-GB" dirty="0" smtClean="0"/>
              <a:t>Specifying the purpose of research</a:t>
            </a:r>
          </a:p>
          <a:p>
            <a:r>
              <a:rPr lang="en-GB" dirty="0" smtClean="0"/>
              <a:t>Determine specific research questions or hypotheses</a:t>
            </a:r>
          </a:p>
          <a:p>
            <a:r>
              <a:rPr lang="en-GB" dirty="0" smtClean="0"/>
              <a:t>Data collection</a:t>
            </a:r>
          </a:p>
          <a:p>
            <a:r>
              <a:rPr lang="en-GB" dirty="0" smtClean="0"/>
              <a:t>Analyzing and interpreting the data</a:t>
            </a:r>
          </a:p>
          <a:p>
            <a:r>
              <a:rPr lang="en-GB" dirty="0" smtClean="0"/>
              <a:t>Reporting and evaluating research</a:t>
            </a:r>
          </a:p>
          <a:p>
            <a:endParaRPr lang="en-GB" dirty="0"/>
          </a:p>
        </p:txBody>
      </p:sp>
      <p:sp>
        <p:nvSpPr>
          <p:cNvPr id="3" name="Title 2"/>
          <p:cNvSpPr>
            <a:spLocks noGrp="1"/>
          </p:cNvSpPr>
          <p:nvPr>
            <p:ph type="title"/>
          </p:nvPr>
        </p:nvSpPr>
        <p:spPr>
          <a:xfrm>
            <a:off x="323528" y="548680"/>
            <a:ext cx="8820472" cy="1143000"/>
          </a:xfrm>
        </p:spPr>
        <p:txBody>
          <a:bodyPr>
            <a:noAutofit/>
          </a:bodyPr>
          <a:lstStyle/>
          <a:p>
            <a:r>
              <a:rPr lang="en-GB" sz="3600" dirty="0" smtClean="0"/>
              <a:t>The </a:t>
            </a:r>
            <a:r>
              <a:rPr lang="en-GB" sz="3600" dirty="0" smtClean="0"/>
              <a:t>major steps in conducting research are:</a:t>
            </a:r>
            <a:br>
              <a:rPr lang="en-GB" sz="3600" dirty="0" smtClean="0"/>
            </a:br>
            <a:endParaRPr lang="en-GB" sz="3600"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Most researches begin with a general statement of the problem, or rather, the purpose for engaging in the </a:t>
            </a:r>
            <a:r>
              <a:rPr lang="en-GB" dirty="0" smtClean="0"/>
              <a:t>study.</a:t>
            </a:r>
            <a:endParaRPr lang="en-GB" baseline="30000" dirty="0" smtClean="0"/>
          </a:p>
          <a:p>
            <a:r>
              <a:rPr lang="en-GB" dirty="0" smtClean="0"/>
              <a:t>The </a:t>
            </a:r>
            <a:r>
              <a:rPr lang="en-GB" dirty="0" smtClean="0"/>
              <a:t>literature review identifies flaws or holes in previous research which provides justification for the study. Often, a literature review is conducted in a given subject area before a research question is identified. A gap in the current literature, as identified by a researcher, then engenders a research question. The research question may be parallel to the hypothesis. The hypothesis is the supposition to be tested. The researcher(s) collects data to test the hypothesis. The researcher(s) then analyzes and interprets the data via a variety of statistical methods, engaging in what is known as </a:t>
            </a:r>
            <a:r>
              <a:rPr lang="en-GB" b="1" dirty="0" smtClean="0"/>
              <a:t>Empirical research</a:t>
            </a:r>
            <a:r>
              <a:rPr lang="en-GB" dirty="0" smtClean="0"/>
              <a:t>. </a:t>
            </a:r>
            <a:endParaRPr lang="en-GB" dirty="0"/>
          </a:p>
        </p:txBody>
      </p:sp>
      <p:sp>
        <p:nvSpPr>
          <p:cNvPr id="3" name="Title 2"/>
          <p:cNvSpPr>
            <a:spLocks noGrp="1"/>
          </p:cNvSpPr>
          <p:nvPr>
            <p:ph type="title"/>
          </p:nvPr>
        </p:nvSpPr>
        <p:spPr/>
        <p:txBody>
          <a:bodyPr/>
          <a:lstStyle/>
          <a:p>
            <a:r>
              <a:rPr lang="en-GB" dirty="0" smtClean="0"/>
              <a:t>Steps defined:</a:t>
            </a:r>
            <a:endParaRPr lang="en-GB" dirty="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4738531"/>
          </a:xfrm>
        </p:spPr>
        <p:txBody>
          <a:bodyPr>
            <a:normAutofit fontScale="62500" lnSpcReduction="20000"/>
          </a:bodyPr>
          <a:lstStyle/>
          <a:p>
            <a:r>
              <a:rPr lang="en-GB" b="1" dirty="0" smtClean="0"/>
              <a:t>Scholarly method</a:t>
            </a:r>
            <a:r>
              <a:rPr lang="en-GB" dirty="0" smtClean="0"/>
              <a:t> or </a:t>
            </a:r>
            <a:r>
              <a:rPr lang="en-GB" b="1" dirty="0" smtClean="0"/>
              <a:t>scholarship</a:t>
            </a:r>
            <a:r>
              <a:rPr lang="en-GB" dirty="0" smtClean="0"/>
              <a:t> is the body of principles </a:t>
            </a:r>
            <a:r>
              <a:rPr lang="en-GB" dirty="0" smtClean="0"/>
              <a:t>used </a:t>
            </a:r>
            <a:r>
              <a:rPr lang="en-GB" dirty="0" smtClean="0"/>
              <a:t>by scholars to make their claims about the world </a:t>
            </a:r>
            <a:r>
              <a:rPr lang="en-GB" b="1" dirty="0" smtClean="0"/>
              <a:t>as valid </a:t>
            </a:r>
            <a:r>
              <a:rPr lang="en-GB" dirty="0" smtClean="0"/>
              <a:t>and trustworthy as possible, and to make them known to the scholarly public. </a:t>
            </a:r>
            <a:endParaRPr lang="en-GB" dirty="0" smtClean="0"/>
          </a:p>
          <a:p>
            <a:r>
              <a:rPr lang="en-GB" dirty="0" smtClean="0"/>
              <a:t>It </a:t>
            </a:r>
            <a:r>
              <a:rPr lang="en-GB" dirty="0" smtClean="0"/>
              <a:t>is the methods that </a:t>
            </a:r>
            <a:r>
              <a:rPr lang="en-GB" b="1" dirty="0" smtClean="0"/>
              <a:t>systemically advance </a:t>
            </a:r>
            <a:r>
              <a:rPr lang="en-GB" dirty="0" smtClean="0"/>
              <a:t>the teaching, research, and practice of a given </a:t>
            </a:r>
            <a:r>
              <a:rPr lang="en-GB" dirty="0" smtClean="0"/>
              <a:t>academic </a:t>
            </a:r>
            <a:r>
              <a:rPr lang="en-GB" dirty="0" smtClean="0"/>
              <a:t>field of study through rigorous inquiry. </a:t>
            </a:r>
            <a:endParaRPr lang="en-GB" b="1" dirty="0" smtClean="0"/>
          </a:p>
          <a:p>
            <a:r>
              <a:rPr lang="en-GB" b="1" dirty="0" smtClean="0"/>
              <a:t>Dialectic</a:t>
            </a:r>
            <a:r>
              <a:rPr lang="en-GB" dirty="0" smtClean="0"/>
              <a:t> (also </a:t>
            </a:r>
            <a:r>
              <a:rPr lang="en-GB" i="1" dirty="0" smtClean="0"/>
              <a:t>dialectics</a:t>
            </a:r>
            <a:r>
              <a:rPr lang="en-GB" dirty="0" smtClean="0"/>
              <a:t> and </a:t>
            </a:r>
            <a:r>
              <a:rPr lang="en-GB" i="1" dirty="0" smtClean="0"/>
              <a:t>the dialectical method</a:t>
            </a:r>
            <a:r>
              <a:rPr lang="en-GB" dirty="0" smtClean="0"/>
              <a:t>) is a method of argument for resolving disagreement that has been central to Indian and European philosophy since antiquity. The word </a:t>
            </a:r>
            <a:r>
              <a:rPr lang="en-GB" i="1" dirty="0" smtClean="0"/>
              <a:t>dialectic</a:t>
            </a:r>
            <a:r>
              <a:rPr lang="en-GB" dirty="0" smtClean="0"/>
              <a:t> originated in ancient Greece, and was made popular by </a:t>
            </a:r>
            <a:r>
              <a:rPr lang="en-GB" b="1" dirty="0" smtClean="0"/>
              <a:t>Plato</a:t>
            </a:r>
            <a:r>
              <a:rPr lang="en-GB" dirty="0" smtClean="0"/>
              <a:t> in the </a:t>
            </a:r>
            <a:r>
              <a:rPr lang="en-GB" b="1" dirty="0" smtClean="0"/>
              <a:t>Socratic</a:t>
            </a:r>
            <a:r>
              <a:rPr lang="en-GB" dirty="0" smtClean="0"/>
              <a:t> dialogues. </a:t>
            </a:r>
          </a:p>
          <a:p>
            <a:r>
              <a:rPr lang="en-GB" dirty="0" smtClean="0"/>
              <a:t>The dialectical method is </a:t>
            </a:r>
            <a:r>
              <a:rPr lang="en-GB" b="1" dirty="0" smtClean="0"/>
              <a:t>dialogue</a:t>
            </a:r>
            <a:r>
              <a:rPr lang="en-GB" dirty="0" smtClean="0"/>
              <a:t> a discussion between two or more people who wish to establish the truth of the matter by dialogue</a:t>
            </a:r>
            <a:r>
              <a:rPr lang="en-GB" dirty="0" smtClean="0"/>
              <a:t>, with</a:t>
            </a:r>
            <a:r>
              <a:rPr lang="en-GB" dirty="0" smtClean="0"/>
              <a:t> </a:t>
            </a:r>
            <a:r>
              <a:rPr lang="en-GB" dirty="0" smtClean="0"/>
              <a:t>reason.</a:t>
            </a:r>
            <a:endParaRPr lang="en-GB" dirty="0" smtClean="0"/>
          </a:p>
          <a:p>
            <a:r>
              <a:rPr lang="en-GB" dirty="0" smtClean="0"/>
              <a:t>Originally started to </a:t>
            </a:r>
            <a:r>
              <a:rPr lang="en-GB" b="1" dirty="0" smtClean="0"/>
              <a:t>reconcile</a:t>
            </a:r>
            <a:r>
              <a:rPr lang="en-GB" dirty="0" smtClean="0"/>
              <a:t> the </a:t>
            </a:r>
            <a:r>
              <a:rPr lang="en-GB" b="1" dirty="0" smtClean="0"/>
              <a:t>philosophy</a:t>
            </a:r>
            <a:r>
              <a:rPr lang="en-GB" dirty="0" smtClean="0"/>
              <a:t> of the ancient classical philosophers with medieval Christian theology, </a:t>
            </a:r>
            <a:r>
              <a:rPr lang="en-GB" b="1" dirty="0" smtClean="0"/>
              <a:t>scholasticism</a:t>
            </a:r>
            <a:r>
              <a:rPr lang="en-GB" dirty="0" smtClean="0"/>
              <a:t> is </a:t>
            </a:r>
            <a:r>
              <a:rPr lang="en-GB" dirty="0" smtClean="0"/>
              <a:t>a </a:t>
            </a:r>
            <a:r>
              <a:rPr lang="en-GB" dirty="0" smtClean="0"/>
              <a:t>tool and method for learning which places emphasis on </a:t>
            </a:r>
            <a:r>
              <a:rPr lang="en-GB" b="1" dirty="0" smtClean="0"/>
              <a:t>dialectical reasoning</a:t>
            </a:r>
            <a:r>
              <a:rPr lang="en-GB" dirty="0" smtClean="0"/>
              <a:t>. The primary purpose of scholasticism is to </a:t>
            </a:r>
            <a:r>
              <a:rPr lang="en-GB" b="1" dirty="0" smtClean="0"/>
              <a:t>find the answer to a question or to resolve a contradiction</a:t>
            </a:r>
            <a:r>
              <a:rPr lang="en-GB" dirty="0" smtClean="0"/>
              <a:t>. </a:t>
            </a:r>
            <a:endParaRPr lang="en-GB" dirty="0"/>
          </a:p>
        </p:txBody>
      </p:sp>
      <p:sp>
        <p:nvSpPr>
          <p:cNvPr id="3" name="Title 2"/>
          <p:cNvSpPr>
            <a:spLocks noGrp="1"/>
          </p:cNvSpPr>
          <p:nvPr>
            <p:ph type="title"/>
          </p:nvPr>
        </p:nvSpPr>
        <p:spPr/>
        <p:txBody>
          <a:bodyPr/>
          <a:lstStyle/>
          <a:p>
            <a:r>
              <a:rPr lang="en-GB" dirty="0" smtClean="0"/>
              <a:t>Research or Scholarly activity</a:t>
            </a:r>
            <a:endParaRPr lang="en-GB"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5188032"/>
          </a:xfrm>
        </p:spPr>
        <p:txBody>
          <a:bodyPr>
            <a:noAutofit/>
          </a:bodyPr>
          <a:lstStyle/>
          <a:p>
            <a:r>
              <a:rPr lang="en-GB" sz="2400" dirty="0" smtClean="0"/>
              <a:t>The </a:t>
            </a:r>
            <a:r>
              <a:rPr lang="en-GB" sz="2400" dirty="0" smtClean="0"/>
              <a:t>purpose of the </a:t>
            </a:r>
            <a:r>
              <a:rPr lang="en-GB" sz="2400" b="1" dirty="0" smtClean="0"/>
              <a:t>dialectic method </a:t>
            </a:r>
            <a:r>
              <a:rPr lang="en-GB" sz="2400" dirty="0" smtClean="0"/>
              <a:t>of reasoning is </a:t>
            </a:r>
            <a:r>
              <a:rPr lang="en-GB" sz="2400" dirty="0" smtClean="0"/>
              <a:t>the </a:t>
            </a:r>
            <a:r>
              <a:rPr lang="en-GB" sz="2400" b="1" dirty="0" smtClean="0"/>
              <a:t>resolution </a:t>
            </a:r>
            <a:r>
              <a:rPr lang="en-GB" sz="2400" b="1" dirty="0" smtClean="0"/>
              <a:t>of disagreement </a:t>
            </a:r>
            <a:r>
              <a:rPr lang="en-GB" sz="2400" dirty="0" smtClean="0"/>
              <a:t>through </a:t>
            </a:r>
            <a:r>
              <a:rPr lang="en-GB" sz="2400" b="1" dirty="0" smtClean="0"/>
              <a:t>rational discussion</a:t>
            </a:r>
            <a:r>
              <a:rPr lang="en-GB" sz="2400" dirty="0" smtClean="0"/>
              <a:t>, and, ultimately, </a:t>
            </a:r>
            <a:r>
              <a:rPr lang="en-GB" sz="2400" b="1" dirty="0" smtClean="0"/>
              <a:t>the search for </a:t>
            </a:r>
            <a:r>
              <a:rPr lang="en-GB" sz="2400" b="1" dirty="0" smtClean="0"/>
              <a:t>truth</a:t>
            </a:r>
            <a:r>
              <a:rPr lang="en-GB" sz="2400" dirty="0" smtClean="0"/>
              <a:t>, bringing unity between different groups.</a:t>
            </a:r>
          </a:p>
          <a:p>
            <a:r>
              <a:rPr lang="en-GB" sz="2400" b="1" dirty="0" smtClean="0"/>
              <a:t>Socratic Method</a:t>
            </a:r>
            <a:r>
              <a:rPr lang="en-GB" sz="2400" dirty="0" smtClean="0"/>
              <a:t>: I</a:t>
            </a:r>
            <a:r>
              <a:rPr lang="en-GB" sz="2400" dirty="0" smtClean="0"/>
              <a:t>n </a:t>
            </a:r>
            <a:r>
              <a:rPr lang="en-GB" sz="2400" dirty="0" smtClean="0"/>
              <a:t>Plato's </a:t>
            </a:r>
            <a:r>
              <a:rPr lang="en-GB" sz="2400" dirty="0" smtClean="0"/>
              <a:t>dialogues, </a:t>
            </a:r>
            <a:r>
              <a:rPr lang="en-GB" sz="2400" dirty="0" smtClean="0"/>
              <a:t>Socrates attempts to examine someone's </a:t>
            </a:r>
            <a:r>
              <a:rPr lang="en-GB" sz="2400" dirty="0" smtClean="0"/>
              <a:t>beliefs and draw </a:t>
            </a:r>
            <a:r>
              <a:rPr lang="en-GB" sz="2400" dirty="0" smtClean="0"/>
              <a:t>out a contradiction or </a:t>
            </a:r>
            <a:r>
              <a:rPr lang="en-GB" sz="2400" dirty="0" smtClean="0"/>
              <a:t>inconsistency. </a:t>
            </a:r>
          </a:p>
          <a:p>
            <a:r>
              <a:rPr lang="en-GB" sz="2400" dirty="0" smtClean="0"/>
              <a:t>The </a:t>
            </a:r>
            <a:r>
              <a:rPr lang="en-GB" sz="2400" dirty="0" smtClean="0"/>
              <a:t>principal aim of Socratic activity seems to be to improve the soul of his </a:t>
            </a:r>
            <a:r>
              <a:rPr lang="en-GB" sz="2400" dirty="0" smtClean="0"/>
              <a:t>interlocutors(participant in conversation), </a:t>
            </a:r>
            <a:r>
              <a:rPr lang="en-GB" sz="2400" dirty="0" smtClean="0"/>
              <a:t>by freeing them from unrecognized </a:t>
            </a:r>
            <a:r>
              <a:rPr lang="en-GB" sz="2400" dirty="0" smtClean="0"/>
              <a:t>errors in their </a:t>
            </a:r>
            <a:r>
              <a:rPr lang="en-GB" sz="2400" dirty="0" err="1" smtClean="0"/>
              <a:t>beleifs</a:t>
            </a:r>
            <a:r>
              <a:rPr lang="en-GB" sz="2400" dirty="0" smtClean="0"/>
              <a:t>.</a:t>
            </a:r>
            <a:endParaRPr lang="en-GB" sz="2400" dirty="0"/>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Socrates &amp; the Socratic/Dialectic Method</a:t>
            </a:r>
            <a:endParaRPr lang="en-GB"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77500" lnSpcReduction="20000"/>
          </a:bodyPr>
          <a:lstStyle/>
          <a:p>
            <a:r>
              <a:rPr lang="en-GB" b="1" dirty="0" smtClean="0"/>
              <a:t>Platonism</a:t>
            </a:r>
            <a:r>
              <a:rPr lang="en-GB" dirty="0" smtClean="0"/>
              <a:t> is the </a:t>
            </a:r>
            <a:r>
              <a:rPr lang="en-GB" b="1" dirty="0" smtClean="0"/>
              <a:t>philosophy</a:t>
            </a:r>
            <a:r>
              <a:rPr lang="en-GB" dirty="0" smtClean="0"/>
              <a:t> of </a:t>
            </a:r>
            <a:r>
              <a:rPr lang="en-GB" b="1" dirty="0" smtClean="0"/>
              <a:t>Plato</a:t>
            </a:r>
            <a:r>
              <a:rPr lang="en-GB" dirty="0" smtClean="0"/>
              <a:t> or the name of other philosophical systems considered closely derived from it. </a:t>
            </a:r>
          </a:p>
          <a:p>
            <a:r>
              <a:rPr lang="en-GB" dirty="0" smtClean="0"/>
              <a:t>In </a:t>
            </a:r>
            <a:r>
              <a:rPr lang="en-GB" dirty="0" smtClean="0"/>
              <a:t>several dialogues, most notably the Republic, Socrates inverts (</a:t>
            </a:r>
            <a:r>
              <a:rPr lang="en-GB" b="1" dirty="0" smtClean="0"/>
              <a:t>turn inside out</a:t>
            </a:r>
            <a:r>
              <a:rPr lang="en-GB" dirty="0" smtClean="0"/>
              <a:t>) the common man's </a:t>
            </a:r>
            <a:r>
              <a:rPr lang="en-GB" b="1" dirty="0" smtClean="0"/>
              <a:t>intuition</a:t>
            </a:r>
            <a:r>
              <a:rPr lang="en-GB" dirty="0" smtClean="0"/>
              <a:t> about what is knowable and what is real</a:t>
            </a:r>
            <a:r>
              <a:rPr lang="en-GB" dirty="0" smtClean="0"/>
              <a:t>.</a:t>
            </a:r>
          </a:p>
          <a:p>
            <a:r>
              <a:rPr lang="en-GB" dirty="0" smtClean="0"/>
              <a:t>Socrates </a:t>
            </a:r>
            <a:r>
              <a:rPr lang="en-GB" dirty="0" smtClean="0"/>
              <a:t>is contemptuous of people who think that something has to be graspable in the hands to be real</a:t>
            </a:r>
            <a:r>
              <a:rPr lang="en-GB" dirty="0" smtClean="0"/>
              <a:t>.</a:t>
            </a:r>
          </a:p>
          <a:p>
            <a:r>
              <a:rPr lang="en-GB" dirty="0" smtClean="0"/>
              <a:t>In </a:t>
            </a:r>
            <a:r>
              <a:rPr lang="en-GB" dirty="0" smtClean="0"/>
              <a:t>the </a:t>
            </a:r>
            <a:r>
              <a:rPr lang="en-GB" b="1" dirty="0" smtClean="0"/>
              <a:t>Theaetetus</a:t>
            </a:r>
            <a:r>
              <a:rPr lang="en-GB" dirty="0" smtClean="0"/>
              <a:t> (</a:t>
            </a:r>
            <a:r>
              <a:rPr lang="en-GB" dirty="0" smtClean="0"/>
              <a:t>Plato's dialogues concerning the nature of </a:t>
            </a:r>
            <a:r>
              <a:rPr lang="en-GB" dirty="0" smtClean="0"/>
              <a:t>knowledge)</a:t>
            </a:r>
            <a:r>
              <a:rPr lang="en-GB" dirty="0" smtClean="0"/>
              <a:t> </a:t>
            </a:r>
            <a:r>
              <a:rPr lang="en-GB" dirty="0" smtClean="0"/>
              <a:t>he says such people are "</a:t>
            </a:r>
            <a:r>
              <a:rPr lang="en-GB" dirty="0" err="1" smtClean="0"/>
              <a:t>eu</a:t>
            </a:r>
            <a:r>
              <a:rPr lang="en-GB" dirty="0" smtClean="0"/>
              <a:t> a-</a:t>
            </a:r>
            <a:r>
              <a:rPr lang="en-GB" dirty="0" err="1" smtClean="0"/>
              <a:t>mousoi</a:t>
            </a:r>
            <a:r>
              <a:rPr lang="en-GB" dirty="0" smtClean="0"/>
              <a:t>", an expression that means literally, "happily without the muses" (</a:t>
            </a:r>
            <a:r>
              <a:rPr lang="en-GB" i="1" dirty="0" smtClean="0"/>
              <a:t>Theaetetus</a:t>
            </a:r>
            <a:r>
              <a:rPr lang="en-GB" dirty="0" smtClean="0"/>
              <a:t> 156a). In other words, such people live without the </a:t>
            </a:r>
            <a:r>
              <a:rPr lang="en-GB" b="1" dirty="0" smtClean="0"/>
              <a:t>divine inspiration </a:t>
            </a:r>
            <a:r>
              <a:rPr lang="en-GB" dirty="0" smtClean="0"/>
              <a:t>that gives him, and people like him, access to higher insights about reality.</a:t>
            </a:r>
          </a:p>
        </p:txBody>
      </p:sp>
      <p:sp>
        <p:nvSpPr>
          <p:cNvPr id="3" name="Title 2"/>
          <p:cNvSpPr>
            <a:spLocks noGrp="1"/>
          </p:cNvSpPr>
          <p:nvPr>
            <p:ph type="title"/>
          </p:nvPr>
        </p:nvSpPr>
        <p:spPr/>
        <p:txBody>
          <a:bodyPr/>
          <a:lstStyle/>
          <a:p>
            <a:r>
              <a:rPr lang="en-GB" dirty="0" smtClean="0"/>
              <a:t>Platonism</a:t>
            </a:r>
            <a:endParaRPr lang="en-GB" dirty="0"/>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375</Words>
  <Application>Microsoft Office PowerPoint</Application>
  <PresentationFormat>On-screen Show (4:3)</PresentationFormat>
  <Paragraphs>39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Hdn: Nous aka Intelligence</vt:lpstr>
      <vt:lpstr>Research defined</vt:lpstr>
      <vt:lpstr>Research</vt:lpstr>
      <vt:lpstr>The major steps in conducting research are: </vt:lpstr>
      <vt:lpstr>Steps defined:</vt:lpstr>
      <vt:lpstr>Research or Scholarly activity</vt:lpstr>
      <vt:lpstr>Socrates &amp; the Socratic/Dialectic Method</vt:lpstr>
      <vt:lpstr>Platonism</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Hdn: Nous aka Intelligence</dc:title>
  <dc:creator>James Williams</dc:creator>
  <cp:lastModifiedBy>James Williams</cp:lastModifiedBy>
  <cp:revision>1</cp:revision>
  <dcterms:created xsi:type="dcterms:W3CDTF">2012-11-11T13:48:46Z</dcterms:created>
  <dcterms:modified xsi:type="dcterms:W3CDTF">2012-11-11T13:50:27Z</dcterms:modified>
</cp:coreProperties>
</file>