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9"/>
    <p:restoredTop sz="84607"/>
  </p:normalViewPr>
  <p:slideViewPr>
    <p:cSldViewPr snapToGrid="0" snapToObjects="1">
      <p:cViewPr varScale="1">
        <p:scale>
          <a:sx n="173" d="100"/>
          <a:sy n="173" d="100"/>
        </p:scale>
        <p:origin x="7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1490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 My name is Florian Tudic․ Today I'm going to be giving a presentation on </a:t>
            </a:r>
            <a:r>
              <a:rPr lang="en-US" dirty="0" err="1"/>
              <a:t>organisational</a:t>
            </a:r>
            <a:r>
              <a:rPr lang="en-US" dirty="0"/>
              <a:t> structure‚ using the real world UK retailer John Lewis Partnership as an example․ In the next five to seven minutes I will be defining </a:t>
            </a:r>
            <a:r>
              <a:rPr lang="en-US" dirty="0" err="1"/>
              <a:t>organisational</a:t>
            </a:r>
            <a:r>
              <a:rPr lang="en-US" dirty="0"/>
              <a:t> structure‚ going over the three main ways to </a:t>
            </a:r>
            <a:r>
              <a:rPr lang="en-US" dirty="0" err="1"/>
              <a:t>organise</a:t>
            </a:r>
            <a:r>
              <a:rPr lang="en-US" dirty="0"/>
              <a:t> a business‚ talking through each with an </a:t>
            </a:r>
            <a:r>
              <a:rPr lang="en-US" dirty="0" err="1"/>
              <a:t>organisational</a:t>
            </a:r>
            <a:r>
              <a:rPr lang="en-US" dirty="0"/>
              <a:t> chart‚ and applying them to John Lewis Partnership․ I will finish with my critical assessment and conclusions‚ and would ask you to hold questions until then․</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I provide a brief outline of the argument I will develop․ I will start with definitions of </a:t>
            </a:r>
            <a:r>
              <a:rPr lang="en-US" dirty="0" err="1"/>
              <a:t>organisational</a:t>
            </a:r>
            <a:r>
              <a:rPr lang="en-US" dirty="0"/>
              <a:t> structure and its importance‚ before discussing each of the three designs․ I will discuss the definition‚ characteristics‚ advantages and disadvantages and </a:t>
            </a:r>
            <a:r>
              <a:rPr lang="en-US" dirty="0" err="1"/>
              <a:t>organisational</a:t>
            </a:r>
            <a:r>
              <a:rPr lang="en-US" dirty="0"/>
              <a:t> structure for each model and then apply it to John Lewis Partnership‚ provide critical evaluation and finally‚ draw a conclusion with my key take-aways․ If you have any questions‚ please ask in the end․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Jones (2020‚ p․8) The normal view of </a:t>
            </a:r>
            <a:r>
              <a:rPr lang="en-US" dirty="0" err="1"/>
              <a:t>organisational</a:t>
            </a:r>
            <a:r>
              <a:rPr lang="en-US" dirty="0"/>
              <a:t> structure is that it's a formal system of task and authority relationships․ It makes clear who does what‚ who reports to whom‚ and how the </a:t>
            </a:r>
            <a:r>
              <a:rPr lang="en-US" dirty="0" err="1"/>
              <a:t>organisation</a:t>
            </a:r>
            <a:r>
              <a:rPr lang="en-US" dirty="0"/>
              <a:t> coordinates․ An </a:t>
            </a:r>
            <a:r>
              <a:rPr lang="en-US" dirty="0" err="1"/>
              <a:t>organisational</a:t>
            </a:r>
            <a:r>
              <a:rPr lang="en-US" dirty="0"/>
              <a:t> chart is a graphical representation of this structure (Daft‚ 2021‚ p․102)․</a:t>
            </a:r>
          </a:p>
          <a:p>
            <a:endParaRPr lang="en-US" dirty="0"/>
          </a:p>
          <a:p>
            <a:r>
              <a:rPr lang="en-US" dirty="0"/>
              <a:t>According to Robbins and Coulter (2021‚ p․183) structure affects the pace of business decision-making and its flexibility‚ while Burton et al․ (2021) believe that culture and employee motivation are influenced by structure․ This is relevant to JLP since an important aspect of co-ownership is that of culture․</a:t>
            </a:r>
          </a:p>
          <a:p>
            <a:endParaRPr lang="en-US" dirty="0"/>
          </a:p>
          <a:p>
            <a:r>
              <a:rPr lang="en-US" dirty="0"/>
              <a:t>A prime example is the UK's largest employee-owned business‚ the John Lewis Partnership‚ which operates two large retail businesses: the department store chain John Lewis and Partners and the supermarket chain Waitrose and Partners‚ with combined annual sales of c․ 12․4 billion pounds (JLP‚ 2024)․</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functional structure is one in which employees are grouped according to their professional specialties․ According to Daft (2021‚ p․108)‚ authority flows vertically down the </a:t>
            </a:r>
            <a:r>
              <a:rPr lang="en-US" dirty="0" err="1"/>
              <a:t>organisational</a:t>
            </a:r>
            <a:r>
              <a:rPr lang="en-US" dirty="0"/>
              <a:t> hierarchy from top managers to individual departmental managers to operational personnel․</a:t>
            </a:r>
          </a:p>
          <a:p>
            <a:endParaRPr lang="en-US" dirty="0"/>
          </a:p>
          <a:p>
            <a:r>
              <a:rPr lang="en-US" dirty="0"/>
              <a:t>The JLP structure chart below outlines how central functions operate in five departments - Finance and Accounting‚ Marketing and Communications‚ Retail Operations‚ People and Culture and IT and Digital․ These departments are headed by a Director․ The Partnership Council and the Partnership Board‚ unique to JLP's employee co-ownership model‚ can be seen below‚ with the Partnership Board being held to account (JLP‚ 2024)․</a:t>
            </a:r>
          </a:p>
          <a:p>
            <a:endParaRPr lang="en-US" dirty="0"/>
          </a:p>
          <a:p>
            <a:r>
              <a:rPr lang="en-US" dirty="0"/>
              <a:t>The main advantage of this design is its efficiency․ Employees with similar levels of expertise report to the same manager‚ creating economies of scale and opportunities for career paths (Jones‚ 2020‚ p․95)․ The major disadvantage with functional </a:t>
            </a:r>
            <a:r>
              <a:rPr lang="en-US" dirty="0" err="1"/>
              <a:t>organisational</a:t>
            </a:r>
            <a:r>
              <a:rPr lang="en-US" dirty="0"/>
              <a:t> structures is that departmental silos exist‚ with employees inside a department becoming more inwardly focused and less willing to work with employees in other departments (Griffin‚ 2022‚ p․241)․</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divisional structure </a:t>
            </a:r>
            <a:r>
              <a:rPr lang="en-US" dirty="0" err="1"/>
              <a:t>organises</a:t>
            </a:r>
            <a:r>
              <a:rPr lang="en-US" dirty="0"/>
              <a:t> the business based on its products‚ geographical regions or customer groups․ Jones (2020‚ p․110) describes the divisions as semi-autonomous with their own dedicated resources․</a:t>
            </a:r>
          </a:p>
          <a:p>
            <a:endParaRPr lang="en-US" dirty="0"/>
          </a:p>
          <a:p>
            <a:r>
              <a:rPr lang="en-US" dirty="0"/>
              <a:t>This design is most relevant to John Lewis Partnership (JLP)‚ divided between two trading companies‚ John Lewis and Partners (department store) and Waitrose and Partners (supermarket)․ Each division is supported by its own retail operations‚ buying‚ marketing‚ finance and people teams․</a:t>
            </a:r>
          </a:p>
          <a:p>
            <a:endParaRPr lang="en-US" dirty="0"/>
          </a:p>
          <a:p>
            <a:r>
              <a:rPr lang="en-US" dirty="0"/>
              <a:t>The teal band across the bottom represents JLP's Partnership Services layer‚ the </a:t>
            </a:r>
            <a:r>
              <a:rPr lang="en-US" dirty="0" err="1"/>
              <a:t>centralised</a:t>
            </a:r>
            <a:r>
              <a:rPr lang="en-US" dirty="0"/>
              <a:t> shared services covering finance‚ people and culture‚ IT‚ legal and property‚ ensuring the two divisions do not duplicate resources (JLP‚ 2024)․</a:t>
            </a:r>
          </a:p>
          <a:p>
            <a:endParaRPr lang="en-US" dirty="0"/>
          </a:p>
          <a:p>
            <a:r>
              <a:rPr lang="en-US" dirty="0"/>
              <a:t>Robbins and Coulter (2021‚ p․188) list one strength of divisional structure as the ability of each division to respond to its own customer base and competitive market․ A key weakness‚ according to Griffin (2022‚ p․244)‚ is the cost of duplicating resources and the potential competition for such resources․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matrix structure has simultaneously functional and divisional structures․ According to Burton et al․ (2021‚ p․145)‚ a matrix structure is defined as the one where each employee has reporting relationships to both a functional manager (</a:t>
            </a:r>
            <a:r>
              <a:rPr lang="en-US" dirty="0" err="1"/>
              <a:t>i․e</a:t>
            </a:r>
            <a:r>
              <a:rPr lang="en-US" dirty="0"/>
              <a:t>․ Head of Finance‚ Head of Marketing) and a project manager․</a:t>
            </a:r>
          </a:p>
          <a:p>
            <a:endParaRPr lang="en-US" dirty="0"/>
          </a:p>
          <a:p>
            <a:r>
              <a:rPr lang="en-US" dirty="0"/>
              <a:t>This shows what this looks like at JLP - with columns showing functional managers‚ and rows showing John Lewis initiatives‚ Waitrose initiatives‚ and cross-divisional digital transformation work․ Each cell represents a member who reports to others and vice versa․</a:t>
            </a:r>
          </a:p>
          <a:p>
            <a:endParaRPr lang="en-US" dirty="0"/>
          </a:p>
          <a:p>
            <a:r>
              <a:rPr lang="en-US" dirty="0"/>
              <a:t>Daft (2021‚ p․115) suggests that a strength of the matrix structure is that resources can quickly be deployed to a project the firm feels is most important and that there is free movement of information across functions and divisions․ A weakness is that it may be unclear who has the ultimate authority (Jones 2020‚ p․118) and it is expensive to coordinate the activities of multiple managers․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applies all three structures to John Lewis Partnership․</a:t>
            </a:r>
          </a:p>
          <a:p>
            <a:endParaRPr lang="en-US" dirty="0"/>
          </a:p>
          <a:p>
            <a:r>
              <a:rPr lang="en-US" dirty="0"/>
              <a:t>At the level of functional practices‚ JLP has a </a:t>
            </a:r>
            <a:r>
              <a:rPr lang="en-US" dirty="0" err="1"/>
              <a:t>centralised</a:t>
            </a:r>
            <a:r>
              <a:rPr lang="en-US" dirty="0"/>
              <a:t> Partnership Services layer covering Group Finance‚ People and Culture‚ IT‚ Legal and Property․ These functions are shared across the two trading businesses to offer cost and scale benefits associated with functional structures․</a:t>
            </a:r>
          </a:p>
          <a:p>
            <a:endParaRPr lang="en-US" dirty="0"/>
          </a:p>
          <a:p>
            <a:r>
              <a:rPr lang="en-US" dirty="0"/>
              <a:t>At divisional level‚ the two trading businesses of the group John Lewis &amp; Partners department stores and Waitrose and Partners supermarkets are semi-autonomous divisions․ Each division has its own separate retail operations‚ buying‚ marketing and finance teams to enable it to focus on its specific market customers (JLP‚ 2024)․</a:t>
            </a:r>
          </a:p>
          <a:p>
            <a:endParaRPr lang="en-US" dirty="0"/>
          </a:p>
          <a:p>
            <a:r>
              <a:rPr lang="en-US" dirty="0"/>
              <a:t>In JLP's matrix structure‚ cross-functional project teams are used for digital transformation‚ sustainability projects and shared technology platforms across its two divisions (JLP‚ 2024)․</a:t>
            </a:r>
          </a:p>
          <a:p>
            <a:endParaRPr lang="en-US" dirty="0"/>
          </a:p>
          <a:p>
            <a:r>
              <a:rPr lang="en-US" dirty="0"/>
              <a:t>The character of the firm as a JLP means that all of its employees are also Partners and co-owners‚ with all that implies for its culture and governance structure when compared to other corporate structures (Robbins and Coulter‚ 2021‚ p․189)․</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slide compares the three within this context․</a:t>
            </a:r>
          </a:p>
          <a:p>
            <a:endParaRPr lang="en-US" dirty="0"/>
          </a:p>
          <a:p>
            <a:r>
              <a:rPr lang="en-US" dirty="0"/>
              <a:t>Functional structure allows for greater efficiency and more </a:t>
            </a:r>
            <a:r>
              <a:rPr lang="en-US" dirty="0" err="1"/>
              <a:t>specialisation</a:t>
            </a:r>
            <a:r>
              <a:rPr lang="en-US" dirty="0"/>
              <a:t> of labor‚ but can result in a siloed organization․ A company that is strictly functional can struggle to respond to cross-departmental challenges (Daft‚ 2021)․</a:t>
            </a:r>
          </a:p>
          <a:p>
            <a:endParaRPr lang="en-US" dirty="0"/>
          </a:p>
          <a:p>
            <a:r>
              <a:rPr lang="en-US" dirty="0"/>
              <a:t>The divisional structure also enables accountability and flexibility to respond to the market conditions required for JLP to run two vastly different retail formats with different customer needs (grocery and department store)․ However‚ Jones (2020) adds that duplication can be expensive․</a:t>
            </a:r>
          </a:p>
          <a:p>
            <a:endParaRPr lang="en-US" dirty="0"/>
          </a:p>
          <a:p>
            <a:r>
              <a:rPr lang="en-US" dirty="0"/>
              <a:t>Though JLP only uses the matrix structure selectively for some cross-functional work‚ such as digital and sustainability‚ Burton et al․ (2021) identify dual authority as a prominent risk due to its role-confusion and management conflict characteristics․</a:t>
            </a:r>
          </a:p>
          <a:p>
            <a:endParaRPr lang="en-US" dirty="0"/>
          </a:p>
          <a:p>
            <a:r>
              <a:rPr lang="en-US" dirty="0"/>
              <a:t>The hybrid divisional-functional design appears to be the most suitable design for JLP․ It has the merits of retaining the individual brand identities and operational independence of John Lewis and Waitrose whilst achieving economies of scale through Partnership Services company across the whole organization (JLP‚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now looked at three different definitions of </a:t>
            </a:r>
            <a:r>
              <a:rPr lang="en-US" dirty="0" err="1"/>
              <a:t>organisational</a:t>
            </a:r>
            <a:r>
              <a:rPr lang="en-US" dirty="0"/>
              <a:t> structure․</a:t>
            </a:r>
          </a:p>
          <a:p>
            <a:endParaRPr lang="en-US" dirty="0"/>
          </a:p>
          <a:p>
            <a:r>
              <a:rPr lang="en-US" dirty="0"/>
              <a:t>First‚ a functional structure is based on </a:t>
            </a:r>
            <a:r>
              <a:rPr lang="en-US" dirty="0" err="1"/>
              <a:t>specialisation</a:t>
            </a:r>
            <a:r>
              <a:rPr lang="en-US" dirty="0"/>
              <a:t>‚ creating efficiency and clear career paths‚ but is best suited to relatively stable environments with few products (Daft‚ 2021)․</a:t>
            </a:r>
          </a:p>
          <a:p>
            <a:endParaRPr lang="en-US" dirty="0"/>
          </a:p>
          <a:p>
            <a:r>
              <a:rPr lang="en-US" dirty="0"/>
              <a:t>Second‚ a divisional model may be product‚ region or segment based‚ in which there is a specific function responsible for accountability and </a:t>
            </a:r>
            <a:r>
              <a:rPr lang="en-US" dirty="0" err="1"/>
              <a:t>specialisation</a:t>
            </a:r>
            <a:r>
              <a:rPr lang="en-US" dirty="0"/>
              <a:t> in relation to specific customers (Jones‚ 2020)․ In JLP‚ this is most clear in the two division structure․</a:t>
            </a:r>
          </a:p>
          <a:p>
            <a:endParaRPr lang="en-US" dirty="0"/>
          </a:p>
          <a:p>
            <a:r>
              <a:rPr lang="en-US" dirty="0"/>
              <a:t>Third‚ a matrix structure overlays both dimensions‚ providing the benefits of resource flexibility for complex multi-project work‚ albeit at increased costs of coordination (Burton et al․‚ 2021)․</a:t>
            </a:r>
          </a:p>
          <a:p>
            <a:endParaRPr lang="en-US" dirty="0"/>
          </a:p>
          <a:p>
            <a:r>
              <a:rPr lang="en-US" dirty="0"/>
              <a:t>The hybrid model of operation adopted by the John Lewis Partnership cleverly draws upon each of the three </a:t>
            </a:r>
            <a:r>
              <a:rPr lang="en-US" dirty="0" err="1"/>
              <a:t>organisational</a:t>
            </a:r>
            <a:r>
              <a:rPr lang="en-US" dirty="0"/>
              <a:t> forms: divisions (retailers) in John Lewis and Waitrose; centralization through functional services across the Partnership; and the use of selected matrixed teams (JLP‚ 2024)․</a:t>
            </a:r>
          </a:p>
          <a:p>
            <a:endParaRPr lang="en-US" dirty="0"/>
          </a:p>
          <a:p>
            <a:r>
              <a:rPr lang="en-US" dirty="0"/>
              <a:t>The key lesson‚ Robbins and Coulter (2021‚ p․192) argue‚ is that the organization's structure must follow its strategy‚ and that JLP needs to reconcile its dual strong brands with shared values and shared services․ Thank you․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six academic references used throughout this presentation are shown below in UWTSD Harvard format․ All academic references used in this presentation are within five years old․ See the JLP Annual Report and Accounts 2024‚ accessed from the JLP investor relations website on 22 March 2026․ The JLP Annual Report is the primary source for the information in this section‚ replacing M&amp;S․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65A82"/>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0D9488"/>
          </a:solidFill>
          <a:ln/>
        </p:spPr>
        <p:txBody>
          <a:bodyPr/>
          <a:lstStyle/>
          <a:p>
            <a:endParaRPr lang="en-US"/>
          </a:p>
        </p:txBody>
      </p:sp>
      <p:sp>
        <p:nvSpPr>
          <p:cNvPr id="3" name="Shape 1"/>
          <p:cNvSpPr/>
          <p:nvPr/>
        </p:nvSpPr>
        <p:spPr>
          <a:xfrm>
            <a:off x="0" y="5061204"/>
            <a:ext cx="9144000" cy="82296"/>
          </a:xfrm>
          <a:prstGeom prst="rect">
            <a:avLst/>
          </a:prstGeom>
          <a:solidFill>
            <a:srgbClr val="0D9488"/>
          </a:solidFill>
          <a:ln/>
        </p:spPr>
        <p:txBody>
          <a:bodyPr/>
          <a:lstStyle/>
          <a:p>
            <a:endParaRPr lang="en-US"/>
          </a:p>
        </p:txBody>
      </p:sp>
      <p:sp>
        <p:nvSpPr>
          <p:cNvPr id="4" name="Text 2"/>
          <p:cNvSpPr/>
          <p:nvPr/>
        </p:nvSpPr>
        <p:spPr>
          <a:xfrm>
            <a:off x="457200" y="128016"/>
            <a:ext cx="8229600" cy="365760"/>
          </a:xfrm>
          <a:prstGeom prst="rect">
            <a:avLst/>
          </a:prstGeom>
          <a:noFill/>
          <a:ln/>
        </p:spPr>
        <p:txBody>
          <a:bodyPr wrap="square" rtlCol="0" anchor="ctr"/>
          <a:lstStyle/>
          <a:p>
            <a:pPr marL="0" indent="0" algn="ctr">
              <a:buNone/>
            </a:pPr>
            <a:r>
              <a:rPr lang="en-US" sz="1400" i="1" dirty="0">
                <a:solidFill>
                  <a:srgbClr val="A8D8F0"/>
                </a:solidFill>
                <a:latin typeface="Calibri" pitchFamily="34" charset="0"/>
                <a:ea typeface="Calibri" pitchFamily="34" charset="-122"/>
                <a:cs typeface="Calibri" pitchFamily="34" charset="-120"/>
              </a:rPr>
              <a:t>University of Wales Trinity Saint David</a:t>
            </a:r>
            <a:endParaRPr lang="en-US" sz="1400" dirty="0"/>
          </a:p>
        </p:txBody>
      </p:sp>
      <p:sp>
        <p:nvSpPr>
          <p:cNvPr id="5" name="Text 3"/>
          <p:cNvSpPr/>
          <p:nvPr/>
        </p:nvSpPr>
        <p:spPr>
          <a:xfrm>
            <a:off x="457200" y="548640"/>
            <a:ext cx="8229600" cy="347472"/>
          </a:xfrm>
          <a:prstGeom prst="rect">
            <a:avLst/>
          </a:prstGeom>
          <a:noFill/>
          <a:ln/>
        </p:spPr>
        <p:txBody>
          <a:bodyPr wrap="square" rtlCol="0" anchor="ctr"/>
          <a:lstStyle/>
          <a:p>
            <a:pPr marL="0" indent="0" algn="ctr">
              <a:buNone/>
            </a:pPr>
            <a:r>
              <a:rPr lang="en-US" sz="1300" dirty="0">
                <a:solidFill>
                  <a:srgbClr val="DAEEF7"/>
                </a:solidFill>
                <a:latin typeface="Calibri" pitchFamily="34" charset="0"/>
                <a:ea typeface="Calibri" pitchFamily="34" charset="-122"/>
                <a:cs typeface="Calibri" pitchFamily="34" charset="-120"/>
              </a:rPr>
              <a:t>LCBB4009  |  Understanding Organisational Structure and Culture</a:t>
            </a:r>
            <a:endParaRPr lang="en-US" sz="1300" dirty="0"/>
          </a:p>
        </p:txBody>
      </p:sp>
      <p:sp>
        <p:nvSpPr>
          <p:cNvPr id="6" name="Shape 4"/>
          <p:cNvSpPr/>
          <p:nvPr/>
        </p:nvSpPr>
        <p:spPr>
          <a:xfrm>
            <a:off x="2926080" y="996696"/>
            <a:ext cx="3291840" cy="45720"/>
          </a:xfrm>
          <a:prstGeom prst="rect">
            <a:avLst/>
          </a:prstGeom>
          <a:solidFill>
            <a:srgbClr val="0D9488"/>
          </a:solidFill>
          <a:ln/>
        </p:spPr>
        <p:txBody>
          <a:bodyPr/>
          <a:lstStyle/>
          <a:p>
            <a:endParaRPr lang="en-US"/>
          </a:p>
        </p:txBody>
      </p:sp>
      <p:sp>
        <p:nvSpPr>
          <p:cNvPr id="7" name="Text 5"/>
          <p:cNvSpPr/>
          <p:nvPr/>
        </p:nvSpPr>
        <p:spPr>
          <a:xfrm>
            <a:off x="457200" y="1115568"/>
            <a:ext cx="8229600" cy="713232"/>
          </a:xfrm>
          <a:prstGeom prst="rect">
            <a:avLst/>
          </a:prstGeom>
          <a:noFill/>
          <a:ln/>
        </p:spPr>
        <p:txBody>
          <a:bodyPr wrap="square" rtlCol="0" anchor="ctr"/>
          <a:lstStyle/>
          <a:p>
            <a:pPr marL="0" indent="0" algn="ctr">
              <a:buNone/>
            </a:pPr>
            <a:r>
              <a:rPr lang="en-US" sz="3600" b="1" dirty="0">
                <a:solidFill>
                  <a:srgbClr val="FFFFFF"/>
                </a:solidFill>
                <a:latin typeface="Calibri" pitchFamily="34" charset="0"/>
                <a:ea typeface="Calibri" pitchFamily="34" charset="-122"/>
                <a:cs typeface="Calibri" pitchFamily="34" charset="-120"/>
              </a:rPr>
              <a:t>Designing Organisational Structure:</a:t>
            </a:r>
            <a:endParaRPr lang="en-US" sz="3600" dirty="0"/>
          </a:p>
        </p:txBody>
      </p:sp>
      <p:sp>
        <p:nvSpPr>
          <p:cNvPr id="8" name="Text 6"/>
          <p:cNvSpPr/>
          <p:nvPr/>
        </p:nvSpPr>
        <p:spPr>
          <a:xfrm>
            <a:off x="457200" y="1792224"/>
            <a:ext cx="8229600" cy="566928"/>
          </a:xfrm>
          <a:prstGeom prst="rect">
            <a:avLst/>
          </a:prstGeom>
          <a:noFill/>
          <a:ln/>
        </p:spPr>
        <p:txBody>
          <a:bodyPr wrap="square" rtlCol="0" anchor="ctr"/>
          <a:lstStyle/>
          <a:p>
            <a:pPr marL="0" indent="0" algn="ctr">
              <a:buNone/>
            </a:pPr>
            <a:r>
              <a:rPr lang="en-US" sz="2400" i="1" dirty="0">
                <a:solidFill>
                  <a:srgbClr val="A8D8F0"/>
                </a:solidFill>
                <a:latin typeface="Calibri" pitchFamily="34" charset="0"/>
                <a:ea typeface="Calibri" pitchFamily="34" charset="-122"/>
                <a:cs typeface="Calibri" pitchFamily="34" charset="-120"/>
              </a:rPr>
              <a:t>An Analysis of John Lewis Partnership</a:t>
            </a:r>
            <a:endParaRPr lang="en-US" sz="2400" dirty="0"/>
          </a:p>
        </p:txBody>
      </p:sp>
      <p:sp>
        <p:nvSpPr>
          <p:cNvPr id="9" name="Shape 7"/>
          <p:cNvSpPr/>
          <p:nvPr/>
        </p:nvSpPr>
        <p:spPr>
          <a:xfrm>
            <a:off x="2926080" y="2450592"/>
            <a:ext cx="3291840" cy="45720"/>
          </a:xfrm>
          <a:prstGeom prst="rect">
            <a:avLst/>
          </a:prstGeom>
          <a:solidFill>
            <a:srgbClr val="0D9488"/>
          </a:solidFill>
          <a:ln/>
        </p:spPr>
        <p:txBody>
          <a:bodyPr/>
          <a:lstStyle/>
          <a:p>
            <a:endParaRPr lang="en-US"/>
          </a:p>
        </p:txBody>
      </p:sp>
      <p:sp>
        <p:nvSpPr>
          <p:cNvPr id="10" name="Text 8"/>
          <p:cNvSpPr/>
          <p:nvPr/>
        </p:nvSpPr>
        <p:spPr>
          <a:xfrm>
            <a:off x="457200" y="2578608"/>
            <a:ext cx="8229600" cy="347472"/>
          </a:xfrm>
          <a:prstGeom prst="rect">
            <a:avLst/>
          </a:prstGeom>
          <a:noFill/>
          <a:ln/>
        </p:spPr>
        <p:txBody>
          <a:bodyPr wrap="square" rtlCol="0" anchor="ctr"/>
          <a:lstStyle/>
          <a:p>
            <a:pPr marL="0" indent="0" algn="ctr">
              <a:buNone/>
            </a:pPr>
            <a:r>
              <a:rPr lang="en-US" sz="1300" dirty="0">
                <a:solidFill>
                  <a:srgbClr val="DAEEF7"/>
                </a:solidFill>
                <a:latin typeface="Calibri" pitchFamily="34" charset="0"/>
                <a:ea typeface="Calibri" pitchFamily="34" charset="-122"/>
                <a:cs typeface="Calibri" pitchFamily="34" charset="-120"/>
              </a:rPr>
              <a:t>Component 1: Individual Presentation  |  BA (Hons) Business Management</a:t>
            </a:r>
            <a:endParaRPr lang="en-US" sz="1300" dirty="0"/>
          </a:p>
        </p:txBody>
      </p:sp>
      <p:sp>
        <p:nvSpPr>
          <p:cNvPr id="11" name="Shape 9"/>
          <p:cNvSpPr/>
          <p:nvPr/>
        </p:nvSpPr>
        <p:spPr>
          <a:xfrm>
            <a:off x="1920240" y="3017520"/>
            <a:ext cx="5303520" cy="1554480"/>
          </a:xfrm>
          <a:prstGeom prst="rect">
            <a:avLst/>
          </a:prstGeom>
          <a:solidFill>
            <a:srgbClr val="1C7293"/>
          </a:solidFill>
          <a:ln w="12700">
            <a:solidFill>
              <a:srgbClr val="0D9488"/>
            </a:solidFill>
            <a:prstDash val="solid"/>
          </a:ln>
        </p:spPr>
        <p:txBody>
          <a:bodyPr/>
          <a:lstStyle/>
          <a:p>
            <a:endParaRPr lang="en-US"/>
          </a:p>
        </p:txBody>
      </p:sp>
      <p:sp>
        <p:nvSpPr>
          <p:cNvPr id="12" name="Text 10"/>
          <p:cNvSpPr/>
          <p:nvPr/>
        </p:nvSpPr>
        <p:spPr>
          <a:xfrm>
            <a:off x="2011680" y="3108960"/>
            <a:ext cx="5120640" cy="1371600"/>
          </a:xfrm>
          <a:prstGeom prst="rect">
            <a:avLst/>
          </a:prstGeom>
          <a:noFill/>
          <a:ln/>
        </p:spPr>
        <p:txBody>
          <a:bodyPr wrap="square" rtlCol="0" anchor="ctr"/>
          <a:lstStyle/>
          <a:p>
            <a:pPr marL="0" indent="0" algn="ctr">
              <a:lnSpc>
                <a:spcPct val="155000"/>
              </a:lnSpc>
              <a:buNone/>
            </a:pPr>
            <a:r>
              <a:rPr lang="en-US" sz="1400" b="1" dirty="0">
                <a:solidFill>
                  <a:srgbClr val="FFFFFF"/>
                </a:solidFill>
                <a:latin typeface="Calibri" pitchFamily="34" charset="0"/>
                <a:ea typeface="Calibri" pitchFamily="34" charset="-122"/>
                <a:cs typeface="Calibri" pitchFamily="34" charset="-120"/>
              </a:rPr>
              <a:t>Student Name:    Florian </a:t>
            </a:r>
            <a:r>
              <a:rPr lang="en-US" sz="1400" b="1" dirty="0" err="1">
                <a:solidFill>
                  <a:srgbClr val="FFFFFF"/>
                </a:solidFill>
                <a:latin typeface="Calibri" pitchFamily="34" charset="0"/>
                <a:ea typeface="Calibri" pitchFamily="34" charset="-122"/>
                <a:cs typeface="Calibri" pitchFamily="34" charset="-120"/>
              </a:rPr>
              <a:t>Tudic</a:t>
            </a:r>
            <a:endParaRPr lang="en-US" sz="1400" dirty="0"/>
          </a:p>
          <a:p>
            <a:pPr marL="0" indent="0" algn="ctr">
              <a:lnSpc>
                <a:spcPct val="155000"/>
              </a:lnSpc>
              <a:buNone/>
            </a:pPr>
            <a:r>
              <a:rPr lang="en-US" sz="1400" b="1" dirty="0">
                <a:solidFill>
                  <a:srgbClr val="FFFFFF"/>
                </a:solidFill>
                <a:latin typeface="Calibri" pitchFamily="34" charset="0"/>
                <a:ea typeface="Calibri" pitchFamily="34" charset="-122"/>
                <a:cs typeface="Calibri" pitchFamily="34" charset="-120"/>
              </a:rPr>
              <a:t>Student Number:  2513665</a:t>
            </a:r>
            <a:endParaRPr lang="en-US" sz="1400" dirty="0"/>
          </a:p>
          <a:p>
            <a:pPr marL="0" indent="0" algn="ctr">
              <a:lnSpc>
                <a:spcPct val="155000"/>
              </a:lnSpc>
              <a:buNone/>
            </a:pPr>
            <a:r>
              <a:rPr lang="en-US" sz="1400" b="1" dirty="0">
                <a:solidFill>
                  <a:srgbClr val="FFFFFF"/>
                </a:solidFill>
                <a:latin typeface="Calibri" pitchFamily="34" charset="0"/>
                <a:ea typeface="Calibri" pitchFamily="34" charset="-122"/>
                <a:cs typeface="Calibri" pitchFamily="34" charset="-120"/>
              </a:rPr>
              <a:t>Submission Date: </a:t>
            </a:r>
            <a:r>
              <a:rPr lang="en-US" sz="1400" dirty="0">
                <a:solidFill>
                  <a:srgbClr val="FFFFFF"/>
                </a:solidFill>
                <a:latin typeface="Calibri" pitchFamily="34" charset="0"/>
                <a:ea typeface="Calibri" pitchFamily="34" charset="-122"/>
                <a:cs typeface="Calibri" pitchFamily="34" charset="-120"/>
              </a:rPr>
              <a:t>25 March 2026</a:t>
            </a:r>
            <a:endParaRPr lang="en-US" sz="1400" dirty="0"/>
          </a:p>
        </p:txBody>
      </p:sp>
      <p:pic>
        <p:nvPicPr>
          <p:cNvPr id="14" name="Picture 13">
            <a:extLst>
              <a:ext uri="{FF2B5EF4-FFF2-40B4-BE49-F238E27FC236}">
                <a16:creationId xmlns:a16="http://schemas.microsoft.com/office/drawing/2014/main" id="{C8C87760-0551-4ABD-9A56-4311D98ED934}"/>
              </a:ext>
            </a:extLst>
          </p:cNvPr>
          <p:cNvPicPr>
            <a:picLocks noChangeAspect="1"/>
          </p:cNvPicPr>
          <p:nvPr/>
        </p:nvPicPr>
        <p:blipFill>
          <a:blip r:embed="rId3"/>
          <a:stretch>
            <a:fillRect/>
          </a:stretch>
        </p:blipFill>
        <p:spPr>
          <a:xfrm>
            <a:off x="180022" y="212968"/>
            <a:ext cx="1740218" cy="85688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Presentation Outline</a:t>
            </a:r>
            <a:endParaRPr lang="en-US" sz="2700" dirty="0"/>
          </a:p>
        </p:txBody>
      </p:sp>
      <p:sp>
        <p:nvSpPr>
          <p:cNvPr id="5" name="Text 3"/>
          <p:cNvSpPr/>
          <p:nvPr/>
        </p:nvSpPr>
        <p:spPr>
          <a:xfrm>
            <a:off x="457200" y="1005840"/>
            <a:ext cx="8229600" cy="3977640"/>
          </a:xfrm>
          <a:prstGeom prst="rect">
            <a:avLst/>
          </a:prstGeom>
          <a:noFill/>
          <a:ln/>
        </p:spPr>
        <p:txBody>
          <a:bodyPr wrap="square" rtlCol="0" anchor="ctr"/>
          <a:lstStyle/>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1.  Definition and Importance of Organisational Structure</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2.  Structure Design 1: Functional Structure</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3.  Structure Design 2: Divisional Structure</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4.  Structure Design 3: Matrix Structure</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5.  Application to John Lewis Partnership</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6.  Critical Evaluation and Limitations</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7.  Conclusion</a:t>
            </a:r>
            <a:endParaRPr lang="en-US" sz="2000" dirty="0"/>
          </a:p>
          <a:p>
            <a:pPr marL="342900" indent="-342900">
              <a:spcAft>
                <a:spcPts val="700"/>
              </a:spcAft>
              <a:buSzPct val="100000"/>
              <a:buChar char="•"/>
            </a:pPr>
            <a:r>
              <a:rPr lang="en-US" sz="2000" dirty="0">
                <a:solidFill>
                  <a:srgbClr val="1E3340"/>
                </a:solidFill>
                <a:latin typeface="Calibri" pitchFamily="34" charset="0"/>
                <a:ea typeface="Calibri" pitchFamily="34" charset="-122"/>
                <a:cs typeface="Calibri" pitchFamily="34" charset="-120"/>
              </a:rPr>
              <a:t>8.  References</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Organisational Structure: Definition and Importance</a:t>
            </a:r>
            <a:endParaRPr lang="en-US" sz="2700" dirty="0"/>
          </a:p>
        </p:txBody>
      </p:sp>
      <p:sp>
        <p:nvSpPr>
          <p:cNvPr id="5" name="Shape 3"/>
          <p:cNvSpPr/>
          <p:nvPr/>
        </p:nvSpPr>
        <p:spPr>
          <a:xfrm>
            <a:off x="164592" y="960120"/>
            <a:ext cx="4160520" cy="1783080"/>
          </a:xfrm>
          <a:prstGeom prst="rect">
            <a:avLst/>
          </a:prstGeom>
          <a:solidFill>
            <a:srgbClr val="E8F4FB"/>
          </a:solidFill>
          <a:ln w="12700">
            <a:solidFill>
              <a:srgbClr val="B3D9ED"/>
            </a:solidFill>
            <a:prstDash val="solid"/>
          </a:ln>
        </p:spPr>
        <p:txBody>
          <a:bodyPr/>
          <a:lstStyle/>
          <a:p>
            <a:endParaRPr lang="en-US"/>
          </a:p>
        </p:txBody>
      </p:sp>
      <p:sp>
        <p:nvSpPr>
          <p:cNvPr id="6" name="Text 4"/>
          <p:cNvSpPr/>
          <p:nvPr/>
        </p:nvSpPr>
        <p:spPr>
          <a:xfrm>
            <a:off x="228600" y="1005840"/>
            <a:ext cx="4023360" cy="347472"/>
          </a:xfrm>
          <a:prstGeom prst="rect">
            <a:avLst/>
          </a:prstGeom>
          <a:noFill/>
          <a:ln/>
        </p:spPr>
        <p:txBody>
          <a:bodyPr wrap="square" rtlCol="0" anchor="ctr"/>
          <a:lstStyle/>
          <a:p>
            <a:pPr marL="0" indent="0">
              <a:buNone/>
            </a:pPr>
            <a:r>
              <a:rPr lang="en-US" sz="1300" b="1" dirty="0">
                <a:solidFill>
                  <a:srgbClr val="065A82"/>
                </a:solidFill>
                <a:latin typeface="Calibri" pitchFamily="34" charset="0"/>
                <a:ea typeface="Calibri" pitchFamily="34" charset="-122"/>
                <a:cs typeface="Calibri" pitchFamily="34" charset="-120"/>
              </a:rPr>
              <a:t>What is Organisational Structure?</a:t>
            </a:r>
            <a:endParaRPr lang="en-US" sz="1300" dirty="0"/>
          </a:p>
        </p:txBody>
      </p:sp>
      <p:sp>
        <p:nvSpPr>
          <p:cNvPr id="7" name="Text 5"/>
          <p:cNvSpPr/>
          <p:nvPr/>
        </p:nvSpPr>
        <p:spPr>
          <a:xfrm>
            <a:off x="228600" y="1353312"/>
            <a:ext cx="4023360" cy="1325880"/>
          </a:xfrm>
          <a:prstGeom prst="rect">
            <a:avLst/>
          </a:prstGeom>
          <a:noFill/>
          <a:ln/>
        </p:spPr>
        <p:txBody>
          <a:bodyPr wrap="square" rtlCol="0" anchor="ctr"/>
          <a:lstStyle/>
          <a:p>
            <a:pPr marL="0" indent="0">
              <a:lnSpc>
                <a:spcPct val="130000"/>
              </a:lnSpc>
              <a:buNone/>
            </a:pPr>
            <a:r>
              <a:rPr lang="en-US" sz="1200" dirty="0">
                <a:solidFill>
                  <a:srgbClr val="1E3340"/>
                </a:solidFill>
                <a:latin typeface="Calibri" pitchFamily="34" charset="0"/>
                <a:ea typeface="Calibri" pitchFamily="34" charset="-122"/>
                <a:cs typeface="Calibri" pitchFamily="34" charset="-120"/>
              </a:rPr>
              <a:t>A formal system of task and authority relationships that determines how employees coordinate their actions and use resources to achieve organisational goals (Jones, 2020, p.8).</a:t>
            </a:r>
            <a:endParaRPr lang="en-US" sz="1200" dirty="0"/>
          </a:p>
        </p:txBody>
      </p:sp>
      <p:sp>
        <p:nvSpPr>
          <p:cNvPr id="8" name="Shape 6"/>
          <p:cNvSpPr/>
          <p:nvPr/>
        </p:nvSpPr>
        <p:spPr>
          <a:xfrm>
            <a:off x="164592" y="2834640"/>
            <a:ext cx="4160520" cy="1920240"/>
          </a:xfrm>
          <a:prstGeom prst="rect">
            <a:avLst/>
          </a:prstGeom>
          <a:solidFill>
            <a:srgbClr val="E8F4FB"/>
          </a:solidFill>
          <a:ln w="12700">
            <a:solidFill>
              <a:srgbClr val="B3D9ED"/>
            </a:solidFill>
            <a:prstDash val="solid"/>
          </a:ln>
        </p:spPr>
        <p:txBody>
          <a:bodyPr/>
          <a:lstStyle/>
          <a:p>
            <a:endParaRPr lang="en-US"/>
          </a:p>
        </p:txBody>
      </p:sp>
      <p:sp>
        <p:nvSpPr>
          <p:cNvPr id="9" name="Text 7"/>
          <p:cNvSpPr/>
          <p:nvPr/>
        </p:nvSpPr>
        <p:spPr>
          <a:xfrm>
            <a:off x="228600" y="2880360"/>
            <a:ext cx="4023360" cy="347472"/>
          </a:xfrm>
          <a:prstGeom prst="rect">
            <a:avLst/>
          </a:prstGeom>
          <a:noFill/>
          <a:ln/>
        </p:spPr>
        <p:txBody>
          <a:bodyPr wrap="square" rtlCol="0" anchor="ctr"/>
          <a:lstStyle/>
          <a:p>
            <a:pPr marL="0" indent="0">
              <a:buNone/>
            </a:pPr>
            <a:r>
              <a:rPr lang="en-US" sz="1300" b="1" dirty="0">
                <a:solidFill>
                  <a:srgbClr val="065A82"/>
                </a:solidFill>
                <a:latin typeface="Calibri" pitchFamily="34" charset="0"/>
                <a:ea typeface="Calibri" pitchFamily="34" charset="-122"/>
                <a:cs typeface="Calibri" pitchFamily="34" charset="-120"/>
              </a:rPr>
              <a:t>What is an Organisational Chart?</a:t>
            </a:r>
            <a:endParaRPr lang="en-US" sz="1300" dirty="0"/>
          </a:p>
        </p:txBody>
      </p:sp>
      <p:sp>
        <p:nvSpPr>
          <p:cNvPr id="10" name="Text 8"/>
          <p:cNvSpPr/>
          <p:nvPr/>
        </p:nvSpPr>
        <p:spPr>
          <a:xfrm>
            <a:off x="228600" y="3227832"/>
            <a:ext cx="4023360" cy="1463040"/>
          </a:xfrm>
          <a:prstGeom prst="rect">
            <a:avLst/>
          </a:prstGeom>
          <a:noFill/>
          <a:ln/>
        </p:spPr>
        <p:txBody>
          <a:bodyPr wrap="square" rtlCol="0" anchor="ctr"/>
          <a:lstStyle/>
          <a:p>
            <a:pPr marL="0" indent="0">
              <a:lnSpc>
                <a:spcPct val="130000"/>
              </a:lnSpc>
              <a:buNone/>
            </a:pPr>
            <a:r>
              <a:rPr lang="en-US" sz="1200" dirty="0">
                <a:solidFill>
                  <a:srgbClr val="1E3340"/>
                </a:solidFill>
                <a:latin typeface="Calibri" pitchFamily="34" charset="0"/>
                <a:ea typeface="Calibri" pitchFamily="34" charset="-122"/>
                <a:cs typeface="Calibri" pitchFamily="34" charset="-120"/>
              </a:rPr>
              <a:t>A diagram that visually represents the formal structure of an organisation, showing how roles, responsibilities and reporting lines are arranged (Daft, 2021, p.102). It makes the structure transparent to all stakeholders.</a:t>
            </a:r>
            <a:endParaRPr lang="en-US" sz="1200" dirty="0"/>
          </a:p>
        </p:txBody>
      </p:sp>
      <p:sp>
        <p:nvSpPr>
          <p:cNvPr id="11" name="Shape 9"/>
          <p:cNvSpPr/>
          <p:nvPr/>
        </p:nvSpPr>
        <p:spPr>
          <a:xfrm>
            <a:off x="4572000" y="960120"/>
            <a:ext cx="4370832" cy="3794760"/>
          </a:xfrm>
          <a:prstGeom prst="rect">
            <a:avLst/>
          </a:prstGeom>
          <a:solidFill>
            <a:srgbClr val="065A82"/>
          </a:solidFill>
          <a:ln/>
        </p:spPr>
        <p:txBody>
          <a:bodyPr/>
          <a:lstStyle/>
          <a:p>
            <a:endParaRPr lang="en-US"/>
          </a:p>
        </p:txBody>
      </p:sp>
      <p:sp>
        <p:nvSpPr>
          <p:cNvPr id="12" name="Text 10"/>
          <p:cNvSpPr/>
          <p:nvPr/>
        </p:nvSpPr>
        <p:spPr>
          <a:xfrm>
            <a:off x="4645152" y="1024128"/>
            <a:ext cx="4224528" cy="411480"/>
          </a:xfrm>
          <a:prstGeom prst="rect">
            <a:avLst/>
          </a:prstGeom>
          <a:noFill/>
          <a:ln/>
        </p:spPr>
        <p:txBody>
          <a:bodyPr wrap="square" rtlCol="0" anchor="ctr"/>
          <a:lstStyle/>
          <a:p>
            <a:pPr marL="0" indent="0">
              <a:buNone/>
            </a:pPr>
            <a:r>
              <a:rPr lang="en-US" sz="1500" b="1" dirty="0">
                <a:solidFill>
                  <a:srgbClr val="0D9488"/>
                </a:solidFill>
                <a:latin typeface="Calibri" pitchFamily="34" charset="0"/>
                <a:ea typeface="Calibri" pitchFamily="34" charset="-122"/>
                <a:cs typeface="Calibri" pitchFamily="34" charset="-120"/>
              </a:rPr>
              <a:t>Why Does Structure Matter?</a:t>
            </a:r>
            <a:endParaRPr lang="en-US" sz="1500" dirty="0"/>
          </a:p>
        </p:txBody>
      </p:sp>
      <p:sp>
        <p:nvSpPr>
          <p:cNvPr id="13" name="Shape 11"/>
          <p:cNvSpPr/>
          <p:nvPr/>
        </p:nvSpPr>
        <p:spPr>
          <a:xfrm>
            <a:off x="4645152" y="1426464"/>
            <a:ext cx="4224528" cy="36576"/>
          </a:xfrm>
          <a:prstGeom prst="rect">
            <a:avLst/>
          </a:prstGeom>
          <a:solidFill>
            <a:srgbClr val="0D9488"/>
          </a:solidFill>
          <a:ln/>
        </p:spPr>
        <p:txBody>
          <a:bodyPr/>
          <a:lstStyle/>
          <a:p>
            <a:endParaRPr lang="en-US"/>
          </a:p>
        </p:txBody>
      </p:sp>
      <p:sp>
        <p:nvSpPr>
          <p:cNvPr id="14" name="Text 12"/>
          <p:cNvSpPr/>
          <p:nvPr/>
        </p:nvSpPr>
        <p:spPr>
          <a:xfrm>
            <a:off x="4645152" y="1536192"/>
            <a:ext cx="4224528" cy="3127248"/>
          </a:xfrm>
          <a:prstGeom prst="rect">
            <a:avLst/>
          </a:prstGeom>
          <a:noFill/>
          <a:ln/>
        </p:spPr>
        <p:txBody>
          <a:bodyPr wrap="square" rtlCol="0" anchor="ctr"/>
          <a:lstStyle/>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Clarifies roles, responsibilities and reporting lines within the organisation</a:t>
            </a:r>
            <a:endParaRPr lang="en-US" sz="1200" dirty="0"/>
          </a:p>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Enables coordination of tasks and information flow across departments</a:t>
            </a:r>
            <a:endParaRPr lang="en-US" sz="1200" dirty="0"/>
          </a:p>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Shapes the speed of decision-making and organisational agility (Robbins and Coulter, 2021, p.183)</a:t>
            </a:r>
            <a:endParaRPr lang="en-US" sz="1200" dirty="0"/>
          </a:p>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Influences employee motivation and organisational culture (Burton et al., 2021)</a:t>
            </a:r>
            <a:endParaRPr lang="en-US" sz="1200" dirty="0"/>
          </a:p>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Determines how efficiently resources are deployed to achieve strategic goals</a:t>
            </a:r>
            <a:endParaRPr lang="en-US" sz="1200" dirty="0"/>
          </a:p>
          <a:p>
            <a:pPr marL="342900" indent="-342900">
              <a:spcAft>
                <a:spcPts val="500"/>
              </a:spcAft>
              <a:buSzPct val="100000"/>
              <a:buChar char="•"/>
            </a:pPr>
            <a:r>
              <a:rPr lang="en-US" sz="1200" dirty="0">
                <a:solidFill>
                  <a:srgbClr val="FFFFFF"/>
                </a:solidFill>
                <a:latin typeface="Calibri" pitchFamily="34" charset="0"/>
                <a:ea typeface="Calibri" pitchFamily="34" charset="-122"/>
                <a:cs typeface="Calibri" pitchFamily="34" charset="-120"/>
              </a:rPr>
              <a:t>Chosen Case: John Lewis Partnership (JLP): a UK employee-owned retailer operating John Lewis &amp; Partners and Waitrose &amp; Partners with GBP12.4bn revenue (JLP, 2024)</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Structure Design 1: Functional Structure</a:t>
            </a:r>
            <a:endParaRPr lang="en-US" sz="2700" dirty="0"/>
          </a:p>
        </p:txBody>
      </p:sp>
      <p:sp>
        <p:nvSpPr>
          <p:cNvPr id="5" name="Text 3"/>
          <p:cNvSpPr/>
          <p:nvPr/>
        </p:nvSpPr>
        <p:spPr>
          <a:xfrm>
            <a:off x="201168" y="960120"/>
            <a:ext cx="3977640" cy="4069080"/>
          </a:xfrm>
          <a:prstGeom prst="rect">
            <a:avLst/>
          </a:prstGeom>
          <a:noFill/>
          <a:ln/>
        </p:spPr>
        <p:txBody>
          <a:bodyPr wrap="square" rtlCol="0" anchor="ctr"/>
          <a:lstStyle/>
          <a:p>
            <a:pPr marL="0" indent="0">
              <a:lnSpc>
                <a:spcPct val="122000"/>
              </a:lnSpc>
              <a:buNone/>
            </a:pPr>
            <a:r>
              <a:rPr lang="en-US" sz="1200" b="1" dirty="0">
                <a:solidFill>
                  <a:srgbClr val="065A82"/>
                </a:solidFill>
                <a:latin typeface="Calibri" pitchFamily="34" charset="0"/>
                <a:ea typeface="Calibri" pitchFamily="34" charset="-122"/>
                <a:cs typeface="Calibri" pitchFamily="34" charset="-120"/>
              </a:rPr>
              <a:t>Definition:</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Groups employees by specialised function. A clear chain of command runs from senior leadership to operational staff (Daft, 2021, p.108).</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065A82"/>
                </a:solidFill>
                <a:latin typeface="Calibri" pitchFamily="34" charset="0"/>
                <a:ea typeface="Calibri" pitchFamily="34" charset="-122"/>
                <a:cs typeface="Calibri" pitchFamily="34" charset="-120"/>
              </a:rPr>
              <a:t>Key Features: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Centralised decision-making authority</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High degree of functional specialisation</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Clear vertical reporting hierarchy</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155724"/>
                </a:solidFill>
                <a:latin typeface="Calibri" pitchFamily="34" charset="0"/>
                <a:ea typeface="Calibri" pitchFamily="34" charset="-122"/>
                <a:cs typeface="Calibri" pitchFamily="34" charset="-120"/>
              </a:rPr>
              <a:t>Advantages: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Efficiency through specialisation; economies of scale; clear career paths (Jones, 2020, p.95)</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721C24"/>
                </a:solidFill>
                <a:latin typeface="Calibri" pitchFamily="34" charset="0"/>
                <a:ea typeface="Calibri" pitchFamily="34" charset="-122"/>
                <a:cs typeface="Calibri" pitchFamily="34" charset="-120"/>
              </a:rPr>
              <a:t>Limitations: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Departmental silos; slow cross-functional response; poor coordination (Griffin, 2022, p.241)</a:t>
            </a:r>
            <a:endParaRPr lang="en-US" sz="1200" dirty="0"/>
          </a:p>
        </p:txBody>
      </p:sp>
      <p:sp>
        <p:nvSpPr>
          <p:cNvPr id="6" name="Text 4"/>
          <p:cNvSpPr/>
          <p:nvPr/>
        </p:nvSpPr>
        <p:spPr>
          <a:xfrm>
            <a:off x="4315968" y="960120"/>
            <a:ext cx="4626864" cy="320040"/>
          </a:xfrm>
          <a:prstGeom prst="rect">
            <a:avLst/>
          </a:prstGeom>
          <a:noFill/>
          <a:ln/>
        </p:spPr>
        <p:txBody>
          <a:bodyPr wrap="square" rtlCol="0" anchor="ctr"/>
          <a:lstStyle/>
          <a:p>
            <a:pPr marL="0" indent="0" algn="ctr">
              <a:buNone/>
            </a:pPr>
            <a:r>
              <a:rPr lang="en-US" sz="1200" b="1" dirty="0">
                <a:solidFill>
                  <a:srgbClr val="065A82"/>
                </a:solidFill>
                <a:latin typeface="Calibri" pitchFamily="34" charset="0"/>
                <a:ea typeface="Calibri" pitchFamily="34" charset="-122"/>
                <a:cs typeface="Calibri" pitchFamily="34" charset="-120"/>
              </a:rPr>
              <a:t>JLP: Functional Structure Chart</a:t>
            </a:r>
            <a:endParaRPr lang="en-US" sz="1200" dirty="0"/>
          </a:p>
        </p:txBody>
      </p:sp>
      <p:sp>
        <p:nvSpPr>
          <p:cNvPr id="7" name="Shape 5"/>
          <p:cNvSpPr/>
          <p:nvPr/>
        </p:nvSpPr>
        <p:spPr>
          <a:xfrm>
            <a:off x="5440680" y="1371600"/>
            <a:ext cx="2377440" cy="438912"/>
          </a:xfrm>
          <a:prstGeom prst="rect">
            <a:avLst/>
          </a:prstGeom>
          <a:solidFill>
            <a:srgbClr val="065A82"/>
          </a:solidFill>
          <a:ln w="12700">
            <a:solidFill>
              <a:srgbClr val="B3D9ED"/>
            </a:solidFill>
            <a:prstDash val="solid"/>
          </a:ln>
        </p:spPr>
        <p:txBody>
          <a:bodyPr/>
          <a:lstStyle/>
          <a:p>
            <a:endParaRPr lang="en-US"/>
          </a:p>
        </p:txBody>
      </p:sp>
      <p:sp>
        <p:nvSpPr>
          <p:cNvPr id="8" name="Text 6"/>
          <p:cNvSpPr/>
          <p:nvPr/>
        </p:nvSpPr>
        <p:spPr>
          <a:xfrm>
            <a:off x="5440680" y="1371600"/>
            <a:ext cx="2377440" cy="438912"/>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Chief Executive / Partnership Board</a:t>
            </a:r>
            <a:endParaRPr lang="en-US" sz="900" dirty="0"/>
          </a:p>
        </p:txBody>
      </p:sp>
      <p:sp>
        <p:nvSpPr>
          <p:cNvPr id="10" name="Shape 8"/>
          <p:cNvSpPr/>
          <p:nvPr/>
        </p:nvSpPr>
        <p:spPr>
          <a:xfrm>
            <a:off x="6629400" y="1810512"/>
            <a:ext cx="0" cy="201168"/>
          </a:xfrm>
          <a:prstGeom prst="line">
            <a:avLst/>
          </a:prstGeom>
          <a:noFill/>
          <a:ln w="12700">
            <a:solidFill>
              <a:srgbClr val="1C7293"/>
            </a:solidFill>
            <a:prstDash val="solid"/>
          </a:ln>
        </p:spPr>
        <p:txBody>
          <a:bodyPr/>
          <a:lstStyle/>
          <a:p>
            <a:endParaRPr lang="en-US"/>
          </a:p>
        </p:txBody>
      </p:sp>
      <p:sp>
        <p:nvSpPr>
          <p:cNvPr id="11" name="Shape 9"/>
          <p:cNvSpPr/>
          <p:nvPr/>
        </p:nvSpPr>
        <p:spPr>
          <a:xfrm>
            <a:off x="4946904" y="2011680"/>
            <a:ext cx="3364992" cy="0"/>
          </a:xfrm>
          <a:prstGeom prst="line">
            <a:avLst/>
          </a:prstGeom>
          <a:noFill/>
          <a:ln w="12700">
            <a:solidFill>
              <a:srgbClr val="1C7293"/>
            </a:solidFill>
            <a:prstDash val="solid"/>
          </a:ln>
        </p:spPr>
        <p:txBody>
          <a:bodyPr/>
          <a:lstStyle/>
          <a:p>
            <a:endParaRPr lang="en-US"/>
          </a:p>
        </p:txBody>
      </p:sp>
      <p:sp>
        <p:nvSpPr>
          <p:cNvPr id="12" name="Shape 10"/>
          <p:cNvSpPr/>
          <p:nvPr/>
        </p:nvSpPr>
        <p:spPr>
          <a:xfrm>
            <a:off x="4946904" y="2011680"/>
            <a:ext cx="0" cy="201168"/>
          </a:xfrm>
          <a:prstGeom prst="line">
            <a:avLst/>
          </a:prstGeom>
          <a:noFill/>
          <a:ln w="12700">
            <a:solidFill>
              <a:srgbClr val="1C7293"/>
            </a:solidFill>
            <a:prstDash val="solid"/>
          </a:ln>
        </p:spPr>
        <p:txBody>
          <a:bodyPr/>
          <a:lstStyle/>
          <a:p>
            <a:endParaRPr lang="en-US"/>
          </a:p>
        </p:txBody>
      </p:sp>
      <p:sp>
        <p:nvSpPr>
          <p:cNvPr id="13" name="Shape 11"/>
          <p:cNvSpPr/>
          <p:nvPr/>
        </p:nvSpPr>
        <p:spPr>
          <a:xfrm>
            <a:off x="4572000" y="2212848"/>
            <a:ext cx="749808" cy="411480"/>
          </a:xfrm>
          <a:prstGeom prst="rect">
            <a:avLst/>
          </a:prstGeom>
          <a:solidFill>
            <a:srgbClr val="1C7293"/>
          </a:solidFill>
          <a:ln w="12700">
            <a:solidFill>
              <a:srgbClr val="B3D9ED"/>
            </a:solidFill>
            <a:prstDash val="solid"/>
          </a:ln>
        </p:spPr>
        <p:txBody>
          <a:bodyPr/>
          <a:lstStyle/>
          <a:p>
            <a:endParaRPr lang="en-US"/>
          </a:p>
        </p:txBody>
      </p:sp>
      <p:sp>
        <p:nvSpPr>
          <p:cNvPr id="14" name="Text 12"/>
          <p:cNvSpPr/>
          <p:nvPr/>
        </p:nvSpPr>
        <p:spPr>
          <a:xfrm>
            <a:off x="4572000" y="2212848"/>
            <a:ext cx="749808"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Finance &amp;</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Accounting</a:t>
            </a:r>
            <a:endParaRPr lang="en-US" sz="900" dirty="0"/>
          </a:p>
        </p:txBody>
      </p:sp>
      <p:sp>
        <p:nvSpPr>
          <p:cNvPr id="15" name="Shape 13"/>
          <p:cNvSpPr/>
          <p:nvPr/>
        </p:nvSpPr>
        <p:spPr>
          <a:xfrm>
            <a:off x="4946904" y="2624328"/>
            <a:ext cx="0" cy="109728"/>
          </a:xfrm>
          <a:prstGeom prst="line">
            <a:avLst/>
          </a:prstGeom>
          <a:noFill/>
          <a:ln w="12700">
            <a:solidFill>
              <a:srgbClr val="B3D9ED"/>
            </a:solidFill>
            <a:prstDash val="solid"/>
          </a:ln>
        </p:spPr>
        <p:txBody>
          <a:bodyPr/>
          <a:lstStyle/>
          <a:p>
            <a:endParaRPr lang="en-US"/>
          </a:p>
        </p:txBody>
      </p:sp>
      <p:sp>
        <p:nvSpPr>
          <p:cNvPr id="16" name="Shape 14"/>
          <p:cNvSpPr/>
          <p:nvPr/>
        </p:nvSpPr>
        <p:spPr>
          <a:xfrm>
            <a:off x="4572000" y="2734056"/>
            <a:ext cx="749808" cy="347472"/>
          </a:xfrm>
          <a:prstGeom prst="rect">
            <a:avLst/>
          </a:prstGeom>
          <a:solidFill>
            <a:srgbClr val="DAEEF7"/>
          </a:solidFill>
          <a:ln w="12700">
            <a:solidFill>
              <a:srgbClr val="B3D9ED"/>
            </a:solidFill>
            <a:prstDash val="solid"/>
          </a:ln>
        </p:spPr>
        <p:txBody>
          <a:bodyPr/>
          <a:lstStyle/>
          <a:p>
            <a:endParaRPr lang="en-US"/>
          </a:p>
        </p:txBody>
      </p:sp>
      <p:sp>
        <p:nvSpPr>
          <p:cNvPr id="17" name="Text 15"/>
          <p:cNvSpPr/>
          <p:nvPr/>
        </p:nvSpPr>
        <p:spPr>
          <a:xfrm>
            <a:off x="4572000" y="2734056"/>
            <a:ext cx="749808" cy="347472"/>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Director</a:t>
            </a:r>
            <a:endParaRPr lang="en-US" sz="800" dirty="0"/>
          </a:p>
        </p:txBody>
      </p:sp>
      <p:sp>
        <p:nvSpPr>
          <p:cNvPr id="18" name="Shape 16"/>
          <p:cNvSpPr/>
          <p:nvPr/>
        </p:nvSpPr>
        <p:spPr>
          <a:xfrm>
            <a:off x="5788152" y="2011680"/>
            <a:ext cx="0" cy="201168"/>
          </a:xfrm>
          <a:prstGeom prst="line">
            <a:avLst/>
          </a:prstGeom>
          <a:noFill/>
          <a:ln w="12700">
            <a:solidFill>
              <a:srgbClr val="1C7293"/>
            </a:solidFill>
            <a:prstDash val="solid"/>
          </a:ln>
        </p:spPr>
        <p:txBody>
          <a:bodyPr/>
          <a:lstStyle/>
          <a:p>
            <a:endParaRPr lang="en-US"/>
          </a:p>
        </p:txBody>
      </p:sp>
      <p:sp>
        <p:nvSpPr>
          <p:cNvPr id="19" name="Shape 17"/>
          <p:cNvSpPr/>
          <p:nvPr/>
        </p:nvSpPr>
        <p:spPr>
          <a:xfrm>
            <a:off x="5413248" y="2212848"/>
            <a:ext cx="749808" cy="411480"/>
          </a:xfrm>
          <a:prstGeom prst="rect">
            <a:avLst/>
          </a:prstGeom>
          <a:solidFill>
            <a:srgbClr val="1C7293"/>
          </a:solidFill>
          <a:ln w="12700">
            <a:solidFill>
              <a:srgbClr val="B3D9ED"/>
            </a:solidFill>
            <a:prstDash val="solid"/>
          </a:ln>
        </p:spPr>
        <p:txBody>
          <a:bodyPr/>
          <a:lstStyle/>
          <a:p>
            <a:endParaRPr lang="en-US"/>
          </a:p>
        </p:txBody>
      </p:sp>
      <p:sp>
        <p:nvSpPr>
          <p:cNvPr id="20" name="Text 18"/>
          <p:cNvSpPr/>
          <p:nvPr/>
        </p:nvSpPr>
        <p:spPr>
          <a:xfrm>
            <a:off x="5413248" y="2212848"/>
            <a:ext cx="749808"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Marketing &amp;</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Comms</a:t>
            </a:r>
            <a:endParaRPr lang="en-US" sz="900" dirty="0"/>
          </a:p>
        </p:txBody>
      </p:sp>
      <p:sp>
        <p:nvSpPr>
          <p:cNvPr id="21" name="Shape 19"/>
          <p:cNvSpPr/>
          <p:nvPr/>
        </p:nvSpPr>
        <p:spPr>
          <a:xfrm>
            <a:off x="5788152" y="2624328"/>
            <a:ext cx="0" cy="109728"/>
          </a:xfrm>
          <a:prstGeom prst="line">
            <a:avLst/>
          </a:prstGeom>
          <a:noFill/>
          <a:ln w="12700">
            <a:solidFill>
              <a:srgbClr val="B3D9ED"/>
            </a:solidFill>
            <a:prstDash val="solid"/>
          </a:ln>
        </p:spPr>
        <p:txBody>
          <a:bodyPr/>
          <a:lstStyle/>
          <a:p>
            <a:endParaRPr lang="en-US"/>
          </a:p>
        </p:txBody>
      </p:sp>
      <p:sp>
        <p:nvSpPr>
          <p:cNvPr id="22" name="Shape 20"/>
          <p:cNvSpPr/>
          <p:nvPr/>
        </p:nvSpPr>
        <p:spPr>
          <a:xfrm>
            <a:off x="5413248" y="2734056"/>
            <a:ext cx="749808" cy="347472"/>
          </a:xfrm>
          <a:prstGeom prst="rect">
            <a:avLst/>
          </a:prstGeom>
          <a:solidFill>
            <a:srgbClr val="DAEEF7"/>
          </a:solidFill>
          <a:ln w="12700">
            <a:solidFill>
              <a:srgbClr val="B3D9ED"/>
            </a:solidFill>
            <a:prstDash val="solid"/>
          </a:ln>
        </p:spPr>
        <p:txBody>
          <a:bodyPr/>
          <a:lstStyle/>
          <a:p>
            <a:endParaRPr lang="en-US"/>
          </a:p>
        </p:txBody>
      </p:sp>
      <p:sp>
        <p:nvSpPr>
          <p:cNvPr id="23" name="Text 21"/>
          <p:cNvSpPr/>
          <p:nvPr/>
        </p:nvSpPr>
        <p:spPr>
          <a:xfrm>
            <a:off x="5413248" y="2734056"/>
            <a:ext cx="749808" cy="347472"/>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Director</a:t>
            </a:r>
            <a:endParaRPr lang="en-US" sz="800" dirty="0"/>
          </a:p>
        </p:txBody>
      </p:sp>
      <p:sp>
        <p:nvSpPr>
          <p:cNvPr id="24" name="Shape 22"/>
          <p:cNvSpPr/>
          <p:nvPr/>
        </p:nvSpPr>
        <p:spPr>
          <a:xfrm>
            <a:off x="6629400" y="2011680"/>
            <a:ext cx="0" cy="201168"/>
          </a:xfrm>
          <a:prstGeom prst="line">
            <a:avLst/>
          </a:prstGeom>
          <a:noFill/>
          <a:ln w="12700">
            <a:solidFill>
              <a:srgbClr val="1C7293"/>
            </a:solidFill>
            <a:prstDash val="solid"/>
          </a:ln>
        </p:spPr>
        <p:txBody>
          <a:bodyPr/>
          <a:lstStyle/>
          <a:p>
            <a:endParaRPr lang="en-US"/>
          </a:p>
        </p:txBody>
      </p:sp>
      <p:sp>
        <p:nvSpPr>
          <p:cNvPr id="25" name="Shape 23"/>
          <p:cNvSpPr/>
          <p:nvPr/>
        </p:nvSpPr>
        <p:spPr>
          <a:xfrm>
            <a:off x="6254496" y="2212848"/>
            <a:ext cx="749808" cy="411480"/>
          </a:xfrm>
          <a:prstGeom prst="rect">
            <a:avLst/>
          </a:prstGeom>
          <a:solidFill>
            <a:srgbClr val="1C7293"/>
          </a:solidFill>
          <a:ln w="12700">
            <a:solidFill>
              <a:srgbClr val="B3D9ED"/>
            </a:solidFill>
            <a:prstDash val="solid"/>
          </a:ln>
        </p:spPr>
        <p:txBody>
          <a:bodyPr/>
          <a:lstStyle/>
          <a:p>
            <a:endParaRPr lang="en-US"/>
          </a:p>
        </p:txBody>
      </p:sp>
      <p:sp>
        <p:nvSpPr>
          <p:cNvPr id="26" name="Text 24"/>
          <p:cNvSpPr/>
          <p:nvPr/>
        </p:nvSpPr>
        <p:spPr>
          <a:xfrm>
            <a:off x="6254496" y="2212848"/>
            <a:ext cx="749808"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Retail</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Operations</a:t>
            </a:r>
            <a:endParaRPr lang="en-US" sz="900" dirty="0"/>
          </a:p>
        </p:txBody>
      </p:sp>
      <p:sp>
        <p:nvSpPr>
          <p:cNvPr id="27" name="Shape 25"/>
          <p:cNvSpPr/>
          <p:nvPr/>
        </p:nvSpPr>
        <p:spPr>
          <a:xfrm>
            <a:off x="6629400" y="2624328"/>
            <a:ext cx="0" cy="109728"/>
          </a:xfrm>
          <a:prstGeom prst="line">
            <a:avLst/>
          </a:prstGeom>
          <a:noFill/>
          <a:ln w="12700">
            <a:solidFill>
              <a:srgbClr val="B3D9ED"/>
            </a:solidFill>
            <a:prstDash val="solid"/>
          </a:ln>
        </p:spPr>
        <p:txBody>
          <a:bodyPr/>
          <a:lstStyle/>
          <a:p>
            <a:endParaRPr lang="en-US"/>
          </a:p>
        </p:txBody>
      </p:sp>
      <p:sp>
        <p:nvSpPr>
          <p:cNvPr id="28" name="Shape 26"/>
          <p:cNvSpPr/>
          <p:nvPr/>
        </p:nvSpPr>
        <p:spPr>
          <a:xfrm>
            <a:off x="6254496" y="2734056"/>
            <a:ext cx="749808" cy="347472"/>
          </a:xfrm>
          <a:prstGeom prst="rect">
            <a:avLst/>
          </a:prstGeom>
          <a:solidFill>
            <a:srgbClr val="DAEEF7"/>
          </a:solidFill>
          <a:ln w="12700">
            <a:solidFill>
              <a:srgbClr val="B3D9ED"/>
            </a:solidFill>
            <a:prstDash val="solid"/>
          </a:ln>
        </p:spPr>
        <p:txBody>
          <a:bodyPr/>
          <a:lstStyle/>
          <a:p>
            <a:endParaRPr lang="en-US"/>
          </a:p>
        </p:txBody>
      </p:sp>
      <p:sp>
        <p:nvSpPr>
          <p:cNvPr id="29" name="Text 27"/>
          <p:cNvSpPr/>
          <p:nvPr/>
        </p:nvSpPr>
        <p:spPr>
          <a:xfrm>
            <a:off x="6254496" y="2734056"/>
            <a:ext cx="749808" cy="347472"/>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Director</a:t>
            </a:r>
            <a:endParaRPr lang="en-US" sz="800" dirty="0"/>
          </a:p>
        </p:txBody>
      </p:sp>
      <p:sp>
        <p:nvSpPr>
          <p:cNvPr id="30" name="Shape 28"/>
          <p:cNvSpPr/>
          <p:nvPr/>
        </p:nvSpPr>
        <p:spPr>
          <a:xfrm>
            <a:off x="7470648" y="2011680"/>
            <a:ext cx="0" cy="201168"/>
          </a:xfrm>
          <a:prstGeom prst="line">
            <a:avLst/>
          </a:prstGeom>
          <a:noFill/>
          <a:ln w="12700">
            <a:solidFill>
              <a:srgbClr val="1C7293"/>
            </a:solidFill>
            <a:prstDash val="solid"/>
          </a:ln>
        </p:spPr>
        <p:txBody>
          <a:bodyPr/>
          <a:lstStyle/>
          <a:p>
            <a:endParaRPr lang="en-US"/>
          </a:p>
        </p:txBody>
      </p:sp>
      <p:sp>
        <p:nvSpPr>
          <p:cNvPr id="31" name="Shape 29"/>
          <p:cNvSpPr/>
          <p:nvPr/>
        </p:nvSpPr>
        <p:spPr>
          <a:xfrm>
            <a:off x="7095744" y="2212848"/>
            <a:ext cx="749808" cy="411480"/>
          </a:xfrm>
          <a:prstGeom prst="rect">
            <a:avLst/>
          </a:prstGeom>
          <a:solidFill>
            <a:srgbClr val="1C7293"/>
          </a:solidFill>
          <a:ln w="12700">
            <a:solidFill>
              <a:srgbClr val="B3D9ED"/>
            </a:solidFill>
            <a:prstDash val="solid"/>
          </a:ln>
        </p:spPr>
        <p:txBody>
          <a:bodyPr/>
          <a:lstStyle/>
          <a:p>
            <a:endParaRPr lang="en-US"/>
          </a:p>
        </p:txBody>
      </p:sp>
      <p:sp>
        <p:nvSpPr>
          <p:cNvPr id="32" name="Text 30"/>
          <p:cNvSpPr/>
          <p:nvPr/>
        </p:nvSpPr>
        <p:spPr>
          <a:xfrm>
            <a:off x="7095744" y="2212848"/>
            <a:ext cx="749808"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People &amp;</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Culture</a:t>
            </a:r>
            <a:endParaRPr lang="en-US" sz="900" dirty="0"/>
          </a:p>
        </p:txBody>
      </p:sp>
      <p:sp>
        <p:nvSpPr>
          <p:cNvPr id="33" name="Shape 31"/>
          <p:cNvSpPr/>
          <p:nvPr/>
        </p:nvSpPr>
        <p:spPr>
          <a:xfrm>
            <a:off x="7470648" y="2624328"/>
            <a:ext cx="0" cy="109728"/>
          </a:xfrm>
          <a:prstGeom prst="line">
            <a:avLst/>
          </a:prstGeom>
          <a:noFill/>
          <a:ln w="12700">
            <a:solidFill>
              <a:srgbClr val="B3D9ED"/>
            </a:solidFill>
            <a:prstDash val="solid"/>
          </a:ln>
        </p:spPr>
        <p:txBody>
          <a:bodyPr/>
          <a:lstStyle/>
          <a:p>
            <a:endParaRPr lang="en-US"/>
          </a:p>
        </p:txBody>
      </p:sp>
      <p:sp>
        <p:nvSpPr>
          <p:cNvPr id="34" name="Shape 32"/>
          <p:cNvSpPr/>
          <p:nvPr/>
        </p:nvSpPr>
        <p:spPr>
          <a:xfrm>
            <a:off x="7095744" y="2734056"/>
            <a:ext cx="749808" cy="347472"/>
          </a:xfrm>
          <a:prstGeom prst="rect">
            <a:avLst/>
          </a:prstGeom>
          <a:solidFill>
            <a:srgbClr val="DAEEF7"/>
          </a:solidFill>
          <a:ln w="12700">
            <a:solidFill>
              <a:srgbClr val="B3D9ED"/>
            </a:solidFill>
            <a:prstDash val="solid"/>
          </a:ln>
        </p:spPr>
        <p:txBody>
          <a:bodyPr/>
          <a:lstStyle/>
          <a:p>
            <a:endParaRPr lang="en-US"/>
          </a:p>
        </p:txBody>
      </p:sp>
      <p:sp>
        <p:nvSpPr>
          <p:cNvPr id="35" name="Text 33"/>
          <p:cNvSpPr/>
          <p:nvPr/>
        </p:nvSpPr>
        <p:spPr>
          <a:xfrm>
            <a:off x="7095744" y="2734056"/>
            <a:ext cx="749808" cy="347472"/>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Director</a:t>
            </a:r>
            <a:endParaRPr lang="en-US" sz="800" dirty="0"/>
          </a:p>
        </p:txBody>
      </p:sp>
      <p:sp>
        <p:nvSpPr>
          <p:cNvPr id="36" name="Shape 34"/>
          <p:cNvSpPr/>
          <p:nvPr/>
        </p:nvSpPr>
        <p:spPr>
          <a:xfrm>
            <a:off x="8311896" y="2011680"/>
            <a:ext cx="0" cy="201168"/>
          </a:xfrm>
          <a:prstGeom prst="line">
            <a:avLst/>
          </a:prstGeom>
          <a:noFill/>
          <a:ln w="12700">
            <a:solidFill>
              <a:srgbClr val="1C7293"/>
            </a:solidFill>
            <a:prstDash val="solid"/>
          </a:ln>
        </p:spPr>
        <p:txBody>
          <a:bodyPr/>
          <a:lstStyle/>
          <a:p>
            <a:endParaRPr lang="en-US"/>
          </a:p>
        </p:txBody>
      </p:sp>
      <p:sp>
        <p:nvSpPr>
          <p:cNvPr id="37" name="Shape 35"/>
          <p:cNvSpPr/>
          <p:nvPr/>
        </p:nvSpPr>
        <p:spPr>
          <a:xfrm>
            <a:off x="7936992" y="2212848"/>
            <a:ext cx="749808" cy="411480"/>
          </a:xfrm>
          <a:prstGeom prst="rect">
            <a:avLst/>
          </a:prstGeom>
          <a:solidFill>
            <a:srgbClr val="1C7293"/>
          </a:solidFill>
          <a:ln w="12700">
            <a:solidFill>
              <a:srgbClr val="B3D9ED"/>
            </a:solidFill>
            <a:prstDash val="solid"/>
          </a:ln>
        </p:spPr>
        <p:txBody>
          <a:bodyPr/>
          <a:lstStyle/>
          <a:p>
            <a:endParaRPr lang="en-US"/>
          </a:p>
        </p:txBody>
      </p:sp>
      <p:sp>
        <p:nvSpPr>
          <p:cNvPr id="38" name="Text 36"/>
          <p:cNvSpPr/>
          <p:nvPr/>
        </p:nvSpPr>
        <p:spPr>
          <a:xfrm>
            <a:off x="7936992" y="2212848"/>
            <a:ext cx="749808"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IT &amp;</a:t>
            </a:r>
            <a:endParaRPr lang="en-US" sz="900" dirty="0"/>
          </a:p>
          <a:p>
            <a:pPr marL="0" indent="0" algn="ctr">
              <a:buNone/>
            </a:pPr>
            <a:r>
              <a:rPr lang="en-US" sz="900" b="1" dirty="0">
                <a:solidFill>
                  <a:srgbClr val="FFFFFF"/>
                </a:solidFill>
                <a:latin typeface="Calibri" pitchFamily="34" charset="0"/>
                <a:ea typeface="Calibri" pitchFamily="34" charset="-122"/>
                <a:cs typeface="Calibri" pitchFamily="34" charset="-120"/>
              </a:rPr>
              <a:t>Digital</a:t>
            </a:r>
            <a:endParaRPr lang="en-US" sz="900" dirty="0"/>
          </a:p>
        </p:txBody>
      </p:sp>
      <p:sp>
        <p:nvSpPr>
          <p:cNvPr id="39" name="Shape 37"/>
          <p:cNvSpPr/>
          <p:nvPr/>
        </p:nvSpPr>
        <p:spPr>
          <a:xfrm>
            <a:off x="8311896" y="2624328"/>
            <a:ext cx="0" cy="109728"/>
          </a:xfrm>
          <a:prstGeom prst="line">
            <a:avLst/>
          </a:prstGeom>
          <a:noFill/>
          <a:ln w="12700">
            <a:solidFill>
              <a:srgbClr val="B3D9ED"/>
            </a:solidFill>
            <a:prstDash val="solid"/>
          </a:ln>
        </p:spPr>
        <p:txBody>
          <a:bodyPr/>
          <a:lstStyle/>
          <a:p>
            <a:endParaRPr lang="en-US"/>
          </a:p>
        </p:txBody>
      </p:sp>
      <p:sp>
        <p:nvSpPr>
          <p:cNvPr id="40" name="Shape 38"/>
          <p:cNvSpPr/>
          <p:nvPr/>
        </p:nvSpPr>
        <p:spPr>
          <a:xfrm>
            <a:off x="7936992" y="2734056"/>
            <a:ext cx="749808" cy="347472"/>
          </a:xfrm>
          <a:prstGeom prst="rect">
            <a:avLst/>
          </a:prstGeom>
          <a:solidFill>
            <a:srgbClr val="DAEEF7"/>
          </a:solidFill>
          <a:ln w="12700">
            <a:solidFill>
              <a:srgbClr val="B3D9ED"/>
            </a:solidFill>
            <a:prstDash val="solid"/>
          </a:ln>
        </p:spPr>
        <p:txBody>
          <a:bodyPr/>
          <a:lstStyle/>
          <a:p>
            <a:endParaRPr lang="en-US"/>
          </a:p>
        </p:txBody>
      </p:sp>
      <p:sp>
        <p:nvSpPr>
          <p:cNvPr id="41" name="Text 39"/>
          <p:cNvSpPr/>
          <p:nvPr/>
        </p:nvSpPr>
        <p:spPr>
          <a:xfrm>
            <a:off x="7936992" y="2734056"/>
            <a:ext cx="749808" cy="347472"/>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Director</a:t>
            </a:r>
            <a:endParaRPr lang="en-US" sz="800" dirty="0"/>
          </a:p>
        </p:txBody>
      </p:sp>
      <p:sp>
        <p:nvSpPr>
          <p:cNvPr id="42" name="Text 40"/>
          <p:cNvSpPr/>
          <p:nvPr/>
        </p:nvSpPr>
        <p:spPr>
          <a:xfrm>
            <a:off x="4315968" y="4754880"/>
            <a:ext cx="4626864" cy="274320"/>
          </a:xfrm>
          <a:prstGeom prst="rect">
            <a:avLst/>
          </a:prstGeom>
          <a:noFill/>
          <a:ln/>
        </p:spPr>
        <p:txBody>
          <a:bodyPr wrap="square" rtlCol="0" anchor="ctr"/>
          <a:lstStyle/>
          <a:p>
            <a:pPr marL="0" indent="0" algn="ctr">
              <a:buNone/>
            </a:pPr>
            <a:r>
              <a:rPr lang="en-US" sz="850" i="1" dirty="0">
                <a:solidFill>
                  <a:srgbClr val="6B8FA3"/>
                </a:solidFill>
                <a:latin typeface="Calibri" pitchFamily="34" charset="0"/>
                <a:ea typeface="Calibri" pitchFamily="34" charset="-122"/>
                <a:cs typeface="Calibri" pitchFamily="34" charset="-120"/>
              </a:rPr>
              <a:t>Source: Adapted from JLP (2024); Daft (2021, p.108)</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Structure Design 2: Divisional Structure</a:t>
            </a:r>
            <a:endParaRPr lang="en-US" sz="2700" dirty="0"/>
          </a:p>
        </p:txBody>
      </p:sp>
      <p:sp>
        <p:nvSpPr>
          <p:cNvPr id="5" name="Text 3"/>
          <p:cNvSpPr/>
          <p:nvPr/>
        </p:nvSpPr>
        <p:spPr>
          <a:xfrm>
            <a:off x="201168" y="960120"/>
            <a:ext cx="3977640" cy="4069080"/>
          </a:xfrm>
          <a:prstGeom prst="rect">
            <a:avLst/>
          </a:prstGeom>
          <a:noFill/>
          <a:ln/>
        </p:spPr>
        <p:txBody>
          <a:bodyPr wrap="square" rtlCol="0" anchor="ctr"/>
          <a:lstStyle/>
          <a:p>
            <a:pPr marL="0" indent="0">
              <a:lnSpc>
                <a:spcPct val="122000"/>
              </a:lnSpc>
              <a:buNone/>
            </a:pPr>
            <a:r>
              <a:rPr lang="en-US" sz="1200" b="1" dirty="0">
                <a:solidFill>
                  <a:srgbClr val="065A82"/>
                </a:solidFill>
                <a:latin typeface="Calibri" pitchFamily="34" charset="0"/>
                <a:ea typeface="Calibri" pitchFamily="34" charset="-122"/>
                <a:cs typeface="Calibri" pitchFamily="34" charset="-120"/>
              </a:rPr>
              <a:t>Definition:</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Organises employees around products, geographic regions or customer segments. Each division operates semi-autonomously with its own functional resources (Jones, 2020, p.110).</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065A82"/>
                </a:solidFill>
                <a:latin typeface="Calibri" pitchFamily="34" charset="0"/>
                <a:ea typeface="Calibri" pitchFamily="34" charset="-122"/>
                <a:cs typeface="Calibri" pitchFamily="34" charset="-120"/>
              </a:rPr>
              <a:t>Key Features: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Decentralised divisional authority</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Each division has dedicated resources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Divisions measured independently on performance</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155724"/>
                </a:solidFill>
                <a:latin typeface="Calibri" pitchFamily="34" charset="0"/>
                <a:ea typeface="Calibri" pitchFamily="34" charset="-122"/>
                <a:cs typeface="Calibri" pitchFamily="34" charset="-120"/>
              </a:rPr>
              <a:t>Advantages: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Greater flexibility and customer focus; clearer accountability per division (Robbins and Coulter, 2021, p.188)</a:t>
            </a:r>
            <a:endParaRPr lang="en-US" sz="1200" dirty="0"/>
          </a:p>
          <a:p>
            <a:pPr marL="0" indent="0">
              <a:lnSpc>
                <a:spcPct val="122000"/>
              </a:lnSpc>
              <a:buNone/>
            </a:pPr>
            <a:r>
              <a:rPr lang="en-US" sz="1200" dirty="0">
                <a:solidFill>
                  <a:srgbClr val="1E3340"/>
                </a:solidFill>
                <a:latin typeface="Calibri" pitchFamily="34" charset="0"/>
                <a:ea typeface="Calibri" pitchFamily="34" charset="-122"/>
                <a:cs typeface="Calibri" pitchFamily="34" charset="-120"/>
              </a:rPr>
              <a:t> </a:t>
            </a:r>
            <a:endParaRPr lang="en-US" sz="1200" dirty="0"/>
          </a:p>
          <a:p>
            <a:pPr marL="0" indent="0">
              <a:lnSpc>
                <a:spcPct val="122000"/>
              </a:lnSpc>
              <a:buNone/>
            </a:pPr>
            <a:r>
              <a:rPr lang="en-US" sz="1200" b="1" dirty="0">
                <a:solidFill>
                  <a:srgbClr val="721C24"/>
                </a:solidFill>
                <a:latin typeface="Calibri" pitchFamily="34" charset="0"/>
                <a:ea typeface="Calibri" pitchFamily="34" charset="-122"/>
                <a:cs typeface="Calibri" pitchFamily="34" charset="-120"/>
              </a:rPr>
              <a:t>Limitations:</a:t>
            </a:r>
            <a:endParaRPr lang="en-US" sz="1200" dirty="0"/>
          </a:p>
          <a:p>
            <a:pPr marL="342900" indent="-342900">
              <a:lnSpc>
                <a:spcPct val="122000"/>
              </a:lnSpc>
              <a:buSzPct val="100000"/>
              <a:buChar char="•"/>
            </a:pPr>
            <a:r>
              <a:rPr lang="en-US" sz="1200" dirty="0">
                <a:solidFill>
                  <a:srgbClr val="1E3340"/>
                </a:solidFill>
                <a:latin typeface="Calibri" pitchFamily="34" charset="0"/>
                <a:ea typeface="Calibri" pitchFamily="34" charset="-122"/>
                <a:cs typeface="Calibri" pitchFamily="34" charset="-120"/>
              </a:rPr>
              <a:t>Duplication of resources across divisions; potential for inter-divisional conflict (Griffin, 2022, p.244)</a:t>
            </a:r>
            <a:endParaRPr lang="en-US" sz="1200" dirty="0"/>
          </a:p>
        </p:txBody>
      </p:sp>
      <p:sp>
        <p:nvSpPr>
          <p:cNvPr id="6" name="Text 4"/>
          <p:cNvSpPr/>
          <p:nvPr/>
        </p:nvSpPr>
        <p:spPr>
          <a:xfrm>
            <a:off x="4315968" y="960120"/>
            <a:ext cx="4626864" cy="320040"/>
          </a:xfrm>
          <a:prstGeom prst="rect">
            <a:avLst/>
          </a:prstGeom>
          <a:noFill/>
          <a:ln/>
        </p:spPr>
        <p:txBody>
          <a:bodyPr wrap="square" rtlCol="0" anchor="ctr"/>
          <a:lstStyle/>
          <a:p>
            <a:pPr marL="0" indent="0" algn="ctr">
              <a:buNone/>
            </a:pPr>
            <a:r>
              <a:rPr lang="en-US" sz="1200" b="1" dirty="0">
                <a:solidFill>
                  <a:srgbClr val="065A82"/>
                </a:solidFill>
                <a:latin typeface="Calibri" pitchFamily="34" charset="0"/>
                <a:ea typeface="Calibri" pitchFamily="34" charset="-122"/>
                <a:cs typeface="Calibri" pitchFamily="34" charset="-120"/>
              </a:rPr>
              <a:t>JLP: Divisional Structure Chart</a:t>
            </a:r>
            <a:endParaRPr lang="en-US" sz="1200" dirty="0"/>
          </a:p>
        </p:txBody>
      </p:sp>
      <p:sp>
        <p:nvSpPr>
          <p:cNvPr id="7" name="Shape 5"/>
          <p:cNvSpPr/>
          <p:nvPr/>
        </p:nvSpPr>
        <p:spPr>
          <a:xfrm>
            <a:off x="5212080" y="1371600"/>
            <a:ext cx="2834640" cy="411480"/>
          </a:xfrm>
          <a:prstGeom prst="rect">
            <a:avLst/>
          </a:prstGeom>
          <a:solidFill>
            <a:srgbClr val="065A82"/>
          </a:solidFill>
          <a:ln w="12700">
            <a:solidFill>
              <a:srgbClr val="B3D9ED"/>
            </a:solidFill>
            <a:prstDash val="solid"/>
          </a:ln>
        </p:spPr>
        <p:txBody>
          <a:bodyPr/>
          <a:lstStyle/>
          <a:p>
            <a:endParaRPr lang="en-US"/>
          </a:p>
        </p:txBody>
      </p:sp>
      <p:sp>
        <p:nvSpPr>
          <p:cNvPr id="8" name="Text 6"/>
          <p:cNvSpPr/>
          <p:nvPr/>
        </p:nvSpPr>
        <p:spPr>
          <a:xfrm>
            <a:off x="5212080" y="1371600"/>
            <a:ext cx="2834640" cy="411480"/>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Chief Executive / Partnership Board</a:t>
            </a:r>
            <a:endParaRPr lang="en-US" sz="900" dirty="0"/>
          </a:p>
        </p:txBody>
      </p:sp>
      <p:sp>
        <p:nvSpPr>
          <p:cNvPr id="9" name="Shape 7"/>
          <p:cNvSpPr/>
          <p:nvPr/>
        </p:nvSpPr>
        <p:spPr>
          <a:xfrm>
            <a:off x="6629400" y="1783080"/>
            <a:ext cx="0" cy="182880"/>
          </a:xfrm>
          <a:prstGeom prst="line">
            <a:avLst/>
          </a:prstGeom>
          <a:noFill/>
          <a:ln w="12700">
            <a:solidFill>
              <a:srgbClr val="1C7293"/>
            </a:solidFill>
            <a:prstDash val="solid"/>
          </a:ln>
        </p:spPr>
        <p:txBody>
          <a:bodyPr/>
          <a:lstStyle/>
          <a:p>
            <a:endParaRPr lang="en-US"/>
          </a:p>
        </p:txBody>
      </p:sp>
      <p:sp>
        <p:nvSpPr>
          <p:cNvPr id="10" name="Shape 8"/>
          <p:cNvSpPr/>
          <p:nvPr/>
        </p:nvSpPr>
        <p:spPr>
          <a:xfrm>
            <a:off x="5882099" y="1971122"/>
            <a:ext cx="1618488" cy="0"/>
          </a:xfrm>
          <a:prstGeom prst="line">
            <a:avLst/>
          </a:prstGeom>
          <a:noFill/>
          <a:ln w="12700">
            <a:solidFill>
              <a:srgbClr val="1C7293"/>
            </a:solidFill>
            <a:prstDash val="solid"/>
          </a:ln>
        </p:spPr>
        <p:txBody>
          <a:bodyPr/>
          <a:lstStyle/>
          <a:p>
            <a:endParaRPr lang="en-US"/>
          </a:p>
        </p:txBody>
      </p:sp>
      <p:sp>
        <p:nvSpPr>
          <p:cNvPr id="11" name="Shape 9"/>
          <p:cNvSpPr/>
          <p:nvPr/>
        </p:nvSpPr>
        <p:spPr>
          <a:xfrm>
            <a:off x="5882099" y="1971122"/>
            <a:ext cx="0" cy="164592"/>
          </a:xfrm>
          <a:prstGeom prst="line">
            <a:avLst/>
          </a:prstGeom>
          <a:noFill/>
          <a:ln w="12700">
            <a:solidFill>
              <a:srgbClr val="1C7293"/>
            </a:solidFill>
            <a:prstDash val="solid"/>
          </a:ln>
        </p:spPr>
        <p:txBody>
          <a:bodyPr/>
          <a:lstStyle/>
          <a:p>
            <a:endParaRPr lang="en-US"/>
          </a:p>
        </p:txBody>
      </p:sp>
      <p:sp>
        <p:nvSpPr>
          <p:cNvPr id="12" name="Shape 10"/>
          <p:cNvSpPr/>
          <p:nvPr/>
        </p:nvSpPr>
        <p:spPr>
          <a:xfrm>
            <a:off x="5173439" y="2135714"/>
            <a:ext cx="1417320" cy="475488"/>
          </a:xfrm>
          <a:prstGeom prst="rect">
            <a:avLst/>
          </a:prstGeom>
          <a:solidFill>
            <a:srgbClr val="1C7293"/>
          </a:solidFill>
          <a:ln w="12700">
            <a:solidFill>
              <a:srgbClr val="B3D9ED"/>
            </a:solidFill>
            <a:prstDash val="solid"/>
          </a:ln>
        </p:spPr>
        <p:txBody>
          <a:bodyPr/>
          <a:lstStyle/>
          <a:p>
            <a:endParaRPr lang="en-US"/>
          </a:p>
        </p:txBody>
      </p:sp>
      <p:sp>
        <p:nvSpPr>
          <p:cNvPr id="13" name="Text 11"/>
          <p:cNvSpPr/>
          <p:nvPr/>
        </p:nvSpPr>
        <p:spPr>
          <a:xfrm>
            <a:off x="5173439" y="2135714"/>
            <a:ext cx="1417320" cy="475488"/>
          </a:xfrm>
          <a:prstGeom prst="rect">
            <a:avLst/>
          </a:prstGeom>
          <a:noFill/>
          <a:ln/>
        </p:spPr>
        <p:txBody>
          <a:bodyPr wrap="square" lIns="25400" tIns="25400" rIns="25400" bIns="2540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John Lewis</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&amp; Partners</a:t>
            </a:r>
            <a:endParaRPr lang="en-US" sz="1000" dirty="0"/>
          </a:p>
        </p:txBody>
      </p:sp>
      <p:sp>
        <p:nvSpPr>
          <p:cNvPr id="14" name="Shape 12"/>
          <p:cNvSpPr/>
          <p:nvPr/>
        </p:nvSpPr>
        <p:spPr>
          <a:xfrm>
            <a:off x="5882099" y="2611202"/>
            <a:ext cx="0" cy="109728"/>
          </a:xfrm>
          <a:prstGeom prst="line">
            <a:avLst/>
          </a:prstGeom>
          <a:noFill/>
          <a:ln w="12700">
            <a:solidFill>
              <a:srgbClr val="B3D9ED"/>
            </a:solidFill>
            <a:prstDash val="solid"/>
          </a:ln>
        </p:spPr>
        <p:txBody>
          <a:bodyPr/>
          <a:lstStyle/>
          <a:p>
            <a:endParaRPr lang="en-US"/>
          </a:p>
        </p:txBody>
      </p:sp>
      <p:sp>
        <p:nvSpPr>
          <p:cNvPr id="15" name="Shape 13"/>
          <p:cNvSpPr/>
          <p:nvPr/>
        </p:nvSpPr>
        <p:spPr>
          <a:xfrm>
            <a:off x="5173439" y="2720930"/>
            <a:ext cx="1417320" cy="384048"/>
          </a:xfrm>
          <a:prstGeom prst="rect">
            <a:avLst/>
          </a:prstGeom>
          <a:solidFill>
            <a:srgbClr val="DAEEF7"/>
          </a:solidFill>
          <a:ln w="12700">
            <a:solidFill>
              <a:srgbClr val="B3D9ED"/>
            </a:solidFill>
            <a:prstDash val="solid"/>
          </a:ln>
        </p:spPr>
        <p:txBody>
          <a:bodyPr/>
          <a:lstStyle/>
          <a:p>
            <a:endParaRPr lang="en-US"/>
          </a:p>
        </p:txBody>
      </p:sp>
      <p:sp>
        <p:nvSpPr>
          <p:cNvPr id="16" name="Text 14"/>
          <p:cNvSpPr/>
          <p:nvPr/>
        </p:nvSpPr>
        <p:spPr>
          <a:xfrm>
            <a:off x="5173439" y="2720930"/>
            <a:ext cx="1417320" cy="384048"/>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Retail Operations</a:t>
            </a:r>
            <a:endParaRPr lang="en-US" sz="800" dirty="0"/>
          </a:p>
          <a:p>
            <a:pPr marL="0" indent="0" algn="ctr">
              <a:buNone/>
            </a:pPr>
            <a:r>
              <a:rPr lang="en-US" sz="800" dirty="0">
                <a:solidFill>
                  <a:srgbClr val="065A82"/>
                </a:solidFill>
                <a:latin typeface="Calibri" pitchFamily="34" charset="0"/>
                <a:ea typeface="Calibri" pitchFamily="34" charset="-122"/>
                <a:cs typeface="Calibri" pitchFamily="34" charset="-120"/>
              </a:rPr>
              <a:t>&amp; Buying</a:t>
            </a:r>
            <a:endParaRPr lang="en-US" sz="800" dirty="0"/>
          </a:p>
        </p:txBody>
      </p:sp>
      <p:sp>
        <p:nvSpPr>
          <p:cNvPr id="17" name="Shape 15"/>
          <p:cNvSpPr/>
          <p:nvPr/>
        </p:nvSpPr>
        <p:spPr>
          <a:xfrm>
            <a:off x="5882099" y="3104978"/>
            <a:ext cx="0" cy="91440"/>
          </a:xfrm>
          <a:prstGeom prst="line">
            <a:avLst/>
          </a:prstGeom>
          <a:noFill/>
          <a:ln w="12700">
            <a:solidFill>
              <a:srgbClr val="B3D9ED"/>
            </a:solidFill>
            <a:prstDash val="solid"/>
          </a:ln>
        </p:spPr>
        <p:txBody>
          <a:bodyPr/>
          <a:lstStyle/>
          <a:p>
            <a:endParaRPr lang="en-US"/>
          </a:p>
        </p:txBody>
      </p:sp>
      <p:sp>
        <p:nvSpPr>
          <p:cNvPr id="18" name="Shape 16"/>
          <p:cNvSpPr/>
          <p:nvPr/>
        </p:nvSpPr>
        <p:spPr>
          <a:xfrm>
            <a:off x="5173439" y="3182112"/>
            <a:ext cx="1417320" cy="384048"/>
          </a:xfrm>
          <a:prstGeom prst="rect">
            <a:avLst/>
          </a:prstGeom>
          <a:solidFill>
            <a:srgbClr val="DAEEF7"/>
          </a:solidFill>
          <a:ln w="12700">
            <a:solidFill>
              <a:srgbClr val="B3D9ED"/>
            </a:solidFill>
            <a:prstDash val="solid"/>
          </a:ln>
        </p:spPr>
        <p:txBody>
          <a:bodyPr/>
          <a:lstStyle/>
          <a:p>
            <a:endParaRPr lang="en-US"/>
          </a:p>
        </p:txBody>
      </p:sp>
      <p:sp>
        <p:nvSpPr>
          <p:cNvPr id="19" name="Text 17"/>
          <p:cNvSpPr/>
          <p:nvPr/>
        </p:nvSpPr>
        <p:spPr>
          <a:xfrm>
            <a:off x="5173439" y="3196418"/>
            <a:ext cx="1417320" cy="384048"/>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Marketing /</a:t>
            </a:r>
            <a:endParaRPr lang="en-US" sz="800" dirty="0"/>
          </a:p>
          <a:p>
            <a:pPr marL="0" indent="0" algn="ctr">
              <a:buNone/>
            </a:pPr>
            <a:r>
              <a:rPr lang="en-US" sz="800" dirty="0">
                <a:solidFill>
                  <a:srgbClr val="065A82"/>
                </a:solidFill>
                <a:latin typeface="Calibri" pitchFamily="34" charset="0"/>
                <a:ea typeface="Calibri" pitchFamily="34" charset="-122"/>
                <a:cs typeface="Calibri" pitchFamily="34" charset="-120"/>
              </a:rPr>
              <a:t>Finance / People</a:t>
            </a:r>
            <a:endParaRPr lang="en-US" sz="800" dirty="0"/>
          </a:p>
        </p:txBody>
      </p:sp>
      <p:sp>
        <p:nvSpPr>
          <p:cNvPr id="20" name="Shape 18"/>
          <p:cNvSpPr/>
          <p:nvPr/>
        </p:nvSpPr>
        <p:spPr>
          <a:xfrm>
            <a:off x="7500587" y="1971122"/>
            <a:ext cx="0" cy="164592"/>
          </a:xfrm>
          <a:prstGeom prst="line">
            <a:avLst/>
          </a:prstGeom>
          <a:noFill/>
          <a:ln w="12700">
            <a:solidFill>
              <a:srgbClr val="1C7293"/>
            </a:solidFill>
            <a:prstDash val="solid"/>
          </a:ln>
        </p:spPr>
        <p:txBody>
          <a:bodyPr/>
          <a:lstStyle/>
          <a:p>
            <a:endParaRPr lang="en-US"/>
          </a:p>
        </p:txBody>
      </p:sp>
      <p:sp>
        <p:nvSpPr>
          <p:cNvPr id="21" name="Shape 19"/>
          <p:cNvSpPr/>
          <p:nvPr/>
        </p:nvSpPr>
        <p:spPr>
          <a:xfrm>
            <a:off x="6791927" y="2135714"/>
            <a:ext cx="1417320" cy="475488"/>
          </a:xfrm>
          <a:prstGeom prst="rect">
            <a:avLst/>
          </a:prstGeom>
          <a:solidFill>
            <a:srgbClr val="1C7293"/>
          </a:solidFill>
          <a:ln w="12700">
            <a:solidFill>
              <a:srgbClr val="B3D9ED"/>
            </a:solidFill>
            <a:prstDash val="solid"/>
          </a:ln>
        </p:spPr>
        <p:txBody>
          <a:bodyPr/>
          <a:lstStyle/>
          <a:p>
            <a:endParaRPr lang="en-US"/>
          </a:p>
        </p:txBody>
      </p:sp>
      <p:sp>
        <p:nvSpPr>
          <p:cNvPr id="22" name="Text 20"/>
          <p:cNvSpPr/>
          <p:nvPr/>
        </p:nvSpPr>
        <p:spPr>
          <a:xfrm>
            <a:off x="6791927" y="2135714"/>
            <a:ext cx="1417320" cy="475488"/>
          </a:xfrm>
          <a:prstGeom prst="rect">
            <a:avLst/>
          </a:prstGeom>
          <a:noFill/>
          <a:ln/>
        </p:spPr>
        <p:txBody>
          <a:bodyPr wrap="square" lIns="25400" tIns="25400" rIns="25400" bIns="2540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Waitrose</a:t>
            </a:r>
            <a:endParaRPr lang="en-US" sz="1000" dirty="0"/>
          </a:p>
          <a:p>
            <a:pPr marL="0" indent="0" algn="ctr">
              <a:buNone/>
            </a:pPr>
            <a:r>
              <a:rPr lang="en-US" sz="1000" b="1" dirty="0">
                <a:solidFill>
                  <a:srgbClr val="FFFFFF"/>
                </a:solidFill>
                <a:latin typeface="Calibri" pitchFamily="34" charset="0"/>
                <a:ea typeface="Calibri" pitchFamily="34" charset="-122"/>
                <a:cs typeface="Calibri" pitchFamily="34" charset="-120"/>
              </a:rPr>
              <a:t>&amp; Partners</a:t>
            </a:r>
            <a:endParaRPr lang="en-US" sz="1000" dirty="0"/>
          </a:p>
        </p:txBody>
      </p:sp>
      <p:sp>
        <p:nvSpPr>
          <p:cNvPr id="23" name="Shape 21"/>
          <p:cNvSpPr/>
          <p:nvPr/>
        </p:nvSpPr>
        <p:spPr>
          <a:xfrm>
            <a:off x="7500587" y="2611202"/>
            <a:ext cx="0" cy="109728"/>
          </a:xfrm>
          <a:prstGeom prst="line">
            <a:avLst/>
          </a:prstGeom>
          <a:noFill/>
          <a:ln w="12700">
            <a:solidFill>
              <a:srgbClr val="B3D9ED"/>
            </a:solidFill>
            <a:prstDash val="solid"/>
          </a:ln>
        </p:spPr>
        <p:txBody>
          <a:bodyPr/>
          <a:lstStyle/>
          <a:p>
            <a:endParaRPr lang="en-US"/>
          </a:p>
        </p:txBody>
      </p:sp>
      <p:sp>
        <p:nvSpPr>
          <p:cNvPr id="24" name="Shape 22"/>
          <p:cNvSpPr/>
          <p:nvPr/>
        </p:nvSpPr>
        <p:spPr>
          <a:xfrm>
            <a:off x="6791927" y="2720930"/>
            <a:ext cx="1417320" cy="384048"/>
          </a:xfrm>
          <a:prstGeom prst="rect">
            <a:avLst/>
          </a:prstGeom>
          <a:solidFill>
            <a:srgbClr val="DAEEF7"/>
          </a:solidFill>
          <a:ln w="12700">
            <a:solidFill>
              <a:srgbClr val="B3D9ED"/>
            </a:solidFill>
            <a:prstDash val="solid"/>
          </a:ln>
        </p:spPr>
        <p:txBody>
          <a:bodyPr/>
          <a:lstStyle/>
          <a:p>
            <a:endParaRPr lang="en-US"/>
          </a:p>
        </p:txBody>
      </p:sp>
      <p:sp>
        <p:nvSpPr>
          <p:cNvPr id="25" name="Text 23"/>
          <p:cNvSpPr/>
          <p:nvPr/>
        </p:nvSpPr>
        <p:spPr>
          <a:xfrm>
            <a:off x="6791927" y="2720930"/>
            <a:ext cx="1417320" cy="384048"/>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Retail Operations</a:t>
            </a:r>
            <a:endParaRPr lang="en-US" sz="800" dirty="0"/>
          </a:p>
          <a:p>
            <a:pPr marL="0" indent="0" algn="ctr">
              <a:buNone/>
            </a:pPr>
            <a:r>
              <a:rPr lang="en-US" sz="800" dirty="0">
                <a:solidFill>
                  <a:srgbClr val="065A82"/>
                </a:solidFill>
                <a:latin typeface="Calibri" pitchFamily="34" charset="0"/>
                <a:ea typeface="Calibri" pitchFamily="34" charset="-122"/>
                <a:cs typeface="Calibri" pitchFamily="34" charset="-120"/>
              </a:rPr>
              <a:t>&amp; Buying</a:t>
            </a:r>
            <a:endParaRPr lang="en-US" sz="800" dirty="0"/>
          </a:p>
        </p:txBody>
      </p:sp>
      <p:sp>
        <p:nvSpPr>
          <p:cNvPr id="26" name="Shape 24"/>
          <p:cNvSpPr/>
          <p:nvPr/>
        </p:nvSpPr>
        <p:spPr>
          <a:xfrm>
            <a:off x="7500587" y="3104978"/>
            <a:ext cx="0" cy="91440"/>
          </a:xfrm>
          <a:prstGeom prst="line">
            <a:avLst/>
          </a:prstGeom>
          <a:noFill/>
          <a:ln w="12700">
            <a:solidFill>
              <a:srgbClr val="B3D9ED"/>
            </a:solidFill>
            <a:prstDash val="solid"/>
          </a:ln>
        </p:spPr>
        <p:txBody>
          <a:bodyPr/>
          <a:lstStyle/>
          <a:p>
            <a:endParaRPr lang="en-US"/>
          </a:p>
        </p:txBody>
      </p:sp>
      <p:sp>
        <p:nvSpPr>
          <p:cNvPr id="27" name="Shape 25"/>
          <p:cNvSpPr/>
          <p:nvPr/>
        </p:nvSpPr>
        <p:spPr>
          <a:xfrm>
            <a:off x="6791927" y="3212936"/>
            <a:ext cx="1417320" cy="384048"/>
          </a:xfrm>
          <a:prstGeom prst="rect">
            <a:avLst/>
          </a:prstGeom>
          <a:solidFill>
            <a:srgbClr val="DAEEF7"/>
          </a:solidFill>
          <a:ln w="12700">
            <a:solidFill>
              <a:srgbClr val="B3D9ED"/>
            </a:solidFill>
            <a:prstDash val="solid"/>
          </a:ln>
        </p:spPr>
        <p:txBody>
          <a:bodyPr/>
          <a:lstStyle/>
          <a:p>
            <a:endParaRPr lang="en-US"/>
          </a:p>
        </p:txBody>
      </p:sp>
      <p:sp>
        <p:nvSpPr>
          <p:cNvPr id="28" name="Text 26"/>
          <p:cNvSpPr/>
          <p:nvPr/>
        </p:nvSpPr>
        <p:spPr>
          <a:xfrm>
            <a:off x="6791927" y="3227684"/>
            <a:ext cx="1417320" cy="384048"/>
          </a:xfrm>
          <a:prstGeom prst="rect">
            <a:avLst/>
          </a:prstGeom>
          <a:noFill/>
          <a:ln/>
        </p:spPr>
        <p:txBody>
          <a:bodyPr wrap="square" lIns="25400" tIns="25400" rIns="25400" bIns="25400" rtlCol="0" anchor="ctr"/>
          <a:lstStyle/>
          <a:p>
            <a:pPr marL="0" indent="0" algn="ctr">
              <a:buNone/>
            </a:pPr>
            <a:r>
              <a:rPr lang="en-US" sz="800" dirty="0">
                <a:solidFill>
                  <a:srgbClr val="065A82"/>
                </a:solidFill>
                <a:latin typeface="Calibri" pitchFamily="34" charset="0"/>
                <a:ea typeface="Calibri" pitchFamily="34" charset="-122"/>
                <a:cs typeface="Calibri" pitchFamily="34" charset="-120"/>
              </a:rPr>
              <a:t>Marketing /</a:t>
            </a:r>
            <a:endParaRPr lang="en-US" sz="800" dirty="0"/>
          </a:p>
          <a:p>
            <a:pPr marL="0" indent="0" algn="ctr">
              <a:buNone/>
            </a:pPr>
            <a:r>
              <a:rPr lang="en-US" sz="800" dirty="0">
                <a:solidFill>
                  <a:srgbClr val="065A82"/>
                </a:solidFill>
                <a:latin typeface="Calibri" pitchFamily="34" charset="0"/>
                <a:ea typeface="Calibri" pitchFamily="34" charset="-122"/>
                <a:cs typeface="Calibri" pitchFamily="34" charset="-120"/>
              </a:rPr>
              <a:t>Finance / People</a:t>
            </a:r>
            <a:endParaRPr lang="en-US" sz="800" dirty="0"/>
          </a:p>
        </p:txBody>
      </p:sp>
      <p:sp>
        <p:nvSpPr>
          <p:cNvPr id="29" name="Shape 27"/>
          <p:cNvSpPr/>
          <p:nvPr/>
        </p:nvSpPr>
        <p:spPr>
          <a:xfrm>
            <a:off x="4407408" y="4407408"/>
            <a:ext cx="4443984" cy="347472"/>
          </a:xfrm>
          <a:prstGeom prst="rect">
            <a:avLst/>
          </a:prstGeom>
          <a:solidFill>
            <a:srgbClr val="0D9488"/>
          </a:solidFill>
          <a:ln/>
        </p:spPr>
        <p:txBody>
          <a:bodyPr/>
          <a:lstStyle/>
          <a:p>
            <a:endParaRPr lang="en-US"/>
          </a:p>
        </p:txBody>
      </p:sp>
      <p:sp>
        <p:nvSpPr>
          <p:cNvPr id="30" name="Text 28"/>
          <p:cNvSpPr/>
          <p:nvPr/>
        </p:nvSpPr>
        <p:spPr>
          <a:xfrm>
            <a:off x="4407408" y="4407408"/>
            <a:ext cx="4443984" cy="34747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Partnership Services: Finance | People &amp; Culture | IT | Legal | Property</a:t>
            </a:r>
            <a:endParaRPr lang="en-US" sz="900" dirty="0"/>
          </a:p>
        </p:txBody>
      </p:sp>
      <p:sp>
        <p:nvSpPr>
          <p:cNvPr id="31" name="Text 29"/>
          <p:cNvSpPr/>
          <p:nvPr/>
        </p:nvSpPr>
        <p:spPr>
          <a:xfrm>
            <a:off x="4315968" y="4818888"/>
            <a:ext cx="4626864" cy="274320"/>
          </a:xfrm>
          <a:prstGeom prst="rect">
            <a:avLst/>
          </a:prstGeom>
          <a:noFill/>
          <a:ln/>
        </p:spPr>
        <p:txBody>
          <a:bodyPr wrap="square" rtlCol="0" anchor="ctr"/>
          <a:lstStyle/>
          <a:p>
            <a:pPr marL="0" indent="0" algn="ctr">
              <a:buNone/>
            </a:pPr>
            <a:r>
              <a:rPr lang="en-US" sz="850" i="1" dirty="0">
                <a:solidFill>
                  <a:srgbClr val="6B8FA3"/>
                </a:solidFill>
                <a:latin typeface="Calibri" pitchFamily="34" charset="0"/>
                <a:ea typeface="Calibri" pitchFamily="34" charset="-122"/>
                <a:cs typeface="Calibri" pitchFamily="34" charset="-120"/>
              </a:rPr>
              <a:t>Source: Adapted from JLP (2024); Jones (2020, p.110)</a:t>
            </a: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Structure Design 3: Matrix Structure</a:t>
            </a:r>
            <a:endParaRPr lang="en-US" sz="2700" dirty="0"/>
          </a:p>
        </p:txBody>
      </p:sp>
      <p:sp>
        <p:nvSpPr>
          <p:cNvPr id="5" name="Text 3"/>
          <p:cNvSpPr/>
          <p:nvPr/>
        </p:nvSpPr>
        <p:spPr>
          <a:xfrm>
            <a:off x="201168" y="960120"/>
            <a:ext cx="3433569" cy="4069080"/>
          </a:xfrm>
          <a:prstGeom prst="rect">
            <a:avLst/>
          </a:prstGeom>
          <a:noFill/>
          <a:ln/>
        </p:spPr>
        <p:txBody>
          <a:bodyPr wrap="square" rtlCol="0" anchor="ctr"/>
          <a:lstStyle/>
          <a:p>
            <a:pPr marL="0" indent="0">
              <a:lnSpc>
                <a:spcPct val="122000"/>
              </a:lnSpc>
              <a:buNone/>
            </a:pPr>
            <a:r>
              <a:rPr lang="en-US" sz="1200" b="1" dirty="0">
                <a:solidFill>
                  <a:srgbClr val="065A82"/>
                </a:solidFill>
                <a:latin typeface="Calibri" pitchFamily="34" charset="0"/>
                <a:ea typeface="Calibri" pitchFamily="34" charset="-122"/>
                <a:cs typeface="Calibri" pitchFamily="34" charset="-120"/>
              </a:rPr>
              <a:t>Definition:</a:t>
            </a:r>
            <a:endParaRPr lang="en-US" sz="1200" dirty="0"/>
          </a:p>
          <a:p>
            <a:pPr marL="0" indent="0">
              <a:lnSpc>
                <a:spcPct val="122000"/>
              </a:lnSpc>
              <a:buNone/>
            </a:pPr>
            <a:r>
              <a:rPr lang="en-US" sz="1100" dirty="0">
                <a:solidFill>
                  <a:srgbClr val="1E3340"/>
                </a:solidFill>
                <a:latin typeface="Calibri" pitchFamily="34" charset="0"/>
                <a:ea typeface="Calibri" pitchFamily="34" charset="-122"/>
                <a:cs typeface="Calibri" pitchFamily="34" charset="-120"/>
              </a:rPr>
              <a:t>Combines functional and divisional structures. Employees report simultaneously to both a functional manager and a product/project manager (Burton et al., 2021, p.145).</a:t>
            </a:r>
            <a:endParaRPr lang="en-US" sz="1100" dirty="0"/>
          </a:p>
          <a:p>
            <a:pPr marL="0" indent="0">
              <a:lnSpc>
                <a:spcPct val="122000"/>
              </a:lnSpc>
              <a:buNone/>
            </a:pPr>
            <a:r>
              <a:rPr lang="en-US" sz="1100" dirty="0">
                <a:solidFill>
                  <a:srgbClr val="1E3340"/>
                </a:solidFill>
                <a:latin typeface="Calibri" pitchFamily="34" charset="0"/>
                <a:ea typeface="Calibri" pitchFamily="34" charset="-122"/>
                <a:cs typeface="Calibri" pitchFamily="34" charset="-120"/>
              </a:rPr>
              <a:t> </a:t>
            </a:r>
            <a:endParaRPr lang="en-US" sz="1100" dirty="0"/>
          </a:p>
          <a:p>
            <a:pPr marL="0" indent="0">
              <a:lnSpc>
                <a:spcPct val="122000"/>
              </a:lnSpc>
              <a:buNone/>
            </a:pPr>
            <a:r>
              <a:rPr lang="en-US" sz="1100" b="1" dirty="0">
                <a:solidFill>
                  <a:srgbClr val="065A82"/>
                </a:solidFill>
                <a:latin typeface="Calibri" pitchFamily="34" charset="0"/>
                <a:ea typeface="Calibri" pitchFamily="34" charset="-122"/>
                <a:cs typeface="Calibri" pitchFamily="34" charset="-120"/>
              </a:rPr>
              <a:t>Key Features:</a:t>
            </a:r>
            <a:endParaRPr lang="en-US" sz="1100" dirty="0"/>
          </a:p>
          <a:p>
            <a:pPr marL="342900" indent="-342900">
              <a:lnSpc>
                <a:spcPct val="122000"/>
              </a:lnSpc>
              <a:buSzPct val="100000"/>
              <a:buChar char="•"/>
            </a:pPr>
            <a:r>
              <a:rPr lang="en-US" sz="1100" dirty="0">
                <a:solidFill>
                  <a:srgbClr val="1E3340"/>
                </a:solidFill>
                <a:latin typeface="Calibri" pitchFamily="34" charset="0"/>
                <a:ea typeface="Calibri" pitchFamily="34" charset="-122"/>
                <a:cs typeface="Calibri" pitchFamily="34" charset="-120"/>
              </a:rPr>
              <a:t>Dual authority and reporting lines</a:t>
            </a:r>
            <a:endParaRPr lang="en-US" sz="1100" dirty="0"/>
          </a:p>
          <a:p>
            <a:pPr marL="342900" indent="-342900">
              <a:lnSpc>
                <a:spcPct val="122000"/>
              </a:lnSpc>
              <a:buSzPct val="100000"/>
              <a:buChar char="•"/>
            </a:pPr>
            <a:r>
              <a:rPr lang="en-US" sz="1100" dirty="0">
                <a:solidFill>
                  <a:srgbClr val="1E3340"/>
                </a:solidFill>
                <a:latin typeface="Calibri" pitchFamily="34" charset="0"/>
                <a:ea typeface="Calibri" pitchFamily="34" charset="-122"/>
                <a:cs typeface="Calibri" pitchFamily="34" charset="-120"/>
              </a:rPr>
              <a:t>Cross-functional project teams</a:t>
            </a:r>
            <a:endParaRPr lang="en-US" sz="1100" dirty="0"/>
          </a:p>
          <a:p>
            <a:pPr marL="342900" indent="-342900">
              <a:lnSpc>
                <a:spcPct val="122000"/>
              </a:lnSpc>
              <a:buSzPct val="100000"/>
              <a:buChar char="•"/>
            </a:pPr>
            <a:r>
              <a:rPr lang="en-US" sz="1100" dirty="0">
                <a:solidFill>
                  <a:srgbClr val="1E3340"/>
                </a:solidFill>
                <a:latin typeface="Calibri" pitchFamily="34" charset="0"/>
                <a:ea typeface="Calibri" pitchFamily="34" charset="-122"/>
                <a:cs typeface="Calibri" pitchFamily="34" charset="-120"/>
              </a:rPr>
              <a:t>Flexible resource reallocation (Griffin, 2022, p.247)</a:t>
            </a:r>
            <a:endParaRPr lang="en-US" sz="1100" dirty="0"/>
          </a:p>
          <a:p>
            <a:pPr marL="0" indent="0">
              <a:lnSpc>
                <a:spcPct val="122000"/>
              </a:lnSpc>
              <a:buNone/>
            </a:pPr>
            <a:r>
              <a:rPr lang="en-US" sz="1100" dirty="0">
                <a:solidFill>
                  <a:srgbClr val="1E3340"/>
                </a:solidFill>
                <a:latin typeface="Calibri" pitchFamily="34" charset="0"/>
                <a:ea typeface="Calibri" pitchFamily="34" charset="-122"/>
                <a:cs typeface="Calibri" pitchFamily="34" charset="-120"/>
              </a:rPr>
              <a:t> </a:t>
            </a:r>
            <a:endParaRPr lang="en-US" sz="1100" dirty="0"/>
          </a:p>
          <a:p>
            <a:pPr marL="0" indent="0">
              <a:lnSpc>
                <a:spcPct val="122000"/>
              </a:lnSpc>
              <a:buNone/>
            </a:pPr>
            <a:r>
              <a:rPr lang="en-US" sz="1100" b="1" dirty="0">
                <a:solidFill>
                  <a:srgbClr val="155724"/>
                </a:solidFill>
                <a:latin typeface="Calibri" pitchFamily="34" charset="0"/>
                <a:ea typeface="Calibri" pitchFamily="34" charset="-122"/>
                <a:cs typeface="Calibri" pitchFamily="34" charset="-120"/>
              </a:rPr>
              <a:t>Advantages:</a:t>
            </a:r>
            <a:endParaRPr lang="en-US" sz="1100" dirty="0"/>
          </a:p>
          <a:p>
            <a:pPr marL="342900" indent="-342900">
              <a:lnSpc>
                <a:spcPct val="122000"/>
              </a:lnSpc>
              <a:buSzPct val="100000"/>
              <a:buChar char="•"/>
            </a:pPr>
            <a:r>
              <a:rPr lang="en-US" sz="1100" dirty="0">
                <a:solidFill>
                  <a:srgbClr val="1E3340"/>
                </a:solidFill>
                <a:latin typeface="Calibri" pitchFamily="34" charset="0"/>
                <a:ea typeface="Calibri" pitchFamily="34" charset="-122"/>
                <a:cs typeface="Calibri" pitchFamily="34" charset="-120"/>
              </a:rPr>
              <a:t>Promotes knowledge sharing; allows rapid redeployment of talent to strategic priorities (Daft, 2021, p.115)</a:t>
            </a:r>
            <a:endParaRPr lang="en-US" sz="1100" dirty="0"/>
          </a:p>
          <a:p>
            <a:pPr marL="0" indent="0">
              <a:lnSpc>
                <a:spcPct val="122000"/>
              </a:lnSpc>
              <a:buNone/>
            </a:pPr>
            <a:r>
              <a:rPr lang="en-US" sz="1100" dirty="0">
                <a:solidFill>
                  <a:srgbClr val="1E3340"/>
                </a:solidFill>
                <a:latin typeface="Calibri" pitchFamily="34" charset="0"/>
                <a:ea typeface="Calibri" pitchFamily="34" charset="-122"/>
                <a:cs typeface="Calibri" pitchFamily="34" charset="-120"/>
              </a:rPr>
              <a:t> </a:t>
            </a:r>
            <a:endParaRPr lang="en-US" sz="1100" dirty="0"/>
          </a:p>
          <a:p>
            <a:pPr marL="0" indent="0">
              <a:lnSpc>
                <a:spcPct val="122000"/>
              </a:lnSpc>
              <a:buNone/>
            </a:pPr>
            <a:r>
              <a:rPr lang="en-US" sz="1100" b="1" dirty="0">
                <a:solidFill>
                  <a:srgbClr val="721C24"/>
                </a:solidFill>
                <a:latin typeface="Calibri" pitchFamily="34" charset="0"/>
                <a:ea typeface="Calibri" pitchFamily="34" charset="-122"/>
                <a:cs typeface="Calibri" pitchFamily="34" charset="-120"/>
              </a:rPr>
              <a:t>Limitations:</a:t>
            </a:r>
            <a:endParaRPr lang="en-US" sz="1100" dirty="0"/>
          </a:p>
          <a:p>
            <a:pPr marL="342900" indent="-342900">
              <a:lnSpc>
                <a:spcPct val="122000"/>
              </a:lnSpc>
              <a:buSzPct val="100000"/>
              <a:buChar char="•"/>
            </a:pPr>
            <a:r>
              <a:rPr lang="en-US" sz="1100" dirty="0">
                <a:solidFill>
                  <a:srgbClr val="1E3340"/>
                </a:solidFill>
                <a:latin typeface="Calibri" pitchFamily="34" charset="0"/>
                <a:ea typeface="Calibri" pitchFamily="34" charset="-122"/>
                <a:cs typeface="Calibri" pitchFamily="34" charset="-120"/>
              </a:rPr>
              <a:t>Dual authority creates role ambiguity; high coordination costs; potential conflict between managers (Jones, 2020, p.118)</a:t>
            </a:r>
            <a:endParaRPr lang="en-US" sz="1100" dirty="0"/>
          </a:p>
        </p:txBody>
      </p:sp>
      <p:sp>
        <p:nvSpPr>
          <p:cNvPr id="6" name="Text 4"/>
          <p:cNvSpPr/>
          <p:nvPr/>
        </p:nvSpPr>
        <p:spPr>
          <a:xfrm>
            <a:off x="4315968" y="960120"/>
            <a:ext cx="4626864" cy="320040"/>
          </a:xfrm>
          <a:prstGeom prst="rect">
            <a:avLst/>
          </a:prstGeom>
          <a:noFill/>
          <a:ln/>
        </p:spPr>
        <p:txBody>
          <a:bodyPr wrap="square" rtlCol="0" anchor="ctr"/>
          <a:lstStyle/>
          <a:p>
            <a:pPr marL="0" indent="0" algn="ctr">
              <a:buNone/>
            </a:pPr>
            <a:r>
              <a:rPr lang="en-US" sz="1200" b="1" dirty="0">
                <a:solidFill>
                  <a:srgbClr val="065A82"/>
                </a:solidFill>
                <a:latin typeface="Calibri" pitchFamily="34" charset="0"/>
                <a:ea typeface="Calibri" pitchFamily="34" charset="-122"/>
                <a:cs typeface="Calibri" pitchFamily="34" charset="-120"/>
              </a:rPr>
              <a:t>JLP: Matrix Structure Chart</a:t>
            </a:r>
            <a:endParaRPr lang="en-US" sz="1200" dirty="0"/>
          </a:p>
        </p:txBody>
      </p:sp>
      <p:sp>
        <p:nvSpPr>
          <p:cNvPr id="7" name="Shape 5"/>
          <p:cNvSpPr/>
          <p:nvPr/>
        </p:nvSpPr>
        <p:spPr>
          <a:xfrm>
            <a:off x="5074920" y="1353312"/>
            <a:ext cx="2743200" cy="384048"/>
          </a:xfrm>
          <a:prstGeom prst="rect">
            <a:avLst/>
          </a:prstGeom>
          <a:solidFill>
            <a:srgbClr val="065A82"/>
          </a:solidFill>
          <a:ln w="12700">
            <a:solidFill>
              <a:srgbClr val="B3D9ED"/>
            </a:solidFill>
            <a:prstDash val="solid"/>
          </a:ln>
        </p:spPr>
        <p:txBody>
          <a:bodyPr/>
          <a:lstStyle/>
          <a:p>
            <a:endParaRPr lang="en-US"/>
          </a:p>
        </p:txBody>
      </p:sp>
      <p:sp>
        <p:nvSpPr>
          <p:cNvPr id="8" name="Text 6"/>
          <p:cNvSpPr/>
          <p:nvPr/>
        </p:nvSpPr>
        <p:spPr>
          <a:xfrm>
            <a:off x="5074920" y="1353312"/>
            <a:ext cx="2743200" cy="384048"/>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Chief Executive / Partnership Board</a:t>
            </a:r>
            <a:endParaRPr lang="en-US" sz="900" dirty="0"/>
          </a:p>
        </p:txBody>
      </p:sp>
      <p:sp>
        <p:nvSpPr>
          <p:cNvPr id="9" name="Shape 7"/>
          <p:cNvSpPr/>
          <p:nvPr/>
        </p:nvSpPr>
        <p:spPr>
          <a:xfrm>
            <a:off x="6446520" y="1737360"/>
            <a:ext cx="0" cy="164592"/>
          </a:xfrm>
          <a:prstGeom prst="line">
            <a:avLst/>
          </a:prstGeom>
          <a:noFill/>
          <a:ln w="12700">
            <a:solidFill>
              <a:srgbClr val="1C7293"/>
            </a:solidFill>
            <a:prstDash val="solid"/>
          </a:ln>
        </p:spPr>
        <p:txBody>
          <a:bodyPr/>
          <a:lstStyle/>
          <a:p>
            <a:endParaRPr lang="en-US"/>
          </a:p>
        </p:txBody>
      </p:sp>
      <p:sp>
        <p:nvSpPr>
          <p:cNvPr id="11" name="Shape 9"/>
          <p:cNvSpPr/>
          <p:nvPr/>
        </p:nvSpPr>
        <p:spPr>
          <a:xfrm>
            <a:off x="4590288" y="1901952"/>
            <a:ext cx="1005840" cy="384048"/>
          </a:xfrm>
          <a:prstGeom prst="rect">
            <a:avLst/>
          </a:prstGeom>
          <a:solidFill>
            <a:srgbClr val="1C7293"/>
          </a:solidFill>
          <a:ln w="12700">
            <a:solidFill>
              <a:srgbClr val="B3D9ED"/>
            </a:solidFill>
            <a:prstDash val="solid"/>
          </a:ln>
        </p:spPr>
        <p:txBody>
          <a:bodyPr/>
          <a:lstStyle/>
          <a:p>
            <a:endParaRPr lang="en-US"/>
          </a:p>
        </p:txBody>
      </p:sp>
      <p:sp>
        <p:nvSpPr>
          <p:cNvPr id="12" name="Text 10"/>
          <p:cNvSpPr/>
          <p:nvPr/>
        </p:nvSpPr>
        <p:spPr>
          <a:xfrm>
            <a:off x="4590288" y="1901952"/>
            <a:ext cx="1005840" cy="384048"/>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Finance</a:t>
            </a:r>
            <a:endParaRPr lang="en-US" sz="900" dirty="0"/>
          </a:p>
        </p:txBody>
      </p:sp>
      <p:sp>
        <p:nvSpPr>
          <p:cNvPr id="13" name="Shape 11"/>
          <p:cNvSpPr/>
          <p:nvPr/>
        </p:nvSpPr>
        <p:spPr>
          <a:xfrm>
            <a:off x="5650992" y="1901952"/>
            <a:ext cx="1005840" cy="384048"/>
          </a:xfrm>
          <a:prstGeom prst="rect">
            <a:avLst/>
          </a:prstGeom>
          <a:solidFill>
            <a:srgbClr val="1C7293"/>
          </a:solidFill>
          <a:ln w="12700">
            <a:solidFill>
              <a:srgbClr val="B3D9ED"/>
            </a:solidFill>
            <a:prstDash val="solid"/>
          </a:ln>
        </p:spPr>
        <p:txBody>
          <a:bodyPr/>
          <a:lstStyle/>
          <a:p>
            <a:endParaRPr lang="en-US"/>
          </a:p>
        </p:txBody>
      </p:sp>
      <p:sp>
        <p:nvSpPr>
          <p:cNvPr id="14" name="Text 12"/>
          <p:cNvSpPr/>
          <p:nvPr/>
        </p:nvSpPr>
        <p:spPr>
          <a:xfrm>
            <a:off x="5650992" y="1901952"/>
            <a:ext cx="1005840" cy="384048"/>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Marketing</a:t>
            </a:r>
            <a:endParaRPr lang="en-US" sz="900" dirty="0"/>
          </a:p>
        </p:txBody>
      </p:sp>
      <p:sp>
        <p:nvSpPr>
          <p:cNvPr id="15" name="Shape 13"/>
          <p:cNvSpPr/>
          <p:nvPr/>
        </p:nvSpPr>
        <p:spPr>
          <a:xfrm>
            <a:off x="6711696" y="1901952"/>
            <a:ext cx="1005840" cy="384048"/>
          </a:xfrm>
          <a:prstGeom prst="rect">
            <a:avLst/>
          </a:prstGeom>
          <a:solidFill>
            <a:srgbClr val="1C7293"/>
          </a:solidFill>
          <a:ln w="12700">
            <a:solidFill>
              <a:srgbClr val="B3D9ED"/>
            </a:solidFill>
            <a:prstDash val="solid"/>
          </a:ln>
        </p:spPr>
        <p:txBody>
          <a:bodyPr/>
          <a:lstStyle/>
          <a:p>
            <a:endParaRPr lang="en-US"/>
          </a:p>
        </p:txBody>
      </p:sp>
      <p:sp>
        <p:nvSpPr>
          <p:cNvPr id="16" name="Text 14"/>
          <p:cNvSpPr/>
          <p:nvPr/>
        </p:nvSpPr>
        <p:spPr>
          <a:xfrm>
            <a:off x="6711696" y="1901952"/>
            <a:ext cx="1005840" cy="384048"/>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Operations</a:t>
            </a:r>
            <a:endParaRPr lang="en-US" sz="900" dirty="0"/>
          </a:p>
        </p:txBody>
      </p:sp>
      <p:sp>
        <p:nvSpPr>
          <p:cNvPr id="17" name="Shape 15"/>
          <p:cNvSpPr/>
          <p:nvPr/>
        </p:nvSpPr>
        <p:spPr>
          <a:xfrm>
            <a:off x="7772400" y="1901952"/>
            <a:ext cx="1005840" cy="384048"/>
          </a:xfrm>
          <a:prstGeom prst="rect">
            <a:avLst/>
          </a:prstGeom>
          <a:solidFill>
            <a:srgbClr val="1C7293"/>
          </a:solidFill>
          <a:ln w="12700">
            <a:solidFill>
              <a:srgbClr val="B3D9ED"/>
            </a:solidFill>
            <a:prstDash val="solid"/>
          </a:ln>
        </p:spPr>
        <p:txBody>
          <a:bodyPr/>
          <a:lstStyle/>
          <a:p>
            <a:endParaRPr lang="en-US"/>
          </a:p>
        </p:txBody>
      </p:sp>
      <p:sp>
        <p:nvSpPr>
          <p:cNvPr id="18" name="Text 16"/>
          <p:cNvSpPr/>
          <p:nvPr/>
        </p:nvSpPr>
        <p:spPr>
          <a:xfrm>
            <a:off x="7772400" y="1901952"/>
            <a:ext cx="1005840" cy="384048"/>
          </a:xfrm>
          <a:prstGeom prst="rect">
            <a:avLst/>
          </a:prstGeom>
          <a:noFill/>
          <a:ln/>
        </p:spPr>
        <p:txBody>
          <a:bodyPr wrap="square" lIns="25400" tIns="25400" rIns="25400" bIns="25400"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People</a:t>
            </a:r>
            <a:endParaRPr lang="en-US" sz="900" dirty="0"/>
          </a:p>
        </p:txBody>
      </p:sp>
      <p:sp>
        <p:nvSpPr>
          <p:cNvPr id="20" name="Shape 18"/>
          <p:cNvSpPr/>
          <p:nvPr/>
        </p:nvSpPr>
        <p:spPr>
          <a:xfrm>
            <a:off x="3730752" y="2395728"/>
            <a:ext cx="804672" cy="502920"/>
          </a:xfrm>
          <a:prstGeom prst="rect">
            <a:avLst/>
          </a:prstGeom>
          <a:solidFill>
            <a:srgbClr val="0D9488"/>
          </a:solidFill>
          <a:ln w="12700">
            <a:solidFill>
              <a:srgbClr val="B3D9ED"/>
            </a:solidFill>
            <a:prstDash val="solid"/>
          </a:ln>
        </p:spPr>
        <p:txBody>
          <a:bodyPr/>
          <a:lstStyle/>
          <a:p>
            <a:endParaRPr lang="en-US"/>
          </a:p>
        </p:txBody>
      </p:sp>
      <p:sp>
        <p:nvSpPr>
          <p:cNvPr id="21" name="Text 19"/>
          <p:cNvSpPr/>
          <p:nvPr/>
        </p:nvSpPr>
        <p:spPr>
          <a:xfrm>
            <a:off x="3730752" y="2395728"/>
            <a:ext cx="804672" cy="502920"/>
          </a:xfrm>
          <a:prstGeom prst="rect">
            <a:avLst/>
          </a:prstGeom>
          <a:noFill/>
          <a:ln/>
        </p:spPr>
        <p:txBody>
          <a:bodyPr wrap="square" lIns="25400" tIns="25400" rIns="25400" bIns="2540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John Lewis</a:t>
            </a:r>
            <a:endParaRPr lang="en-US" sz="800" dirty="0"/>
          </a:p>
          <a:p>
            <a:pPr marL="0" indent="0" algn="ctr">
              <a:buNone/>
            </a:pPr>
            <a:r>
              <a:rPr lang="en-US" sz="800" b="1" dirty="0">
                <a:solidFill>
                  <a:srgbClr val="FFFFFF"/>
                </a:solidFill>
                <a:latin typeface="Calibri" pitchFamily="34" charset="0"/>
                <a:ea typeface="Calibri" pitchFamily="34" charset="-122"/>
                <a:cs typeface="Calibri" pitchFamily="34" charset="-120"/>
              </a:rPr>
              <a:t>Projects</a:t>
            </a:r>
            <a:endParaRPr lang="en-US" sz="800" dirty="0"/>
          </a:p>
        </p:txBody>
      </p:sp>
      <p:sp>
        <p:nvSpPr>
          <p:cNvPr id="22" name="Shape 20"/>
          <p:cNvSpPr/>
          <p:nvPr/>
        </p:nvSpPr>
        <p:spPr>
          <a:xfrm>
            <a:off x="4590288" y="2395728"/>
            <a:ext cx="1005840" cy="502920"/>
          </a:xfrm>
          <a:prstGeom prst="rect">
            <a:avLst/>
          </a:prstGeom>
          <a:solidFill>
            <a:srgbClr val="DAEEF7"/>
          </a:solidFill>
          <a:ln w="12700">
            <a:solidFill>
              <a:srgbClr val="B3D9ED"/>
            </a:solidFill>
            <a:prstDash val="solid"/>
          </a:ln>
        </p:spPr>
        <p:txBody>
          <a:bodyPr/>
          <a:lstStyle/>
          <a:p>
            <a:endParaRPr lang="en-US"/>
          </a:p>
        </p:txBody>
      </p:sp>
      <p:sp>
        <p:nvSpPr>
          <p:cNvPr id="23" name="Text 21"/>
          <p:cNvSpPr/>
          <p:nvPr/>
        </p:nvSpPr>
        <p:spPr>
          <a:xfrm>
            <a:off x="4590288" y="2395728"/>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24" name="Shape 22"/>
          <p:cNvSpPr/>
          <p:nvPr/>
        </p:nvSpPr>
        <p:spPr>
          <a:xfrm>
            <a:off x="5650992" y="2395728"/>
            <a:ext cx="1005840" cy="502920"/>
          </a:xfrm>
          <a:prstGeom prst="rect">
            <a:avLst/>
          </a:prstGeom>
          <a:solidFill>
            <a:srgbClr val="DAEEF7"/>
          </a:solidFill>
          <a:ln w="12700">
            <a:solidFill>
              <a:srgbClr val="B3D9ED"/>
            </a:solidFill>
            <a:prstDash val="solid"/>
          </a:ln>
        </p:spPr>
        <p:txBody>
          <a:bodyPr/>
          <a:lstStyle/>
          <a:p>
            <a:endParaRPr lang="en-US"/>
          </a:p>
        </p:txBody>
      </p:sp>
      <p:sp>
        <p:nvSpPr>
          <p:cNvPr id="25" name="Text 23"/>
          <p:cNvSpPr/>
          <p:nvPr/>
        </p:nvSpPr>
        <p:spPr>
          <a:xfrm>
            <a:off x="5650992" y="2395728"/>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26" name="Shape 24"/>
          <p:cNvSpPr/>
          <p:nvPr/>
        </p:nvSpPr>
        <p:spPr>
          <a:xfrm>
            <a:off x="6711696" y="2395728"/>
            <a:ext cx="1005840" cy="502920"/>
          </a:xfrm>
          <a:prstGeom prst="rect">
            <a:avLst/>
          </a:prstGeom>
          <a:solidFill>
            <a:srgbClr val="DAEEF7"/>
          </a:solidFill>
          <a:ln w="12700">
            <a:solidFill>
              <a:srgbClr val="B3D9ED"/>
            </a:solidFill>
            <a:prstDash val="solid"/>
          </a:ln>
        </p:spPr>
        <p:txBody>
          <a:bodyPr/>
          <a:lstStyle/>
          <a:p>
            <a:endParaRPr lang="en-US"/>
          </a:p>
        </p:txBody>
      </p:sp>
      <p:sp>
        <p:nvSpPr>
          <p:cNvPr id="27" name="Text 25"/>
          <p:cNvSpPr/>
          <p:nvPr/>
        </p:nvSpPr>
        <p:spPr>
          <a:xfrm>
            <a:off x="6711696" y="2395728"/>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28" name="Shape 26"/>
          <p:cNvSpPr/>
          <p:nvPr/>
        </p:nvSpPr>
        <p:spPr>
          <a:xfrm>
            <a:off x="7772400" y="2395728"/>
            <a:ext cx="1005840" cy="502920"/>
          </a:xfrm>
          <a:prstGeom prst="rect">
            <a:avLst/>
          </a:prstGeom>
          <a:solidFill>
            <a:srgbClr val="DAEEF7"/>
          </a:solidFill>
          <a:ln w="12700">
            <a:solidFill>
              <a:srgbClr val="B3D9ED"/>
            </a:solidFill>
            <a:prstDash val="solid"/>
          </a:ln>
        </p:spPr>
        <p:txBody>
          <a:bodyPr/>
          <a:lstStyle/>
          <a:p>
            <a:endParaRPr lang="en-US"/>
          </a:p>
        </p:txBody>
      </p:sp>
      <p:sp>
        <p:nvSpPr>
          <p:cNvPr id="29" name="Text 27"/>
          <p:cNvSpPr/>
          <p:nvPr/>
        </p:nvSpPr>
        <p:spPr>
          <a:xfrm>
            <a:off x="7772400" y="2395728"/>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30" name="Shape 28"/>
          <p:cNvSpPr/>
          <p:nvPr/>
        </p:nvSpPr>
        <p:spPr>
          <a:xfrm>
            <a:off x="3730752" y="2953512"/>
            <a:ext cx="804672" cy="502920"/>
          </a:xfrm>
          <a:prstGeom prst="rect">
            <a:avLst/>
          </a:prstGeom>
          <a:solidFill>
            <a:srgbClr val="0D9488"/>
          </a:solidFill>
          <a:ln w="12700">
            <a:solidFill>
              <a:srgbClr val="B3D9ED"/>
            </a:solidFill>
            <a:prstDash val="solid"/>
          </a:ln>
        </p:spPr>
        <p:txBody>
          <a:bodyPr/>
          <a:lstStyle/>
          <a:p>
            <a:endParaRPr lang="en-US"/>
          </a:p>
        </p:txBody>
      </p:sp>
      <p:sp>
        <p:nvSpPr>
          <p:cNvPr id="31" name="Text 29"/>
          <p:cNvSpPr/>
          <p:nvPr/>
        </p:nvSpPr>
        <p:spPr>
          <a:xfrm>
            <a:off x="3730752" y="2953512"/>
            <a:ext cx="804672" cy="502920"/>
          </a:xfrm>
          <a:prstGeom prst="rect">
            <a:avLst/>
          </a:prstGeom>
          <a:noFill/>
          <a:ln/>
        </p:spPr>
        <p:txBody>
          <a:bodyPr wrap="square" lIns="25400" tIns="25400" rIns="25400" bIns="2540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Waitrose</a:t>
            </a:r>
            <a:endParaRPr lang="en-US" sz="800" dirty="0"/>
          </a:p>
          <a:p>
            <a:pPr marL="0" indent="0" algn="ctr">
              <a:buNone/>
            </a:pPr>
            <a:r>
              <a:rPr lang="en-US" sz="800" b="1" dirty="0">
                <a:solidFill>
                  <a:srgbClr val="FFFFFF"/>
                </a:solidFill>
                <a:latin typeface="Calibri" pitchFamily="34" charset="0"/>
                <a:ea typeface="Calibri" pitchFamily="34" charset="-122"/>
                <a:cs typeface="Calibri" pitchFamily="34" charset="-120"/>
              </a:rPr>
              <a:t>Projects</a:t>
            </a:r>
            <a:endParaRPr lang="en-US" sz="800" dirty="0"/>
          </a:p>
        </p:txBody>
      </p:sp>
      <p:sp>
        <p:nvSpPr>
          <p:cNvPr id="32" name="Shape 30"/>
          <p:cNvSpPr/>
          <p:nvPr/>
        </p:nvSpPr>
        <p:spPr>
          <a:xfrm>
            <a:off x="4590288" y="2953512"/>
            <a:ext cx="1005840" cy="502920"/>
          </a:xfrm>
          <a:prstGeom prst="rect">
            <a:avLst/>
          </a:prstGeom>
          <a:solidFill>
            <a:srgbClr val="DAEEF7"/>
          </a:solidFill>
          <a:ln w="12700">
            <a:solidFill>
              <a:srgbClr val="B3D9ED"/>
            </a:solidFill>
            <a:prstDash val="solid"/>
          </a:ln>
        </p:spPr>
        <p:txBody>
          <a:bodyPr/>
          <a:lstStyle/>
          <a:p>
            <a:endParaRPr lang="en-US"/>
          </a:p>
        </p:txBody>
      </p:sp>
      <p:sp>
        <p:nvSpPr>
          <p:cNvPr id="33" name="Text 31"/>
          <p:cNvSpPr/>
          <p:nvPr/>
        </p:nvSpPr>
        <p:spPr>
          <a:xfrm>
            <a:off x="4590288" y="2953512"/>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34" name="Shape 32"/>
          <p:cNvSpPr/>
          <p:nvPr/>
        </p:nvSpPr>
        <p:spPr>
          <a:xfrm>
            <a:off x="5650992" y="2953512"/>
            <a:ext cx="1005840" cy="502920"/>
          </a:xfrm>
          <a:prstGeom prst="rect">
            <a:avLst/>
          </a:prstGeom>
          <a:solidFill>
            <a:srgbClr val="DAEEF7"/>
          </a:solidFill>
          <a:ln w="12700">
            <a:solidFill>
              <a:srgbClr val="B3D9ED"/>
            </a:solidFill>
            <a:prstDash val="solid"/>
          </a:ln>
        </p:spPr>
        <p:txBody>
          <a:bodyPr/>
          <a:lstStyle/>
          <a:p>
            <a:endParaRPr lang="en-US"/>
          </a:p>
        </p:txBody>
      </p:sp>
      <p:sp>
        <p:nvSpPr>
          <p:cNvPr id="35" name="Text 33"/>
          <p:cNvSpPr/>
          <p:nvPr/>
        </p:nvSpPr>
        <p:spPr>
          <a:xfrm>
            <a:off x="5650992" y="2953512"/>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36" name="Shape 34"/>
          <p:cNvSpPr/>
          <p:nvPr/>
        </p:nvSpPr>
        <p:spPr>
          <a:xfrm>
            <a:off x="6711696" y="2953512"/>
            <a:ext cx="1005840" cy="502920"/>
          </a:xfrm>
          <a:prstGeom prst="rect">
            <a:avLst/>
          </a:prstGeom>
          <a:solidFill>
            <a:srgbClr val="DAEEF7"/>
          </a:solidFill>
          <a:ln w="12700">
            <a:solidFill>
              <a:srgbClr val="B3D9ED"/>
            </a:solidFill>
            <a:prstDash val="solid"/>
          </a:ln>
        </p:spPr>
        <p:txBody>
          <a:bodyPr/>
          <a:lstStyle/>
          <a:p>
            <a:endParaRPr lang="en-US"/>
          </a:p>
        </p:txBody>
      </p:sp>
      <p:sp>
        <p:nvSpPr>
          <p:cNvPr id="37" name="Text 35"/>
          <p:cNvSpPr/>
          <p:nvPr/>
        </p:nvSpPr>
        <p:spPr>
          <a:xfrm>
            <a:off x="6711696" y="2953512"/>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38" name="Shape 36"/>
          <p:cNvSpPr/>
          <p:nvPr/>
        </p:nvSpPr>
        <p:spPr>
          <a:xfrm>
            <a:off x="7772400" y="2953512"/>
            <a:ext cx="1005840" cy="502920"/>
          </a:xfrm>
          <a:prstGeom prst="rect">
            <a:avLst/>
          </a:prstGeom>
          <a:solidFill>
            <a:srgbClr val="DAEEF7"/>
          </a:solidFill>
          <a:ln w="12700">
            <a:solidFill>
              <a:srgbClr val="B3D9ED"/>
            </a:solidFill>
            <a:prstDash val="solid"/>
          </a:ln>
        </p:spPr>
        <p:txBody>
          <a:bodyPr/>
          <a:lstStyle/>
          <a:p>
            <a:endParaRPr lang="en-US"/>
          </a:p>
        </p:txBody>
      </p:sp>
      <p:sp>
        <p:nvSpPr>
          <p:cNvPr id="39" name="Text 37"/>
          <p:cNvSpPr/>
          <p:nvPr/>
        </p:nvSpPr>
        <p:spPr>
          <a:xfrm>
            <a:off x="7772400" y="2953512"/>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40" name="Shape 38"/>
          <p:cNvSpPr/>
          <p:nvPr/>
        </p:nvSpPr>
        <p:spPr>
          <a:xfrm>
            <a:off x="3730752" y="3511296"/>
            <a:ext cx="804672" cy="502920"/>
          </a:xfrm>
          <a:prstGeom prst="rect">
            <a:avLst/>
          </a:prstGeom>
          <a:solidFill>
            <a:srgbClr val="0D9488"/>
          </a:solidFill>
          <a:ln w="12700">
            <a:solidFill>
              <a:srgbClr val="B3D9ED"/>
            </a:solidFill>
            <a:prstDash val="solid"/>
          </a:ln>
        </p:spPr>
        <p:txBody>
          <a:bodyPr/>
          <a:lstStyle/>
          <a:p>
            <a:endParaRPr lang="en-US"/>
          </a:p>
        </p:txBody>
      </p:sp>
      <p:sp>
        <p:nvSpPr>
          <p:cNvPr id="41" name="Text 39"/>
          <p:cNvSpPr/>
          <p:nvPr/>
        </p:nvSpPr>
        <p:spPr>
          <a:xfrm>
            <a:off x="3730752" y="3511296"/>
            <a:ext cx="804672" cy="502920"/>
          </a:xfrm>
          <a:prstGeom prst="rect">
            <a:avLst/>
          </a:prstGeom>
          <a:noFill/>
          <a:ln/>
        </p:spPr>
        <p:txBody>
          <a:bodyPr wrap="square" lIns="25400" tIns="25400" rIns="25400" bIns="25400"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Digital &amp;</a:t>
            </a:r>
            <a:endParaRPr lang="en-US" sz="800" dirty="0"/>
          </a:p>
          <a:p>
            <a:pPr marL="0" indent="0" algn="ctr">
              <a:buNone/>
            </a:pPr>
            <a:r>
              <a:rPr lang="en-US" sz="800" b="1" dirty="0">
                <a:solidFill>
                  <a:srgbClr val="FFFFFF"/>
                </a:solidFill>
                <a:latin typeface="Calibri" pitchFamily="34" charset="0"/>
                <a:ea typeface="Calibri" pitchFamily="34" charset="-122"/>
                <a:cs typeface="Calibri" pitchFamily="34" charset="-120"/>
              </a:rPr>
              <a:t>Transform.</a:t>
            </a:r>
            <a:endParaRPr lang="en-US" sz="800" dirty="0"/>
          </a:p>
        </p:txBody>
      </p:sp>
      <p:sp>
        <p:nvSpPr>
          <p:cNvPr id="42" name="Shape 40"/>
          <p:cNvSpPr/>
          <p:nvPr/>
        </p:nvSpPr>
        <p:spPr>
          <a:xfrm>
            <a:off x="4590288" y="3511296"/>
            <a:ext cx="1005840" cy="502920"/>
          </a:xfrm>
          <a:prstGeom prst="rect">
            <a:avLst/>
          </a:prstGeom>
          <a:solidFill>
            <a:srgbClr val="DAEEF7"/>
          </a:solidFill>
          <a:ln w="12700">
            <a:solidFill>
              <a:srgbClr val="B3D9ED"/>
            </a:solidFill>
            <a:prstDash val="solid"/>
          </a:ln>
        </p:spPr>
        <p:txBody>
          <a:bodyPr/>
          <a:lstStyle/>
          <a:p>
            <a:endParaRPr lang="en-US"/>
          </a:p>
        </p:txBody>
      </p:sp>
      <p:sp>
        <p:nvSpPr>
          <p:cNvPr id="43" name="Text 41"/>
          <p:cNvSpPr/>
          <p:nvPr/>
        </p:nvSpPr>
        <p:spPr>
          <a:xfrm>
            <a:off x="4590288" y="3511296"/>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44" name="Shape 42"/>
          <p:cNvSpPr/>
          <p:nvPr/>
        </p:nvSpPr>
        <p:spPr>
          <a:xfrm>
            <a:off x="5650992" y="3511296"/>
            <a:ext cx="1005840" cy="502920"/>
          </a:xfrm>
          <a:prstGeom prst="rect">
            <a:avLst/>
          </a:prstGeom>
          <a:solidFill>
            <a:srgbClr val="DAEEF7"/>
          </a:solidFill>
          <a:ln w="12700">
            <a:solidFill>
              <a:srgbClr val="B3D9ED"/>
            </a:solidFill>
            <a:prstDash val="solid"/>
          </a:ln>
        </p:spPr>
        <p:txBody>
          <a:bodyPr/>
          <a:lstStyle/>
          <a:p>
            <a:endParaRPr lang="en-US"/>
          </a:p>
        </p:txBody>
      </p:sp>
      <p:sp>
        <p:nvSpPr>
          <p:cNvPr id="45" name="Text 43"/>
          <p:cNvSpPr/>
          <p:nvPr/>
        </p:nvSpPr>
        <p:spPr>
          <a:xfrm>
            <a:off x="5650992" y="3511296"/>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46" name="Shape 44"/>
          <p:cNvSpPr/>
          <p:nvPr/>
        </p:nvSpPr>
        <p:spPr>
          <a:xfrm>
            <a:off x="6711696" y="3511296"/>
            <a:ext cx="1005840" cy="502920"/>
          </a:xfrm>
          <a:prstGeom prst="rect">
            <a:avLst/>
          </a:prstGeom>
          <a:solidFill>
            <a:srgbClr val="DAEEF7"/>
          </a:solidFill>
          <a:ln w="12700">
            <a:solidFill>
              <a:srgbClr val="B3D9ED"/>
            </a:solidFill>
            <a:prstDash val="solid"/>
          </a:ln>
        </p:spPr>
        <p:txBody>
          <a:bodyPr/>
          <a:lstStyle/>
          <a:p>
            <a:endParaRPr lang="en-US"/>
          </a:p>
        </p:txBody>
      </p:sp>
      <p:sp>
        <p:nvSpPr>
          <p:cNvPr id="47" name="Text 45"/>
          <p:cNvSpPr/>
          <p:nvPr/>
        </p:nvSpPr>
        <p:spPr>
          <a:xfrm>
            <a:off x="6711696" y="3511296"/>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48" name="Shape 46"/>
          <p:cNvSpPr/>
          <p:nvPr/>
        </p:nvSpPr>
        <p:spPr>
          <a:xfrm>
            <a:off x="7772400" y="3511296"/>
            <a:ext cx="1005840" cy="502920"/>
          </a:xfrm>
          <a:prstGeom prst="rect">
            <a:avLst/>
          </a:prstGeom>
          <a:solidFill>
            <a:srgbClr val="DAEEF7"/>
          </a:solidFill>
          <a:ln w="12700">
            <a:solidFill>
              <a:srgbClr val="B3D9ED"/>
            </a:solidFill>
            <a:prstDash val="solid"/>
          </a:ln>
        </p:spPr>
        <p:txBody>
          <a:bodyPr/>
          <a:lstStyle/>
          <a:p>
            <a:endParaRPr lang="en-US"/>
          </a:p>
        </p:txBody>
      </p:sp>
      <p:sp>
        <p:nvSpPr>
          <p:cNvPr id="49" name="Text 47"/>
          <p:cNvSpPr/>
          <p:nvPr/>
        </p:nvSpPr>
        <p:spPr>
          <a:xfrm>
            <a:off x="7772400" y="3511296"/>
            <a:ext cx="1005840" cy="502920"/>
          </a:xfrm>
          <a:prstGeom prst="rect">
            <a:avLst/>
          </a:prstGeom>
          <a:noFill/>
          <a:ln/>
        </p:spPr>
        <p:txBody>
          <a:bodyPr wrap="square" rtlCol="0" anchor="ctr"/>
          <a:lstStyle/>
          <a:p>
            <a:pPr marL="0" indent="0" algn="ctr">
              <a:buNone/>
            </a:pPr>
            <a:r>
              <a:rPr lang="en-US" sz="800" dirty="0">
                <a:solidFill>
                  <a:srgbClr val="1C7293"/>
                </a:solidFill>
                <a:latin typeface="Calibri" pitchFamily="34" charset="0"/>
                <a:ea typeface="Calibri" pitchFamily="34" charset="-122"/>
                <a:cs typeface="Calibri" pitchFamily="34" charset="-120"/>
              </a:rPr>
              <a:t>Team</a:t>
            </a:r>
            <a:endParaRPr lang="en-US" sz="800" dirty="0"/>
          </a:p>
          <a:p>
            <a:pPr marL="0" indent="0" algn="ctr">
              <a:buNone/>
            </a:pPr>
            <a:r>
              <a:rPr lang="en-US" sz="800" dirty="0">
                <a:solidFill>
                  <a:srgbClr val="1C7293"/>
                </a:solidFill>
                <a:latin typeface="Calibri" pitchFamily="34" charset="0"/>
                <a:ea typeface="Calibri" pitchFamily="34" charset="-122"/>
                <a:cs typeface="Calibri" pitchFamily="34" charset="-120"/>
              </a:rPr>
              <a:t>Member</a:t>
            </a:r>
            <a:endParaRPr lang="en-US" sz="800" dirty="0"/>
          </a:p>
        </p:txBody>
      </p:sp>
      <p:sp>
        <p:nvSpPr>
          <p:cNvPr id="50" name="Text 48"/>
          <p:cNvSpPr/>
          <p:nvPr/>
        </p:nvSpPr>
        <p:spPr>
          <a:xfrm>
            <a:off x="4315968" y="4617720"/>
            <a:ext cx="2286000" cy="274320"/>
          </a:xfrm>
          <a:prstGeom prst="rect">
            <a:avLst/>
          </a:prstGeom>
          <a:noFill/>
          <a:ln/>
        </p:spPr>
        <p:txBody>
          <a:bodyPr wrap="square" rtlCol="0" anchor="ctr"/>
          <a:lstStyle/>
          <a:p>
            <a:pPr marL="0" indent="0" algn="l">
              <a:buNone/>
            </a:pPr>
            <a:r>
              <a:rPr lang="en-US" sz="900" b="1" dirty="0">
                <a:solidFill>
                  <a:srgbClr val="1C7293"/>
                </a:solidFill>
                <a:latin typeface="Calibri" pitchFamily="34" charset="0"/>
                <a:ea typeface="Calibri" pitchFamily="34" charset="-122"/>
                <a:cs typeface="Calibri" pitchFamily="34" charset="-120"/>
              </a:rPr>
              <a:t>Functional Authority (Vertical)</a:t>
            </a:r>
            <a:endParaRPr lang="en-US" sz="900" dirty="0"/>
          </a:p>
        </p:txBody>
      </p:sp>
      <p:sp>
        <p:nvSpPr>
          <p:cNvPr id="51" name="Text 49"/>
          <p:cNvSpPr/>
          <p:nvPr/>
        </p:nvSpPr>
        <p:spPr>
          <a:xfrm>
            <a:off x="6583680" y="4617720"/>
            <a:ext cx="2377440" cy="274320"/>
          </a:xfrm>
          <a:prstGeom prst="rect">
            <a:avLst/>
          </a:prstGeom>
          <a:noFill/>
          <a:ln/>
        </p:spPr>
        <p:txBody>
          <a:bodyPr wrap="square" rtlCol="0" anchor="ctr"/>
          <a:lstStyle/>
          <a:p>
            <a:pPr marL="0" indent="0" algn="r">
              <a:buNone/>
            </a:pPr>
            <a:r>
              <a:rPr lang="en-US" sz="900" b="1" dirty="0">
                <a:solidFill>
                  <a:srgbClr val="0D9488"/>
                </a:solidFill>
                <a:latin typeface="Calibri" pitchFamily="34" charset="0"/>
                <a:ea typeface="Calibri" pitchFamily="34" charset="-122"/>
                <a:cs typeface="Calibri" pitchFamily="34" charset="-120"/>
              </a:rPr>
              <a:t>Project Authority (Horizontal)</a:t>
            </a:r>
            <a:endParaRPr lang="en-US" sz="900" dirty="0"/>
          </a:p>
        </p:txBody>
      </p:sp>
      <p:sp>
        <p:nvSpPr>
          <p:cNvPr id="52" name="Text 50"/>
          <p:cNvSpPr/>
          <p:nvPr/>
        </p:nvSpPr>
        <p:spPr>
          <a:xfrm>
            <a:off x="4315968" y="4828032"/>
            <a:ext cx="4626864" cy="274320"/>
          </a:xfrm>
          <a:prstGeom prst="rect">
            <a:avLst/>
          </a:prstGeom>
          <a:noFill/>
          <a:ln/>
        </p:spPr>
        <p:txBody>
          <a:bodyPr wrap="square" rtlCol="0" anchor="ctr"/>
          <a:lstStyle/>
          <a:p>
            <a:pPr marL="0" indent="0" algn="ctr">
              <a:buNone/>
            </a:pPr>
            <a:r>
              <a:rPr lang="en-US" sz="850" i="1" dirty="0">
                <a:solidFill>
                  <a:srgbClr val="6B8FA3"/>
                </a:solidFill>
                <a:latin typeface="Calibri" pitchFamily="34" charset="0"/>
                <a:ea typeface="Calibri" pitchFamily="34" charset="-122"/>
                <a:cs typeface="Calibri" pitchFamily="34" charset="-120"/>
              </a:rPr>
              <a:t>Source: Adapted from Burton et al. (2021, p.145); Daft (2021, p.115)</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Application to John Lewis Partnership</a:t>
            </a:r>
            <a:endParaRPr lang="en-US" sz="2700" dirty="0"/>
          </a:p>
        </p:txBody>
      </p:sp>
      <p:sp>
        <p:nvSpPr>
          <p:cNvPr id="5" name="Text 3"/>
          <p:cNvSpPr/>
          <p:nvPr/>
        </p:nvSpPr>
        <p:spPr>
          <a:xfrm>
            <a:off x="201168" y="960120"/>
            <a:ext cx="8778240" cy="411480"/>
          </a:xfrm>
          <a:prstGeom prst="rect">
            <a:avLst/>
          </a:prstGeom>
          <a:noFill/>
          <a:ln/>
        </p:spPr>
        <p:txBody>
          <a:bodyPr wrap="square" rtlCol="0" anchor="ctr"/>
          <a:lstStyle/>
          <a:p>
            <a:pPr marL="0" indent="0">
              <a:buNone/>
            </a:pPr>
            <a:r>
              <a:rPr lang="en-US" sz="1300" dirty="0">
                <a:solidFill>
                  <a:srgbClr val="1E3340"/>
                </a:solidFill>
                <a:latin typeface="Calibri" pitchFamily="34" charset="0"/>
                <a:ea typeface="Calibri" pitchFamily="34" charset="-122"/>
                <a:cs typeface="Calibri" pitchFamily="34" charset="-120"/>
              </a:rPr>
              <a:t>JLP operates a hybrid divisional-functional structure, incorporating elements of all three design types (JLP, 2024):</a:t>
            </a:r>
            <a:endParaRPr lang="en-US" sz="1300" dirty="0"/>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201168" y="1463040"/>
          <a:ext cx="8778240" cy="2560320"/>
        </p:xfrm>
        <a:graphic>
          <a:graphicData uri="http://schemas.openxmlformats.org/drawingml/2006/table">
            <a:tbl>
              <a:tblPr/>
              <a:tblGrid>
                <a:gridCol w="1371600">
                  <a:extLst>
                    <a:ext uri="{9D8B030D-6E8A-4147-A177-3AD203B41FA5}">
                      <a16:colId xmlns:a16="http://schemas.microsoft.com/office/drawing/2014/main" val="20000"/>
                    </a:ext>
                  </a:extLst>
                </a:gridCol>
                <a:gridCol w="3749040">
                  <a:extLst>
                    <a:ext uri="{9D8B030D-6E8A-4147-A177-3AD203B41FA5}">
                      <a16:colId xmlns:a16="http://schemas.microsoft.com/office/drawing/2014/main" val="20001"/>
                    </a:ext>
                  </a:extLst>
                </a:gridCol>
                <a:gridCol w="3657600">
                  <a:extLst>
                    <a:ext uri="{9D8B030D-6E8A-4147-A177-3AD203B41FA5}">
                      <a16:colId xmlns:a16="http://schemas.microsoft.com/office/drawing/2014/main" val="20002"/>
                    </a:ext>
                  </a:extLst>
                </a:gridCol>
              </a:tblGrid>
              <a:tr h="640080">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Structure Type</a:t>
                      </a:r>
                      <a:endParaRPr lang="en-US" sz="12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065A82"/>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JLP Application</a:t>
                      </a:r>
                      <a:endParaRPr lang="en-US" sz="12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065A82"/>
                    </a:solidFill>
                  </a:tcPr>
                </a:tc>
                <a:tc>
                  <a:txBody>
                    <a:bodyPr/>
                    <a:lstStyle/>
                    <a:p>
                      <a:pPr marL="0" indent="0" algn="l">
                        <a:buNone/>
                      </a:pPr>
                      <a:r>
                        <a:rPr lang="en-US" sz="1200" b="1" dirty="0">
                          <a:solidFill>
                            <a:srgbClr val="FFFFFF"/>
                          </a:solidFill>
                          <a:latin typeface="Calibri" pitchFamily="34" charset="0"/>
                          <a:ea typeface="Calibri" pitchFamily="34" charset="-122"/>
                          <a:cs typeface="Calibri" pitchFamily="34" charset="-120"/>
                        </a:rPr>
                        <a:t>Example</a:t>
                      </a:r>
                      <a:endParaRPr lang="en-US" sz="12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065A82"/>
                    </a:solidFill>
                  </a:tcPr>
                </a:tc>
                <a:extLst>
                  <a:ext uri="{0D108BD9-81ED-4DB2-BD59-A6C34878D82A}">
                    <a16:rowId xmlns:a16="http://schemas.microsoft.com/office/drawing/2014/main" val="10000"/>
                  </a:ext>
                </a:extLst>
              </a:tr>
              <a:tr h="640080">
                <a:tc>
                  <a:txBody>
                    <a:bodyPr/>
                    <a:lstStyle/>
                    <a:p>
                      <a:pPr marL="0" indent="0" algn="l">
                        <a:buNone/>
                      </a:pPr>
                      <a:r>
                        <a:rPr lang="en-US" sz="1100" b="1" dirty="0">
                          <a:solidFill>
                            <a:srgbClr val="065A82"/>
                          </a:solidFill>
                          <a:latin typeface="Calibri" pitchFamily="34" charset="0"/>
                          <a:ea typeface="Calibri" pitchFamily="34" charset="-122"/>
                          <a:cs typeface="Calibri" pitchFamily="34" charset="-120"/>
                        </a:rPr>
                        <a:t>Functional</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Centralised Partnership Services functions supporting both trading divisions</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Group Finance, People &amp; Culture, IT, Legal and Property teams (JLP, 2024)</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extLst>
                  <a:ext uri="{0D108BD9-81ED-4DB2-BD59-A6C34878D82A}">
                    <a16:rowId xmlns:a16="http://schemas.microsoft.com/office/drawing/2014/main" val="10001"/>
                  </a:ext>
                </a:extLst>
              </a:tr>
              <a:tr h="640080">
                <a:tc>
                  <a:txBody>
                    <a:bodyPr/>
                    <a:lstStyle/>
                    <a:p>
                      <a:pPr marL="0" indent="0" algn="l">
                        <a:buNone/>
                      </a:pPr>
                      <a:r>
                        <a:rPr lang="en-US" sz="1100" b="1" dirty="0">
                          <a:solidFill>
                            <a:srgbClr val="065A82"/>
                          </a:solidFill>
                          <a:latin typeface="Calibri" pitchFamily="34" charset="0"/>
                          <a:ea typeface="Calibri" pitchFamily="34" charset="-122"/>
                          <a:cs typeface="Calibri" pitchFamily="34" charset="-120"/>
                        </a:rPr>
                        <a:t>Divisional</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EAF6FB"/>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Two semi-autonomous trading divisions, each serving distinct customer markets</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EAF6FB"/>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John Lewis &amp; Partners (department stores) and Waitrose &amp; Partners (supermarkets)</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EAF6FB"/>
                    </a:solidFill>
                  </a:tcPr>
                </a:tc>
                <a:extLst>
                  <a:ext uri="{0D108BD9-81ED-4DB2-BD59-A6C34878D82A}">
                    <a16:rowId xmlns:a16="http://schemas.microsoft.com/office/drawing/2014/main" val="10002"/>
                  </a:ext>
                </a:extLst>
              </a:tr>
              <a:tr h="640080">
                <a:tc>
                  <a:txBody>
                    <a:bodyPr/>
                    <a:lstStyle/>
                    <a:p>
                      <a:pPr marL="0" indent="0" algn="l">
                        <a:buNone/>
                      </a:pPr>
                      <a:r>
                        <a:rPr lang="en-US" sz="1100" b="1" dirty="0">
                          <a:solidFill>
                            <a:srgbClr val="065A82"/>
                          </a:solidFill>
                          <a:latin typeface="Calibri" pitchFamily="34" charset="0"/>
                          <a:ea typeface="Calibri" pitchFamily="34" charset="-122"/>
                          <a:cs typeface="Calibri" pitchFamily="34" charset="-120"/>
                        </a:rPr>
                        <a:t>Matrix</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Cross-functional project teams deployed across both divisions for strategic initiatives</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tc>
                  <a:txBody>
                    <a:bodyPr/>
                    <a:lstStyle/>
                    <a:p>
                      <a:pPr marL="0" indent="0" algn="l">
                        <a:buNone/>
                      </a:pPr>
                      <a:r>
                        <a:rPr lang="en-US" sz="1100" dirty="0">
                          <a:solidFill>
                            <a:srgbClr val="1E3340"/>
                          </a:solidFill>
                          <a:latin typeface="Calibri" pitchFamily="34" charset="0"/>
                          <a:ea typeface="Calibri" pitchFamily="34" charset="-122"/>
                          <a:cs typeface="Calibri" pitchFamily="34" charset="-120"/>
                        </a:rPr>
                        <a:t>Digital transformation, sustainability programmes and shared technology platforms (JLP, 2024)</a:t>
                      </a:r>
                      <a:endParaRPr lang="en-US" sz="1100" dirty="0">
                        <a:latin typeface="Calibri" charset="0"/>
                        <a:ea typeface="Calibri" charset="0"/>
                        <a:cs typeface="Calibri" charset="0"/>
                      </a:endParaRPr>
                    </a:p>
                  </a:txBody>
                  <a:tcPr marL="63500" marR="63500" marT="63500" marB="63500" anchor="ctr">
                    <a:lnL w="6350" cap="flat" cmpd="sng" algn="ctr">
                      <a:solidFill>
                        <a:srgbClr val="B3D9ED"/>
                      </a:solidFill>
                      <a:prstDash val="solid"/>
                      <a:round/>
                      <a:headEnd type="none" w="med" len="med"/>
                      <a:tailEnd type="none" w="med" len="med"/>
                    </a:lnL>
                    <a:lnR w="6350" cap="flat" cmpd="sng" algn="ctr">
                      <a:solidFill>
                        <a:srgbClr val="B3D9ED"/>
                      </a:solidFill>
                      <a:prstDash val="solid"/>
                      <a:round/>
                      <a:headEnd type="none" w="med" len="med"/>
                      <a:tailEnd type="none" w="med" len="med"/>
                    </a:lnR>
                    <a:lnT w="6350" cap="flat" cmpd="sng" algn="ctr">
                      <a:solidFill>
                        <a:srgbClr val="B3D9ED"/>
                      </a:solidFill>
                      <a:prstDash val="solid"/>
                      <a:round/>
                      <a:headEnd type="none" w="med" len="med"/>
                      <a:tailEnd type="none" w="med" len="med"/>
                    </a:lnT>
                    <a:lnB w="6350" cap="flat" cmpd="sng" algn="ctr">
                      <a:solidFill>
                        <a:srgbClr val="B3D9ED"/>
                      </a:solidFill>
                      <a:prstDash val="solid"/>
                      <a:round/>
                      <a:headEnd type="none" w="med" len="med"/>
                      <a:tailEnd type="none" w="med" len="med"/>
                    </a:lnB>
                    <a:solidFill>
                      <a:srgbClr val="DAEEF7"/>
                    </a:solidFill>
                  </a:tcPr>
                </a:tc>
                <a:extLst>
                  <a:ext uri="{0D108BD9-81ED-4DB2-BD59-A6C34878D82A}">
                    <a16:rowId xmlns:a16="http://schemas.microsoft.com/office/drawing/2014/main" val="10003"/>
                  </a:ext>
                </a:extLst>
              </a:tr>
            </a:tbl>
          </a:graphicData>
        </a:graphic>
      </p:graphicFrame>
      <p:sp>
        <p:nvSpPr>
          <p:cNvPr id="7" name="Text 4"/>
          <p:cNvSpPr/>
          <p:nvPr/>
        </p:nvSpPr>
        <p:spPr>
          <a:xfrm>
            <a:off x="201168" y="4206240"/>
            <a:ext cx="8778240" cy="502920"/>
          </a:xfrm>
          <a:prstGeom prst="rect">
            <a:avLst/>
          </a:prstGeom>
          <a:noFill/>
          <a:ln/>
        </p:spPr>
        <p:txBody>
          <a:bodyPr wrap="square" rtlCol="0" anchor="ctr"/>
          <a:lstStyle/>
          <a:p>
            <a:pPr marL="0" indent="0">
              <a:buNone/>
            </a:pPr>
            <a:r>
              <a:rPr lang="en-US" sz="1200" i="1" dirty="0">
                <a:solidFill>
                  <a:srgbClr val="1E3340"/>
                </a:solidFill>
                <a:latin typeface="Calibri" pitchFamily="34" charset="0"/>
                <a:ea typeface="Calibri" pitchFamily="34" charset="-122"/>
                <a:cs typeface="Calibri" pitchFamily="34" charset="-120"/>
              </a:rPr>
              <a:t>JLP's structure reflects its unique employee co-ownership model, balancing the autonomy of two distinct retail brands with the shared identity and values of the wider Partnership (JLP, 2024; Robbins and Coulter, 2021, p.189). This structure actively shapes organisational culture: the Partnership Board and Partner voice mechanisms embed democratic values and shared purpose into daily operations, reinforcing a culture of collective responsibility that distinguishes JLP from conventional corporate retailers (Burton et al., 2021).</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68680"/>
          </a:xfrm>
          <a:prstGeom prst="rect">
            <a:avLst/>
          </a:prstGeom>
          <a:solidFill>
            <a:srgbClr val="065A82"/>
          </a:solidFill>
          <a:ln/>
        </p:spPr>
        <p:txBody>
          <a:bodyPr/>
          <a:lstStyle/>
          <a:p>
            <a:endParaRPr lang="en-US"/>
          </a:p>
        </p:txBody>
      </p:sp>
      <p:sp>
        <p:nvSpPr>
          <p:cNvPr id="3" name="Shape 1"/>
          <p:cNvSpPr/>
          <p:nvPr/>
        </p:nvSpPr>
        <p:spPr>
          <a:xfrm>
            <a:off x="0" y="0"/>
            <a:ext cx="109728" cy="5143500"/>
          </a:xfrm>
          <a:prstGeom prst="rect">
            <a:avLst/>
          </a:prstGeom>
          <a:solidFill>
            <a:srgbClr val="0D9488"/>
          </a:solidFill>
          <a:ln/>
        </p:spPr>
        <p:txBody>
          <a:bodyPr/>
          <a:lstStyle/>
          <a:p>
            <a:endParaRPr lang="en-US"/>
          </a:p>
        </p:txBody>
      </p:sp>
      <p:sp>
        <p:nvSpPr>
          <p:cNvPr id="4" name="Text 2"/>
          <p:cNvSpPr/>
          <p:nvPr/>
        </p:nvSpPr>
        <p:spPr>
          <a:xfrm>
            <a:off x="256032" y="73152"/>
            <a:ext cx="8686800" cy="722376"/>
          </a:xfrm>
          <a:prstGeom prst="rect">
            <a:avLst/>
          </a:prstGeom>
          <a:noFill/>
          <a:ln/>
        </p:spPr>
        <p:txBody>
          <a:bodyPr wrap="square" rtlCol="0" anchor="ctr"/>
          <a:lstStyle/>
          <a:p>
            <a:pPr marL="0" indent="0">
              <a:buNone/>
            </a:pPr>
            <a:r>
              <a:rPr lang="en-US" sz="2700" b="1" dirty="0">
                <a:solidFill>
                  <a:srgbClr val="FFFFFF"/>
                </a:solidFill>
                <a:latin typeface="Calibri" pitchFamily="34" charset="0"/>
                <a:ea typeface="Calibri" pitchFamily="34" charset="-122"/>
                <a:cs typeface="Calibri" pitchFamily="34" charset="-120"/>
              </a:rPr>
              <a:t>Critical Evaluation and Limitations</a:t>
            </a:r>
            <a:endParaRPr lang="en-US" sz="2700" dirty="0"/>
          </a:p>
        </p:txBody>
      </p:sp>
      <p:sp>
        <p:nvSpPr>
          <p:cNvPr id="5" name="Shape 3"/>
          <p:cNvSpPr/>
          <p:nvPr/>
        </p:nvSpPr>
        <p:spPr>
          <a:xfrm>
            <a:off x="164592" y="960120"/>
            <a:ext cx="2834640" cy="384048"/>
          </a:xfrm>
          <a:prstGeom prst="rect">
            <a:avLst/>
          </a:prstGeom>
          <a:solidFill>
            <a:srgbClr val="065A82"/>
          </a:solidFill>
          <a:ln/>
        </p:spPr>
        <p:txBody>
          <a:bodyPr/>
          <a:lstStyle/>
          <a:p>
            <a:endParaRPr lang="en-US"/>
          </a:p>
        </p:txBody>
      </p:sp>
      <p:sp>
        <p:nvSpPr>
          <p:cNvPr id="6" name="Text 4"/>
          <p:cNvSpPr/>
          <p:nvPr/>
        </p:nvSpPr>
        <p:spPr>
          <a:xfrm>
            <a:off x="164592" y="960120"/>
            <a:ext cx="2834640" cy="384048"/>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Functional Structure</a:t>
            </a:r>
            <a:endParaRPr lang="en-US" sz="1300" dirty="0"/>
          </a:p>
        </p:txBody>
      </p:sp>
      <p:sp>
        <p:nvSpPr>
          <p:cNvPr id="7" name="Shape 5"/>
          <p:cNvSpPr/>
          <p:nvPr/>
        </p:nvSpPr>
        <p:spPr>
          <a:xfrm>
            <a:off x="164592" y="1389888"/>
            <a:ext cx="2834640" cy="292608"/>
          </a:xfrm>
          <a:prstGeom prst="rect">
            <a:avLst/>
          </a:prstGeom>
          <a:solidFill>
            <a:srgbClr val="E8F5E9"/>
          </a:solidFill>
          <a:ln w="12700">
            <a:solidFill>
              <a:srgbClr val="388E3C"/>
            </a:solidFill>
            <a:prstDash val="solid"/>
          </a:ln>
        </p:spPr>
        <p:txBody>
          <a:bodyPr/>
          <a:lstStyle/>
          <a:p>
            <a:endParaRPr lang="en-US"/>
          </a:p>
        </p:txBody>
      </p:sp>
      <p:sp>
        <p:nvSpPr>
          <p:cNvPr id="8" name="Text 6"/>
          <p:cNvSpPr/>
          <p:nvPr/>
        </p:nvSpPr>
        <p:spPr>
          <a:xfrm>
            <a:off x="164592" y="1389888"/>
            <a:ext cx="2834640" cy="292608"/>
          </a:xfrm>
          <a:prstGeom prst="rect">
            <a:avLst/>
          </a:prstGeom>
          <a:noFill/>
          <a:ln/>
        </p:spPr>
        <p:txBody>
          <a:bodyPr wrap="square" rtlCol="0" anchor="ctr"/>
          <a:lstStyle/>
          <a:p>
            <a:pPr marL="0" indent="0" algn="ctr">
              <a:buNone/>
            </a:pPr>
            <a:r>
              <a:rPr lang="en-US" sz="1100" b="1" dirty="0">
                <a:solidFill>
                  <a:srgbClr val="155724"/>
                </a:solidFill>
                <a:latin typeface="Calibri" pitchFamily="34" charset="0"/>
                <a:ea typeface="Calibri" pitchFamily="34" charset="-122"/>
                <a:cs typeface="Calibri" pitchFamily="34" charset="-120"/>
              </a:rPr>
              <a:t>Strengths</a:t>
            </a:r>
            <a:endParaRPr lang="en-US" sz="1100" dirty="0"/>
          </a:p>
        </p:txBody>
      </p:sp>
      <p:sp>
        <p:nvSpPr>
          <p:cNvPr id="9" name="Text 7"/>
          <p:cNvSpPr/>
          <p:nvPr/>
        </p:nvSpPr>
        <p:spPr>
          <a:xfrm>
            <a:off x="274320" y="1719072"/>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Efficiency through specialisation</a:t>
            </a:r>
            <a:endParaRPr lang="en-US" sz="1100" dirty="0"/>
          </a:p>
        </p:txBody>
      </p:sp>
      <p:sp>
        <p:nvSpPr>
          <p:cNvPr id="10" name="Text 8"/>
          <p:cNvSpPr/>
          <p:nvPr/>
        </p:nvSpPr>
        <p:spPr>
          <a:xfrm>
            <a:off x="274320" y="2103120"/>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Clear career progression paths</a:t>
            </a:r>
            <a:endParaRPr lang="en-US" sz="1100" dirty="0"/>
          </a:p>
        </p:txBody>
      </p:sp>
      <p:sp>
        <p:nvSpPr>
          <p:cNvPr id="11" name="Text 9"/>
          <p:cNvSpPr/>
          <p:nvPr/>
        </p:nvSpPr>
        <p:spPr>
          <a:xfrm>
            <a:off x="274320" y="248716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Economies of scale in shared functions</a:t>
            </a:r>
            <a:endParaRPr lang="en-US" sz="1100" dirty="0"/>
          </a:p>
        </p:txBody>
      </p:sp>
      <p:sp>
        <p:nvSpPr>
          <p:cNvPr id="12" name="Shape 10"/>
          <p:cNvSpPr/>
          <p:nvPr/>
        </p:nvSpPr>
        <p:spPr>
          <a:xfrm>
            <a:off x="164592" y="2980944"/>
            <a:ext cx="2834640" cy="292608"/>
          </a:xfrm>
          <a:prstGeom prst="rect">
            <a:avLst/>
          </a:prstGeom>
          <a:solidFill>
            <a:srgbClr val="FFEBEE"/>
          </a:solidFill>
          <a:ln w="12700">
            <a:solidFill>
              <a:srgbClr val="C62828"/>
            </a:solidFill>
            <a:prstDash val="solid"/>
          </a:ln>
        </p:spPr>
        <p:txBody>
          <a:bodyPr/>
          <a:lstStyle/>
          <a:p>
            <a:endParaRPr lang="en-US"/>
          </a:p>
        </p:txBody>
      </p:sp>
      <p:sp>
        <p:nvSpPr>
          <p:cNvPr id="13" name="Text 11"/>
          <p:cNvSpPr/>
          <p:nvPr/>
        </p:nvSpPr>
        <p:spPr>
          <a:xfrm>
            <a:off x="164592" y="2980944"/>
            <a:ext cx="2834640" cy="292608"/>
          </a:xfrm>
          <a:prstGeom prst="rect">
            <a:avLst/>
          </a:prstGeom>
          <a:noFill/>
          <a:ln/>
        </p:spPr>
        <p:txBody>
          <a:bodyPr wrap="square" rtlCol="0" anchor="ctr"/>
          <a:lstStyle/>
          <a:p>
            <a:pPr marL="0" indent="0" algn="ctr">
              <a:buNone/>
            </a:pPr>
            <a:r>
              <a:rPr lang="en-US" sz="1100" b="1" dirty="0">
                <a:solidFill>
                  <a:srgbClr val="721C24"/>
                </a:solidFill>
                <a:latin typeface="Calibri" pitchFamily="34" charset="0"/>
                <a:ea typeface="Calibri" pitchFamily="34" charset="-122"/>
                <a:cs typeface="Calibri" pitchFamily="34" charset="-120"/>
              </a:rPr>
              <a:t>Limitations</a:t>
            </a:r>
            <a:endParaRPr lang="en-US" sz="1100" dirty="0"/>
          </a:p>
        </p:txBody>
      </p:sp>
      <p:sp>
        <p:nvSpPr>
          <p:cNvPr id="14" name="Text 12"/>
          <p:cNvSpPr/>
          <p:nvPr/>
        </p:nvSpPr>
        <p:spPr>
          <a:xfrm>
            <a:off x="274320" y="331012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Departmental silos reduce agility</a:t>
            </a:r>
            <a:endParaRPr lang="en-US" sz="1100" dirty="0"/>
          </a:p>
        </p:txBody>
      </p:sp>
      <p:sp>
        <p:nvSpPr>
          <p:cNvPr id="15" name="Text 13"/>
          <p:cNvSpPr/>
          <p:nvPr/>
        </p:nvSpPr>
        <p:spPr>
          <a:xfrm>
            <a:off x="274320" y="3694176"/>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Slow cross-functional decision-making</a:t>
            </a:r>
            <a:endParaRPr lang="en-US" sz="1100" dirty="0"/>
          </a:p>
        </p:txBody>
      </p:sp>
      <p:sp>
        <p:nvSpPr>
          <p:cNvPr id="16" name="Text 14"/>
          <p:cNvSpPr/>
          <p:nvPr/>
        </p:nvSpPr>
        <p:spPr>
          <a:xfrm>
            <a:off x="274320" y="4078224"/>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Risk of narrow focus and poor innovation (Daft, 2021)</a:t>
            </a:r>
            <a:endParaRPr lang="en-US" sz="1100" dirty="0"/>
          </a:p>
        </p:txBody>
      </p:sp>
      <p:sp>
        <p:nvSpPr>
          <p:cNvPr id="17" name="Shape 15"/>
          <p:cNvSpPr/>
          <p:nvPr/>
        </p:nvSpPr>
        <p:spPr>
          <a:xfrm>
            <a:off x="3127248" y="960120"/>
            <a:ext cx="2834640" cy="384048"/>
          </a:xfrm>
          <a:prstGeom prst="rect">
            <a:avLst/>
          </a:prstGeom>
          <a:solidFill>
            <a:srgbClr val="065A82"/>
          </a:solidFill>
          <a:ln/>
        </p:spPr>
        <p:txBody>
          <a:bodyPr/>
          <a:lstStyle/>
          <a:p>
            <a:endParaRPr lang="en-US"/>
          </a:p>
        </p:txBody>
      </p:sp>
      <p:sp>
        <p:nvSpPr>
          <p:cNvPr id="18" name="Text 16"/>
          <p:cNvSpPr/>
          <p:nvPr/>
        </p:nvSpPr>
        <p:spPr>
          <a:xfrm>
            <a:off x="3127248" y="960120"/>
            <a:ext cx="2834640" cy="384048"/>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Divisional Structure</a:t>
            </a:r>
            <a:endParaRPr lang="en-US" sz="1300" dirty="0"/>
          </a:p>
        </p:txBody>
      </p:sp>
      <p:sp>
        <p:nvSpPr>
          <p:cNvPr id="19" name="Shape 17"/>
          <p:cNvSpPr/>
          <p:nvPr/>
        </p:nvSpPr>
        <p:spPr>
          <a:xfrm>
            <a:off x="3127248" y="1389888"/>
            <a:ext cx="2834640" cy="292608"/>
          </a:xfrm>
          <a:prstGeom prst="rect">
            <a:avLst/>
          </a:prstGeom>
          <a:solidFill>
            <a:srgbClr val="E8F5E9"/>
          </a:solidFill>
          <a:ln w="12700">
            <a:solidFill>
              <a:srgbClr val="388E3C"/>
            </a:solidFill>
            <a:prstDash val="solid"/>
          </a:ln>
        </p:spPr>
        <p:txBody>
          <a:bodyPr/>
          <a:lstStyle/>
          <a:p>
            <a:endParaRPr lang="en-US"/>
          </a:p>
        </p:txBody>
      </p:sp>
      <p:sp>
        <p:nvSpPr>
          <p:cNvPr id="20" name="Text 18"/>
          <p:cNvSpPr/>
          <p:nvPr/>
        </p:nvSpPr>
        <p:spPr>
          <a:xfrm>
            <a:off x="3127248" y="1389888"/>
            <a:ext cx="2834640" cy="292608"/>
          </a:xfrm>
          <a:prstGeom prst="rect">
            <a:avLst/>
          </a:prstGeom>
          <a:noFill/>
          <a:ln/>
        </p:spPr>
        <p:txBody>
          <a:bodyPr wrap="square" rtlCol="0" anchor="ctr"/>
          <a:lstStyle/>
          <a:p>
            <a:pPr marL="0" indent="0" algn="ctr">
              <a:buNone/>
            </a:pPr>
            <a:r>
              <a:rPr lang="en-US" sz="1100" b="1" dirty="0">
                <a:solidFill>
                  <a:srgbClr val="155724"/>
                </a:solidFill>
                <a:latin typeface="Calibri" pitchFamily="34" charset="0"/>
                <a:ea typeface="Calibri" pitchFamily="34" charset="-122"/>
                <a:cs typeface="Calibri" pitchFamily="34" charset="-120"/>
              </a:rPr>
              <a:t>Strengths</a:t>
            </a:r>
            <a:endParaRPr lang="en-US" sz="1100" dirty="0"/>
          </a:p>
        </p:txBody>
      </p:sp>
      <p:sp>
        <p:nvSpPr>
          <p:cNvPr id="21" name="Text 19"/>
          <p:cNvSpPr/>
          <p:nvPr/>
        </p:nvSpPr>
        <p:spPr>
          <a:xfrm>
            <a:off x="3236976" y="1719072"/>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Divisional accountability and focus</a:t>
            </a:r>
            <a:endParaRPr lang="en-US" sz="1100" dirty="0"/>
          </a:p>
        </p:txBody>
      </p:sp>
      <p:sp>
        <p:nvSpPr>
          <p:cNvPr id="22" name="Text 20"/>
          <p:cNvSpPr/>
          <p:nvPr/>
        </p:nvSpPr>
        <p:spPr>
          <a:xfrm>
            <a:off x="3236976" y="2103120"/>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Faster response to market changes</a:t>
            </a:r>
            <a:endParaRPr lang="en-US" sz="1100" dirty="0"/>
          </a:p>
        </p:txBody>
      </p:sp>
      <p:sp>
        <p:nvSpPr>
          <p:cNvPr id="23" name="Text 21"/>
          <p:cNvSpPr/>
          <p:nvPr/>
        </p:nvSpPr>
        <p:spPr>
          <a:xfrm>
            <a:off x="3236976" y="248716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Customer-centric business units</a:t>
            </a:r>
            <a:endParaRPr lang="en-US" sz="1100" dirty="0"/>
          </a:p>
        </p:txBody>
      </p:sp>
      <p:sp>
        <p:nvSpPr>
          <p:cNvPr id="24" name="Shape 22"/>
          <p:cNvSpPr/>
          <p:nvPr/>
        </p:nvSpPr>
        <p:spPr>
          <a:xfrm>
            <a:off x="3127248" y="2980944"/>
            <a:ext cx="2834640" cy="292608"/>
          </a:xfrm>
          <a:prstGeom prst="rect">
            <a:avLst/>
          </a:prstGeom>
          <a:solidFill>
            <a:srgbClr val="FFEBEE"/>
          </a:solidFill>
          <a:ln w="12700">
            <a:solidFill>
              <a:srgbClr val="C62828"/>
            </a:solidFill>
            <a:prstDash val="solid"/>
          </a:ln>
        </p:spPr>
        <p:txBody>
          <a:bodyPr/>
          <a:lstStyle/>
          <a:p>
            <a:endParaRPr lang="en-US"/>
          </a:p>
        </p:txBody>
      </p:sp>
      <p:sp>
        <p:nvSpPr>
          <p:cNvPr id="25" name="Text 23"/>
          <p:cNvSpPr/>
          <p:nvPr/>
        </p:nvSpPr>
        <p:spPr>
          <a:xfrm>
            <a:off x="3127248" y="2980944"/>
            <a:ext cx="2834640" cy="292608"/>
          </a:xfrm>
          <a:prstGeom prst="rect">
            <a:avLst/>
          </a:prstGeom>
          <a:noFill/>
          <a:ln/>
        </p:spPr>
        <p:txBody>
          <a:bodyPr wrap="square" rtlCol="0" anchor="ctr"/>
          <a:lstStyle/>
          <a:p>
            <a:pPr marL="0" indent="0" algn="ctr">
              <a:buNone/>
            </a:pPr>
            <a:r>
              <a:rPr lang="en-US" sz="1100" b="1" dirty="0">
                <a:solidFill>
                  <a:srgbClr val="721C24"/>
                </a:solidFill>
                <a:latin typeface="Calibri" pitchFamily="34" charset="0"/>
                <a:ea typeface="Calibri" pitchFamily="34" charset="-122"/>
                <a:cs typeface="Calibri" pitchFamily="34" charset="-120"/>
              </a:rPr>
              <a:t>Limitations</a:t>
            </a:r>
            <a:endParaRPr lang="en-US" sz="1100" dirty="0"/>
          </a:p>
        </p:txBody>
      </p:sp>
      <p:sp>
        <p:nvSpPr>
          <p:cNvPr id="26" name="Text 24"/>
          <p:cNvSpPr/>
          <p:nvPr/>
        </p:nvSpPr>
        <p:spPr>
          <a:xfrm>
            <a:off x="3236976" y="331012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Duplication of resources is costly</a:t>
            </a:r>
            <a:endParaRPr lang="en-US" sz="1100" dirty="0"/>
          </a:p>
        </p:txBody>
      </p:sp>
      <p:sp>
        <p:nvSpPr>
          <p:cNvPr id="27" name="Text 25"/>
          <p:cNvSpPr/>
          <p:nvPr/>
        </p:nvSpPr>
        <p:spPr>
          <a:xfrm>
            <a:off x="3236976" y="3694176"/>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Inter-divisional rivalry can develop</a:t>
            </a:r>
            <a:endParaRPr lang="en-US" sz="1100" dirty="0"/>
          </a:p>
        </p:txBody>
      </p:sp>
      <p:sp>
        <p:nvSpPr>
          <p:cNvPr id="28" name="Text 26"/>
          <p:cNvSpPr/>
          <p:nvPr/>
        </p:nvSpPr>
        <p:spPr>
          <a:xfrm>
            <a:off x="3236976" y="4078224"/>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Loss of economies of scale (Jones, 2020)</a:t>
            </a:r>
            <a:endParaRPr lang="en-US" sz="1100" dirty="0"/>
          </a:p>
        </p:txBody>
      </p:sp>
      <p:sp>
        <p:nvSpPr>
          <p:cNvPr id="29" name="Shape 27"/>
          <p:cNvSpPr/>
          <p:nvPr/>
        </p:nvSpPr>
        <p:spPr>
          <a:xfrm>
            <a:off x="6089904" y="960120"/>
            <a:ext cx="2834640" cy="384048"/>
          </a:xfrm>
          <a:prstGeom prst="rect">
            <a:avLst/>
          </a:prstGeom>
          <a:solidFill>
            <a:srgbClr val="065A82"/>
          </a:solidFill>
          <a:ln/>
        </p:spPr>
        <p:txBody>
          <a:bodyPr/>
          <a:lstStyle/>
          <a:p>
            <a:endParaRPr lang="en-US"/>
          </a:p>
        </p:txBody>
      </p:sp>
      <p:sp>
        <p:nvSpPr>
          <p:cNvPr id="30" name="Text 28"/>
          <p:cNvSpPr/>
          <p:nvPr/>
        </p:nvSpPr>
        <p:spPr>
          <a:xfrm>
            <a:off x="6089904" y="960120"/>
            <a:ext cx="2834640" cy="384048"/>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Matrix Structure</a:t>
            </a:r>
            <a:endParaRPr lang="en-US" sz="1300" dirty="0"/>
          </a:p>
        </p:txBody>
      </p:sp>
      <p:sp>
        <p:nvSpPr>
          <p:cNvPr id="31" name="Shape 29"/>
          <p:cNvSpPr/>
          <p:nvPr/>
        </p:nvSpPr>
        <p:spPr>
          <a:xfrm>
            <a:off x="6089904" y="1389888"/>
            <a:ext cx="2834640" cy="292608"/>
          </a:xfrm>
          <a:prstGeom prst="rect">
            <a:avLst/>
          </a:prstGeom>
          <a:solidFill>
            <a:srgbClr val="E8F5E9"/>
          </a:solidFill>
          <a:ln w="12700">
            <a:solidFill>
              <a:srgbClr val="388E3C"/>
            </a:solidFill>
            <a:prstDash val="solid"/>
          </a:ln>
        </p:spPr>
        <p:txBody>
          <a:bodyPr/>
          <a:lstStyle/>
          <a:p>
            <a:endParaRPr lang="en-US"/>
          </a:p>
        </p:txBody>
      </p:sp>
      <p:sp>
        <p:nvSpPr>
          <p:cNvPr id="32" name="Text 30"/>
          <p:cNvSpPr/>
          <p:nvPr/>
        </p:nvSpPr>
        <p:spPr>
          <a:xfrm>
            <a:off x="6089904" y="1389888"/>
            <a:ext cx="2834640" cy="292608"/>
          </a:xfrm>
          <a:prstGeom prst="rect">
            <a:avLst/>
          </a:prstGeom>
          <a:noFill/>
          <a:ln/>
        </p:spPr>
        <p:txBody>
          <a:bodyPr wrap="square" rtlCol="0" anchor="ctr"/>
          <a:lstStyle/>
          <a:p>
            <a:pPr marL="0" indent="0" algn="ctr">
              <a:buNone/>
            </a:pPr>
            <a:r>
              <a:rPr lang="en-US" sz="1100" b="1" dirty="0">
                <a:solidFill>
                  <a:srgbClr val="155724"/>
                </a:solidFill>
                <a:latin typeface="Calibri" pitchFamily="34" charset="0"/>
                <a:ea typeface="Calibri" pitchFamily="34" charset="-122"/>
                <a:cs typeface="Calibri" pitchFamily="34" charset="-120"/>
              </a:rPr>
              <a:t>Strengths</a:t>
            </a:r>
            <a:endParaRPr lang="en-US" sz="1100" dirty="0"/>
          </a:p>
        </p:txBody>
      </p:sp>
      <p:sp>
        <p:nvSpPr>
          <p:cNvPr id="33" name="Text 31"/>
          <p:cNvSpPr/>
          <p:nvPr/>
        </p:nvSpPr>
        <p:spPr>
          <a:xfrm>
            <a:off x="6199632" y="1719072"/>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Maximum resource flexibility</a:t>
            </a:r>
            <a:endParaRPr lang="en-US" sz="1100" dirty="0"/>
          </a:p>
        </p:txBody>
      </p:sp>
      <p:sp>
        <p:nvSpPr>
          <p:cNvPr id="34" name="Text 32"/>
          <p:cNvSpPr/>
          <p:nvPr/>
        </p:nvSpPr>
        <p:spPr>
          <a:xfrm>
            <a:off x="6199632" y="2103120"/>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Encourages cross-functional learning</a:t>
            </a:r>
            <a:endParaRPr lang="en-US" sz="1100" dirty="0"/>
          </a:p>
        </p:txBody>
      </p:sp>
      <p:sp>
        <p:nvSpPr>
          <p:cNvPr id="35" name="Text 33"/>
          <p:cNvSpPr/>
          <p:nvPr/>
        </p:nvSpPr>
        <p:spPr>
          <a:xfrm>
            <a:off x="6199632" y="248716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Supports complex, multi-project work</a:t>
            </a:r>
            <a:endParaRPr lang="en-US" sz="1100" dirty="0"/>
          </a:p>
        </p:txBody>
      </p:sp>
      <p:sp>
        <p:nvSpPr>
          <p:cNvPr id="36" name="Shape 34"/>
          <p:cNvSpPr/>
          <p:nvPr/>
        </p:nvSpPr>
        <p:spPr>
          <a:xfrm>
            <a:off x="6089904" y="2980944"/>
            <a:ext cx="2834640" cy="292608"/>
          </a:xfrm>
          <a:prstGeom prst="rect">
            <a:avLst/>
          </a:prstGeom>
          <a:solidFill>
            <a:srgbClr val="FFEBEE"/>
          </a:solidFill>
          <a:ln w="12700">
            <a:solidFill>
              <a:srgbClr val="C62828"/>
            </a:solidFill>
            <a:prstDash val="solid"/>
          </a:ln>
        </p:spPr>
        <p:txBody>
          <a:bodyPr/>
          <a:lstStyle/>
          <a:p>
            <a:endParaRPr lang="en-US"/>
          </a:p>
        </p:txBody>
      </p:sp>
      <p:sp>
        <p:nvSpPr>
          <p:cNvPr id="37" name="Text 35"/>
          <p:cNvSpPr/>
          <p:nvPr/>
        </p:nvSpPr>
        <p:spPr>
          <a:xfrm>
            <a:off x="6089904" y="2980944"/>
            <a:ext cx="2834640" cy="292608"/>
          </a:xfrm>
          <a:prstGeom prst="rect">
            <a:avLst/>
          </a:prstGeom>
          <a:noFill/>
          <a:ln/>
        </p:spPr>
        <p:txBody>
          <a:bodyPr wrap="square" rtlCol="0" anchor="ctr"/>
          <a:lstStyle/>
          <a:p>
            <a:pPr marL="0" indent="0" algn="ctr">
              <a:buNone/>
            </a:pPr>
            <a:r>
              <a:rPr lang="en-US" sz="1100" b="1" dirty="0">
                <a:solidFill>
                  <a:srgbClr val="721C24"/>
                </a:solidFill>
                <a:latin typeface="Calibri" pitchFamily="34" charset="0"/>
                <a:ea typeface="Calibri" pitchFamily="34" charset="-122"/>
                <a:cs typeface="Calibri" pitchFamily="34" charset="-120"/>
              </a:rPr>
              <a:t>Limitations</a:t>
            </a:r>
            <a:endParaRPr lang="en-US" sz="1100" dirty="0"/>
          </a:p>
        </p:txBody>
      </p:sp>
      <p:sp>
        <p:nvSpPr>
          <p:cNvPr id="38" name="Text 36"/>
          <p:cNvSpPr/>
          <p:nvPr/>
        </p:nvSpPr>
        <p:spPr>
          <a:xfrm>
            <a:off x="6199632" y="3310128"/>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Dual authority causes confusion</a:t>
            </a:r>
            <a:endParaRPr lang="en-US" sz="1100" dirty="0"/>
          </a:p>
        </p:txBody>
      </p:sp>
      <p:sp>
        <p:nvSpPr>
          <p:cNvPr id="39" name="Text 37"/>
          <p:cNvSpPr/>
          <p:nvPr/>
        </p:nvSpPr>
        <p:spPr>
          <a:xfrm>
            <a:off x="6199632" y="3694176"/>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High management coordination costs</a:t>
            </a:r>
            <a:endParaRPr lang="en-US" sz="1100" dirty="0"/>
          </a:p>
        </p:txBody>
      </p:sp>
      <p:sp>
        <p:nvSpPr>
          <p:cNvPr id="40" name="Text 38"/>
          <p:cNvSpPr/>
          <p:nvPr/>
        </p:nvSpPr>
        <p:spPr>
          <a:xfrm>
            <a:off x="6199632" y="4078224"/>
            <a:ext cx="2615184" cy="347472"/>
          </a:xfrm>
          <a:prstGeom prst="rect">
            <a:avLst/>
          </a:prstGeom>
          <a:noFill/>
          <a:ln/>
        </p:spPr>
        <p:txBody>
          <a:bodyPr wrap="square" rtlCol="0" anchor="ctr"/>
          <a:lstStyle/>
          <a:p>
            <a:pPr marL="342900" indent="-342900">
              <a:buSzPct val="100000"/>
              <a:buChar char="•"/>
            </a:pPr>
            <a:r>
              <a:rPr lang="en-US" sz="1100" dirty="0">
                <a:solidFill>
                  <a:srgbClr val="1E3340"/>
                </a:solidFill>
                <a:latin typeface="Calibri" pitchFamily="34" charset="0"/>
                <a:ea typeface="Calibri" pitchFamily="34" charset="-122"/>
                <a:cs typeface="Calibri" pitchFamily="34" charset="-120"/>
              </a:rPr>
              <a:t>Conflict between functional and project managers (Burton et al., 2021)</a:t>
            </a:r>
            <a:endParaRPr lang="en-US" sz="1100" dirty="0"/>
          </a:p>
        </p:txBody>
      </p:sp>
      <p:sp>
        <p:nvSpPr>
          <p:cNvPr id="41" name="Text 39"/>
          <p:cNvSpPr/>
          <p:nvPr/>
        </p:nvSpPr>
        <p:spPr>
          <a:xfrm>
            <a:off x="164592" y="4754880"/>
            <a:ext cx="8778240" cy="347472"/>
          </a:xfrm>
          <a:prstGeom prst="rect">
            <a:avLst/>
          </a:prstGeom>
          <a:noFill/>
          <a:ln/>
        </p:spPr>
        <p:txBody>
          <a:bodyPr wrap="square" rtlCol="0" anchor="ctr"/>
          <a:lstStyle/>
          <a:p>
            <a:pPr marL="0" indent="0">
              <a:buNone/>
            </a:pPr>
            <a:r>
              <a:rPr lang="en-US" sz="1100" b="1" i="1" dirty="0">
                <a:solidFill>
                  <a:srgbClr val="065A82"/>
                </a:solidFill>
                <a:latin typeface="Calibri" pitchFamily="34" charset="0"/>
                <a:ea typeface="Calibri" pitchFamily="34" charset="-122"/>
                <a:cs typeface="Calibri" pitchFamily="34" charset="-120"/>
              </a:rPr>
              <a:t>For JLP, the divisional-functional hybrid is most appropriate: it preserves the distinct identities of John Lewis and Waitrose while delivering shared service efficiencies across the wider Partnership (JLP, 2024).</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65A82"/>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0D9488"/>
          </a:solidFill>
          <a:ln/>
        </p:spPr>
        <p:txBody>
          <a:bodyPr/>
          <a:lstStyle/>
          <a:p>
            <a:endParaRPr lang="en-US"/>
          </a:p>
        </p:txBody>
      </p:sp>
      <p:sp>
        <p:nvSpPr>
          <p:cNvPr id="3" name="Shape 1"/>
          <p:cNvSpPr/>
          <p:nvPr/>
        </p:nvSpPr>
        <p:spPr>
          <a:xfrm>
            <a:off x="0" y="5061204"/>
            <a:ext cx="9144000" cy="82296"/>
          </a:xfrm>
          <a:prstGeom prst="rect">
            <a:avLst/>
          </a:prstGeom>
          <a:solidFill>
            <a:srgbClr val="0D9488"/>
          </a:solidFill>
          <a:ln/>
        </p:spPr>
        <p:txBody>
          <a:bodyPr/>
          <a:lstStyle/>
          <a:p>
            <a:endParaRPr lang="en-US"/>
          </a:p>
        </p:txBody>
      </p:sp>
      <p:sp>
        <p:nvSpPr>
          <p:cNvPr id="4" name="Text 2"/>
          <p:cNvSpPr/>
          <p:nvPr/>
        </p:nvSpPr>
        <p:spPr>
          <a:xfrm>
            <a:off x="365760" y="128016"/>
            <a:ext cx="8412480" cy="658368"/>
          </a:xfrm>
          <a:prstGeom prst="rect">
            <a:avLst/>
          </a:prstGeom>
          <a:noFill/>
          <a:ln/>
        </p:spPr>
        <p:txBody>
          <a:bodyPr wrap="square" rtlCol="0" anchor="ctr"/>
          <a:lstStyle/>
          <a:p>
            <a:pPr marL="0" indent="0" algn="l">
              <a:buNone/>
            </a:pPr>
            <a:r>
              <a:rPr lang="en-US" sz="3000" b="1" dirty="0">
                <a:solidFill>
                  <a:srgbClr val="FFFFFF"/>
                </a:solidFill>
                <a:latin typeface="Calibri" pitchFamily="34" charset="0"/>
                <a:ea typeface="Calibri" pitchFamily="34" charset="-122"/>
                <a:cs typeface="Calibri" pitchFamily="34" charset="-120"/>
              </a:rPr>
              <a:t>Conclusion</a:t>
            </a:r>
            <a:endParaRPr lang="en-US" sz="3000" dirty="0"/>
          </a:p>
        </p:txBody>
      </p:sp>
      <p:sp>
        <p:nvSpPr>
          <p:cNvPr id="5" name="Shape 3"/>
          <p:cNvSpPr/>
          <p:nvPr/>
        </p:nvSpPr>
        <p:spPr>
          <a:xfrm>
            <a:off x="365760" y="804672"/>
            <a:ext cx="8412480" cy="36576"/>
          </a:xfrm>
          <a:prstGeom prst="rect">
            <a:avLst/>
          </a:prstGeom>
          <a:solidFill>
            <a:srgbClr val="0D9488"/>
          </a:solidFill>
          <a:ln/>
        </p:spPr>
        <p:txBody>
          <a:bodyPr/>
          <a:lstStyle/>
          <a:p>
            <a:endParaRPr lang="en-US"/>
          </a:p>
        </p:txBody>
      </p:sp>
      <p:sp>
        <p:nvSpPr>
          <p:cNvPr id="6" name="Text 4"/>
          <p:cNvSpPr/>
          <p:nvPr/>
        </p:nvSpPr>
        <p:spPr>
          <a:xfrm>
            <a:off x="365760" y="960120"/>
            <a:ext cx="8412480" cy="4023360"/>
          </a:xfrm>
          <a:prstGeom prst="rect">
            <a:avLst/>
          </a:prstGeom>
          <a:noFill/>
          <a:ln/>
        </p:spPr>
        <p:txBody>
          <a:bodyPr wrap="square" rtlCol="0" anchor="ctr"/>
          <a:lstStyle/>
          <a:p>
            <a:pPr marL="0" indent="0">
              <a:lnSpc>
                <a:spcPct val="128000"/>
              </a:lnSpc>
              <a:spcAft>
                <a:spcPts val="400"/>
              </a:spcAft>
              <a:buNone/>
            </a:pPr>
            <a:r>
              <a:rPr lang="en-US" sz="1400" b="1" dirty="0">
                <a:solidFill>
                  <a:srgbClr val="A8D8F0"/>
                </a:solidFill>
                <a:latin typeface="Calibri" pitchFamily="34" charset="0"/>
                <a:ea typeface="Calibri" pitchFamily="34" charset="-122"/>
                <a:cs typeface="Calibri" pitchFamily="34" charset="-120"/>
              </a:rPr>
              <a:t>Three principal approaches to organisational structure have been explored:</a:t>
            </a:r>
            <a:endParaRPr lang="en-US" sz="1400" dirty="0"/>
          </a:p>
          <a:p>
            <a:pPr marL="342900" indent="-342900">
              <a:lnSpc>
                <a:spcPct val="128000"/>
              </a:lnSpc>
              <a:spcAft>
                <a:spcPts val="400"/>
              </a:spcAft>
              <a:buSzPct val="100000"/>
              <a:buChar char="•"/>
            </a:pPr>
            <a:r>
              <a:rPr lang="en-US" sz="1400" dirty="0">
                <a:solidFill>
                  <a:srgbClr val="FFFFFF"/>
                </a:solidFill>
                <a:latin typeface="Calibri" pitchFamily="34" charset="0"/>
                <a:ea typeface="Calibri" pitchFamily="34" charset="-122"/>
                <a:cs typeface="Calibri" pitchFamily="34" charset="-120"/>
              </a:rPr>
              <a:t>Functional Structure: clusters employees by specialised function; most suitable for stable, single-product organisations (Daft, 2021)</a:t>
            </a:r>
            <a:endParaRPr lang="en-US" sz="1400" dirty="0"/>
          </a:p>
          <a:p>
            <a:pPr marL="342900" indent="-342900">
              <a:lnSpc>
                <a:spcPct val="128000"/>
              </a:lnSpc>
              <a:spcAft>
                <a:spcPts val="400"/>
              </a:spcAft>
              <a:buSzPct val="100000"/>
              <a:buChar char="•"/>
            </a:pPr>
            <a:r>
              <a:rPr lang="en-US" sz="1400" dirty="0">
                <a:solidFill>
                  <a:srgbClr val="FFFFFF"/>
                </a:solidFill>
                <a:latin typeface="Calibri" pitchFamily="34" charset="0"/>
                <a:ea typeface="Calibri" pitchFamily="34" charset="-122"/>
                <a:cs typeface="Calibri" pitchFamily="34" charset="-120"/>
              </a:rPr>
              <a:t>Divisional Structure: organises by product, region or segment; delivers accountability and customer focus (Jones, 2020)</a:t>
            </a:r>
            <a:endParaRPr lang="en-US" sz="1400" dirty="0"/>
          </a:p>
          <a:p>
            <a:pPr marL="342900" indent="-342900">
              <a:lnSpc>
                <a:spcPct val="128000"/>
              </a:lnSpc>
              <a:spcAft>
                <a:spcPts val="400"/>
              </a:spcAft>
              <a:buSzPct val="100000"/>
              <a:buChar char="•"/>
            </a:pPr>
            <a:r>
              <a:rPr lang="en-US" sz="1400" dirty="0">
                <a:solidFill>
                  <a:srgbClr val="FFFFFF"/>
                </a:solidFill>
                <a:latin typeface="Calibri" pitchFamily="34" charset="0"/>
                <a:ea typeface="Calibri" pitchFamily="34" charset="-122"/>
                <a:cs typeface="Calibri" pitchFamily="34" charset="-120"/>
              </a:rPr>
              <a:t>Matrix Structure: combines both dimensions; maximises flexibility but increases coordination complexity (Burton et al., 2021)</a:t>
            </a:r>
            <a:endParaRPr lang="en-US" sz="1400" dirty="0"/>
          </a:p>
          <a:p>
            <a:pPr marL="0" indent="0">
              <a:lnSpc>
                <a:spcPct val="128000"/>
              </a:lnSpc>
              <a:spcAft>
                <a:spcPts val="400"/>
              </a:spcAft>
              <a:buNone/>
            </a:pPr>
            <a:r>
              <a:rPr lang="en-US" sz="1400" dirty="0">
                <a:solidFill>
                  <a:srgbClr val="FFFFFF"/>
                </a:solidFill>
                <a:latin typeface="Calibri" pitchFamily="34" charset="0"/>
                <a:ea typeface="Calibri" pitchFamily="34" charset="-122"/>
                <a:cs typeface="Calibri" pitchFamily="34" charset="-120"/>
              </a:rPr>
              <a:t> </a:t>
            </a:r>
            <a:endParaRPr lang="en-US" sz="1400" dirty="0"/>
          </a:p>
          <a:p>
            <a:pPr marL="0" indent="0">
              <a:lnSpc>
                <a:spcPct val="128000"/>
              </a:lnSpc>
              <a:spcAft>
                <a:spcPts val="400"/>
              </a:spcAft>
              <a:buNone/>
            </a:pPr>
            <a:r>
              <a:rPr lang="en-US" sz="1400" dirty="0">
                <a:solidFill>
                  <a:srgbClr val="FFFFFF"/>
                </a:solidFill>
                <a:latin typeface="Calibri" pitchFamily="34" charset="0"/>
                <a:ea typeface="Calibri" pitchFamily="34" charset="-122"/>
                <a:cs typeface="Calibri" pitchFamily="34" charset="-120"/>
              </a:rPr>
              <a:t>John Lewis Partnership operates a hybrid divisional-functional model, balancing the autonomy of two distinct retail brands with centralised shared services and its unique employee co-ownership values (JLP, 2024).</a:t>
            </a:r>
            <a:endParaRPr lang="en-US" sz="1400" dirty="0"/>
          </a:p>
          <a:p>
            <a:pPr marL="0" indent="0">
              <a:lnSpc>
                <a:spcPct val="128000"/>
              </a:lnSpc>
              <a:spcAft>
                <a:spcPts val="400"/>
              </a:spcAft>
              <a:buNone/>
            </a:pPr>
            <a:r>
              <a:rPr lang="en-US" sz="1400" dirty="0">
                <a:solidFill>
                  <a:srgbClr val="FFFFFF"/>
                </a:solidFill>
                <a:latin typeface="Calibri" pitchFamily="34" charset="0"/>
                <a:ea typeface="Calibri" pitchFamily="34" charset="-122"/>
                <a:cs typeface="Calibri" pitchFamily="34" charset="-120"/>
              </a:rPr>
              <a:t> </a:t>
            </a:r>
            <a:r>
              <a:rPr lang="en-US" sz="1400" b="1" dirty="0">
                <a:solidFill>
                  <a:srgbClr val="A8D8F0"/>
                </a:solidFill>
                <a:latin typeface="Calibri" pitchFamily="34" charset="0"/>
                <a:ea typeface="Calibri" pitchFamily="34" charset="-122"/>
                <a:cs typeface="Calibri" pitchFamily="34" charset="-120"/>
              </a:rPr>
              <a:t>Key Takeaway:</a:t>
            </a:r>
            <a:endParaRPr lang="en-US" sz="1400" dirty="0"/>
          </a:p>
          <a:p>
            <a:pPr marL="0" indent="0">
              <a:lnSpc>
                <a:spcPct val="128000"/>
              </a:lnSpc>
              <a:spcAft>
                <a:spcPts val="400"/>
              </a:spcAft>
              <a:buNone/>
            </a:pPr>
            <a:r>
              <a:rPr lang="en-US" sz="1400" dirty="0">
                <a:solidFill>
                  <a:srgbClr val="FFFFFF"/>
                </a:solidFill>
                <a:latin typeface="Calibri" pitchFamily="34" charset="0"/>
                <a:ea typeface="Calibri" pitchFamily="34" charset="-122"/>
                <a:cs typeface="Calibri" pitchFamily="34" charset="-120"/>
              </a:rPr>
              <a:t>Structure is not a one-size-fits-all solution. Effective organisations align their structural design with their strategy, size, environment and competitive context (Robbins and Coulter, 2021, p.192).</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65A82"/>
        </a:solidFill>
        <a:effectLst/>
      </p:bgPr>
    </p:bg>
    <p:spTree>
      <p:nvGrpSpPr>
        <p:cNvPr id="1" name=""/>
        <p:cNvGrpSpPr/>
        <p:nvPr/>
      </p:nvGrpSpPr>
      <p:grpSpPr>
        <a:xfrm>
          <a:off x="0" y="0"/>
          <a:ext cx="0" cy="0"/>
          <a:chOff x="0" y="0"/>
          <a:chExt cx="0" cy="0"/>
        </a:xfrm>
      </p:grpSpPr>
      <p:sp>
        <p:nvSpPr>
          <p:cNvPr id="2" name="Shape 0"/>
          <p:cNvSpPr/>
          <p:nvPr/>
        </p:nvSpPr>
        <p:spPr>
          <a:xfrm>
            <a:off x="0" y="0"/>
            <a:ext cx="9144000" cy="82296"/>
          </a:xfrm>
          <a:prstGeom prst="rect">
            <a:avLst/>
          </a:prstGeom>
          <a:solidFill>
            <a:srgbClr val="0D9488"/>
          </a:solidFill>
          <a:ln/>
        </p:spPr>
        <p:txBody>
          <a:bodyPr/>
          <a:lstStyle/>
          <a:p>
            <a:endParaRPr lang="en-US"/>
          </a:p>
        </p:txBody>
      </p:sp>
      <p:sp>
        <p:nvSpPr>
          <p:cNvPr id="3" name="Text 1"/>
          <p:cNvSpPr/>
          <p:nvPr/>
        </p:nvSpPr>
        <p:spPr>
          <a:xfrm>
            <a:off x="365760" y="128016"/>
            <a:ext cx="8412480" cy="59436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References</a:t>
            </a:r>
            <a:endParaRPr lang="en-US" sz="2600" dirty="0"/>
          </a:p>
        </p:txBody>
      </p:sp>
      <p:sp>
        <p:nvSpPr>
          <p:cNvPr id="4" name="Shape 2"/>
          <p:cNvSpPr/>
          <p:nvPr/>
        </p:nvSpPr>
        <p:spPr>
          <a:xfrm>
            <a:off x="365760" y="731520"/>
            <a:ext cx="8412480" cy="36576"/>
          </a:xfrm>
          <a:prstGeom prst="rect">
            <a:avLst/>
          </a:prstGeom>
          <a:solidFill>
            <a:srgbClr val="0D9488"/>
          </a:solidFill>
          <a:ln/>
        </p:spPr>
        <p:txBody>
          <a:bodyPr/>
          <a:lstStyle/>
          <a:p>
            <a:endParaRPr lang="en-US"/>
          </a:p>
        </p:txBody>
      </p:sp>
      <p:sp>
        <p:nvSpPr>
          <p:cNvPr id="5" name="Text 3"/>
          <p:cNvSpPr/>
          <p:nvPr/>
        </p:nvSpPr>
        <p:spPr>
          <a:xfrm>
            <a:off x="365760" y="0"/>
            <a:ext cx="8412480" cy="4160520"/>
          </a:xfrm>
          <a:prstGeom prst="rect">
            <a:avLst/>
          </a:prstGeom>
          <a:noFill/>
          <a:ln/>
        </p:spPr>
        <p:txBody>
          <a:bodyPr wrap="square" rtlCol="0" anchor="ctr"/>
          <a:lstStyle/>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Burton, R.M., Obel, B. and Hakonsson, D.D. (2021) Organizational Design: A Step-by-Step Approach. 4th edn. Cambridge: Cambridge University Press.</a:t>
            </a:r>
            <a:endParaRPr lang="en-US" sz="1200" dirty="0"/>
          </a:p>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Daft, R.L. (2021) Organization Theory and Design. 13th edn. Mason, OH: South-Western Cengage Learning.</a:t>
            </a:r>
            <a:endParaRPr lang="en-US" sz="1200" dirty="0"/>
          </a:p>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Griffin, R.W. (2022) Management. 13th edn. Mason, OH: South-Western Cengage Learning.</a:t>
            </a:r>
            <a:endParaRPr lang="en-US" sz="1200" dirty="0"/>
          </a:p>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John Lewis Partnership plc (2024) Annual Report and Accounts 2024. Available at: https://www.johnlewispartnership.co.uk/investors/annual-reports.html (Accessed: 22 March 2026).</a:t>
            </a:r>
            <a:endParaRPr lang="en-US" sz="1200" dirty="0"/>
          </a:p>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Jones, G.R. (2020) Organizational Theory, Design, and Change. 8th edn. Harlow: Pearson Education.</a:t>
            </a:r>
            <a:endParaRPr lang="en-US" sz="1200" dirty="0"/>
          </a:p>
          <a:p>
            <a:pPr marL="0" indent="0">
              <a:lnSpc>
                <a:spcPct val="140000"/>
              </a:lnSpc>
              <a:spcAft>
                <a:spcPts val="700"/>
              </a:spcAft>
              <a:buNone/>
            </a:pPr>
            <a:r>
              <a:rPr lang="en-US" sz="1200" dirty="0">
                <a:solidFill>
                  <a:srgbClr val="DAEEF7"/>
                </a:solidFill>
                <a:latin typeface="Calibri" pitchFamily="34" charset="0"/>
                <a:ea typeface="Calibri" pitchFamily="34" charset="-122"/>
                <a:cs typeface="Calibri" pitchFamily="34" charset="-120"/>
              </a:rPr>
              <a:t>Robbins, S.P. and Coulter, M. (2021) Management. 14th edn. Harlow: Pearson Education.</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495</TotalTime>
  <Words>3060</Words>
  <Application>Microsoft Macintosh PowerPoint</Application>
  <PresentationFormat>On-screen Show (16:9)</PresentationFormat>
  <Paragraphs>268</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Organisational Structure - LCBB4009</dc:title>
  <dc:subject/>
  <dc:creator/>
  <cp:keywords/>
  <dc:description/>
  <cp:lastModifiedBy>. .</cp:lastModifiedBy>
  <cp:revision>30</cp:revision>
  <dcterms:created xsi:type="dcterms:W3CDTF">2026-03-12T09:15:00Z</dcterms:created>
  <dcterms:modified xsi:type="dcterms:W3CDTF">2026-03-24T04:21:48Z</dcterms:modified>
  <cp:category/>
</cp:coreProperties>
</file>