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725" r:id="rId1"/>
    <p:sldMasterId id="2147483841" r:id="rId2"/>
    <p:sldMasterId id="2147483853" r:id="rId3"/>
    <p:sldMasterId id="2147483865" r:id="rId4"/>
  </p:sldMasterIdLst>
  <p:notesMasterIdLst>
    <p:notesMasterId r:id="rId40"/>
  </p:notesMasterIdLst>
  <p:handoutMasterIdLst>
    <p:handoutMasterId r:id="rId41"/>
  </p:handoutMasterIdLst>
  <p:sldIdLst>
    <p:sldId id="553" r:id="rId5"/>
    <p:sldId id="257" r:id="rId6"/>
    <p:sldId id="715" r:id="rId7"/>
    <p:sldId id="321" r:id="rId8"/>
    <p:sldId id="288" r:id="rId9"/>
    <p:sldId id="259" r:id="rId10"/>
    <p:sldId id="329" r:id="rId11"/>
    <p:sldId id="260" r:id="rId12"/>
    <p:sldId id="328" r:id="rId13"/>
    <p:sldId id="712" r:id="rId14"/>
    <p:sldId id="293" r:id="rId15"/>
    <p:sldId id="320" r:id="rId16"/>
    <p:sldId id="295" r:id="rId17"/>
    <p:sldId id="296" r:id="rId18"/>
    <p:sldId id="297" r:id="rId19"/>
    <p:sldId id="298" r:id="rId20"/>
    <p:sldId id="299" r:id="rId21"/>
    <p:sldId id="711" r:id="rId22"/>
    <p:sldId id="324" r:id="rId23"/>
    <p:sldId id="325" r:id="rId24"/>
    <p:sldId id="326" r:id="rId25"/>
    <p:sldId id="788" r:id="rId26"/>
    <p:sldId id="710" r:id="rId27"/>
    <p:sldId id="688" r:id="rId28"/>
    <p:sldId id="689" r:id="rId29"/>
    <p:sldId id="423" r:id="rId30"/>
    <p:sldId id="589" r:id="rId31"/>
    <p:sldId id="692" r:id="rId32"/>
    <p:sldId id="585" r:id="rId33"/>
    <p:sldId id="608" r:id="rId34"/>
    <p:sldId id="609" r:id="rId35"/>
    <p:sldId id="690" r:id="rId36"/>
    <p:sldId id="691" r:id="rId37"/>
    <p:sldId id="789" r:id="rId38"/>
    <p:sldId id="714" r:id="rId39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C6600"/>
    <a:srgbClr val="255997"/>
    <a:srgbClr val="808000"/>
    <a:srgbClr val="008000"/>
    <a:srgbClr val="336600"/>
    <a:srgbClr val="006600"/>
    <a:srgbClr val="C0C0C0"/>
    <a:srgbClr val="336699"/>
    <a:srgbClr val="D3E3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0BEC4-63A1-4E88-8BFA-06A46C271427}" v="52" dt="2021-06-08T17:44:10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2148" autoAdjust="0"/>
  </p:normalViewPr>
  <p:slideViewPr>
    <p:cSldViewPr>
      <p:cViewPr varScale="1">
        <p:scale>
          <a:sx n="56" d="100"/>
          <a:sy n="56" d="100"/>
        </p:scale>
        <p:origin x="132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4CE0BEC4-63A1-4E88-8BFA-06A46C271427}"/>
    <pc:docChg chg="custSel addSld delSld modSld">
      <pc:chgData name="Julie Crossman" userId="d902ac89-ff56-4e5d-982f-3384b0284abe" providerId="ADAL" clId="{4CE0BEC4-63A1-4E88-8BFA-06A46C271427}" dt="2021-06-15T14:04:51.103" v="38" actId="47"/>
      <pc:docMkLst>
        <pc:docMk/>
      </pc:docMkLst>
      <pc:sldChg chg="delSp modSp mod">
        <pc:chgData name="Julie Crossman" userId="d902ac89-ff56-4e5d-982f-3384b0284abe" providerId="ADAL" clId="{4CE0BEC4-63A1-4E88-8BFA-06A46C271427}" dt="2021-06-09T07:54:01.331" v="33" actId="1076"/>
        <pc:sldMkLst>
          <pc:docMk/>
          <pc:sldMk cId="3094741845" sldId="293"/>
        </pc:sldMkLst>
        <pc:spChg chg="mod">
          <ac:chgData name="Julie Crossman" userId="d902ac89-ff56-4e5d-982f-3384b0284abe" providerId="ADAL" clId="{4CE0BEC4-63A1-4E88-8BFA-06A46C271427}" dt="2021-06-09T07:53:57.581" v="32" actId="6549"/>
          <ac:spMkLst>
            <pc:docMk/>
            <pc:sldMk cId="3094741845" sldId="293"/>
            <ac:spMk id="35843" creationId="{00000000-0000-0000-0000-000000000000}"/>
          </ac:spMkLst>
        </pc:spChg>
        <pc:picChg chg="mod">
          <ac:chgData name="Julie Crossman" userId="d902ac89-ff56-4e5d-982f-3384b0284abe" providerId="ADAL" clId="{4CE0BEC4-63A1-4E88-8BFA-06A46C271427}" dt="2021-06-09T07:54:01.331" v="33" actId="1076"/>
          <ac:picMkLst>
            <pc:docMk/>
            <pc:sldMk cId="3094741845" sldId="293"/>
            <ac:picMk id="2" creationId="{00000000-0000-0000-0000-000000000000}"/>
          </ac:picMkLst>
        </pc:picChg>
        <pc:picChg chg="del">
          <ac:chgData name="Julie Crossman" userId="d902ac89-ff56-4e5d-982f-3384b0284abe" providerId="ADAL" clId="{4CE0BEC4-63A1-4E88-8BFA-06A46C271427}" dt="2021-06-09T07:53:55.704" v="31" actId="478"/>
          <ac:picMkLst>
            <pc:docMk/>
            <pc:sldMk cId="3094741845" sldId="293"/>
            <ac:picMk id="3" creationId="{00000000-0000-0000-0000-000000000000}"/>
          </ac:picMkLst>
        </pc:picChg>
      </pc:sldChg>
      <pc:sldChg chg="modSp mod">
        <pc:chgData name="Julie Crossman" userId="d902ac89-ff56-4e5d-982f-3384b0284abe" providerId="ADAL" clId="{4CE0BEC4-63A1-4E88-8BFA-06A46C271427}" dt="2021-06-09T07:45:25.225" v="30" actId="6549"/>
        <pc:sldMkLst>
          <pc:docMk/>
          <pc:sldMk cId="1519711878" sldId="325"/>
        </pc:sldMkLst>
        <pc:spChg chg="mod">
          <ac:chgData name="Julie Crossman" userId="d902ac89-ff56-4e5d-982f-3384b0284abe" providerId="ADAL" clId="{4CE0BEC4-63A1-4E88-8BFA-06A46C271427}" dt="2021-06-09T07:45:25.225" v="30" actId="6549"/>
          <ac:spMkLst>
            <pc:docMk/>
            <pc:sldMk cId="1519711878" sldId="325"/>
            <ac:spMk id="3" creationId="{00000000-0000-0000-0000-000000000000}"/>
          </ac:spMkLst>
        </pc:spChg>
      </pc:sldChg>
      <pc:sldChg chg="addSp modSp mod">
        <pc:chgData name="Julie Crossman" userId="d902ac89-ff56-4e5d-982f-3384b0284abe" providerId="ADAL" clId="{4CE0BEC4-63A1-4E88-8BFA-06A46C271427}" dt="2021-06-09T07:41:37.023" v="29" actId="1076"/>
        <pc:sldMkLst>
          <pc:docMk/>
          <pc:sldMk cId="1567858109" sldId="328"/>
        </pc:sldMkLst>
        <pc:spChg chg="add mod">
          <ac:chgData name="Julie Crossman" userId="d902ac89-ff56-4e5d-982f-3384b0284abe" providerId="ADAL" clId="{4CE0BEC4-63A1-4E88-8BFA-06A46C271427}" dt="2021-06-09T07:41:37.023" v="29" actId="1076"/>
          <ac:spMkLst>
            <pc:docMk/>
            <pc:sldMk cId="1567858109" sldId="328"/>
            <ac:spMk id="6" creationId="{88518473-44B8-42A4-A9A6-7A44E8C8F409}"/>
          </ac:spMkLst>
        </pc:spChg>
      </pc:sldChg>
      <pc:sldChg chg="del">
        <pc:chgData name="Julie Crossman" userId="d902ac89-ff56-4e5d-982f-3384b0284abe" providerId="ADAL" clId="{4CE0BEC4-63A1-4E88-8BFA-06A46C271427}" dt="2021-06-15T14:04:51.103" v="38" actId="47"/>
        <pc:sldMkLst>
          <pc:docMk/>
          <pc:sldMk cId="1438462104" sldId="713"/>
        </pc:sldMkLst>
      </pc:sldChg>
      <pc:sldChg chg="del mod modShow">
        <pc:chgData name="Julie Crossman" userId="d902ac89-ff56-4e5d-982f-3384b0284abe" providerId="ADAL" clId="{4CE0BEC4-63A1-4E88-8BFA-06A46C271427}" dt="2021-06-15T14:04:46.016" v="36" actId="2696"/>
        <pc:sldMkLst>
          <pc:docMk/>
          <pc:sldMk cId="1567242230" sldId="716"/>
        </pc:sldMkLst>
      </pc:sldChg>
      <pc:sldChg chg="del mod modShow">
        <pc:chgData name="Julie Crossman" userId="d902ac89-ff56-4e5d-982f-3384b0284abe" providerId="ADAL" clId="{4CE0BEC4-63A1-4E88-8BFA-06A46C271427}" dt="2021-06-15T14:04:48.734" v="37" actId="47"/>
        <pc:sldMkLst>
          <pc:docMk/>
          <pc:sldMk cId="2242248407" sldId="717"/>
        </pc:sldMkLst>
      </pc:sldChg>
      <pc:sldChg chg="addSp delSp modSp del mod delAnim modAnim">
        <pc:chgData name="Julie Crossman" userId="d902ac89-ff56-4e5d-982f-3384b0284abe" providerId="ADAL" clId="{4CE0BEC4-63A1-4E88-8BFA-06A46C271427}" dt="2021-06-08T17:40:14.720" v="18" actId="47"/>
        <pc:sldMkLst>
          <pc:docMk/>
          <pc:sldMk cId="2535785012" sldId="718"/>
        </pc:sldMkLst>
        <pc:spChg chg="del">
          <ac:chgData name="Julie Crossman" userId="d902ac89-ff56-4e5d-982f-3384b0284abe" providerId="ADAL" clId="{4CE0BEC4-63A1-4E88-8BFA-06A46C271427}" dt="2021-06-08T17:31:10.143" v="1" actId="478"/>
          <ac:spMkLst>
            <pc:docMk/>
            <pc:sldMk cId="2535785012" sldId="718"/>
            <ac:spMk id="2" creationId="{B3F8BCB1-7DB1-4EBA-BAD1-FF1EC88E0D30}"/>
          </ac:spMkLst>
        </pc:spChg>
        <pc:spChg chg="add del mod">
          <ac:chgData name="Julie Crossman" userId="d902ac89-ff56-4e5d-982f-3384b0284abe" providerId="ADAL" clId="{4CE0BEC4-63A1-4E88-8BFA-06A46C271427}" dt="2021-06-08T17:31:13.013" v="2" actId="478"/>
          <ac:spMkLst>
            <pc:docMk/>
            <pc:sldMk cId="2535785012" sldId="718"/>
            <ac:spMk id="8" creationId="{007FF80C-DBCE-4F04-B017-67608C881121}"/>
          </ac:spMkLst>
        </pc:spChg>
        <pc:picChg chg="add del mod">
          <ac:chgData name="Julie Crossman" userId="d902ac89-ff56-4e5d-982f-3384b0284abe" providerId="ADAL" clId="{4CE0BEC4-63A1-4E88-8BFA-06A46C271427}" dt="2021-06-08T17:33:43.018" v="9" actId="478"/>
          <ac:picMkLst>
            <pc:docMk/>
            <pc:sldMk cId="2535785012" sldId="718"/>
            <ac:picMk id="7" creationId="{7E7BC6E7-3D59-453A-BC30-54BB8093BA01}"/>
          </ac:picMkLst>
        </pc:picChg>
        <pc:picChg chg="add del mod">
          <ac:chgData name="Julie Crossman" userId="d902ac89-ff56-4e5d-982f-3384b0284abe" providerId="ADAL" clId="{4CE0BEC4-63A1-4E88-8BFA-06A46C271427}" dt="2021-06-08T17:34:34.133" v="11" actId="478"/>
          <ac:picMkLst>
            <pc:docMk/>
            <pc:sldMk cId="2535785012" sldId="718"/>
            <ac:picMk id="9" creationId="{E065D377-EDC0-44AC-8BA8-2B9B36D4D993}"/>
          </ac:picMkLst>
        </pc:picChg>
        <pc:picChg chg="add mod">
          <ac:chgData name="Julie Crossman" userId="d902ac89-ff56-4e5d-982f-3384b0284abe" providerId="ADAL" clId="{4CE0BEC4-63A1-4E88-8BFA-06A46C271427}" dt="2021-06-08T17:37:01.159" v="17" actId="14100"/>
          <ac:picMkLst>
            <pc:docMk/>
            <pc:sldMk cId="2535785012" sldId="718"/>
            <ac:picMk id="10" creationId="{58034073-1ED6-45D0-AB06-E621C183ED22}"/>
          </ac:picMkLst>
        </pc:picChg>
      </pc:sldChg>
      <pc:sldChg chg="addSp modSp new mod modAnim">
        <pc:chgData name="Julie Crossman" userId="d902ac89-ff56-4e5d-982f-3384b0284abe" providerId="ADAL" clId="{4CE0BEC4-63A1-4E88-8BFA-06A46C271427}" dt="2021-06-08T17:46:03.732" v="27" actId="14100"/>
        <pc:sldMkLst>
          <pc:docMk/>
          <pc:sldMk cId="2728350492" sldId="789"/>
        </pc:sldMkLst>
        <pc:spChg chg="add mod">
          <ac:chgData name="Julie Crossman" userId="d902ac89-ff56-4e5d-982f-3384b0284abe" providerId="ADAL" clId="{4CE0BEC4-63A1-4E88-8BFA-06A46C271427}" dt="2021-06-08T17:46:03.732" v="27" actId="14100"/>
          <ac:spMkLst>
            <pc:docMk/>
            <pc:sldMk cId="2728350492" sldId="789"/>
            <ac:spMk id="5" creationId="{EEC08744-6183-4741-95E2-0F682EF82D5C}"/>
          </ac:spMkLst>
        </pc:spChg>
        <pc:picChg chg="add mod">
          <ac:chgData name="Julie Crossman" userId="d902ac89-ff56-4e5d-982f-3384b0284abe" providerId="ADAL" clId="{4CE0BEC4-63A1-4E88-8BFA-06A46C271427}" dt="2021-06-08T17:44:24.640" v="24" actId="14100"/>
          <ac:picMkLst>
            <pc:docMk/>
            <pc:sldMk cId="2728350492" sldId="789"/>
            <ac:picMk id="3" creationId="{5AD8C337-9A85-4D02-856D-B718845E954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6669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94563BA-B27A-9D42-8D26-12DF7515FE6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317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421375-A249-40F4-8BD5-C5EF86AA607B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4239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66FCF5-BAFA-394D-9B7B-1097209F251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408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4050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8359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63699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06F844-80B3-428A-B7D7-393895CFAF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03591" y="4492757"/>
            <a:ext cx="5335270" cy="4389120"/>
          </a:xfrm>
        </p:spPr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83164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66208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73991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66FCF5-BAFA-394D-9B7B-1097209F251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71340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1600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A85CD8AB-52B4-457D-B79B-2AC2CABBDB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A18EDD9-4136-47DD-AE94-A7EBF93DF160}" type="slidenum">
              <a:rPr lang="en-US" altLang="en-US" sz="1200" b="0">
                <a:latin typeface="Times New Roman" panose="02020603050405020304" pitchFamily="18" charset="0"/>
              </a:rPr>
              <a:pPr/>
              <a:t>25</a:t>
            </a:fld>
            <a:endParaRPr lang="en-US" altLang="en-US" sz="1200" b="0" dirty="0">
              <a:latin typeface="Times New Roman" panose="02020603050405020304" pitchFamily="18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21A01C4F-9BEA-4433-9BE6-B1A7FD6F2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BA55B3D-1C45-453C-8410-7C6F638CF0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dirty="0"/>
              <a:t>Julie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93427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5970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8806966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431895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30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62264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31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824491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32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829440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94563BA-B27A-9D42-8D26-12DF7515FE6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581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89432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911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3462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765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63107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375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018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721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01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5897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222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12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9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77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51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8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08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872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912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31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9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57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711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7421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515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6159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966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5940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097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8040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64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369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852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64B16257-31DF-4415-AE7F-42FE8C6516C7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8DE4592-5898-4940-9BCB-134B2E4A7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476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8F1716-788D-4315-887D-55504373557F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 dirty="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67FCC88-25AF-4668-9467-F6E75F53B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801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80AF6AA-B528-450D-843E-BF0F4367EA1F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8318E3C-E8DD-4B37-90BC-559FD6D576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035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B8A017F-37F6-4E47-BD8E-7A3D097185E7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2A4CCB3-6ECC-4B1D-A6D4-CFE9F6D83D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002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0660750-28BE-4F15-ACDD-F4E544DC02AA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C887E5E-6E4F-443C-BD33-3236D98A42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4439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BA2C28D-E425-4B48-85FB-72B4E19EEBD6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FF8A08E3-F727-41C4-9F45-4A815D4D7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265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80E8082-AB94-43A7-A5C1-7A4CC54703EA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E4D13E6-0134-49E5-B34E-337C1596B9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8862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DAB6264-090E-4D49-841F-FF5B9F84F3F5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AC4FCD6-4BE9-4EA5-8362-85FF0B4E91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104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566FE1D7-3BB3-4B84-8A7A-94D24318EC81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6EB408F-39A2-408D-8E34-9BFB2FA6A8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381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A2C8011C-C221-4795-BE3A-A38CAB626F61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B6B7A01A-38AC-4C4A-8AA7-88A84F8A32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137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ADB4227-A11D-45C7-9B60-B1CC63458FB4}" type="datetimeFigureOut">
              <a:rPr lang="en-GB"/>
              <a:pPr>
                <a:defRPr/>
              </a:pPr>
              <a:t>15/06/2021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AF3D70-1E3E-4AC5-A785-DA9FC99FC8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21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6/15/2021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6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30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EA089091-F57A-499B-8518-6437E76A9352}" type="datetimeFigureOut">
              <a:rPr lang="en-GB"/>
              <a:pPr>
                <a:defRPr/>
              </a:pPr>
              <a:t>15/06/2021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FFD08A52-7738-4E40-949B-5A56EC32EF9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97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26908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.wilson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j.crossman@uwtsd.ac.uk" TargetMode="External"/><Relationship Id="rId5" Type="http://schemas.openxmlformats.org/officeDocument/2006/relationships/hyperlink" Target="mailto:s.darnell@uwtsd.ac.uk" TargetMode="External"/><Relationship Id="rId4" Type="http://schemas.openxmlformats.org/officeDocument/2006/relationships/hyperlink" Target="mailto:a.beaumont@ydds.ac.u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uwtsd.myday.cloud/dashboard/stude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cardiff.ac.uk/ilrb/resourcehub-2/managing/citing-and-referencing/harvard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sites.cardiff.ac.uk/ilrb/resource/harvardcompile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5oKcN992DWo?feature=oembed" TargetMode="External"/><Relationship Id="rId4" Type="http://schemas.openxmlformats.org/officeDocument/2006/relationships/hyperlink" Target="https://www.bing.com/videos/search?q=youtube+authenticity+leadership&amp;docid=608050644895995456&amp;mid=7F8044670C63A67094877F8044670C63A6709487&amp;view=detail&amp;FORM=VIRE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6CF9F-348D-4B92-85FD-C44C0DB5C9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2819400"/>
            <a:ext cx="7772400" cy="1470025"/>
          </a:xfrm>
        </p:spPr>
        <p:txBody>
          <a:bodyPr rtlCol="0">
            <a:normAutofit fontScale="90000"/>
          </a:bodyPr>
          <a:lstStyle/>
          <a:p>
            <a:pPr>
              <a:spcAft>
                <a:spcPts val="0"/>
              </a:spcAft>
              <a:defRPr/>
            </a:pPr>
            <a:r>
              <a:rPr lang="en-GB" b="1" dirty="0"/>
              <a:t>BMPF7021 </a:t>
            </a:r>
            <a:br>
              <a:rPr lang="en-GB" b="1" dirty="0"/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Authenticity and the Role of Leader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588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err="1">
                <a:solidFill>
                  <a:schemeClr val="accent5">
                    <a:lumMod val="50000"/>
                  </a:schemeClr>
                </a:solidFill>
                <a:latin typeface="Arial" charset="0"/>
              </a:rPr>
              <a:t>Rhaglen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Arial" charset="0"/>
              </a:rPr>
              <a:t> / Agenda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828801"/>
            <a:ext cx="7737183" cy="281940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kern="1200" dirty="0">
                <a:ea typeface="PMingLiU" pitchFamily="18" charset="-120"/>
                <a:cs typeface="Arial" charset="0"/>
              </a:rPr>
              <a:t>Welcome and introductions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kern="1200" dirty="0">
                <a:ea typeface="PMingLiU" pitchFamily="18" charset="-120"/>
                <a:cs typeface="Arial" charset="0"/>
              </a:rPr>
              <a:t>Overview of module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dirty="0">
                <a:ea typeface="PMingLiU" pitchFamily="18" charset="-120"/>
                <a:cs typeface="Arial" charset="0"/>
              </a:rPr>
              <a:t>Hwb Support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kern="1200" dirty="0">
                <a:ea typeface="PMingLiU" pitchFamily="18" charset="-120"/>
                <a:cs typeface="Arial" charset="0"/>
              </a:rPr>
              <a:t>Academic writing and plagiarism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dirty="0">
                <a:ea typeface="PMingLiU" pitchFamily="18" charset="-120"/>
                <a:cs typeface="Arial" charset="0"/>
              </a:rPr>
              <a:t>Leadership and authenticity module start</a:t>
            </a:r>
            <a:endParaRPr lang="en-GB" kern="1200" dirty="0">
              <a:ea typeface="PMingLiU" pitchFamily="18" charset="-12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304059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445A3-2E33-45C9-A98E-42B8B0815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Introductions</a:t>
            </a:r>
          </a:p>
        </p:txBody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FB9507A7-4E19-4FFC-9501-1FAAAB79A1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533" y="1600200"/>
            <a:ext cx="7608933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84FEE6-851B-4A77-B84D-2D73D146C759}"/>
              </a:ext>
            </a:extLst>
          </p:cNvPr>
          <p:cNvSpPr txBox="1"/>
          <p:nvPr/>
        </p:nvSpPr>
        <p:spPr>
          <a:xfrm>
            <a:off x="767533" y="5516563"/>
            <a:ext cx="76089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pngimg.com/download/2690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837024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251520" y="274638"/>
            <a:ext cx="8435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Cwestiynau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Grwp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1"/>
            <a:ext cx="4781773" cy="388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PMingLiU" charset="0"/>
                <a:cs typeface="PMingLiU" charset="0"/>
              </a:rPr>
              <a:t>Any hopes, concerns, issues and questions for clarification about the work required?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PMingLiU" charset="0"/>
                <a:cs typeface="PMingLiU" charset="0"/>
              </a:rPr>
              <a:t>What support are you looking for and how do you think we can provide this?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569700"/>
            <a:ext cx="3447827" cy="344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883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16632"/>
            <a:ext cx="8858280" cy="1143000"/>
          </a:xfrm>
        </p:spPr>
        <p:txBody>
          <a:bodyPr/>
          <a:lstStyle/>
          <a:p>
            <a:pPr algn="l"/>
            <a:r>
              <a:rPr lang="en-GB" sz="2800" dirty="0" err="1">
                <a:solidFill>
                  <a:schemeClr val="accent5">
                    <a:lumMod val="50000"/>
                  </a:schemeClr>
                </a:solidFill>
              </a:rPr>
              <a:t>Cysylltiadau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50000"/>
                  </a:schemeClr>
                </a:solidFill>
              </a:rPr>
              <a:t>allweddol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50000"/>
                  </a:schemeClr>
                </a:solidFill>
              </a:rPr>
              <a:t>ar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50000"/>
                  </a:schemeClr>
                </a:solidFill>
              </a:rPr>
              <a:t>gyfer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50000"/>
                  </a:schemeClr>
                </a:solidFill>
              </a:rPr>
              <a:t>eich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5">
                    <a:lumMod val="50000"/>
                  </a:schemeClr>
                </a:solidFill>
              </a:rPr>
              <a:t>rhaglen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i="1" dirty="0">
                <a:solidFill>
                  <a:schemeClr val="accent5">
                    <a:lumMod val="50000"/>
                  </a:schemeClr>
                </a:solidFill>
              </a:rPr>
              <a:t>Key staff contacts for your programme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259632"/>
            <a:ext cx="8750776" cy="43951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Prof Annette Fillery-Travis </a:t>
            </a:r>
            <a:r>
              <a:rPr lang="en-GB" sz="2400" dirty="0">
                <a:latin typeface="+mj-lt"/>
              </a:rPr>
              <a:t>– </a:t>
            </a:r>
            <a:r>
              <a:rPr lang="en-GB" sz="2400" dirty="0" err="1">
                <a:latin typeface="+mj-lt"/>
              </a:rPr>
              <a:t>Pennaeth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Athrofa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Dysgu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Seiliedig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ar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Waith</a:t>
            </a:r>
            <a:r>
              <a:rPr lang="en-GB" sz="2400" dirty="0">
                <a:latin typeface="+mj-lt"/>
              </a:rPr>
              <a:t> / Head of Wales Academy for Professional Practice and Applied Research</a:t>
            </a:r>
            <a:r>
              <a:rPr lang="en-GB" sz="2400" i="1" dirty="0">
                <a:latin typeface="+mj-lt"/>
              </a:rPr>
              <a:t>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  <a:hlinkClick r:id="rId3"/>
              </a:rPr>
              <a:t>a.fillery-travis@uwtsd.ac.uk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Ann Beaumont </a:t>
            </a:r>
            <a:r>
              <a:rPr lang="en-GB" sz="2400" dirty="0"/>
              <a:t>– </a:t>
            </a:r>
            <a:r>
              <a:rPr lang="en-GB" sz="2400" dirty="0" err="1"/>
              <a:t>Swyddog</a:t>
            </a:r>
            <a:r>
              <a:rPr lang="en-GB" sz="2400" dirty="0"/>
              <a:t> </a:t>
            </a:r>
            <a:r>
              <a:rPr lang="en-GB" sz="2400" dirty="0" err="1"/>
              <a:t>Gweinyddol</a:t>
            </a:r>
            <a:r>
              <a:rPr lang="en-GB" sz="2400" dirty="0"/>
              <a:t> – </a:t>
            </a:r>
            <a:r>
              <a:rPr lang="en-GB" sz="2400" dirty="0" err="1"/>
              <a:t>Fframwaith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Proffesiynol</a:t>
            </a:r>
            <a:r>
              <a:rPr lang="en-GB" sz="2400" dirty="0"/>
              <a:t> / </a:t>
            </a:r>
            <a:r>
              <a:rPr lang="en-GB" sz="2400" i="1" dirty="0"/>
              <a:t>Administrative Officer – Professional Practice Framework</a:t>
            </a:r>
            <a:r>
              <a:rPr lang="en-GB" sz="2400" dirty="0"/>
              <a:t>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hlinkClick r:id="rId4"/>
              </a:rPr>
              <a:t>a.beaumont@ydds.ac.uk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CC6600"/>
                </a:solidFill>
              </a:rPr>
              <a:t>Steve Darnell </a:t>
            </a:r>
            <a:r>
              <a:rPr lang="en-GB" sz="2400" b="1" dirty="0"/>
              <a:t>-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Darlithydd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Dysgu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Seiliedig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Waith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  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Lecturer in Work-based Learning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5"/>
              </a:rPr>
              <a:t>s.darnell@uwtsd.ac.uk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Julie Crossman</a:t>
            </a:r>
            <a:r>
              <a:rPr lang="en-GB" sz="2400" dirty="0"/>
              <a:t>– Darlithydd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Seiliedig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Waith</a:t>
            </a:r>
            <a:r>
              <a:rPr lang="en-GB" sz="2400" dirty="0"/>
              <a:t>  </a:t>
            </a:r>
            <a:r>
              <a:rPr lang="en-GB" sz="2400" i="1" dirty="0"/>
              <a:t>Lecturer in Work-based Learning</a:t>
            </a:r>
            <a:r>
              <a:rPr lang="en-GB" sz="2400" dirty="0"/>
              <a:t>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hlinkClick r:id="rId6"/>
              </a:rPr>
              <a:t>julie.crossman@uwtsd.ac.uk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 </a:t>
            </a:r>
          </a:p>
          <a:p>
            <a:pPr marL="0" indent="0">
              <a:buNone/>
            </a:pPr>
            <a:endParaRPr lang="en-GB" sz="24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4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60117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44663"/>
            <a:ext cx="7772400" cy="511333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5400" b="1" dirty="0">
                <a:solidFill>
                  <a:srgbClr val="FFFFFF"/>
                </a:solidFill>
                <a:latin typeface="Arial" charset="0"/>
              </a:rPr>
              <a:t>Guidance and Support</a:t>
            </a:r>
            <a:br>
              <a:rPr lang="en-GB" sz="5400" b="1" dirty="0">
                <a:solidFill>
                  <a:srgbClr val="FFFFFF"/>
                </a:solidFill>
                <a:latin typeface="Arial" charset="0"/>
              </a:rPr>
            </a:br>
            <a:br>
              <a:rPr lang="en-GB" sz="5400" b="1" dirty="0">
                <a:latin typeface="Arial" charset="0"/>
              </a:rPr>
            </a:br>
            <a:br>
              <a:rPr lang="en-GB" sz="5400" b="1" dirty="0">
                <a:latin typeface="Arial" charset="0"/>
              </a:rPr>
            </a:br>
            <a:endParaRPr lang="en-GB" sz="54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234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B1CAD4B4-2074-4AFA-ABE8-7D7E0B4BD7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42" y="308611"/>
            <a:ext cx="4484618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2FC6114-0F62-4D5F-A30F-35BF039C40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9560" y="7621"/>
            <a:ext cx="4164440" cy="570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638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0200"/>
            <a:ext cx="4103712" cy="2791128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30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 including 7 half day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sessions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-- Regular workshops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92A6E7-EC0D-47B5-B10C-93A583AEA4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40335" y="0"/>
            <a:ext cx="8863330" cy="566124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C413EC7-D074-412C-BBB8-8AC824F8C418}"/>
              </a:ext>
            </a:extLst>
          </p:cNvPr>
          <p:cNvSpPr/>
          <p:nvPr/>
        </p:nvSpPr>
        <p:spPr>
          <a:xfrm>
            <a:off x="4211960" y="1340768"/>
            <a:ext cx="2076450" cy="130492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18473-44B8-42A4-A9A6-7A44E8C8F409}"/>
              </a:ext>
            </a:extLst>
          </p:cNvPr>
          <p:cNvSpPr txBox="1"/>
          <p:nvPr/>
        </p:nvSpPr>
        <p:spPr>
          <a:xfrm>
            <a:off x="3733800" y="4876800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Students » Hub (</a:t>
            </a:r>
            <a:r>
              <a:rPr lang="en-GB" dirty="0" err="1">
                <a:hlinkClick r:id="rId4"/>
              </a:rPr>
              <a:t>myday.cloud</a:t>
            </a:r>
            <a:r>
              <a:rPr lang="en-GB" dirty="0">
                <a:hlinkClick r:id="rId4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858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585DC0A-C407-4AD9-9AF3-ACA5654D3C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989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05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800" b="1" dirty="0">
                <a:solidFill>
                  <a:schemeClr val="accent5">
                    <a:lumMod val="50000"/>
                  </a:schemeClr>
                </a:solidFill>
              </a:rPr>
              <a:t>Academic writing</a:t>
            </a:r>
            <a:endParaRPr lang="en-US" altLang="en-US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2045271"/>
            <a:ext cx="6076950" cy="3419475"/>
          </a:xfrm>
          <a:prstGeom prst="rect">
            <a:avLst/>
          </a:prstGeom>
        </p:spPr>
      </p:pic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9948" y="1417638"/>
            <a:ext cx="8229600" cy="1723329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800" dirty="0">
                <a:latin typeface="+mj-lt"/>
              </a:rPr>
              <a:t>Critical thinking, reading and writing booklet:</a:t>
            </a:r>
          </a:p>
          <a:p>
            <a:pPr lvl="1">
              <a:lnSpc>
                <a:spcPct val="80000"/>
              </a:lnSpc>
            </a:pPr>
            <a:r>
              <a:rPr lang="en-GB" altLang="en-US" dirty="0">
                <a:latin typeface="+mj-lt"/>
              </a:rPr>
              <a:t>(Adapted from Stella Cottrell’s book)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solidFill>
                <a:schemeClr val="accent5">
                  <a:lumMod val="50000"/>
                </a:schemeClr>
              </a:solidFill>
              <a:latin typeface="+mj-lt"/>
            </a:endParaRP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dirty="0">
              <a:latin typeface="+mj-lt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+mj-lt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>
                <a:latin typeface="+mj-lt"/>
              </a:rPr>
              <a:t> </a:t>
            </a:r>
            <a:endParaRPr lang="en-US" alt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Chyfeirnodi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Plagiarism and Referencing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7117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7544" y="188640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Diffiniad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Lên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ladrad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Plagiarism defined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“…uses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gain".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Fishman, 2010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0217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Sut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ddylid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cyfeirnodi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 how should I cite this?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Fishman, T. (2010)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dyfynwyd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cited in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Fearn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H. ‘Is it plagiarism? Well it is rather difficult to say.’ [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lein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Online], Available: http://www.timeshighereducation.co.uk/412292.article [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29 </a:t>
            </a:r>
            <a:r>
              <a:rPr kumimoji="0" lang="en-GB" sz="32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Ebrill</a:t>
            </a: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2013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 29 April 2013]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6838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Camymddygiad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Misconduct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Camddefnydd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Misuse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Camddealltwlriaeth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Misunderstanding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Twyll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bwriadol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dwyllo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Deliberate cheating – intent to deceive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gwenud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camgymeriad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Knows the rules and makes a mistake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a’u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torri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Doesn’t know the rules and breaks them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Sbectrwm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spectrum of plagiarism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7991" y="548680"/>
            <a:ext cx="432048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HAI ENGHREIFFTIAU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Copïo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ddangos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copi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e.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Talu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rhywun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arall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wneud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drosoch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Dim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danogs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eich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ffynonellau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gair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weithred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ddigon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clir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Gweithio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gydag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eraill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dim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cydnabod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rhannu’r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gwaith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17576" y="466800"/>
            <a:ext cx="414691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Some examples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all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Copying without showing it is a copy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Paying someone to do it for you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Not showing your sources (words and work) transparently enough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147307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332656"/>
            <a:ext cx="424847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Harvard Referencing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latin typeface="+mj-lt"/>
              </a:rPr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+mj-lt"/>
              </a:rPr>
              <a:t>What page is the relevant material on?</a:t>
            </a:r>
            <a:endParaRPr lang="en-US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332656"/>
            <a:ext cx="439248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Cyfeirnodi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Harvard 7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Cwestiwn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Mae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cyfeirnod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gyflwan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pan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fyddwn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Pwy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ysgrifennodd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olygodd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cyhoeddwyd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Beth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yw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ei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enw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Beth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yw’r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ffynhonnell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llyfr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erthygl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gwefan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)?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Ble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cyhoeddwyd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Pwy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gyhoeddodd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ba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dudalen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mae’r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deunydd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cyfeiriwyd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ato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00094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8EE4-8ACE-405A-9939-0E3C431DA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38862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Referencing Handbook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9E59B6-9F07-4078-85CF-E51CED6F4D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2917" y="-36264"/>
            <a:ext cx="4531083" cy="5827464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FDDF8C2-20BB-458D-8BEE-3475231E7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" y="16764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8599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Harvard Referencing Examples</a:t>
            </a:r>
          </a:p>
        </p:txBody>
      </p:sp>
      <p:sp>
        <p:nvSpPr>
          <p:cNvPr id="4" name="Down Ribbon 3"/>
          <p:cNvSpPr/>
          <p:nvPr/>
        </p:nvSpPr>
        <p:spPr>
          <a:xfrm>
            <a:off x="534380" y="2276872"/>
            <a:ext cx="8075240" cy="2736304"/>
          </a:xfrm>
          <a:prstGeom prst="ribbon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I don’t like referencing,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not et al</a:t>
            </a:r>
          </a:p>
        </p:txBody>
      </p:sp>
    </p:spTree>
    <p:extLst>
      <p:ext uri="{BB962C8B-B14F-4D97-AF65-F5344CB8AC3E}">
        <p14:creationId xmlns:p14="http://schemas.microsoft.com/office/powerpoint/2010/main" val="21212924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88161"/>
            <a:ext cx="8424936" cy="8926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3"/>
              </a:rPr>
              <a:t>http://sites.cardiff.ac.uk/ilrb/resourcehub-2/managing/citing-and-referencing/harvard/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Activities: </a:t>
            </a:r>
            <a:r>
              <a:rPr lang="en-GB" sz="1800" b="1" dirty="0"/>
              <a:t>Compile the references </a:t>
            </a:r>
            <a:r>
              <a:rPr lang="en-GB" sz="1800" dirty="0"/>
              <a:t>(Harvard)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21929"/>
            <a:ext cx="8242506" cy="1074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616" y="2034257"/>
            <a:ext cx="7416823" cy="3596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512" y="1772816"/>
            <a:ext cx="3672408" cy="358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7118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Activity – Harvard Referencing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8579" y="1772816"/>
            <a:ext cx="7126842" cy="39139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259632"/>
            <a:ext cx="80032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4"/>
              </a:rPr>
              <a:t>http://sites.cardiff.ac.uk/ilrb/resource/harvardcompile/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1835696" y="3717032"/>
            <a:ext cx="86409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Curved Right Arrow 8"/>
          <p:cNvSpPr/>
          <p:nvPr/>
        </p:nvSpPr>
        <p:spPr>
          <a:xfrm rot="19680532">
            <a:off x="591151" y="1682898"/>
            <a:ext cx="1090464" cy="307747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8002" y="400506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Click “View”</a:t>
            </a:r>
          </a:p>
        </p:txBody>
      </p:sp>
    </p:spTree>
    <p:extLst>
      <p:ext uri="{BB962C8B-B14F-4D97-AF65-F5344CB8AC3E}">
        <p14:creationId xmlns:p14="http://schemas.microsoft.com/office/powerpoint/2010/main" val="3320879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48680"/>
            <a:ext cx="6048672" cy="4873465"/>
          </a:xfrm>
        </p:spPr>
      </p:pic>
    </p:spTree>
    <p:extLst>
      <p:ext uri="{BB962C8B-B14F-4D97-AF65-F5344CB8AC3E}">
        <p14:creationId xmlns:p14="http://schemas.microsoft.com/office/powerpoint/2010/main" val="1911176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44663"/>
            <a:ext cx="7772400" cy="511333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5400" b="1" dirty="0">
                <a:solidFill>
                  <a:srgbClr val="FFFFFF"/>
                </a:solidFill>
                <a:latin typeface="Arial" charset="0"/>
              </a:rPr>
              <a:t>The Module</a:t>
            </a:r>
            <a:br>
              <a:rPr lang="en-GB" sz="5400" b="1" dirty="0">
                <a:solidFill>
                  <a:srgbClr val="FFFFFF"/>
                </a:solidFill>
                <a:latin typeface="Arial" charset="0"/>
              </a:rPr>
            </a:br>
            <a:br>
              <a:rPr lang="en-GB" sz="5400" b="1" dirty="0">
                <a:latin typeface="Arial" charset="0"/>
              </a:rPr>
            </a:br>
            <a:br>
              <a:rPr lang="en-GB" sz="5400" b="1" dirty="0">
                <a:latin typeface="Arial" charset="0"/>
              </a:rPr>
            </a:br>
            <a:endParaRPr lang="en-GB" sz="54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3827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800600" y="2499033"/>
            <a:ext cx="40386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(1) Critically evaluate at least five leadership theories and their relevance to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(2) Explore and critically reflect on personal leadership styles and behaviours, and interpersonal skills, and their impact on workplace relationships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</a:t>
            </a:r>
          </a:p>
        </p:txBody>
      </p:sp>
    </p:spTree>
    <p:extLst>
      <p:ext uri="{BB962C8B-B14F-4D97-AF65-F5344CB8AC3E}">
        <p14:creationId xmlns:p14="http://schemas.microsoft.com/office/powerpoint/2010/main" val="17506050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7DAB11-13B7-4968-B354-3C6F5DB1CCD1}"/>
              </a:ext>
            </a:extLst>
          </p:cNvPr>
          <p:cNvSpPr txBox="1"/>
          <p:nvPr/>
        </p:nvSpPr>
        <p:spPr>
          <a:xfrm>
            <a:off x="304800" y="228600"/>
            <a:ext cx="8458200" cy="1200150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>
              <a:defRPr/>
            </a:pPr>
            <a:r>
              <a:rPr lang="en-GB" sz="3600" dirty="0">
                <a:solidFill>
                  <a:schemeClr val="accent5">
                    <a:lumMod val="50000"/>
                  </a:schemeClr>
                </a:solidFill>
                <a:latin typeface="Arial"/>
                <a:cs typeface="Arial"/>
              </a:rPr>
              <a:t>Leadership and management differentiation activity – two groups 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9222" name="Picture 6">
            <a:extLst>
              <a:ext uri="{FF2B5EF4-FFF2-40B4-BE49-F238E27FC236}">
                <a16:creationId xmlns:a16="http://schemas.microsoft.com/office/drawing/2014/main" id="{53FB8723-6DE3-479C-91CA-841629755A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1163" y="3733800"/>
            <a:ext cx="2311400" cy="196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CFAEFB-7842-4B24-BAA5-AF13F9792B67}"/>
              </a:ext>
            </a:extLst>
          </p:cNvPr>
          <p:cNvSpPr txBox="1"/>
          <p:nvPr/>
        </p:nvSpPr>
        <p:spPr>
          <a:xfrm>
            <a:off x="342900" y="1441327"/>
            <a:ext cx="4191000" cy="336707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AF195D"/>
                </a:solidFill>
                <a:latin typeface="Verdana" pitchFamily="34" charset="0"/>
              </a:rPr>
              <a:t>Activity: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 </a:t>
            </a:r>
          </a:p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Characteristics; qualities; skills; attributes; approach:</a:t>
            </a:r>
          </a:p>
          <a:p>
            <a:pPr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     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1.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Leaders</a:t>
            </a:r>
          </a:p>
          <a:p>
            <a:pPr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     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2.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Managers</a:t>
            </a:r>
            <a:endParaRPr lang="en-GB" sz="2800" kern="0" dirty="0">
              <a:solidFill>
                <a:srgbClr val="000000"/>
              </a:solidFill>
              <a:latin typeface="Verdan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B2C416-16AC-4E3E-873C-98352C09BF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0498" y="1752600"/>
            <a:ext cx="5147236" cy="36568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4D9AE4-DE5F-434E-A3F8-5AA0B1B6BA10}"/>
              </a:ext>
            </a:extLst>
          </p:cNvPr>
          <p:cNvSpPr txBox="1"/>
          <p:nvPr/>
        </p:nvSpPr>
        <p:spPr>
          <a:xfrm>
            <a:off x="6248400" y="2819400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468A7-BCA0-4DF4-902B-BCAEC0E6BBCA}"/>
              </a:ext>
            </a:extLst>
          </p:cNvPr>
          <p:cNvSpPr txBox="1"/>
          <p:nvPr/>
        </p:nvSpPr>
        <p:spPr>
          <a:xfrm>
            <a:off x="8343900" y="2452287"/>
            <a:ext cx="26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</a:rPr>
              <a:t>B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E90314-E544-47E7-8DE1-4989DD1C3F6F}"/>
              </a:ext>
            </a:extLst>
          </p:cNvPr>
          <p:cNvSpPr txBox="1"/>
          <p:nvPr/>
        </p:nvSpPr>
        <p:spPr>
          <a:xfrm>
            <a:off x="672482" y="167165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22AC425E-AF25-4B72-B300-77C32C61741A}"/>
              </a:ext>
            </a:extLst>
          </p:cNvPr>
          <p:cNvSpPr/>
          <p:nvPr/>
        </p:nvSpPr>
        <p:spPr>
          <a:xfrm>
            <a:off x="672481" y="990600"/>
            <a:ext cx="7631113" cy="1295400"/>
          </a:xfrm>
          <a:prstGeom prst="wedgeRoundRect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the process of influencing people to enable the achievement of relevant goals (Ivancevich et al, 2008)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BFF524D-0572-4A2C-BF25-DA62B36305E3}"/>
              </a:ext>
            </a:extLst>
          </p:cNvPr>
          <p:cNvSpPr/>
          <p:nvPr/>
        </p:nvSpPr>
        <p:spPr>
          <a:xfrm>
            <a:off x="648066" y="2590800"/>
            <a:ext cx="3733800" cy="2667000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essentially a relationship through which one person influences the behaviour or actions of other people (Mullins, 2018)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1B5B79E8-0E19-4FE5-B092-562BEFF86E63}"/>
              </a:ext>
            </a:extLst>
          </p:cNvPr>
          <p:cNvSpPr/>
          <p:nvPr/>
        </p:nvSpPr>
        <p:spPr>
          <a:xfrm>
            <a:off x="4753997" y="2635250"/>
            <a:ext cx="3434556" cy="2578100"/>
          </a:xfrm>
          <a:prstGeom prst="wedgeRoundRectCallou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the ability to motivate, influence and enable individuals to contribute to the objectives of the organisations of which they are members (House et al, 2004)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948059-9FFB-4129-B766-49FC5A0F0914}"/>
              </a:ext>
            </a:extLst>
          </p:cNvPr>
          <p:cNvSpPr txBox="1"/>
          <p:nvPr/>
        </p:nvSpPr>
        <p:spPr>
          <a:xfrm>
            <a:off x="672482" y="167165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0459F10B-E34F-4537-AC70-F679E4624205}"/>
              </a:ext>
            </a:extLst>
          </p:cNvPr>
          <p:cNvSpPr/>
          <p:nvPr/>
        </p:nvSpPr>
        <p:spPr>
          <a:xfrm>
            <a:off x="672481" y="990600"/>
            <a:ext cx="7631113" cy="1295400"/>
          </a:xfrm>
          <a:prstGeom prst="wedgeRoundRect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a process whereby an individual influences a group of individuals to achieve a common goal (Northouse, 1994)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A041D3EA-79E4-45CF-981D-4C3877ACBB4A}"/>
              </a:ext>
            </a:extLst>
          </p:cNvPr>
          <p:cNvSpPr/>
          <p:nvPr/>
        </p:nvSpPr>
        <p:spPr>
          <a:xfrm>
            <a:off x="648066" y="2590800"/>
            <a:ext cx="3733800" cy="2667000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involves mobilising people to tackle tough problems (Heifetz, 1994)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E96EE7F0-1D08-46B8-996C-FECD9029C470}"/>
              </a:ext>
            </a:extLst>
          </p:cNvPr>
          <p:cNvSpPr/>
          <p:nvPr/>
        </p:nvSpPr>
        <p:spPr>
          <a:xfrm>
            <a:off x="4753997" y="2635250"/>
            <a:ext cx="3434556" cy="2578100"/>
          </a:xfrm>
          <a:prstGeom prst="wedgeRoundRectCallou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Great leaders are resonant leaders. These leaders are moving people - powerfully, passionately and purposefully (Boyatzis and McKee, 2005) </a:t>
            </a:r>
          </a:p>
        </p:txBody>
      </p:sp>
    </p:spTree>
    <p:extLst>
      <p:ext uri="{BB962C8B-B14F-4D97-AF65-F5344CB8AC3E}">
        <p14:creationId xmlns:p14="http://schemas.microsoft.com/office/powerpoint/2010/main" val="8750559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0E14A8-AC6F-4369-893B-91DE9F39AF9C}"/>
              </a:ext>
            </a:extLst>
          </p:cNvPr>
          <p:cNvSpPr txBox="1">
            <a:spLocks/>
          </p:cNvSpPr>
          <p:nvPr/>
        </p:nvSpPr>
        <p:spPr bwMode="auto">
          <a:xfrm>
            <a:off x="431800" y="1219200"/>
            <a:ext cx="8137525" cy="455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Leadership is not about making clever decisions and doing bigger deals, least of all for personal gain. It is about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energising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other people to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make good decisions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and do other things. In other words, it is about helping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release the positive energy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that exists naturally within people. Effective leadership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inspires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more than empowers; it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connects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more than controls; it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demonstrates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more than it decides. It does all of this by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engaging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, itself above all, and consequently others </a:t>
            </a:r>
            <a:r>
              <a:rPr lang="en-GB" sz="20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(Mintzberg, 2004).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en-GB" sz="3200" b="0" kern="0" dirty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9DAB2-E23B-429A-8B2D-D8AD5B692AEA}"/>
              </a:ext>
            </a:extLst>
          </p:cNvPr>
          <p:cNvSpPr txBox="1"/>
          <p:nvPr/>
        </p:nvSpPr>
        <p:spPr>
          <a:xfrm>
            <a:off x="685800" y="260350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3863E-3714-45FF-BFA2-8E58989031F2}"/>
              </a:ext>
            </a:extLst>
          </p:cNvPr>
          <p:cNvSpPr txBox="1">
            <a:spLocks/>
          </p:cNvSpPr>
          <p:nvPr/>
        </p:nvSpPr>
        <p:spPr bwMode="auto">
          <a:xfrm>
            <a:off x="323850" y="2060575"/>
            <a:ext cx="828198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According to Crainer</a:t>
            </a:r>
            <a:r>
              <a:rPr lang="en-GB" sz="2800" b="0" i="1" kern="0" dirty="0">
                <a:solidFill>
                  <a:srgbClr val="000000"/>
                </a:solidFill>
                <a:latin typeface="Verdana"/>
                <a:ea typeface="ＭＳ Ｐゴシック"/>
              </a:rPr>
              <a:t> </a:t>
            </a:r>
            <a:r>
              <a:rPr lang="en-GB" sz="28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(1995), there are over 400 definitions of leadership and “it is a veritable minefield of misunderstanding and difference through which theorists and practitioners must tread warily.”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5B0782-A387-4CA3-9C3C-F9C31CD531DB}"/>
              </a:ext>
            </a:extLst>
          </p:cNvPr>
          <p:cNvSpPr txBox="1"/>
          <p:nvPr/>
        </p:nvSpPr>
        <p:spPr>
          <a:xfrm>
            <a:off x="685800" y="260350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7E8B0CD-E764-4346-BD57-A674A0C0E2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457200"/>
            <a:ext cx="85153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 eaLnBrk="1" hangingPunct="1">
              <a:defRPr/>
            </a:pPr>
            <a:r>
              <a:rPr lang="en-GB" sz="3200" kern="0" dirty="0">
                <a:solidFill>
                  <a:srgbClr val="333399">
                    <a:lumMod val="75000"/>
                  </a:srgbClr>
                </a:solidFill>
                <a:latin typeface="Verdana"/>
                <a:ea typeface="ＭＳ Ｐゴシック"/>
              </a:rPr>
              <a:t>Close relationship between management and leadership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B2859E-DD52-451A-91BE-6531CD5E65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750" y="2143125"/>
            <a:ext cx="8678863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GB" sz="2800" b="0" i="1" kern="0" dirty="0">
                <a:solidFill>
                  <a:srgbClr val="000000"/>
                </a:solidFill>
                <a:latin typeface="Verdana"/>
                <a:ea typeface="ＭＳ Ｐゴシック"/>
              </a:rPr>
              <a:t>“Increasingly, management and leadership  are being seen as inextricably linked. It is one thing for a leader to propound a grand vision, but this is redundant unless the vision is managed so it becomes real achievement.”</a:t>
            </a:r>
          </a:p>
          <a:p>
            <a:pPr eaLnBrk="1" hangingPunct="1">
              <a:buFontTx/>
              <a:buNone/>
              <a:defRPr/>
            </a:pPr>
            <a:endParaRPr lang="en-GB" sz="2800" b="0" kern="0" dirty="0">
              <a:solidFill>
                <a:srgbClr val="000000"/>
              </a:solidFill>
              <a:latin typeface="Verdana"/>
              <a:ea typeface="ＭＳ Ｐゴシック"/>
            </a:endParaRPr>
          </a:p>
          <a:p>
            <a:pPr eaLnBrk="1" hangingPunct="1">
              <a:buFontTx/>
              <a:buNone/>
              <a:defRPr/>
            </a:pPr>
            <a:r>
              <a:rPr lang="en-GB" sz="2800" b="0" i="1" kern="0" dirty="0">
                <a:solidFill>
                  <a:srgbClr val="000000"/>
                </a:solidFill>
                <a:latin typeface="Verdana"/>
                <a:ea typeface="ＭＳ Ｐゴシック"/>
              </a:rPr>
              <a:t>Sir John Harvey-Jones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511935"/>
              </p:ext>
            </p:extLst>
          </p:nvPr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Essence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Leading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Managing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Subordinates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Short-term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Sets 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Plans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Facilitates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Personal charisma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Formal authority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Appeal to…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Dynamic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Proactive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256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29660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283447"/>
              </p:ext>
            </p:extLst>
          </p:nvPr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Transformational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Excitement for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Money for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Wants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Achievement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Minimises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Breaks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Avoids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New roads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Existing Roads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is right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Being 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67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5005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EDB16-D327-46E5-853A-052DAA00B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The Essence of Authentic Leadership | Sean Georges | TEDxEvansville">
            <a:hlinkClick r:id="" action="ppaction://media"/>
            <a:extLst>
              <a:ext uri="{FF2B5EF4-FFF2-40B4-BE49-F238E27FC236}">
                <a16:creationId xmlns:a16="http://schemas.microsoft.com/office/drawing/2014/main" id="{5AD8C337-9A85-4D02-856D-B718845E95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292354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C08744-6183-4741-95E2-0F682EF82D5C}"/>
              </a:ext>
            </a:extLst>
          </p:cNvPr>
          <p:cNvSpPr txBox="1"/>
          <p:nvPr/>
        </p:nvSpPr>
        <p:spPr>
          <a:xfrm>
            <a:off x="2259592" y="4724400"/>
            <a:ext cx="581760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The Essence of Authentic Leadership | Sean Georges | </a:t>
            </a:r>
            <a:r>
              <a:rPr lang="en-GB" dirty="0" err="1">
                <a:hlinkClick r:id="rId4"/>
              </a:rPr>
              <a:t>TEDxEvansville</a:t>
            </a:r>
            <a:r>
              <a:rPr lang="en-GB" dirty="0">
                <a:hlinkClick r:id="rId4"/>
              </a:rPr>
              <a:t> - Bing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35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251520" y="274638"/>
            <a:ext cx="8435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Recap -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1"/>
            <a:ext cx="4781773" cy="388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PMingLiU" charset="0"/>
                <a:cs typeface="PMingLiU" charset="0"/>
              </a:rPr>
              <a:t>Any hopes, concerns, issues, questions for clarification about the module?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PMingLiU" charset="0"/>
                <a:cs typeface="PMingLiU" charset="0"/>
              </a:rPr>
              <a:t>What support are you looking for and how could it be provided by this programme?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569700"/>
            <a:ext cx="3447827" cy="344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52361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1327</Words>
  <Application>Microsoft Office PowerPoint</Application>
  <PresentationFormat>On-screen Show (4:3)</PresentationFormat>
  <Paragraphs>274</Paragraphs>
  <Slides>35</Slides>
  <Notes>30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Myriad Pro</vt:lpstr>
      <vt:lpstr>Arial</vt:lpstr>
      <vt:lpstr>Calibri</vt:lpstr>
      <vt:lpstr>Times New Roman</vt:lpstr>
      <vt:lpstr>Verdana</vt:lpstr>
      <vt:lpstr>20140311PresentationUWTSDTemplate</vt:lpstr>
      <vt:lpstr>201500625PowerPointPresentationTemplate</vt:lpstr>
      <vt:lpstr>1_201500625PowerPointPresentationTemplate</vt:lpstr>
      <vt:lpstr>1_20140311PresentationUWTSDTemplate</vt:lpstr>
      <vt:lpstr>BMPF7021  Authenticity and the Role of Leader</vt:lpstr>
      <vt:lpstr>Rhaglen / Agenda</vt:lpstr>
      <vt:lpstr>Introductions</vt:lpstr>
      <vt:lpstr>PowerPoint Presentation</vt:lpstr>
      <vt:lpstr>Cysylltiadau allweddol ar gyfer eich rhaglen  Key staff contacts for your programme</vt:lpstr>
      <vt:lpstr>Guidance and Support   </vt:lpstr>
      <vt:lpstr>PowerPoint Presentation</vt:lpstr>
      <vt:lpstr>Module Requirements and Support</vt:lpstr>
      <vt:lpstr>PowerPoint Presentation</vt:lpstr>
      <vt:lpstr>PowerPoint Presentation</vt:lpstr>
      <vt:lpstr>Academic writing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Referencing Handbook</vt:lpstr>
      <vt:lpstr>Harvard Referencing Examples</vt:lpstr>
      <vt:lpstr>PowerPoint Presentation</vt:lpstr>
      <vt:lpstr>Activity – Harvard Referencing</vt:lpstr>
      <vt:lpstr>PowerPoint Presentation</vt:lpstr>
      <vt:lpstr>The Module   </vt:lpstr>
      <vt:lpstr>Learning Outcomes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Leadership / management</vt:lpstr>
      <vt:lpstr>Leadership / management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19</cp:revision>
  <dcterms:created xsi:type="dcterms:W3CDTF">2021-01-26T18:34:09Z</dcterms:created>
  <dcterms:modified xsi:type="dcterms:W3CDTF">2021-06-15T14:04:55Z</dcterms:modified>
</cp:coreProperties>
</file>