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5" r:id="rId1"/>
  </p:sldMasterIdLst>
  <p:sldIdLst>
    <p:sldId id="305" r:id="rId2"/>
    <p:sldId id="256" r:id="rId3"/>
    <p:sldId id="273" r:id="rId4"/>
    <p:sldId id="323" r:id="rId5"/>
    <p:sldId id="307" r:id="rId6"/>
    <p:sldId id="303" r:id="rId7"/>
    <p:sldId id="274" r:id="rId8"/>
    <p:sldId id="257" r:id="rId9"/>
    <p:sldId id="278" r:id="rId10"/>
    <p:sldId id="258" r:id="rId11"/>
    <p:sldId id="269" r:id="rId12"/>
    <p:sldId id="261" r:id="rId13"/>
    <p:sldId id="277" r:id="rId14"/>
    <p:sldId id="262" r:id="rId15"/>
    <p:sldId id="276" r:id="rId16"/>
    <p:sldId id="310" r:id="rId17"/>
    <p:sldId id="260" r:id="rId18"/>
    <p:sldId id="324" r:id="rId19"/>
    <p:sldId id="268" r:id="rId20"/>
    <p:sldId id="259" r:id="rId21"/>
    <p:sldId id="271" r:id="rId22"/>
    <p:sldId id="272" r:id="rId23"/>
    <p:sldId id="279" r:id="rId24"/>
    <p:sldId id="301" r:id="rId25"/>
    <p:sldId id="313" r:id="rId26"/>
    <p:sldId id="263" r:id="rId27"/>
    <p:sldId id="266" r:id="rId28"/>
    <p:sldId id="265" r:id="rId29"/>
    <p:sldId id="300" r:id="rId30"/>
    <p:sldId id="302" r:id="rId31"/>
    <p:sldId id="270" r:id="rId32"/>
    <p:sldId id="297" r:id="rId33"/>
    <p:sldId id="299" r:id="rId34"/>
    <p:sldId id="304" r:id="rId35"/>
    <p:sldId id="292" r:id="rId36"/>
    <p:sldId id="294" r:id="rId37"/>
    <p:sldId id="287" r:id="rId38"/>
    <p:sldId id="288" r:id="rId39"/>
    <p:sldId id="289" r:id="rId40"/>
    <p:sldId id="318" r:id="rId41"/>
    <p:sldId id="290" r:id="rId42"/>
    <p:sldId id="317" r:id="rId43"/>
    <p:sldId id="320" r:id="rId44"/>
    <p:sldId id="293" r:id="rId45"/>
    <p:sldId id="321" r:id="rId46"/>
    <p:sldId id="322" r:id="rId47"/>
    <p:sldId id="319" r:id="rId48"/>
    <p:sldId id="286" r:id="rId4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7" d="100"/>
          <a:sy n="67" d="100"/>
        </p:scale>
        <p:origin x="644" y="56"/>
      </p:cViewPr>
      <p:guideLst/>
    </p:cSldViewPr>
  </p:slideViewPr>
  <p:notesTextViewPr>
    <p:cViewPr>
      <p:scale>
        <a:sx n="1" d="1"/>
        <a:sy n="1" d="1"/>
      </p:scale>
      <p:origin x="0" y="0"/>
    </p:cViewPr>
  </p:notesTextViewPr>
  <p:sorterViewPr>
    <p:cViewPr>
      <p:scale>
        <a:sx n="130" d="100"/>
        <a:sy n="130"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9977131-D961-4B05-9DE1-9C690AE96889}" type="doc">
      <dgm:prSet loTypeId="urn:microsoft.com/office/officeart/2005/8/layout/radial5" loCatId="cycle" qsTypeId="urn:microsoft.com/office/officeart/2005/8/quickstyle/simple1" qsCatId="simple" csTypeId="urn:microsoft.com/office/officeart/2005/8/colors/accent1_2" csCatId="accent1" phldr="1"/>
      <dgm:spPr/>
      <dgm:t>
        <a:bodyPr/>
        <a:lstStyle/>
        <a:p>
          <a:endParaRPr lang="en-HK"/>
        </a:p>
      </dgm:t>
    </dgm:pt>
    <dgm:pt modelId="{7FD5D4B8-A874-4529-8312-5FC372348609}">
      <dgm:prSet phldrT="[Text]" custT="1"/>
      <dgm:spPr/>
      <dgm:t>
        <a:bodyPr/>
        <a:lstStyle/>
        <a:p>
          <a:r>
            <a:rPr lang="en-US" sz="1000" dirty="0"/>
            <a:t>Transformational Leadership</a:t>
          </a:r>
          <a:endParaRPr lang="en-HK" sz="1000" dirty="0"/>
        </a:p>
      </dgm:t>
    </dgm:pt>
    <dgm:pt modelId="{A2C8C760-F3B4-42B4-97C3-CE41AA114E45}" type="parTrans" cxnId="{10ACBA16-C57B-4099-896C-5732E0882B6D}">
      <dgm:prSet/>
      <dgm:spPr/>
      <dgm:t>
        <a:bodyPr/>
        <a:lstStyle/>
        <a:p>
          <a:endParaRPr lang="en-HK"/>
        </a:p>
      </dgm:t>
    </dgm:pt>
    <dgm:pt modelId="{DB3C3DF2-F35F-4B7C-AB1B-58265E4302A3}" type="sibTrans" cxnId="{10ACBA16-C57B-4099-896C-5732E0882B6D}">
      <dgm:prSet/>
      <dgm:spPr/>
      <dgm:t>
        <a:bodyPr/>
        <a:lstStyle/>
        <a:p>
          <a:endParaRPr lang="en-HK"/>
        </a:p>
      </dgm:t>
    </dgm:pt>
    <dgm:pt modelId="{074EB397-620D-4992-96B5-1D785FB42A70}">
      <dgm:prSet phldrT="[Text]" custT="1"/>
      <dgm:spPr/>
      <dgm:t>
        <a:bodyPr/>
        <a:lstStyle/>
        <a:p>
          <a:r>
            <a:rPr lang="en-US" sz="1600" dirty="0"/>
            <a:t>Two-factor Theory</a:t>
          </a:r>
          <a:endParaRPr lang="en-HK" sz="1600" dirty="0"/>
        </a:p>
      </dgm:t>
    </dgm:pt>
    <dgm:pt modelId="{44096FAB-DD99-4757-8122-DE33044077DA}" type="parTrans" cxnId="{F91F1E7B-F0B4-4D17-8954-8086FA5E2B79}">
      <dgm:prSet/>
      <dgm:spPr/>
      <dgm:t>
        <a:bodyPr/>
        <a:lstStyle/>
        <a:p>
          <a:endParaRPr lang="en-HK"/>
        </a:p>
      </dgm:t>
    </dgm:pt>
    <dgm:pt modelId="{F03B51D1-6E9C-4902-8B70-DE2A23C8B0B1}" type="sibTrans" cxnId="{F91F1E7B-F0B4-4D17-8954-8086FA5E2B79}">
      <dgm:prSet/>
      <dgm:spPr/>
      <dgm:t>
        <a:bodyPr/>
        <a:lstStyle/>
        <a:p>
          <a:endParaRPr lang="en-HK"/>
        </a:p>
      </dgm:t>
    </dgm:pt>
    <dgm:pt modelId="{CB69FE4C-A4BC-40ED-B818-274A42765D19}">
      <dgm:prSet phldrT="[Text]" custT="1"/>
      <dgm:spPr/>
      <dgm:t>
        <a:bodyPr/>
        <a:lstStyle/>
        <a:p>
          <a:r>
            <a:rPr lang="en-US" sz="1200" dirty="0"/>
            <a:t>Transactional Leadership</a:t>
          </a:r>
          <a:endParaRPr lang="en-HK" sz="1200" dirty="0"/>
        </a:p>
      </dgm:t>
    </dgm:pt>
    <dgm:pt modelId="{9C192809-ED95-4F0C-97D6-18ABC85EAABF}" type="parTrans" cxnId="{B1C6A9EF-2B9E-4312-B202-376CB0423253}">
      <dgm:prSet/>
      <dgm:spPr/>
      <dgm:t>
        <a:bodyPr/>
        <a:lstStyle/>
        <a:p>
          <a:endParaRPr lang="en-HK"/>
        </a:p>
      </dgm:t>
    </dgm:pt>
    <dgm:pt modelId="{A3B5FD73-6B1B-47A1-8F21-097BC4104321}" type="sibTrans" cxnId="{B1C6A9EF-2B9E-4312-B202-376CB0423253}">
      <dgm:prSet/>
      <dgm:spPr/>
      <dgm:t>
        <a:bodyPr/>
        <a:lstStyle/>
        <a:p>
          <a:endParaRPr lang="en-HK"/>
        </a:p>
      </dgm:t>
    </dgm:pt>
    <dgm:pt modelId="{4B1A24C7-8B6A-43BF-966D-58F23EA84EF3}">
      <dgm:prSet phldrT="[Text]" custT="1"/>
      <dgm:spPr/>
      <dgm:t>
        <a:bodyPr/>
        <a:lstStyle/>
        <a:p>
          <a:r>
            <a:rPr lang="en-US" sz="1400" dirty="0"/>
            <a:t>Situational Leadership</a:t>
          </a:r>
          <a:endParaRPr lang="en-HK" sz="1400" dirty="0"/>
        </a:p>
      </dgm:t>
    </dgm:pt>
    <dgm:pt modelId="{F203C0E8-D41F-47D4-9199-A0618655D0F7}" type="parTrans" cxnId="{7DEBCFC7-80F0-4623-BDC8-9F461A8DB853}">
      <dgm:prSet/>
      <dgm:spPr/>
      <dgm:t>
        <a:bodyPr/>
        <a:lstStyle/>
        <a:p>
          <a:endParaRPr lang="en-HK"/>
        </a:p>
      </dgm:t>
    </dgm:pt>
    <dgm:pt modelId="{B63BD3B0-E324-4DB5-9FFA-C161514F2F0F}" type="sibTrans" cxnId="{7DEBCFC7-80F0-4623-BDC8-9F461A8DB853}">
      <dgm:prSet/>
      <dgm:spPr/>
      <dgm:t>
        <a:bodyPr/>
        <a:lstStyle/>
        <a:p>
          <a:endParaRPr lang="en-HK"/>
        </a:p>
      </dgm:t>
    </dgm:pt>
    <dgm:pt modelId="{A5D6166F-78E7-4DFD-8932-5575A9AE0AAC}" type="pres">
      <dgm:prSet presAssocID="{D9977131-D961-4B05-9DE1-9C690AE96889}" presName="Name0" presStyleCnt="0">
        <dgm:presLayoutVars>
          <dgm:chMax val="1"/>
          <dgm:dir/>
          <dgm:animLvl val="ctr"/>
          <dgm:resizeHandles val="exact"/>
        </dgm:presLayoutVars>
      </dgm:prSet>
      <dgm:spPr/>
    </dgm:pt>
    <dgm:pt modelId="{6F6CB6BE-2C59-4752-AA36-0A729B0BEB94}" type="pres">
      <dgm:prSet presAssocID="{7FD5D4B8-A874-4529-8312-5FC372348609}" presName="centerShape" presStyleLbl="node0" presStyleIdx="0" presStyleCnt="1"/>
      <dgm:spPr/>
    </dgm:pt>
    <dgm:pt modelId="{92B81627-03F8-4960-93EA-2F73F8B0B51E}" type="pres">
      <dgm:prSet presAssocID="{44096FAB-DD99-4757-8122-DE33044077DA}" presName="parTrans" presStyleLbl="sibTrans2D1" presStyleIdx="0" presStyleCnt="3" custFlipVert="1" custFlipHor="1" custScaleX="98544" custScaleY="87452"/>
      <dgm:spPr/>
    </dgm:pt>
    <dgm:pt modelId="{BB92385C-8DCD-47F1-9664-0893450CBAB4}" type="pres">
      <dgm:prSet presAssocID="{44096FAB-DD99-4757-8122-DE33044077DA}" presName="connectorText" presStyleLbl="sibTrans2D1" presStyleIdx="0" presStyleCnt="3"/>
      <dgm:spPr/>
    </dgm:pt>
    <dgm:pt modelId="{C55F8601-3025-40D4-B9A1-9150E58529B8}" type="pres">
      <dgm:prSet presAssocID="{074EB397-620D-4992-96B5-1D785FB42A70}" presName="node" presStyleLbl="node1" presStyleIdx="0" presStyleCnt="3">
        <dgm:presLayoutVars>
          <dgm:bulletEnabled val="1"/>
        </dgm:presLayoutVars>
      </dgm:prSet>
      <dgm:spPr/>
    </dgm:pt>
    <dgm:pt modelId="{B9939BF2-9C5B-4ED5-8162-A12EAC4BAF70}" type="pres">
      <dgm:prSet presAssocID="{9C192809-ED95-4F0C-97D6-18ABC85EAABF}" presName="parTrans" presStyleLbl="sibTrans2D1" presStyleIdx="1" presStyleCnt="3" custScaleX="93718" custScaleY="73440"/>
      <dgm:spPr/>
    </dgm:pt>
    <dgm:pt modelId="{3E5F0BCD-404D-4080-B0F9-3D33EDAF7F23}" type="pres">
      <dgm:prSet presAssocID="{9C192809-ED95-4F0C-97D6-18ABC85EAABF}" presName="connectorText" presStyleLbl="sibTrans2D1" presStyleIdx="1" presStyleCnt="3"/>
      <dgm:spPr/>
    </dgm:pt>
    <dgm:pt modelId="{8828D6D6-0C76-4262-AEAC-E0DCEA09D34D}" type="pres">
      <dgm:prSet presAssocID="{CB69FE4C-A4BC-40ED-B818-274A42765D19}" presName="node" presStyleLbl="node1" presStyleIdx="1" presStyleCnt="3" custRadScaleRad="171702" custRadScaleInc="-27868">
        <dgm:presLayoutVars>
          <dgm:bulletEnabled val="1"/>
        </dgm:presLayoutVars>
      </dgm:prSet>
      <dgm:spPr/>
    </dgm:pt>
    <dgm:pt modelId="{260420A0-B796-4149-A743-C52063628131}" type="pres">
      <dgm:prSet presAssocID="{F203C0E8-D41F-47D4-9199-A0618655D0F7}" presName="parTrans" presStyleLbl="sibTrans2D1" presStyleIdx="2" presStyleCnt="3" custAng="10496617"/>
      <dgm:spPr/>
    </dgm:pt>
    <dgm:pt modelId="{81DF4106-0A3E-4120-ACE0-27EFE6E1FCC2}" type="pres">
      <dgm:prSet presAssocID="{F203C0E8-D41F-47D4-9199-A0618655D0F7}" presName="connectorText" presStyleLbl="sibTrans2D1" presStyleIdx="2" presStyleCnt="3"/>
      <dgm:spPr/>
    </dgm:pt>
    <dgm:pt modelId="{AA91C27B-E25E-42E3-9C0B-9B00E6C5C18C}" type="pres">
      <dgm:prSet presAssocID="{4B1A24C7-8B6A-43BF-966D-58F23EA84EF3}" presName="node" presStyleLbl="node1" presStyleIdx="2" presStyleCnt="3">
        <dgm:presLayoutVars>
          <dgm:bulletEnabled val="1"/>
        </dgm:presLayoutVars>
      </dgm:prSet>
      <dgm:spPr/>
    </dgm:pt>
  </dgm:ptLst>
  <dgm:cxnLst>
    <dgm:cxn modelId="{10ACBA16-C57B-4099-896C-5732E0882B6D}" srcId="{D9977131-D961-4B05-9DE1-9C690AE96889}" destId="{7FD5D4B8-A874-4529-8312-5FC372348609}" srcOrd="0" destOrd="0" parTransId="{A2C8C760-F3B4-42B4-97C3-CE41AA114E45}" sibTransId="{DB3C3DF2-F35F-4B7C-AB1B-58265E4302A3}"/>
    <dgm:cxn modelId="{53979517-0C9D-4A63-BBE4-E00E7B54C799}" type="presOf" srcId="{9C192809-ED95-4F0C-97D6-18ABC85EAABF}" destId="{B9939BF2-9C5B-4ED5-8162-A12EAC4BAF70}" srcOrd="0" destOrd="0" presId="urn:microsoft.com/office/officeart/2005/8/layout/radial5"/>
    <dgm:cxn modelId="{AB210461-96F4-478F-AD2E-A3CE55E671C2}" type="presOf" srcId="{CB69FE4C-A4BC-40ED-B818-274A42765D19}" destId="{8828D6D6-0C76-4262-AEAC-E0DCEA09D34D}" srcOrd="0" destOrd="0" presId="urn:microsoft.com/office/officeart/2005/8/layout/radial5"/>
    <dgm:cxn modelId="{2F047961-5C40-463D-B755-F95B909EE62E}" type="presOf" srcId="{44096FAB-DD99-4757-8122-DE33044077DA}" destId="{92B81627-03F8-4960-93EA-2F73F8B0B51E}" srcOrd="0" destOrd="0" presId="urn:microsoft.com/office/officeart/2005/8/layout/radial5"/>
    <dgm:cxn modelId="{0AB2E645-7921-4C6A-AE5E-52F669DFEEF3}" type="presOf" srcId="{7FD5D4B8-A874-4529-8312-5FC372348609}" destId="{6F6CB6BE-2C59-4752-AA36-0A729B0BEB94}" srcOrd="0" destOrd="0" presId="urn:microsoft.com/office/officeart/2005/8/layout/radial5"/>
    <dgm:cxn modelId="{0087886E-EE22-4518-B07A-55FB486E7589}" type="presOf" srcId="{44096FAB-DD99-4757-8122-DE33044077DA}" destId="{BB92385C-8DCD-47F1-9664-0893450CBAB4}" srcOrd="1" destOrd="0" presId="urn:microsoft.com/office/officeart/2005/8/layout/radial5"/>
    <dgm:cxn modelId="{F91F1E7B-F0B4-4D17-8954-8086FA5E2B79}" srcId="{7FD5D4B8-A874-4529-8312-5FC372348609}" destId="{074EB397-620D-4992-96B5-1D785FB42A70}" srcOrd="0" destOrd="0" parTransId="{44096FAB-DD99-4757-8122-DE33044077DA}" sibTransId="{F03B51D1-6E9C-4902-8B70-DE2A23C8B0B1}"/>
    <dgm:cxn modelId="{90A11D7F-14F1-4DE7-B02C-54E0DD55ED2A}" type="presOf" srcId="{F203C0E8-D41F-47D4-9199-A0618655D0F7}" destId="{81DF4106-0A3E-4120-ACE0-27EFE6E1FCC2}" srcOrd="1" destOrd="0" presId="urn:microsoft.com/office/officeart/2005/8/layout/radial5"/>
    <dgm:cxn modelId="{324A10A0-2D82-4570-8EF1-B3E199922DE6}" type="presOf" srcId="{D9977131-D961-4B05-9DE1-9C690AE96889}" destId="{A5D6166F-78E7-4DFD-8932-5575A9AE0AAC}" srcOrd="0" destOrd="0" presId="urn:microsoft.com/office/officeart/2005/8/layout/radial5"/>
    <dgm:cxn modelId="{7DEBCFC7-80F0-4623-BDC8-9F461A8DB853}" srcId="{7FD5D4B8-A874-4529-8312-5FC372348609}" destId="{4B1A24C7-8B6A-43BF-966D-58F23EA84EF3}" srcOrd="2" destOrd="0" parTransId="{F203C0E8-D41F-47D4-9199-A0618655D0F7}" sibTransId="{B63BD3B0-E324-4DB5-9FFA-C161514F2F0F}"/>
    <dgm:cxn modelId="{746360CE-01D0-4B1C-9420-89E16AFD337B}" type="presOf" srcId="{9C192809-ED95-4F0C-97D6-18ABC85EAABF}" destId="{3E5F0BCD-404D-4080-B0F9-3D33EDAF7F23}" srcOrd="1" destOrd="0" presId="urn:microsoft.com/office/officeart/2005/8/layout/radial5"/>
    <dgm:cxn modelId="{152860D7-742D-4AD8-9CF7-BF273D3AB31D}" type="presOf" srcId="{4B1A24C7-8B6A-43BF-966D-58F23EA84EF3}" destId="{AA91C27B-E25E-42E3-9C0B-9B00E6C5C18C}" srcOrd="0" destOrd="0" presId="urn:microsoft.com/office/officeart/2005/8/layout/radial5"/>
    <dgm:cxn modelId="{7DC448ED-6F4D-47AC-9FBB-BE40FEE63CE2}" type="presOf" srcId="{F203C0E8-D41F-47D4-9199-A0618655D0F7}" destId="{260420A0-B796-4149-A743-C52063628131}" srcOrd="0" destOrd="0" presId="urn:microsoft.com/office/officeart/2005/8/layout/radial5"/>
    <dgm:cxn modelId="{B1C6A9EF-2B9E-4312-B202-376CB0423253}" srcId="{7FD5D4B8-A874-4529-8312-5FC372348609}" destId="{CB69FE4C-A4BC-40ED-B818-274A42765D19}" srcOrd="1" destOrd="0" parTransId="{9C192809-ED95-4F0C-97D6-18ABC85EAABF}" sibTransId="{A3B5FD73-6B1B-47A1-8F21-097BC4104321}"/>
    <dgm:cxn modelId="{6DAEE6F6-1D91-48B5-9FB3-513DE175F0F8}" type="presOf" srcId="{074EB397-620D-4992-96B5-1D785FB42A70}" destId="{C55F8601-3025-40D4-B9A1-9150E58529B8}" srcOrd="0" destOrd="0" presId="urn:microsoft.com/office/officeart/2005/8/layout/radial5"/>
    <dgm:cxn modelId="{B99D21EB-ED3D-4CD4-9137-25C97A9C8CD5}" type="presParOf" srcId="{A5D6166F-78E7-4DFD-8932-5575A9AE0AAC}" destId="{6F6CB6BE-2C59-4752-AA36-0A729B0BEB94}" srcOrd="0" destOrd="0" presId="urn:microsoft.com/office/officeart/2005/8/layout/radial5"/>
    <dgm:cxn modelId="{97CFD51C-0705-4869-864A-B55208200D69}" type="presParOf" srcId="{A5D6166F-78E7-4DFD-8932-5575A9AE0AAC}" destId="{92B81627-03F8-4960-93EA-2F73F8B0B51E}" srcOrd="1" destOrd="0" presId="urn:microsoft.com/office/officeart/2005/8/layout/radial5"/>
    <dgm:cxn modelId="{DBDAD155-ED30-4F6B-BDF0-F56877E50CCA}" type="presParOf" srcId="{92B81627-03F8-4960-93EA-2F73F8B0B51E}" destId="{BB92385C-8DCD-47F1-9664-0893450CBAB4}" srcOrd="0" destOrd="0" presId="urn:microsoft.com/office/officeart/2005/8/layout/radial5"/>
    <dgm:cxn modelId="{383A606F-40AD-49A2-AB8B-DCF26A4D92E2}" type="presParOf" srcId="{A5D6166F-78E7-4DFD-8932-5575A9AE0AAC}" destId="{C55F8601-3025-40D4-B9A1-9150E58529B8}" srcOrd="2" destOrd="0" presId="urn:microsoft.com/office/officeart/2005/8/layout/radial5"/>
    <dgm:cxn modelId="{E2EDAC72-B9B8-48BB-8A70-49F21F63F672}" type="presParOf" srcId="{A5D6166F-78E7-4DFD-8932-5575A9AE0AAC}" destId="{B9939BF2-9C5B-4ED5-8162-A12EAC4BAF70}" srcOrd="3" destOrd="0" presId="urn:microsoft.com/office/officeart/2005/8/layout/radial5"/>
    <dgm:cxn modelId="{0ECFDE7D-4A93-4FA3-9DD4-8785A6B2E4C5}" type="presParOf" srcId="{B9939BF2-9C5B-4ED5-8162-A12EAC4BAF70}" destId="{3E5F0BCD-404D-4080-B0F9-3D33EDAF7F23}" srcOrd="0" destOrd="0" presId="urn:microsoft.com/office/officeart/2005/8/layout/radial5"/>
    <dgm:cxn modelId="{DEB8EC7D-B3A2-4842-9BAC-E35864D7B681}" type="presParOf" srcId="{A5D6166F-78E7-4DFD-8932-5575A9AE0AAC}" destId="{8828D6D6-0C76-4262-AEAC-E0DCEA09D34D}" srcOrd="4" destOrd="0" presId="urn:microsoft.com/office/officeart/2005/8/layout/radial5"/>
    <dgm:cxn modelId="{30515DB9-A2F3-4A52-A7EC-03FB2EA8D95D}" type="presParOf" srcId="{A5D6166F-78E7-4DFD-8932-5575A9AE0AAC}" destId="{260420A0-B796-4149-A743-C52063628131}" srcOrd="5" destOrd="0" presId="urn:microsoft.com/office/officeart/2005/8/layout/radial5"/>
    <dgm:cxn modelId="{24788A34-8B6E-412F-8222-A5020768D202}" type="presParOf" srcId="{260420A0-B796-4149-A743-C52063628131}" destId="{81DF4106-0A3E-4120-ACE0-27EFE6E1FCC2}" srcOrd="0" destOrd="0" presId="urn:microsoft.com/office/officeart/2005/8/layout/radial5"/>
    <dgm:cxn modelId="{C4D6BAFA-CEE2-4960-BD5A-66D6C26C56DE}" type="presParOf" srcId="{A5D6166F-78E7-4DFD-8932-5575A9AE0AAC}" destId="{AA91C27B-E25E-42E3-9C0B-9B00E6C5C18C}" srcOrd="6" destOrd="0" presId="urn:microsoft.com/office/officeart/2005/8/layout/radial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F1B2341-5BDC-4C10-949D-54F9A1D3B1F1}" type="doc">
      <dgm:prSet loTypeId="urn:microsoft.com/office/officeart/2005/8/layout/equation1" loCatId="process" qsTypeId="urn:microsoft.com/office/officeart/2005/8/quickstyle/simple1" qsCatId="simple" csTypeId="urn:microsoft.com/office/officeart/2005/8/colors/accent1_2" csCatId="accent1" phldr="1"/>
      <dgm:spPr/>
    </dgm:pt>
    <dgm:pt modelId="{800AB260-49EB-45A3-AEAD-9886AB114A6A}">
      <dgm:prSet phldrT="[Text]" custT="1"/>
      <dgm:spPr/>
      <dgm:t>
        <a:bodyPr/>
        <a:lstStyle/>
        <a:p>
          <a:r>
            <a:rPr lang="en-HK" sz="1100" dirty="0"/>
            <a:t>Individual Consideration</a:t>
          </a:r>
        </a:p>
      </dgm:t>
    </dgm:pt>
    <dgm:pt modelId="{97555792-8BB4-4660-9571-B2154CD0EEE5}" type="parTrans" cxnId="{729DCA47-0313-474A-96E9-02B9A27614AC}">
      <dgm:prSet/>
      <dgm:spPr/>
      <dgm:t>
        <a:bodyPr/>
        <a:lstStyle/>
        <a:p>
          <a:endParaRPr lang="en-HK"/>
        </a:p>
      </dgm:t>
    </dgm:pt>
    <dgm:pt modelId="{16C2E46D-4BAC-44E1-B818-C07A3EB8EB1E}" type="sibTrans" cxnId="{729DCA47-0313-474A-96E9-02B9A27614AC}">
      <dgm:prSet/>
      <dgm:spPr/>
      <dgm:t>
        <a:bodyPr/>
        <a:lstStyle/>
        <a:p>
          <a:endParaRPr lang="en-HK" dirty="0"/>
        </a:p>
      </dgm:t>
    </dgm:pt>
    <dgm:pt modelId="{3AA43B2B-2336-4D24-8ADD-BBEDB87C5158}">
      <dgm:prSet phldrT="[Text]" custT="1"/>
      <dgm:spPr/>
      <dgm:t>
        <a:bodyPr/>
        <a:lstStyle/>
        <a:p>
          <a:r>
            <a:rPr lang="en-HK" sz="1200" dirty="0"/>
            <a:t>Intellectual Stimulation</a:t>
          </a:r>
        </a:p>
      </dgm:t>
    </dgm:pt>
    <dgm:pt modelId="{FDE67691-E1D9-42B8-8CB0-347300347F4F}" type="parTrans" cxnId="{EA413717-752F-4612-B2BC-DFE3C8F48422}">
      <dgm:prSet/>
      <dgm:spPr/>
      <dgm:t>
        <a:bodyPr/>
        <a:lstStyle/>
        <a:p>
          <a:endParaRPr lang="en-HK"/>
        </a:p>
      </dgm:t>
    </dgm:pt>
    <dgm:pt modelId="{663AEA84-D604-4354-93DD-060DE4A75A2F}" type="sibTrans" cxnId="{EA413717-752F-4612-B2BC-DFE3C8F48422}">
      <dgm:prSet/>
      <dgm:spPr/>
      <dgm:t>
        <a:bodyPr/>
        <a:lstStyle/>
        <a:p>
          <a:endParaRPr lang="en-HK" dirty="0"/>
        </a:p>
      </dgm:t>
    </dgm:pt>
    <dgm:pt modelId="{AE69588D-A444-47BD-9259-A35CC5AED8A0}">
      <dgm:prSet phldrT="[Text]"/>
      <dgm:spPr/>
      <dgm:t>
        <a:bodyPr/>
        <a:lstStyle/>
        <a:p>
          <a:r>
            <a:rPr lang="en-HK" dirty="0"/>
            <a:t>Desired Outcomes:</a:t>
          </a:r>
        </a:p>
        <a:p>
          <a:r>
            <a:rPr lang="en-HK" dirty="0"/>
            <a:t>Job Satisfaction</a:t>
          </a:r>
        </a:p>
        <a:p>
          <a:r>
            <a:rPr lang="en-HK" dirty="0"/>
            <a:t>Staff Retention</a:t>
          </a:r>
        </a:p>
        <a:p>
          <a:r>
            <a:rPr lang="en-HK" dirty="0"/>
            <a:t>Quality Care</a:t>
          </a:r>
        </a:p>
      </dgm:t>
    </dgm:pt>
    <dgm:pt modelId="{739F99E7-2472-4E7D-A8C4-AE06072D2112}" type="parTrans" cxnId="{85570EDA-0AA7-47D6-96C1-43181F4FC064}">
      <dgm:prSet/>
      <dgm:spPr/>
      <dgm:t>
        <a:bodyPr/>
        <a:lstStyle/>
        <a:p>
          <a:endParaRPr lang="en-HK"/>
        </a:p>
      </dgm:t>
    </dgm:pt>
    <dgm:pt modelId="{D548B1B6-AB42-4D97-B593-1F3ACE38A403}" type="sibTrans" cxnId="{85570EDA-0AA7-47D6-96C1-43181F4FC064}">
      <dgm:prSet/>
      <dgm:spPr/>
      <dgm:t>
        <a:bodyPr/>
        <a:lstStyle/>
        <a:p>
          <a:endParaRPr lang="en-HK"/>
        </a:p>
      </dgm:t>
    </dgm:pt>
    <dgm:pt modelId="{6882CFAA-C9BB-4BB9-BE7A-A31CCC581E8B}">
      <dgm:prSet custT="1"/>
      <dgm:spPr/>
      <dgm:t>
        <a:bodyPr/>
        <a:lstStyle/>
        <a:p>
          <a:r>
            <a:rPr lang="en-HK" sz="1200" dirty="0"/>
            <a:t>Inspirational Motivation</a:t>
          </a:r>
        </a:p>
      </dgm:t>
    </dgm:pt>
    <dgm:pt modelId="{1C8C4AB0-BE79-444A-82EE-0FF1E5EB97DD}" type="parTrans" cxnId="{149AD391-4ACA-4816-8803-2BD9359C8121}">
      <dgm:prSet/>
      <dgm:spPr/>
      <dgm:t>
        <a:bodyPr/>
        <a:lstStyle/>
        <a:p>
          <a:endParaRPr lang="en-HK"/>
        </a:p>
      </dgm:t>
    </dgm:pt>
    <dgm:pt modelId="{E244489A-CE6B-4601-A35A-F200FA24405E}" type="sibTrans" cxnId="{149AD391-4ACA-4816-8803-2BD9359C8121}">
      <dgm:prSet/>
      <dgm:spPr/>
      <dgm:t>
        <a:bodyPr/>
        <a:lstStyle/>
        <a:p>
          <a:endParaRPr lang="en-HK" dirty="0"/>
        </a:p>
      </dgm:t>
    </dgm:pt>
    <dgm:pt modelId="{8F702B5B-9DA8-4012-887F-1D9B2AA2B058}">
      <dgm:prSet custT="1"/>
      <dgm:spPr/>
      <dgm:t>
        <a:bodyPr/>
        <a:lstStyle/>
        <a:p>
          <a:r>
            <a:rPr lang="en-HK" sz="1600" dirty="0"/>
            <a:t>Idealized Influence</a:t>
          </a:r>
        </a:p>
      </dgm:t>
    </dgm:pt>
    <dgm:pt modelId="{6094C433-A960-4106-B07D-23D5A7ECB621}" type="parTrans" cxnId="{B6EB0C13-483A-4C7C-932B-B5F359575DD0}">
      <dgm:prSet/>
      <dgm:spPr/>
      <dgm:t>
        <a:bodyPr/>
        <a:lstStyle/>
        <a:p>
          <a:endParaRPr lang="en-HK"/>
        </a:p>
      </dgm:t>
    </dgm:pt>
    <dgm:pt modelId="{B4BA0C85-0F9C-4CA1-AA2B-A86CCA984752}" type="sibTrans" cxnId="{B6EB0C13-483A-4C7C-932B-B5F359575DD0}">
      <dgm:prSet/>
      <dgm:spPr/>
      <dgm:t>
        <a:bodyPr/>
        <a:lstStyle/>
        <a:p>
          <a:endParaRPr lang="en-HK" dirty="0"/>
        </a:p>
      </dgm:t>
    </dgm:pt>
    <dgm:pt modelId="{24B10CD2-F41F-47D8-8215-D4C6902AAA4D}" type="pres">
      <dgm:prSet presAssocID="{4F1B2341-5BDC-4C10-949D-54F9A1D3B1F1}" presName="linearFlow" presStyleCnt="0">
        <dgm:presLayoutVars>
          <dgm:dir/>
          <dgm:resizeHandles val="exact"/>
        </dgm:presLayoutVars>
      </dgm:prSet>
      <dgm:spPr/>
    </dgm:pt>
    <dgm:pt modelId="{7EB5F484-9E80-48F3-BE29-49D64B9F2C3D}" type="pres">
      <dgm:prSet presAssocID="{800AB260-49EB-45A3-AEAD-9886AB114A6A}" presName="node" presStyleLbl="node1" presStyleIdx="0" presStyleCnt="5">
        <dgm:presLayoutVars>
          <dgm:bulletEnabled val="1"/>
        </dgm:presLayoutVars>
      </dgm:prSet>
      <dgm:spPr/>
    </dgm:pt>
    <dgm:pt modelId="{F481204F-1F64-437E-85DB-7EE47EA13947}" type="pres">
      <dgm:prSet presAssocID="{16C2E46D-4BAC-44E1-B818-C07A3EB8EB1E}" presName="spacerL" presStyleCnt="0"/>
      <dgm:spPr/>
    </dgm:pt>
    <dgm:pt modelId="{E66792AE-F24D-41D0-B687-33552EE724AA}" type="pres">
      <dgm:prSet presAssocID="{16C2E46D-4BAC-44E1-B818-C07A3EB8EB1E}" presName="sibTrans" presStyleLbl="sibTrans2D1" presStyleIdx="0" presStyleCnt="4"/>
      <dgm:spPr/>
    </dgm:pt>
    <dgm:pt modelId="{2AAE28BB-1B95-4500-BE18-239920A538A5}" type="pres">
      <dgm:prSet presAssocID="{16C2E46D-4BAC-44E1-B818-C07A3EB8EB1E}" presName="spacerR" presStyleCnt="0"/>
      <dgm:spPr/>
    </dgm:pt>
    <dgm:pt modelId="{6AE54E95-A333-4BBB-B748-0301CD8D91DF}" type="pres">
      <dgm:prSet presAssocID="{3AA43B2B-2336-4D24-8ADD-BBEDB87C5158}" presName="node" presStyleLbl="node1" presStyleIdx="1" presStyleCnt="5">
        <dgm:presLayoutVars>
          <dgm:bulletEnabled val="1"/>
        </dgm:presLayoutVars>
      </dgm:prSet>
      <dgm:spPr/>
    </dgm:pt>
    <dgm:pt modelId="{E360AF8D-F93E-4851-9720-300071E681AE}" type="pres">
      <dgm:prSet presAssocID="{663AEA84-D604-4354-93DD-060DE4A75A2F}" presName="spacerL" presStyleCnt="0"/>
      <dgm:spPr/>
    </dgm:pt>
    <dgm:pt modelId="{F53ECF51-1A4D-49E1-86AC-AF2952A52DCA}" type="pres">
      <dgm:prSet presAssocID="{663AEA84-D604-4354-93DD-060DE4A75A2F}" presName="sibTrans" presStyleLbl="sibTrans2D1" presStyleIdx="1" presStyleCnt="4"/>
      <dgm:spPr/>
    </dgm:pt>
    <dgm:pt modelId="{AEDD669C-6745-4FD5-B134-7A46F9186F28}" type="pres">
      <dgm:prSet presAssocID="{663AEA84-D604-4354-93DD-060DE4A75A2F}" presName="spacerR" presStyleCnt="0"/>
      <dgm:spPr/>
    </dgm:pt>
    <dgm:pt modelId="{EA5B8D09-A762-4631-BED1-FCA8B3EAE571}" type="pres">
      <dgm:prSet presAssocID="{6882CFAA-C9BB-4BB9-BE7A-A31CCC581E8B}" presName="node" presStyleLbl="node1" presStyleIdx="2" presStyleCnt="5">
        <dgm:presLayoutVars>
          <dgm:bulletEnabled val="1"/>
        </dgm:presLayoutVars>
      </dgm:prSet>
      <dgm:spPr/>
    </dgm:pt>
    <dgm:pt modelId="{9475712E-4FB5-4BB4-8DA7-34930E661DE8}" type="pres">
      <dgm:prSet presAssocID="{E244489A-CE6B-4601-A35A-F200FA24405E}" presName="spacerL" presStyleCnt="0"/>
      <dgm:spPr/>
    </dgm:pt>
    <dgm:pt modelId="{92B60499-3A93-4D46-A51A-1ABA4A8A64AF}" type="pres">
      <dgm:prSet presAssocID="{E244489A-CE6B-4601-A35A-F200FA24405E}" presName="sibTrans" presStyleLbl="sibTrans2D1" presStyleIdx="2" presStyleCnt="4"/>
      <dgm:spPr/>
    </dgm:pt>
    <dgm:pt modelId="{4D7E5E57-A354-46C2-B796-D9AB162CE826}" type="pres">
      <dgm:prSet presAssocID="{E244489A-CE6B-4601-A35A-F200FA24405E}" presName="spacerR" presStyleCnt="0"/>
      <dgm:spPr/>
    </dgm:pt>
    <dgm:pt modelId="{E963A98A-58BD-4861-B2F3-217C06314588}" type="pres">
      <dgm:prSet presAssocID="{8F702B5B-9DA8-4012-887F-1D9B2AA2B058}" presName="node" presStyleLbl="node1" presStyleIdx="3" presStyleCnt="5">
        <dgm:presLayoutVars>
          <dgm:bulletEnabled val="1"/>
        </dgm:presLayoutVars>
      </dgm:prSet>
      <dgm:spPr/>
    </dgm:pt>
    <dgm:pt modelId="{164CABEF-42D7-4BEB-B8C0-3D6A7FC528A6}" type="pres">
      <dgm:prSet presAssocID="{B4BA0C85-0F9C-4CA1-AA2B-A86CCA984752}" presName="spacerL" presStyleCnt="0"/>
      <dgm:spPr/>
    </dgm:pt>
    <dgm:pt modelId="{2F91446C-24FA-4D7C-B17E-11804C97D42C}" type="pres">
      <dgm:prSet presAssocID="{B4BA0C85-0F9C-4CA1-AA2B-A86CCA984752}" presName="sibTrans" presStyleLbl="sibTrans2D1" presStyleIdx="3" presStyleCnt="4"/>
      <dgm:spPr/>
    </dgm:pt>
    <dgm:pt modelId="{53E98AA7-3F2D-4AD6-AAC2-535C48A935C2}" type="pres">
      <dgm:prSet presAssocID="{B4BA0C85-0F9C-4CA1-AA2B-A86CCA984752}" presName="spacerR" presStyleCnt="0"/>
      <dgm:spPr/>
    </dgm:pt>
    <dgm:pt modelId="{75AD358A-7163-4816-A1B8-7BDF8DBE475B}" type="pres">
      <dgm:prSet presAssocID="{AE69588D-A444-47BD-9259-A35CC5AED8A0}" presName="node" presStyleLbl="node1" presStyleIdx="4" presStyleCnt="5">
        <dgm:presLayoutVars>
          <dgm:bulletEnabled val="1"/>
        </dgm:presLayoutVars>
      </dgm:prSet>
      <dgm:spPr/>
    </dgm:pt>
  </dgm:ptLst>
  <dgm:cxnLst>
    <dgm:cxn modelId="{B6EB0C13-483A-4C7C-932B-B5F359575DD0}" srcId="{4F1B2341-5BDC-4C10-949D-54F9A1D3B1F1}" destId="{8F702B5B-9DA8-4012-887F-1D9B2AA2B058}" srcOrd="3" destOrd="0" parTransId="{6094C433-A960-4106-B07D-23D5A7ECB621}" sibTransId="{B4BA0C85-0F9C-4CA1-AA2B-A86CCA984752}"/>
    <dgm:cxn modelId="{F1B5B714-3941-456F-8E49-97FC30664820}" type="presOf" srcId="{800AB260-49EB-45A3-AEAD-9886AB114A6A}" destId="{7EB5F484-9E80-48F3-BE29-49D64B9F2C3D}" srcOrd="0" destOrd="0" presId="urn:microsoft.com/office/officeart/2005/8/layout/equation1"/>
    <dgm:cxn modelId="{EA413717-752F-4612-B2BC-DFE3C8F48422}" srcId="{4F1B2341-5BDC-4C10-949D-54F9A1D3B1F1}" destId="{3AA43B2B-2336-4D24-8ADD-BBEDB87C5158}" srcOrd="1" destOrd="0" parTransId="{FDE67691-E1D9-42B8-8CB0-347300347F4F}" sibTransId="{663AEA84-D604-4354-93DD-060DE4A75A2F}"/>
    <dgm:cxn modelId="{C739F221-E848-4859-AC5C-09C9F789936B}" type="presOf" srcId="{4F1B2341-5BDC-4C10-949D-54F9A1D3B1F1}" destId="{24B10CD2-F41F-47D8-8215-D4C6902AAA4D}" srcOrd="0" destOrd="0" presId="urn:microsoft.com/office/officeart/2005/8/layout/equation1"/>
    <dgm:cxn modelId="{8A52DC3D-D383-4704-97B7-FFE450493FB6}" type="presOf" srcId="{3AA43B2B-2336-4D24-8ADD-BBEDB87C5158}" destId="{6AE54E95-A333-4BBB-B748-0301CD8D91DF}" srcOrd="0" destOrd="0" presId="urn:microsoft.com/office/officeart/2005/8/layout/equation1"/>
    <dgm:cxn modelId="{4BDBAE43-323D-465A-9396-19C797B2F1A3}" type="presOf" srcId="{8F702B5B-9DA8-4012-887F-1D9B2AA2B058}" destId="{E963A98A-58BD-4861-B2F3-217C06314588}" srcOrd="0" destOrd="0" presId="urn:microsoft.com/office/officeart/2005/8/layout/equation1"/>
    <dgm:cxn modelId="{729DCA47-0313-474A-96E9-02B9A27614AC}" srcId="{4F1B2341-5BDC-4C10-949D-54F9A1D3B1F1}" destId="{800AB260-49EB-45A3-AEAD-9886AB114A6A}" srcOrd="0" destOrd="0" parTransId="{97555792-8BB4-4660-9571-B2154CD0EEE5}" sibTransId="{16C2E46D-4BAC-44E1-B818-C07A3EB8EB1E}"/>
    <dgm:cxn modelId="{04E0CE53-84E6-4A00-BFA6-8C74252C7D82}" type="presOf" srcId="{B4BA0C85-0F9C-4CA1-AA2B-A86CCA984752}" destId="{2F91446C-24FA-4D7C-B17E-11804C97D42C}" srcOrd="0" destOrd="0" presId="urn:microsoft.com/office/officeart/2005/8/layout/equation1"/>
    <dgm:cxn modelId="{473DFE84-AF07-4A89-941E-4E4B2A097A95}" type="presOf" srcId="{AE69588D-A444-47BD-9259-A35CC5AED8A0}" destId="{75AD358A-7163-4816-A1B8-7BDF8DBE475B}" srcOrd="0" destOrd="0" presId="urn:microsoft.com/office/officeart/2005/8/layout/equation1"/>
    <dgm:cxn modelId="{149AD391-4ACA-4816-8803-2BD9359C8121}" srcId="{4F1B2341-5BDC-4C10-949D-54F9A1D3B1F1}" destId="{6882CFAA-C9BB-4BB9-BE7A-A31CCC581E8B}" srcOrd="2" destOrd="0" parTransId="{1C8C4AB0-BE79-444A-82EE-0FF1E5EB97DD}" sibTransId="{E244489A-CE6B-4601-A35A-F200FA24405E}"/>
    <dgm:cxn modelId="{F4B3A5A1-7C69-4A78-A8F3-968DF4140D68}" type="presOf" srcId="{663AEA84-D604-4354-93DD-060DE4A75A2F}" destId="{F53ECF51-1A4D-49E1-86AC-AF2952A52DCA}" srcOrd="0" destOrd="0" presId="urn:microsoft.com/office/officeart/2005/8/layout/equation1"/>
    <dgm:cxn modelId="{213CE5D8-83E3-499A-B7E3-5444BC699D95}" type="presOf" srcId="{16C2E46D-4BAC-44E1-B818-C07A3EB8EB1E}" destId="{E66792AE-F24D-41D0-B687-33552EE724AA}" srcOrd="0" destOrd="0" presId="urn:microsoft.com/office/officeart/2005/8/layout/equation1"/>
    <dgm:cxn modelId="{85570EDA-0AA7-47D6-96C1-43181F4FC064}" srcId="{4F1B2341-5BDC-4C10-949D-54F9A1D3B1F1}" destId="{AE69588D-A444-47BD-9259-A35CC5AED8A0}" srcOrd="4" destOrd="0" parTransId="{739F99E7-2472-4E7D-A8C4-AE06072D2112}" sibTransId="{D548B1B6-AB42-4D97-B593-1F3ACE38A403}"/>
    <dgm:cxn modelId="{25CC4FDD-CAAD-462D-A901-1D656CE61C26}" type="presOf" srcId="{6882CFAA-C9BB-4BB9-BE7A-A31CCC581E8B}" destId="{EA5B8D09-A762-4631-BED1-FCA8B3EAE571}" srcOrd="0" destOrd="0" presId="urn:microsoft.com/office/officeart/2005/8/layout/equation1"/>
    <dgm:cxn modelId="{964EA2E1-5911-4AFF-84CC-E090A570E817}" type="presOf" srcId="{E244489A-CE6B-4601-A35A-F200FA24405E}" destId="{92B60499-3A93-4D46-A51A-1ABA4A8A64AF}" srcOrd="0" destOrd="0" presId="urn:microsoft.com/office/officeart/2005/8/layout/equation1"/>
    <dgm:cxn modelId="{EB6C7C65-8234-4ADE-A3F5-2EC88110303D}" type="presParOf" srcId="{24B10CD2-F41F-47D8-8215-D4C6902AAA4D}" destId="{7EB5F484-9E80-48F3-BE29-49D64B9F2C3D}" srcOrd="0" destOrd="0" presId="urn:microsoft.com/office/officeart/2005/8/layout/equation1"/>
    <dgm:cxn modelId="{F01DE2CB-305C-4CF0-9699-8F00A3594A5C}" type="presParOf" srcId="{24B10CD2-F41F-47D8-8215-D4C6902AAA4D}" destId="{F481204F-1F64-437E-85DB-7EE47EA13947}" srcOrd="1" destOrd="0" presId="urn:microsoft.com/office/officeart/2005/8/layout/equation1"/>
    <dgm:cxn modelId="{F07E3860-0C66-4996-BE69-C59C6D65E54F}" type="presParOf" srcId="{24B10CD2-F41F-47D8-8215-D4C6902AAA4D}" destId="{E66792AE-F24D-41D0-B687-33552EE724AA}" srcOrd="2" destOrd="0" presId="urn:microsoft.com/office/officeart/2005/8/layout/equation1"/>
    <dgm:cxn modelId="{E21DB065-623A-49F1-95B1-EC7EE34489D8}" type="presParOf" srcId="{24B10CD2-F41F-47D8-8215-D4C6902AAA4D}" destId="{2AAE28BB-1B95-4500-BE18-239920A538A5}" srcOrd="3" destOrd="0" presId="urn:microsoft.com/office/officeart/2005/8/layout/equation1"/>
    <dgm:cxn modelId="{C877B6C7-5B36-4997-A1BC-F4B62431CA01}" type="presParOf" srcId="{24B10CD2-F41F-47D8-8215-D4C6902AAA4D}" destId="{6AE54E95-A333-4BBB-B748-0301CD8D91DF}" srcOrd="4" destOrd="0" presId="urn:microsoft.com/office/officeart/2005/8/layout/equation1"/>
    <dgm:cxn modelId="{6033698E-860B-4EEF-A147-2A55295367D1}" type="presParOf" srcId="{24B10CD2-F41F-47D8-8215-D4C6902AAA4D}" destId="{E360AF8D-F93E-4851-9720-300071E681AE}" srcOrd="5" destOrd="0" presId="urn:microsoft.com/office/officeart/2005/8/layout/equation1"/>
    <dgm:cxn modelId="{CCD694DF-BB85-4C23-A4B9-28A6BA4114CD}" type="presParOf" srcId="{24B10CD2-F41F-47D8-8215-D4C6902AAA4D}" destId="{F53ECF51-1A4D-49E1-86AC-AF2952A52DCA}" srcOrd="6" destOrd="0" presId="urn:microsoft.com/office/officeart/2005/8/layout/equation1"/>
    <dgm:cxn modelId="{5B3862E9-003E-4C77-B320-548DE733733B}" type="presParOf" srcId="{24B10CD2-F41F-47D8-8215-D4C6902AAA4D}" destId="{AEDD669C-6745-4FD5-B134-7A46F9186F28}" srcOrd="7" destOrd="0" presId="urn:microsoft.com/office/officeart/2005/8/layout/equation1"/>
    <dgm:cxn modelId="{BD116083-3E54-4F94-A928-DF4A7D17DCC3}" type="presParOf" srcId="{24B10CD2-F41F-47D8-8215-D4C6902AAA4D}" destId="{EA5B8D09-A762-4631-BED1-FCA8B3EAE571}" srcOrd="8" destOrd="0" presId="urn:microsoft.com/office/officeart/2005/8/layout/equation1"/>
    <dgm:cxn modelId="{D2743DEB-A348-4ABA-B03A-FF49025B8F49}" type="presParOf" srcId="{24B10CD2-F41F-47D8-8215-D4C6902AAA4D}" destId="{9475712E-4FB5-4BB4-8DA7-34930E661DE8}" srcOrd="9" destOrd="0" presId="urn:microsoft.com/office/officeart/2005/8/layout/equation1"/>
    <dgm:cxn modelId="{3A7E33EF-2C03-43B1-9BCE-37662DAECF28}" type="presParOf" srcId="{24B10CD2-F41F-47D8-8215-D4C6902AAA4D}" destId="{92B60499-3A93-4D46-A51A-1ABA4A8A64AF}" srcOrd="10" destOrd="0" presId="urn:microsoft.com/office/officeart/2005/8/layout/equation1"/>
    <dgm:cxn modelId="{D269912A-947D-4A7F-AA3D-A517442FFBF5}" type="presParOf" srcId="{24B10CD2-F41F-47D8-8215-D4C6902AAA4D}" destId="{4D7E5E57-A354-46C2-B796-D9AB162CE826}" srcOrd="11" destOrd="0" presId="urn:microsoft.com/office/officeart/2005/8/layout/equation1"/>
    <dgm:cxn modelId="{1071122B-1993-46EF-A4F3-852F7DEC97EC}" type="presParOf" srcId="{24B10CD2-F41F-47D8-8215-D4C6902AAA4D}" destId="{E963A98A-58BD-4861-B2F3-217C06314588}" srcOrd="12" destOrd="0" presId="urn:microsoft.com/office/officeart/2005/8/layout/equation1"/>
    <dgm:cxn modelId="{0274EB06-4576-4F2F-B733-4F8ADC9F1F90}" type="presParOf" srcId="{24B10CD2-F41F-47D8-8215-D4C6902AAA4D}" destId="{164CABEF-42D7-4BEB-B8C0-3D6A7FC528A6}" srcOrd="13" destOrd="0" presId="urn:microsoft.com/office/officeart/2005/8/layout/equation1"/>
    <dgm:cxn modelId="{D3001690-CC99-462A-95AC-D36CE9923BED}" type="presParOf" srcId="{24B10CD2-F41F-47D8-8215-D4C6902AAA4D}" destId="{2F91446C-24FA-4D7C-B17E-11804C97D42C}" srcOrd="14" destOrd="0" presId="urn:microsoft.com/office/officeart/2005/8/layout/equation1"/>
    <dgm:cxn modelId="{B26B35ED-BFC0-45C7-9730-29DF57BC3941}" type="presParOf" srcId="{24B10CD2-F41F-47D8-8215-D4C6902AAA4D}" destId="{53E98AA7-3F2D-4AD6-AAC2-535C48A935C2}" srcOrd="15" destOrd="0" presId="urn:microsoft.com/office/officeart/2005/8/layout/equation1"/>
    <dgm:cxn modelId="{4C438F7B-7B92-4B81-8124-79C2FEA5EEE2}" type="presParOf" srcId="{24B10CD2-F41F-47D8-8215-D4C6902AAA4D}" destId="{75AD358A-7163-4816-A1B8-7BDF8DBE475B}" srcOrd="16" destOrd="0" presId="urn:microsoft.com/office/officeart/2005/8/layout/equati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2174B6A-E419-42DC-A70B-7BBB14B2AF8F}" type="doc">
      <dgm:prSet loTypeId="urn:microsoft.com/office/officeart/2005/8/layout/hProcess9" loCatId="process" qsTypeId="urn:microsoft.com/office/officeart/2005/8/quickstyle/simple1" qsCatId="simple" csTypeId="urn:microsoft.com/office/officeart/2005/8/colors/accent1_2" csCatId="accent1" phldr="1"/>
      <dgm:spPr/>
    </dgm:pt>
    <dgm:pt modelId="{7A5D539C-9E52-4A20-9CE6-5A67FB0EB011}">
      <dgm:prSet/>
      <dgm:spPr/>
      <dgm:t>
        <a:bodyPr/>
        <a:lstStyle/>
        <a:p>
          <a:r>
            <a:rPr lang="en-US" dirty="0"/>
            <a:t>Cases study – Leadership style of LTC Managers</a:t>
          </a:r>
          <a:endParaRPr lang="en-HK" dirty="0"/>
        </a:p>
      </dgm:t>
    </dgm:pt>
    <dgm:pt modelId="{B15D2218-10CE-442A-96CA-981C25BD2B63}" type="parTrans" cxnId="{650FE216-CAFE-4FC7-9696-649B38BB3D12}">
      <dgm:prSet/>
      <dgm:spPr/>
      <dgm:t>
        <a:bodyPr/>
        <a:lstStyle/>
        <a:p>
          <a:endParaRPr lang="en-HK"/>
        </a:p>
      </dgm:t>
    </dgm:pt>
    <dgm:pt modelId="{0AAEBBCB-2D3F-40F2-9577-7AA4B2819E2C}" type="sibTrans" cxnId="{650FE216-CAFE-4FC7-9696-649B38BB3D12}">
      <dgm:prSet/>
      <dgm:spPr/>
      <dgm:t>
        <a:bodyPr/>
        <a:lstStyle/>
        <a:p>
          <a:endParaRPr lang="en-HK"/>
        </a:p>
      </dgm:t>
    </dgm:pt>
    <dgm:pt modelId="{21036C38-A218-4B2B-ADF1-AEFC2DF9F4D9}">
      <dgm:prSet/>
      <dgm:spPr/>
      <dgm:t>
        <a:bodyPr/>
        <a:lstStyle/>
        <a:p>
          <a:r>
            <a:rPr lang="en-HK" dirty="0"/>
            <a:t>Action research – Transformational Leadership Coaching Program for LTCM</a:t>
          </a:r>
        </a:p>
      </dgm:t>
    </dgm:pt>
    <dgm:pt modelId="{E832A87C-C6E1-4F08-A8F7-4644BCBC7013}" type="parTrans" cxnId="{A4F18052-695B-475A-8AFA-34225EFFD95A}">
      <dgm:prSet/>
      <dgm:spPr/>
      <dgm:t>
        <a:bodyPr/>
        <a:lstStyle/>
        <a:p>
          <a:endParaRPr lang="en-HK"/>
        </a:p>
      </dgm:t>
    </dgm:pt>
    <dgm:pt modelId="{B41578BE-2EB7-4FEB-98F5-5804975CDA60}" type="sibTrans" cxnId="{A4F18052-695B-475A-8AFA-34225EFFD95A}">
      <dgm:prSet/>
      <dgm:spPr/>
      <dgm:t>
        <a:bodyPr/>
        <a:lstStyle/>
        <a:p>
          <a:endParaRPr lang="en-HK"/>
        </a:p>
      </dgm:t>
    </dgm:pt>
    <dgm:pt modelId="{E472AD90-3A8F-4354-BA22-1892542AD672}">
      <dgm:prSet/>
      <dgm:spPr/>
      <dgm:t>
        <a:bodyPr/>
        <a:lstStyle/>
        <a:p>
          <a:r>
            <a:rPr lang="en-HK" dirty="0"/>
            <a:t>Triangulation – Focus Groups and In-depth Interviews</a:t>
          </a:r>
        </a:p>
      </dgm:t>
    </dgm:pt>
    <dgm:pt modelId="{D6D7CD0E-18E8-4A6E-B0C4-841287E1A87E}" type="parTrans" cxnId="{5B19D6EB-0523-4DEE-8519-D0D35D832B69}">
      <dgm:prSet/>
      <dgm:spPr/>
      <dgm:t>
        <a:bodyPr/>
        <a:lstStyle/>
        <a:p>
          <a:endParaRPr lang="en-HK"/>
        </a:p>
      </dgm:t>
    </dgm:pt>
    <dgm:pt modelId="{27FF8C8B-47B2-4E3D-8C84-0D06F3A89BF8}" type="sibTrans" cxnId="{5B19D6EB-0523-4DEE-8519-D0D35D832B69}">
      <dgm:prSet/>
      <dgm:spPr/>
      <dgm:t>
        <a:bodyPr/>
        <a:lstStyle/>
        <a:p>
          <a:endParaRPr lang="en-HK"/>
        </a:p>
      </dgm:t>
    </dgm:pt>
    <dgm:pt modelId="{DB4A34BD-A2C7-415A-A328-EB37D0B39851}">
      <dgm:prSet/>
      <dgm:spPr/>
      <dgm:t>
        <a:bodyPr/>
        <a:lstStyle/>
        <a:p>
          <a:r>
            <a:rPr lang="en-HK" dirty="0"/>
            <a:t>Analysis, Discussion, Result and Findings</a:t>
          </a:r>
        </a:p>
      </dgm:t>
    </dgm:pt>
    <dgm:pt modelId="{0459A987-E065-496B-8717-CD8BD7E268D9}" type="parTrans" cxnId="{ADDD675D-7965-4746-A16B-9E7070248A7A}">
      <dgm:prSet/>
      <dgm:spPr/>
      <dgm:t>
        <a:bodyPr/>
        <a:lstStyle/>
        <a:p>
          <a:endParaRPr lang="en-HK"/>
        </a:p>
      </dgm:t>
    </dgm:pt>
    <dgm:pt modelId="{DD4FCF77-D8AD-4A52-9C0C-F2B3BB25B42B}" type="sibTrans" cxnId="{ADDD675D-7965-4746-A16B-9E7070248A7A}">
      <dgm:prSet/>
      <dgm:spPr/>
      <dgm:t>
        <a:bodyPr/>
        <a:lstStyle/>
        <a:p>
          <a:endParaRPr lang="en-HK"/>
        </a:p>
      </dgm:t>
    </dgm:pt>
    <dgm:pt modelId="{F932CFDB-CCB2-4EA4-9283-41BDF9CB32F9}" type="pres">
      <dgm:prSet presAssocID="{C2174B6A-E419-42DC-A70B-7BBB14B2AF8F}" presName="CompostProcess" presStyleCnt="0">
        <dgm:presLayoutVars>
          <dgm:dir/>
          <dgm:resizeHandles val="exact"/>
        </dgm:presLayoutVars>
      </dgm:prSet>
      <dgm:spPr/>
    </dgm:pt>
    <dgm:pt modelId="{85660764-E680-40A2-AF6A-8F40EAB532E1}" type="pres">
      <dgm:prSet presAssocID="{C2174B6A-E419-42DC-A70B-7BBB14B2AF8F}" presName="arrow" presStyleLbl="bgShp" presStyleIdx="0" presStyleCnt="1"/>
      <dgm:spPr/>
    </dgm:pt>
    <dgm:pt modelId="{BAD1903F-EB70-4AB5-B22B-84549013BDDF}" type="pres">
      <dgm:prSet presAssocID="{C2174B6A-E419-42DC-A70B-7BBB14B2AF8F}" presName="linearProcess" presStyleCnt="0"/>
      <dgm:spPr/>
    </dgm:pt>
    <dgm:pt modelId="{41686805-6E5B-48A6-90AA-25739D016D06}" type="pres">
      <dgm:prSet presAssocID="{7A5D539C-9E52-4A20-9CE6-5A67FB0EB011}" presName="textNode" presStyleLbl="node1" presStyleIdx="0" presStyleCnt="4">
        <dgm:presLayoutVars>
          <dgm:bulletEnabled val="1"/>
        </dgm:presLayoutVars>
      </dgm:prSet>
      <dgm:spPr/>
    </dgm:pt>
    <dgm:pt modelId="{8D3492DE-8FB9-4310-9A45-01CCADEBB9B8}" type="pres">
      <dgm:prSet presAssocID="{0AAEBBCB-2D3F-40F2-9577-7AA4B2819E2C}" presName="sibTrans" presStyleCnt="0"/>
      <dgm:spPr/>
    </dgm:pt>
    <dgm:pt modelId="{F2040F8E-56AC-460F-A613-D95EC1D2B97F}" type="pres">
      <dgm:prSet presAssocID="{21036C38-A218-4B2B-ADF1-AEFC2DF9F4D9}" presName="textNode" presStyleLbl="node1" presStyleIdx="1" presStyleCnt="4">
        <dgm:presLayoutVars>
          <dgm:bulletEnabled val="1"/>
        </dgm:presLayoutVars>
      </dgm:prSet>
      <dgm:spPr/>
    </dgm:pt>
    <dgm:pt modelId="{BCF5BF7E-CF87-46C2-AD36-3214B3C3EA90}" type="pres">
      <dgm:prSet presAssocID="{B41578BE-2EB7-4FEB-98F5-5804975CDA60}" presName="sibTrans" presStyleCnt="0"/>
      <dgm:spPr/>
    </dgm:pt>
    <dgm:pt modelId="{C2D9DB89-5BCD-4A3E-A2A4-82EA8AF87A83}" type="pres">
      <dgm:prSet presAssocID="{E472AD90-3A8F-4354-BA22-1892542AD672}" presName="textNode" presStyleLbl="node1" presStyleIdx="2" presStyleCnt="4">
        <dgm:presLayoutVars>
          <dgm:bulletEnabled val="1"/>
        </dgm:presLayoutVars>
      </dgm:prSet>
      <dgm:spPr/>
    </dgm:pt>
    <dgm:pt modelId="{A745557F-0DE3-43EE-A4A6-8AF9C6EBF23F}" type="pres">
      <dgm:prSet presAssocID="{27FF8C8B-47B2-4E3D-8C84-0D06F3A89BF8}" presName="sibTrans" presStyleCnt="0"/>
      <dgm:spPr/>
    </dgm:pt>
    <dgm:pt modelId="{A4D4A7A5-6AD5-41F9-8888-571F12C7F423}" type="pres">
      <dgm:prSet presAssocID="{DB4A34BD-A2C7-415A-A328-EB37D0B39851}" presName="textNode" presStyleLbl="node1" presStyleIdx="3" presStyleCnt="4">
        <dgm:presLayoutVars>
          <dgm:bulletEnabled val="1"/>
        </dgm:presLayoutVars>
      </dgm:prSet>
      <dgm:spPr/>
    </dgm:pt>
  </dgm:ptLst>
  <dgm:cxnLst>
    <dgm:cxn modelId="{650FE216-CAFE-4FC7-9696-649B38BB3D12}" srcId="{C2174B6A-E419-42DC-A70B-7BBB14B2AF8F}" destId="{7A5D539C-9E52-4A20-9CE6-5A67FB0EB011}" srcOrd="0" destOrd="0" parTransId="{B15D2218-10CE-442A-96CA-981C25BD2B63}" sibTransId="{0AAEBBCB-2D3F-40F2-9577-7AA4B2819E2C}"/>
    <dgm:cxn modelId="{7EBC3A23-E57E-4F3A-BC64-289D6948B832}" type="presOf" srcId="{DB4A34BD-A2C7-415A-A328-EB37D0B39851}" destId="{A4D4A7A5-6AD5-41F9-8888-571F12C7F423}" srcOrd="0" destOrd="0" presId="urn:microsoft.com/office/officeart/2005/8/layout/hProcess9"/>
    <dgm:cxn modelId="{74A27C3D-1193-42D4-8CE7-557EBFB760C6}" type="presOf" srcId="{C2174B6A-E419-42DC-A70B-7BBB14B2AF8F}" destId="{F932CFDB-CCB2-4EA4-9283-41BDF9CB32F9}" srcOrd="0" destOrd="0" presId="urn:microsoft.com/office/officeart/2005/8/layout/hProcess9"/>
    <dgm:cxn modelId="{ADDD675D-7965-4746-A16B-9E7070248A7A}" srcId="{C2174B6A-E419-42DC-A70B-7BBB14B2AF8F}" destId="{DB4A34BD-A2C7-415A-A328-EB37D0B39851}" srcOrd="3" destOrd="0" parTransId="{0459A987-E065-496B-8717-CD8BD7E268D9}" sibTransId="{DD4FCF77-D8AD-4A52-9C0C-F2B3BB25B42B}"/>
    <dgm:cxn modelId="{3D77D567-79FC-4449-BFC1-60A1836CA5D7}" type="presOf" srcId="{21036C38-A218-4B2B-ADF1-AEFC2DF9F4D9}" destId="{F2040F8E-56AC-460F-A613-D95EC1D2B97F}" srcOrd="0" destOrd="0" presId="urn:microsoft.com/office/officeart/2005/8/layout/hProcess9"/>
    <dgm:cxn modelId="{C2C52C71-4162-4FDF-A8D3-960E77BA764E}" type="presOf" srcId="{E472AD90-3A8F-4354-BA22-1892542AD672}" destId="{C2D9DB89-5BCD-4A3E-A2A4-82EA8AF87A83}" srcOrd="0" destOrd="0" presId="urn:microsoft.com/office/officeart/2005/8/layout/hProcess9"/>
    <dgm:cxn modelId="{A4F18052-695B-475A-8AFA-34225EFFD95A}" srcId="{C2174B6A-E419-42DC-A70B-7BBB14B2AF8F}" destId="{21036C38-A218-4B2B-ADF1-AEFC2DF9F4D9}" srcOrd="1" destOrd="0" parTransId="{E832A87C-C6E1-4F08-A8F7-4644BCBC7013}" sibTransId="{B41578BE-2EB7-4FEB-98F5-5804975CDA60}"/>
    <dgm:cxn modelId="{92A77AD6-2C3D-4FEE-B86D-4B8F358191A6}" type="presOf" srcId="{7A5D539C-9E52-4A20-9CE6-5A67FB0EB011}" destId="{41686805-6E5B-48A6-90AA-25739D016D06}" srcOrd="0" destOrd="0" presId="urn:microsoft.com/office/officeart/2005/8/layout/hProcess9"/>
    <dgm:cxn modelId="{5B19D6EB-0523-4DEE-8519-D0D35D832B69}" srcId="{C2174B6A-E419-42DC-A70B-7BBB14B2AF8F}" destId="{E472AD90-3A8F-4354-BA22-1892542AD672}" srcOrd="2" destOrd="0" parTransId="{D6D7CD0E-18E8-4A6E-B0C4-841287E1A87E}" sibTransId="{27FF8C8B-47B2-4E3D-8C84-0D06F3A89BF8}"/>
    <dgm:cxn modelId="{92DA65CD-016A-4C2F-B6D7-9F6F0AAEA6D9}" type="presParOf" srcId="{F932CFDB-CCB2-4EA4-9283-41BDF9CB32F9}" destId="{85660764-E680-40A2-AF6A-8F40EAB532E1}" srcOrd="0" destOrd="0" presId="urn:microsoft.com/office/officeart/2005/8/layout/hProcess9"/>
    <dgm:cxn modelId="{C4FFD576-4078-49B3-B683-646F7C6B474F}" type="presParOf" srcId="{F932CFDB-CCB2-4EA4-9283-41BDF9CB32F9}" destId="{BAD1903F-EB70-4AB5-B22B-84549013BDDF}" srcOrd="1" destOrd="0" presId="urn:microsoft.com/office/officeart/2005/8/layout/hProcess9"/>
    <dgm:cxn modelId="{E8DAC490-FCFA-4251-BD4C-5AD46AF8D281}" type="presParOf" srcId="{BAD1903F-EB70-4AB5-B22B-84549013BDDF}" destId="{41686805-6E5B-48A6-90AA-25739D016D06}" srcOrd="0" destOrd="0" presId="urn:microsoft.com/office/officeart/2005/8/layout/hProcess9"/>
    <dgm:cxn modelId="{56514676-2591-4998-8A7D-3B576CEFBD39}" type="presParOf" srcId="{BAD1903F-EB70-4AB5-B22B-84549013BDDF}" destId="{8D3492DE-8FB9-4310-9A45-01CCADEBB9B8}" srcOrd="1" destOrd="0" presId="urn:microsoft.com/office/officeart/2005/8/layout/hProcess9"/>
    <dgm:cxn modelId="{6162C5AF-525D-42A2-AE3A-28F70F6E79AD}" type="presParOf" srcId="{BAD1903F-EB70-4AB5-B22B-84549013BDDF}" destId="{F2040F8E-56AC-460F-A613-D95EC1D2B97F}" srcOrd="2" destOrd="0" presId="urn:microsoft.com/office/officeart/2005/8/layout/hProcess9"/>
    <dgm:cxn modelId="{8FFD0CB9-536B-4A4F-83FF-8FEC9232D97F}" type="presParOf" srcId="{BAD1903F-EB70-4AB5-B22B-84549013BDDF}" destId="{BCF5BF7E-CF87-46C2-AD36-3214B3C3EA90}" srcOrd="3" destOrd="0" presId="urn:microsoft.com/office/officeart/2005/8/layout/hProcess9"/>
    <dgm:cxn modelId="{DBE35E34-683B-446B-B39E-15A84238B449}" type="presParOf" srcId="{BAD1903F-EB70-4AB5-B22B-84549013BDDF}" destId="{C2D9DB89-5BCD-4A3E-A2A4-82EA8AF87A83}" srcOrd="4" destOrd="0" presId="urn:microsoft.com/office/officeart/2005/8/layout/hProcess9"/>
    <dgm:cxn modelId="{100DEDDD-34F0-4200-BE52-E6A31AB76732}" type="presParOf" srcId="{BAD1903F-EB70-4AB5-B22B-84549013BDDF}" destId="{A745557F-0DE3-43EE-A4A6-8AF9C6EBF23F}" srcOrd="5" destOrd="0" presId="urn:microsoft.com/office/officeart/2005/8/layout/hProcess9"/>
    <dgm:cxn modelId="{AB06AD3C-CCC7-4B2C-8BC2-3D896BB7407D}" type="presParOf" srcId="{BAD1903F-EB70-4AB5-B22B-84549013BDDF}" destId="{A4D4A7A5-6AD5-41F9-8888-571F12C7F423}" srcOrd="6"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6CB6BE-2C59-4752-AA36-0A729B0BEB94}">
      <dsp:nvSpPr>
        <dsp:cNvPr id="0" name=""/>
        <dsp:cNvSpPr/>
      </dsp:nvSpPr>
      <dsp:spPr>
        <a:xfrm>
          <a:off x="4116139" y="1918738"/>
          <a:ext cx="1368921" cy="1368921"/>
        </a:xfrm>
        <a:prstGeom prst="ellipse">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kern="1200" dirty="0"/>
            <a:t>Transformational Leadership</a:t>
          </a:r>
          <a:endParaRPr lang="en-HK" sz="1000" kern="1200" dirty="0"/>
        </a:p>
      </dsp:txBody>
      <dsp:txXfrm>
        <a:off x="4316613" y="2119212"/>
        <a:ext cx="967973" cy="967973"/>
      </dsp:txXfrm>
    </dsp:sp>
    <dsp:sp modelId="{92B81627-03F8-4960-93EA-2F73F8B0B51E}">
      <dsp:nvSpPr>
        <dsp:cNvPr id="0" name=""/>
        <dsp:cNvSpPr/>
      </dsp:nvSpPr>
      <dsp:spPr>
        <a:xfrm rot="16200000" flipH="1" flipV="1">
          <a:off x="4657605" y="1449648"/>
          <a:ext cx="285989" cy="40703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HK" sz="1800" kern="1200"/>
        </a:p>
      </dsp:txBody>
      <dsp:txXfrm rot="-10800000">
        <a:off x="4700504" y="1488156"/>
        <a:ext cx="200192" cy="244218"/>
      </dsp:txXfrm>
    </dsp:sp>
    <dsp:sp modelId="{C55F8601-3025-40D4-B9A1-9150E58529B8}">
      <dsp:nvSpPr>
        <dsp:cNvPr id="0" name=""/>
        <dsp:cNvSpPr/>
      </dsp:nvSpPr>
      <dsp:spPr>
        <a:xfrm>
          <a:off x="4116139" y="2241"/>
          <a:ext cx="1368921" cy="1368921"/>
        </a:xfrm>
        <a:prstGeom prst="ellipse">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a:t>Two-factor Theory</a:t>
          </a:r>
          <a:endParaRPr lang="en-HK" sz="1600" kern="1200" dirty="0"/>
        </a:p>
      </dsp:txBody>
      <dsp:txXfrm>
        <a:off x="4316613" y="202715"/>
        <a:ext cx="967973" cy="967973"/>
      </dsp:txXfrm>
    </dsp:sp>
    <dsp:sp modelId="{B9939BF2-9C5B-4ED5-8162-A12EAC4BAF70}">
      <dsp:nvSpPr>
        <dsp:cNvPr id="0" name=""/>
        <dsp:cNvSpPr/>
      </dsp:nvSpPr>
      <dsp:spPr>
        <a:xfrm rot="796752">
          <a:off x="5896614" y="2803597"/>
          <a:ext cx="954540" cy="34181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HK" sz="1500" kern="1200"/>
        </a:p>
      </dsp:txBody>
      <dsp:txXfrm>
        <a:off x="5897985" y="2860183"/>
        <a:ext cx="851996" cy="205088"/>
      </dsp:txXfrm>
    </dsp:sp>
    <dsp:sp modelId="{8828D6D6-0C76-4262-AEAC-E0DCEA09D34D}">
      <dsp:nvSpPr>
        <dsp:cNvPr id="0" name=""/>
        <dsp:cNvSpPr/>
      </dsp:nvSpPr>
      <dsp:spPr>
        <a:xfrm>
          <a:off x="7318819" y="2674592"/>
          <a:ext cx="1368921" cy="1368921"/>
        </a:xfrm>
        <a:prstGeom prst="ellipse">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Transactional Leadership</a:t>
          </a:r>
          <a:endParaRPr lang="en-HK" sz="1200" kern="1200" dirty="0"/>
        </a:p>
      </dsp:txBody>
      <dsp:txXfrm>
        <a:off x="7519293" y="2875066"/>
        <a:ext cx="967973" cy="967973"/>
      </dsp:txXfrm>
    </dsp:sp>
    <dsp:sp modelId="{260420A0-B796-4149-A743-C52063628131}">
      <dsp:nvSpPr>
        <dsp:cNvPr id="0" name=""/>
        <dsp:cNvSpPr/>
      </dsp:nvSpPr>
      <dsp:spPr>
        <a:xfrm rot="19496617">
          <a:off x="3832737" y="2845500"/>
          <a:ext cx="290215" cy="46543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HK" sz="2100" kern="1200"/>
        </a:p>
      </dsp:txBody>
      <dsp:txXfrm rot="10800000">
        <a:off x="3840634" y="2963591"/>
        <a:ext cx="203151" cy="279259"/>
      </dsp:txXfrm>
    </dsp:sp>
    <dsp:sp modelId="{AA91C27B-E25E-42E3-9C0B-9B00E6C5C18C}">
      <dsp:nvSpPr>
        <dsp:cNvPr id="0" name=""/>
        <dsp:cNvSpPr/>
      </dsp:nvSpPr>
      <dsp:spPr>
        <a:xfrm>
          <a:off x="2456403" y="2876987"/>
          <a:ext cx="1368921" cy="1368921"/>
        </a:xfrm>
        <a:prstGeom prst="ellipse">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dirty="0"/>
            <a:t>Situational Leadership</a:t>
          </a:r>
          <a:endParaRPr lang="en-HK" sz="1400" kern="1200" dirty="0"/>
        </a:p>
      </dsp:txBody>
      <dsp:txXfrm>
        <a:off x="2656877" y="3077461"/>
        <a:ext cx="967973" cy="96797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B5F484-9E80-48F3-BE29-49D64B9F2C3D}">
      <dsp:nvSpPr>
        <dsp:cNvPr id="0" name=""/>
        <dsp:cNvSpPr/>
      </dsp:nvSpPr>
      <dsp:spPr>
        <a:xfrm>
          <a:off x="9384" y="1410845"/>
          <a:ext cx="1267708" cy="1267708"/>
        </a:xfrm>
        <a:prstGeom prst="ellipse">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HK" sz="1100" kern="1200" dirty="0"/>
            <a:t>Individual Consideration</a:t>
          </a:r>
        </a:p>
      </dsp:txBody>
      <dsp:txXfrm>
        <a:off x="195036" y="1596497"/>
        <a:ext cx="896404" cy="896404"/>
      </dsp:txXfrm>
    </dsp:sp>
    <dsp:sp modelId="{E66792AE-F24D-41D0-B687-33552EE724AA}">
      <dsp:nvSpPr>
        <dsp:cNvPr id="0" name=""/>
        <dsp:cNvSpPr/>
      </dsp:nvSpPr>
      <dsp:spPr>
        <a:xfrm>
          <a:off x="1380031" y="1677064"/>
          <a:ext cx="735271" cy="735271"/>
        </a:xfrm>
        <a:prstGeom prst="mathPlus">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HK" sz="800" kern="1200" dirty="0"/>
        </a:p>
      </dsp:txBody>
      <dsp:txXfrm>
        <a:off x="1477491" y="1958232"/>
        <a:ext cx="540351" cy="172935"/>
      </dsp:txXfrm>
    </dsp:sp>
    <dsp:sp modelId="{6AE54E95-A333-4BBB-B748-0301CD8D91DF}">
      <dsp:nvSpPr>
        <dsp:cNvPr id="0" name=""/>
        <dsp:cNvSpPr/>
      </dsp:nvSpPr>
      <dsp:spPr>
        <a:xfrm>
          <a:off x="2218240" y="1410845"/>
          <a:ext cx="1267708" cy="1267708"/>
        </a:xfrm>
        <a:prstGeom prst="ellipse">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HK" sz="1200" kern="1200" dirty="0"/>
            <a:t>Intellectual Stimulation</a:t>
          </a:r>
        </a:p>
      </dsp:txBody>
      <dsp:txXfrm>
        <a:off x="2403892" y="1596497"/>
        <a:ext cx="896404" cy="896404"/>
      </dsp:txXfrm>
    </dsp:sp>
    <dsp:sp modelId="{F53ECF51-1A4D-49E1-86AC-AF2952A52DCA}">
      <dsp:nvSpPr>
        <dsp:cNvPr id="0" name=""/>
        <dsp:cNvSpPr/>
      </dsp:nvSpPr>
      <dsp:spPr>
        <a:xfrm>
          <a:off x="3588886" y="1677064"/>
          <a:ext cx="735271" cy="735271"/>
        </a:xfrm>
        <a:prstGeom prst="mathPlus">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HK" sz="800" kern="1200" dirty="0"/>
        </a:p>
      </dsp:txBody>
      <dsp:txXfrm>
        <a:off x="3686346" y="1958232"/>
        <a:ext cx="540351" cy="172935"/>
      </dsp:txXfrm>
    </dsp:sp>
    <dsp:sp modelId="{EA5B8D09-A762-4631-BED1-FCA8B3EAE571}">
      <dsp:nvSpPr>
        <dsp:cNvPr id="0" name=""/>
        <dsp:cNvSpPr/>
      </dsp:nvSpPr>
      <dsp:spPr>
        <a:xfrm>
          <a:off x="4427095" y="1410845"/>
          <a:ext cx="1267708" cy="1267708"/>
        </a:xfrm>
        <a:prstGeom prst="ellipse">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HK" sz="1200" kern="1200" dirty="0"/>
            <a:t>Inspirational Motivation</a:t>
          </a:r>
        </a:p>
      </dsp:txBody>
      <dsp:txXfrm>
        <a:off x="4612747" y="1596497"/>
        <a:ext cx="896404" cy="896404"/>
      </dsp:txXfrm>
    </dsp:sp>
    <dsp:sp modelId="{92B60499-3A93-4D46-A51A-1ABA4A8A64AF}">
      <dsp:nvSpPr>
        <dsp:cNvPr id="0" name=""/>
        <dsp:cNvSpPr/>
      </dsp:nvSpPr>
      <dsp:spPr>
        <a:xfrm>
          <a:off x="5797742" y="1677064"/>
          <a:ext cx="735271" cy="735271"/>
        </a:xfrm>
        <a:prstGeom prst="mathPlus">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HK" sz="800" kern="1200" dirty="0"/>
        </a:p>
      </dsp:txBody>
      <dsp:txXfrm>
        <a:off x="5895202" y="1958232"/>
        <a:ext cx="540351" cy="172935"/>
      </dsp:txXfrm>
    </dsp:sp>
    <dsp:sp modelId="{E963A98A-58BD-4861-B2F3-217C06314588}">
      <dsp:nvSpPr>
        <dsp:cNvPr id="0" name=""/>
        <dsp:cNvSpPr/>
      </dsp:nvSpPr>
      <dsp:spPr>
        <a:xfrm>
          <a:off x="6635951" y="1410845"/>
          <a:ext cx="1267708" cy="1267708"/>
        </a:xfrm>
        <a:prstGeom prst="ellipse">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HK" sz="1600" kern="1200" dirty="0"/>
            <a:t>Idealized Influence</a:t>
          </a:r>
        </a:p>
      </dsp:txBody>
      <dsp:txXfrm>
        <a:off x="6821603" y="1596497"/>
        <a:ext cx="896404" cy="896404"/>
      </dsp:txXfrm>
    </dsp:sp>
    <dsp:sp modelId="{2F91446C-24FA-4D7C-B17E-11804C97D42C}">
      <dsp:nvSpPr>
        <dsp:cNvPr id="0" name=""/>
        <dsp:cNvSpPr/>
      </dsp:nvSpPr>
      <dsp:spPr>
        <a:xfrm>
          <a:off x="8006597" y="1677064"/>
          <a:ext cx="735271" cy="735271"/>
        </a:xfrm>
        <a:prstGeom prst="mathEqual">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HK" sz="800" kern="1200" dirty="0"/>
        </a:p>
      </dsp:txBody>
      <dsp:txXfrm>
        <a:off x="8104057" y="1828530"/>
        <a:ext cx="540351" cy="432339"/>
      </dsp:txXfrm>
    </dsp:sp>
    <dsp:sp modelId="{75AD358A-7163-4816-A1B8-7BDF8DBE475B}">
      <dsp:nvSpPr>
        <dsp:cNvPr id="0" name=""/>
        <dsp:cNvSpPr/>
      </dsp:nvSpPr>
      <dsp:spPr>
        <a:xfrm>
          <a:off x="8844806" y="1410845"/>
          <a:ext cx="1267708" cy="1267708"/>
        </a:xfrm>
        <a:prstGeom prst="ellipse">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HK" sz="1000" kern="1200" dirty="0"/>
            <a:t>Desired Outcomes:</a:t>
          </a:r>
        </a:p>
        <a:p>
          <a:pPr marL="0" lvl="0" indent="0" algn="ctr" defTabSz="444500">
            <a:lnSpc>
              <a:spcPct val="90000"/>
            </a:lnSpc>
            <a:spcBef>
              <a:spcPct val="0"/>
            </a:spcBef>
            <a:spcAft>
              <a:spcPct val="35000"/>
            </a:spcAft>
            <a:buNone/>
          </a:pPr>
          <a:r>
            <a:rPr lang="en-HK" sz="1000" kern="1200" dirty="0"/>
            <a:t>Job Satisfaction</a:t>
          </a:r>
        </a:p>
        <a:p>
          <a:pPr marL="0" lvl="0" indent="0" algn="ctr" defTabSz="444500">
            <a:lnSpc>
              <a:spcPct val="90000"/>
            </a:lnSpc>
            <a:spcBef>
              <a:spcPct val="0"/>
            </a:spcBef>
            <a:spcAft>
              <a:spcPct val="35000"/>
            </a:spcAft>
            <a:buNone/>
          </a:pPr>
          <a:r>
            <a:rPr lang="en-HK" sz="1000" kern="1200" dirty="0"/>
            <a:t>Staff Retention</a:t>
          </a:r>
        </a:p>
        <a:p>
          <a:pPr marL="0" lvl="0" indent="0" algn="ctr" defTabSz="444500">
            <a:lnSpc>
              <a:spcPct val="90000"/>
            </a:lnSpc>
            <a:spcBef>
              <a:spcPct val="0"/>
            </a:spcBef>
            <a:spcAft>
              <a:spcPct val="35000"/>
            </a:spcAft>
            <a:buNone/>
          </a:pPr>
          <a:r>
            <a:rPr lang="en-HK" sz="1000" kern="1200" dirty="0"/>
            <a:t>Quality Care</a:t>
          </a:r>
        </a:p>
      </dsp:txBody>
      <dsp:txXfrm>
        <a:off x="9030458" y="1596497"/>
        <a:ext cx="896404" cy="89640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660764-E680-40A2-AF6A-8F40EAB532E1}">
      <dsp:nvSpPr>
        <dsp:cNvPr id="0" name=""/>
        <dsp:cNvSpPr/>
      </dsp:nvSpPr>
      <dsp:spPr>
        <a:xfrm>
          <a:off x="720089" y="0"/>
          <a:ext cx="8161020" cy="3581400"/>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686805-6E5B-48A6-90AA-25739D016D06}">
      <dsp:nvSpPr>
        <dsp:cNvPr id="0" name=""/>
        <dsp:cNvSpPr/>
      </dsp:nvSpPr>
      <dsp:spPr>
        <a:xfrm>
          <a:off x="4805" y="1074420"/>
          <a:ext cx="2311226" cy="1432560"/>
        </a:xfrm>
        <a:prstGeom prst="roundRect">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Cases study – Leadership style of LTC Managers</a:t>
          </a:r>
          <a:endParaRPr lang="en-HK" sz="1800" kern="1200" dirty="0"/>
        </a:p>
      </dsp:txBody>
      <dsp:txXfrm>
        <a:off x="74737" y="1144352"/>
        <a:ext cx="2171362" cy="1292696"/>
      </dsp:txXfrm>
    </dsp:sp>
    <dsp:sp modelId="{F2040F8E-56AC-460F-A613-D95EC1D2B97F}">
      <dsp:nvSpPr>
        <dsp:cNvPr id="0" name=""/>
        <dsp:cNvSpPr/>
      </dsp:nvSpPr>
      <dsp:spPr>
        <a:xfrm>
          <a:off x="2431592" y="1074420"/>
          <a:ext cx="2311226" cy="1432560"/>
        </a:xfrm>
        <a:prstGeom prst="roundRect">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HK" sz="1800" kern="1200" dirty="0"/>
            <a:t>Action research – Transformational Leadership Coaching Program for LTCM</a:t>
          </a:r>
        </a:p>
      </dsp:txBody>
      <dsp:txXfrm>
        <a:off x="2501524" y="1144352"/>
        <a:ext cx="2171362" cy="1292696"/>
      </dsp:txXfrm>
    </dsp:sp>
    <dsp:sp modelId="{C2D9DB89-5BCD-4A3E-A2A4-82EA8AF87A83}">
      <dsp:nvSpPr>
        <dsp:cNvPr id="0" name=""/>
        <dsp:cNvSpPr/>
      </dsp:nvSpPr>
      <dsp:spPr>
        <a:xfrm>
          <a:off x="4858380" y="1074420"/>
          <a:ext cx="2311226" cy="1432560"/>
        </a:xfrm>
        <a:prstGeom prst="roundRect">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HK" sz="1800" kern="1200" dirty="0"/>
            <a:t>Triangulation – Focus Groups and In-depth Interviews</a:t>
          </a:r>
        </a:p>
      </dsp:txBody>
      <dsp:txXfrm>
        <a:off x="4928312" y="1144352"/>
        <a:ext cx="2171362" cy="1292696"/>
      </dsp:txXfrm>
    </dsp:sp>
    <dsp:sp modelId="{A4D4A7A5-6AD5-41F9-8888-571F12C7F423}">
      <dsp:nvSpPr>
        <dsp:cNvPr id="0" name=""/>
        <dsp:cNvSpPr/>
      </dsp:nvSpPr>
      <dsp:spPr>
        <a:xfrm>
          <a:off x="7285168" y="1074420"/>
          <a:ext cx="2311226" cy="1432560"/>
        </a:xfrm>
        <a:prstGeom prst="roundRect">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HK" sz="1800" kern="1200" dirty="0"/>
            <a:t>Analysis, Discussion, Result and Findings</a:t>
          </a:r>
        </a:p>
      </dsp:txBody>
      <dsp:txXfrm>
        <a:off x="7355100" y="1144352"/>
        <a:ext cx="2171362" cy="1292696"/>
      </dsp:txXfrm>
    </dsp:sp>
  </dsp:spTree>
</dsp:drawing>
</file>

<file path=ppt/diagrams/layout1.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equation1">
  <dgm:title val=""/>
  <dgm:desc val=""/>
  <dgm:catLst>
    <dgm:cat type="relationship" pri="17000"/>
    <dgm:cat type="process"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choose name="Name0">
      <dgm:if name="Name1" func="var" arg="dir" op="equ" val="norm">
        <dgm:alg type="lin">
          <dgm:param type="fallback" val="2D"/>
        </dgm:alg>
      </dgm:if>
      <dgm:else name="Name2">
        <dgm:alg type="lin">
          <dgm:param type="linDir" val="fromR"/>
          <dgm:param type="fallback" val="2D"/>
        </dgm:alg>
      </dgm:else>
    </dgm:choose>
    <dgm:shape xmlns:r="http://schemas.openxmlformats.org/officeDocument/2006/relationships" r:blip="">
      <dgm:adjLst/>
    </dgm:shape>
    <dgm:presOf/>
    <dgm:constrLst>
      <dgm:constr type="w" for="ch" ptType="node" refType="w"/>
      <dgm:constr type="w" for="ch" ptType="sibTrans" refType="w" refFor="ch" refPtType="node" fact="0.58"/>
      <dgm:constr type="primFontSz" for="ch" ptType="node" op="equ" val="65"/>
      <dgm:constr type="primFontSz" for="ch" ptType="sibTrans" op="equ" val="55"/>
      <dgm:constr type="primFontSz" for="ch" ptType="sibTrans" refType="primFontSz" refFor="ch" refPtType="node" op="lte" fact="0.8"/>
      <dgm:constr type="w" for="ch" forName="spacerL" refType="w" refFor="ch" refPtType="sibTrans" fact="0.14"/>
      <dgm:constr type="w" for="ch" forName="spacerR" refType="w" refFor="ch" refPtType="sibTrans" fact="0.14"/>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sibTransForEach" axis="followSib" ptType="sibTrans" cnt="1">
        <dgm:layoutNode name="spacerL">
          <dgm:alg type="sp"/>
          <dgm:shape xmlns:r="http://schemas.openxmlformats.org/officeDocument/2006/relationships" r:blip="">
            <dgm:adjLst/>
          </dgm:shape>
          <dgm:presOf/>
          <dgm:constrLst/>
          <dgm:ruleLst/>
        </dgm:layoutNode>
        <dgm:layoutNode name="sibTrans">
          <dgm:alg type="tx"/>
          <dgm:choose name="Name3">
            <dgm:if name="Name4" axis="followSib" ptType="sibTrans" func="cnt" op="equ" val="0">
              <dgm:shape xmlns:r="http://schemas.openxmlformats.org/officeDocument/2006/relationships" type="mathEqual" r:blip="">
                <dgm:adjLst/>
              </dgm:shape>
            </dgm:if>
            <dgm:else name="Name5">
              <dgm:shape xmlns:r="http://schemas.openxmlformats.org/officeDocument/2006/relationships" type="mathPlus" r:blip="">
                <dgm:adjLst/>
              </dgm:shape>
            </dgm:else>
          </dgm:choose>
          <dgm:presOf axis="self"/>
          <dgm:constrLst>
            <dgm:constr type="h" refType="w"/>
            <dgm:constr type="lMarg"/>
            <dgm:constr type="rMarg"/>
            <dgm:constr type="tMarg"/>
            <dgm:constr type="bMarg"/>
          </dgm:constrLst>
          <dgm:ruleLst>
            <dgm:rule type="primFontSz" val="5" fact="NaN" max="NaN"/>
          </dgm:ruleLst>
        </dgm:layoutNode>
        <dgm:layoutNode name="spacerR">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A6474199-390C-4820-A261-2C8882182DDA}" type="datetimeFigureOut">
              <a:rPr lang="en-HK" smtClean="0"/>
              <a:t>14/8/2021</a:t>
            </a:fld>
            <a:endParaRPr lang="en-HK"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HK"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BB9CFBEE-5D18-4FE0-8F50-F1409F410038}" type="slidenum">
              <a:rPr lang="en-HK" smtClean="0"/>
              <a:t>‹#›</a:t>
            </a:fld>
            <a:endParaRPr lang="en-HK"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2507603848"/>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6474199-390C-4820-A261-2C8882182DDA}" type="datetimeFigureOut">
              <a:rPr lang="en-HK" smtClean="0"/>
              <a:t>14/8/2021</a:t>
            </a:fld>
            <a:endParaRPr lang="en-HK" dirty="0"/>
          </a:p>
        </p:txBody>
      </p:sp>
      <p:sp>
        <p:nvSpPr>
          <p:cNvPr id="5" name="Footer Placeholder 4"/>
          <p:cNvSpPr>
            <a:spLocks noGrp="1"/>
          </p:cNvSpPr>
          <p:nvPr>
            <p:ph type="ftr" sz="quarter" idx="11"/>
          </p:nvPr>
        </p:nvSpPr>
        <p:spPr/>
        <p:txBody>
          <a:bodyPr/>
          <a:lstStyle/>
          <a:p>
            <a:endParaRPr lang="en-HK" dirty="0"/>
          </a:p>
        </p:txBody>
      </p:sp>
      <p:sp>
        <p:nvSpPr>
          <p:cNvPr id="6" name="Slide Number Placeholder 5"/>
          <p:cNvSpPr>
            <a:spLocks noGrp="1"/>
          </p:cNvSpPr>
          <p:nvPr>
            <p:ph type="sldNum" sz="quarter" idx="12"/>
          </p:nvPr>
        </p:nvSpPr>
        <p:spPr/>
        <p:txBody>
          <a:bodyPr/>
          <a:lstStyle/>
          <a:p>
            <a:fld id="{BB9CFBEE-5D18-4FE0-8F50-F1409F410038}" type="slidenum">
              <a:rPr lang="en-HK" smtClean="0"/>
              <a:t>‹#›</a:t>
            </a:fld>
            <a:endParaRPr lang="en-HK" dirty="0"/>
          </a:p>
        </p:txBody>
      </p:sp>
    </p:spTree>
    <p:extLst>
      <p:ext uri="{BB962C8B-B14F-4D97-AF65-F5344CB8AC3E}">
        <p14:creationId xmlns:p14="http://schemas.microsoft.com/office/powerpoint/2010/main" val="2806660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A6474199-390C-4820-A261-2C8882182DDA}" type="datetimeFigureOut">
              <a:rPr lang="en-HK" smtClean="0"/>
              <a:t>14/8/2021</a:t>
            </a:fld>
            <a:endParaRPr lang="en-HK"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HK"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BB9CFBEE-5D18-4FE0-8F50-F1409F410038}" type="slidenum">
              <a:rPr lang="en-HK" smtClean="0"/>
              <a:t>‹#›</a:t>
            </a:fld>
            <a:endParaRPr lang="en-HK"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1057884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6474199-390C-4820-A261-2C8882182DDA}" type="datetimeFigureOut">
              <a:rPr lang="en-HK" smtClean="0"/>
              <a:t>14/8/2021</a:t>
            </a:fld>
            <a:endParaRPr lang="en-HK" dirty="0"/>
          </a:p>
        </p:txBody>
      </p:sp>
      <p:sp>
        <p:nvSpPr>
          <p:cNvPr id="6" name="Footer Placeholder 5"/>
          <p:cNvSpPr>
            <a:spLocks noGrp="1"/>
          </p:cNvSpPr>
          <p:nvPr>
            <p:ph type="ftr" sz="quarter" idx="11"/>
          </p:nvPr>
        </p:nvSpPr>
        <p:spPr/>
        <p:txBody>
          <a:bodyPr/>
          <a:lstStyle/>
          <a:p>
            <a:endParaRPr lang="en-HK" dirty="0"/>
          </a:p>
        </p:txBody>
      </p:sp>
      <p:sp>
        <p:nvSpPr>
          <p:cNvPr id="7" name="Slide Number Placeholder 6"/>
          <p:cNvSpPr>
            <a:spLocks noGrp="1"/>
          </p:cNvSpPr>
          <p:nvPr>
            <p:ph type="sldNum" sz="quarter" idx="12"/>
          </p:nvPr>
        </p:nvSpPr>
        <p:spPr/>
        <p:txBody>
          <a:bodyPr/>
          <a:lstStyle/>
          <a:p>
            <a:fld id="{BB9CFBEE-5D18-4FE0-8F50-F1409F410038}" type="slidenum">
              <a:rPr lang="en-HK" smtClean="0"/>
              <a:t>‹#›</a:t>
            </a:fld>
            <a:endParaRPr lang="en-HK" dirty="0"/>
          </a:p>
        </p:txBody>
      </p:sp>
    </p:spTree>
    <p:extLst>
      <p:ext uri="{BB962C8B-B14F-4D97-AF65-F5344CB8AC3E}">
        <p14:creationId xmlns:p14="http://schemas.microsoft.com/office/powerpoint/2010/main" val="14124658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6474199-390C-4820-A261-2C8882182DDA}" type="datetimeFigureOut">
              <a:rPr lang="en-HK" smtClean="0"/>
              <a:t>14/8/2021</a:t>
            </a:fld>
            <a:endParaRPr lang="en-HK" dirty="0"/>
          </a:p>
        </p:txBody>
      </p:sp>
      <p:sp>
        <p:nvSpPr>
          <p:cNvPr id="8" name="Footer Placeholder 7"/>
          <p:cNvSpPr>
            <a:spLocks noGrp="1"/>
          </p:cNvSpPr>
          <p:nvPr>
            <p:ph type="ftr" sz="quarter" idx="11"/>
          </p:nvPr>
        </p:nvSpPr>
        <p:spPr/>
        <p:txBody>
          <a:bodyPr/>
          <a:lstStyle/>
          <a:p>
            <a:endParaRPr lang="en-HK" dirty="0"/>
          </a:p>
        </p:txBody>
      </p:sp>
      <p:sp>
        <p:nvSpPr>
          <p:cNvPr id="9" name="Slide Number Placeholder 8"/>
          <p:cNvSpPr>
            <a:spLocks noGrp="1"/>
          </p:cNvSpPr>
          <p:nvPr>
            <p:ph type="sldNum" sz="quarter" idx="12"/>
          </p:nvPr>
        </p:nvSpPr>
        <p:spPr/>
        <p:txBody>
          <a:bodyPr/>
          <a:lstStyle/>
          <a:p>
            <a:fld id="{BB9CFBEE-5D18-4FE0-8F50-F1409F410038}" type="slidenum">
              <a:rPr lang="en-HK" smtClean="0"/>
              <a:t>‹#›</a:t>
            </a:fld>
            <a:endParaRPr lang="en-HK" dirty="0"/>
          </a:p>
        </p:txBody>
      </p:sp>
    </p:spTree>
    <p:extLst>
      <p:ext uri="{BB962C8B-B14F-4D97-AF65-F5344CB8AC3E}">
        <p14:creationId xmlns:p14="http://schemas.microsoft.com/office/powerpoint/2010/main" val="21943199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6474199-390C-4820-A261-2C8882182DDA}" type="datetimeFigureOut">
              <a:rPr lang="en-HK" smtClean="0"/>
              <a:t>14/8/2021</a:t>
            </a:fld>
            <a:endParaRPr lang="en-HK" dirty="0"/>
          </a:p>
        </p:txBody>
      </p:sp>
      <p:sp>
        <p:nvSpPr>
          <p:cNvPr id="4" name="Footer Placeholder 3"/>
          <p:cNvSpPr>
            <a:spLocks noGrp="1"/>
          </p:cNvSpPr>
          <p:nvPr>
            <p:ph type="ftr" sz="quarter" idx="11"/>
          </p:nvPr>
        </p:nvSpPr>
        <p:spPr/>
        <p:txBody>
          <a:bodyPr/>
          <a:lstStyle/>
          <a:p>
            <a:endParaRPr lang="en-HK" dirty="0"/>
          </a:p>
        </p:txBody>
      </p:sp>
      <p:sp>
        <p:nvSpPr>
          <p:cNvPr id="5" name="Slide Number Placeholder 4"/>
          <p:cNvSpPr>
            <a:spLocks noGrp="1"/>
          </p:cNvSpPr>
          <p:nvPr>
            <p:ph type="sldNum" sz="quarter" idx="12"/>
          </p:nvPr>
        </p:nvSpPr>
        <p:spPr/>
        <p:txBody>
          <a:bodyPr/>
          <a:lstStyle/>
          <a:p>
            <a:fld id="{BB9CFBEE-5D18-4FE0-8F50-F1409F410038}" type="slidenum">
              <a:rPr lang="en-HK" smtClean="0"/>
              <a:t>‹#›</a:t>
            </a:fld>
            <a:endParaRPr lang="en-HK" dirty="0"/>
          </a:p>
        </p:txBody>
      </p:sp>
    </p:spTree>
    <p:extLst>
      <p:ext uri="{BB962C8B-B14F-4D97-AF65-F5344CB8AC3E}">
        <p14:creationId xmlns:p14="http://schemas.microsoft.com/office/powerpoint/2010/main" val="37496557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6474199-390C-4820-A261-2C8882182DDA}" type="datetimeFigureOut">
              <a:rPr lang="en-HK" smtClean="0"/>
              <a:t>14/8/2021</a:t>
            </a:fld>
            <a:endParaRPr lang="en-HK" dirty="0"/>
          </a:p>
        </p:txBody>
      </p:sp>
      <p:sp>
        <p:nvSpPr>
          <p:cNvPr id="3" name="Footer Placeholder 2"/>
          <p:cNvSpPr>
            <a:spLocks noGrp="1"/>
          </p:cNvSpPr>
          <p:nvPr>
            <p:ph type="ftr" sz="quarter" idx="11"/>
          </p:nvPr>
        </p:nvSpPr>
        <p:spPr/>
        <p:txBody>
          <a:bodyPr/>
          <a:lstStyle/>
          <a:p>
            <a:endParaRPr lang="en-HK" dirty="0"/>
          </a:p>
        </p:txBody>
      </p:sp>
      <p:sp>
        <p:nvSpPr>
          <p:cNvPr id="4" name="Slide Number Placeholder 3"/>
          <p:cNvSpPr>
            <a:spLocks noGrp="1"/>
          </p:cNvSpPr>
          <p:nvPr>
            <p:ph type="sldNum" sz="quarter" idx="12"/>
          </p:nvPr>
        </p:nvSpPr>
        <p:spPr/>
        <p:txBody>
          <a:bodyPr/>
          <a:lstStyle/>
          <a:p>
            <a:fld id="{BB9CFBEE-5D18-4FE0-8F50-F1409F410038}" type="slidenum">
              <a:rPr lang="en-HK" smtClean="0"/>
              <a:t>‹#›</a:t>
            </a:fld>
            <a:endParaRPr lang="en-HK" dirty="0"/>
          </a:p>
        </p:txBody>
      </p:sp>
    </p:spTree>
    <p:extLst>
      <p:ext uri="{BB962C8B-B14F-4D97-AF65-F5344CB8AC3E}">
        <p14:creationId xmlns:p14="http://schemas.microsoft.com/office/powerpoint/2010/main" val="34280559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A6474199-390C-4820-A261-2C8882182DDA}" type="datetimeFigureOut">
              <a:rPr lang="en-HK" smtClean="0"/>
              <a:t>14/8/2021</a:t>
            </a:fld>
            <a:endParaRPr lang="en-HK"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HK"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BB9CFBEE-5D18-4FE0-8F50-F1409F410038}" type="slidenum">
              <a:rPr lang="en-HK" smtClean="0"/>
              <a:t>‹#›</a:t>
            </a:fld>
            <a:endParaRPr lang="en-HK"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629632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A6474199-390C-4820-A261-2C8882182DDA}" type="datetimeFigureOut">
              <a:rPr lang="en-HK" smtClean="0"/>
              <a:t>14/8/2021</a:t>
            </a:fld>
            <a:endParaRPr lang="en-HK"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HK"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BB9CFBEE-5D18-4FE0-8F50-F1409F410038}" type="slidenum">
              <a:rPr lang="en-HK" smtClean="0"/>
              <a:t>‹#›</a:t>
            </a:fld>
            <a:endParaRPr lang="en-HK"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774739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6474199-390C-4820-A261-2C8882182DDA}" type="datetimeFigureOut">
              <a:rPr lang="en-HK" smtClean="0"/>
              <a:t>14/8/2021</a:t>
            </a:fld>
            <a:endParaRPr lang="en-HK" dirty="0"/>
          </a:p>
        </p:txBody>
      </p:sp>
      <p:sp>
        <p:nvSpPr>
          <p:cNvPr id="5" name="Footer Placeholder 4"/>
          <p:cNvSpPr>
            <a:spLocks noGrp="1"/>
          </p:cNvSpPr>
          <p:nvPr>
            <p:ph type="ftr" sz="quarter" idx="11"/>
          </p:nvPr>
        </p:nvSpPr>
        <p:spPr/>
        <p:txBody>
          <a:bodyPr/>
          <a:lstStyle/>
          <a:p>
            <a:endParaRPr lang="en-HK" dirty="0"/>
          </a:p>
        </p:txBody>
      </p:sp>
      <p:sp>
        <p:nvSpPr>
          <p:cNvPr id="6" name="Slide Number Placeholder 5"/>
          <p:cNvSpPr>
            <a:spLocks noGrp="1"/>
          </p:cNvSpPr>
          <p:nvPr>
            <p:ph type="sldNum" sz="quarter" idx="12"/>
          </p:nvPr>
        </p:nvSpPr>
        <p:spPr/>
        <p:txBody>
          <a:bodyPr/>
          <a:lstStyle/>
          <a:p>
            <a:fld id="{BB9CFBEE-5D18-4FE0-8F50-F1409F410038}" type="slidenum">
              <a:rPr lang="en-HK" smtClean="0"/>
              <a:t>‹#›</a:t>
            </a:fld>
            <a:endParaRPr lang="en-HK" dirty="0"/>
          </a:p>
        </p:txBody>
      </p:sp>
    </p:spTree>
    <p:extLst>
      <p:ext uri="{BB962C8B-B14F-4D97-AF65-F5344CB8AC3E}">
        <p14:creationId xmlns:p14="http://schemas.microsoft.com/office/powerpoint/2010/main" val="23212848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6474199-390C-4820-A261-2C8882182DDA}" type="datetimeFigureOut">
              <a:rPr lang="en-HK" smtClean="0"/>
              <a:t>14/8/2021</a:t>
            </a:fld>
            <a:endParaRPr lang="en-HK" dirty="0"/>
          </a:p>
        </p:txBody>
      </p:sp>
      <p:sp>
        <p:nvSpPr>
          <p:cNvPr id="5" name="Footer Placeholder 4"/>
          <p:cNvSpPr>
            <a:spLocks noGrp="1"/>
          </p:cNvSpPr>
          <p:nvPr>
            <p:ph type="ftr" sz="quarter" idx="11"/>
          </p:nvPr>
        </p:nvSpPr>
        <p:spPr/>
        <p:txBody>
          <a:bodyPr/>
          <a:lstStyle/>
          <a:p>
            <a:endParaRPr lang="en-HK" dirty="0"/>
          </a:p>
        </p:txBody>
      </p:sp>
      <p:sp>
        <p:nvSpPr>
          <p:cNvPr id="6" name="Slide Number Placeholder 5"/>
          <p:cNvSpPr>
            <a:spLocks noGrp="1"/>
          </p:cNvSpPr>
          <p:nvPr>
            <p:ph type="sldNum" sz="quarter" idx="12"/>
          </p:nvPr>
        </p:nvSpPr>
        <p:spPr/>
        <p:txBody>
          <a:bodyPr/>
          <a:lstStyle/>
          <a:p>
            <a:fld id="{BB9CFBEE-5D18-4FE0-8F50-F1409F410038}" type="slidenum">
              <a:rPr lang="en-HK" smtClean="0"/>
              <a:t>‹#›</a:t>
            </a:fld>
            <a:endParaRPr lang="en-HK" dirty="0"/>
          </a:p>
        </p:txBody>
      </p:sp>
    </p:spTree>
    <p:extLst>
      <p:ext uri="{BB962C8B-B14F-4D97-AF65-F5344CB8AC3E}">
        <p14:creationId xmlns:p14="http://schemas.microsoft.com/office/powerpoint/2010/main" val="41185306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A6474199-390C-4820-A261-2C8882182DDA}" type="datetimeFigureOut">
              <a:rPr lang="en-HK" smtClean="0"/>
              <a:t>14/8/2021</a:t>
            </a:fld>
            <a:endParaRPr lang="en-HK"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HK"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BB9CFBEE-5D18-4FE0-8F50-F1409F410038}" type="slidenum">
              <a:rPr lang="en-HK" smtClean="0"/>
              <a:t>‹#›</a:t>
            </a:fld>
            <a:endParaRPr lang="en-HK"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08341626"/>
      </p:ext>
    </p:extLst>
  </p:cSld>
  <p:clrMap bg1="lt1" tx1="dk1" bg2="lt2" tx2="dk2" accent1="accent1" accent2="accent2" accent3="accent3" accent4="accent4" accent5="accent5" accent6="accent6" hlink="hlink" folHlink="folHlink"/>
  <p:sldLayoutIdLst>
    <p:sldLayoutId id="2147483716" r:id="rId1"/>
    <p:sldLayoutId id="2147483717" r:id="rId2"/>
    <p:sldLayoutId id="2147483718" r:id="rId3"/>
    <p:sldLayoutId id="2147483719" r:id="rId4"/>
    <p:sldLayoutId id="2147483720" r:id="rId5"/>
    <p:sldLayoutId id="2147483721" r:id="rId6"/>
    <p:sldLayoutId id="2147483722" r:id="rId7"/>
    <p:sldLayoutId id="2147483723" r:id="rId8"/>
    <p:sldLayoutId id="2147483724" r:id="rId9"/>
    <p:sldLayoutId id="2147483725" r:id="rId10"/>
    <p:sldLayoutId id="2147483726"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123CBEA8-E510-44C4-B006-5EB2C783921C}"/>
              </a:ext>
            </a:extLst>
          </p:cNvPr>
          <p:cNvPicPr>
            <a:picLocks noGrp="1" noChangeAspect="1"/>
          </p:cNvPicPr>
          <p:nvPr>
            <p:ph idx="1"/>
          </p:nvPr>
        </p:nvPicPr>
        <p:blipFill>
          <a:blip r:embed="rId2"/>
          <a:stretch>
            <a:fillRect/>
          </a:stretch>
        </p:blipFill>
        <p:spPr>
          <a:xfrm>
            <a:off x="2076450" y="267589"/>
            <a:ext cx="8382000" cy="6498002"/>
          </a:xfrm>
          <a:prstGeom prst="rect">
            <a:avLst/>
          </a:prstGeom>
        </p:spPr>
      </p:pic>
    </p:spTree>
    <p:extLst>
      <p:ext uri="{BB962C8B-B14F-4D97-AF65-F5344CB8AC3E}">
        <p14:creationId xmlns:p14="http://schemas.microsoft.com/office/powerpoint/2010/main" val="30480506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6A6FB-44F9-4962-9DB5-0724F11E0C99}"/>
              </a:ext>
            </a:extLst>
          </p:cNvPr>
          <p:cNvSpPr>
            <a:spLocks noGrp="1"/>
          </p:cNvSpPr>
          <p:nvPr>
            <p:ph type="ctrTitle"/>
          </p:nvPr>
        </p:nvSpPr>
        <p:spPr>
          <a:xfrm>
            <a:off x="1524000" y="1636713"/>
            <a:ext cx="9144000" cy="2387600"/>
          </a:xfrm>
        </p:spPr>
        <p:txBody>
          <a:bodyPr>
            <a:noAutofit/>
          </a:bodyPr>
          <a:lstStyle/>
          <a:p>
            <a:r>
              <a:rPr lang="en-US" sz="3200" dirty="0"/>
              <a:t>University of Wales: Trinity Saint David</a:t>
            </a:r>
            <a:br>
              <a:rPr lang="en-US" sz="3200" dirty="0"/>
            </a:br>
            <a:r>
              <a:rPr lang="en-US" sz="3200" dirty="0"/>
              <a:t>School of Business</a:t>
            </a:r>
            <a:br>
              <a:rPr lang="en-US" sz="3200" dirty="0"/>
            </a:br>
            <a:r>
              <a:rPr lang="en-US" sz="3200" dirty="0"/>
              <a:t>HKBM7000 </a:t>
            </a:r>
            <a:br>
              <a:rPr lang="en-US" sz="3200" dirty="0"/>
            </a:br>
            <a:r>
              <a:rPr lang="en-US" sz="3200" dirty="0"/>
              <a:t>Approaches to Research and Academic Communication</a:t>
            </a:r>
            <a:br>
              <a:rPr lang="en-US" sz="3200" dirty="0"/>
            </a:br>
            <a:r>
              <a:rPr lang="en-US" sz="3200" dirty="0"/>
              <a:t>Professor: Dr Luk</a:t>
            </a:r>
            <a:endParaRPr lang="en-HK" sz="3200" dirty="0"/>
          </a:p>
        </p:txBody>
      </p:sp>
      <p:sp>
        <p:nvSpPr>
          <p:cNvPr id="3" name="Subtitle 2">
            <a:extLst>
              <a:ext uri="{FF2B5EF4-FFF2-40B4-BE49-F238E27FC236}">
                <a16:creationId xmlns:a16="http://schemas.microsoft.com/office/drawing/2014/main" id="{B986CA4C-F485-4B59-9069-A248C5D86430}"/>
              </a:ext>
            </a:extLst>
          </p:cNvPr>
          <p:cNvSpPr>
            <a:spLocks noGrp="1"/>
          </p:cNvSpPr>
          <p:nvPr>
            <p:ph type="subTitle" idx="1"/>
          </p:nvPr>
        </p:nvSpPr>
        <p:spPr>
          <a:xfrm>
            <a:off x="1524000" y="4393406"/>
            <a:ext cx="9144000" cy="1655762"/>
          </a:xfrm>
        </p:spPr>
        <p:txBody>
          <a:bodyPr/>
          <a:lstStyle/>
          <a:p>
            <a:r>
              <a:rPr lang="en-US" dirty="0"/>
              <a:t>Student: Chan Kwok On Clive (Student No. 2031101)</a:t>
            </a:r>
          </a:p>
          <a:p>
            <a:r>
              <a:rPr lang="en-US" dirty="0"/>
              <a:t>Assignment: Research Proposal</a:t>
            </a:r>
          </a:p>
          <a:p>
            <a:endParaRPr lang="en-HK" dirty="0"/>
          </a:p>
        </p:txBody>
      </p:sp>
    </p:spTree>
    <p:extLst>
      <p:ext uri="{BB962C8B-B14F-4D97-AF65-F5344CB8AC3E}">
        <p14:creationId xmlns:p14="http://schemas.microsoft.com/office/powerpoint/2010/main" val="787938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93D53-3C5D-493B-8A36-7C7B4188C20B}"/>
              </a:ext>
            </a:extLst>
          </p:cNvPr>
          <p:cNvSpPr>
            <a:spLocks noGrp="1"/>
          </p:cNvSpPr>
          <p:nvPr>
            <p:ph type="title"/>
          </p:nvPr>
        </p:nvSpPr>
        <p:spPr>
          <a:xfrm>
            <a:off x="1152525" y="960437"/>
            <a:ext cx="10515600" cy="1325563"/>
          </a:xfrm>
        </p:spPr>
        <p:txBody>
          <a:bodyPr>
            <a:normAutofit/>
          </a:bodyPr>
          <a:lstStyle/>
          <a:p>
            <a:pPr marL="0" marR="0" algn="just">
              <a:lnSpc>
                <a:spcPct val="107000"/>
              </a:lnSpc>
              <a:spcBef>
                <a:spcPts val="0"/>
              </a:spcBef>
              <a:spcAft>
                <a:spcPts val="800"/>
              </a:spcAft>
            </a:pPr>
            <a:r>
              <a:rPr lang="en-HK" dirty="0"/>
              <a:t>Title of the paper</a:t>
            </a:r>
          </a:p>
        </p:txBody>
      </p:sp>
      <p:sp>
        <p:nvSpPr>
          <p:cNvPr id="3" name="Content Placeholder 2">
            <a:extLst>
              <a:ext uri="{FF2B5EF4-FFF2-40B4-BE49-F238E27FC236}">
                <a16:creationId xmlns:a16="http://schemas.microsoft.com/office/drawing/2014/main" id="{7FB4640A-57A9-4D08-8C2F-45AB4A083306}"/>
              </a:ext>
            </a:extLst>
          </p:cNvPr>
          <p:cNvSpPr>
            <a:spLocks noGrp="1"/>
          </p:cNvSpPr>
          <p:nvPr>
            <p:ph idx="1"/>
          </p:nvPr>
        </p:nvSpPr>
        <p:spPr/>
        <p:txBody>
          <a:bodyPr>
            <a:normAutofit/>
          </a:bodyPr>
          <a:lstStyle/>
          <a:p>
            <a:r>
              <a:rPr lang="en-US" sz="3600" dirty="0"/>
              <a:t>Transformational leadership in long term care services of Hong Kong</a:t>
            </a:r>
            <a:endParaRPr lang="en-HK" sz="3600" dirty="0"/>
          </a:p>
        </p:txBody>
      </p:sp>
    </p:spTree>
    <p:extLst>
      <p:ext uri="{BB962C8B-B14F-4D97-AF65-F5344CB8AC3E}">
        <p14:creationId xmlns:p14="http://schemas.microsoft.com/office/powerpoint/2010/main" val="24396221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2E62E64-6D61-4CEA-955D-D295E91ABDF7}"/>
              </a:ext>
            </a:extLst>
          </p:cNvPr>
          <p:cNvSpPr>
            <a:spLocks noGrp="1"/>
          </p:cNvSpPr>
          <p:nvPr>
            <p:ph type="ctrTitle"/>
          </p:nvPr>
        </p:nvSpPr>
        <p:spPr>
          <a:xfrm>
            <a:off x="1781778" y="1426504"/>
            <a:ext cx="8361229" cy="2098226"/>
          </a:xfrm>
        </p:spPr>
        <p:txBody>
          <a:bodyPr/>
          <a:lstStyle/>
          <a:p>
            <a:r>
              <a:rPr lang="en-US" sz="4000" dirty="0"/>
              <a:t>Research Problems and objectives</a:t>
            </a:r>
            <a:endParaRPr lang="en-HK" sz="4000" dirty="0"/>
          </a:p>
        </p:txBody>
      </p:sp>
    </p:spTree>
    <p:extLst>
      <p:ext uri="{BB962C8B-B14F-4D97-AF65-F5344CB8AC3E}">
        <p14:creationId xmlns:p14="http://schemas.microsoft.com/office/powerpoint/2010/main" val="24331996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41EA2-9F15-4B2A-BD62-6E71EA3651D8}"/>
              </a:ext>
            </a:extLst>
          </p:cNvPr>
          <p:cNvSpPr>
            <a:spLocks noGrp="1"/>
          </p:cNvSpPr>
          <p:nvPr>
            <p:ph type="title"/>
          </p:nvPr>
        </p:nvSpPr>
        <p:spPr/>
        <p:txBody>
          <a:bodyPr/>
          <a:lstStyle/>
          <a:p>
            <a:r>
              <a:rPr lang="en-US" dirty="0"/>
              <a:t>Industry Background</a:t>
            </a:r>
            <a:endParaRPr lang="en-HK" dirty="0"/>
          </a:p>
        </p:txBody>
      </p:sp>
      <p:sp>
        <p:nvSpPr>
          <p:cNvPr id="3" name="Content Placeholder 2">
            <a:extLst>
              <a:ext uri="{FF2B5EF4-FFF2-40B4-BE49-F238E27FC236}">
                <a16:creationId xmlns:a16="http://schemas.microsoft.com/office/drawing/2014/main" id="{F617BBC0-66D6-4505-AD1F-05F9B4F32A1B}"/>
              </a:ext>
            </a:extLst>
          </p:cNvPr>
          <p:cNvSpPr>
            <a:spLocks noGrp="1"/>
          </p:cNvSpPr>
          <p:nvPr>
            <p:ph idx="1"/>
          </p:nvPr>
        </p:nvSpPr>
        <p:spPr>
          <a:xfrm>
            <a:off x="1371600" y="1962150"/>
            <a:ext cx="9601200" cy="3905250"/>
          </a:xfrm>
        </p:spPr>
        <p:txBody>
          <a:bodyPr/>
          <a:lstStyle/>
          <a:p>
            <a:r>
              <a:rPr lang="en-US" dirty="0"/>
              <a:t>Long Term Care (LTC) implied a well planned for the caring of the elderly persons, especially those who are frail and demented.</a:t>
            </a:r>
          </a:p>
          <a:p>
            <a:r>
              <a:rPr lang="en-US" dirty="0"/>
              <a:t>Service types of LTC can be stayed at own home with community services support, but mostly it means the nursing home care for the elderly.</a:t>
            </a:r>
          </a:p>
          <a:p>
            <a:r>
              <a:rPr lang="en-US" dirty="0"/>
              <a:t>Nursing Homes (NH) usually operated by Nursing, Social Work, and Therapeutic professionals with the support of a large scale of frontline care workers.</a:t>
            </a:r>
          </a:p>
          <a:p>
            <a:r>
              <a:rPr lang="en-US" dirty="0"/>
              <a:t>As the ultimate goal of LTC is to provide suitable care for the old folks, the industry is strongly relied on the manual work and good heart of the staff members, </a:t>
            </a:r>
          </a:p>
          <a:p>
            <a:r>
              <a:rPr lang="en-US" dirty="0"/>
              <a:t>Therefore, quality of care is in line with the stability and optimistic attitude of the staff members.</a:t>
            </a:r>
            <a:endParaRPr lang="en-HK" dirty="0"/>
          </a:p>
        </p:txBody>
      </p:sp>
    </p:spTree>
    <p:extLst>
      <p:ext uri="{BB962C8B-B14F-4D97-AF65-F5344CB8AC3E}">
        <p14:creationId xmlns:p14="http://schemas.microsoft.com/office/powerpoint/2010/main" val="19464573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1AE9A9-E202-440C-AFCE-2946A6B4F254}"/>
              </a:ext>
            </a:extLst>
          </p:cNvPr>
          <p:cNvSpPr>
            <a:spLocks noGrp="1"/>
          </p:cNvSpPr>
          <p:nvPr>
            <p:ph type="title"/>
          </p:nvPr>
        </p:nvSpPr>
        <p:spPr>
          <a:xfrm>
            <a:off x="1371600" y="685800"/>
            <a:ext cx="9601200" cy="647700"/>
          </a:xfrm>
        </p:spPr>
        <p:txBody>
          <a:bodyPr>
            <a:normAutofit fontScale="90000"/>
          </a:bodyPr>
          <a:lstStyle/>
          <a:p>
            <a:r>
              <a:rPr lang="en-US" dirty="0"/>
              <a:t>Industry Background</a:t>
            </a:r>
            <a:endParaRPr lang="en-HK" dirty="0"/>
          </a:p>
        </p:txBody>
      </p:sp>
      <p:sp>
        <p:nvSpPr>
          <p:cNvPr id="3" name="Content Placeholder 2">
            <a:extLst>
              <a:ext uri="{FF2B5EF4-FFF2-40B4-BE49-F238E27FC236}">
                <a16:creationId xmlns:a16="http://schemas.microsoft.com/office/drawing/2014/main" id="{55B17D4E-C912-4627-8D2A-D788A3152432}"/>
              </a:ext>
            </a:extLst>
          </p:cNvPr>
          <p:cNvSpPr>
            <a:spLocks noGrp="1"/>
          </p:cNvSpPr>
          <p:nvPr>
            <p:ph idx="1"/>
          </p:nvPr>
        </p:nvSpPr>
        <p:spPr>
          <a:xfrm>
            <a:off x="1371600" y="1847850"/>
            <a:ext cx="9601200" cy="4324350"/>
          </a:xfrm>
        </p:spPr>
        <p:txBody>
          <a:bodyPr>
            <a:normAutofit lnSpcReduction="10000"/>
          </a:bodyPr>
          <a:lstStyle/>
          <a:p>
            <a:r>
              <a:rPr lang="en-US" sz="1600" dirty="0"/>
              <a:t>The optimistic attitude towards the routine caring is very fragile. Lacking of cohesiveness and job satisfaction lead to high rate of turnover, and directly affect the quality of care.</a:t>
            </a:r>
          </a:p>
          <a:p>
            <a:r>
              <a:rPr lang="en-US" sz="1600" dirty="0"/>
              <a:t>Turnover of caring teams in LTC is common, and it is a global issue.</a:t>
            </a:r>
          </a:p>
          <a:p>
            <a:r>
              <a:rPr lang="en-US" sz="1600" dirty="0"/>
              <a:t>In US, the staff turnover rate in long-term care (LTC) facilities is staggering. </a:t>
            </a:r>
          </a:p>
          <a:p>
            <a:r>
              <a:rPr lang="en-US" sz="1600" dirty="0"/>
              <a:t>A recent survey revealed an average turnover rate of 49% for nurses and 71% for certified nursing assistants.</a:t>
            </a:r>
          </a:p>
          <a:p>
            <a:r>
              <a:rPr lang="en-US" sz="1600" dirty="0"/>
              <a:t>On a given day, there are approximately 100,000 nursing staff positions available in LTC facilities. </a:t>
            </a:r>
          </a:p>
          <a:p>
            <a:r>
              <a:rPr lang="en-US" sz="1600" dirty="0"/>
              <a:t>Excessive staff turnover and vacancy rates are costly in terms of recruitment and training.</a:t>
            </a:r>
          </a:p>
          <a:p>
            <a:r>
              <a:rPr lang="en-US" sz="1600" dirty="0"/>
              <a:t>Depending on job complexity, it may take up to 6 months for a new employee to become fully functional, which may have a negative impact on the quality of care provided.</a:t>
            </a:r>
          </a:p>
          <a:p>
            <a:r>
              <a:rPr lang="en-US" sz="1600" dirty="0"/>
              <a:t>To compound these staffing needs, the demand for LTC services is expected to continue to increase for several decades as the baby boomer generation ages. </a:t>
            </a:r>
          </a:p>
          <a:p>
            <a:r>
              <a:rPr lang="en-US" sz="1600" dirty="0"/>
              <a:t>Furthermore, the age group most likely to need LTC - those over 85 years of aged is projected to increase threefold by 2040. (Utley et al. 2011)</a:t>
            </a:r>
            <a:endParaRPr lang="en-HK" sz="1600" dirty="0"/>
          </a:p>
        </p:txBody>
      </p:sp>
    </p:spTree>
    <p:extLst>
      <p:ext uri="{BB962C8B-B14F-4D97-AF65-F5344CB8AC3E}">
        <p14:creationId xmlns:p14="http://schemas.microsoft.com/office/powerpoint/2010/main" val="34269435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01828-83B0-46A2-B070-8641F17C11FE}"/>
              </a:ext>
            </a:extLst>
          </p:cNvPr>
          <p:cNvSpPr>
            <a:spLocks noGrp="1"/>
          </p:cNvSpPr>
          <p:nvPr>
            <p:ph type="title"/>
          </p:nvPr>
        </p:nvSpPr>
        <p:spPr>
          <a:xfrm>
            <a:off x="1371600" y="685800"/>
            <a:ext cx="9601200" cy="1104900"/>
          </a:xfrm>
        </p:spPr>
        <p:txBody>
          <a:bodyPr/>
          <a:lstStyle/>
          <a:p>
            <a:r>
              <a:rPr lang="en-HK" dirty="0"/>
              <a:t>Industry Background</a:t>
            </a:r>
          </a:p>
        </p:txBody>
      </p:sp>
      <p:sp>
        <p:nvSpPr>
          <p:cNvPr id="3" name="Content Placeholder 2">
            <a:extLst>
              <a:ext uri="{FF2B5EF4-FFF2-40B4-BE49-F238E27FC236}">
                <a16:creationId xmlns:a16="http://schemas.microsoft.com/office/drawing/2014/main" id="{36DC2E76-D154-417E-9AD0-A37B99891D6A}"/>
              </a:ext>
            </a:extLst>
          </p:cNvPr>
          <p:cNvSpPr>
            <a:spLocks noGrp="1"/>
          </p:cNvSpPr>
          <p:nvPr>
            <p:ph idx="1"/>
          </p:nvPr>
        </p:nvSpPr>
        <p:spPr/>
        <p:txBody>
          <a:bodyPr/>
          <a:lstStyle/>
          <a:p>
            <a:r>
              <a:rPr lang="en-US" dirty="0"/>
              <a:t>Population in Hong Kong is rapidly aging, and retaining care staff is also a workforce concern for the long-term care industry, especially in line with the growing demand for nursing home services. </a:t>
            </a:r>
          </a:p>
          <a:p>
            <a:r>
              <a:rPr lang="en-US" dirty="0"/>
              <a:t>However, we found less research to address the staff's leadership behaviors and their influence on organizational commitment. </a:t>
            </a:r>
          </a:p>
          <a:p>
            <a:r>
              <a:rPr lang="en-US" dirty="0"/>
              <a:t>Therefore, my idea of the research is to study the leadership behaviors of direct importance for professional and frontline care workers and provide insight into organizational commitment among workers closest to elder care.</a:t>
            </a:r>
            <a:endParaRPr lang="en-HK" dirty="0"/>
          </a:p>
        </p:txBody>
      </p:sp>
    </p:spTree>
    <p:extLst>
      <p:ext uri="{BB962C8B-B14F-4D97-AF65-F5344CB8AC3E}">
        <p14:creationId xmlns:p14="http://schemas.microsoft.com/office/powerpoint/2010/main" val="18003305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12645-0C5D-4D9B-B0CF-1B240550AA00}"/>
              </a:ext>
            </a:extLst>
          </p:cNvPr>
          <p:cNvSpPr>
            <a:spLocks noGrp="1"/>
          </p:cNvSpPr>
          <p:nvPr>
            <p:ph type="title"/>
          </p:nvPr>
        </p:nvSpPr>
        <p:spPr/>
        <p:txBody>
          <a:bodyPr/>
          <a:lstStyle/>
          <a:p>
            <a:r>
              <a:rPr lang="en-US" dirty="0"/>
              <a:t>Industry Background – </a:t>
            </a:r>
            <a:br>
              <a:rPr lang="en-US" dirty="0"/>
            </a:br>
            <a:r>
              <a:rPr lang="en-US" dirty="0"/>
              <a:t>Population Issue</a:t>
            </a:r>
            <a:endParaRPr lang="en-HK" dirty="0"/>
          </a:p>
        </p:txBody>
      </p:sp>
      <p:sp>
        <p:nvSpPr>
          <p:cNvPr id="3" name="Content Placeholder 2">
            <a:extLst>
              <a:ext uri="{FF2B5EF4-FFF2-40B4-BE49-F238E27FC236}">
                <a16:creationId xmlns:a16="http://schemas.microsoft.com/office/drawing/2014/main" id="{8F2F245C-30B1-49EF-B211-7B982E407326}"/>
              </a:ext>
            </a:extLst>
          </p:cNvPr>
          <p:cNvSpPr>
            <a:spLocks noGrp="1"/>
          </p:cNvSpPr>
          <p:nvPr>
            <p:ph idx="1"/>
          </p:nvPr>
        </p:nvSpPr>
        <p:spPr/>
        <p:txBody>
          <a:bodyPr>
            <a:normAutofit/>
          </a:bodyPr>
          <a:lstStyle/>
          <a:p>
            <a:r>
              <a:rPr lang="en-US" dirty="0"/>
              <a:t>Hong Kong’s total population is expected to grow from 7.34 million in 2016 to 8.22 million in around 2043 at a moderate growth of 0.4% per annum on average. </a:t>
            </a:r>
          </a:p>
          <a:p>
            <a:r>
              <a:rPr lang="en-HK" altLang="zh-TW" dirty="0"/>
              <a:t>Population aged 65 or above is 1.37m (19%) and will be double in 2051.</a:t>
            </a:r>
            <a:endParaRPr lang="en-HK" dirty="0"/>
          </a:p>
          <a:p>
            <a:r>
              <a:rPr lang="en-US" dirty="0"/>
              <a:t>Our population is ageing, and ageing fast. The number of elderly persons aged 65 and over is projected to more than double in the coming 30 years. The proportion of elderly people within total population continues to increase while that of younger people is declining.</a:t>
            </a:r>
          </a:p>
          <a:p>
            <a:r>
              <a:rPr lang="en-US" dirty="0"/>
              <a:t>Hong Kong will experience an inverted population pyramid.</a:t>
            </a:r>
          </a:p>
        </p:txBody>
      </p:sp>
    </p:spTree>
    <p:extLst>
      <p:ext uri="{BB962C8B-B14F-4D97-AF65-F5344CB8AC3E}">
        <p14:creationId xmlns:p14="http://schemas.microsoft.com/office/powerpoint/2010/main" val="909647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B1EE4-8396-467C-AE2A-C8F95C2A44EC}"/>
              </a:ext>
            </a:extLst>
          </p:cNvPr>
          <p:cNvSpPr>
            <a:spLocks noGrp="1"/>
          </p:cNvSpPr>
          <p:nvPr>
            <p:ph type="title"/>
          </p:nvPr>
        </p:nvSpPr>
        <p:spPr/>
        <p:txBody>
          <a:bodyPr/>
          <a:lstStyle/>
          <a:p>
            <a:r>
              <a:rPr lang="en-US" dirty="0"/>
              <a:t>Industry Background – </a:t>
            </a:r>
            <a:br>
              <a:rPr lang="en-US" dirty="0"/>
            </a:br>
            <a:r>
              <a:rPr lang="en-US" dirty="0"/>
              <a:t>LTC Services in Hong Kong</a:t>
            </a:r>
            <a:endParaRPr lang="en-HK" dirty="0"/>
          </a:p>
        </p:txBody>
      </p:sp>
      <p:sp>
        <p:nvSpPr>
          <p:cNvPr id="3" name="Content Placeholder 2">
            <a:extLst>
              <a:ext uri="{FF2B5EF4-FFF2-40B4-BE49-F238E27FC236}">
                <a16:creationId xmlns:a16="http://schemas.microsoft.com/office/drawing/2014/main" id="{E275EB39-60EC-4493-A927-70AE63FF4C4B}"/>
              </a:ext>
            </a:extLst>
          </p:cNvPr>
          <p:cNvSpPr>
            <a:spLocks noGrp="1"/>
          </p:cNvSpPr>
          <p:nvPr>
            <p:ph idx="1"/>
          </p:nvPr>
        </p:nvSpPr>
        <p:spPr/>
        <p:txBody>
          <a:bodyPr>
            <a:normAutofit/>
          </a:bodyPr>
          <a:lstStyle/>
          <a:p>
            <a:r>
              <a:rPr lang="en-US" dirty="0"/>
              <a:t>In Hong Kong, around 6%, i.e., approx. 70,000 of elderly population are living in the long-term care facilities – nursing homes.</a:t>
            </a:r>
          </a:p>
          <a:p>
            <a:r>
              <a:rPr lang="en-US" dirty="0"/>
              <a:t>The Homes run by NGOs and private sectors that the quality of management of the quality of care are directly affected the well-being of the elderly, families, and Government policies. </a:t>
            </a:r>
          </a:p>
          <a:p>
            <a:r>
              <a:rPr lang="en-US" dirty="0"/>
              <a:t>The study will aim at collecting information from the management and staff of these facilities in order to explore the implications of the leadership approach.</a:t>
            </a:r>
          </a:p>
          <a:p>
            <a:endParaRPr lang="en-HK" dirty="0"/>
          </a:p>
        </p:txBody>
      </p:sp>
    </p:spTree>
    <p:extLst>
      <p:ext uri="{BB962C8B-B14F-4D97-AF65-F5344CB8AC3E}">
        <p14:creationId xmlns:p14="http://schemas.microsoft.com/office/powerpoint/2010/main" val="41101372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154D5-CF67-4CDC-9BE4-229CF76D6F2D}"/>
              </a:ext>
            </a:extLst>
          </p:cNvPr>
          <p:cNvSpPr>
            <a:spLocks noGrp="1"/>
          </p:cNvSpPr>
          <p:nvPr>
            <p:ph type="title"/>
          </p:nvPr>
        </p:nvSpPr>
        <p:spPr/>
        <p:txBody>
          <a:bodyPr>
            <a:normAutofit/>
          </a:bodyPr>
          <a:lstStyle/>
          <a:p>
            <a:r>
              <a:rPr lang="en-HK" dirty="0"/>
              <a:t>Industry Background – </a:t>
            </a:r>
            <a:br>
              <a:rPr lang="en-HK" dirty="0"/>
            </a:br>
            <a:r>
              <a:rPr lang="en-HK" dirty="0"/>
              <a:t>LTC Services in Hong Kong</a:t>
            </a:r>
          </a:p>
        </p:txBody>
      </p:sp>
      <p:sp>
        <p:nvSpPr>
          <p:cNvPr id="3" name="Content Placeholder 2">
            <a:extLst>
              <a:ext uri="{FF2B5EF4-FFF2-40B4-BE49-F238E27FC236}">
                <a16:creationId xmlns:a16="http://schemas.microsoft.com/office/drawing/2014/main" id="{AB12700F-4A37-4EA1-9EFD-77F5ACA8ED9F}"/>
              </a:ext>
            </a:extLst>
          </p:cNvPr>
          <p:cNvSpPr>
            <a:spLocks noGrp="1"/>
          </p:cNvSpPr>
          <p:nvPr>
            <p:ph idx="1"/>
          </p:nvPr>
        </p:nvSpPr>
        <p:spPr>
          <a:xfrm>
            <a:off x="1371600" y="2286000"/>
            <a:ext cx="9601200" cy="4038600"/>
          </a:xfrm>
        </p:spPr>
        <p:txBody>
          <a:bodyPr>
            <a:normAutofit fontScale="85000" lnSpcReduction="20000"/>
          </a:bodyPr>
          <a:lstStyle/>
          <a:p>
            <a:r>
              <a:rPr lang="en-HK" dirty="0"/>
              <a:t>Subvented beds: 29,155 (251 Homes)</a:t>
            </a:r>
          </a:p>
          <a:p>
            <a:r>
              <a:rPr lang="en-HK" dirty="0"/>
              <a:t>Private beds: 49,030 (587 Homes)</a:t>
            </a:r>
          </a:p>
          <a:p>
            <a:r>
              <a:rPr lang="en-HK" dirty="0"/>
              <a:t>Total: 78,185 (838 Homes)</a:t>
            </a:r>
          </a:p>
          <a:p>
            <a:r>
              <a:rPr lang="en-HK" dirty="0"/>
              <a:t>Waiting list: 35,714 (5/2021)</a:t>
            </a:r>
          </a:p>
          <a:p>
            <a:r>
              <a:rPr lang="en-HK" dirty="0"/>
              <a:t>Waiting time 24-42 months</a:t>
            </a:r>
          </a:p>
          <a:p>
            <a:r>
              <a:rPr lang="en-HK" dirty="0"/>
              <a:t>According to the license requirement of manpower:</a:t>
            </a:r>
          </a:p>
          <a:p>
            <a:r>
              <a:rPr lang="en-HK" dirty="0"/>
              <a:t>2600 Nurses</a:t>
            </a:r>
          </a:p>
          <a:p>
            <a:r>
              <a:rPr lang="en-HK" dirty="0"/>
              <a:t>9400 Care Assistants</a:t>
            </a:r>
          </a:p>
          <a:p>
            <a:r>
              <a:rPr lang="en-HK" dirty="0"/>
              <a:t>Excluding other Paramedical and auxiliary staff</a:t>
            </a:r>
          </a:p>
          <a:p>
            <a:r>
              <a:rPr lang="en-HK" dirty="0"/>
              <a:t>The industry not only involves more than ten thousand workers and their families, it also involves minimum 5.4 Billion Government subvention per year.</a:t>
            </a:r>
          </a:p>
          <a:p>
            <a:r>
              <a:rPr lang="en-HK" dirty="0"/>
              <a:t>Source: www.swd.gov.hk</a:t>
            </a:r>
          </a:p>
        </p:txBody>
      </p:sp>
    </p:spTree>
    <p:extLst>
      <p:ext uri="{BB962C8B-B14F-4D97-AF65-F5344CB8AC3E}">
        <p14:creationId xmlns:p14="http://schemas.microsoft.com/office/powerpoint/2010/main" val="29025400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82BFAE-B212-4F23-AF4A-CC89A58EA1FB}"/>
              </a:ext>
            </a:extLst>
          </p:cNvPr>
          <p:cNvSpPr>
            <a:spLocks noGrp="1"/>
          </p:cNvSpPr>
          <p:nvPr>
            <p:ph type="title"/>
          </p:nvPr>
        </p:nvSpPr>
        <p:spPr/>
        <p:txBody>
          <a:bodyPr/>
          <a:lstStyle/>
          <a:p>
            <a:r>
              <a:rPr lang="en-HK" dirty="0"/>
              <a:t>Definition of Problems </a:t>
            </a:r>
          </a:p>
        </p:txBody>
      </p:sp>
      <p:sp>
        <p:nvSpPr>
          <p:cNvPr id="3" name="Content Placeholder 2">
            <a:extLst>
              <a:ext uri="{FF2B5EF4-FFF2-40B4-BE49-F238E27FC236}">
                <a16:creationId xmlns:a16="http://schemas.microsoft.com/office/drawing/2014/main" id="{FB007686-B3A9-488A-B7CB-6749973DDC38}"/>
              </a:ext>
            </a:extLst>
          </p:cNvPr>
          <p:cNvSpPr>
            <a:spLocks noGrp="1"/>
          </p:cNvSpPr>
          <p:nvPr>
            <p:ph idx="1"/>
          </p:nvPr>
        </p:nvSpPr>
        <p:spPr/>
        <p:txBody>
          <a:bodyPr/>
          <a:lstStyle/>
          <a:p>
            <a:r>
              <a:rPr lang="en-US" dirty="0"/>
              <a:t>In 2013, a survey conducted by Hong Kong Council of Social Services that highlighted vacancies of frontline care assistants (CAs) in local nursing homes were also increased 12.4%, because of the very high turnover rate, and more than half of the manpower are aged 50-59, implied a large amount of coming retirement of the industry.</a:t>
            </a:r>
          </a:p>
          <a:p>
            <a:r>
              <a:rPr lang="en-US" dirty="0"/>
              <a:t>According to the Government report in 2018, the turnover rate is 18%. (https://www.info.gov.hk/gia/general/201711/29/P2017112900367.htm?fontSize=1).</a:t>
            </a:r>
          </a:p>
          <a:p>
            <a:endParaRPr lang="en-HK" dirty="0"/>
          </a:p>
        </p:txBody>
      </p:sp>
    </p:spTree>
    <p:extLst>
      <p:ext uri="{BB962C8B-B14F-4D97-AF65-F5344CB8AC3E}">
        <p14:creationId xmlns:p14="http://schemas.microsoft.com/office/powerpoint/2010/main" val="37309560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2A150-44B0-4E25-89AE-A185F296B0BD}"/>
              </a:ext>
            </a:extLst>
          </p:cNvPr>
          <p:cNvSpPr>
            <a:spLocks noGrp="1"/>
          </p:cNvSpPr>
          <p:nvPr>
            <p:ph type="title"/>
          </p:nvPr>
        </p:nvSpPr>
        <p:spPr/>
        <p:txBody>
          <a:bodyPr/>
          <a:lstStyle/>
          <a:p>
            <a:r>
              <a:rPr lang="en-HK" dirty="0"/>
              <a:t>Definition of Problems </a:t>
            </a:r>
          </a:p>
        </p:txBody>
      </p:sp>
      <p:sp>
        <p:nvSpPr>
          <p:cNvPr id="3" name="Content Placeholder 2">
            <a:extLst>
              <a:ext uri="{FF2B5EF4-FFF2-40B4-BE49-F238E27FC236}">
                <a16:creationId xmlns:a16="http://schemas.microsoft.com/office/drawing/2014/main" id="{A5FEFCD7-CAAB-4C77-8471-E35875B36D1E}"/>
              </a:ext>
            </a:extLst>
          </p:cNvPr>
          <p:cNvSpPr>
            <a:spLocks noGrp="1"/>
          </p:cNvSpPr>
          <p:nvPr>
            <p:ph idx="1"/>
          </p:nvPr>
        </p:nvSpPr>
        <p:spPr/>
        <p:txBody>
          <a:bodyPr/>
          <a:lstStyle/>
          <a:p>
            <a:r>
              <a:rPr lang="en-US" dirty="0"/>
              <a:t>The rapidly growing number of older people with increasingly complex needs places pressure on quality of care and thereby presents a need for innovation in nursing homes. </a:t>
            </a:r>
          </a:p>
          <a:p>
            <a:r>
              <a:rPr lang="en-US" dirty="0"/>
              <a:t> ‘leadership: a key to successful innovations’. The innovations described in the included studies transform the underlying values of organizational culture. The review shows that participative, involving and innovative leadership is the key to success in innovation processes. (Kari et.al. 2019)</a:t>
            </a:r>
          </a:p>
          <a:p>
            <a:endParaRPr lang="en-US" dirty="0"/>
          </a:p>
          <a:p>
            <a:pPr marL="0" indent="0">
              <a:buNone/>
            </a:pPr>
            <a:endParaRPr lang="en-HK" dirty="0"/>
          </a:p>
        </p:txBody>
      </p:sp>
    </p:spTree>
    <p:extLst>
      <p:ext uri="{BB962C8B-B14F-4D97-AF65-F5344CB8AC3E}">
        <p14:creationId xmlns:p14="http://schemas.microsoft.com/office/powerpoint/2010/main" val="35788106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B94573-3713-48E8-A59B-FA530381EB85}"/>
              </a:ext>
            </a:extLst>
          </p:cNvPr>
          <p:cNvSpPr>
            <a:spLocks noGrp="1"/>
          </p:cNvSpPr>
          <p:nvPr>
            <p:ph type="title"/>
          </p:nvPr>
        </p:nvSpPr>
        <p:spPr/>
        <p:txBody>
          <a:bodyPr/>
          <a:lstStyle/>
          <a:p>
            <a:r>
              <a:rPr lang="en-US" dirty="0"/>
              <a:t>Definition of Problems </a:t>
            </a:r>
            <a:endParaRPr lang="en-HK" dirty="0"/>
          </a:p>
        </p:txBody>
      </p:sp>
      <p:sp>
        <p:nvSpPr>
          <p:cNvPr id="3" name="Content Placeholder 2">
            <a:extLst>
              <a:ext uri="{FF2B5EF4-FFF2-40B4-BE49-F238E27FC236}">
                <a16:creationId xmlns:a16="http://schemas.microsoft.com/office/drawing/2014/main" id="{EE3186C6-0E27-4CA4-B4F5-F7F973884700}"/>
              </a:ext>
            </a:extLst>
          </p:cNvPr>
          <p:cNvSpPr>
            <a:spLocks noGrp="1"/>
          </p:cNvSpPr>
          <p:nvPr>
            <p:ph idx="1"/>
          </p:nvPr>
        </p:nvSpPr>
        <p:spPr>
          <a:xfrm>
            <a:off x="1371600" y="2390774"/>
            <a:ext cx="9601200" cy="3571876"/>
          </a:xfrm>
        </p:spPr>
        <p:txBody>
          <a:bodyPr>
            <a:normAutofit lnSpcReduction="10000"/>
          </a:bodyPr>
          <a:lstStyle/>
          <a:p>
            <a:r>
              <a:rPr lang="en-US" dirty="0"/>
              <a:t>We've found a lot of research in recent years to discuss the job satisfaction of the trained nursing staff or the frontline care workers in the long-term care industry for the elderly. </a:t>
            </a:r>
          </a:p>
          <a:p>
            <a:r>
              <a:rPr lang="en-US" dirty="0"/>
              <a:t>We're trying to locate the dominants to sustain the workforce and minimize the workforce turnover. </a:t>
            </a:r>
          </a:p>
          <a:p>
            <a:r>
              <a:rPr lang="en-US" dirty="0"/>
              <a:t>These studies are critical since the business is not mainly just for profit but involved a significant proportion of government subvention and promoting the well-being of the older population. </a:t>
            </a:r>
          </a:p>
          <a:p>
            <a:r>
              <a:rPr lang="en-US" dirty="0"/>
              <a:t>Under such circumstances, other than collecting the data from the workers' groups, I believe that the management's leadership behavior is a critical area for evidence-based study.</a:t>
            </a:r>
          </a:p>
          <a:p>
            <a:endParaRPr lang="en-HK" dirty="0"/>
          </a:p>
        </p:txBody>
      </p:sp>
    </p:spTree>
    <p:extLst>
      <p:ext uri="{BB962C8B-B14F-4D97-AF65-F5344CB8AC3E}">
        <p14:creationId xmlns:p14="http://schemas.microsoft.com/office/powerpoint/2010/main" val="41174519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F4834-4903-4951-8A64-86E5053E243B}"/>
              </a:ext>
            </a:extLst>
          </p:cNvPr>
          <p:cNvSpPr>
            <a:spLocks noGrp="1"/>
          </p:cNvSpPr>
          <p:nvPr>
            <p:ph type="title"/>
          </p:nvPr>
        </p:nvSpPr>
        <p:spPr/>
        <p:txBody>
          <a:bodyPr/>
          <a:lstStyle/>
          <a:p>
            <a:r>
              <a:rPr lang="en-HK" dirty="0"/>
              <a:t>Definition of Problems </a:t>
            </a:r>
          </a:p>
        </p:txBody>
      </p:sp>
      <p:sp>
        <p:nvSpPr>
          <p:cNvPr id="3" name="Content Placeholder 2">
            <a:extLst>
              <a:ext uri="{FF2B5EF4-FFF2-40B4-BE49-F238E27FC236}">
                <a16:creationId xmlns:a16="http://schemas.microsoft.com/office/drawing/2014/main" id="{D19C2B3B-608F-4E98-A9C0-AF219C704701}"/>
              </a:ext>
            </a:extLst>
          </p:cNvPr>
          <p:cNvSpPr>
            <a:spLocks noGrp="1"/>
          </p:cNvSpPr>
          <p:nvPr>
            <p:ph idx="1"/>
          </p:nvPr>
        </p:nvSpPr>
        <p:spPr/>
        <p:txBody>
          <a:bodyPr/>
          <a:lstStyle/>
          <a:p>
            <a:r>
              <a:rPr lang="en-US" dirty="0"/>
              <a:t>Specifically, leadership styles have been shown to influence turnover (Donoghue &amp; Castle, 2009), and nursing home administrators specifically have been found to lack leadership skills necessary to improve organizational performance (Scott, Vojir, Jones, &amp; Moore, 2005). </a:t>
            </a:r>
            <a:endParaRPr lang="en-HK" dirty="0"/>
          </a:p>
        </p:txBody>
      </p:sp>
    </p:spTree>
    <p:extLst>
      <p:ext uri="{BB962C8B-B14F-4D97-AF65-F5344CB8AC3E}">
        <p14:creationId xmlns:p14="http://schemas.microsoft.com/office/powerpoint/2010/main" val="29128569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B9EC2-5A71-4F3A-8444-1613726A8D7F}"/>
              </a:ext>
            </a:extLst>
          </p:cNvPr>
          <p:cNvSpPr>
            <a:spLocks noGrp="1"/>
          </p:cNvSpPr>
          <p:nvPr>
            <p:ph type="title"/>
          </p:nvPr>
        </p:nvSpPr>
        <p:spPr/>
        <p:txBody>
          <a:bodyPr/>
          <a:lstStyle/>
          <a:p>
            <a:r>
              <a:rPr lang="en-US" dirty="0"/>
              <a:t>Research Questions</a:t>
            </a:r>
            <a:endParaRPr lang="en-HK" dirty="0"/>
          </a:p>
        </p:txBody>
      </p:sp>
      <p:sp>
        <p:nvSpPr>
          <p:cNvPr id="3" name="Content Placeholder 2">
            <a:extLst>
              <a:ext uri="{FF2B5EF4-FFF2-40B4-BE49-F238E27FC236}">
                <a16:creationId xmlns:a16="http://schemas.microsoft.com/office/drawing/2014/main" id="{0DB186A5-25E1-49DE-BB1C-3948CF6A4423}"/>
              </a:ext>
            </a:extLst>
          </p:cNvPr>
          <p:cNvSpPr>
            <a:spLocks noGrp="1"/>
          </p:cNvSpPr>
          <p:nvPr>
            <p:ph idx="1"/>
          </p:nvPr>
        </p:nvSpPr>
        <p:spPr/>
        <p:txBody>
          <a:bodyPr/>
          <a:lstStyle/>
          <a:p>
            <a:r>
              <a:rPr lang="en-US" dirty="0"/>
              <a:t>Assuming the people centered management is the dominant of quality of care in long term care services for the older adults, what is the impacts of the leadership style in promoting effective people management?</a:t>
            </a:r>
          </a:p>
          <a:p>
            <a:endParaRPr lang="en-HK" dirty="0"/>
          </a:p>
        </p:txBody>
      </p:sp>
    </p:spTree>
    <p:extLst>
      <p:ext uri="{BB962C8B-B14F-4D97-AF65-F5344CB8AC3E}">
        <p14:creationId xmlns:p14="http://schemas.microsoft.com/office/powerpoint/2010/main" val="32031780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596D8-2A44-4F1E-9792-218C47440E86}"/>
              </a:ext>
            </a:extLst>
          </p:cNvPr>
          <p:cNvSpPr>
            <a:spLocks noGrp="1"/>
          </p:cNvSpPr>
          <p:nvPr>
            <p:ph type="title"/>
          </p:nvPr>
        </p:nvSpPr>
        <p:spPr/>
        <p:txBody>
          <a:bodyPr/>
          <a:lstStyle/>
          <a:p>
            <a:r>
              <a:rPr lang="en-US" dirty="0"/>
              <a:t>Research Objectives</a:t>
            </a:r>
            <a:endParaRPr lang="en-HK" dirty="0"/>
          </a:p>
        </p:txBody>
      </p:sp>
      <p:sp>
        <p:nvSpPr>
          <p:cNvPr id="3" name="Content Placeholder 2">
            <a:extLst>
              <a:ext uri="{FF2B5EF4-FFF2-40B4-BE49-F238E27FC236}">
                <a16:creationId xmlns:a16="http://schemas.microsoft.com/office/drawing/2014/main" id="{3810EDBC-FF45-492C-A37F-1F5ACF79AD9F}"/>
              </a:ext>
            </a:extLst>
          </p:cNvPr>
          <p:cNvSpPr>
            <a:spLocks noGrp="1"/>
          </p:cNvSpPr>
          <p:nvPr>
            <p:ph idx="1"/>
          </p:nvPr>
        </p:nvSpPr>
        <p:spPr/>
        <p:txBody>
          <a:bodyPr/>
          <a:lstStyle/>
          <a:p>
            <a:r>
              <a:rPr lang="en-US" dirty="0"/>
              <a:t>To study the transformational leadership approach in promoting the quality of management, especially the person-centered approach of long-term care services for older adults.</a:t>
            </a:r>
          </a:p>
          <a:p>
            <a:endParaRPr lang="en-HK" dirty="0"/>
          </a:p>
        </p:txBody>
      </p:sp>
    </p:spTree>
    <p:extLst>
      <p:ext uri="{BB962C8B-B14F-4D97-AF65-F5344CB8AC3E}">
        <p14:creationId xmlns:p14="http://schemas.microsoft.com/office/powerpoint/2010/main" val="23600415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34AFA-BA93-4F6E-A377-E36AB1E89B74}"/>
              </a:ext>
            </a:extLst>
          </p:cNvPr>
          <p:cNvSpPr>
            <a:spLocks noGrp="1"/>
          </p:cNvSpPr>
          <p:nvPr>
            <p:ph type="title"/>
          </p:nvPr>
        </p:nvSpPr>
        <p:spPr/>
        <p:txBody>
          <a:bodyPr/>
          <a:lstStyle/>
          <a:p>
            <a:r>
              <a:rPr lang="en-US" dirty="0"/>
              <a:t>Review of Relevant Theories and Literature – Quality of Care in LTC</a:t>
            </a:r>
            <a:endParaRPr lang="en-HK" dirty="0"/>
          </a:p>
        </p:txBody>
      </p:sp>
      <p:sp>
        <p:nvSpPr>
          <p:cNvPr id="3" name="Content Placeholder 2">
            <a:extLst>
              <a:ext uri="{FF2B5EF4-FFF2-40B4-BE49-F238E27FC236}">
                <a16:creationId xmlns:a16="http://schemas.microsoft.com/office/drawing/2014/main" id="{0F56915B-3031-42C9-9568-F2ACAEE8F0CB}"/>
              </a:ext>
            </a:extLst>
          </p:cNvPr>
          <p:cNvSpPr>
            <a:spLocks noGrp="1"/>
          </p:cNvSpPr>
          <p:nvPr>
            <p:ph idx="1"/>
          </p:nvPr>
        </p:nvSpPr>
        <p:spPr/>
        <p:txBody>
          <a:bodyPr>
            <a:normAutofit lnSpcReduction="10000"/>
          </a:bodyPr>
          <a:lstStyle/>
          <a:p>
            <a:r>
              <a:rPr lang="en-US" dirty="0"/>
              <a:t>The provision of quality care in nursing home (NH) facilities is an ongoing challenge, and the literature indicates that the quality of care (QOC) is often suboptimal. </a:t>
            </a:r>
          </a:p>
          <a:p>
            <a:r>
              <a:rPr lang="en-US" dirty="0"/>
              <a:t>While it is highly recommended that NH facilities adopt a culture of person‐centered care (PCC) to ensure quality care, the outcomes of this shift on staff working in NH settings has not been well studied.</a:t>
            </a:r>
          </a:p>
          <a:p>
            <a:r>
              <a:rPr lang="en-US" dirty="0"/>
              <a:t>PCC intervention and training representing the key concept of workplace resources has a positive impact on NH staff job stress and satisfaction. </a:t>
            </a:r>
          </a:p>
          <a:p>
            <a:r>
              <a:rPr lang="en-US" dirty="0"/>
              <a:t>Clinical Relevance Supporting the NH workforce through PCC training is essential for promoting job satisfaction and reducing job‐related stress as well as turnover, which in turn will improve QOC delivered to the residents living in NHs. (</a:t>
            </a:r>
            <a:r>
              <a:rPr lang="en-HK" dirty="0"/>
              <a:t>Santhiny et al. 2019)</a:t>
            </a:r>
            <a:endParaRPr lang="en-US" dirty="0"/>
          </a:p>
        </p:txBody>
      </p:sp>
    </p:spTree>
    <p:extLst>
      <p:ext uri="{BB962C8B-B14F-4D97-AF65-F5344CB8AC3E}">
        <p14:creationId xmlns:p14="http://schemas.microsoft.com/office/powerpoint/2010/main" val="37638808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42441-42F1-430A-9ACD-E6F022BC6407}"/>
              </a:ext>
            </a:extLst>
          </p:cNvPr>
          <p:cNvSpPr>
            <a:spLocks noGrp="1"/>
          </p:cNvSpPr>
          <p:nvPr>
            <p:ph type="title"/>
          </p:nvPr>
        </p:nvSpPr>
        <p:spPr/>
        <p:txBody>
          <a:bodyPr>
            <a:noAutofit/>
          </a:bodyPr>
          <a:lstStyle/>
          <a:p>
            <a:r>
              <a:rPr lang="en-US" sz="3600" dirty="0"/>
              <a:t>Review of Relevant Theories and Literature – Significance of Transformational Leadership (TL)</a:t>
            </a:r>
            <a:endParaRPr lang="en-HK" sz="3600" dirty="0"/>
          </a:p>
        </p:txBody>
      </p:sp>
      <p:graphicFrame>
        <p:nvGraphicFramePr>
          <p:cNvPr id="4" name="Content Placeholder 3">
            <a:extLst>
              <a:ext uri="{FF2B5EF4-FFF2-40B4-BE49-F238E27FC236}">
                <a16:creationId xmlns:a16="http://schemas.microsoft.com/office/drawing/2014/main" id="{002B19D5-C681-44F4-8FAB-132E208A910B}"/>
              </a:ext>
            </a:extLst>
          </p:cNvPr>
          <p:cNvGraphicFramePr>
            <a:graphicFrameLocks noGrp="1"/>
          </p:cNvGraphicFramePr>
          <p:nvPr>
            <p:ph idx="1"/>
            <p:extLst>
              <p:ext uri="{D42A27DB-BD31-4B8C-83A1-F6EECF244321}">
                <p14:modId xmlns:p14="http://schemas.microsoft.com/office/powerpoint/2010/main" val="889759573"/>
              </p:ext>
            </p:extLst>
          </p:nvPr>
        </p:nvGraphicFramePr>
        <p:xfrm>
          <a:off x="1371600" y="2286000"/>
          <a:ext cx="9601200" cy="42481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a:extLst>
              <a:ext uri="{FF2B5EF4-FFF2-40B4-BE49-F238E27FC236}">
                <a16:creationId xmlns:a16="http://schemas.microsoft.com/office/drawing/2014/main" id="{0E275FE5-30CE-4273-A06A-B0BF4BFFABD1}"/>
              </a:ext>
            </a:extLst>
          </p:cNvPr>
          <p:cNvPicPr>
            <a:picLocks noChangeAspect="1"/>
          </p:cNvPicPr>
          <p:nvPr/>
        </p:nvPicPr>
        <p:blipFill>
          <a:blip r:embed="rId7"/>
          <a:stretch>
            <a:fillRect/>
          </a:stretch>
        </p:blipFill>
        <p:spPr>
          <a:xfrm rot="10800000">
            <a:off x="7331752" y="4714875"/>
            <a:ext cx="977204" cy="474953"/>
          </a:xfrm>
          <a:prstGeom prst="rect">
            <a:avLst/>
          </a:prstGeom>
        </p:spPr>
      </p:pic>
    </p:spTree>
    <p:extLst>
      <p:ext uri="{BB962C8B-B14F-4D97-AF65-F5344CB8AC3E}">
        <p14:creationId xmlns:p14="http://schemas.microsoft.com/office/powerpoint/2010/main" val="35787739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B0AD5A-91C4-4C61-9855-CD2D1EF0473C}"/>
              </a:ext>
            </a:extLst>
          </p:cNvPr>
          <p:cNvSpPr>
            <a:spLocks noGrp="1"/>
          </p:cNvSpPr>
          <p:nvPr>
            <p:ph type="title"/>
          </p:nvPr>
        </p:nvSpPr>
        <p:spPr>
          <a:xfrm>
            <a:off x="1524000" y="609600"/>
            <a:ext cx="9791700" cy="876300"/>
          </a:xfrm>
        </p:spPr>
        <p:txBody>
          <a:bodyPr>
            <a:normAutofit fontScale="90000"/>
          </a:bodyPr>
          <a:lstStyle/>
          <a:p>
            <a:r>
              <a:rPr lang="en-US" dirty="0"/>
              <a:t>Review of Relevant Theories and Literature - </a:t>
            </a:r>
            <a:br>
              <a:rPr lang="en-HK" dirty="0"/>
            </a:br>
            <a:r>
              <a:rPr lang="en-HK" dirty="0"/>
              <a:t>Two-factor Theory</a:t>
            </a:r>
          </a:p>
        </p:txBody>
      </p:sp>
      <p:sp>
        <p:nvSpPr>
          <p:cNvPr id="3" name="Content Placeholder 2">
            <a:extLst>
              <a:ext uri="{FF2B5EF4-FFF2-40B4-BE49-F238E27FC236}">
                <a16:creationId xmlns:a16="http://schemas.microsoft.com/office/drawing/2014/main" id="{DB63EB52-2D7F-49E1-B20B-DDC929DAA685}"/>
              </a:ext>
            </a:extLst>
          </p:cNvPr>
          <p:cNvSpPr>
            <a:spLocks noGrp="1"/>
          </p:cNvSpPr>
          <p:nvPr>
            <p:ph idx="1"/>
          </p:nvPr>
        </p:nvSpPr>
        <p:spPr>
          <a:xfrm>
            <a:off x="1524000" y="1863725"/>
            <a:ext cx="9880600" cy="4648199"/>
          </a:xfrm>
        </p:spPr>
        <p:txBody>
          <a:bodyPr>
            <a:normAutofit fontScale="92500" lnSpcReduction="10000"/>
          </a:bodyPr>
          <a:lstStyle/>
          <a:p>
            <a:r>
              <a:rPr lang="en-US" dirty="0"/>
              <a:t>In the discussion of Herzberg’s Two-factor Theory, other than Hygiene Factors, Motivators (e.g. challenging work, recognition for one's achievement, responsibility, opportunity to do something meaningful, involvement in decision making, sense of importance to an organization) that give positive satisfaction, arising from intrinsic conditions of the job itself, such as recognition, achievement, or personal growth (Hackman &amp; Oldham 1976), which persuades managers who are obliged to put great effort not only on the service delivery and the operation mechanism, but also to promote organization commitment, team spirit, and sense of belonging of the employees. </a:t>
            </a:r>
          </a:p>
          <a:p>
            <a:r>
              <a:rPr lang="en-US" dirty="0"/>
              <a:t>However, nowadays manpower shortage and high turnover rate of local nursing home service reflect the management is not keen to invest in people management but mostly relies on the negotiation of Hygiene Factors with the employees.</a:t>
            </a:r>
          </a:p>
          <a:p>
            <a:r>
              <a:rPr lang="en-US" dirty="0"/>
              <a:t>Therefore, researcher would really want to conduct this study, with the reference framework of organizational empowerment, to collect data and explore the implications on the job satisfaction of the employees and also the people management strategies of the organizations, in the hope of presenting a practical model for the nursing homes management so as to promote the employees’ job satisfaction, and a positive image of the discipline to attract the younger generation to join the sector.  </a:t>
            </a:r>
          </a:p>
          <a:p>
            <a:endParaRPr lang="en-US" dirty="0"/>
          </a:p>
          <a:p>
            <a:endParaRPr lang="en-HK" dirty="0"/>
          </a:p>
        </p:txBody>
      </p:sp>
    </p:spTree>
    <p:extLst>
      <p:ext uri="{BB962C8B-B14F-4D97-AF65-F5344CB8AC3E}">
        <p14:creationId xmlns:p14="http://schemas.microsoft.com/office/powerpoint/2010/main" val="38904075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2C6E7-17CB-4705-88C9-E954A20BDC71}"/>
              </a:ext>
            </a:extLst>
          </p:cNvPr>
          <p:cNvSpPr>
            <a:spLocks noGrp="1"/>
          </p:cNvSpPr>
          <p:nvPr>
            <p:ph type="title"/>
          </p:nvPr>
        </p:nvSpPr>
        <p:spPr>
          <a:xfrm>
            <a:off x="1453509" y="768424"/>
            <a:ext cx="9852665" cy="847725"/>
          </a:xfrm>
        </p:spPr>
        <p:txBody>
          <a:bodyPr>
            <a:normAutofit fontScale="90000"/>
          </a:bodyPr>
          <a:lstStyle/>
          <a:p>
            <a:r>
              <a:rPr lang="en-US" dirty="0"/>
              <a:t>Review of Relevant Theories and Literature - </a:t>
            </a:r>
            <a:br>
              <a:rPr lang="en-US" dirty="0"/>
            </a:br>
            <a:r>
              <a:rPr lang="en-US" dirty="0"/>
              <a:t>Person-Centered Situational Leadership</a:t>
            </a:r>
            <a:endParaRPr lang="en-HK" dirty="0"/>
          </a:p>
        </p:txBody>
      </p:sp>
      <p:sp>
        <p:nvSpPr>
          <p:cNvPr id="3" name="Content Placeholder 2">
            <a:extLst>
              <a:ext uri="{FF2B5EF4-FFF2-40B4-BE49-F238E27FC236}">
                <a16:creationId xmlns:a16="http://schemas.microsoft.com/office/drawing/2014/main" id="{E89F91C2-D95E-49BB-A241-E08305B5C153}"/>
              </a:ext>
            </a:extLst>
          </p:cNvPr>
          <p:cNvSpPr>
            <a:spLocks noGrp="1"/>
          </p:cNvSpPr>
          <p:nvPr>
            <p:ph idx="1"/>
          </p:nvPr>
        </p:nvSpPr>
        <p:spPr>
          <a:xfrm>
            <a:off x="1698060" y="2407313"/>
            <a:ext cx="8596668" cy="4450687"/>
          </a:xfrm>
        </p:spPr>
        <p:txBody>
          <a:bodyPr>
            <a:normAutofit fontScale="92500" lnSpcReduction="20000"/>
          </a:bodyPr>
          <a:lstStyle/>
          <a:p>
            <a:r>
              <a:rPr lang="en-US" dirty="0"/>
              <a:t>Many models of nursing leadership have been developed internationally in recent years but do not fit with the emergent complex philosophy of nursing home care. </a:t>
            </a:r>
          </a:p>
          <a:p>
            <a:r>
              <a:rPr lang="en-US" dirty="0"/>
              <a:t>The Person‐Centered Situational Leadership Framework that supports this philosophy. It forms the theoretical basis of the action research study described in this article.</a:t>
            </a:r>
          </a:p>
          <a:p>
            <a:r>
              <a:rPr lang="en-US" dirty="0"/>
              <a:t>The Person‐Centered Situational Leadership Framework captures seven core attributes of the leader that facilitate person‐centredness in others: relating to the essence of being; harmonizing actions with the vision; balancing concern for compliance with concern for person‐centredness; connecting with the other person in the instant; intentionally enthusing the other person to act; listening to the other person with the heart; and unifying through collaboration, appreciation and trust.</a:t>
            </a:r>
          </a:p>
          <a:p>
            <a:r>
              <a:rPr lang="en-US" dirty="0"/>
              <a:t>Person‐Centered Practice Framework makes an important key contribution internationally to the gap in knowledge about leadership in residential care facilities for older people. </a:t>
            </a:r>
          </a:p>
          <a:p>
            <a:r>
              <a:rPr lang="en-US" dirty="0"/>
              <a:t>(Brighide et.al 2018)</a:t>
            </a:r>
            <a:endParaRPr lang="en-HK" dirty="0"/>
          </a:p>
        </p:txBody>
      </p:sp>
    </p:spTree>
    <p:extLst>
      <p:ext uri="{BB962C8B-B14F-4D97-AF65-F5344CB8AC3E}">
        <p14:creationId xmlns:p14="http://schemas.microsoft.com/office/powerpoint/2010/main" val="4133323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2C95DE-35D6-4DCA-9203-5A743160178E}"/>
              </a:ext>
            </a:extLst>
          </p:cNvPr>
          <p:cNvSpPr>
            <a:spLocks noGrp="1"/>
          </p:cNvSpPr>
          <p:nvPr>
            <p:ph type="title"/>
          </p:nvPr>
        </p:nvSpPr>
        <p:spPr>
          <a:xfrm>
            <a:off x="1371600" y="685800"/>
            <a:ext cx="10020300" cy="1485900"/>
          </a:xfrm>
        </p:spPr>
        <p:txBody>
          <a:bodyPr>
            <a:normAutofit fontScale="90000"/>
          </a:bodyPr>
          <a:lstStyle/>
          <a:p>
            <a:r>
              <a:rPr lang="en-US" dirty="0"/>
              <a:t>Review of Relevant Theories and Literature - </a:t>
            </a:r>
            <a:r>
              <a:rPr lang="en-HK" dirty="0"/>
              <a:t>Transformational and Transactional leadership</a:t>
            </a:r>
          </a:p>
        </p:txBody>
      </p:sp>
      <p:sp>
        <p:nvSpPr>
          <p:cNvPr id="3" name="Content Placeholder 2">
            <a:extLst>
              <a:ext uri="{FF2B5EF4-FFF2-40B4-BE49-F238E27FC236}">
                <a16:creationId xmlns:a16="http://schemas.microsoft.com/office/drawing/2014/main" id="{96382E5F-10D3-4E21-9D16-C78377D13E9A}"/>
              </a:ext>
            </a:extLst>
          </p:cNvPr>
          <p:cNvSpPr>
            <a:spLocks noGrp="1"/>
          </p:cNvSpPr>
          <p:nvPr>
            <p:ph idx="1"/>
          </p:nvPr>
        </p:nvSpPr>
        <p:spPr>
          <a:xfrm>
            <a:off x="1371600" y="2686050"/>
            <a:ext cx="9601200" cy="3581400"/>
          </a:xfrm>
        </p:spPr>
        <p:txBody>
          <a:bodyPr/>
          <a:lstStyle/>
          <a:p>
            <a:r>
              <a:rPr lang="en-HK" dirty="0"/>
              <a:t>Burns (1978) distinguished between Transactional leadership and Transformational leadership</a:t>
            </a:r>
          </a:p>
          <a:p>
            <a:r>
              <a:rPr lang="en-HK" dirty="0"/>
              <a:t>Transactional leadership refers to the bulk of leadership models, which focus on the exchanges that occurs between leaders and their followers, e.g. politician, teachers.</a:t>
            </a:r>
          </a:p>
          <a:p>
            <a:r>
              <a:rPr lang="en-HK" dirty="0"/>
              <a:t>The exchange dimension of transactional leadership is very common and can be observed at many levels throughout all types of organizations.</a:t>
            </a:r>
          </a:p>
        </p:txBody>
      </p:sp>
    </p:spTree>
    <p:extLst>
      <p:ext uri="{BB962C8B-B14F-4D97-AF65-F5344CB8AC3E}">
        <p14:creationId xmlns:p14="http://schemas.microsoft.com/office/powerpoint/2010/main" val="25812942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61EE6-94F0-4374-B642-4E7BF6EF565F}"/>
              </a:ext>
            </a:extLst>
          </p:cNvPr>
          <p:cNvSpPr>
            <a:spLocks noGrp="1"/>
          </p:cNvSpPr>
          <p:nvPr>
            <p:ph type="title"/>
          </p:nvPr>
        </p:nvSpPr>
        <p:spPr/>
        <p:txBody>
          <a:bodyPr>
            <a:normAutofit fontScale="90000"/>
          </a:bodyPr>
          <a:lstStyle/>
          <a:p>
            <a:r>
              <a:rPr lang="en-HK" dirty="0"/>
              <a:t>Relevant Theory/ Model: Transformational and Transactional leadership</a:t>
            </a:r>
          </a:p>
        </p:txBody>
      </p:sp>
      <p:sp>
        <p:nvSpPr>
          <p:cNvPr id="3" name="Content Placeholder 2">
            <a:extLst>
              <a:ext uri="{FF2B5EF4-FFF2-40B4-BE49-F238E27FC236}">
                <a16:creationId xmlns:a16="http://schemas.microsoft.com/office/drawing/2014/main" id="{6358EA53-6457-495B-AF58-30C6391106A7}"/>
              </a:ext>
            </a:extLst>
          </p:cNvPr>
          <p:cNvSpPr>
            <a:spLocks noGrp="1"/>
          </p:cNvSpPr>
          <p:nvPr>
            <p:ph idx="1"/>
          </p:nvPr>
        </p:nvSpPr>
        <p:spPr/>
        <p:txBody>
          <a:bodyPr/>
          <a:lstStyle/>
          <a:p>
            <a:r>
              <a:rPr lang="en-HK" dirty="0"/>
              <a:t>In contrast, Transformational leadership is the process whereby a person engages with others and create connection that raises the level of motivation and morality in both the leader and the follower. </a:t>
            </a:r>
          </a:p>
          <a:p>
            <a:r>
              <a:rPr lang="en-HK" dirty="0"/>
              <a:t>This type of leader is attentive to the needs and motives of followers and tries to help followers reach their fullest potential. </a:t>
            </a:r>
          </a:p>
          <a:p>
            <a:r>
              <a:rPr lang="en-HK" dirty="0"/>
              <a:t>(Burns 1978)</a:t>
            </a:r>
          </a:p>
        </p:txBody>
      </p:sp>
    </p:spTree>
    <p:extLst>
      <p:ext uri="{BB962C8B-B14F-4D97-AF65-F5344CB8AC3E}">
        <p14:creationId xmlns:p14="http://schemas.microsoft.com/office/powerpoint/2010/main" val="27663270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8BBB6D-EAA0-4980-9CA3-1FF27375ECA7}"/>
              </a:ext>
            </a:extLst>
          </p:cNvPr>
          <p:cNvSpPr>
            <a:spLocks noGrp="1"/>
          </p:cNvSpPr>
          <p:nvPr>
            <p:ph type="title"/>
          </p:nvPr>
        </p:nvSpPr>
        <p:spPr/>
        <p:txBody>
          <a:bodyPr/>
          <a:lstStyle/>
          <a:p>
            <a:r>
              <a:rPr lang="en-US" dirty="0"/>
              <a:t>Initial Assumptions or Hypothesis</a:t>
            </a:r>
            <a:endParaRPr lang="en-HK" dirty="0"/>
          </a:p>
        </p:txBody>
      </p:sp>
      <p:sp>
        <p:nvSpPr>
          <p:cNvPr id="3" name="Content Placeholder 2">
            <a:extLst>
              <a:ext uri="{FF2B5EF4-FFF2-40B4-BE49-F238E27FC236}">
                <a16:creationId xmlns:a16="http://schemas.microsoft.com/office/drawing/2014/main" id="{9B36668D-186C-4398-9FCE-29F8C5095724}"/>
              </a:ext>
            </a:extLst>
          </p:cNvPr>
          <p:cNvSpPr>
            <a:spLocks noGrp="1"/>
          </p:cNvSpPr>
          <p:nvPr>
            <p:ph idx="1"/>
          </p:nvPr>
        </p:nvSpPr>
        <p:spPr/>
        <p:txBody>
          <a:bodyPr/>
          <a:lstStyle/>
          <a:p>
            <a:r>
              <a:rPr lang="en-US" dirty="0"/>
              <a:t>As person-centered services, we've found that promoting the staff's ownership of the daily care for the frail elderly is essential and is in line with the quality of care. </a:t>
            </a:r>
          </a:p>
          <a:p>
            <a:r>
              <a:rPr lang="en-US" dirty="0"/>
              <a:t>Transformational leadership is assumed to be one of the practical approaches to lead the team and reach the goals of the service aims.</a:t>
            </a:r>
          </a:p>
          <a:p>
            <a:endParaRPr lang="en-HK" dirty="0"/>
          </a:p>
        </p:txBody>
      </p:sp>
    </p:spTree>
    <p:extLst>
      <p:ext uri="{BB962C8B-B14F-4D97-AF65-F5344CB8AC3E}">
        <p14:creationId xmlns:p14="http://schemas.microsoft.com/office/powerpoint/2010/main" val="15924987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0B6782-A7B4-4B12-BF4A-39F1CD553719}"/>
              </a:ext>
            </a:extLst>
          </p:cNvPr>
          <p:cNvSpPr>
            <a:spLocks noGrp="1"/>
          </p:cNvSpPr>
          <p:nvPr>
            <p:ph type="title"/>
          </p:nvPr>
        </p:nvSpPr>
        <p:spPr/>
        <p:txBody>
          <a:bodyPr/>
          <a:lstStyle/>
          <a:p>
            <a:r>
              <a:rPr lang="en-HK" dirty="0"/>
              <a:t>TL Processes and Outcomes</a:t>
            </a:r>
          </a:p>
        </p:txBody>
      </p:sp>
      <p:graphicFrame>
        <p:nvGraphicFramePr>
          <p:cNvPr id="4" name="Content Placeholder 3">
            <a:extLst>
              <a:ext uri="{FF2B5EF4-FFF2-40B4-BE49-F238E27FC236}">
                <a16:creationId xmlns:a16="http://schemas.microsoft.com/office/drawing/2014/main" id="{825EC3C7-7633-4AEE-8D12-CC60B9BF1DB2}"/>
              </a:ext>
            </a:extLst>
          </p:cNvPr>
          <p:cNvGraphicFramePr>
            <a:graphicFrameLocks noGrp="1"/>
          </p:cNvGraphicFramePr>
          <p:nvPr>
            <p:ph idx="1"/>
            <p:extLst>
              <p:ext uri="{D42A27DB-BD31-4B8C-83A1-F6EECF244321}">
                <p14:modId xmlns:p14="http://schemas.microsoft.com/office/powerpoint/2010/main" val="905895459"/>
              </p:ext>
            </p:extLst>
          </p:nvPr>
        </p:nvGraphicFramePr>
        <p:xfrm>
          <a:off x="1371600" y="1778001"/>
          <a:ext cx="10121900" cy="4089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771733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7CE30A-69E8-45A8-AFC6-0B1F923E394F}"/>
              </a:ext>
            </a:extLst>
          </p:cNvPr>
          <p:cNvSpPr>
            <a:spLocks noGrp="1"/>
          </p:cNvSpPr>
          <p:nvPr>
            <p:ph type="ctrTitle"/>
          </p:nvPr>
        </p:nvSpPr>
        <p:spPr>
          <a:xfrm>
            <a:off x="1791303" y="1121704"/>
            <a:ext cx="8361229" cy="2098226"/>
          </a:xfrm>
        </p:spPr>
        <p:txBody>
          <a:bodyPr/>
          <a:lstStyle/>
          <a:p>
            <a:r>
              <a:rPr lang="en-US" sz="4400" dirty="0"/>
              <a:t>Research Design</a:t>
            </a:r>
            <a:endParaRPr lang="en-HK" sz="4400" dirty="0"/>
          </a:p>
        </p:txBody>
      </p:sp>
      <p:sp>
        <p:nvSpPr>
          <p:cNvPr id="4" name="Subtitle 3">
            <a:extLst>
              <a:ext uri="{FF2B5EF4-FFF2-40B4-BE49-F238E27FC236}">
                <a16:creationId xmlns:a16="http://schemas.microsoft.com/office/drawing/2014/main" id="{9A60BD43-D312-48D7-852E-D6728E03CFDC}"/>
              </a:ext>
            </a:extLst>
          </p:cNvPr>
          <p:cNvSpPr>
            <a:spLocks noGrp="1"/>
          </p:cNvSpPr>
          <p:nvPr>
            <p:ph type="subTitle" idx="1"/>
          </p:nvPr>
        </p:nvSpPr>
        <p:spPr/>
        <p:txBody>
          <a:bodyPr/>
          <a:lstStyle/>
          <a:p>
            <a:endParaRPr lang="en-HK"/>
          </a:p>
        </p:txBody>
      </p:sp>
    </p:spTree>
    <p:extLst>
      <p:ext uri="{BB962C8B-B14F-4D97-AF65-F5344CB8AC3E}">
        <p14:creationId xmlns:p14="http://schemas.microsoft.com/office/powerpoint/2010/main" val="42887501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D9AE42-ACE2-4071-AB7B-ADCA4C4AA7B5}"/>
              </a:ext>
            </a:extLst>
          </p:cNvPr>
          <p:cNvSpPr>
            <a:spLocks noGrp="1"/>
          </p:cNvSpPr>
          <p:nvPr>
            <p:ph type="title"/>
          </p:nvPr>
        </p:nvSpPr>
        <p:spPr/>
        <p:txBody>
          <a:bodyPr/>
          <a:lstStyle/>
          <a:p>
            <a:r>
              <a:rPr lang="en-HK" dirty="0"/>
              <a:t>Operational Definition of Variables - Significance of Leadership</a:t>
            </a:r>
          </a:p>
        </p:txBody>
      </p:sp>
      <p:sp>
        <p:nvSpPr>
          <p:cNvPr id="3" name="Content Placeholder 2">
            <a:extLst>
              <a:ext uri="{FF2B5EF4-FFF2-40B4-BE49-F238E27FC236}">
                <a16:creationId xmlns:a16="http://schemas.microsoft.com/office/drawing/2014/main" id="{E42ADAD2-B20E-4DC4-B4AB-CFCBDB6C6468}"/>
              </a:ext>
            </a:extLst>
          </p:cNvPr>
          <p:cNvSpPr>
            <a:spLocks noGrp="1"/>
          </p:cNvSpPr>
          <p:nvPr>
            <p:ph idx="1"/>
          </p:nvPr>
        </p:nvSpPr>
        <p:spPr/>
        <p:txBody>
          <a:bodyPr>
            <a:normAutofit/>
          </a:bodyPr>
          <a:lstStyle/>
          <a:p>
            <a:r>
              <a:rPr lang="en-US" dirty="0"/>
              <a:t>The correlation between transformational leadership and organizational commitment among frontline workers in long term care organizations has not been empirically tested. </a:t>
            </a:r>
          </a:p>
          <a:p>
            <a:r>
              <a:rPr lang="en-US" dirty="0"/>
              <a:t>Job characteristics and work experiences have been identified as influences, or antecedents, on organizational commitment; these characteristics and experiences include job challenge, work relationships, feedback quality, group attitudes, empowerment, role stress, job satisfaction and trust (Liou, 2008).</a:t>
            </a:r>
            <a:endParaRPr lang="en-HK" dirty="0"/>
          </a:p>
        </p:txBody>
      </p:sp>
    </p:spTree>
    <p:extLst>
      <p:ext uri="{BB962C8B-B14F-4D97-AF65-F5344CB8AC3E}">
        <p14:creationId xmlns:p14="http://schemas.microsoft.com/office/powerpoint/2010/main" val="2059143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D72DD6-0244-4939-AF6A-2D56346649B3}"/>
              </a:ext>
            </a:extLst>
          </p:cNvPr>
          <p:cNvSpPr>
            <a:spLocks noGrp="1"/>
          </p:cNvSpPr>
          <p:nvPr>
            <p:ph type="title"/>
          </p:nvPr>
        </p:nvSpPr>
        <p:spPr/>
        <p:txBody>
          <a:bodyPr/>
          <a:lstStyle/>
          <a:p>
            <a:r>
              <a:rPr lang="en-US" dirty="0"/>
              <a:t>Operational Definition of Variables - </a:t>
            </a:r>
            <a:br>
              <a:rPr lang="en-US" dirty="0"/>
            </a:br>
            <a:r>
              <a:rPr lang="en-US" dirty="0"/>
              <a:t>What Is Long-Term Care?</a:t>
            </a:r>
            <a:endParaRPr lang="en-HK" dirty="0"/>
          </a:p>
        </p:txBody>
      </p:sp>
      <p:sp>
        <p:nvSpPr>
          <p:cNvPr id="3" name="Content Placeholder 2">
            <a:extLst>
              <a:ext uri="{FF2B5EF4-FFF2-40B4-BE49-F238E27FC236}">
                <a16:creationId xmlns:a16="http://schemas.microsoft.com/office/drawing/2014/main" id="{38FFEE65-85DC-4068-9A98-EAD0D8B08E59}"/>
              </a:ext>
            </a:extLst>
          </p:cNvPr>
          <p:cNvSpPr>
            <a:spLocks noGrp="1"/>
          </p:cNvSpPr>
          <p:nvPr>
            <p:ph idx="1"/>
          </p:nvPr>
        </p:nvSpPr>
        <p:spPr/>
        <p:txBody>
          <a:bodyPr>
            <a:normAutofit fontScale="92500" lnSpcReduction="10000"/>
          </a:bodyPr>
          <a:lstStyle/>
          <a:p>
            <a:r>
              <a:rPr lang="en-US" dirty="0"/>
              <a:t>National Institute on Aging</a:t>
            </a:r>
          </a:p>
          <a:p>
            <a:r>
              <a:rPr lang="en-US" dirty="0"/>
              <a:t>Long-term care involves a variety of services designed to meet a person's health or personal care needs during a short or long period of time. </a:t>
            </a:r>
          </a:p>
          <a:p>
            <a:r>
              <a:rPr lang="en-US" dirty="0"/>
              <a:t>These services help people live as independently and safely as possible when they can no longer perform everyday activities on their own.</a:t>
            </a:r>
          </a:p>
          <a:p>
            <a:r>
              <a:rPr lang="en-US" dirty="0"/>
              <a:t>Long-term care is provided in different places by different caregivers, depending on a person's needs. Most long-term care is provided at home by unpaid family members and friends. </a:t>
            </a:r>
          </a:p>
          <a:p>
            <a:r>
              <a:rPr lang="en-US" dirty="0"/>
              <a:t>It can also be given in a facility such as a nursing home or in the community, for example, in an adult day care center.</a:t>
            </a:r>
          </a:p>
          <a:p>
            <a:r>
              <a:rPr lang="en-HK" dirty="0"/>
              <a:t>https://www.nia.nih.gov/health/what-long-term-care</a:t>
            </a:r>
          </a:p>
        </p:txBody>
      </p:sp>
    </p:spTree>
    <p:extLst>
      <p:ext uri="{BB962C8B-B14F-4D97-AF65-F5344CB8AC3E}">
        <p14:creationId xmlns:p14="http://schemas.microsoft.com/office/powerpoint/2010/main" val="25095183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A51EE3-030C-410D-8040-64213D1239F9}"/>
              </a:ext>
            </a:extLst>
          </p:cNvPr>
          <p:cNvSpPr>
            <a:spLocks noGrp="1"/>
          </p:cNvSpPr>
          <p:nvPr>
            <p:ph type="title"/>
          </p:nvPr>
        </p:nvSpPr>
        <p:spPr/>
        <p:txBody>
          <a:bodyPr/>
          <a:lstStyle/>
          <a:p>
            <a:r>
              <a:rPr lang="en-HK" dirty="0"/>
              <a:t>Operational Definition of Variables - </a:t>
            </a:r>
            <a:br>
              <a:rPr lang="en-HK" dirty="0"/>
            </a:br>
            <a:r>
              <a:rPr lang="en-HK" dirty="0"/>
              <a:t>Quality of Care</a:t>
            </a:r>
          </a:p>
        </p:txBody>
      </p:sp>
      <p:sp>
        <p:nvSpPr>
          <p:cNvPr id="3" name="Content Placeholder 2">
            <a:extLst>
              <a:ext uri="{FF2B5EF4-FFF2-40B4-BE49-F238E27FC236}">
                <a16:creationId xmlns:a16="http://schemas.microsoft.com/office/drawing/2014/main" id="{3D67D4C0-7E03-4515-ABF8-748D526BD881}"/>
              </a:ext>
            </a:extLst>
          </p:cNvPr>
          <p:cNvSpPr>
            <a:spLocks noGrp="1"/>
          </p:cNvSpPr>
          <p:nvPr>
            <p:ph idx="1"/>
          </p:nvPr>
        </p:nvSpPr>
        <p:spPr/>
        <p:txBody>
          <a:bodyPr>
            <a:normAutofit fontScale="92500" lnSpcReduction="20000"/>
          </a:bodyPr>
          <a:lstStyle/>
          <a:p>
            <a:r>
              <a:rPr lang="en-US" dirty="0"/>
              <a:t>Each resident will receive , and the facility will provide , the necessary care and services to attain or maintain the highest practicable physical , mental , and psychosocial well - being , in accordance with the comprehensive assessment and plan. </a:t>
            </a:r>
          </a:p>
          <a:p>
            <a:r>
              <a:rPr lang="en-US" dirty="0"/>
              <a:t>The facility will ensure that the resident obtains optimal improvement or does not deteriorate within the limits of a resident’s right to refuse treatment , and within the limits of recognized pathology and the normal aging process. </a:t>
            </a:r>
          </a:p>
          <a:p>
            <a:r>
              <a:rPr lang="en-US" dirty="0"/>
              <a:t>A resident’s abilities in activities of daily living do not diminish unless circumstances of the individual’s clinical condition demonstrate that diminution was unavoidable. </a:t>
            </a:r>
          </a:p>
          <a:p>
            <a:r>
              <a:rPr lang="en-US" dirty="0"/>
              <a:t>This includes the resident’s ability to ( a ) bathe , dress , and groom ; ( b ) transfer and ambulate ; ( c ) toilet ; ( d ) eat ; and ( e ) use speech , language , or other functional communication systems. </a:t>
            </a:r>
          </a:p>
          <a:p>
            <a:r>
              <a:rPr lang="en-US" dirty="0"/>
              <a:t>(Allen 2016)</a:t>
            </a:r>
            <a:endParaRPr lang="en-HK" dirty="0"/>
          </a:p>
        </p:txBody>
      </p:sp>
    </p:spTree>
    <p:extLst>
      <p:ext uri="{BB962C8B-B14F-4D97-AF65-F5344CB8AC3E}">
        <p14:creationId xmlns:p14="http://schemas.microsoft.com/office/powerpoint/2010/main" val="334111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E2A04-698D-45D8-B71D-E8EAFB3ECAC3}"/>
              </a:ext>
            </a:extLst>
          </p:cNvPr>
          <p:cNvSpPr>
            <a:spLocks noGrp="1"/>
          </p:cNvSpPr>
          <p:nvPr>
            <p:ph type="title"/>
          </p:nvPr>
        </p:nvSpPr>
        <p:spPr/>
        <p:txBody>
          <a:bodyPr/>
          <a:lstStyle/>
          <a:p>
            <a:r>
              <a:rPr lang="en-HK" dirty="0"/>
              <a:t>Operational Definition of Variables - Quality of care in LTC</a:t>
            </a:r>
          </a:p>
        </p:txBody>
      </p:sp>
      <p:sp>
        <p:nvSpPr>
          <p:cNvPr id="3" name="Content Placeholder 2">
            <a:extLst>
              <a:ext uri="{FF2B5EF4-FFF2-40B4-BE49-F238E27FC236}">
                <a16:creationId xmlns:a16="http://schemas.microsoft.com/office/drawing/2014/main" id="{552C1AF5-8E23-4379-B0CA-D9B70E3D220D}"/>
              </a:ext>
            </a:extLst>
          </p:cNvPr>
          <p:cNvSpPr>
            <a:spLocks noGrp="1"/>
          </p:cNvSpPr>
          <p:nvPr>
            <p:ph idx="1"/>
          </p:nvPr>
        </p:nvSpPr>
        <p:spPr/>
        <p:txBody>
          <a:bodyPr>
            <a:normAutofit/>
          </a:bodyPr>
          <a:lstStyle/>
          <a:p>
            <a:r>
              <a:rPr lang="en-US" dirty="0"/>
              <a:t>Leaders who create an atmosphere in which employees are </a:t>
            </a:r>
          </a:p>
          <a:p>
            <a:pPr lvl="1"/>
            <a:r>
              <a:rPr lang="en-US" dirty="0"/>
              <a:t>valued, acknowledged, challenged, and engaged in unit decision making </a:t>
            </a:r>
          </a:p>
          <a:p>
            <a:pPr lvl="1"/>
            <a:r>
              <a:rPr lang="en-US" dirty="0"/>
              <a:t>will ultimately enhance job satisfaction, staff retention, and quality of care. (Utley et al. 2011)</a:t>
            </a:r>
          </a:p>
          <a:p>
            <a:r>
              <a:rPr lang="en-US" dirty="0"/>
              <a:t>The overriding goal of LTC is to provide quality care to residents. </a:t>
            </a:r>
          </a:p>
          <a:p>
            <a:r>
              <a:rPr lang="en-US" dirty="0"/>
              <a:t>Nurse staffing levels alone are a necessary, but not a sufficient condition for positively affecting care in nursing homes. </a:t>
            </a:r>
          </a:p>
          <a:p>
            <a:pPr lvl="1"/>
            <a:r>
              <a:rPr lang="en-US" dirty="0"/>
              <a:t>Training, supervision, environmental conditions, leadership and management, and organizational culture (or capacity) are essential elements in the provision of quality care to residents. (</a:t>
            </a:r>
            <a:r>
              <a:rPr lang="de-DE" dirty="0"/>
              <a:t>Wunderlich &amp; Kohler 2010) </a:t>
            </a:r>
            <a:r>
              <a:rPr lang="en-US" dirty="0"/>
              <a:t> </a:t>
            </a:r>
          </a:p>
          <a:p>
            <a:endParaRPr lang="en-US" dirty="0"/>
          </a:p>
        </p:txBody>
      </p:sp>
    </p:spTree>
    <p:extLst>
      <p:ext uri="{BB962C8B-B14F-4D97-AF65-F5344CB8AC3E}">
        <p14:creationId xmlns:p14="http://schemas.microsoft.com/office/powerpoint/2010/main" val="399658919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F732C-6432-4AF6-878B-0BDBB62D6EFF}"/>
              </a:ext>
            </a:extLst>
          </p:cNvPr>
          <p:cNvSpPr>
            <a:spLocks noGrp="1"/>
          </p:cNvSpPr>
          <p:nvPr>
            <p:ph type="title"/>
          </p:nvPr>
        </p:nvSpPr>
        <p:spPr/>
        <p:txBody>
          <a:bodyPr/>
          <a:lstStyle/>
          <a:p>
            <a:r>
              <a:rPr lang="en-US" dirty="0"/>
              <a:t>Operational Definition of Variables - Quality of care in LTC</a:t>
            </a:r>
            <a:endParaRPr lang="en-HK" dirty="0"/>
          </a:p>
        </p:txBody>
      </p:sp>
      <p:sp>
        <p:nvSpPr>
          <p:cNvPr id="3" name="Content Placeholder 2">
            <a:extLst>
              <a:ext uri="{FF2B5EF4-FFF2-40B4-BE49-F238E27FC236}">
                <a16:creationId xmlns:a16="http://schemas.microsoft.com/office/drawing/2014/main" id="{90A11276-0D46-41E0-8FB7-D1371E16CE57}"/>
              </a:ext>
            </a:extLst>
          </p:cNvPr>
          <p:cNvSpPr>
            <a:spLocks noGrp="1"/>
          </p:cNvSpPr>
          <p:nvPr>
            <p:ph idx="1"/>
          </p:nvPr>
        </p:nvSpPr>
        <p:spPr/>
        <p:txBody>
          <a:bodyPr>
            <a:normAutofit/>
          </a:bodyPr>
          <a:lstStyle/>
          <a:p>
            <a:r>
              <a:rPr lang="en-US" dirty="0"/>
              <a:t>TL provides the dual benefits of shaping environmental conditions and organizational culture while meeting training and supervision needs of the staff. </a:t>
            </a:r>
          </a:p>
          <a:p>
            <a:r>
              <a:rPr lang="en-US" dirty="0"/>
              <a:t>Other than local authorities, the Center for Medicare and Medicaid Services (CMS) in US has established quality measures for LTC in areas such as pain control, pressure ulcers, and restraint use.</a:t>
            </a:r>
          </a:p>
          <a:p>
            <a:r>
              <a:rPr lang="en-US" dirty="0"/>
              <a:t>These quality measures represent common resident care issues in LTC. </a:t>
            </a:r>
          </a:p>
          <a:p>
            <a:pPr lvl="1"/>
            <a:r>
              <a:rPr lang="en-US" dirty="0"/>
              <a:t>Achievement of positive outcomes for these measures is determined by assessment data routinely collected during each resident’s stay.</a:t>
            </a:r>
          </a:p>
          <a:p>
            <a:pPr lvl="1"/>
            <a:r>
              <a:rPr lang="en-US" dirty="0"/>
              <a:t>These assessments measure the resident’s clinical condition to document the quality of care provided for residents.</a:t>
            </a:r>
            <a:endParaRPr lang="en-HK" dirty="0"/>
          </a:p>
          <a:p>
            <a:endParaRPr lang="en-HK" dirty="0"/>
          </a:p>
        </p:txBody>
      </p:sp>
    </p:spTree>
    <p:extLst>
      <p:ext uri="{BB962C8B-B14F-4D97-AF65-F5344CB8AC3E}">
        <p14:creationId xmlns:p14="http://schemas.microsoft.com/office/powerpoint/2010/main" val="198630334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CA015-57D0-477D-92F9-EC3495D7F40F}"/>
              </a:ext>
            </a:extLst>
          </p:cNvPr>
          <p:cNvSpPr>
            <a:spLocks noGrp="1"/>
          </p:cNvSpPr>
          <p:nvPr>
            <p:ph type="title"/>
          </p:nvPr>
        </p:nvSpPr>
        <p:spPr/>
        <p:txBody>
          <a:bodyPr/>
          <a:lstStyle/>
          <a:p>
            <a:r>
              <a:rPr lang="en-US" dirty="0"/>
              <a:t>Operational Definition of Variables - </a:t>
            </a:r>
            <a:r>
              <a:rPr lang="en-HK" dirty="0"/>
              <a:t>Transformational Leadership</a:t>
            </a:r>
          </a:p>
        </p:txBody>
      </p:sp>
      <p:sp>
        <p:nvSpPr>
          <p:cNvPr id="3" name="Content Placeholder 2">
            <a:extLst>
              <a:ext uri="{FF2B5EF4-FFF2-40B4-BE49-F238E27FC236}">
                <a16:creationId xmlns:a16="http://schemas.microsoft.com/office/drawing/2014/main" id="{D83E95A2-5997-4445-A773-12991102A62F}"/>
              </a:ext>
            </a:extLst>
          </p:cNvPr>
          <p:cNvSpPr>
            <a:spLocks noGrp="1"/>
          </p:cNvSpPr>
          <p:nvPr>
            <p:ph idx="1"/>
          </p:nvPr>
        </p:nvSpPr>
        <p:spPr/>
        <p:txBody>
          <a:bodyPr>
            <a:normAutofit fontScale="85000" lnSpcReduction="20000"/>
          </a:bodyPr>
          <a:lstStyle/>
          <a:p>
            <a:r>
              <a:rPr lang="en-US" dirty="0"/>
              <a:t>Transformational leadership is an approach in which a leader inspires and motivates team members to create positive organizational changes. </a:t>
            </a:r>
          </a:p>
          <a:p>
            <a:r>
              <a:rPr lang="en-US" dirty="0"/>
              <a:t>This leadership style can increase group morale, lead to rapid innovation, improve conflict resolution, decrease turnover and foster a sense of ownership amongst a team. </a:t>
            </a:r>
          </a:p>
          <a:p>
            <a:r>
              <a:rPr lang="en-US" dirty="0"/>
              <a:t>It is a process where leaders and followers raise each other to higher levels of motivation and morality, </a:t>
            </a:r>
            <a:r>
              <a:rPr lang="en-HK" dirty="0"/>
              <a:t>that changes and transforms people.</a:t>
            </a:r>
          </a:p>
          <a:p>
            <a:r>
              <a:rPr lang="en-HK" dirty="0"/>
              <a:t>It is concerned with emotions, values, ethics, standards, and long term goals.</a:t>
            </a:r>
          </a:p>
          <a:p>
            <a:r>
              <a:rPr lang="en-HK" dirty="0"/>
              <a:t>It includes assessing follower’s motives, satisfying their needs, and treating them as full human beings. </a:t>
            </a:r>
          </a:p>
          <a:p>
            <a:r>
              <a:rPr lang="en-HK" dirty="0"/>
              <a:t>Transformational leadership involves an exceptional form of influence that moves followers to accomplish more than what is usually expected of them.</a:t>
            </a:r>
          </a:p>
          <a:p>
            <a:r>
              <a:rPr lang="en-HK" dirty="0"/>
              <a:t>(</a:t>
            </a:r>
            <a:r>
              <a:rPr lang="en-US" dirty="0"/>
              <a:t>Northouse 2016)</a:t>
            </a:r>
            <a:endParaRPr lang="en-HK" dirty="0"/>
          </a:p>
        </p:txBody>
      </p:sp>
    </p:spTree>
    <p:extLst>
      <p:ext uri="{BB962C8B-B14F-4D97-AF65-F5344CB8AC3E}">
        <p14:creationId xmlns:p14="http://schemas.microsoft.com/office/powerpoint/2010/main" val="77325043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ADF1C-50C2-4256-A079-8CD7CCEEA13D}"/>
              </a:ext>
            </a:extLst>
          </p:cNvPr>
          <p:cNvSpPr>
            <a:spLocks noGrp="1"/>
          </p:cNvSpPr>
          <p:nvPr>
            <p:ph type="title"/>
          </p:nvPr>
        </p:nvSpPr>
        <p:spPr>
          <a:xfrm>
            <a:off x="1371600" y="685800"/>
            <a:ext cx="9601200" cy="1047750"/>
          </a:xfrm>
        </p:spPr>
        <p:txBody>
          <a:bodyPr/>
          <a:lstStyle/>
          <a:p>
            <a:r>
              <a:rPr lang="en-HK" dirty="0"/>
              <a:t>Measures/Instruments</a:t>
            </a:r>
          </a:p>
        </p:txBody>
      </p:sp>
      <p:sp>
        <p:nvSpPr>
          <p:cNvPr id="3" name="Content Placeholder 2">
            <a:extLst>
              <a:ext uri="{FF2B5EF4-FFF2-40B4-BE49-F238E27FC236}">
                <a16:creationId xmlns:a16="http://schemas.microsoft.com/office/drawing/2014/main" id="{C374C402-BA67-4FB3-B19E-E8267DBEC756}"/>
              </a:ext>
            </a:extLst>
          </p:cNvPr>
          <p:cNvSpPr>
            <a:spLocks noGrp="1"/>
          </p:cNvSpPr>
          <p:nvPr>
            <p:ph idx="1"/>
          </p:nvPr>
        </p:nvSpPr>
        <p:spPr/>
        <p:txBody>
          <a:bodyPr/>
          <a:lstStyle/>
          <a:p>
            <a:r>
              <a:rPr lang="en-HK" dirty="0"/>
              <a:t>This research will adopt Qualitative Research method to collect data and analysis.</a:t>
            </a:r>
          </a:p>
          <a:p>
            <a:r>
              <a:rPr lang="en-HK" dirty="0"/>
              <a:t>Qualitative Research attempts precise measurement of something.</a:t>
            </a:r>
          </a:p>
          <a:p>
            <a:r>
              <a:rPr lang="en-HK" dirty="0"/>
              <a:t>It is based on research immersion in the phenomenon to be studied, gathering data which provide a detailed description of events, situations and interaction between people and things, providing detail and depth.</a:t>
            </a:r>
          </a:p>
          <a:p>
            <a:r>
              <a:rPr lang="en-HK" dirty="0"/>
              <a:t>Interpretative research because it seeks to develop understanding through detailed description – often builds theory but rarely tests it. (Cooper &amp; Schindler 2014)</a:t>
            </a:r>
          </a:p>
        </p:txBody>
      </p:sp>
    </p:spTree>
    <p:extLst>
      <p:ext uri="{BB962C8B-B14F-4D97-AF65-F5344CB8AC3E}">
        <p14:creationId xmlns:p14="http://schemas.microsoft.com/office/powerpoint/2010/main" val="20475556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46C2B-9FF7-4041-9445-4A96F92CC8BF}"/>
              </a:ext>
            </a:extLst>
          </p:cNvPr>
          <p:cNvSpPr>
            <a:spLocks noGrp="1"/>
          </p:cNvSpPr>
          <p:nvPr>
            <p:ph type="title"/>
          </p:nvPr>
        </p:nvSpPr>
        <p:spPr/>
        <p:txBody>
          <a:bodyPr/>
          <a:lstStyle/>
          <a:p>
            <a:r>
              <a:rPr lang="en-HK" dirty="0"/>
              <a:t>Research Method and Process</a:t>
            </a:r>
          </a:p>
        </p:txBody>
      </p:sp>
      <p:graphicFrame>
        <p:nvGraphicFramePr>
          <p:cNvPr id="4" name="Content Placeholder 3">
            <a:extLst>
              <a:ext uri="{FF2B5EF4-FFF2-40B4-BE49-F238E27FC236}">
                <a16:creationId xmlns:a16="http://schemas.microsoft.com/office/drawing/2014/main" id="{7EEF094B-E57E-4318-A6AB-40D2D2BBAC15}"/>
              </a:ext>
            </a:extLst>
          </p:cNvPr>
          <p:cNvGraphicFramePr>
            <a:graphicFrameLocks noGrp="1"/>
          </p:cNvGraphicFramePr>
          <p:nvPr>
            <p:ph idx="1"/>
            <p:extLst>
              <p:ext uri="{D42A27DB-BD31-4B8C-83A1-F6EECF244321}">
                <p14:modId xmlns:p14="http://schemas.microsoft.com/office/powerpoint/2010/main" val="3174345141"/>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9172769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BB427-CE72-43EE-BF1E-8E6DAC1EBA40}"/>
              </a:ext>
            </a:extLst>
          </p:cNvPr>
          <p:cNvSpPr>
            <a:spLocks noGrp="1"/>
          </p:cNvSpPr>
          <p:nvPr>
            <p:ph type="title"/>
          </p:nvPr>
        </p:nvSpPr>
        <p:spPr/>
        <p:txBody>
          <a:bodyPr/>
          <a:lstStyle/>
          <a:p>
            <a:r>
              <a:rPr lang="en-US" dirty="0"/>
              <a:t>Research Method - Case Study</a:t>
            </a:r>
            <a:endParaRPr lang="en-HK" dirty="0"/>
          </a:p>
        </p:txBody>
      </p:sp>
      <p:sp>
        <p:nvSpPr>
          <p:cNvPr id="3" name="Content Placeholder 2">
            <a:extLst>
              <a:ext uri="{FF2B5EF4-FFF2-40B4-BE49-F238E27FC236}">
                <a16:creationId xmlns:a16="http://schemas.microsoft.com/office/drawing/2014/main" id="{0FE7905A-1256-4F68-92EB-116D9CBF4F04}"/>
              </a:ext>
            </a:extLst>
          </p:cNvPr>
          <p:cNvSpPr>
            <a:spLocks noGrp="1"/>
          </p:cNvSpPr>
          <p:nvPr>
            <p:ph idx="1"/>
          </p:nvPr>
        </p:nvSpPr>
        <p:spPr/>
        <p:txBody>
          <a:bodyPr/>
          <a:lstStyle/>
          <a:p>
            <a:r>
              <a:rPr lang="en-US" dirty="0"/>
              <a:t>Use to explore a single phenomenon in a natural setting using a variety of methods to obtain in-depth knowledge.</a:t>
            </a:r>
          </a:p>
          <a:p>
            <a:r>
              <a:rPr lang="en-US" dirty="0"/>
              <a:t>The importance of the context is essential</a:t>
            </a:r>
          </a:p>
          <a:p>
            <a:r>
              <a:rPr lang="en-US" dirty="0"/>
              <a:t>The focus on the understanding the dynamics present within a single setting. (Eisenhardt, 1984)</a:t>
            </a:r>
          </a:p>
          <a:p>
            <a:r>
              <a:rPr lang="en-US" dirty="0"/>
              <a:t>It must be a constructed to be sensitive to the context in which management </a:t>
            </a:r>
            <a:r>
              <a:rPr lang="en-US" dirty="0" err="1"/>
              <a:t>behaviour</a:t>
            </a:r>
            <a:r>
              <a:rPr lang="en-US" dirty="0"/>
              <a:t> takes place. (</a:t>
            </a:r>
            <a:r>
              <a:rPr lang="en-US" dirty="0" err="1"/>
              <a:t>Bonoma</a:t>
            </a:r>
            <a:r>
              <a:rPr lang="en-US" dirty="0"/>
              <a:t> 1985) </a:t>
            </a:r>
            <a:endParaRPr lang="en-HK" dirty="0"/>
          </a:p>
        </p:txBody>
      </p:sp>
    </p:spTree>
    <p:extLst>
      <p:ext uri="{BB962C8B-B14F-4D97-AF65-F5344CB8AC3E}">
        <p14:creationId xmlns:p14="http://schemas.microsoft.com/office/powerpoint/2010/main" val="404484912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728D0-1EBD-42FA-B3EE-DBCB80AB22C7}"/>
              </a:ext>
            </a:extLst>
          </p:cNvPr>
          <p:cNvSpPr>
            <a:spLocks noGrp="1"/>
          </p:cNvSpPr>
          <p:nvPr>
            <p:ph type="title"/>
          </p:nvPr>
        </p:nvSpPr>
        <p:spPr/>
        <p:txBody>
          <a:bodyPr/>
          <a:lstStyle/>
          <a:p>
            <a:r>
              <a:rPr lang="en-HK" dirty="0"/>
              <a:t>Research Method - Action Research</a:t>
            </a:r>
          </a:p>
        </p:txBody>
      </p:sp>
      <p:sp>
        <p:nvSpPr>
          <p:cNvPr id="3" name="Content Placeholder 2">
            <a:extLst>
              <a:ext uri="{FF2B5EF4-FFF2-40B4-BE49-F238E27FC236}">
                <a16:creationId xmlns:a16="http://schemas.microsoft.com/office/drawing/2014/main" id="{EFA7828D-3DC5-4C3E-9C30-08AA43579345}"/>
              </a:ext>
            </a:extLst>
          </p:cNvPr>
          <p:cNvSpPr>
            <a:spLocks noGrp="1"/>
          </p:cNvSpPr>
          <p:nvPr>
            <p:ph idx="1"/>
          </p:nvPr>
        </p:nvSpPr>
        <p:spPr/>
        <p:txBody>
          <a:bodyPr/>
          <a:lstStyle/>
          <a:p>
            <a:r>
              <a:rPr lang="en-HK" dirty="0"/>
              <a:t>Action Research is a methodology used in applied research to find an effective way of bringing about a conscious change in a partly controlled environment.</a:t>
            </a:r>
          </a:p>
          <a:p>
            <a:r>
              <a:rPr lang="en-HK" dirty="0"/>
              <a:t>The main aim of action research is to enter into a situation, attempt to bring about change and to monitor the results.</a:t>
            </a:r>
          </a:p>
          <a:p>
            <a:r>
              <a:rPr lang="en-HK" dirty="0"/>
              <a:t>Believing the process of inquiry as forming a cycle of planning, acting, observing and reflecting. (Lewin 1946)</a:t>
            </a:r>
          </a:p>
          <a:p>
            <a:r>
              <a:rPr lang="en-HK" dirty="0"/>
              <a:t>Focused on the outcome that might result from the research being done. (Baker 1999)</a:t>
            </a:r>
          </a:p>
          <a:p>
            <a:pPr marL="0" indent="0">
              <a:buNone/>
            </a:pPr>
            <a:endParaRPr lang="en-HK" dirty="0"/>
          </a:p>
          <a:p>
            <a:endParaRPr lang="en-HK" dirty="0"/>
          </a:p>
        </p:txBody>
      </p:sp>
    </p:spTree>
    <p:extLst>
      <p:ext uri="{BB962C8B-B14F-4D97-AF65-F5344CB8AC3E}">
        <p14:creationId xmlns:p14="http://schemas.microsoft.com/office/powerpoint/2010/main" val="173376709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1BFC4-7B03-425E-9279-70DE1885D197}"/>
              </a:ext>
            </a:extLst>
          </p:cNvPr>
          <p:cNvSpPr>
            <a:spLocks noGrp="1"/>
          </p:cNvSpPr>
          <p:nvPr>
            <p:ph type="title"/>
          </p:nvPr>
        </p:nvSpPr>
        <p:spPr/>
        <p:txBody>
          <a:bodyPr/>
          <a:lstStyle/>
          <a:p>
            <a:r>
              <a:rPr lang="en-HK" dirty="0"/>
              <a:t>Research Method - Plan of Action Research </a:t>
            </a:r>
          </a:p>
        </p:txBody>
      </p:sp>
      <p:sp>
        <p:nvSpPr>
          <p:cNvPr id="3" name="Content Placeholder 2">
            <a:extLst>
              <a:ext uri="{FF2B5EF4-FFF2-40B4-BE49-F238E27FC236}">
                <a16:creationId xmlns:a16="http://schemas.microsoft.com/office/drawing/2014/main" id="{81CD901D-6140-4766-AE56-D9A71CE81DB1}"/>
              </a:ext>
            </a:extLst>
          </p:cNvPr>
          <p:cNvSpPr>
            <a:spLocks noGrp="1"/>
          </p:cNvSpPr>
          <p:nvPr>
            <p:ph idx="1"/>
          </p:nvPr>
        </p:nvSpPr>
        <p:spPr/>
        <p:txBody>
          <a:bodyPr>
            <a:normAutofit fontScale="85000" lnSpcReduction="20000"/>
          </a:bodyPr>
          <a:lstStyle/>
          <a:p>
            <a:r>
              <a:rPr lang="en-HK" dirty="0"/>
              <a:t>Principles</a:t>
            </a:r>
          </a:p>
          <a:p>
            <a:pPr lvl="1"/>
            <a:r>
              <a:rPr lang="en-HK" dirty="0"/>
              <a:t>The planning stage Identifying the objective it is intended to achieve, and how it may be done.</a:t>
            </a:r>
          </a:p>
          <a:p>
            <a:pPr lvl="1"/>
            <a:r>
              <a:rPr lang="en-HK" dirty="0"/>
              <a:t>Observed effects of action and reflected on before modifying the overall plan.</a:t>
            </a:r>
          </a:p>
          <a:p>
            <a:pPr lvl="1"/>
            <a:r>
              <a:rPr lang="en-HK" dirty="0"/>
              <a:t>Researcher and the client must be agreed on the aims of the study. (Collis &amp; Hussey 2014)</a:t>
            </a:r>
          </a:p>
          <a:p>
            <a:r>
              <a:rPr lang="en-HK" dirty="0"/>
              <a:t>Action plan</a:t>
            </a:r>
          </a:p>
          <a:p>
            <a:pPr lvl="1"/>
            <a:r>
              <a:rPr lang="en-HK" dirty="0"/>
              <a:t>Recruit target LTCM </a:t>
            </a:r>
          </a:p>
          <a:p>
            <a:pPr lvl="1"/>
            <a:r>
              <a:rPr lang="en-HK" dirty="0"/>
              <a:t>Adopting the framework of TL for LTC (Utley et al. 2011)</a:t>
            </a:r>
          </a:p>
          <a:p>
            <a:pPr lvl="1"/>
            <a:r>
              <a:rPr lang="en-HK" dirty="0"/>
              <a:t>Periodically individual interviews</a:t>
            </a:r>
          </a:p>
          <a:p>
            <a:pPr lvl="1"/>
            <a:r>
              <a:rPr lang="en-HK" dirty="0"/>
              <a:t>Group sharing sessions</a:t>
            </a:r>
          </a:p>
          <a:p>
            <a:pPr lvl="1"/>
            <a:r>
              <a:rPr lang="en-HK" dirty="0"/>
              <a:t>Participant observation into meetings and operation.</a:t>
            </a:r>
          </a:p>
          <a:p>
            <a:pPr lvl="1"/>
            <a:r>
              <a:rPr lang="en-HK" dirty="0"/>
              <a:t>Duration: 6 to 9 months</a:t>
            </a:r>
          </a:p>
          <a:p>
            <a:endParaRPr lang="en-HK" dirty="0"/>
          </a:p>
          <a:p>
            <a:endParaRPr lang="en-HK" dirty="0"/>
          </a:p>
        </p:txBody>
      </p:sp>
    </p:spTree>
    <p:extLst>
      <p:ext uri="{BB962C8B-B14F-4D97-AF65-F5344CB8AC3E}">
        <p14:creationId xmlns:p14="http://schemas.microsoft.com/office/powerpoint/2010/main" val="372504981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AA365-8483-470F-802E-0D2D501ACF50}"/>
              </a:ext>
            </a:extLst>
          </p:cNvPr>
          <p:cNvSpPr>
            <a:spLocks noGrp="1"/>
          </p:cNvSpPr>
          <p:nvPr>
            <p:ph type="title"/>
          </p:nvPr>
        </p:nvSpPr>
        <p:spPr/>
        <p:txBody>
          <a:bodyPr>
            <a:normAutofit fontScale="90000"/>
          </a:bodyPr>
          <a:lstStyle/>
          <a:p>
            <a:r>
              <a:rPr lang="en-US" dirty="0"/>
              <a:t>Research Method – Coaching Framework of</a:t>
            </a:r>
            <a:br>
              <a:rPr lang="en-US" dirty="0"/>
            </a:br>
            <a:r>
              <a:rPr lang="en-US" dirty="0"/>
              <a:t>Transformational Leadership Behaviors </a:t>
            </a:r>
            <a:endParaRPr lang="en-HK" dirty="0"/>
          </a:p>
        </p:txBody>
      </p:sp>
      <p:sp>
        <p:nvSpPr>
          <p:cNvPr id="3" name="Content Placeholder 2">
            <a:extLst>
              <a:ext uri="{FF2B5EF4-FFF2-40B4-BE49-F238E27FC236}">
                <a16:creationId xmlns:a16="http://schemas.microsoft.com/office/drawing/2014/main" id="{A49BA248-8605-4E6E-BA67-8C247356BC7A}"/>
              </a:ext>
            </a:extLst>
          </p:cNvPr>
          <p:cNvSpPr>
            <a:spLocks noGrp="1"/>
          </p:cNvSpPr>
          <p:nvPr>
            <p:ph idx="1"/>
          </p:nvPr>
        </p:nvSpPr>
        <p:spPr/>
        <p:txBody>
          <a:bodyPr>
            <a:normAutofit/>
          </a:bodyPr>
          <a:lstStyle/>
          <a:p>
            <a:r>
              <a:rPr lang="en-US" dirty="0"/>
              <a:t>Individualized Consideration  </a:t>
            </a:r>
          </a:p>
          <a:p>
            <a:pPr lvl="1"/>
            <a:r>
              <a:rPr lang="en-US" dirty="0"/>
              <a:t>Get to know employees - create feelings of being cared about as a person </a:t>
            </a:r>
          </a:p>
          <a:p>
            <a:pPr lvl="2"/>
            <a:r>
              <a:rPr lang="en-US" dirty="0"/>
              <a:t>Offer flexible scheduling or self-scheduling for family- or school-related needs  </a:t>
            </a:r>
          </a:p>
          <a:p>
            <a:pPr lvl="1"/>
            <a:r>
              <a:rPr lang="en-US" dirty="0"/>
              <a:t>Create opportunities to succeed </a:t>
            </a:r>
          </a:p>
          <a:p>
            <a:pPr lvl="2"/>
            <a:r>
              <a:rPr lang="en-US" dirty="0"/>
              <a:t>Recognize employee’s strengths </a:t>
            </a:r>
          </a:p>
          <a:p>
            <a:pPr lvl="2"/>
            <a:r>
              <a:rPr lang="en-US" dirty="0"/>
              <a:t>When possible, match the employee’s strengths to a work assignment</a:t>
            </a:r>
          </a:p>
        </p:txBody>
      </p:sp>
    </p:spTree>
    <p:extLst>
      <p:ext uri="{BB962C8B-B14F-4D97-AF65-F5344CB8AC3E}">
        <p14:creationId xmlns:p14="http://schemas.microsoft.com/office/powerpoint/2010/main" val="155197452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81442A-9B5E-4E31-A92A-BC32C6D5B93D}"/>
              </a:ext>
            </a:extLst>
          </p:cNvPr>
          <p:cNvSpPr>
            <a:spLocks noGrp="1"/>
          </p:cNvSpPr>
          <p:nvPr>
            <p:ph type="title"/>
          </p:nvPr>
        </p:nvSpPr>
        <p:spPr/>
        <p:txBody>
          <a:bodyPr>
            <a:normAutofit fontScale="90000"/>
          </a:bodyPr>
          <a:lstStyle/>
          <a:p>
            <a:r>
              <a:rPr lang="en-US" dirty="0"/>
              <a:t>Research Method – Coaching Framework of</a:t>
            </a:r>
            <a:br>
              <a:rPr lang="en-US" dirty="0"/>
            </a:br>
            <a:r>
              <a:rPr lang="en-US" dirty="0"/>
              <a:t>Transformational Leadership Behaviors </a:t>
            </a:r>
            <a:endParaRPr lang="en-HK" dirty="0"/>
          </a:p>
        </p:txBody>
      </p:sp>
      <p:sp>
        <p:nvSpPr>
          <p:cNvPr id="3" name="Content Placeholder 2">
            <a:extLst>
              <a:ext uri="{FF2B5EF4-FFF2-40B4-BE49-F238E27FC236}">
                <a16:creationId xmlns:a16="http://schemas.microsoft.com/office/drawing/2014/main" id="{FC9EBBB2-903F-4DA5-B306-5B35A1EFE299}"/>
              </a:ext>
            </a:extLst>
          </p:cNvPr>
          <p:cNvSpPr>
            <a:spLocks noGrp="1"/>
          </p:cNvSpPr>
          <p:nvPr>
            <p:ph idx="1"/>
          </p:nvPr>
        </p:nvSpPr>
        <p:spPr/>
        <p:txBody>
          <a:bodyPr/>
          <a:lstStyle/>
          <a:p>
            <a:r>
              <a:rPr lang="en-US" dirty="0"/>
              <a:t>Intellectual Stimulation  </a:t>
            </a:r>
          </a:p>
          <a:p>
            <a:pPr lvl="1"/>
            <a:r>
              <a:rPr lang="en-US" dirty="0"/>
              <a:t>Encourage staff development </a:t>
            </a:r>
          </a:p>
          <a:p>
            <a:pPr lvl="2"/>
            <a:r>
              <a:rPr lang="en-US" dirty="0"/>
              <a:t>Create situations to challenge employees and expand their abilities </a:t>
            </a:r>
          </a:p>
          <a:p>
            <a:pPr lvl="2"/>
            <a:r>
              <a:rPr lang="en-US" dirty="0"/>
              <a:t>Encourage educational opportunities during monthly staff meetings  </a:t>
            </a:r>
          </a:p>
          <a:p>
            <a:pPr lvl="1"/>
            <a:r>
              <a:rPr lang="en-US" dirty="0"/>
              <a:t>Acknowledge the importance of employees’ knowledge and skills </a:t>
            </a:r>
          </a:p>
          <a:p>
            <a:pPr lvl="2"/>
            <a:r>
              <a:rPr lang="en-US" dirty="0"/>
              <a:t>Include employees in problem-solving resident care issues </a:t>
            </a:r>
          </a:p>
          <a:p>
            <a:pPr lvl="2"/>
            <a:r>
              <a:rPr lang="en-US" dirty="0"/>
              <a:t>Create an atmosphere in which employees feel safe to explore possible solutions </a:t>
            </a:r>
          </a:p>
          <a:p>
            <a:pPr lvl="2"/>
            <a:r>
              <a:rPr lang="en-US" dirty="0"/>
              <a:t>Encourage creativity and innovation </a:t>
            </a:r>
            <a:endParaRPr lang="en-HK" dirty="0"/>
          </a:p>
        </p:txBody>
      </p:sp>
    </p:spTree>
    <p:extLst>
      <p:ext uri="{BB962C8B-B14F-4D97-AF65-F5344CB8AC3E}">
        <p14:creationId xmlns:p14="http://schemas.microsoft.com/office/powerpoint/2010/main" val="306804171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34D41B-42A2-4768-93CA-6283540FDF57}"/>
              </a:ext>
            </a:extLst>
          </p:cNvPr>
          <p:cNvSpPr>
            <a:spLocks noGrp="1"/>
          </p:cNvSpPr>
          <p:nvPr>
            <p:ph type="title"/>
          </p:nvPr>
        </p:nvSpPr>
        <p:spPr/>
        <p:txBody>
          <a:bodyPr>
            <a:normAutofit fontScale="90000"/>
          </a:bodyPr>
          <a:lstStyle/>
          <a:p>
            <a:r>
              <a:rPr lang="en-US" dirty="0"/>
              <a:t>Research Method – Coaching Framework of</a:t>
            </a:r>
            <a:br>
              <a:rPr lang="en-US" dirty="0"/>
            </a:br>
            <a:r>
              <a:rPr lang="en-US" dirty="0"/>
              <a:t>Transformational Leadership Behaviors </a:t>
            </a:r>
            <a:endParaRPr lang="en-HK" dirty="0"/>
          </a:p>
        </p:txBody>
      </p:sp>
      <p:sp>
        <p:nvSpPr>
          <p:cNvPr id="3" name="Content Placeholder 2">
            <a:extLst>
              <a:ext uri="{FF2B5EF4-FFF2-40B4-BE49-F238E27FC236}">
                <a16:creationId xmlns:a16="http://schemas.microsoft.com/office/drawing/2014/main" id="{7A29EFCA-2C5E-4C17-B6C7-2BD25D6CC5EF}"/>
              </a:ext>
            </a:extLst>
          </p:cNvPr>
          <p:cNvSpPr>
            <a:spLocks noGrp="1"/>
          </p:cNvSpPr>
          <p:nvPr>
            <p:ph idx="1"/>
          </p:nvPr>
        </p:nvSpPr>
        <p:spPr/>
        <p:txBody>
          <a:bodyPr>
            <a:normAutofit fontScale="92500" lnSpcReduction="20000"/>
          </a:bodyPr>
          <a:lstStyle/>
          <a:p>
            <a:r>
              <a:rPr lang="en-US" dirty="0"/>
              <a:t>Inspirational Motivation  </a:t>
            </a:r>
          </a:p>
          <a:p>
            <a:pPr lvl="1"/>
            <a:r>
              <a:rPr lang="en-US" dirty="0"/>
              <a:t>Model enthusiasm and optimism to employees  </a:t>
            </a:r>
          </a:p>
          <a:p>
            <a:pPr lvl="1"/>
            <a:r>
              <a:rPr lang="en-US" dirty="0"/>
              <a:t>Provide frequent feedback and recognition </a:t>
            </a:r>
          </a:p>
          <a:p>
            <a:pPr lvl="2"/>
            <a:r>
              <a:rPr lang="en-US" dirty="0"/>
              <a:t>Verbally acknowledge employees who perform well Establish formal employee recognition programs and incentives  </a:t>
            </a:r>
          </a:p>
          <a:p>
            <a:pPr lvl="1"/>
            <a:r>
              <a:rPr lang="en-US" dirty="0"/>
              <a:t>Praise good communication and teamwork </a:t>
            </a:r>
          </a:p>
          <a:p>
            <a:pPr lvl="2"/>
            <a:r>
              <a:rPr lang="en-US" dirty="0"/>
              <a:t>Create a reward system for helping others </a:t>
            </a:r>
          </a:p>
          <a:p>
            <a:pPr lvl="2"/>
            <a:r>
              <a:rPr lang="en-US" dirty="0"/>
              <a:t>Establish friendly team competitions to meet resident care goals  </a:t>
            </a:r>
          </a:p>
          <a:p>
            <a:pPr lvl="1"/>
            <a:r>
              <a:rPr lang="en-US" dirty="0"/>
              <a:t>Promote employee independence and empowerment </a:t>
            </a:r>
          </a:p>
          <a:p>
            <a:pPr lvl="2"/>
            <a:r>
              <a:rPr lang="en-US" dirty="0"/>
              <a:t>Implement ideas from employees that may make their jobs easier and improve quality of care </a:t>
            </a:r>
          </a:p>
          <a:p>
            <a:pPr lvl="2"/>
            <a:r>
              <a:rPr lang="en-US" dirty="0"/>
              <a:t>Develop care teams to identify residents at risk of pressure ulcers, falls, or other adverse events</a:t>
            </a:r>
          </a:p>
          <a:p>
            <a:endParaRPr lang="en-HK" dirty="0"/>
          </a:p>
        </p:txBody>
      </p:sp>
    </p:spTree>
    <p:extLst>
      <p:ext uri="{BB962C8B-B14F-4D97-AF65-F5344CB8AC3E}">
        <p14:creationId xmlns:p14="http://schemas.microsoft.com/office/powerpoint/2010/main" val="250385403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893E2-6951-4CBB-9EA1-D3885A91A033}"/>
              </a:ext>
            </a:extLst>
          </p:cNvPr>
          <p:cNvSpPr>
            <a:spLocks noGrp="1"/>
          </p:cNvSpPr>
          <p:nvPr>
            <p:ph type="ctrTitle"/>
          </p:nvPr>
        </p:nvSpPr>
        <p:spPr>
          <a:xfrm>
            <a:off x="1915127" y="1569379"/>
            <a:ext cx="8361229" cy="2098226"/>
          </a:xfrm>
        </p:spPr>
        <p:txBody>
          <a:bodyPr/>
          <a:lstStyle/>
          <a:p>
            <a:r>
              <a:rPr lang="en-US" sz="4400" dirty="0"/>
              <a:t>Data Collection and Analysis and Report</a:t>
            </a:r>
            <a:endParaRPr lang="en-HK" sz="4400" dirty="0"/>
          </a:p>
        </p:txBody>
      </p:sp>
      <p:sp>
        <p:nvSpPr>
          <p:cNvPr id="4" name="Subtitle 3">
            <a:extLst>
              <a:ext uri="{FF2B5EF4-FFF2-40B4-BE49-F238E27FC236}">
                <a16:creationId xmlns:a16="http://schemas.microsoft.com/office/drawing/2014/main" id="{2BBD7330-F2D0-4961-8ACE-E50E344BA543}"/>
              </a:ext>
            </a:extLst>
          </p:cNvPr>
          <p:cNvSpPr>
            <a:spLocks noGrp="1"/>
          </p:cNvSpPr>
          <p:nvPr>
            <p:ph type="subTitle" idx="1"/>
          </p:nvPr>
        </p:nvSpPr>
        <p:spPr/>
        <p:txBody>
          <a:bodyPr/>
          <a:lstStyle/>
          <a:p>
            <a:endParaRPr lang="en-HK"/>
          </a:p>
        </p:txBody>
      </p:sp>
    </p:spTree>
    <p:extLst>
      <p:ext uri="{BB962C8B-B14F-4D97-AF65-F5344CB8AC3E}">
        <p14:creationId xmlns:p14="http://schemas.microsoft.com/office/powerpoint/2010/main" val="199019274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68145C-A924-448C-AB75-9DDFFE0307DF}"/>
              </a:ext>
            </a:extLst>
          </p:cNvPr>
          <p:cNvSpPr>
            <a:spLocks noGrp="1"/>
          </p:cNvSpPr>
          <p:nvPr>
            <p:ph type="title"/>
          </p:nvPr>
        </p:nvSpPr>
        <p:spPr/>
        <p:txBody>
          <a:bodyPr>
            <a:normAutofit fontScale="90000"/>
          </a:bodyPr>
          <a:lstStyle/>
          <a:p>
            <a:r>
              <a:rPr lang="en-US" dirty="0"/>
              <a:t>Research Method – Coaching Framework of</a:t>
            </a:r>
            <a:br>
              <a:rPr lang="en-US" dirty="0"/>
            </a:br>
            <a:r>
              <a:rPr lang="en-US" dirty="0"/>
              <a:t>Transformational Leadership Behaviors </a:t>
            </a:r>
            <a:endParaRPr lang="en-HK" dirty="0"/>
          </a:p>
        </p:txBody>
      </p:sp>
      <p:sp>
        <p:nvSpPr>
          <p:cNvPr id="3" name="Content Placeholder 2">
            <a:extLst>
              <a:ext uri="{FF2B5EF4-FFF2-40B4-BE49-F238E27FC236}">
                <a16:creationId xmlns:a16="http://schemas.microsoft.com/office/drawing/2014/main" id="{73323955-3ECB-4687-A733-EA86631C313C}"/>
              </a:ext>
            </a:extLst>
          </p:cNvPr>
          <p:cNvSpPr>
            <a:spLocks noGrp="1"/>
          </p:cNvSpPr>
          <p:nvPr>
            <p:ph idx="1"/>
          </p:nvPr>
        </p:nvSpPr>
        <p:spPr/>
        <p:txBody>
          <a:bodyPr>
            <a:normAutofit/>
          </a:bodyPr>
          <a:lstStyle/>
          <a:p>
            <a:r>
              <a:rPr lang="en-US" dirty="0"/>
              <a:t>Idealized Influence  </a:t>
            </a:r>
          </a:p>
          <a:p>
            <a:pPr lvl="1"/>
            <a:r>
              <a:rPr lang="en-US" dirty="0"/>
              <a:t>Be visible and approachable  </a:t>
            </a:r>
          </a:p>
          <a:p>
            <a:pPr lvl="1"/>
            <a:r>
              <a:rPr lang="en-US" dirty="0"/>
              <a:t>Demonstrate competency and integrity  </a:t>
            </a:r>
          </a:p>
          <a:p>
            <a:pPr lvl="1"/>
            <a:r>
              <a:rPr lang="en-US" dirty="0"/>
              <a:t>Model your expectations </a:t>
            </a:r>
          </a:p>
          <a:p>
            <a:pPr lvl="2"/>
            <a:r>
              <a:rPr lang="en-US" dirty="0"/>
              <a:t>Make expectations known to employees </a:t>
            </a:r>
          </a:p>
          <a:p>
            <a:pPr lvl="2"/>
            <a:r>
              <a:rPr lang="en-US" dirty="0"/>
              <a:t>Demonstrate actions consistent with the vision and mission </a:t>
            </a:r>
          </a:p>
          <a:p>
            <a:pPr lvl="2"/>
            <a:r>
              <a:rPr lang="en-US" dirty="0"/>
              <a:t>Hold everyone accountable to the same standards </a:t>
            </a:r>
          </a:p>
          <a:p>
            <a:pPr lvl="2"/>
            <a:r>
              <a:rPr lang="en-US" dirty="0"/>
              <a:t>Conduct regular meetings to discuss current care issues </a:t>
            </a:r>
          </a:p>
          <a:p>
            <a:r>
              <a:rPr lang="en-US" dirty="0"/>
              <a:t>Source: Some data are from Bass et al.(2003) and Stewart (2006)</a:t>
            </a:r>
            <a:endParaRPr lang="en-HK" dirty="0"/>
          </a:p>
        </p:txBody>
      </p:sp>
    </p:spTree>
    <p:extLst>
      <p:ext uri="{BB962C8B-B14F-4D97-AF65-F5344CB8AC3E}">
        <p14:creationId xmlns:p14="http://schemas.microsoft.com/office/powerpoint/2010/main" val="239295888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A45D2-4FA5-4690-AB4D-91F4569C9602}"/>
              </a:ext>
            </a:extLst>
          </p:cNvPr>
          <p:cNvSpPr>
            <a:spLocks noGrp="1"/>
          </p:cNvSpPr>
          <p:nvPr>
            <p:ph type="title"/>
          </p:nvPr>
        </p:nvSpPr>
        <p:spPr/>
        <p:txBody>
          <a:bodyPr/>
          <a:lstStyle/>
          <a:p>
            <a:r>
              <a:rPr lang="en-US" dirty="0"/>
              <a:t>Sample and Sampling method</a:t>
            </a:r>
            <a:endParaRPr lang="en-HK" dirty="0"/>
          </a:p>
        </p:txBody>
      </p:sp>
      <p:sp>
        <p:nvSpPr>
          <p:cNvPr id="3" name="Content Placeholder 2">
            <a:extLst>
              <a:ext uri="{FF2B5EF4-FFF2-40B4-BE49-F238E27FC236}">
                <a16:creationId xmlns:a16="http://schemas.microsoft.com/office/drawing/2014/main" id="{1283F6BD-3AB9-4791-8A8D-08B047FB5AA0}"/>
              </a:ext>
            </a:extLst>
          </p:cNvPr>
          <p:cNvSpPr>
            <a:spLocks noGrp="1"/>
          </p:cNvSpPr>
          <p:nvPr>
            <p:ph idx="1"/>
          </p:nvPr>
        </p:nvSpPr>
        <p:spPr/>
        <p:txBody>
          <a:bodyPr/>
          <a:lstStyle/>
          <a:p>
            <a:r>
              <a:rPr lang="en-US" dirty="0"/>
              <a:t>Convenience Sampling</a:t>
            </a:r>
          </a:p>
          <a:p>
            <a:r>
              <a:rPr lang="en-US" dirty="0"/>
              <a:t>Case Studies: 3 to 5 cases</a:t>
            </a:r>
          </a:p>
          <a:p>
            <a:r>
              <a:rPr lang="en-US" dirty="0"/>
              <a:t>Action Research: 12 to 15 cases</a:t>
            </a:r>
          </a:p>
          <a:p>
            <a:r>
              <a:rPr lang="en-US" dirty="0"/>
              <a:t>Inclusion criteria: Manager or In-Charge of NH</a:t>
            </a:r>
          </a:p>
          <a:p>
            <a:r>
              <a:rPr lang="en-US" dirty="0"/>
              <a:t>Focus groups: 2 to 3 groups</a:t>
            </a:r>
            <a:endParaRPr lang="en-HK" dirty="0"/>
          </a:p>
        </p:txBody>
      </p:sp>
    </p:spTree>
    <p:extLst>
      <p:ext uri="{BB962C8B-B14F-4D97-AF65-F5344CB8AC3E}">
        <p14:creationId xmlns:p14="http://schemas.microsoft.com/office/powerpoint/2010/main" val="372273980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2435D-E7A0-47E2-89BF-CA4C3BD8BBBC}"/>
              </a:ext>
            </a:extLst>
          </p:cNvPr>
          <p:cNvSpPr>
            <a:spLocks noGrp="1"/>
          </p:cNvSpPr>
          <p:nvPr>
            <p:ph type="title"/>
          </p:nvPr>
        </p:nvSpPr>
        <p:spPr/>
        <p:txBody>
          <a:bodyPr/>
          <a:lstStyle/>
          <a:p>
            <a:r>
              <a:rPr lang="en-US" dirty="0"/>
              <a:t>Data Analysis</a:t>
            </a:r>
            <a:endParaRPr lang="en-HK" dirty="0"/>
          </a:p>
        </p:txBody>
      </p:sp>
      <p:sp>
        <p:nvSpPr>
          <p:cNvPr id="3" name="Content Placeholder 2">
            <a:extLst>
              <a:ext uri="{FF2B5EF4-FFF2-40B4-BE49-F238E27FC236}">
                <a16:creationId xmlns:a16="http://schemas.microsoft.com/office/drawing/2014/main" id="{85FF8F8D-6D14-4116-A4A8-CA0C31D5FA19}"/>
              </a:ext>
            </a:extLst>
          </p:cNvPr>
          <p:cNvSpPr>
            <a:spLocks noGrp="1"/>
          </p:cNvSpPr>
          <p:nvPr>
            <p:ph idx="1"/>
          </p:nvPr>
        </p:nvSpPr>
        <p:spPr/>
        <p:txBody>
          <a:bodyPr/>
          <a:lstStyle/>
          <a:p>
            <a:r>
              <a:rPr lang="en-US" dirty="0"/>
              <a:t>Data Collection</a:t>
            </a:r>
          </a:p>
          <a:p>
            <a:pPr lvl="1"/>
            <a:r>
              <a:rPr lang="en-US" dirty="0"/>
              <a:t>Structured, semi-structured, and unstructured interviews</a:t>
            </a:r>
          </a:p>
          <a:p>
            <a:pPr lvl="1"/>
            <a:r>
              <a:rPr lang="en-US" dirty="0"/>
              <a:t>Participant observation</a:t>
            </a:r>
          </a:p>
          <a:p>
            <a:pPr lvl="1"/>
            <a:r>
              <a:rPr lang="en-US" dirty="0"/>
              <a:t>Records review</a:t>
            </a:r>
          </a:p>
          <a:p>
            <a:pPr lvl="1"/>
            <a:r>
              <a:rPr lang="en-US" dirty="0"/>
              <a:t>Focus groups</a:t>
            </a:r>
          </a:p>
          <a:p>
            <a:pPr lvl="1"/>
            <a:r>
              <a:rPr lang="en-US" dirty="0"/>
              <a:t>Reflective journal</a:t>
            </a:r>
          </a:p>
          <a:p>
            <a:r>
              <a:rPr lang="en-US" dirty="0"/>
              <a:t>Data Analysis</a:t>
            </a:r>
          </a:p>
          <a:p>
            <a:pPr lvl="1"/>
            <a:r>
              <a:rPr lang="en-US" dirty="0"/>
              <a:t>Contents analysis</a:t>
            </a:r>
            <a:endParaRPr lang="en-HK" dirty="0"/>
          </a:p>
        </p:txBody>
      </p:sp>
    </p:spTree>
    <p:extLst>
      <p:ext uri="{BB962C8B-B14F-4D97-AF65-F5344CB8AC3E}">
        <p14:creationId xmlns:p14="http://schemas.microsoft.com/office/powerpoint/2010/main" val="317276917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25E25-15D2-4C0F-B86F-19A11C543960}"/>
              </a:ext>
            </a:extLst>
          </p:cNvPr>
          <p:cNvSpPr>
            <a:spLocks noGrp="1"/>
          </p:cNvSpPr>
          <p:nvPr>
            <p:ph type="title"/>
          </p:nvPr>
        </p:nvSpPr>
        <p:spPr/>
        <p:txBody>
          <a:bodyPr/>
          <a:lstStyle/>
          <a:p>
            <a:r>
              <a:rPr lang="en-HK" dirty="0"/>
              <a:t>Data Analysis – </a:t>
            </a:r>
            <a:br>
              <a:rPr lang="en-HK" dirty="0"/>
            </a:br>
            <a:r>
              <a:rPr lang="en-HK" dirty="0"/>
              <a:t>Triangulation</a:t>
            </a:r>
          </a:p>
        </p:txBody>
      </p:sp>
      <p:sp>
        <p:nvSpPr>
          <p:cNvPr id="3" name="Content Placeholder 2">
            <a:extLst>
              <a:ext uri="{FF2B5EF4-FFF2-40B4-BE49-F238E27FC236}">
                <a16:creationId xmlns:a16="http://schemas.microsoft.com/office/drawing/2014/main" id="{0D176395-7138-4C84-80CB-35430E20D400}"/>
              </a:ext>
            </a:extLst>
          </p:cNvPr>
          <p:cNvSpPr>
            <a:spLocks noGrp="1"/>
          </p:cNvSpPr>
          <p:nvPr>
            <p:ph idx="1"/>
          </p:nvPr>
        </p:nvSpPr>
        <p:spPr/>
        <p:txBody>
          <a:bodyPr/>
          <a:lstStyle/>
          <a:p>
            <a:r>
              <a:rPr lang="en-US" dirty="0"/>
              <a:t>Used to describe the combining of several qualitative methods or combining qualitative with quantitative methods (Cooper &amp; Schindler 2014)</a:t>
            </a:r>
          </a:p>
          <a:p>
            <a:r>
              <a:rPr lang="en-US" dirty="0"/>
              <a:t>This research will adopt to combine various qualitative methods for the triangulation.</a:t>
            </a:r>
          </a:p>
          <a:p>
            <a:pPr lvl="1"/>
            <a:r>
              <a:rPr lang="en-US" dirty="0"/>
              <a:t>Focus groups with the LTC managers</a:t>
            </a:r>
          </a:p>
          <a:p>
            <a:pPr lvl="1"/>
            <a:r>
              <a:rPr lang="en-US" dirty="0"/>
              <a:t>In-depth interview with LTCM</a:t>
            </a:r>
          </a:p>
          <a:p>
            <a:pPr lvl="2"/>
            <a:r>
              <a:rPr lang="en-US" dirty="0"/>
              <a:t>Structure or unstructured interviews</a:t>
            </a:r>
          </a:p>
          <a:p>
            <a:pPr lvl="2"/>
            <a:r>
              <a:rPr lang="en-US" dirty="0"/>
              <a:t>With interview guide</a:t>
            </a:r>
          </a:p>
          <a:p>
            <a:endParaRPr lang="en-HK" dirty="0"/>
          </a:p>
        </p:txBody>
      </p:sp>
    </p:spTree>
    <p:extLst>
      <p:ext uri="{BB962C8B-B14F-4D97-AF65-F5344CB8AC3E}">
        <p14:creationId xmlns:p14="http://schemas.microsoft.com/office/powerpoint/2010/main" val="387109506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895BE-C0FA-490B-91B7-5388A832A34B}"/>
              </a:ext>
            </a:extLst>
          </p:cNvPr>
          <p:cNvSpPr>
            <a:spLocks noGrp="1"/>
          </p:cNvSpPr>
          <p:nvPr>
            <p:ph type="title"/>
          </p:nvPr>
        </p:nvSpPr>
        <p:spPr/>
        <p:txBody>
          <a:bodyPr/>
          <a:lstStyle/>
          <a:p>
            <a:r>
              <a:rPr lang="en-US" dirty="0"/>
              <a:t>Expected Findings</a:t>
            </a:r>
            <a:endParaRPr lang="en-HK" dirty="0"/>
          </a:p>
        </p:txBody>
      </p:sp>
      <p:sp>
        <p:nvSpPr>
          <p:cNvPr id="3" name="Content Placeholder 2">
            <a:extLst>
              <a:ext uri="{FF2B5EF4-FFF2-40B4-BE49-F238E27FC236}">
                <a16:creationId xmlns:a16="http://schemas.microsoft.com/office/drawing/2014/main" id="{50752145-AA49-47F4-B15D-A7174D7C94AA}"/>
              </a:ext>
            </a:extLst>
          </p:cNvPr>
          <p:cNvSpPr>
            <a:spLocks noGrp="1"/>
          </p:cNvSpPr>
          <p:nvPr>
            <p:ph idx="1"/>
          </p:nvPr>
        </p:nvSpPr>
        <p:spPr/>
        <p:txBody>
          <a:bodyPr/>
          <a:lstStyle/>
          <a:p>
            <a:r>
              <a:rPr lang="en-US" dirty="0"/>
              <a:t>The ways of various Home’s management in processing the people management and its effectiveness to the promotion of people centered caring for the users. </a:t>
            </a:r>
          </a:p>
          <a:p>
            <a:r>
              <a:rPr lang="en-US" dirty="0"/>
              <a:t>Assuming that the transformational leadership approach will be the most effective approach in mobilizing the teams’ spirit, cohesiveness, motivation, job satisfaction, on-going staff development and sustaining of staff members.</a:t>
            </a:r>
          </a:p>
          <a:p>
            <a:endParaRPr lang="en-HK" dirty="0"/>
          </a:p>
        </p:txBody>
      </p:sp>
    </p:spTree>
    <p:extLst>
      <p:ext uri="{BB962C8B-B14F-4D97-AF65-F5344CB8AC3E}">
        <p14:creationId xmlns:p14="http://schemas.microsoft.com/office/powerpoint/2010/main" val="301345044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6B8EF-0F90-4C1E-A8B3-FA80310D568E}"/>
              </a:ext>
            </a:extLst>
          </p:cNvPr>
          <p:cNvSpPr>
            <a:spLocks noGrp="1"/>
          </p:cNvSpPr>
          <p:nvPr>
            <p:ph type="title"/>
          </p:nvPr>
        </p:nvSpPr>
        <p:spPr/>
        <p:txBody>
          <a:bodyPr/>
          <a:lstStyle/>
          <a:p>
            <a:r>
              <a:rPr lang="en-US" dirty="0"/>
              <a:t>Managerial / Practical Implications</a:t>
            </a:r>
            <a:endParaRPr lang="en-HK" dirty="0"/>
          </a:p>
        </p:txBody>
      </p:sp>
      <p:sp>
        <p:nvSpPr>
          <p:cNvPr id="3" name="Content Placeholder 2">
            <a:extLst>
              <a:ext uri="{FF2B5EF4-FFF2-40B4-BE49-F238E27FC236}">
                <a16:creationId xmlns:a16="http://schemas.microsoft.com/office/drawing/2014/main" id="{BE9CA73A-3F90-49D2-B8FF-FCA76BAFA6D9}"/>
              </a:ext>
            </a:extLst>
          </p:cNvPr>
          <p:cNvSpPr>
            <a:spLocks noGrp="1"/>
          </p:cNvSpPr>
          <p:nvPr>
            <p:ph idx="1"/>
          </p:nvPr>
        </p:nvSpPr>
        <p:spPr/>
        <p:txBody>
          <a:bodyPr/>
          <a:lstStyle/>
          <a:p>
            <a:r>
              <a:rPr lang="en-US" dirty="0"/>
              <a:t>The study results are expected to induce discussions within the service sectors, especially young managers with a long-term commitment to the industry. </a:t>
            </a:r>
          </a:p>
          <a:p>
            <a:r>
              <a:rPr lang="en-US" dirty="0"/>
              <a:t>Moreover, the research is also likely to foster the attention of the academic institutes and the Government, continuously provide expertise and resources for the advanced training of the social service managers, not only to strengthen their leadership to be more focused on people development but also promote the quality of management of the whole sector. </a:t>
            </a:r>
          </a:p>
          <a:p>
            <a:r>
              <a:rPr lang="en-US" dirty="0"/>
              <a:t>It is also assumed that after the research, active policies should reflect the values of the organization and follow from a compelling, collective vision and mission.</a:t>
            </a:r>
          </a:p>
          <a:p>
            <a:endParaRPr lang="en-HK" dirty="0"/>
          </a:p>
        </p:txBody>
      </p:sp>
    </p:spTree>
    <p:extLst>
      <p:ext uri="{BB962C8B-B14F-4D97-AF65-F5344CB8AC3E}">
        <p14:creationId xmlns:p14="http://schemas.microsoft.com/office/powerpoint/2010/main" val="379480531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48B39-88A2-4D8D-94B2-3EEBCA70A8A2}"/>
              </a:ext>
            </a:extLst>
          </p:cNvPr>
          <p:cNvSpPr>
            <a:spLocks noGrp="1"/>
          </p:cNvSpPr>
          <p:nvPr>
            <p:ph type="title"/>
          </p:nvPr>
        </p:nvSpPr>
        <p:spPr/>
        <p:txBody>
          <a:bodyPr/>
          <a:lstStyle/>
          <a:p>
            <a:r>
              <a:rPr lang="en-US" dirty="0"/>
              <a:t>Limitations</a:t>
            </a:r>
            <a:endParaRPr lang="en-HK" dirty="0"/>
          </a:p>
        </p:txBody>
      </p:sp>
      <p:sp>
        <p:nvSpPr>
          <p:cNvPr id="3" name="Content Placeholder 2">
            <a:extLst>
              <a:ext uri="{FF2B5EF4-FFF2-40B4-BE49-F238E27FC236}">
                <a16:creationId xmlns:a16="http://schemas.microsoft.com/office/drawing/2014/main" id="{114ED45A-0097-4019-9167-24C1FE208D49}"/>
              </a:ext>
            </a:extLst>
          </p:cNvPr>
          <p:cNvSpPr>
            <a:spLocks noGrp="1"/>
          </p:cNvSpPr>
          <p:nvPr>
            <p:ph idx="1"/>
          </p:nvPr>
        </p:nvSpPr>
        <p:spPr/>
        <p:txBody>
          <a:bodyPr/>
          <a:lstStyle/>
          <a:p>
            <a:r>
              <a:rPr lang="en-US" dirty="0"/>
              <a:t>Difficulty in recruiting the target of coaching and focus group, as most of the LTC Managers are competence enough to run their operation with their own style.</a:t>
            </a:r>
          </a:p>
          <a:p>
            <a:r>
              <a:rPr lang="en-US" dirty="0"/>
              <a:t>The samples size is small which is unable to generalize the conditions of the observation.</a:t>
            </a:r>
          </a:p>
          <a:p>
            <a:r>
              <a:rPr lang="en-US" dirty="0"/>
              <a:t>Triangulation is limited to various qualitative methods may not be adequately convincing, figuring out quantitative method afterwards will be desirable to enhance the validity.</a:t>
            </a:r>
            <a:endParaRPr lang="en-HK" dirty="0"/>
          </a:p>
        </p:txBody>
      </p:sp>
    </p:spTree>
    <p:extLst>
      <p:ext uri="{BB962C8B-B14F-4D97-AF65-F5344CB8AC3E}">
        <p14:creationId xmlns:p14="http://schemas.microsoft.com/office/powerpoint/2010/main" val="372660284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0E8A9-AE3B-4E72-A147-C9CD45E8B058}"/>
              </a:ext>
            </a:extLst>
          </p:cNvPr>
          <p:cNvSpPr>
            <a:spLocks noGrp="1"/>
          </p:cNvSpPr>
          <p:nvPr>
            <p:ph type="title"/>
          </p:nvPr>
        </p:nvSpPr>
        <p:spPr/>
        <p:txBody>
          <a:bodyPr/>
          <a:lstStyle/>
          <a:p>
            <a:r>
              <a:rPr lang="en-US" dirty="0"/>
              <a:t>Ethical Issues</a:t>
            </a:r>
            <a:br>
              <a:rPr lang="en-US" dirty="0"/>
            </a:br>
            <a:endParaRPr lang="en-HK" dirty="0"/>
          </a:p>
        </p:txBody>
      </p:sp>
      <p:sp>
        <p:nvSpPr>
          <p:cNvPr id="3" name="Content Placeholder 2">
            <a:extLst>
              <a:ext uri="{FF2B5EF4-FFF2-40B4-BE49-F238E27FC236}">
                <a16:creationId xmlns:a16="http://schemas.microsoft.com/office/drawing/2014/main" id="{1AD9DAC2-B0FC-40B2-9EE3-BB286FFBF16B}"/>
              </a:ext>
            </a:extLst>
          </p:cNvPr>
          <p:cNvSpPr>
            <a:spLocks noGrp="1"/>
          </p:cNvSpPr>
          <p:nvPr>
            <p:ph idx="1"/>
          </p:nvPr>
        </p:nvSpPr>
        <p:spPr>
          <a:xfrm>
            <a:off x="1528234" y="1917701"/>
            <a:ext cx="9601200" cy="4110962"/>
          </a:xfrm>
        </p:spPr>
        <p:txBody>
          <a:bodyPr>
            <a:normAutofit fontScale="92500" lnSpcReduction="10000"/>
          </a:bodyPr>
          <a:lstStyle/>
          <a:p>
            <a:r>
              <a:rPr lang="en-US" dirty="0">
                <a:latin typeface="Trebuchet MS" panose="020B0603020202020204" pitchFamily="34" charset="0"/>
                <a:cs typeface="Calibri" panose="020F0502020204030204" pitchFamily="34" charset="0"/>
              </a:rPr>
              <a:t>It is researcher’s ethical responsibilities include the overarching principles of academic integrity and honesty, and respect for other people throughout the research process. </a:t>
            </a:r>
          </a:p>
          <a:p>
            <a:r>
              <a:rPr lang="en-US" dirty="0">
                <a:latin typeface="Trebuchet MS" panose="020B0603020202020204" pitchFamily="34" charset="0"/>
                <a:cs typeface="Calibri" panose="020F0502020204030204" pitchFamily="34" charset="0"/>
              </a:rPr>
              <a:t>Therefore, the following ethical considerations will be addressed in the process (Punch 2014):</a:t>
            </a:r>
          </a:p>
          <a:p>
            <a:pPr lvl="1"/>
            <a:r>
              <a:rPr lang="en-US" dirty="0">
                <a:latin typeface="Trebuchet MS" panose="020B0603020202020204" pitchFamily="34" charset="0"/>
                <a:cs typeface="Calibri" panose="020F0502020204030204" pitchFamily="34" charset="0"/>
              </a:rPr>
              <a:t>Informed consent is important to the people I wish to study. It is essential to offer the purpose and information of the research to them.</a:t>
            </a:r>
          </a:p>
          <a:p>
            <a:pPr lvl="1"/>
            <a:r>
              <a:rPr lang="en-US" dirty="0">
                <a:latin typeface="Trebuchet MS" panose="020B0603020202020204" pitchFamily="34" charset="0"/>
                <a:cs typeface="Calibri" panose="020F0502020204030204" pitchFamily="34" charset="0"/>
              </a:rPr>
              <a:t>Keeping the data collection in confidentiality and anonymity.</a:t>
            </a:r>
          </a:p>
          <a:p>
            <a:pPr lvl="1"/>
            <a:r>
              <a:rPr lang="en-US" dirty="0">
                <a:latin typeface="Trebuchet MS" panose="020B0603020202020204" pitchFamily="34" charset="0"/>
                <a:cs typeface="Calibri" panose="020F0502020204030204" pitchFamily="34" charset="0"/>
              </a:rPr>
              <a:t>Beware of not to misuse of the research results.</a:t>
            </a:r>
          </a:p>
          <a:p>
            <a:pPr lvl="1"/>
            <a:r>
              <a:rPr lang="en-US" dirty="0">
                <a:latin typeface="Trebuchet MS" panose="020B0603020202020204" pitchFamily="34" charset="0"/>
                <a:cs typeface="Calibri" panose="020F0502020204030204" pitchFamily="34" charset="0"/>
              </a:rPr>
              <a:t>Always be aware of the reciprocity relationship with the participants of the research, not just of Researcher’s interest in all aspects.  </a:t>
            </a:r>
          </a:p>
          <a:p>
            <a:pPr lvl="1"/>
            <a:r>
              <a:rPr lang="en-US" dirty="0">
                <a:latin typeface="Trebuchet MS" panose="020B0603020202020204" pitchFamily="34" charset="0"/>
                <a:cs typeface="Calibri" panose="020F0502020204030204" pitchFamily="34" charset="0"/>
              </a:rPr>
              <a:t>Beware of any harm or risk involved.</a:t>
            </a:r>
          </a:p>
          <a:p>
            <a:pPr lvl="1"/>
            <a:r>
              <a:rPr lang="en-US" dirty="0">
                <a:latin typeface="Trebuchet MS" panose="020B0603020202020204" pitchFamily="34" charset="0"/>
                <a:cs typeface="Calibri" panose="020F0502020204030204" pitchFamily="34" charset="0"/>
              </a:rPr>
              <a:t>Handle with care about conflicts of interest.</a:t>
            </a:r>
          </a:p>
          <a:p>
            <a:endParaRPr lang="en-US" dirty="0">
              <a:latin typeface="Trebuchet MS" panose="020B0603020202020204" pitchFamily="34" charset="0"/>
              <a:cs typeface="Calibri" panose="020F0502020204030204" pitchFamily="34" charset="0"/>
            </a:endParaRPr>
          </a:p>
          <a:p>
            <a:endParaRPr lang="en-HK" dirty="0">
              <a:latin typeface="Trebuchet MS" panose="020B0603020202020204" pitchFamily="34" charset="0"/>
              <a:cs typeface="Calibri" panose="020F0502020204030204" pitchFamily="34" charset="0"/>
            </a:endParaRPr>
          </a:p>
        </p:txBody>
      </p:sp>
    </p:spTree>
    <p:extLst>
      <p:ext uri="{BB962C8B-B14F-4D97-AF65-F5344CB8AC3E}">
        <p14:creationId xmlns:p14="http://schemas.microsoft.com/office/powerpoint/2010/main" val="3083475073"/>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docProps/app.xml><?xml version="1.0" encoding="utf-8"?>
<Properties xmlns="http://schemas.openxmlformats.org/officeDocument/2006/extended-properties" xmlns:vt="http://schemas.openxmlformats.org/officeDocument/2006/docPropsVTypes">
  <Template>Crop</Template>
  <TotalTime>1319</TotalTime>
  <Words>3967</Words>
  <Application>Microsoft Office PowerPoint</Application>
  <PresentationFormat>Widescreen</PresentationFormat>
  <Paragraphs>254</Paragraphs>
  <Slides>48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48</vt:i4>
      </vt:variant>
    </vt:vector>
  </HeadingPairs>
  <TitlesOfParts>
    <vt:vector size="51" baseType="lpstr">
      <vt:lpstr>Franklin Gothic Book</vt:lpstr>
      <vt:lpstr>Trebuchet MS</vt:lpstr>
      <vt:lpstr>Crop</vt:lpstr>
      <vt:lpstr>PowerPoint Presentation</vt:lpstr>
      <vt:lpstr>University of Wales: Trinity Saint David School of Business HKBM7000  Approaches to Research and Academic Communication Professor: Dr Luk</vt:lpstr>
      <vt:lpstr>Title of the paper</vt:lpstr>
      <vt:lpstr>Research Problems and objectives</vt:lpstr>
      <vt:lpstr>Industry Background</vt:lpstr>
      <vt:lpstr>Industry Background</vt:lpstr>
      <vt:lpstr>Industry Background</vt:lpstr>
      <vt:lpstr>Industry Background –  Population Issue</vt:lpstr>
      <vt:lpstr>Industry Background –  LTC Services in Hong Kong</vt:lpstr>
      <vt:lpstr>Industry Background –  LTC Services in Hong Kong</vt:lpstr>
      <vt:lpstr>Definition of Problems </vt:lpstr>
      <vt:lpstr>Definition of Problems </vt:lpstr>
      <vt:lpstr>Definition of Problems </vt:lpstr>
      <vt:lpstr>Definition of Problems </vt:lpstr>
      <vt:lpstr>Research Questions</vt:lpstr>
      <vt:lpstr>Research Objectives</vt:lpstr>
      <vt:lpstr>Review of Relevant Theories and Literature – Quality of Care in LTC</vt:lpstr>
      <vt:lpstr>Review of Relevant Theories and Literature – Significance of Transformational Leadership (TL)</vt:lpstr>
      <vt:lpstr>Review of Relevant Theories and Literature -  Two-factor Theory</vt:lpstr>
      <vt:lpstr>Review of Relevant Theories and Literature -  Person-Centered Situational Leadership</vt:lpstr>
      <vt:lpstr>Review of Relevant Theories and Literature - Transformational and Transactional leadership</vt:lpstr>
      <vt:lpstr>Relevant Theory/ Model: Transformational and Transactional leadership</vt:lpstr>
      <vt:lpstr>Initial Assumptions or Hypothesis</vt:lpstr>
      <vt:lpstr>TL Processes and Outcomes</vt:lpstr>
      <vt:lpstr>Research Design</vt:lpstr>
      <vt:lpstr>Operational Definition of Variables - Significance of Leadership</vt:lpstr>
      <vt:lpstr>Operational Definition of Variables -  What Is Long-Term Care?</vt:lpstr>
      <vt:lpstr>Operational Definition of Variables -  Quality of Care</vt:lpstr>
      <vt:lpstr>Operational Definition of Variables - Quality of care in LTC</vt:lpstr>
      <vt:lpstr>Operational Definition of Variables - Quality of care in LTC</vt:lpstr>
      <vt:lpstr>Operational Definition of Variables - Transformational Leadership</vt:lpstr>
      <vt:lpstr>Measures/Instruments</vt:lpstr>
      <vt:lpstr>Research Method and Process</vt:lpstr>
      <vt:lpstr>Research Method - Case Study</vt:lpstr>
      <vt:lpstr>Research Method - Action Research</vt:lpstr>
      <vt:lpstr>Research Method - Plan of Action Research </vt:lpstr>
      <vt:lpstr>Research Method – Coaching Framework of Transformational Leadership Behaviors </vt:lpstr>
      <vt:lpstr>Research Method – Coaching Framework of Transformational Leadership Behaviors </vt:lpstr>
      <vt:lpstr>Research Method – Coaching Framework of Transformational Leadership Behaviors </vt:lpstr>
      <vt:lpstr>Data Collection and Analysis and Report</vt:lpstr>
      <vt:lpstr>Research Method – Coaching Framework of Transformational Leadership Behaviors </vt:lpstr>
      <vt:lpstr>Sample and Sampling method</vt:lpstr>
      <vt:lpstr>Data Analysis</vt:lpstr>
      <vt:lpstr>Data Analysis –  Triangulation</vt:lpstr>
      <vt:lpstr>Expected Findings</vt:lpstr>
      <vt:lpstr>Managerial / Practical Implications</vt:lpstr>
      <vt:lpstr>Limitations</vt:lpstr>
      <vt:lpstr>Ethical Issues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clive chan</dc:creator>
  <cp:lastModifiedBy>clive chan</cp:lastModifiedBy>
  <cp:revision>31</cp:revision>
  <cp:lastPrinted>2021-08-14T01:49:44Z</cp:lastPrinted>
  <dcterms:created xsi:type="dcterms:W3CDTF">2021-07-04T01:14:42Z</dcterms:created>
  <dcterms:modified xsi:type="dcterms:W3CDTF">2021-08-14T16:00:21Z</dcterms:modified>
</cp:coreProperties>
</file>